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071" r:id="rId2"/>
    <p:sldId id="1138" r:id="rId3"/>
    <p:sldId id="1067" r:id="rId4"/>
    <p:sldId id="1135" r:id="rId5"/>
    <p:sldId id="1136" r:id="rId6"/>
    <p:sldId id="1137" r:id="rId7"/>
    <p:sldId id="931" r:id="rId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24A"/>
    <a:srgbClr val="09037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7" autoAdjust="0"/>
    <p:restoredTop sz="97317" autoAdjust="0"/>
  </p:normalViewPr>
  <p:slideViewPr>
    <p:cSldViewPr>
      <p:cViewPr varScale="1">
        <p:scale>
          <a:sx n="98" d="100"/>
          <a:sy n="98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14"/>
    </p:cViewPr>
  </p:sorterViewPr>
  <p:notesViewPr>
    <p:cSldViewPr>
      <p:cViewPr>
        <p:scale>
          <a:sx n="84" d="100"/>
          <a:sy n="84" d="100"/>
        </p:scale>
        <p:origin x="-2142" y="181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97B8752-DD70-4BF2-81DD-CBA225DA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0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DEI State Leads Call</a:t>
            </a:r>
          </a:p>
          <a:p>
            <a:pPr>
              <a:defRPr/>
            </a:pPr>
            <a:r>
              <a:rPr lang="en-US"/>
              <a:t>August 2012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8" tIns="45899" rIns="91798" bIns="4589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8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DD9B3DE3-BFD3-4F16-9BEE-C4F6CC0F5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923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800" smtClean="0"/>
              <a:t>SLIDE </a:t>
            </a:r>
            <a:fld id="{F02426AF-2BBD-4F73-994F-686B73449878}" type="slidenum">
              <a:rPr lang="en-US" altLang="en-US" sz="1800" smtClean="0"/>
              <a:pPr/>
              <a:t>7</a:t>
            </a:fld>
            <a:endParaRPr lang="en-US" altLang="en-US" sz="18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9425" y="722313"/>
            <a:ext cx="3367088" cy="252571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3511550"/>
            <a:ext cx="5030787" cy="508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9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57600"/>
            <a:ext cx="77724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530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11355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17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17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622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7748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52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123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055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5276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46895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71527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8686800" y="5943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91B20219-9EC9-4488-9D74-2236FD3F2051}" type="slidenum">
              <a:rPr lang="en-US" sz="1600" smtClean="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0502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152400" y="6491288"/>
            <a:ext cx="876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800" i="1" smtClean="0">
                <a:solidFill>
                  <a:schemeClr val="bg1"/>
                </a:solidFill>
                <a:latin typeface="Arial" charset="0"/>
              </a:rPr>
              <a:t>A Catalyst for Change, Transforming the American Workforce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68325" indent="-2206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846138" indent="-1635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147763" indent="-1873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431925" indent="-1698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1889125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346325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2803525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260725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8153400" cy="12954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2018 </a:t>
            </a:r>
            <a:r>
              <a:rPr lang="en-US" sz="2400" i="1" dirty="0">
                <a:solidFill>
                  <a:srgbClr val="FFFF00"/>
                </a:solidFill>
              </a:rPr>
              <a:t>Annual Disability Statistics </a:t>
            </a:r>
            <a:r>
              <a:rPr lang="en-US" sz="2400" i="1" dirty="0" smtClean="0">
                <a:solidFill>
                  <a:srgbClr val="FFFF00"/>
                </a:solidFill>
              </a:rPr>
              <a:t>Compendium</a:t>
            </a:r>
            <a:br>
              <a:rPr lang="en-US" sz="2400" i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Data &amp; Resources to Inspire a Vision of Employment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“DRIVE” Website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8382000" cy="14478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Savi Swick, Director of Research &amp; Evaluation, ODEP/USDOL</a:t>
            </a:r>
          </a:p>
          <a:p>
            <a:r>
              <a:rPr lang="en-US" b="1" dirty="0" smtClean="0"/>
              <a:t>Richard Davis, Policy Advisor, ODEP/USDOL</a:t>
            </a:r>
          </a:p>
          <a:p>
            <a:r>
              <a:rPr lang="en-US" b="1" dirty="0" smtClean="0"/>
              <a:t>February 13, 2018</a:t>
            </a:r>
          </a:p>
        </p:txBody>
      </p:sp>
    </p:spTree>
    <p:extLst>
      <p:ext uri="{BB962C8B-B14F-4D97-AF65-F5344CB8AC3E}">
        <p14:creationId xmlns:p14="http://schemas.microsoft.com/office/powerpoint/2010/main" val="3200177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Disability Employment Policy – On going work to build evidence in disability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Stay-At-Work/Return-To-Work  research on adults and youth</a:t>
            </a:r>
          </a:p>
          <a:p>
            <a:r>
              <a:rPr lang="en-US" dirty="0" smtClean="0"/>
              <a:t>Nationally-representative survey of employers</a:t>
            </a:r>
          </a:p>
          <a:p>
            <a:r>
              <a:rPr lang="en-US" dirty="0" smtClean="0"/>
              <a:t>Number of research projects in collaboration with DOL’s </a:t>
            </a:r>
            <a:r>
              <a:rPr lang="en-US" dirty="0"/>
              <a:t>Chief  Evaluation Office</a:t>
            </a:r>
          </a:p>
          <a:p>
            <a:r>
              <a:rPr lang="en-US" dirty="0" smtClean="0"/>
              <a:t>Research </a:t>
            </a:r>
            <a:r>
              <a:rPr lang="en-US" dirty="0"/>
              <a:t>on the public workforce system and its impact on disability </a:t>
            </a:r>
            <a:r>
              <a:rPr lang="en-US" dirty="0" smtClean="0"/>
              <a:t>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1301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sz="3200" dirty="0" smtClean="0"/>
              <a:t>“DRIVE” Online Platform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FFFF00"/>
                </a:solidFill>
              </a:rPr>
              <a:t>www.drivedisabilityemployment.org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9" y="2362200"/>
            <a:ext cx="67050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3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State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667000" cy="4267200"/>
          </a:xfrm>
        </p:spPr>
        <p:txBody>
          <a:bodyPr/>
          <a:lstStyle/>
          <a:p>
            <a:r>
              <a:rPr lang="en-US" sz="2000" dirty="0" smtClean="0"/>
              <a:t>State Data:</a:t>
            </a:r>
            <a:br>
              <a:rPr lang="en-US" sz="2000" dirty="0" smtClean="0"/>
            </a:br>
            <a:r>
              <a:rPr lang="en-US" sz="2000" dirty="0" smtClean="0"/>
              <a:t>General, SSA Outcomes, Mental Health Outcomes, Workforce Development Outcomes, VR Outcomes, I/DD Outcomes, Education Outcomes, </a:t>
            </a:r>
            <a:r>
              <a:rPr lang="en-US" sz="2000" dirty="0" err="1" smtClean="0"/>
              <a:t>AbilityOne</a:t>
            </a:r>
            <a:r>
              <a:rPr lang="en-US" sz="2000" dirty="0" smtClean="0"/>
              <a:t>/JWOD Program Stats, Wage and Hour Division 14(c) Certificate Holding Entities Stats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57400"/>
            <a:ext cx="620305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88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State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048000" cy="4343400"/>
          </a:xfrm>
        </p:spPr>
        <p:txBody>
          <a:bodyPr/>
          <a:lstStyle/>
          <a:p>
            <a:r>
              <a:rPr lang="en-US" sz="1800" dirty="0" smtClean="0"/>
              <a:t>WIOA Profile:</a:t>
            </a:r>
          </a:p>
          <a:p>
            <a:r>
              <a:rPr lang="en-US" sz="1800" dirty="0" smtClean="0"/>
              <a:t>Customized Employment</a:t>
            </a:r>
          </a:p>
          <a:p>
            <a:r>
              <a:rPr lang="en-US" sz="1800" dirty="0" smtClean="0"/>
              <a:t>Braiding/Blending</a:t>
            </a:r>
          </a:p>
          <a:p>
            <a:r>
              <a:rPr lang="en-US" sz="1800" dirty="0" smtClean="0"/>
              <a:t>Section 188</a:t>
            </a:r>
          </a:p>
          <a:p>
            <a:r>
              <a:rPr lang="en-US" sz="1800" dirty="0" smtClean="0"/>
              <a:t>DEI/Disability Resource Coordinators</a:t>
            </a:r>
          </a:p>
          <a:p>
            <a:r>
              <a:rPr lang="en-US" sz="1800" dirty="0" smtClean="0"/>
              <a:t>Other State Programs</a:t>
            </a:r>
          </a:p>
          <a:p>
            <a:r>
              <a:rPr lang="en-US" sz="1800" dirty="0" smtClean="0"/>
              <a:t>Financial Literacy</a:t>
            </a:r>
          </a:p>
          <a:p>
            <a:r>
              <a:rPr lang="en-US" sz="1800" dirty="0" smtClean="0"/>
              <a:t>Economic Advancement</a:t>
            </a:r>
          </a:p>
          <a:p>
            <a:r>
              <a:rPr lang="en-US" sz="1800" dirty="0" smtClean="0"/>
              <a:t>Benefits</a:t>
            </a:r>
          </a:p>
          <a:p>
            <a:r>
              <a:rPr lang="en-US" sz="1800" dirty="0" smtClean="0"/>
              <a:t>School to Work Transition</a:t>
            </a:r>
          </a:p>
          <a:p>
            <a:r>
              <a:rPr lang="en-US" sz="1800" dirty="0" smtClean="0"/>
              <a:t>Data Collection</a:t>
            </a:r>
          </a:p>
          <a:p>
            <a:r>
              <a:rPr lang="en-US" sz="1800" dirty="0" smtClean="0"/>
              <a:t>Career Pathways</a:t>
            </a:r>
          </a:p>
          <a:p>
            <a:r>
              <a:rPr lang="en-US" sz="1800" dirty="0" smtClean="0"/>
              <a:t>Employment Networks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00" y="1905000"/>
            <a:ext cx="6141047" cy="41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6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State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895600" cy="4343400"/>
          </a:xfrm>
        </p:spPr>
        <p:txBody>
          <a:bodyPr/>
          <a:lstStyle/>
          <a:p>
            <a:r>
              <a:rPr lang="en-US" sz="2000" dirty="0" smtClean="0"/>
              <a:t>Policies &amp; Initiatives:</a:t>
            </a:r>
          </a:p>
          <a:p>
            <a:r>
              <a:rPr lang="en-US" sz="2000" dirty="0" smtClean="0"/>
              <a:t>Legislation (3)</a:t>
            </a:r>
          </a:p>
          <a:p>
            <a:r>
              <a:rPr lang="en-US" sz="2000" dirty="0" smtClean="0"/>
              <a:t>Executive Orders (1)</a:t>
            </a:r>
          </a:p>
          <a:p>
            <a:r>
              <a:rPr lang="en-US" sz="2000" dirty="0" smtClean="0"/>
              <a:t>Policy (7)</a:t>
            </a:r>
          </a:p>
          <a:p>
            <a:r>
              <a:rPr lang="en-US" sz="2000" dirty="0" smtClean="0"/>
              <a:t>Partnerships (5)</a:t>
            </a:r>
          </a:p>
          <a:p>
            <a:r>
              <a:rPr lang="en-US" sz="2000" dirty="0" smtClean="0"/>
              <a:t>Systems-Change Funding (3)</a:t>
            </a:r>
          </a:p>
          <a:p>
            <a:r>
              <a:rPr lang="en-US" sz="2000" dirty="0" smtClean="0"/>
              <a:t>Training/Capacity Building (6)</a:t>
            </a:r>
          </a:p>
          <a:p>
            <a:r>
              <a:rPr lang="en-US" sz="2000" dirty="0" smtClean="0"/>
              <a:t>Enforcement (0)</a:t>
            </a:r>
          </a:p>
          <a:p>
            <a:r>
              <a:rPr lang="en-US" sz="2000" dirty="0" smtClean="0"/>
              <a:t>Medicaid &amp; Employment (7)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43" y="1840429"/>
            <a:ext cx="6383357" cy="42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4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22" name="Object 2" descr="ODEP Logo" title="ODEP Log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770878"/>
              </p:ext>
            </p:extLst>
          </p:nvPr>
        </p:nvGraphicFramePr>
        <p:xfrm>
          <a:off x="6096000" y="2667000"/>
          <a:ext cx="16764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2" name="Photo Editor Photo" r:id="rId4" imgW="9152381" imgH="11774544" progId="MSPhotoEd.3">
                  <p:embed/>
                </p:oleObj>
              </mc:Choice>
              <mc:Fallback>
                <p:oleObj name="Photo Editor Photo" r:id="rId4" imgW="9152381" imgH="117745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16764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5800" y="2565400"/>
            <a:ext cx="4953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Richard Davis</a:t>
            </a:r>
            <a:endParaRPr lang="en-US" altLang="en-US" sz="32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Policy 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Advisor</a:t>
            </a:r>
            <a:br>
              <a:rPr lang="en-US" altLang="en-US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Office of Disability Employment Policy</a:t>
            </a:r>
            <a:br>
              <a:rPr lang="en-US" altLang="en-US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U.S. Department of Labor</a:t>
            </a:r>
            <a:br>
              <a:rPr lang="en-US" altLang="en-US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</a:br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202-693-4923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Arial Narrow" pitchFamily="34" charset="0"/>
              </a:rPr>
              <a:t>Davis.Richard.A@dol.gov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15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Props1.xml><?xml version="1.0" encoding="utf-8"?>
<ds:datastoreItem xmlns:ds="http://schemas.openxmlformats.org/officeDocument/2006/customXml" ds:itemID="{13656A16-9B09-48C5-9B9A-FE61A14D2250}"/>
</file>

<file path=customXml/itemProps2.xml><?xml version="1.0" encoding="utf-8"?>
<ds:datastoreItem xmlns:ds="http://schemas.openxmlformats.org/officeDocument/2006/customXml" ds:itemID="{AE427CB7-1DA2-4027-B07B-1A2FE1CE4089}"/>
</file>

<file path=customXml/itemProps3.xml><?xml version="1.0" encoding="utf-8"?>
<ds:datastoreItem xmlns:ds="http://schemas.openxmlformats.org/officeDocument/2006/customXml" ds:itemID="{D02EF5AD-4C14-4844-B948-88F77C0CA5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Times</vt:lpstr>
      <vt:lpstr>Blank</vt:lpstr>
      <vt:lpstr>Photo Editor Photo</vt:lpstr>
      <vt:lpstr>2018 Annual Disability Statistics Compendium  Data &amp; Resources to Inspire a Vision of Employment “DRIVE” Website </vt:lpstr>
      <vt:lpstr>Office of Disability Employment Policy – On going work to build evidence in disability employment</vt:lpstr>
      <vt:lpstr>“DRIVE” Online Platform</vt:lpstr>
      <vt:lpstr>Sample State Profile</vt:lpstr>
      <vt:lpstr>Sample State Profile</vt:lpstr>
      <vt:lpstr>Sample State Profile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2014-01-05T19:58:29Z</dcterms:created>
  <dcterms:modified xsi:type="dcterms:W3CDTF">2018-02-06T14:46:44Z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