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2.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3.xml" ContentType="application/vnd.openxmlformats-officedocument.theme+xml"/>
  <Override PartName="/ppt/tags/tag3.xml" ContentType="application/vnd.openxmlformats-officedocument.presentationml.tags+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6464" r:id="rId5"/>
    <p:sldMasterId id="2147486426" r:id="rId6"/>
    <p:sldMasterId id="2147486352" r:id="rId7"/>
    <p:sldMasterId id="2147483683" r:id="rId8"/>
    <p:sldMasterId id="2147486377" r:id="rId9"/>
    <p:sldMasterId id="2147486441" r:id="rId10"/>
    <p:sldMasterId id="2147486445" r:id="rId11"/>
    <p:sldMasterId id="2147486439" r:id="rId12"/>
    <p:sldMasterId id="2147483696" r:id="rId13"/>
    <p:sldMasterId id="2147484294" r:id="rId14"/>
    <p:sldMasterId id="2147484525" r:id="rId15"/>
    <p:sldMasterId id="2147484643" r:id="rId16"/>
    <p:sldMasterId id="2147483660" r:id="rId17"/>
  </p:sldMasterIdLst>
  <p:notesMasterIdLst>
    <p:notesMasterId r:id="rId51"/>
  </p:notesMasterIdLst>
  <p:handoutMasterIdLst>
    <p:handoutMasterId r:id="rId52"/>
  </p:handoutMasterIdLst>
  <p:sldIdLst>
    <p:sldId id="257" r:id="rId18"/>
    <p:sldId id="573" r:id="rId19"/>
    <p:sldId id="256" r:id="rId20"/>
    <p:sldId id="260" r:id="rId21"/>
    <p:sldId id="261" r:id="rId22"/>
    <p:sldId id="12109" r:id="rId23"/>
    <p:sldId id="262" r:id="rId24"/>
    <p:sldId id="582" r:id="rId25"/>
    <p:sldId id="305" r:id="rId26"/>
    <p:sldId id="304" r:id="rId27"/>
    <p:sldId id="303" r:id="rId28"/>
    <p:sldId id="264" r:id="rId29"/>
    <p:sldId id="12023" r:id="rId30"/>
    <p:sldId id="12140" r:id="rId31"/>
    <p:sldId id="12093" r:id="rId32"/>
    <p:sldId id="12096" r:id="rId33"/>
    <p:sldId id="11946" r:id="rId34"/>
    <p:sldId id="12095" r:id="rId35"/>
    <p:sldId id="12129" r:id="rId36"/>
    <p:sldId id="12130" r:id="rId37"/>
    <p:sldId id="12131" r:id="rId38"/>
    <p:sldId id="12132" r:id="rId39"/>
    <p:sldId id="12133" r:id="rId40"/>
    <p:sldId id="12134" r:id="rId41"/>
    <p:sldId id="12135" r:id="rId42"/>
    <p:sldId id="12136" r:id="rId43"/>
    <p:sldId id="12137" r:id="rId44"/>
    <p:sldId id="12138" r:id="rId45"/>
    <p:sldId id="12139" r:id="rId46"/>
    <p:sldId id="308" r:id="rId47"/>
    <p:sldId id="274" r:id="rId48"/>
    <p:sldId id="507" r:id="rId49"/>
    <p:sldId id="506" r:id="rId50"/>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1EF3E-4C7C-4FFE-96AD-18D512886CC0}" v="118" dt="2023-10-06T16:40:06.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8" autoAdjust="0"/>
    <p:restoredTop sz="86449" autoAdjust="0"/>
  </p:normalViewPr>
  <p:slideViewPr>
    <p:cSldViewPr snapToGrid="0">
      <p:cViewPr varScale="1">
        <p:scale>
          <a:sx n="59" d="100"/>
          <a:sy n="59" d="100"/>
        </p:scale>
        <p:origin x="72" y="317"/>
      </p:cViewPr>
      <p:guideLst/>
    </p:cSldViewPr>
  </p:slideViewPr>
  <p:outlineViewPr>
    <p:cViewPr>
      <p:scale>
        <a:sx n="33" d="100"/>
        <a:sy n="33" d="100"/>
      </p:scale>
      <p:origin x="0" y="-26179"/>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microsoft.com/office/2015/10/relationships/revisionInfo" Target="revisionInfo.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 userId="5879a14f-9eb3-4e75-8352-1b2941159ca7" providerId="ADAL" clId="{1AF1EF3E-4C7C-4FFE-96AD-18D512886CC0}"/>
    <pc:docChg chg="custSel modSld">
      <pc:chgData name="Kate Filanoski" userId="5879a14f-9eb3-4e75-8352-1b2941159ca7" providerId="ADAL" clId="{1AF1EF3E-4C7C-4FFE-96AD-18D512886CC0}" dt="2023-10-06T16:40:06.492" v="708" actId="13244"/>
      <pc:docMkLst>
        <pc:docMk/>
      </pc:docMkLst>
      <pc:sldChg chg="modSp mod">
        <pc:chgData name="Kate Filanoski" userId="5879a14f-9eb3-4e75-8352-1b2941159ca7" providerId="ADAL" clId="{1AF1EF3E-4C7C-4FFE-96AD-18D512886CC0}" dt="2023-10-06T16:31:09.987" v="578" actId="27636"/>
        <pc:sldMkLst>
          <pc:docMk/>
          <pc:sldMk cId="1544049043" sldId="256"/>
        </pc:sldMkLst>
        <pc:spChg chg="mod">
          <ac:chgData name="Kate Filanoski" userId="5879a14f-9eb3-4e75-8352-1b2941159ca7" providerId="ADAL" clId="{1AF1EF3E-4C7C-4FFE-96AD-18D512886CC0}" dt="2023-10-06T16:31:09.987" v="578" actId="27636"/>
          <ac:spMkLst>
            <pc:docMk/>
            <pc:sldMk cId="1544049043" sldId="256"/>
            <ac:spMk id="3" creationId="{6901AE3E-DB21-4A95-985A-E2E6BBEC9F27}"/>
          </ac:spMkLst>
        </pc:spChg>
      </pc:sldChg>
      <pc:sldChg chg="modSp mod">
        <pc:chgData name="Kate Filanoski" userId="5879a14f-9eb3-4e75-8352-1b2941159ca7" providerId="ADAL" clId="{1AF1EF3E-4C7C-4FFE-96AD-18D512886CC0}" dt="2023-10-06T16:31:09.949" v="576" actId="27636"/>
        <pc:sldMkLst>
          <pc:docMk/>
          <pc:sldMk cId="2419022558" sldId="257"/>
        </pc:sldMkLst>
        <pc:spChg chg="mod">
          <ac:chgData name="Kate Filanoski" userId="5879a14f-9eb3-4e75-8352-1b2941159ca7" providerId="ADAL" clId="{1AF1EF3E-4C7C-4FFE-96AD-18D512886CC0}" dt="2023-10-06T16:31:09.949" v="576" actId="27636"/>
          <ac:spMkLst>
            <pc:docMk/>
            <pc:sldMk cId="2419022558" sldId="257"/>
            <ac:spMk id="2" creationId="{A27CB7AF-1173-445E-BB38-8E208A36F26D}"/>
          </ac:spMkLst>
        </pc:spChg>
      </pc:sldChg>
      <pc:sldChg chg="addSp delSp modSp mod modClrScheme chgLayout">
        <pc:chgData name="Kate Filanoski" userId="5879a14f-9eb3-4e75-8352-1b2941159ca7" providerId="ADAL" clId="{1AF1EF3E-4C7C-4FFE-96AD-18D512886CC0}" dt="2023-10-06T16:40:06.492" v="708" actId="13244"/>
        <pc:sldMkLst>
          <pc:docMk/>
          <pc:sldMk cId="2538107748" sldId="308"/>
        </pc:sldMkLst>
        <pc:spChg chg="mod ord">
          <ac:chgData name="Kate Filanoski" userId="5879a14f-9eb3-4e75-8352-1b2941159ca7" providerId="ADAL" clId="{1AF1EF3E-4C7C-4FFE-96AD-18D512886CC0}" dt="2023-10-06T16:36:28.551" v="661" actId="20577"/>
          <ac:spMkLst>
            <pc:docMk/>
            <pc:sldMk cId="2538107748" sldId="308"/>
            <ac:spMk id="2" creationId="{1E7AD09E-64C3-48D7-80E5-0CE97189F353}"/>
          </ac:spMkLst>
        </pc:spChg>
        <pc:spChg chg="mod">
          <ac:chgData name="Kate Filanoski" userId="5879a14f-9eb3-4e75-8352-1b2941159ca7" providerId="ADAL" clId="{1AF1EF3E-4C7C-4FFE-96AD-18D512886CC0}" dt="2023-10-06T16:40:06.492" v="708" actId="13244"/>
          <ac:spMkLst>
            <pc:docMk/>
            <pc:sldMk cId="2538107748" sldId="308"/>
            <ac:spMk id="3" creationId="{0C80CB56-72AF-65E2-40B8-220420CAAD66}"/>
          </ac:spMkLst>
        </pc:spChg>
        <pc:spChg chg="mod ord">
          <ac:chgData name="Kate Filanoski" userId="5879a14f-9eb3-4e75-8352-1b2941159ca7" providerId="ADAL" clId="{1AF1EF3E-4C7C-4FFE-96AD-18D512886CC0}" dt="2023-10-06T16:34:16.429" v="593" actId="700"/>
          <ac:spMkLst>
            <pc:docMk/>
            <pc:sldMk cId="2538107748" sldId="308"/>
            <ac:spMk id="4" creationId="{013DFA09-8F91-4082-B252-8A3D4D3B4A7B}"/>
          </ac:spMkLst>
        </pc:spChg>
        <pc:spChg chg="mod ord">
          <ac:chgData name="Kate Filanoski" userId="5879a14f-9eb3-4e75-8352-1b2941159ca7" providerId="ADAL" clId="{1AF1EF3E-4C7C-4FFE-96AD-18D512886CC0}" dt="2023-10-06T16:34:16.429" v="593" actId="700"/>
          <ac:spMkLst>
            <pc:docMk/>
            <pc:sldMk cId="2538107748" sldId="308"/>
            <ac:spMk id="5" creationId="{637D6B4B-C59F-4F33-AE13-3E782A426A26}"/>
          </ac:spMkLst>
        </pc:spChg>
        <pc:spChg chg="add mod ord">
          <ac:chgData name="Kate Filanoski" userId="5879a14f-9eb3-4e75-8352-1b2941159ca7" providerId="ADAL" clId="{1AF1EF3E-4C7C-4FFE-96AD-18D512886CC0}" dt="2023-10-06T16:38:49.844" v="675" actId="408"/>
          <ac:spMkLst>
            <pc:docMk/>
            <pc:sldMk cId="2538107748" sldId="308"/>
            <ac:spMk id="6" creationId="{4B975591-1631-7680-EC1B-A0BC6B674C13}"/>
          </ac:spMkLst>
        </pc:spChg>
        <pc:spChg chg="add del mod ord">
          <ac:chgData name="Kate Filanoski" userId="5879a14f-9eb3-4e75-8352-1b2941159ca7" providerId="ADAL" clId="{1AF1EF3E-4C7C-4FFE-96AD-18D512886CC0}" dt="2023-10-06T16:34:23.264" v="595"/>
          <ac:spMkLst>
            <pc:docMk/>
            <pc:sldMk cId="2538107748" sldId="308"/>
            <ac:spMk id="9" creationId="{70F6DA72-1E49-C9CF-4ED1-4E906A3DF05B}"/>
          </ac:spMkLst>
        </pc:spChg>
        <pc:spChg chg="add mod ord">
          <ac:chgData name="Kate Filanoski" userId="5879a14f-9eb3-4e75-8352-1b2941159ca7" providerId="ADAL" clId="{1AF1EF3E-4C7C-4FFE-96AD-18D512886CC0}" dt="2023-10-06T16:38:49.844" v="675" actId="408"/>
          <ac:spMkLst>
            <pc:docMk/>
            <pc:sldMk cId="2538107748" sldId="308"/>
            <ac:spMk id="10" creationId="{932A1352-5458-DACD-65CA-E31F26423313}"/>
          </ac:spMkLst>
        </pc:spChg>
        <pc:spChg chg="add del mod ord">
          <ac:chgData name="Kate Filanoski" userId="5879a14f-9eb3-4e75-8352-1b2941159ca7" providerId="ADAL" clId="{1AF1EF3E-4C7C-4FFE-96AD-18D512886CC0}" dt="2023-10-06T16:34:30.036" v="597"/>
          <ac:spMkLst>
            <pc:docMk/>
            <pc:sldMk cId="2538107748" sldId="308"/>
            <ac:spMk id="11" creationId="{92FC068C-15FD-4577-B8EC-9D0F89B66E0E}"/>
          </ac:spMkLst>
        </pc:spChg>
        <pc:picChg chg="del mod ord">
          <ac:chgData name="Kate Filanoski" userId="5879a14f-9eb3-4e75-8352-1b2941159ca7" providerId="ADAL" clId="{1AF1EF3E-4C7C-4FFE-96AD-18D512886CC0}" dt="2023-10-06T16:34:25.907" v="596" actId="21"/>
          <ac:picMkLst>
            <pc:docMk/>
            <pc:sldMk cId="2538107748" sldId="308"/>
            <ac:picMk id="7" creationId="{56AAE483-07D2-88EA-BBB1-34B2A23D476A}"/>
          </ac:picMkLst>
        </pc:picChg>
        <pc:picChg chg="del mod ord">
          <ac:chgData name="Kate Filanoski" userId="5879a14f-9eb3-4e75-8352-1b2941159ca7" providerId="ADAL" clId="{1AF1EF3E-4C7C-4FFE-96AD-18D512886CC0}" dt="2023-10-06T16:34:22.184" v="594" actId="21"/>
          <ac:picMkLst>
            <pc:docMk/>
            <pc:sldMk cId="2538107748" sldId="308"/>
            <ac:picMk id="8" creationId="{2C480999-CE0D-7F38-FB26-D34FF8B985E1}"/>
          </ac:picMkLst>
        </pc:picChg>
        <pc:picChg chg="add mod">
          <ac:chgData name="Kate Filanoski" userId="5879a14f-9eb3-4e75-8352-1b2941159ca7" providerId="ADAL" clId="{1AF1EF3E-4C7C-4FFE-96AD-18D512886CC0}" dt="2023-10-06T16:39:57.995" v="706" actId="13244"/>
          <ac:picMkLst>
            <pc:docMk/>
            <pc:sldMk cId="2538107748" sldId="308"/>
            <ac:picMk id="12" creationId="{3A8EB2B4-8135-B46B-CCEB-27795DA75CDB}"/>
          </ac:picMkLst>
        </pc:picChg>
        <pc:picChg chg="add mod">
          <ac:chgData name="Kate Filanoski" userId="5879a14f-9eb3-4e75-8352-1b2941159ca7" providerId="ADAL" clId="{1AF1EF3E-4C7C-4FFE-96AD-18D512886CC0}" dt="2023-10-06T16:40:02.085" v="707" actId="13244"/>
          <ac:picMkLst>
            <pc:docMk/>
            <pc:sldMk cId="2538107748" sldId="308"/>
            <ac:picMk id="13" creationId="{E5A24EE1-7D0B-A910-EB9A-2D174480D56A}"/>
          </ac:picMkLst>
        </pc:picChg>
      </pc:sldChg>
      <pc:sldChg chg="modSp mod">
        <pc:chgData name="Kate Filanoski" userId="5879a14f-9eb3-4e75-8352-1b2941159ca7" providerId="ADAL" clId="{1AF1EF3E-4C7C-4FFE-96AD-18D512886CC0}" dt="2023-10-06T16:31:09.949" v="577" actId="27636"/>
        <pc:sldMkLst>
          <pc:docMk/>
          <pc:sldMk cId="1301611488" sldId="573"/>
        </pc:sldMkLst>
        <pc:spChg chg="mod">
          <ac:chgData name="Kate Filanoski" userId="5879a14f-9eb3-4e75-8352-1b2941159ca7" providerId="ADAL" clId="{1AF1EF3E-4C7C-4FFE-96AD-18D512886CC0}" dt="2023-10-06T16:31:09.949" v="577" actId="27636"/>
          <ac:spMkLst>
            <pc:docMk/>
            <pc:sldMk cId="1301611488" sldId="573"/>
            <ac:spMk id="2" creationId="{A27CB7AF-1173-445E-BB38-8E208A36F26D}"/>
          </ac:spMkLst>
        </pc:spChg>
      </pc:sldChg>
      <pc:sldChg chg="modSp mod">
        <pc:chgData name="Kate Filanoski" userId="5879a14f-9eb3-4e75-8352-1b2941159ca7" providerId="ADAL" clId="{1AF1EF3E-4C7C-4FFE-96AD-18D512886CC0}" dt="2023-10-06T16:29:44.966" v="572" actId="13244"/>
        <pc:sldMkLst>
          <pc:docMk/>
          <pc:sldMk cId="4011066312" sldId="11946"/>
        </pc:sldMkLst>
        <pc:picChg chg="mod ord">
          <ac:chgData name="Kate Filanoski" userId="5879a14f-9eb3-4e75-8352-1b2941159ca7" providerId="ADAL" clId="{1AF1EF3E-4C7C-4FFE-96AD-18D512886CC0}" dt="2023-10-06T16:29:44.966" v="572" actId="13244"/>
          <ac:picMkLst>
            <pc:docMk/>
            <pc:sldMk cId="4011066312" sldId="11946"/>
            <ac:picMk id="14" creationId="{BD6D3143-05DD-D5A0-6D6B-D770F9BA22B1}"/>
          </ac:picMkLst>
        </pc:picChg>
      </pc:sldChg>
      <pc:sldChg chg="modSp mod">
        <pc:chgData name="Kate Filanoski" userId="5879a14f-9eb3-4e75-8352-1b2941159ca7" providerId="ADAL" clId="{1AF1EF3E-4C7C-4FFE-96AD-18D512886CC0}" dt="2023-10-06T16:29:40.588" v="571" actId="13244"/>
        <pc:sldMkLst>
          <pc:docMk/>
          <pc:sldMk cId="2017358822" sldId="12093"/>
        </pc:sldMkLst>
        <pc:picChg chg="mod ord">
          <ac:chgData name="Kate Filanoski" userId="5879a14f-9eb3-4e75-8352-1b2941159ca7" providerId="ADAL" clId="{1AF1EF3E-4C7C-4FFE-96AD-18D512886CC0}" dt="2023-10-06T16:29:40.588" v="571" actId="13244"/>
          <ac:picMkLst>
            <pc:docMk/>
            <pc:sldMk cId="2017358822" sldId="12093"/>
            <ac:picMk id="16" creationId="{2C229BB6-7A4A-DF11-22E0-C14AE6F5BD87}"/>
          </ac:picMkLst>
        </pc:picChg>
      </pc:sldChg>
      <pc:sldChg chg="modSp mod">
        <pc:chgData name="Kate Filanoski" userId="5879a14f-9eb3-4e75-8352-1b2941159ca7" providerId="ADAL" clId="{1AF1EF3E-4C7C-4FFE-96AD-18D512886CC0}" dt="2023-10-06T16:29:47.934" v="573" actId="13244"/>
        <pc:sldMkLst>
          <pc:docMk/>
          <pc:sldMk cId="3357822432" sldId="12095"/>
        </pc:sldMkLst>
        <pc:picChg chg="mod ord">
          <ac:chgData name="Kate Filanoski" userId="5879a14f-9eb3-4e75-8352-1b2941159ca7" providerId="ADAL" clId="{1AF1EF3E-4C7C-4FFE-96AD-18D512886CC0}" dt="2023-10-06T16:29:47.934" v="573" actId="13244"/>
          <ac:picMkLst>
            <pc:docMk/>
            <pc:sldMk cId="3357822432" sldId="12095"/>
            <ac:picMk id="14" creationId="{0898FD2D-EDF5-4AEC-4D8C-5716B89E2096}"/>
          </ac:picMkLst>
        </pc:picChg>
      </pc:sldChg>
      <pc:sldChg chg="modSp mod">
        <pc:chgData name="Kate Filanoski" userId="5879a14f-9eb3-4e75-8352-1b2941159ca7" providerId="ADAL" clId="{1AF1EF3E-4C7C-4FFE-96AD-18D512886CC0}" dt="2023-10-06T16:32:42.404" v="587" actId="948"/>
        <pc:sldMkLst>
          <pc:docMk/>
          <pc:sldMk cId="2210160523" sldId="12132"/>
        </pc:sldMkLst>
        <pc:spChg chg="mod">
          <ac:chgData name="Kate Filanoski" userId="5879a14f-9eb3-4e75-8352-1b2941159ca7" providerId="ADAL" clId="{1AF1EF3E-4C7C-4FFE-96AD-18D512886CC0}" dt="2023-10-06T16:32:42.404" v="587" actId="948"/>
          <ac:spMkLst>
            <pc:docMk/>
            <pc:sldMk cId="2210160523" sldId="12132"/>
            <ac:spMk id="3" creationId="{56561DE4-6387-F6DE-9897-B162489C09FD}"/>
          </ac:spMkLst>
        </pc:spChg>
      </pc:sldChg>
      <pc:sldChg chg="modSp mod">
        <pc:chgData name="Kate Filanoski" userId="5879a14f-9eb3-4e75-8352-1b2941159ca7" providerId="ADAL" clId="{1AF1EF3E-4C7C-4FFE-96AD-18D512886CC0}" dt="2023-10-06T16:25:07.941" v="225" actId="962"/>
        <pc:sldMkLst>
          <pc:docMk/>
          <pc:sldMk cId="1284965854" sldId="12133"/>
        </pc:sldMkLst>
        <pc:picChg chg="mod">
          <ac:chgData name="Kate Filanoski" userId="5879a14f-9eb3-4e75-8352-1b2941159ca7" providerId="ADAL" clId="{1AF1EF3E-4C7C-4FFE-96AD-18D512886CC0}" dt="2023-10-06T16:25:07.941" v="225" actId="962"/>
          <ac:picMkLst>
            <pc:docMk/>
            <pc:sldMk cId="1284965854" sldId="12133"/>
            <ac:picMk id="6" creationId="{12A60AC6-0812-8EB0-6A7D-C12B818D5435}"/>
          </ac:picMkLst>
        </pc:picChg>
      </pc:sldChg>
      <pc:sldChg chg="modSp mod">
        <pc:chgData name="Kate Filanoski" userId="5879a14f-9eb3-4e75-8352-1b2941159ca7" providerId="ADAL" clId="{1AF1EF3E-4C7C-4FFE-96AD-18D512886CC0}" dt="2023-10-06T16:31:18.555" v="581" actId="14100"/>
        <pc:sldMkLst>
          <pc:docMk/>
          <pc:sldMk cId="986455215" sldId="12134"/>
        </pc:sldMkLst>
        <pc:spChg chg="mod">
          <ac:chgData name="Kate Filanoski" userId="5879a14f-9eb3-4e75-8352-1b2941159ca7" providerId="ADAL" clId="{1AF1EF3E-4C7C-4FFE-96AD-18D512886CC0}" dt="2023-10-06T16:31:18.555" v="581" actId="14100"/>
          <ac:spMkLst>
            <pc:docMk/>
            <pc:sldMk cId="986455215" sldId="12134"/>
            <ac:spMk id="3" creationId="{DA6B78CA-72DF-4365-3C98-C87866AB7BEC}"/>
          </ac:spMkLst>
        </pc:spChg>
      </pc:sldChg>
      <pc:sldChg chg="modSp mod">
        <pc:chgData name="Kate Filanoski" userId="5879a14f-9eb3-4e75-8352-1b2941159ca7" providerId="ADAL" clId="{1AF1EF3E-4C7C-4FFE-96AD-18D512886CC0}" dt="2023-10-06T16:31:09.918" v="574" actId="27636"/>
        <pc:sldMkLst>
          <pc:docMk/>
          <pc:sldMk cId="1264083651" sldId="12137"/>
        </pc:sldMkLst>
        <pc:spChg chg="mod">
          <ac:chgData name="Kate Filanoski" userId="5879a14f-9eb3-4e75-8352-1b2941159ca7" providerId="ADAL" clId="{1AF1EF3E-4C7C-4FFE-96AD-18D512886CC0}" dt="2023-10-06T16:31:09.918" v="574" actId="27636"/>
          <ac:spMkLst>
            <pc:docMk/>
            <pc:sldMk cId="1264083651" sldId="12137"/>
            <ac:spMk id="3" creationId="{2128A411-7DDD-276F-385C-49CEE7AAAD9E}"/>
          </ac:spMkLst>
        </pc:spChg>
      </pc:sldChg>
      <pc:sldChg chg="modSp mod">
        <pc:chgData name="Kate Filanoski" userId="5879a14f-9eb3-4e75-8352-1b2941159ca7" providerId="ADAL" clId="{1AF1EF3E-4C7C-4FFE-96AD-18D512886CC0}" dt="2023-10-06T16:31:09.934" v="575" actId="27636"/>
        <pc:sldMkLst>
          <pc:docMk/>
          <pc:sldMk cId="2418125812" sldId="12138"/>
        </pc:sldMkLst>
        <pc:spChg chg="mod">
          <ac:chgData name="Kate Filanoski" userId="5879a14f-9eb3-4e75-8352-1b2941159ca7" providerId="ADAL" clId="{1AF1EF3E-4C7C-4FFE-96AD-18D512886CC0}" dt="2023-10-06T16:31:09.934" v="575" actId="27636"/>
          <ac:spMkLst>
            <pc:docMk/>
            <pc:sldMk cId="2418125812" sldId="12138"/>
            <ac:spMk id="3" creationId="{759C9FF4-E11A-E0D8-E501-2568C26B257A}"/>
          </ac:spMkLst>
        </pc:spChg>
      </pc:sldChg>
      <pc:sldChg chg="modSp mod">
        <pc:chgData name="Kate Filanoski" userId="5879a14f-9eb3-4e75-8352-1b2941159ca7" providerId="ADAL" clId="{1AF1EF3E-4C7C-4FFE-96AD-18D512886CC0}" dt="2023-10-06T16:33:03.361" v="588" actId="13244"/>
        <pc:sldMkLst>
          <pc:docMk/>
          <pc:sldMk cId="2965502876" sldId="12139"/>
        </pc:sldMkLst>
        <pc:picChg chg="mod ord">
          <ac:chgData name="Kate Filanoski" userId="5879a14f-9eb3-4e75-8352-1b2941159ca7" providerId="ADAL" clId="{1AF1EF3E-4C7C-4FFE-96AD-18D512886CC0}" dt="2023-10-06T16:33:03.361" v="588" actId="13244"/>
          <ac:picMkLst>
            <pc:docMk/>
            <pc:sldMk cId="2965502876" sldId="12139"/>
            <ac:picMk id="6" creationId="{74E05D17-4CF1-083F-4EDC-4C1D3E673188}"/>
          </ac:picMkLst>
        </pc:picChg>
      </pc:sldChg>
      <pc:sldChg chg="modSp mod">
        <pc:chgData name="Kate Filanoski" userId="5879a14f-9eb3-4e75-8352-1b2941159ca7" providerId="ADAL" clId="{1AF1EF3E-4C7C-4FFE-96AD-18D512886CC0}" dt="2023-10-06T16:29:33.709" v="570" actId="13244"/>
        <pc:sldMkLst>
          <pc:docMk/>
          <pc:sldMk cId="735797660" sldId="12140"/>
        </pc:sldMkLst>
        <pc:picChg chg="mod ord">
          <ac:chgData name="Kate Filanoski" userId="5879a14f-9eb3-4e75-8352-1b2941159ca7" providerId="ADAL" clId="{1AF1EF3E-4C7C-4FFE-96AD-18D512886CC0}" dt="2023-10-06T16:29:33.709" v="570" actId="13244"/>
          <ac:picMkLst>
            <pc:docMk/>
            <pc:sldMk cId="735797660" sldId="12140"/>
            <ac:picMk id="29" creationId="{55584653-3213-E336-3339-2D266C92BB3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10/6/2023</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17</a:t>
            </a:fld>
            <a:endParaRPr lang="en-US"/>
          </a:p>
        </p:txBody>
      </p:sp>
    </p:spTree>
    <p:extLst>
      <p:ext uri="{BB962C8B-B14F-4D97-AF65-F5344CB8AC3E}">
        <p14:creationId xmlns:p14="http://schemas.microsoft.com/office/powerpoint/2010/main" val="384425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118211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30</a:t>
            </a:fld>
            <a:endParaRPr lang="en-US"/>
          </a:p>
        </p:txBody>
      </p:sp>
    </p:spTree>
    <p:extLst>
      <p:ext uri="{BB962C8B-B14F-4D97-AF65-F5344CB8AC3E}">
        <p14:creationId xmlns:p14="http://schemas.microsoft.com/office/powerpoint/2010/main" val="1247584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1.xml"/><Relationship Id="rId4" Type="http://schemas.openxmlformats.org/officeDocument/2006/relationships/image" Target="../media/image37.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4" Type="http://schemas.openxmlformats.org/officeDocument/2006/relationships/image" Target="../media/image45.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1.xml"/><Relationship Id="rId4" Type="http://schemas.openxmlformats.org/officeDocument/2006/relationships/image" Target="../media/image51.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1.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4" Type="http://schemas.openxmlformats.org/officeDocument/2006/relationships/image" Target="../media/image45.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11.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2.xml"/><Relationship Id="rId4" Type="http://schemas.openxmlformats.org/officeDocument/2006/relationships/image" Target="../media/image39.jpe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4" Type="http://schemas.openxmlformats.org/officeDocument/2006/relationships/image" Target="../media/image45.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2.xml"/><Relationship Id="rId4" Type="http://schemas.openxmlformats.org/officeDocument/2006/relationships/image" Target="../media/image51.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2.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4" Type="http://schemas.openxmlformats.org/officeDocument/2006/relationships/image" Target="../media/image45.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13.gif"/><Relationship Id="rId5" Type="http://schemas.openxmlformats.org/officeDocument/2006/relationships/image" Target="../media/image18.tiff"/><Relationship Id="rId4" Type="http://schemas.openxmlformats.org/officeDocument/2006/relationships/image" Target="../media/image17.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13.gif"/><Relationship Id="rId4" Type="http://schemas.openxmlformats.org/officeDocument/2006/relationships/image" Target="../media/image21.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3.gif"/></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3.xml"/><Relationship Id="rId4" Type="http://schemas.openxmlformats.org/officeDocument/2006/relationships/image" Target="../media/image37.png"/></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13.xml"/><Relationship Id="rId1" Type="http://schemas.openxmlformats.org/officeDocument/2006/relationships/tags" Target="../tags/tag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4" Type="http://schemas.openxmlformats.org/officeDocument/2006/relationships/image" Target="../media/image45.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3.xml"/><Relationship Id="rId4" Type="http://schemas.openxmlformats.org/officeDocument/2006/relationships/image" Target="../media/image51.jpe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3.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4" Type="http://schemas.openxmlformats.org/officeDocument/2006/relationships/image" Target="../media/image45.jpe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13.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5.gif"/><Relationship Id="rId4" Type="http://schemas.openxmlformats.org/officeDocument/2006/relationships/image" Target="../media/image66.jp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3.gi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13.gif"/><Relationship Id="rId5" Type="http://schemas.openxmlformats.org/officeDocument/2006/relationships/image" Target="../media/image18.tiff"/><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13.gif"/><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3.gi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3.gi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52E1F-6D02-6536-61C2-E7556CBEE682}"/>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3" name="Footer Placeholder 2">
            <a:extLst>
              <a:ext uri="{FF2B5EF4-FFF2-40B4-BE49-F238E27FC236}">
                <a16:creationId xmlns:a16="http://schemas.microsoft.com/office/drawing/2014/main" id="{127FBCB7-66EA-121B-D145-5064ED15B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0BF814-817C-4637-3019-821DF0AC2FEA}"/>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1035005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8290-CF0B-1A7D-9D09-47CDF29332A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F00460-1DC2-34AB-F280-67FFF8D0001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6DAA9-0A44-AF5C-D342-467FF168F18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9330B7-53D6-64E7-3AE1-5E9DF99AF219}"/>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6" name="Footer Placeholder 5">
            <a:extLst>
              <a:ext uri="{FF2B5EF4-FFF2-40B4-BE49-F238E27FC236}">
                <a16:creationId xmlns:a16="http://schemas.microsoft.com/office/drawing/2014/main" id="{A9C88D1B-7EFB-80B3-683B-F8BBA3D86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D2A5B-658E-5A85-AC03-8E5F0356DEE7}"/>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2843789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7A7A-7754-3F78-EA90-2C8D28034E1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1FE2F-45A7-C2AD-F33E-D35EF8746C7B}"/>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F94D6F2-3FA5-D32C-A237-21F5155807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FC991-DBC9-D182-2E2A-020D3D4892CE}"/>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6" name="Footer Placeholder 5">
            <a:extLst>
              <a:ext uri="{FF2B5EF4-FFF2-40B4-BE49-F238E27FC236}">
                <a16:creationId xmlns:a16="http://schemas.microsoft.com/office/drawing/2014/main" id="{69A25979-3B0D-F0B0-994B-58E13E423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F1E6A-C245-3291-198A-1867286138C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2210445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2AA8-7F33-B5D6-9E0E-E48348793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971B6-D1C2-855A-3B0E-8315ECE9B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CD2E3-A45C-04B1-E70C-097CDD27F9DC}"/>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5" name="Footer Placeholder 4">
            <a:extLst>
              <a:ext uri="{FF2B5EF4-FFF2-40B4-BE49-F238E27FC236}">
                <a16:creationId xmlns:a16="http://schemas.microsoft.com/office/drawing/2014/main" id="{A05B04B8-BCF3-78AA-9133-5056139C6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971C2-D95B-260B-812B-27305400D14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7376650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2EB6E-7CBB-8C4A-C3D0-9D534F8AB225}"/>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2F7E42-7E94-3453-8327-C29A6ACFD3F4}"/>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1265E-62F3-C4F2-A4C7-D5F425609937}"/>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5" name="Footer Placeholder 4">
            <a:extLst>
              <a:ext uri="{FF2B5EF4-FFF2-40B4-BE49-F238E27FC236}">
                <a16:creationId xmlns:a16="http://schemas.microsoft.com/office/drawing/2014/main" id="{A9C6F904-A561-77B5-18E4-CC1448AF8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63D57-C596-8893-DEC6-832EF588F55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78558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custDataLst>
      <p:tags r:id="rId1"/>
    </p:custDataLst>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8A83-DBF0-C033-3F61-AE000DE59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6A9CE-EFF0-3DF8-65A6-5A0537459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204A7-E347-B224-C030-468598C624D9}"/>
              </a:ext>
            </a:extLst>
          </p:cNvPr>
          <p:cNvSpPr>
            <a:spLocks noGrp="1"/>
          </p:cNvSpPr>
          <p:nvPr>
            <p:ph type="dt" sz="half" idx="10"/>
          </p:nvPr>
        </p:nvSpPr>
        <p:spPr/>
        <p:txBody>
          <a:bodyPr/>
          <a:lstStyle/>
          <a:p>
            <a:fld id="{33E1496C-4C10-49E4-AC46-DE5FD2F10B08}" type="datetimeFigureOut">
              <a:rPr lang="en-US" smtClean="0"/>
              <a:t>10/6/2023</a:t>
            </a:fld>
            <a:endParaRPr lang="en-US"/>
          </a:p>
        </p:txBody>
      </p:sp>
      <p:sp>
        <p:nvSpPr>
          <p:cNvPr id="5" name="Footer Placeholder 4">
            <a:extLst>
              <a:ext uri="{FF2B5EF4-FFF2-40B4-BE49-F238E27FC236}">
                <a16:creationId xmlns:a16="http://schemas.microsoft.com/office/drawing/2014/main" id="{9C2149AB-8E25-7576-0B24-372367AD1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DE9D3-A465-5355-A45A-F6DE3D74D38C}"/>
              </a:ext>
            </a:extLst>
          </p:cNvPr>
          <p:cNvSpPr>
            <a:spLocks noGrp="1"/>
          </p:cNvSpPr>
          <p:nvPr>
            <p:ph type="sldNum" sz="quarter" idx="12"/>
          </p:nvPr>
        </p:nvSpPr>
        <p:spPr/>
        <p:txBody>
          <a:bodyPr/>
          <a:lstStyle/>
          <a:p>
            <a:fld id="{10817AC3-92B9-407A-A64C-41875C027413}" type="slidenum">
              <a:rPr lang="en-US" smtClean="0"/>
              <a:t>‹#›</a:t>
            </a:fld>
            <a:endParaRPr lang="en-US"/>
          </a:p>
        </p:txBody>
      </p:sp>
    </p:spTree>
    <p:extLst>
      <p:ext uri="{BB962C8B-B14F-4D97-AF65-F5344CB8AC3E}">
        <p14:creationId xmlns:p14="http://schemas.microsoft.com/office/powerpoint/2010/main" val="12686376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FCFB5AE-5AAA-4349-8485-24A7502AC9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9481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5074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989863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5"/>
            <a:ext cx="10871200" cy="646331"/>
          </a:xfrm>
        </p:spPr>
        <p:txBody>
          <a:bodyPr wrap="square">
            <a:spAutoFit/>
          </a:bodyPr>
          <a:lstStyle>
            <a:lvl1pPr algn="ctr">
              <a:defRPr>
                <a:solidFill>
                  <a:srgbClr val="D2103A"/>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endParaRPr lang="en-US" altLang="en-US"/>
          </a:p>
        </p:txBody>
      </p:sp>
    </p:spTree>
    <p:extLst>
      <p:ext uri="{BB962C8B-B14F-4D97-AF65-F5344CB8AC3E}">
        <p14:creationId xmlns:p14="http://schemas.microsoft.com/office/powerpoint/2010/main" val="1998393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090995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427288"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27288"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84967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85513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22022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0421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783576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1923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0843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1978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42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1"/>
            <a:ext cx="10871200" cy="646331"/>
          </a:xfrm>
        </p:spPr>
        <p:txBody>
          <a:bodyPr wrap="square">
            <a:spAutoFit/>
          </a:bodyPr>
          <a:lstStyle>
            <a:lvl1pPr algn="ctr">
              <a:defRPr>
                <a:solidFill>
                  <a:srgbClr val="D2103A"/>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fld id="{52EA47AF-AF89-4933-89D6-39F07DDDD68D}" type="datetime4">
              <a:rPr lang="en-US" altLang="en-US"/>
              <a:pPr>
                <a:defRPr/>
              </a:pPr>
              <a:t>October 6, 2023</a:t>
            </a:fld>
            <a:endParaRPr lang="en-US" altLang="en-US"/>
          </a:p>
        </p:txBody>
      </p:sp>
    </p:spTree>
    <p:extLst>
      <p:ext uri="{BB962C8B-B14F-4D97-AF65-F5344CB8AC3E}">
        <p14:creationId xmlns:p14="http://schemas.microsoft.com/office/powerpoint/2010/main" val="10454593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33589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133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2873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4220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219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5752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0123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6500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EB6430-8767-5EA0-F99F-E1882DD2D012}"/>
              </a:ext>
            </a:extLst>
          </p:cNvPr>
          <p:cNvSpPr/>
          <p:nvPr userDrawn="1"/>
        </p:nvSpPr>
        <p:spPr bwMode="auto">
          <a:xfrm>
            <a:off x="0" y="-1"/>
            <a:ext cx="12191999" cy="6881813"/>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Freeform: Shape 3">
            <a:extLst>
              <a:ext uri="{FF2B5EF4-FFF2-40B4-BE49-F238E27FC236}">
                <a16:creationId xmlns:a16="http://schemas.microsoft.com/office/drawing/2014/main" id="{817987E1-EA44-604A-A5D2-E36CD31293AD}"/>
              </a:ext>
            </a:extLst>
          </p:cNvPr>
          <p:cNvSpPr/>
          <p:nvPr userDrawn="1"/>
        </p:nvSpPr>
        <p:spPr bwMode="auto">
          <a:xfrm>
            <a:off x="1" y="-23813"/>
            <a:ext cx="10913807" cy="6881813"/>
          </a:xfrm>
          <a:custGeom>
            <a:avLst/>
            <a:gdLst>
              <a:gd name="connsiteX0" fmla="*/ 0 w 10913807"/>
              <a:gd name="connsiteY0" fmla="*/ 0 h 6881813"/>
              <a:gd name="connsiteX1" fmla="*/ 9845513 w 10913807"/>
              <a:gd name="connsiteY1" fmla="*/ 0 h 6881813"/>
              <a:gd name="connsiteX2" fmla="*/ 9950844 w 10913807"/>
              <a:gd name="connsiteY2" fmla="*/ 164299 h 6881813"/>
              <a:gd name="connsiteX3" fmla="*/ 10913807 w 10913807"/>
              <a:gd name="connsiteY3" fmla="*/ 3613356 h 6881813"/>
              <a:gd name="connsiteX4" fmla="*/ 10111004 w 10913807"/>
              <a:gd name="connsiteY4" fmla="*/ 6783867 h 6881813"/>
              <a:gd name="connsiteX5" fmla="*/ 10054686 w 10913807"/>
              <a:gd name="connsiteY5" fmla="*/ 6881813 h 6881813"/>
              <a:gd name="connsiteX6" fmla="*/ 0 w 10913807"/>
              <a:gd name="connsiteY6" fmla="*/ 6881813 h 6881813"/>
              <a:gd name="connsiteX7" fmla="*/ 0 w 10913807"/>
              <a:gd name="connsiteY7" fmla="*/ 0 h 68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6881813">
                <a:moveTo>
                  <a:pt x="0" y="0"/>
                </a:moveTo>
                <a:lnTo>
                  <a:pt x="9845513" y="0"/>
                </a:lnTo>
                <a:lnTo>
                  <a:pt x="9950844" y="164299"/>
                </a:lnTo>
                <a:cubicBezTo>
                  <a:pt x="10561916" y="1169989"/>
                  <a:pt x="10913807" y="2350578"/>
                  <a:pt x="10913807" y="3613356"/>
                </a:cubicBezTo>
                <a:cubicBezTo>
                  <a:pt x="10913807" y="4761336"/>
                  <a:pt x="10622988" y="5841391"/>
                  <a:pt x="10111004" y="6783867"/>
                </a:cubicBezTo>
                <a:lnTo>
                  <a:pt x="10054686" y="6881813"/>
                </a:lnTo>
                <a:lnTo>
                  <a:pt x="0" y="6881813"/>
                </a:lnTo>
                <a:lnTo>
                  <a:pt x="0" y="0"/>
                </a:lnTo>
                <a:close/>
              </a:path>
            </a:pathLst>
          </a:cu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CF30F504-09AB-7009-080A-9A5072DF6F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88" t="20488" r="20488" b="20488"/>
          <a:stretch/>
        </p:blipFill>
        <p:spPr>
          <a:xfrm>
            <a:off x="8337530" y="1322141"/>
            <a:ext cx="1765300" cy="179341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EF0B5256-4EBF-EBDC-6E4F-5A3516B33DC9}"/>
              </a:ext>
            </a:extLst>
          </p:cNvPr>
          <p:cNvSpPr>
            <a:spLocks noGrp="1"/>
          </p:cNvSpPr>
          <p:nvPr>
            <p:ph type="body" sz="quarter" idx="10"/>
          </p:nvPr>
        </p:nvSpPr>
        <p:spPr>
          <a:xfrm>
            <a:off x="588263" y="1510827"/>
            <a:ext cx="7056292" cy="369332"/>
          </a:xfrm>
        </p:spPr>
        <p:txBody>
          <a:bodyPr>
            <a:spAutoFit/>
          </a:bodyPr>
          <a:lstStyle>
            <a:lvl1pPr marL="0" indent="0">
              <a:buNone/>
              <a:defRPr sz="2400" b="1">
                <a:solidFill>
                  <a:srgbClr val="D4EC8E"/>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726D4C8-0828-5DF6-D2CA-562B3B4F72F4}"/>
              </a:ext>
            </a:extLst>
          </p:cNvPr>
          <p:cNvSpPr>
            <a:spLocks noGrp="1"/>
          </p:cNvSpPr>
          <p:nvPr>
            <p:ph type="body" sz="quarter" idx="11"/>
          </p:nvPr>
        </p:nvSpPr>
        <p:spPr>
          <a:xfrm>
            <a:off x="588263" y="2235201"/>
            <a:ext cx="5898260" cy="246221"/>
          </a:xfrm>
        </p:spPr>
        <p:txBody>
          <a:bodyPr/>
          <a:lstStyle>
            <a:lvl1pPr marL="0" indent="0">
              <a:spcBef>
                <a:spcPts val="600"/>
              </a:spcBef>
              <a:buSzPct val="92000"/>
              <a:buFont typeface="Arial" panose="020B0604020202020204" pitchFamily="34" charset="0"/>
              <a:buNone/>
              <a:defRPr sz="16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Picture Placeholder 14" descr="This photo is a 'placeholder' only. Drag or drop your photo here, or click and tap the center to insert a photo.">
            <a:extLst>
              <a:ext uri="{FF2B5EF4-FFF2-40B4-BE49-F238E27FC236}">
                <a16:creationId xmlns:a16="http://schemas.microsoft.com/office/drawing/2014/main" id="{51B62110-1949-7675-D5A3-1469B2C2A870}"/>
              </a:ext>
            </a:extLst>
          </p:cNvPr>
          <p:cNvSpPr>
            <a:spLocks noGrp="1"/>
          </p:cNvSpPr>
          <p:nvPr>
            <p:ph type="pic" sz="quarter" idx="12" hasCustomPrompt="1"/>
          </p:nvPr>
        </p:nvSpPr>
        <p:spPr bwMode="ltGray">
          <a:xfrm>
            <a:off x="6486526" y="1897488"/>
            <a:ext cx="5705475" cy="4960513"/>
          </a:xfrm>
          <a:custGeom>
            <a:avLst/>
            <a:gdLst>
              <a:gd name="connsiteX0" fmla="*/ 3346827 w 5705475"/>
              <a:gd name="connsiteY0" fmla="*/ 0 h 4960513"/>
              <a:gd name="connsiteX1" fmla="*/ 5475721 w 5705475"/>
              <a:gd name="connsiteY1" fmla="*/ 764253 h 4960513"/>
              <a:gd name="connsiteX2" fmla="*/ 5705475 w 5705475"/>
              <a:gd name="connsiteY2" fmla="*/ 973068 h 4960513"/>
              <a:gd name="connsiteX3" fmla="*/ 5705475 w 5705475"/>
              <a:gd name="connsiteY3" fmla="*/ 4960513 h 4960513"/>
              <a:gd name="connsiteX4" fmla="*/ 415117 w 5705475"/>
              <a:gd name="connsiteY4" fmla="*/ 4960513 h 4960513"/>
              <a:gd name="connsiteX5" fmla="*/ 403944 w 5705475"/>
              <a:gd name="connsiteY5" fmla="*/ 4942125 h 4960513"/>
              <a:gd name="connsiteX6" fmla="*/ 0 w 5705475"/>
              <a:gd name="connsiteY6" fmla="*/ 3346827 h 4960513"/>
              <a:gd name="connsiteX7" fmla="*/ 3346827 w 5705475"/>
              <a:gd name="connsiteY7" fmla="*/ 0 h 49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75" h="4960513">
                <a:moveTo>
                  <a:pt x="3346827" y="0"/>
                </a:moveTo>
                <a:cubicBezTo>
                  <a:pt x="4155504" y="0"/>
                  <a:pt x="4897191" y="286808"/>
                  <a:pt x="5475721" y="764253"/>
                </a:cubicBezTo>
                <a:lnTo>
                  <a:pt x="5705475" y="973068"/>
                </a:lnTo>
                <a:lnTo>
                  <a:pt x="5705475" y="4960513"/>
                </a:lnTo>
                <a:lnTo>
                  <a:pt x="415117" y="4960513"/>
                </a:lnTo>
                <a:lnTo>
                  <a:pt x="403944" y="4942125"/>
                </a:lnTo>
                <a:cubicBezTo>
                  <a:pt x="146331" y="4467902"/>
                  <a:pt x="0" y="3924453"/>
                  <a:pt x="0" y="3346827"/>
                </a:cubicBezTo>
                <a:cubicBezTo>
                  <a:pt x="0" y="1498426"/>
                  <a:pt x="1498426" y="0"/>
                  <a:pt x="3346827" y="0"/>
                </a:cubicBezTo>
                <a:close/>
              </a:path>
            </a:pathLst>
          </a:custGeom>
          <a:blipFill>
            <a:blip r:embed="rId4"/>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94060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03525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0" y="6553200"/>
            <a:ext cx="12192000" cy="228600"/>
          </a:xfrm>
        </p:spPr>
        <p:txBody>
          <a:bodyPr/>
          <a:lstStyle>
            <a:lvl1pPr>
              <a:defRPr/>
            </a:lvl1pPr>
          </a:lstStyle>
          <a:p>
            <a:pPr>
              <a:defRPr/>
            </a:pPr>
            <a:fld id="{EBE83FAD-68CC-40C1-B47D-15A472C5CF0C}" type="slidenum">
              <a:rPr lang="en-US" altLang="en-US"/>
              <a:pPr>
                <a:defRPr/>
              </a:pPr>
              <a:t>‹#›</a:t>
            </a:fld>
            <a:endParaRPr lang="en-US" altLang="en-US"/>
          </a:p>
        </p:txBody>
      </p:sp>
    </p:spTree>
    <p:extLst>
      <p:ext uri="{BB962C8B-B14F-4D97-AF65-F5344CB8AC3E}">
        <p14:creationId xmlns:p14="http://schemas.microsoft.com/office/powerpoint/2010/main" val="3855998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44936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565631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2663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891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3896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26639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0848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449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811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9174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31773363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00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778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439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5534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645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340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577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467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1493662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42069150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15409664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9077875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2958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61933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8964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0819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344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1653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91537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779955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9672069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29316155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78806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41262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59152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499428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59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54805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9218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99009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4596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76954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20988340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34804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62663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05244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71367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42911015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0354069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1077317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0763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3690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1337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453997" y="6686491"/>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7655525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723986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6439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51133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3261599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1012647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98231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589195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65552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832745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04263242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a:latin typeface="Arial" panose="020B0604020202020204" pitchFamily="34" charset="0"/>
                <a:cs typeface="Arial" panose="020B0604020202020204" pitchFamily="34" charset="0"/>
              </a:rPr>
              <a:t>www.NOD.org  |  info@NOD.org</a:t>
            </a:r>
          </a:p>
          <a:p>
            <a:pPr lvl="0"/>
            <a:endParaRPr lang="en-US"/>
          </a:p>
        </p:txBody>
      </p:sp>
    </p:spTree>
    <p:extLst>
      <p:ext uri="{BB962C8B-B14F-4D97-AF65-F5344CB8AC3E}">
        <p14:creationId xmlns:p14="http://schemas.microsoft.com/office/powerpoint/2010/main" val="22631847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383825134"/>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24836543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4199306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4934894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5520454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057442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98470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10962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26262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54189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18722923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55183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5670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5075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36143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733475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70338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1318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49437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929512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755443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12014678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81890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26622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23022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476287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94374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863763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056756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215226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478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24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sp>
        <p:nvSpPr>
          <p:cNvPr id="2" name="TextBox 1"/>
          <p:cNvSpPr txBox="1"/>
          <p:nvPr userDrawn="1"/>
        </p:nvSpPr>
        <p:spPr>
          <a:xfrm>
            <a:off x="-101600" y="5715001"/>
            <a:ext cx="3657600" cy="618919"/>
          </a:xfrm>
          <a:prstGeom prst="rect">
            <a:avLst/>
          </a:prstGeom>
          <a:solidFill>
            <a:schemeClr val="bg1"/>
          </a:solidFill>
          <a:ln>
            <a:solidFill>
              <a:schemeClr val="bg1"/>
            </a:solidFill>
          </a:ln>
          <a:effectLst/>
        </p:spPr>
        <p:txBody>
          <a:bodyPr wrap="square" rtlCol="0">
            <a:spAutoFit/>
          </a:bodyPr>
          <a:lstStyle/>
          <a:p>
            <a:endParaRPr lang="en-US" sz="3600"/>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7530388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426837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80854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2202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481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5775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a:p>
        </p:txBody>
      </p:sp>
    </p:spTree>
    <p:extLst>
      <p:ext uri="{BB962C8B-B14F-4D97-AF65-F5344CB8AC3E}">
        <p14:creationId xmlns:p14="http://schemas.microsoft.com/office/powerpoint/2010/main" val="12336561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grpSp>
        <p:nvGrpSpPr>
          <p:cNvPr id="7" name="Group 6"/>
          <p:cNvGrpSpPr/>
          <p:nvPr userDrawn="1"/>
        </p:nvGrpSpPr>
        <p:grpSpPr>
          <a:xfrm>
            <a:off x="711201" y="35653"/>
            <a:ext cx="8350742" cy="250421"/>
            <a:chOff x="496456" y="155274"/>
            <a:chExt cx="6263056" cy="250421"/>
          </a:xfrm>
        </p:grpSpPr>
        <p:sp>
          <p:nvSpPr>
            <p:cNvPr id="23" name="Rectangle 22"/>
            <p:cNvSpPr/>
            <p:nvPr userDrawn="1"/>
          </p:nvSpPr>
          <p:spPr>
            <a:xfrm>
              <a:off x="6035681" y="161206"/>
              <a:ext cx="723831" cy="203421"/>
            </a:xfrm>
            <a:prstGeom prst="rect">
              <a:avLst/>
            </a:prstGeom>
            <a:noFill/>
          </p:spPr>
          <p:txBody>
            <a:bodyPr wrap="none">
              <a:spAutoFit/>
            </a:bodyPr>
            <a:lstStyle/>
            <a:p>
              <a:r>
                <a:rPr lang="en-US" sz="900">
                  <a:solidFill>
                    <a:schemeClr val="tx1">
                      <a:lumMod val="75000"/>
                      <a:lumOff val="25000"/>
                    </a:schemeClr>
                  </a:solidFill>
                </a:rPr>
                <a:t>Next Steps </a:t>
              </a:r>
              <a:endParaRPr lang="en-US" sz="90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11" name="Rectangle 10"/>
            <p:cNvSpPr/>
            <p:nvPr userDrawn="1"/>
          </p:nvSpPr>
          <p:spPr>
            <a:xfrm>
              <a:off x="733842" y="161206"/>
              <a:ext cx="611120" cy="203421"/>
            </a:xfrm>
            <a:prstGeom prst="rect">
              <a:avLst/>
            </a:prstGeom>
          </p:spPr>
          <p:txBody>
            <a:bodyPr wrap="none">
              <a:spAutoFit/>
            </a:bodyPr>
            <a:lstStyle/>
            <a:p>
              <a:r>
                <a:rPr lang="en-US" sz="900">
                  <a:solidFill>
                    <a:schemeClr val="tx1">
                      <a:lumMod val="75000"/>
                      <a:lumOff val="25000"/>
                    </a:schemeClr>
                  </a:solidFill>
                </a:rPr>
                <a:t>Overview</a:t>
              </a:r>
              <a:endParaRPr lang="en-US" sz="900"/>
            </a:p>
          </p:txBody>
        </p:sp>
        <p:sp>
          <p:nvSpPr>
            <p:cNvPr id="12" name="Rectangle 11"/>
            <p:cNvSpPr/>
            <p:nvPr userDrawn="1"/>
          </p:nvSpPr>
          <p:spPr>
            <a:xfrm>
              <a:off x="1591929" y="161206"/>
              <a:ext cx="655077" cy="203421"/>
            </a:xfrm>
            <a:prstGeom prst="rect">
              <a:avLst/>
            </a:prstGeom>
          </p:spPr>
          <p:txBody>
            <a:bodyPr wrap="none">
              <a:spAutoFit/>
            </a:bodyPr>
            <a:lstStyle/>
            <a:p>
              <a:r>
                <a:rPr lang="en-US" sz="900">
                  <a:solidFill>
                    <a:schemeClr val="tx1">
                      <a:lumMod val="75000"/>
                      <a:lumOff val="25000"/>
                    </a:schemeClr>
                  </a:solidFill>
                </a:rPr>
                <a:t>Outcomes</a:t>
              </a:r>
              <a:endParaRPr lang="en-US" sz="900"/>
            </a:p>
          </p:txBody>
        </p:sp>
        <p:sp>
          <p:nvSpPr>
            <p:cNvPr id="13" name="Rectangle 12"/>
            <p:cNvSpPr/>
            <p:nvPr userDrawn="1"/>
          </p:nvSpPr>
          <p:spPr>
            <a:xfrm>
              <a:off x="2455270" y="161206"/>
              <a:ext cx="891771" cy="203421"/>
            </a:xfrm>
            <a:prstGeom prst="rect">
              <a:avLst/>
            </a:prstGeom>
          </p:spPr>
          <p:txBody>
            <a:bodyPr wrap="none">
              <a:spAutoFit/>
            </a:bodyPr>
            <a:lstStyle/>
            <a:p>
              <a:r>
                <a:rPr lang="en-US" sz="900">
                  <a:solidFill>
                    <a:schemeClr val="tx1">
                      <a:lumMod val="75000"/>
                      <a:lumOff val="25000"/>
                    </a:schemeClr>
                  </a:solidFill>
                </a:rPr>
                <a:t>Beyond Basics</a:t>
              </a:r>
              <a:endParaRPr lang="en-US" sz="900"/>
            </a:p>
          </p:txBody>
        </p:sp>
        <p:sp>
          <p:nvSpPr>
            <p:cNvPr id="14" name="Rectangle 13"/>
            <p:cNvSpPr/>
            <p:nvPr userDrawn="1"/>
          </p:nvSpPr>
          <p:spPr>
            <a:xfrm>
              <a:off x="3554792" y="161206"/>
              <a:ext cx="489392" cy="203421"/>
            </a:xfrm>
            <a:prstGeom prst="rect">
              <a:avLst/>
            </a:prstGeom>
          </p:spPr>
          <p:txBody>
            <a:bodyPr wrap="none">
              <a:spAutoFit/>
            </a:bodyPr>
            <a:lstStyle/>
            <a:p>
              <a:r>
                <a:rPr lang="en-US" sz="900">
                  <a:solidFill>
                    <a:schemeClr val="tx1">
                      <a:lumMod val="75000"/>
                      <a:lumOff val="25000"/>
                    </a:schemeClr>
                  </a:solidFill>
                </a:rPr>
                <a:t>Trends</a:t>
              </a:r>
              <a:endParaRPr lang="en-US" sz="900"/>
            </a:p>
          </p:txBody>
        </p:sp>
        <p:sp>
          <p:nvSpPr>
            <p:cNvPr id="15" name="Rectangle 14"/>
            <p:cNvSpPr/>
            <p:nvPr userDrawn="1"/>
          </p:nvSpPr>
          <p:spPr>
            <a:xfrm>
              <a:off x="5118916" y="161206"/>
              <a:ext cx="694526" cy="203421"/>
            </a:xfrm>
            <a:prstGeom prst="rect">
              <a:avLst/>
            </a:prstGeom>
            <a:noFill/>
          </p:spPr>
          <p:txBody>
            <a:bodyPr wrap="none">
              <a:spAutoFit/>
            </a:bodyPr>
            <a:lstStyle/>
            <a:p>
              <a:r>
                <a:rPr lang="en-US" sz="900">
                  <a:solidFill>
                    <a:schemeClr val="tx1">
                      <a:lumMod val="75000"/>
                      <a:lumOff val="25000"/>
                    </a:schemeClr>
                  </a:solidFill>
                </a:rPr>
                <a:t>Take-away</a:t>
              </a:r>
              <a:endParaRPr lang="en-US" sz="900"/>
            </a:p>
          </p:txBody>
        </p:sp>
        <p:sp>
          <p:nvSpPr>
            <p:cNvPr id="16" name="Rectangle 15"/>
            <p:cNvSpPr/>
            <p:nvPr userDrawn="1"/>
          </p:nvSpPr>
          <p:spPr>
            <a:xfrm>
              <a:off x="4296506" y="161206"/>
              <a:ext cx="590832" cy="203421"/>
            </a:xfrm>
            <a:prstGeom prst="rect">
              <a:avLst/>
            </a:prstGeom>
            <a:noFill/>
          </p:spPr>
          <p:txBody>
            <a:bodyPr wrap="none">
              <a:spAutoFit/>
            </a:bodyPr>
            <a:lstStyle/>
            <a:p>
              <a:r>
                <a:rPr lang="en-US" sz="900">
                  <a:solidFill>
                    <a:schemeClr val="tx1">
                      <a:lumMod val="75000"/>
                      <a:lumOff val="25000"/>
                    </a:schemeClr>
                  </a:solidFill>
                </a:rPr>
                <a:t>Veterans</a:t>
              </a:r>
              <a:endParaRPr lang="en-US" sz="90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988591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custDataLst>
      <p:tags r:id="rId1"/>
    </p:custDataLst>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70" name="Group 69"/>
          <p:cNvGrpSpPr/>
          <p:nvPr userDrawn="1"/>
        </p:nvGrpSpPr>
        <p:grpSpPr>
          <a:xfrm>
            <a:off x="755158" y="76200"/>
            <a:ext cx="8350742" cy="250421"/>
            <a:chOff x="496456" y="155274"/>
            <a:chExt cx="6263056" cy="250421"/>
          </a:xfrm>
        </p:grpSpPr>
        <p:sp>
          <p:nvSpPr>
            <p:cNvPr id="71" name="Rectangle 70"/>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73" name="Rectangle 72"/>
            <p:cNvSpPr/>
            <p:nvPr userDrawn="1"/>
          </p:nvSpPr>
          <p:spPr>
            <a:xfrm>
              <a:off x="695078" y="160339"/>
              <a:ext cx="697907" cy="218795"/>
            </a:xfrm>
            <a:prstGeom prst="rect">
              <a:avLst/>
            </a:prstGeom>
          </p:spPr>
          <p:txBody>
            <a:bodyPr wrap="none">
              <a:spAutoFit/>
            </a:bodyPr>
            <a:lstStyle/>
            <a:p>
              <a:r>
                <a:rPr lang="en-US" sz="1000" b="1">
                  <a:solidFill>
                    <a:schemeClr val="tx1">
                      <a:lumMod val="75000"/>
                      <a:lumOff val="25000"/>
                    </a:schemeClr>
                  </a:solidFill>
                </a:rPr>
                <a:t>Overview</a:t>
              </a:r>
              <a:endParaRPr lang="en-US" sz="900" b="1"/>
            </a:p>
          </p:txBody>
        </p:sp>
        <p:sp>
          <p:nvSpPr>
            <p:cNvPr id="74" name="Rectangle 73"/>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75" name="Rectangle 74"/>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76" name="Rectangle 75"/>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77" name="Rectangle 76"/>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78" name="Rectangle 77"/>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945892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13765" y="160339"/>
              <a:ext cx="754263" cy="218795"/>
            </a:xfrm>
            <a:prstGeom prst="rect">
              <a:avLst/>
            </a:prstGeom>
          </p:spPr>
          <p:txBody>
            <a:bodyPr wrap="none">
              <a:spAutoFit/>
            </a:bodyPr>
            <a:lstStyle/>
            <a:p>
              <a:r>
                <a:rPr lang="en-US" sz="1000" b="1">
                  <a:solidFill>
                    <a:schemeClr val="tx1">
                      <a:lumMod val="75000"/>
                      <a:lumOff val="25000"/>
                    </a:schemeClr>
                  </a:solidFill>
                </a:rPr>
                <a:t>Outcomes</a:t>
              </a:r>
              <a:endParaRPr lang="en-US" sz="900" b="1"/>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a:t>
              </a:r>
              <a:r>
                <a:rPr lang="en-US" sz="900">
                  <a:solidFill>
                    <a:schemeClr val="tx1">
                      <a:lumMod val="75000"/>
                      <a:lumOff val="25000"/>
                    </a:schemeClr>
                  </a:solidFill>
                </a:rPr>
                <a:t> </a:t>
              </a:r>
              <a:r>
                <a:rPr lang="en-US" sz="900">
                  <a:solidFill>
                    <a:schemeClr val="accent5">
                      <a:lumMod val="60000"/>
                      <a:lumOff val="40000"/>
                    </a:schemeClr>
                  </a:solidFill>
                </a:rPr>
                <a:t>Basics</a:t>
              </a:r>
            </a:p>
          </p:txBody>
        </p:sp>
        <p:sp>
          <p:nvSpPr>
            <p:cNvPr id="28" name="Rectangle 27"/>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33" name="Rectangle 32"/>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4" name="Rectangle 33"/>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5" name="Picture 3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9510869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3" name="Group 22"/>
          <p:cNvGrpSpPr/>
          <p:nvPr userDrawn="1"/>
        </p:nvGrpSpPr>
        <p:grpSpPr>
          <a:xfrm>
            <a:off x="755158" y="76200"/>
            <a:ext cx="8350742" cy="250421"/>
            <a:chOff x="496456" y="155274"/>
            <a:chExt cx="6263056" cy="250421"/>
          </a:xfrm>
        </p:grpSpPr>
        <p:sp>
          <p:nvSpPr>
            <p:cNvPr id="24" name="Rectangle 23"/>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6" name="Rectangle 25"/>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7" name="Rectangle 26"/>
            <p:cNvSpPr/>
            <p:nvPr userDrawn="1"/>
          </p:nvSpPr>
          <p:spPr>
            <a:xfrm>
              <a:off x="1513407" y="167673"/>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8" name="Rectangle 27"/>
            <p:cNvSpPr/>
            <p:nvPr userDrawn="1"/>
          </p:nvSpPr>
          <p:spPr>
            <a:xfrm>
              <a:off x="2334754" y="159474"/>
              <a:ext cx="1046185" cy="218795"/>
            </a:xfrm>
            <a:prstGeom prst="rect">
              <a:avLst/>
            </a:prstGeom>
          </p:spPr>
          <p:txBody>
            <a:bodyPr wrap="none">
              <a:spAutoFit/>
            </a:bodyPr>
            <a:lstStyle/>
            <a:p>
              <a:r>
                <a:rPr lang="en-US" sz="1000" b="1">
                  <a:solidFill>
                    <a:schemeClr val="tx1">
                      <a:lumMod val="75000"/>
                      <a:lumOff val="25000"/>
                    </a:schemeClr>
                  </a:solidFill>
                </a:rPr>
                <a:t>Beyond Basics</a:t>
              </a:r>
              <a:endParaRPr lang="en-US" sz="1000" b="1"/>
            </a:p>
          </p:txBody>
        </p:sp>
        <p:sp>
          <p:nvSpPr>
            <p:cNvPr id="37" name="Rectangle 3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38" name="Rectangle 3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9" name="Rectangle 3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40" name="Picture 3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363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31312872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dirty="0"/>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dirty="0"/>
          </a:p>
        </p:txBody>
      </p:sp>
    </p:spTree>
    <p:extLst>
      <p:ext uri="{BB962C8B-B14F-4D97-AF65-F5344CB8AC3E}">
        <p14:creationId xmlns:p14="http://schemas.microsoft.com/office/powerpoint/2010/main" val="3735949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9667140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917097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49333" y="160339"/>
              <a:ext cx="554764" cy="218795"/>
            </a:xfrm>
            <a:prstGeom prst="rect">
              <a:avLst/>
            </a:prstGeom>
          </p:spPr>
          <p:txBody>
            <a:bodyPr wrap="none">
              <a:spAutoFit/>
            </a:bodyPr>
            <a:lstStyle/>
            <a:p>
              <a:r>
                <a:rPr lang="en-US" sz="1000" b="1">
                  <a:solidFill>
                    <a:schemeClr val="tx1">
                      <a:lumMod val="75000"/>
                      <a:lumOff val="25000"/>
                    </a:schemeClr>
                  </a:solidFill>
                </a:rPr>
                <a:t>Trends</a:t>
              </a:r>
              <a:endParaRPr lang="en-US" sz="900" b="1"/>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62737229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0477703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26953666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751032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28539067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41836325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24797792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5417390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dirty="0"/>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dirty="0"/>
          </a:p>
        </p:txBody>
      </p:sp>
    </p:spTree>
    <p:extLst>
      <p:ext uri="{BB962C8B-B14F-4D97-AF65-F5344CB8AC3E}">
        <p14:creationId xmlns:p14="http://schemas.microsoft.com/office/powerpoint/2010/main" val="3635682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1"/>
            <a:ext cx="8350742" cy="253946"/>
            <a:chOff x="496456" y="151749"/>
            <a:chExt cx="6263056" cy="253946"/>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56804" y="151749"/>
              <a:ext cx="669729" cy="218795"/>
            </a:xfrm>
            <a:prstGeom prst="rect">
              <a:avLst/>
            </a:prstGeom>
            <a:noFill/>
          </p:spPr>
          <p:txBody>
            <a:bodyPr wrap="none">
              <a:spAutoFit/>
            </a:bodyPr>
            <a:lstStyle/>
            <a:p>
              <a:r>
                <a:rPr lang="en-US" sz="1000" b="1">
                  <a:solidFill>
                    <a:schemeClr val="tx1">
                      <a:lumMod val="75000"/>
                      <a:lumOff val="25000"/>
                    </a:schemeClr>
                  </a:solidFill>
                </a:rPr>
                <a:t>Veterans</a:t>
              </a:r>
              <a:endParaRPr lang="en-US" sz="900" b="1"/>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2405656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18"/>
            <a:chOff x="496456" y="155274"/>
            <a:chExt cx="6263056" cy="250418"/>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085691" y="160338"/>
              <a:ext cx="775678" cy="218795"/>
            </a:xfrm>
            <a:prstGeom prst="rect">
              <a:avLst/>
            </a:prstGeom>
            <a:noFill/>
          </p:spPr>
          <p:txBody>
            <a:bodyPr wrap="none">
              <a:spAutoFit/>
            </a:bodyPr>
            <a:lstStyle/>
            <a:p>
              <a:r>
                <a:rPr lang="en-US" sz="1000" b="1">
                  <a:solidFill>
                    <a:schemeClr val="tx1">
                      <a:lumMod val="75000"/>
                      <a:lumOff val="25000"/>
                    </a:schemeClr>
                  </a:solidFill>
                </a:rPr>
                <a:t>Take-away</a:t>
              </a:r>
              <a:endParaRPr lang="en-US" sz="1000" b="1"/>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756317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24243" y="76201"/>
            <a:ext cx="8486128" cy="250421"/>
            <a:chOff x="496456" y="155274"/>
            <a:chExt cx="6364596" cy="250421"/>
          </a:xfrm>
        </p:grpSpPr>
        <p:sp>
          <p:nvSpPr>
            <p:cNvPr id="22" name="Rectangle 21"/>
            <p:cNvSpPr/>
            <p:nvPr userDrawn="1"/>
          </p:nvSpPr>
          <p:spPr>
            <a:xfrm>
              <a:off x="6033527" y="161206"/>
              <a:ext cx="827525" cy="218795"/>
            </a:xfrm>
            <a:prstGeom prst="rect">
              <a:avLst/>
            </a:prstGeom>
            <a:noFill/>
          </p:spPr>
          <p:txBody>
            <a:bodyPr wrap="none">
              <a:spAutoFit/>
            </a:bodyPr>
            <a:lstStyle/>
            <a:p>
              <a:r>
                <a:rPr lang="en-US" sz="1000" b="1">
                  <a:solidFill>
                    <a:schemeClr val="tx1">
                      <a:lumMod val="75000"/>
                      <a:lumOff val="25000"/>
                    </a:schemeClr>
                  </a:solidFill>
                </a:rPr>
                <a:t>Next Steps </a:t>
              </a:r>
              <a:endParaRPr lang="en-US" sz="1000" b="1"/>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230966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4800" y="6324601"/>
            <a:ext cx="10769600" cy="677108"/>
          </a:xfrm>
          <a:prstGeom prst="rect">
            <a:avLst/>
          </a:prstGeom>
          <a:noFill/>
        </p:spPr>
        <p:txBody>
          <a:bodyPr wrap="square" rtlCol="0">
            <a:spAutoFit/>
          </a:bodyPr>
          <a:lstStyle/>
          <a:p>
            <a:pPr lvl="0" algn="l" defTabSz="457154"/>
            <a:r>
              <a:rPr lang="en-US" sz="2000" b="1">
                <a:solidFill>
                  <a:schemeClr val="bg1"/>
                </a:solidFill>
              </a:rPr>
              <a:t>C O N F I D E N T I A L</a:t>
            </a:r>
          </a:p>
          <a:p>
            <a:pPr algn="l"/>
            <a:endParaRPr lang="en-US" sz="1800"/>
          </a:p>
        </p:txBody>
      </p:sp>
      <p:pic>
        <p:nvPicPr>
          <p:cNvPr id="11" name="Picture 10" descr="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5764593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9657199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1220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98297432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6093522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9342777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4868601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Tree>
    <p:extLst>
      <p:ext uri="{BB962C8B-B14F-4D97-AF65-F5344CB8AC3E}">
        <p14:creationId xmlns:p14="http://schemas.microsoft.com/office/powerpoint/2010/main" val="1912188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6023157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7538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76908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2941310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142478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3897518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130995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4190101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453997" y="668649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3512185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a:latin typeface="Arial" panose="020B0604020202020204" pitchFamily="34" charset="0"/>
                <a:cs typeface="Arial" panose="020B0604020202020204" pitchFamily="34" charset="0"/>
              </a:rPr>
              <a:t>www.NOD.org  |  info@NOD.org</a:t>
            </a:r>
          </a:p>
          <a:p>
            <a:pPr lvl="0"/>
            <a:endParaRPr lang="en-US"/>
          </a:p>
        </p:txBody>
      </p:sp>
    </p:spTree>
    <p:extLst>
      <p:ext uri="{BB962C8B-B14F-4D97-AF65-F5344CB8AC3E}">
        <p14:creationId xmlns:p14="http://schemas.microsoft.com/office/powerpoint/2010/main" val="3461900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3783053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202119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sp>
        <p:nvSpPr>
          <p:cNvPr id="2" name="TextBox 1"/>
          <p:cNvSpPr txBox="1"/>
          <p:nvPr userDrawn="1"/>
        </p:nvSpPr>
        <p:spPr>
          <a:xfrm>
            <a:off x="-101600" y="5715001"/>
            <a:ext cx="3657600" cy="646331"/>
          </a:xfrm>
          <a:prstGeom prst="rect">
            <a:avLst/>
          </a:prstGeom>
          <a:solidFill>
            <a:schemeClr val="bg1"/>
          </a:solidFill>
          <a:ln>
            <a:solidFill>
              <a:schemeClr val="bg1"/>
            </a:solidFill>
          </a:ln>
          <a:effectLst/>
        </p:spPr>
        <p:txBody>
          <a:bodyPr wrap="square" rtlCol="0">
            <a:spAutoFit/>
          </a:bodyPr>
          <a:lstStyle/>
          <a:p>
            <a:endParaRPr lang="en-US" sz="3600"/>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3495045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a:p>
        </p:txBody>
      </p:sp>
    </p:spTree>
    <p:extLst>
      <p:ext uri="{BB962C8B-B14F-4D97-AF65-F5344CB8AC3E}">
        <p14:creationId xmlns:p14="http://schemas.microsoft.com/office/powerpoint/2010/main" val="222643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grpSp>
        <p:nvGrpSpPr>
          <p:cNvPr id="7" name="Group 6"/>
          <p:cNvGrpSpPr/>
          <p:nvPr userDrawn="1"/>
        </p:nvGrpSpPr>
        <p:grpSpPr>
          <a:xfrm>
            <a:off x="711201" y="35653"/>
            <a:ext cx="8166617" cy="250421"/>
            <a:chOff x="496456" y="155274"/>
            <a:chExt cx="6124962" cy="250421"/>
          </a:xfrm>
        </p:grpSpPr>
        <p:sp>
          <p:nvSpPr>
            <p:cNvPr id="23" name="Rectangle 22"/>
            <p:cNvSpPr/>
            <p:nvPr userDrawn="1"/>
          </p:nvSpPr>
          <p:spPr>
            <a:xfrm>
              <a:off x="6035681" y="161206"/>
              <a:ext cx="585737" cy="230832"/>
            </a:xfrm>
            <a:prstGeom prst="rect">
              <a:avLst/>
            </a:prstGeom>
            <a:noFill/>
          </p:spPr>
          <p:txBody>
            <a:bodyPr wrap="none">
              <a:spAutoFit/>
            </a:bodyPr>
            <a:lstStyle/>
            <a:p>
              <a:r>
                <a:rPr lang="en-US" sz="900">
                  <a:solidFill>
                    <a:schemeClr val="tx1">
                      <a:lumMod val="75000"/>
                      <a:lumOff val="25000"/>
                    </a:schemeClr>
                  </a:solidFill>
                </a:rPr>
                <a:t>Next Steps </a:t>
              </a:r>
              <a:endParaRPr lang="en-US" sz="90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11" name="Rectangle 10"/>
            <p:cNvSpPr/>
            <p:nvPr userDrawn="1"/>
          </p:nvSpPr>
          <p:spPr>
            <a:xfrm>
              <a:off x="733842" y="161206"/>
              <a:ext cx="499175" cy="230832"/>
            </a:xfrm>
            <a:prstGeom prst="rect">
              <a:avLst/>
            </a:prstGeom>
          </p:spPr>
          <p:txBody>
            <a:bodyPr wrap="none">
              <a:spAutoFit/>
            </a:bodyPr>
            <a:lstStyle/>
            <a:p>
              <a:r>
                <a:rPr lang="en-US" sz="900">
                  <a:solidFill>
                    <a:schemeClr val="tx1">
                      <a:lumMod val="75000"/>
                      <a:lumOff val="25000"/>
                    </a:schemeClr>
                  </a:solidFill>
                </a:rPr>
                <a:t>Overview</a:t>
              </a:r>
              <a:endParaRPr lang="en-US" sz="900"/>
            </a:p>
          </p:txBody>
        </p:sp>
        <p:sp>
          <p:nvSpPr>
            <p:cNvPr id="12" name="Rectangle 11"/>
            <p:cNvSpPr/>
            <p:nvPr userDrawn="1"/>
          </p:nvSpPr>
          <p:spPr>
            <a:xfrm>
              <a:off x="1591929" y="161206"/>
              <a:ext cx="532838" cy="230832"/>
            </a:xfrm>
            <a:prstGeom prst="rect">
              <a:avLst/>
            </a:prstGeom>
          </p:spPr>
          <p:txBody>
            <a:bodyPr wrap="none">
              <a:spAutoFit/>
            </a:bodyPr>
            <a:lstStyle/>
            <a:p>
              <a:r>
                <a:rPr lang="en-US" sz="900">
                  <a:solidFill>
                    <a:schemeClr val="tx1">
                      <a:lumMod val="75000"/>
                      <a:lumOff val="25000"/>
                    </a:schemeClr>
                  </a:solidFill>
                </a:rPr>
                <a:t>Outcomes</a:t>
              </a:r>
              <a:endParaRPr lang="en-US" sz="900"/>
            </a:p>
          </p:txBody>
        </p:sp>
        <p:sp>
          <p:nvSpPr>
            <p:cNvPr id="13" name="Rectangle 12"/>
            <p:cNvSpPr/>
            <p:nvPr userDrawn="1"/>
          </p:nvSpPr>
          <p:spPr>
            <a:xfrm>
              <a:off x="2455270" y="161206"/>
              <a:ext cx="710771" cy="230832"/>
            </a:xfrm>
            <a:prstGeom prst="rect">
              <a:avLst/>
            </a:prstGeom>
          </p:spPr>
          <p:txBody>
            <a:bodyPr wrap="none">
              <a:spAutoFit/>
            </a:bodyPr>
            <a:lstStyle/>
            <a:p>
              <a:r>
                <a:rPr lang="en-US" sz="900">
                  <a:solidFill>
                    <a:schemeClr val="tx1">
                      <a:lumMod val="75000"/>
                      <a:lumOff val="25000"/>
                    </a:schemeClr>
                  </a:solidFill>
                </a:rPr>
                <a:t>Beyond Basics</a:t>
              </a:r>
              <a:endParaRPr lang="en-US" sz="900"/>
            </a:p>
          </p:txBody>
        </p:sp>
        <p:sp>
          <p:nvSpPr>
            <p:cNvPr id="14" name="Rectangle 13"/>
            <p:cNvSpPr/>
            <p:nvPr userDrawn="1"/>
          </p:nvSpPr>
          <p:spPr>
            <a:xfrm>
              <a:off x="3554792" y="161206"/>
              <a:ext cx="407804" cy="230832"/>
            </a:xfrm>
            <a:prstGeom prst="rect">
              <a:avLst/>
            </a:prstGeom>
          </p:spPr>
          <p:txBody>
            <a:bodyPr wrap="none">
              <a:spAutoFit/>
            </a:bodyPr>
            <a:lstStyle/>
            <a:p>
              <a:r>
                <a:rPr lang="en-US" sz="900">
                  <a:solidFill>
                    <a:schemeClr val="tx1">
                      <a:lumMod val="75000"/>
                      <a:lumOff val="25000"/>
                    </a:schemeClr>
                  </a:solidFill>
                </a:rPr>
                <a:t>Trends</a:t>
              </a:r>
              <a:endParaRPr lang="en-US" sz="900"/>
            </a:p>
          </p:txBody>
        </p:sp>
        <p:sp>
          <p:nvSpPr>
            <p:cNvPr id="15" name="Rectangle 14"/>
            <p:cNvSpPr/>
            <p:nvPr userDrawn="1"/>
          </p:nvSpPr>
          <p:spPr>
            <a:xfrm>
              <a:off x="5118916" y="161206"/>
              <a:ext cx="561692" cy="230832"/>
            </a:xfrm>
            <a:prstGeom prst="rect">
              <a:avLst/>
            </a:prstGeom>
            <a:noFill/>
          </p:spPr>
          <p:txBody>
            <a:bodyPr wrap="none">
              <a:spAutoFit/>
            </a:bodyPr>
            <a:lstStyle/>
            <a:p>
              <a:r>
                <a:rPr lang="en-US" sz="900">
                  <a:solidFill>
                    <a:schemeClr val="tx1">
                      <a:lumMod val="75000"/>
                      <a:lumOff val="25000"/>
                    </a:schemeClr>
                  </a:solidFill>
                </a:rPr>
                <a:t>Take-away</a:t>
              </a:r>
              <a:endParaRPr lang="en-US" sz="900"/>
            </a:p>
          </p:txBody>
        </p:sp>
        <p:sp>
          <p:nvSpPr>
            <p:cNvPr id="16" name="Rectangle 15"/>
            <p:cNvSpPr/>
            <p:nvPr userDrawn="1"/>
          </p:nvSpPr>
          <p:spPr>
            <a:xfrm>
              <a:off x="4296506" y="161206"/>
              <a:ext cx="484748" cy="230832"/>
            </a:xfrm>
            <a:prstGeom prst="rect">
              <a:avLst/>
            </a:prstGeom>
            <a:noFill/>
          </p:spPr>
          <p:txBody>
            <a:bodyPr wrap="none">
              <a:spAutoFit/>
            </a:bodyPr>
            <a:lstStyle/>
            <a:p>
              <a:r>
                <a:rPr lang="en-US" sz="900">
                  <a:solidFill>
                    <a:schemeClr val="tx1">
                      <a:lumMod val="75000"/>
                      <a:lumOff val="25000"/>
                    </a:schemeClr>
                  </a:solidFill>
                </a:rPr>
                <a:t>Veterans</a:t>
              </a:r>
              <a:endParaRPr lang="en-US" sz="90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0952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70" name="Group 69"/>
          <p:cNvGrpSpPr/>
          <p:nvPr userDrawn="1"/>
        </p:nvGrpSpPr>
        <p:grpSpPr>
          <a:xfrm>
            <a:off x="755159" y="76200"/>
            <a:ext cx="8166617" cy="251286"/>
            <a:chOff x="496456" y="155274"/>
            <a:chExt cx="6124962" cy="251286"/>
          </a:xfrm>
        </p:grpSpPr>
        <p:sp>
          <p:nvSpPr>
            <p:cNvPr id="71" name="Rectangle 70"/>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73" name="Rectangle 72"/>
            <p:cNvSpPr/>
            <p:nvPr userDrawn="1"/>
          </p:nvSpPr>
          <p:spPr>
            <a:xfrm>
              <a:off x="695078" y="160339"/>
              <a:ext cx="562894" cy="246221"/>
            </a:xfrm>
            <a:prstGeom prst="rect">
              <a:avLst/>
            </a:prstGeom>
          </p:spPr>
          <p:txBody>
            <a:bodyPr wrap="none">
              <a:spAutoFit/>
            </a:bodyPr>
            <a:lstStyle/>
            <a:p>
              <a:r>
                <a:rPr lang="en-US" sz="1000" b="1">
                  <a:solidFill>
                    <a:schemeClr val="tx1">
                      <a:lumMod val="75000"/>
                      <a:lumOff val="25000"/>
                    </a:schemeClr>
                  </a:solidFill>
                </a:rPr>
                <a:t>Overview</a:t>
              </a:r>
              <a:endParaRPr lang="en-US" sz="900" b="1"/>
            </a:p>
          </p:txBody>
        </p:sp>
        <p:sp>
          <p:nvSpPr>
            <p:cNvPr id="74" name="Rectangle 73"/>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75" name="Rectangle 74"/>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76" name="Rectangle 75"/>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77" name="Rectangle 76"/>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78" name="Rectangle 77"/>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265820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13765" y="160339"/>
              <a:ext cx="607378" cy="246221"/>
            </a:xfrm>
            <a:prstGeom prst="rect">
              <a:avLst/>
            </a:prstGeom>
          </p:spPr>
          <p:txBody>
            <a:bodyPr wrap="none">
              <a:spAutoFit/>
            </a:bodyPr>
            <a:lstStyle/>
            <a:p>
              <a:r>
                <a:rPr lang="en-US" sz="1000" b="1">
                  <a:solidFill>
                    <a:schemeClr val="tx1">
                      <a:lumMod val="75000"/>
                      <a:lumOff val="25000"/>
                    </a:schemeClr>
                  </a:solidFill>
                </a:rPr>
                <a:t>Outcomes</a:t>
              </a:r>
              <a:endParaRPr lang="en-US" sz="900" b="1"/>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a:t>
              </a:r>
              <a:r>
                <a:rPr lang="en-US" sz="900">
                  <a:solidFill>
                    <a:schemeClr val="tx1">
                      <a:lumMod val="75000"/>
                      <a:lumOff val="25000"/>
                    </a:schemeClr>
                  </a:solidFill>
                </a:rPr>
                <a:t> </a:t>
              </a:r>
              <a:r>
                <a:rPr lang="en-US" sz="900">
                  <a:solidFill>
                    <a:schemeClr val="accent5">
                      <a:lumMod val="60000"/>
                      <a:lumOff val="40000"/>
                    </a:schemeClr>
                  </a:solidFill>
                </a:rPr>
                <a:t>Basics</a:t>
              </a:r>
            </a:p>
          </p:txBody>
        </p:sp>
        <p:sp>
          <p:nvSpPr>
            <p:cNvPr id="28" name="Rectangle 27"/>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33" name="Rectangle 32"/>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4" name="Rectangle 33"/>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5" name="Picture 3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84596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3" name="Group 22"/>
          <p:cNvGrpSpPr/>
          <p:nvPr userDrawn="1"/>
        </p:nvGrpSpPr>
        <p:grpSpPr>
          <a:xfrm>
            <a:off x="755159" y="76200"/>
            <a:ext cx="8166617" cy="250421"/>
            <a:chOff x="496456" y="155274"/>
            <a:chExt cx="6124962" cy="250421"/>
          </a:xfrm>
        </p:grpSpPr>
        <p:sp>
          <p:nvSpPr>
            <p:cNvPr id="24" name="Rectangle 23"/>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6" name="Rectangle 25"/>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7" name="Rectangle 26"/>
            <p:cNvSpPr/>
            <p:nvPr userDrawn="1"/>
          </p:nvSpPr>
          <p:spPr>
            <a:xfrm>
              <a:off x="1513407" y="167673"/>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8" name="Rectangle 27"/>
            <p:cNvSpPr/>
            <p:nvPr userDrawn="1"/>
          </p:nvSpPr>
          <p:spPr>
            <a:xfrm>
              <a:off x="2334754" y="159474"/>
              <a:ext cx="824986" cy="246221"/>
            </a:xfrm>
            <a:prstGeom prst="rect">
              <a:avLst/>
            </a:prstGeom>
          </p:spPr>
          <p:txBody>
            <a:bodyPr wrap="none">
              <a:spAutoFit/>
            </a:bodyPr>
            <a:lstStyle/>
            <a:p>
              <a:r>
                <a:rPr lang="en-US" sz="1000" b="1">
                  <a:solidFill>
                    <a:schemeClr val="tx1">
                      <a:lumMod val="75000"/>
                      <a:lumOff val="25000"/>
                    </a:schemeClr>
                  </a:solidFill>
                </a:rPr>
                <a:t>Beyond Basics</a:t>
              </a:r>
              <a:endParaRPr lang="en-US" sz="1000" b="1"/>
            </a:p>
          </p:txBody>
        </p:sp>
        <p:sp>
          <p:nvSpPr>
            <p:cNvPr id="37" name="Rectangle 3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38" name="Rectangle 3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9" name="Rectangle 3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40" name="Picture 3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878739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49333" y="160339"/>
              <a:ext cx="458299" cy="246221"/>
            </a:xfrm>
            <a:prstGeom prst="rect">
              <a:avLst/>
            </a:prstGeom>
          </p:spPr>
          <p:txBody>
            <a:bodyPr wrap="none">
              <a:spAutoFit/>
            </a:bodyPr>
            <a:lstStyle/>
            <a:p>
              <a:r>
                <a:rPr lang="en-US" sz="1000" b="1">
                  <a:solidFill>
                    <a:schemeClr val="tx1">
                      <a:lumMod val="75000"/>
                      <a:lumOff val="25000"/>
                    </a:schemeClr>
                  </a:solidFill>
                </a:rPr>
                <a:t>Trends</a:t>
              </a:r>
              <a:endParaRPr lang="en-US" sz="900" b="1"/>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116091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1"/>
            <a:ext cx="8166617" cy="253946"/>
            <a:chOff x="496456" y="151749"/>
            <a:chExt cx="6124962" cy="25394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56804" y="151749"/>
              <a:ext cx="542456" cy="246221"/>
            </a:xfrm>
            <a:prstGeom prst="rect">
              <a:avLst/>
            </a:prstGeom>
            <a:noFill/>
          </p:spPr>
          <p:txBody>
            <a:bodyPr wrap="none">
              <a:spAutoFit/>
            </a:bodyPr>
            <a:lstStyle/>
            <a:p>
              <a:r>
                <a:rPr lang="en-US" sz="1000" b="1">
                  <a:solidFill>
                    <a:schemeClr val="tx1">
                      <a:lumMod val="75000"/>
                      <a:lumOff val="25000"/>
                    </a:schemeClr>
                  </a:solidFill>
                </a:rPr>
                <a:t>Veterans</a:t>
              </a:r>
              <a:endParaRPr lang="en-US" sz="900" b="1"/>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115094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5"/>
            <a:chOff x="496456" y="155274"/>
            <a:chExt cx="6124962" cy="251285"/>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085691" y="160338"/>
              <a:ext cx="621805" cy="246221"/>
            </a:xfrm>
            <a:prstGeom prst="rect">
              <a:avLst/>
            </a:prstGeom>
            <a:noFill/>
          </p:spPr>
          <p:txBody>
            <a:bodyPr wrap="none">
              <a:spAutoFit/>
            </a:bodyPr>
            <a:lstStyle/>
            <a:p>
              <a:r>
                <a:rPr lang="en-US" sz="1000" b="1">
                  <a:solidFill>
                    <a:schemeClr val="tx1">
                      <a:lumMod val="75000"/>
                      <a:lumOff val="25000"/>
                    </a:schemeClr>
                  </a:solidFill>
                </a:rPr>
                <a:t>Take-away</a:t>
              </a:r>
              <a:endParaRPr lang="en-US" sz="1000" b="1"/>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3410779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24243" y="76201"/>
            <a:ext cx="8263131" cy="252153"/>
            <a:chOff x="496456" y="155274"/>
            <a:chExt cx="6197348" cy="252153"/>
          </a:xfrm>
        </p:grpSpPr>
        <p:sp>
          <p:nvSpPr>
            <p:cNvPr id="22" name="Rectangle 21"/>
            <p:cNvSpPr/>
            <p:nvPr userDrawn="1"/>
          </p:nvSpPr>
          <p:spPr>
            <a:xfrm>
              <a:off x="6033527" y="161206"/>
              <a:ext cx="660277" cy="246221"/>
            </a:xfrm>
            <a:prstGeom prst="rect">
              <a:avLst/>
            </a:prstGeom>
            <a:noFill/>
          </p:spPr>
          <p:txBody>
            <a:bodyPr wrap="none">
              <a:spAutoFit/>
            </a:bodyPr>
            <a:lstStyle/>
            <a:p>
              <a:r>
                <a:rPr lang="en-US" sz="1000" b="1">
                  <a:solidFill>
                    <a:schemeClr val="tx1">
                      <a:lumMod val="75000"/>
                      <a:lumOff val="25000"/>
                    </a:schemeClr>
                  </a:solidFill>
                </a:rPr>
                <a:t>Next Steps </a:t>
              </a:r>
              <a:endParaRPr lang="en-US" sz="1000" b="1"/>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0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4800" y="6324600"/>
            <a:ext cx="10769600" cy="677108"/>
          </a:xfrm>
          <a:prstGeom prst="rect">
            <a:avLst/>
          </a:prstGeom>
          <a:noFill/>
        </p:spPr>
        <p:txBody>
          <a:bodyPr wrap="square" rtlCol="0">
            <a:spAutoFit/>
          </a:bodyPr>
          <a:lstStyle/>
          <a:p>
            <a:pPr lvl="0" algn="l" defTabSz="457154"/>
            <a:r>
              <a:rPr lang="en-US" sz="2000" b="1">
                <a:solidFill>
                  <a:schemeClr val="bg1"/>
                </a:solidFill>
              </a:rPr>
              <a:t>C O N F I D E N T I A L</a:t>
            </a:r>
          </a:p>
          <a:p>
            <a:pPr algn="l"/>
            <a:endParaRPr lang="en-US" sz="1800"/>
          </a:p>
        </p:txBody>
      </p:sp>
      <p:pic>
        <p:nvPicPr>
          <p:cNvPr id="11" name="Picture 10" descr="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35126091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4890965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060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13009130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671393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5307081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2679560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Tree>
    <p:extLst>
      <p:ext uri="{BB962C8B-B14F-4D97-AF65-F5344CB8AC3E}">
        <p14:creationId xmlns:p14="http://schemas.microsoft.com/office/powerpoint/2010/main" val="88873518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0530800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890743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2070583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1312711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 - 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BAA308-A45D-4616-BF3D-7A91C6DF7907}"/>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Tree>
    <p:extLst>
      <p:ext uri="{BB962C8B-B14F-4D97-AF65-F5344CB8AC3E}">
        <p14:creationId xmlns:p14="http://schemas.microsoft.com/office/powerpoint/2010/main" val="88642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 Titl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EDAA-478C-40A0-986D-556639909922}"/>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
        <p:nvSpPr>
          <p:cNvPr id="3" name="Subtitle 2">
            <a:extLst>
              <a:ext uri="{FF2B5EF4-FFF2-40B4-BE49-F238E27FC236}">
                <a16:creationId xmlns:a16="http://schemas.microsoft.com/office/drawing/2014/main" id="{0D4DC02F-BE61-4F30-92FA-557F56DD8628}"/>
              </a:ext>
            </a:extLst>
          </p:cNvPr>
          <p:cNvSpPr>
            <a:spLocks noGrp="1"/>
          </p:cNvSpPr>
          <p:nvPr>
            <p:ph type="subTitle" idx="1" hasCustomPrompt="1"/>
          </p:nvPr>
        </p:nvSpPr>
        <p:spPr>
          <a:xfrm>
            <a:off x="1371600" y="3810000"/>
            <a:ext cx="9372600" cy="627062"/>
          </a:xfrm>
          <a:prstGeom prst="rect">
            <a:avLst/>
          </a:prstGeom>
        </p:spPr>
        <p:txBody>
          <a:bodyPr lIns="0" tIns="0" rIns="0" bIns="0"/>
          <a:lstStyle>
            <a:lvl1pPr marL="0" indent="0" algn="l">
              <a:buNone/>
              <a:defRPr sz="3200" b="0" i="0">
                <a:solidFill>
                  <a:srgbClr val="737577"/>
                </a:solidFill>
                <a:latin typeface="Source Sans Pro Semibold" panose="020B050303040302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spTree>
    <p:extLst>
      <p:ext uri="{BB962C8B-B14F-4D97-AF65-F5344CB8AC3E}">
        <p14:creationId xmlns:p14="http://schemas.microsoft.com/office/powerpoint/2010/main" val="2699804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 - Section Brea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07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421902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 - Section Break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19191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 - Content -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1138D-3BDD-3166-C1AB-CBB0D4F2FC6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3" name="Content Placeholder 2">
            <a:extLst>
              <a:ext uri="{FF2B5EF4-FFF2-40B4-BE49-F238E27FC236}">
                <a16:creationId xmlns:a16="http://schemas.microsoft.com/office/drawing/2014/main" id="{1BFABBF6-D0BA-4B4B-8FF9-4CD4B5BD5CF9}"/>
              </a:ext>
            </a:extLst>
          </p:cNvPr>
          <p:cNvSpPr>
            <a:spLocks noGrp="1"/>
          </p:cNvSpPr>
          <p:nvPr>
            <p:ph idx="1" hasCustomPrompt="1"/>
          </p:nvPr>
        </p:nvSpPr>
        <p:spPr>
          <a:xfrm>
            <a:off x="685800" y="1947672"/>
            <a:ext cx="10896600" cy="3581400"/>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C4BBA8DB-D695-6753-D493-29D4CDDA86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812926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 - Content -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B69E3-404F-2B75-3366-C2E1A7C41FDA}"/>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505200"/>
          </a:xfrm>
          <a:prstGeom prst="rect">
            <a:avLst/>
          </a:prstGeom>
        </p:spPr>
        <p:txBody>
          <a:bodyPr/>
          <a:lstStyle>
            <a:lvl1pPr>
              <a:defRPr b="0" i="0">
                <a:latin typeface="Source Sans Pro" panose="020B0503030403020204" pitchFamily="34" charset="0"/>
              </a:defRPr>
            </a:lvl1pPr>
          </a:lstStyle>
          <a:p>
            <a:endParaRPr lang="en-US"/>
          </a:p>
        </p:txBody>
      </p:sp>
      <p:sp>
        <p:nvSpPr>
          <p:cNvPr id="2" name="Slide Number Placeholder 5">
            <a:extLst>
              <a:ext uri="{FF2B5EF4-FFF2-40B4-BE49-F238E27FC236}">
                <a16:creationId xmlns:a16="http://schemas.microsoft.com/office/drawing/2014/main" id="{87A55E1C-6966-40AC-D155-67A02ED6C0F6}"/>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1344322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 - Content - Pic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7AA01-B632-4986-30E6-41B1B5B2C6A8}"/>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369340"/>
          </a:xfrm>
          <a:prstGeom prst="rect">
            <a:avLst/>
          </a:prstGeom>
        </p:spPr>
        <p:txBody>
          <a:bodyPr/>
          <a:lstStyle>
            <a:lvl1pPr>
              <a:defRPr b="0" i="0">
                <a:latin typeface="Source Sans Pro" panose="020B0503030403020204" pitchFamily="34" charset="0"/>
              </a:defRPr>
            </a:lvl1pPr>
          </a:lstStyle>
          <a:p>
            <a:endParaRPr lang="en-US"/>
          </a:p>
        </p:txBody>
      </p:sp>
      <p:sp>
        <p:nvSpPr>
          <p:cNvPr id="3" name="Text Placeholder 2">
            <a:extLst>
              <a:ext uri="{FF2B5EF4-FFF2-40B4-BE49-F238E27FC236}">
                <a16:creationId xmlns:a16="http://schemas.microsoft.com/office/drawing/2014/main" id="{60417D21-28C8-4E1D-A3BD-BC83E9262BED}"/>
              </a:ext>
            </a:extLst>
          </p:cNvPr>
          <p:cNvSpPr>
            <a:spLocks noGrp="1"/>
          </p:cNvSpPr>
          <p:nvPr>
            <p:ph type="body" sz="quarter" idx="11" hasCustomPrompt="1"/>
          </p:nvPr>
        </p:nvSpPr>
        <p:spPr>
          <a:xfrm>
            <a:off x="685800" y="5317012"/>
            <a:ext cx="10896600" cy="712076"/>
          </a:xfrm>
          <a:prstGeom prst="rect">
            <a:avLst/>
          </a:prstGeom>
        </p:spPr>
        <p:txBody>
          <a:bodyPr/>
          <a:lstStyle>
            <a:lvl1pPr marL="0" indent="0">
              <a:buNone/>
              <a:defRPr sz="2400" b="0" i="0">
                <a:latin typeface="Source Sans Pro" panose="020B0503030403020204" pitchFamily="34" charset="0"/>
              </a:defRPr>
            </a:lvl1pPr>
          </a:lstStyle>
          <a:p>
            <a:pPr lvl="0"/>
            <a:r>
              <a:rPr lang="en-US"/>
              <a:t>Click to edit caption</a:t>
            </a:r>
          </a:p>
        </p:txBody>
      </p:sp>
      <p:sp>
        <p:nvSpPr>
          <p:cNvPr id="5" name="Slide Number Placeholder 5">
            <a:extLst>
              <a:ext uri="{FF2B5EF4-FFF2-40B4-BE49-F238E27FC236}">
                <a16:creationId xmlns:a16="http://schemas.microsoft.com/office/drawing/2014/main" id="{45429A86-8575-2B36-0777-2C8535BACACE}"/>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943767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 - Content - 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798A-6663-06B2-B9AD-3B2005756C9C}"/>
              </a:ext>
            </a:extLst>
          </p:cNvPr>
          <p:cNvSpPr>
            <a:spLocks noGrp="1"/>
          </p:cNvSpPr>
          <p:nvPr>
            <p:ph type="title" hasCustomPrompt="1"/>
          </p:nvPr>
        </p:nvSpPr>
        <p:spPr>
          <a:xfrm>
            <a:off x="838200" y="365125"/>
            <a:ext cx="10515600" cy="701675"/>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Name Text, Do Not Resize, 1 line</a:t>
            </a:r>
            <a:br>
              <a:rPr lang="en-US"/>
            </a:br>
            <a:endParaRPr lang="en-US"/>
          </a:p>
        </p:txBody>
      </p:sp>
      <p:sp>
        <p:nvSpPr>
          <p:cNvPr id="8" name="Text Placeholder 4">
            <a:extLst>
              <a:ext uri="{FF2B5EF4-FFF2-40B4-BE49-F238E27FC236}">
                <a16:creationId xmlns:a16="http://schemas.microsoft.com/office/drawing/2014/main" id="{EB1FAD63-0CB1-40C5-3B49-BA030BDB2030}"/>
              </a:ext>
            </a:extLst>
          </p:cNvPr>
          <p:cNvSpPr>
            <a:spLocks noGrp="1"/>
          </p:cNvSpPr>
          <p:nvPr>
            <p:ph type="body" sz="quarter" idx="15" hasCustomPrompt="1"/>
          </p:nvPr>
        </p:nvSpPr>
        <p:spPr>
          <a:xfrm>
            <a:off x="685800" y="990600"/>
            <a:ext cx="6934200" cy="507123"/>
          </a:xfrm>
          <a:prstGeom prst="rect">
            <a:avLst/>
          </a:prstGeom>
        </p:spPr>
        <p:txBody>
          <a:bodyPr/>
          <a:lstStyle>
            <a:lvl1pPr marL="0" indent="0">
              <a:buNone/>
              <a:defRPr sz="1800" b="0" i="0">
                <a:solidFill>
                  <a:srgbClr val="737577"/>
                </a:solidFill>
                <a:latin typeface="Source Sans Pro Semibold" panose="020B0503030403020204" pitchFamily="34" charset="0"/>
              </a:defRPr>
            </a:lvl1pPr>
          </a:lstStyle>
          <a:p>
            <a:pPr lvl="0"/>
            <a:r>
              <a:rPr lang="en-US"/>
              <a:t>Speaker Title</a:t>
            </a:r>
          </a:p>
        </p:txBody>
      </p:sp>
      <p:sp>
        <p:nvSpPr>
          <p:cNvPr id="6" name="Content Placeholder 2">
            <a:extLst>
              <a:ext uri="{FF2B5EF4-FFF2-40B4-BE49-F238E27FC236}">
                <a16:creationId xmlns:a16="http://schemas.microsoft.com/office/drawing/2014/main" id="{1060287C-D3DE-75F0-1C89-4DF17184A5FA}"/>
              </a:ext>
            </a:extLst>
          </p:cNvPr>
          <p:cNvSpPr>
            <a:spLocks noGrp="1"/>
          </p:cNvSpPr>
          <p:nvPr>
            <p:ph idx="11" hasCustomPrompt="1"/>
          </p:nvPr>
        </p:nvSpPr>
        <p:spPr>
          <a:xfrm>
            <a:off x="685800" y="1947672"/>
            <a:ext cx="70866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3E28CF31-C4E4-20AC-253F-7FC430C09321}"/>
              </a:ext>
            </a:extLst>
          </p:cNvPr>
          <p:cNvSpPr>
            <a:spLocks noGrp="1"/>
          </p:cNvSpPr>
          <p:nvPr>
            <p:ph type="pic" sz="quarter" idx="10"/>
          </p:nvPr>
        </p:nvSpPr>
        <p:spPr>
          <a:xfrm>
            <a:off x="7934528" y="1944429"/>
            <a:ext cx="3657600" cy="3657600"/>
          </a:xfrm>
          <a:prstGeom prst="ellipse">
            <a:avLst/>
          </a:prstGeom>
        </p:spPr>
        <p:txBody>
          <a:bodyPr/>
          <a:lstStyle>
            <a:lvl1pPr>
              <a:defRPr b="0" i="0">
                <a:latin typeface="Source Sans Pro" panose="020B0503030403020204" pitchFamily="34" charset="0"/>
              </a:defRPr>
            </a:lvl1pPr>
          </a:lstStyle>
          <a:p>
            <a:endParaRPr lang="en-US"/>
          </a:p>
        </p:txBody>
      </p:sp>
      <p:sp>
        <p:nvSpPr>
          <p:cNvPr id="11" name="Slide Number Placeholder 5">
            <a:extLst>
              <a:ext uri="{FF2B5EF4-FFF2-40B4-BE49-F238E27FC236}">
                <a16:creationId xmlns:a16="http://schemas.microsoft.com/office/drawing/2014/main" id="{EA9016BE-B07F-B84E-4672-88B7D7AD91F5}"/>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259171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 - Content - Two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497AB3-1F43-C357-B169-16FE3DD844DF}"/>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61722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30A7862-5AD6-555D-E0EB-D6293B5A63AB}"/>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437422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6 - Content -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4A9E1-497C-9570-DC3A-13951B2E56A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Content Slide Heading Text, Do Not Resize</a:t>
            </a:r>
            <a:br>
              <a:rPr lang="en-US"/>
            </a:br>
            <a:r>
              <a:rPr lang="en-US"/>
              <a:t>Two Lines of Text OK if Necessary</a:t>
            </a:r>
            <a:br>
              <a:rPr lang="en-US"/>
            </a:br>
            <a:endParaRPr lang="en-US"/>
          </a:p>
        </p:txBody>
      </p:sp>
      <p:sp>
        <p:nvSpPr>
          <p:cNvPr id="3" name="Text Placeholder 2">
            <a:extLst>
              <a:ext uri="{FF2B5EF4-FFF2-40B4-BE49-F238E27FC236}">
                <a16:creationId xmlns:a16="http://schemas.microsoft.com/office/drawing/2014/main" id="{B915C43E-AC43-4B78-B005-2E8338025BB1}"/>
              </a:ext>
            </a:extLst>
          </p:cNvPr>
          <p:cNvSpPr>
            <a:spLocks noGrp="1"/>
          </p:cNvSpPr>
          <p:nvPr>
            <p:ph type="body" idx="1" hasCustomPrompt="1"/>
          </p:nvPr>
        </p:nvSpPr>
        <p:spPr>
          <a:xfrm>
            <a:off x="685800" y="1947672"/>
            <a:ext cx="54102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2D46E1EB-E55C-4927-A124-DE115DDC06F1}"/>
              </a:ext>
            </a:extLst>
          </p:cNvPr>
          <p:cNvSpPr>
            <a:spLocks noGrp="1"/>
          </p:cNvSpPr>
          <p:nvPr>
            <p:ph idx="12" hasCustomPrompt="1"/>
          </p:nvPr>
        </p:nvSpPr>
        <p:spPr>
          <a:xfrm>
            <a:off x="685799" y="2395347"/>
            <a:ext cx="541019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52F0A-6B4C-47F0-9293-5096A2DEE5E2}"/>
              </a:ext>
            </a:extLst>
          </p:cNvPr>
          <p:cNvSpPr>
            <a:spLocks noGrp="1"/>
          </p:cNvSpPr>
          <p:nvPr>
            <p:ph type="body" sz="quarter" idx="3" hasCustomPrompt="1"/>
          </p:nvPr>
        </p:nvSpPr>
        <p:spPr>
          <a:xfrm>
            <a:off x="6172200" y="1947672"/>
            <a:ext cx="5410199"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3" name="Content Placeholder 2">
            <a:extLst>
              <a:ext uri="{FF2B5EF4-FFF2-40B4-BE49-F238E27FC236}">
                <a16:creationId xmlns:a16="http://schemas.microsoft.com/office/drawing/2014/main" id="{EE54E60A-6A43-4EFD-9F38-EF6901AE3700}"/>
              </a:ext>
            </a:extLst>
          </p:cNvPr>
          <p:cNvSpPr>
            <a:spLocks noGrp="1"/>
          </p:cNvSpPr>
          <p:nvPr>
            <p:ph idx="13" hasCustomPrompt="1"/>
          </p:nvPr>
        </p:nvSpPr>
        <p:spPr>
          <a:xfrm>
            <a:off x="6168570" y="2395347"/>
            <a:ext cx="541382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A0AB02D-E33D-B4C3-2A2F-465C114B9EFD}"/>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37141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 - Content - Pic with attributi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F538D-1FD9-82F7-3642-DB6A68A96A62}"/>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5" name="Picture Placeholder 4">
            <a:extLst>
              <a:ext uri="{FF2B5EF4-FFF2-40B4-BE49-F238E27FC236}">
                <a16:creationId xmlns:a16="http://schemas.microsoft.com/office/drawing/2014/main" id="{A3AAAB36-FEBD-4FD1-98A1-6E7F8980FF2F}"/>
              </a:ext>
            </a:extLst>
          </p:cNvPr>
          <p:cNvSpPr>
            <a:spLocks noGrp="1"/>
          </p:cNvSpPr>
          <p:nvPr>
            <p:ph type="pic" sz="quarter" idx="11"/>
          </p:nvPr>
        </p:nvSpPr>
        <p:spPr>
          <a:xfrm>
            <a:off x="685800" y="1947672"/>
            <a:ext cx="5334000" cy="3462528"/>
          </a:xfrm>
          <a:prstGeom prst="rect">
            <a:avLst/>
          </a:prstGeom>
        </p:spPr>
        <p:txBody>
          <a:bodyPr/>
          <a:lstStyle>
            <a:lvl1pPr>
              <a:defRPr b="0" i="0">
                <a:latin typeface="Source Sans Pro" panose="020B0503030403020204" pitchFamily="34" charset="0"/>
              </a:defRPr>
            </a:lvl1pPr>
          </a:lstStyle>
          <a:p>
            <a:endParaRPr lang="en-US"/>
          </a:p>
        </p:txBody>
      </p:sp>
      <p:sp>
        <p:nvSpPr>
          <p:cNvPr id="9" name="Text Placeholder 10">
            <a:extLst>
              <a:ext uri="{FF2B5EF4-FFF2-40B4-BE49-F238E27FC236}">
                <a16:creationId xmlns:a16="http://schemas.microsoft.com/office/drawing/2014/main" id="{A9D38A98-7BD3-467C-BBB7-D41B920CAAFF}"/>
              </a:ext>
            </a:extLst>
          </p:cNvPr>
          <p:cNvSpPr>
            <a:spLocks noGrp="1"/>
          </p:cNvSpPr>
          <p:nvPr>
            <p:ph type="body" sz="quarter" idx="13" hasCustomPrompt="1"/>
          </p:nvPr>
        </p:nvSpPr>
        <p:spPr>
          <a:xfrm>
            <a:off x="685800" y="5410200"/>
            <a:ext cx="5334000" cy="533400"/>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11" name="Content Placeholder 2">
            <a:extLst>
              <a:ext uri="{FF2B5EF4-FFF2-40B4-BE49-F238E27FC236}">
                <a16:creationId xmlns:a16="http://schemas.microsoft.com/office/drawing/2014/main" id="{36CEC7BC-F243-4114-A99A-ED9C20333753}"/>
              </a:ext>
            </a:extLst>
          </p:cNvPr>
          <p:cNvSpPr>
            <a:spLocks noGrp="1"/>
          </p:cNvSpPr>
          <p:nvPr>
            <p:ph idx="12" hasCustomPrompt="1"/>
          </p:nvPr>
        </p:nvSpPr>
        <p:spPr>
          <a:xfrm>
            <a:off x="6096000" y="1947672"/>
            <a:ext cx="54864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3882E95-644B-F83B-36C9-D75BEC64394A}"/>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05962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8 - Content - Pic with attributi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F1D66-533B-5595-075F-43A612537909}"/>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1" name="Content Placeholder 2">
            <a:extLst>
              <a:ext uri="{FF2B5EF4-FFF2-40B4-BE49-F238E27FC236}">
                <a16:creationId xmlns:a16="http://schemas.microsoft.com/office/drawing/2014/main" id="{B98B3BC5-A6CA-4313-B898-F6012DFF30EC}"/>
              </a:ext>
            </a:extLst>
          </p:cNvPr>
          <p:cNvSpPr>
            <a:spLocks noGrp="1"/>
          </p:cNvSpPr>
          <p:nvPr>
            <p:ph idx="11" hasCustomPrompt="1"/>
          </p:nvPr>
        </p:nvSpPr>
        <p:spPr>
          <a:xfrm>
            <a:off x="683172" y="1947672"/>
            <a:ext cx="5181600" cy="3938121"/>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8">
            <a:extLst>
              <a:ext uri="{FF2B5EF4-FFF2-40B4-BE49-F238E27FC236}">
                <a16:creationId xmlns:a16="http://schemas.microsoft.com/office/drawing/2014/main" id="{F16E91E8-B9C5-4949-A876-0D13E837EA0C}"/>
              </a:ext>
            </a:extLst>
          </p:cNvPr>
          <p:cNvSpPr>
            <a:spLocks noGrp="1"/>
          </p:cNvSpPr>
          <p:nvPr>
            <p:ph type="pic" sz="quarter" idx="12" hasCustomPrompt="1"/>
          </p:nvPr>
        </p:nvSpPr>
        <p:spPr>
          <a:xfrm>
            <a:off x="5952586" y="1947672"/>
            <a:ext cx="5629814" cy="3523593"/>
          </a:xfrm>
          <a:prstGeom prst="rect">
            <a:avLst/>
          </a:prstGeom>
        </p:spPr>
        <p:txBody>
          <a:bodyPr/>
          <a:lstStyle>
            <a:lvl1pPr marL="0" indent="0">
              <a:buNone/>
              <a:defRPr b="0" i="0">
                <a:latin typeface="Source Sans Pro" panose="020B0503030403020204" pitchFamily="34" charset="0"/>
              </a:defRPr>
            </a:lvl1pPr>
          </a:lstStyle>
          <a:p>
            <a:r>
              <a:rPr lang="en-US"/>
              <a:t>Image</a:t>
            </a:r>
          </a:p>
        </p:txBody>
      </p:sp>
      <p:sp>
        <p:nvSpPr>
          <p:cNvPr id="9" name="Text Placeholder 10">
            <a:extLst>
              <a:ext uri="{FF2B5EF4-FFF2-40B4-BE49-F238E27FC236}">
                <a16:creationId xmlns:a16="http://schemas.microsoft.com/office/drawing/2014/main" id="{1E2F1DAF-C261-43BE-9483-CE4C7A71FDB6}"/>
              </a:ext>
            </a:extLst>
          </p:cNvPr>
          <p:cNvSpPr>
            <a:spLocks noGrp="1"/>
          </p:cNvSpPr>
          <p:nvPr>
            <p:ph type="body" sz="quarter" idx="13" hasCustomPrompt="1"/>
          </p:nvPr>
        </p:nvSpPr>
        <p:spPr>
          <a:xfrm>
            <a:off x="5952586" y="5471265"/>
            <a:ext cx="5629814" cy="414528"/>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4" name="Slide Number Placeholder 5">
            <a:extLst>
              <a:ext uri="{FF2B5EF4-FFF2-40B4-BE49-F238E27FC236}">
                <a16:creationId xmlns:a16="http://schemas.microsoft.com/office/drawing/2014/main" id="{A3864490-A647-FB04-9552-0D66F6319831}"/>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20752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9 - Content -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553092-D868-E603-0C93-7608F252EF2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1947672"/>
            <a:ext cx="3510022"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DFEB9F-0111-44F5-915C-496A4FC9825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541325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0 - Content - Three Columns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3B0AAD-2EE0-4705-BA1C-FD8D17B2331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6" name="Text Placeholder 2">
            <a:extLst>
              <a:ext uri="{FF2B5EF4-FFF2-40B4-BE49-F238E27FC236}">
                <a16:creationId xmlns:a16="http://schemas.microsoft.com/office/drawing/2014/main" id="{31BC8AB1-10A2-AF8F-F751-438CB5037E8A}"/>
              </a:ext>
            </a:extLst>
          </p:cNvPr>
          <p:cNvSpPr>
            <a:spLocks noGrp="1"/>
          </p:cNvSpPr>
          <p:nvPr>
            <p:ph type="body" idx="1" hasCustomPrompt="1"/>
          </p:nvPr>
        </p:nvSpPr>
        <p:spPr>
          <a:xfrm>
            <a:off x="685800" y="1947672"/>
            <a:ext cx="34290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9ACA494F-80AA-0EBF-2DC1-D1A453776D0E}"/>
              </a:ext>
            </a:extLst>
          </p:cNvPr>
          <p:cNvSpPr>
            <a:spLocks noGrp="1"/>
          </p:cNvSpPr>
          <p:nvPr>
            <p:ph type="body" sz="quarter" idx="3" hasCustomPrompt="1"/>
          </p:nvPr>
        </p:nvSpPr>
        <p:spPr>
          <a:xfrm>
            <a:off x="4381501" y="1947672"/>
            <a:ext cx="342900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E9E1424-9B3D-8B5A-4E1D-335B028117D4}"/>
              </a:ext>
            </a:extLst>
          </p:cNvPr>
          <p:cNvSpPr>
            <a:spLocks noGrp="1"/>
          </p:cNvSpPr>
          <p:nvPr>
            <p:ph type="body" sz="quarter" idx="15" hasCustomPrompt="1"/>
          </p:nvPr>
        </p:nvSpPr>
        <p:spPr>
          <a:xfrm>
            <a:off x="8072378" y="1947672"/>
            <a:ext cx="3510022"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2512327"/>
            <a:ext cx="3510022"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EB324F7-8395-4D15-8572-0B716313E84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57345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1 - End Content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B62E40-D2D5-45B2-852B-5055158CA8B5}"/>
              </a:ext>
            </a:extLst>
          </p:cNvPr>
          <p:cNvSpPr>
            <a:spLocks noGrp="1"/>
          </p:cNvSpPr>
          <p:nvPr>
            <p:ph type="title" hasCustomPrompt="1"/>
          </p:nvPr>
        </p:nvSpPr>
        <p:spPr>
          <a:xfrm>
            <a:off x="723900" y="685800"/>
            <a:ext cx="10744200" cy="5029200"/>
          </a:xfrm>
          <a:prstGeom prst="rect">
            <a:avLst/>
          </a:prstGeom>
        </p:spPr>
        <p:txBody>
          <a:bodyPr lIns="0" tIns="0" rIns="0" bIns="0" anchor="ctr" anchorCtr="1"/>
          <a:lstStyle>
            <a:lvl1pPr>
              <a:spcAft>
                <a:spcPts val="0"/>
              </a:spcAft>
              <a:defRPr sz="3600" b="1" i="0">
                <a:latin typeface="Source Sans Pro" panose="020B0503030403020204" pitchFamily="34" charset="0"/>
              </a:defRPr>
            </a:lvl1pPr>
          </a:lstStyle>
          <a:p>
            <a:r>
              <a:rPr lang="en-US"/>
              <a:t>Do Not Resize This Text Box</a:t>
            </a:r>
            <a:br>
              <a:rPr lang="en-US"/>
            </a:br>
            <a:r>
              <a:rPr lang="en-US"/>
              <a:t>To be used sparingly for slides such as: </a:t>
            </a:r>
            <a:br>
              <a:rPr lang="en-US"/>
            </a:br>
            <a:r>
              <a:rPr lang="en-US"/>
              <a:t>“Questions?” or “For more info:” content</a:t>
            </a:r>
          </a:p>
        </p:txBody>
      </p:sp>
      <p:sp>
        <p:nvSpPr>
          <p:cNvPr id="5" name="Slide Number Placeholder 5">
            <a:extLst>
              <a:ext uri="{FF2B5EF4-FFF2-40B4-BE49-F238E27FC236}">
                <a16:creationId xmlns:a16="http://schemas.microsoft.com/office/drawing/2014/main" id="{71A59920-EF25-445F-BA6F-0B84929CB4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026839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FCFA-36F2-8C8B-57AB-D78F12D39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670A9-FBE1-264C-B3E8-A26CF56BC0BC}"/>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B30F5-7CE3-A45F-CFE6-432B75F15626}"/>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5" name="Footer Placeholder 4">
            <a:extLst>
              <a:ext uri="{FF2B5EF4-FFF2-40B4-BE49-F238E27FC236}">
                <a16:creationId xmlns:a16="http://schemas.microsoft.com/office/drawing/2014/main" id="{046C67C7-5AD9-AB79-06A1-7DE63EE6D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3C0F4-F6C7-DAD0-6D42-89A1869A726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286767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973D-AA4C-3859-195B-632B75832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B7B26-B997-A755-CF6E-408B9B41DA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86EB8-D77E-A83B-9FE7-FDF0D637C38C}"/>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5" name="Footer Placeholder 4">
            <a:extLst>
              <a:ext uri="{FF2B5EF4-FFF2-40B4-BE49-F238E27FC236}">
                <a16:creationId xmlns:a16="http://schemas.microsoft.com/office/drawing/2014/main" id="{DA33C7EE-21D4-1237-279C-16790FE95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B8465-AB79-FBB7-0C40-AACE9045CF25}"/>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458507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397A-E97A-78A3-1BD8-B034C8D20D5E}"/>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1A5207-6ACC-25A8-A51E-1B84DD8B936B}"/>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CD7E44-DB2F-B12B-EF63-BBAB37223F10}"/>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5" name="Footer Placeholder 4">
            <a:extLst>
              <a:ext uri="{FF2B5EF4-FFF2-40B4-BE49-F238E27FC236}">
                <a16:creationId xmlns:a16="http://schemas.microsoft.com/office/drawing/2014/main" id="{C0A9DCB0-16B7-EB20-8202-B27EF7DDA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75204-6CA9-B97B-3BCE-AE6AC92B16D0}"/>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873055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7592-7E03-9865-AC43-73D8E7656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96B4E-BC49-BBF8-811C-BD766E091724}"/>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98AC47-EBAF-F235-1501-AA21704B8842}"/>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D08939-E5C4-36CA-1857-30DE31E130D9}"/>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6" name="Footer Placeholder 5">
            <a:extLst>
              <a:ext uri="{FF2B5EF4-FFF2-40B4-BE49-F238E27FC236}">
                <a16:creationId xmlns:a16="http://schemas.microsoft.com/office/drawing/2014/main" id="{CBEE7D65-F715-00EF-0CFC-272905D7F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BA76D-5B5E-A8B0-04FC-3D9F3BA48ED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424710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713C-BBC8-AB3C-F3D7-9CD34988A6E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B0472-9DCF-864D-F85E-EF2FB1002A0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BC752-6241-3856-840A-5422092B8D0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0172C-8E7E-5B0D-BBFF-4FCF2E16C9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37B668-5FB7-7873-5F30-AF9EC8F36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4FFE5-C04B-84AB-A493-AFED93F99159}"/>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8" name="Footer Placeholder 7">
            <a:extLst>
              <a:ext uri="{FF2B5EF4-FFF2-40B4-BE49-F238E27FC236}">
                <a16:creationId xmlns:a16="http://schemas.microsoft.com/office/drawing/2014/main" id="{0B1AD1B7-31F4-5E73-E3B9-343EDAD1D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9F0EA-3ABB-9A43-0287-DE352334685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79549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BE19-F525-3ABB-4087-89A491954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42F9B-843D-3EE0-87AC-495B66CBFDE4}"/>
              </a:ext>
            </a:extLst>
          </p:cNvPr>
          <p:cNvSpPr>
            <a:spLocks noGrp="1"/>
          </p:cNvSpPr>
          <p:nvPr>
            <p:ph type="dt" sz="half" idx="10"/>
          </p:nvPr>
        </p:nvSpPr>
        <p:spPr/>
        <p:txBody>
          <a:bodyPr/>
          <a:lstStyle/>
          <a:p>
            <a:fld id="{BE68320D-A07B-6647-A85E-23FE32B8C637}" type="datetimeFigureOut">
              <a:rPr lang="en-US" smtClean="0"/>
              <a:t>10/6/2023</a:t>
            </a:fld>
            <a:endParaRPr lang="en-US"/>
          </a:p>
        </p:txBody>
      </p:sp>
      <p:sp>
        <p:nvSpPr>
          <p:cNvPr id="4" name="Footer Placeholder 3">
            <a:extLst>
              <a:ext uri="{FF2B5EF4-FFF2-40B4-BE49-F238E27FC236}">
                <a16:creationId xmlns:a16="http://schemas.microsoft.com/office/drawing/2014/main" id="{3B2DA697-7EF9-A1E9-AA28-0A5668FB0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F1A78-7DE5-1415-7600-D79D7BD41A9D}"/>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46672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theme" Target="../theme/theme11.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image" Target="../media/image34.png"/><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184.xml"/><Relationship Id="rId117" Type="http://schemas.openxmlformats.org/officeDocument/2006/relationships/theme" Target="../theme/theme12.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63" Type="http://schemas.openxmlformats.org/officeDocument/2006/relationships/slideLayout" Target="../slideLayouts/slideLayout221.xml"/><Relationship Id="rId68" Type="http://schemas.openxmlformats.org/officeDocument/2006/relationships/slideLayout" Target="../slideLayouts/slideLayout226.xml"/><Relationship Id="rId84" Type="http://schemas.openxmlformats.org/officeDocument/2006/relationships/slideLayout" Target="../slideLayouts/slideLayout242.xml"/><Relationship Id="rId89" Type="http://schemas.openxmlformats.org/officeDocument/2006/relationships/slideLayout" Target="../slideLayouts/slideLayout247.xml"/><Relationship Id="rId112" Type="http://schemas.openxmlformats.org/officeDocument/2006/relationships/slideLayout" Target="../slideLayouts/slideLayout270.xml"/><Relationship Id="rId16" Type="http://schemas.openxmlformats.org/officeDocument/2006/relationships/slideLayout" Target="../slideLayouts/slideLayout174.xml"/><Relationship Id="rId107" Type="http://schemas.openxmlformats.org/officeDocument/2006/relationships/slideLayout" Target="../slideLayouts/slideLayout265.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74" Type="http://schemas.openxmlformats.org/officeDocument/2006/relationships/slideLayout" Target="../slideLayouts/slideLayout232.xml"/><Relationship Id="rId79" Type="http://schemas.openxmlformats.org/officeDocument/2006/relationships/slideLayout" Target="../slideLayouts/slideLayout237.xml"/><Relationship Id="rId102" Type="http://schemas.openxmlformats.org/officeDocument/2006/relationships/slideLayout" Target="../slideLayouts/slideLayout260.xml"/><Relationship Id="rId5" Type="http://schemas.openxmlformats.org/officeDocument/2006/relationships/slideLayout" Target="../slideLayouts/slideLayout163.xml"/><Relationship Id="rId90" Type="http://schemas.openxmlformats.org/officeDocument/2006/relationships/slideLayout" Target="../slideLayouts/slideLayout248.xml"/><Relationship Id="rId95" Type="http://schemas.openxmlformats.org/officeDocument/2006/relationships/slideLayout" Target="../slideLayouts/slideLayout253.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64" Type="http://schemas.openxmlformats.org/officeDocument/2006/relationships/slideLayout" Target="../slideLayouts/slideLayout222.xml"/><Relationship Id="rId69" Type="http://schemas.openxmlformats.org/officeDocument/2006/relationships/slideLayout" Target="../slideLayouts/slideLayout227.xml"/><Relationship Id="rId113" Type="http://schemas.openxmlformats.org/officeDocument/2006/relationships/slideLayout" Target="../slideLayouts/slideLayout271.xml"/><Relationship Id="rId118" Type="http://schemas.openxmlformats.org/officeDocument/2006/relationships/image" Target="../media/image62.emf"/><Relationship Id="rId80" Type="http://schemas.openxmlformats.org/officeDocument/2006/relationships/slideLayout" Target="../slideLayouts/slideLayout238.xml"/><Relationship Id="rId85" Type="http://schemas.openxmlformats.org/officeDocument/2006/relationships/slideLayout" Target="../slideLayouts/slideLayout243.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59" Type="http://schemas.openxmlformats.org/officeDocument/2006/relationships/slideLayout" Target="../slideLayouts/slideLayout217.xml"/><Relationship Id="rId103" Type="http://schemas.openxmlformats.org/officeDocument/2006/relationships/slideLayout" Target="../slideLayouts/slideLayout261.xml"/><Relationship Id="rId108" Type="http://schemas.openxmlformats.org/officeDocument/2006/relationships/slideLayout" Target="../slideLayouts/slideLayout266.xml"/><Relationship Id="rId54" Type="http://schemas.openxmlformats.org/officeDocument/2006/relationships/slideLayout" Target="../slideLayouts/slideLayout212.xml"/><Relationship Id="rId70" Type="http://schemas.openxmlformats.org/officeDocument/2006/relationships/slideLayout" Target="../slideLayouts/slideLayout228.xml"/><Relationship Id="rId75" Type="http://schemas.openxmlformats.org/officeDocument/2006/relationships/slideLayout" Target="../slideLayouts/slideLayout233.xml"/><Relationship Id="rId91" Type="http://schemas.openxmlformats.org/officeDocument/2006/relationships/slideLayout" Target="../slideLayouts/slideLayout249.xml"/><Relationship Id="rId96" Type="http://schemas.openxmlformats.org/officeDocument/2006/relationships/slideLayout" Target="../slideLayouts/slideLayout25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49" Type="http://schemas.openxmlformats.org/officeDocument/2006/relationships/slideLayout" Target="../slideLayouts/slideLayout207.xml"/><Relationship Id="rId114" Type="http://schemas.openxmlformats.org/officeDocument/2006/relationships/slideLayout" Target="../slideLayouts/slideLayout272.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slideLayout" Target="../slideLayouts/slideLayout218.xml"/><Relationship Id="rId65" Type="http://schemas.openxmlformats.org/officeDocument/2006/relationships/slideLayout" Target="../slideLayouts/slideLayout223.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81" Type="http://schemas.openxmlformats.org/officeDocument/2006/relationships/slideLayout" Target="../slideLayouts/slideLayout239.xml"/><Relationship Id="rId86" Type="http://schemas.openxmlformats.org/officeDocument/2006/relationships/slideLayout" Target="../slideLayouts/slideLayout244.xml"/><Relationship Id="rId94" Type="http://schemas.openxmlformats.org/officeDocument/2006/relationships/slideLayout" Target="../slideLayouts/slideLayout252.xml"/><Relationship Id="rId99" Type="http://schemas.openxmlformats.org/officeDocument/2006/relationships/slideLayout" Target="../slideLayouts/slideLayout257.xml"/><Relationship Id="rId101" Type="http://schemas.openxmlformats.org/officeDocument/2006/relationships/slideLayout" Target="../slideLayouts/slideLayout25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109" Type="http://schemas.openxmlformats.org/officeDocument/2006/relationships/slideLayout" Target="../slideLayouts/slideLayout267.xml"/><Relationship Id="rId34" Type="http://schemas.openxmlformats.org/officeDocument/2006/relationships/slideLayout" Target="../slideLayouts/slideLayout192.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97" Type="http://schemas.openxmlformats.org/officeDocument/2006/relationships/slideLayout" Target="../slideLayouts/slideLayout255.xml"/><Relationship Id="rId104" Type="http://schemas.openxmlformats.org/officeDocument/2006/relationships/slideLayout" Target="../slideLayouts/slideLayout262.xml"/><Relationship Id="rId7" Type="http://schemas.openxmlformats.org/officeDocument/2006/relationships/slideLayout" Target="../slideLayouts/slideLayout165.xml"/><Relationship Id="rId71" Type="http://schemas.openxmlformats.org/officeDocument/2006/relationships/slideLayout" Target="../slideLayouts/slideLayout229.xml"/><Relationship Id="rId92" Type="http://schemas.openxmlformats.org/officeDocument/2006/relationships/slideLayout" Target="../slideLayouts/slideLayout250.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24" Type="http://schemas.openxmlformats.org/officeDocument/2006/relationships/slideLayout" Target="../slideLayouts/slideLayout182.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87" Type="http://schemas.openxmlformats.org/officeDocument/2006/relationships/slideLayout" Target="../slideLayouts/slideLayout245.xml"/><Relationship Id="rId110" Type="http://schemas.openxmlformats.org/officeDocument/2006/relationships/slideLayout" Target="../slideLayouts/slideLayout268.xml"/><Relationship Id="rId115" Type="http://schemas.openxmlformats.org/officeDocument/2006/relationships/slideLayout" Target="../slideLayouts/slideLayout273.xml"/><Relationship Id="rId61" Type="http://schemas.openxmlformats.org/officeDocument/2006/relationships/slideLayout" Target="../slideLayouts/slideLayout219.xml"/><Relationship Id="rId82" Type="http://schemas.openxmlformats.org/officeDocument/2006/relationships/slideLayout" Target="../slideLayouts/slideLayout240.xml"/><Relationship Id="rId19" Type="http://schemas.openxmlformats.org/officeDocument/2006/relationships/slideLayout" Target="../slideLayouts/slideLayout177.xml"/><Relationship Id="rId14" Type="http://schemas.openxmlformats.org/officeDocument/2006/relationships/slideLayout" Target="../slideLayouts/slideLayout172.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56" Type="http://schemas.openxmlformats.org/officeDocument/2006/relationships/slideLayout" Target="../slideLayouts/slideLayout214.xml"/><Relationship Id="rId77" Type="http://schemas.openxmlformats.org/officeDocument/2006/relationships/slideLayout" Target="../slideLayouts/slideLayout235.xml"/><Relationship Id="rId100" Type="http://schemas.openxmlformats.org/officeDocument/2006/relationships/slideLayout" Target="../slideLayouts/slideLayout258.xml"/><Relationship Id="rId105" Type="http://schemas.openxmlformats.org/officeDocument/2006/relationships/slideLayout" Target="../slideLayouts/slideLayout263.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93" Type="http://schemas.openxmlformats.org/officeDocument/2006/relationships/slideLayout" Target="../slideLayouts/slideLayout251.xml"/><Relationship Id="rId98" Type="http://schemas.openxmlformats.org/officeDocument/2006/relationships/slideLayout" Target="../slideLayouts/slideLayout256.xml"/><Relationship Id="rId3" Type="http://schemas.openxmlformats.org/officeDocument/2006/relationships/slideLayout" Target="../slideLayouts/slideLayout161.xml"/><Relationship Id="rId25" Type="http://schemas.openxmlformats.org/officeDocument/2006/relationships/slideLayout" Target="../slideLayouts/slideLayout183.xml"/><Relationship Id="rId46" Type="http://schemas.openxmlformats.org/officeDocument/2006/relationships/slideLayout" Target="../slideLayouts/slideLayout204.xml"/><Relationship Id="rId67" Type="http://schemas.openxmlformats.org/officeDocument/2006/relationships/slideLayout" Target="../slideLayouts/slideLayout225.xml"/><Relationship Id="rId116" Type="http://schemas.openxmlformats.org/officeDocument/2006/relationships/slideLayout" Target="../slideLayouts/slideLayout274.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62" Type="http://schemas.openxmlformats.org/officeDocument/2006/relationships/slideLayout" Target="../slideLayouts/slideLayout220.xml"/><Relationship Id="rId83" Type="http://schemas.openxmlformats.org/officeDocument/2006/relationships/slideLayout" Target="../slideLayouts/slideLayout241.xml"/><Relationship Id="rId88" Type="http://schemas.openxmlformats.org/officeDocument/2006/relationships/slideLayout" Target="../slideLayouts/slideLayout246.xml"/><Relationship Id="rId111" Type="http://schemas.openxmlformats.org/officeDocument/2006/relationships/slideLayout" Target="../slideLayouts/slideLayout269.xml"/><Relationship Id="rId15" Type="http://schemas.openxmlformats.org/officeDocument/2006/relationships/slideLayout" Target="../slideLayouts/slideLayout173.xml"/><Relationship Id="rId36" Type="http://schemas.openxmlformats.org/officeDocument/2006/relationships/slideLayout" Target="../slideLayouts/slideLayout194.xml"/><Relationship Id="rId57" Type="http://schemas.openxmlformats.org/officeDocument/2006/relationships/slideLayout" Target="../slideLayouts/slideLayout215.xml"/><Relationship Id="rId106" Type="http://schemas.openxmlformats.org/officeDocument/2006/relationships/slideLayout" Target="../slideLayouts/slideLayout264.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9" Type="http://schemas.openxmlformats.org/officeDocument/2006/relationships/slideLayout" Target="../slideLayouts/slideLayout313.xml"/><Relationship Id="rId21" Type="http://schemas.openxmlformats.org/officeDocument/2006/relationships/slideLayout" Target="../slideLayouts/slideLayout295.xml"/><Relationship Id="rId34" Type="http://schemas.openxmlformats.org/officeDocument/2006/relationships/slideLayout" Target="../slideLayouts/slideLayout308.xml"/><Relationship Id="rId42" Type="http://schemas.openxmlformats.org/officeDocument/2006/relationships/slideLayout" Target="../slideLayouts/slideLayout316.xml"/><Relationship Id="rId47" Type="http://schemas.openxmlformats.org/officeDocument/2006/relationships/slideLayout" Target="../slideLayouts/slideLayout321.xml"/><Relationship Id="rId50" Type="http://schemas.openxmlformats.org/officeDocument/2006/relationships/slideLayout" Target="../slideLayouts/slideLayout324.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9" Type="http://schemas.openxmlformats.org/officeDocument/2006/relationships/slideLayout" Target="../slideLayouts/slideLayout303.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slideLayout" Target="../slideLayouts/slideLayout306.xml"/><Relationship Id="rId37" Type="http://schemas.openxmlformats.org/officeDocument/2006/relationships/slideLayout" Target="../slideLayouts/slideLayout311.xml"/><Relationship Id="rId40" Type="http://schemas.openxmlformats.org/officeDocument/2006/relationships/slideLayout" Target="../slideLayouts/slideLayout314.xml"/><Relationship Id="rId45" Type="http://schemas.openxmlformats.org/officeDocument/2006/relationships/slideLayout" Target="../slideLayouts/slideLayout319.xml"/><Relationship Id="rId53" Type="http://schemas.openxmlformats.org/officeDocument/2006/relationships/image" Target="../media/image34.png"/><Relationship Id="rId5" Type="http://schemas.openxmlformats.org/officeDocument/2006/relationships/slideLayout" Target="../slideLayouts/slideLayout279.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slideLayout" Target="../slideLayouts/slideLayout305.xml"/><Relationship Id="rId44" Type="http://schemas.openxmlformats.org/officeDocument/2006/relationships/slideLayout" Target="../slideLayouts/slideLayout318.xml"/><Relationship Id="rId52" Type="http://schemas.openxmlformats.org/officeDocument/2006/relationships/theme" Target="../theme/theme13.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 Id="rId35" Type="http://schemas.openxmlformats.org/officeDocument/2006/relationships/slideLayout" Target="../slideLayouts/slideLayout309.xml"/><Relationship Id="rId43" Type="http://schemas.openxmlformats.org/officeDocument/2006/relationships/slideLayout" Target="../slideLayouts/slideLayout317.xml"/><Relationship Id="rId48" Type="http://schemas.openxmlformats.org/officeDocument/2006/relationships/slideLayout" Target="../slideLayouts/slideLayout322.xml"/><Relationship Id="rId8" Type="http://schemas.openxmlformats.org/officeDocument/2006/relationships/slideLayout" Target="../slideLayouts/slideLayout282.xml"/><Relationship Id="rId51" Type="http://schemas.openxmlformats.org/officeDocument/2006/relationships/slideLayout" Target="../slideLayouts/slideLayout325.xml"/><Relationship Id="rId3" Type="http://schemas.openxmlformats.org/officeDocument/2006/relationships/slideLayout" Target="../slideLayouts/slideLayout277.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slideLayout" Target="../slideLayouts/slideLayout307.xml"/><Relationship Id="rId38" Type="http://schemas.openxmlformats.org/officeDocument/2006/relationships/slideLayout" Target="../slideLayouts/slideLayout312.xml"/><Relationship Id="rId46" Type="http://schemas.openxmlformats.org/officeDocument/2006/relationships/slideLayout" Target="../slideLayouts/slideLayout320.xml"/><Relationship Id="rId20" Type="http://schemas.openxmlformats.org/officeDocument/2006/relationships/slideLayout" Target="../slideLayouts/slideLayout294.xml"/><Relationship Id="rId41" Type="http://schemas.openxmlformats.org/officeDocument/2006/relationships/slideLayout" Target="../slideLayouts/slideLayout315.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36" Type="http://schemas.openxmlformats.org/officeDocument/2006/relationships/slideLayout" Target="../slideLayouts/slideLayout310.xml"/><Relationship Id="rId49" Type="http://schemas.openxmlformats.org/officeDocument/2006/relationships/slideLayout" Target="../slideLayouts/slideLayout3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14.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image" Target="../media/image13.gif"/><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1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image" Target="../media/image13.gif"/><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12.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32.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31.emf"/><Relationship Id="rId5" Type="http://schemas.openxmlformats.org/officeDocument/2006/relationships/theme" Target="../theme/theme7.xml"/><Relationship Id="rId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image" Target="../media/image31.emf"/><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8.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9.xml"/><Relationship Id="rId1" Type="http://schemas.openxmlformats.org/officeDocument/2006/relationships/slideLayout" Target="../slideLayouts/slideLayout93.xml"/><Relationship Id="rId4"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6472" r:id="rId2"/>
    <p:sldLayoutId id="2147486473" r:id="rId3"/>
    <p:sldLayoutId id="2147486461" r:id="rId4"/>
    <p:sldLayoutId id="2147486462" r:id="rId5"/>
    <p:sldLayoutId id="2147486463" r:id="rId6"/>
    <p:sldLayoutId id="2147486470" r:id="rId7"/>
    <p:sldLayoutId id="2147486471" r:id="rId8"/>
    <p:sldLayoutId id="2147486466" r:id="rId9"/>
    <p:sldLayoutId id="2147486467" r:id="rId10"/>
    <p:sldLayoutId id="2147486468" r:id="rId11"/>
    <p:sldLayoutId id="214748646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12018-D255-87BD-3270-8139536E7D7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6186E-9C83-C17F-02C6-2BBA94D3B56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F5635-1974-78DC-E4D5-F947871290D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8320D-A07B-6647-A85E-23FE32B8C637}" type="datetimeFigureOut">
              <a:rPr lang="en-US" smtClean="0"/>
              <a:t>10/6/2023</a:t>
            </a:fld>
            <a:endParaRPr lang="en-US"/>
          </a:p>
        </p:txBody>
      </p:sp>
      <p:sp>
        <p:nvSpPr>
          <p:cNvPr id="5" name="Footer Placeholder 4">
            <a:extLst>
              <a:ext uri="{FF2B5EF4-FFF2-40B4-BE49-F238E27FC236}">
                <a16:creationId xmlns:a16="http://schemas.microsoft.com/office/drawing/2014/main" id="{267E78DF-FC30-0DAF-29B2-660A66505E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326AD-CCAA-A95B-CF55-5563A31C9E5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C5430-FF48-AE4C-900F-DC7987B7BF71}" type="slidenum">
              <a:rPr lang="en-US" smtClean="0"/>
              <a:t>‹#›</a:t>
            </a:fld>
            <a:endParaRPr lang="en-US"/>
          </a:p>
        </p:txBody>
      </p:sp>
    </p:spTree>
    <p:extLst>
      <p:ext uri="{BB962C8B-B14F-4D97-AF65-F5344CB8AC3E}">
        <p14:creationId xmlns:p14="http://schemas.microsoft.com/office/powerpoint/2010/main" val="39501341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userDrawn="1"/>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6"/>
          <a:stretch>
            <a:fillRect/>
          </a:stretch>
        </p:blipFill>
        <p:spPr>
          <a:xfrm>
            <a:off x="12330030" y="-40152"/>
            <a:ext cx="955500" cy="6930426"/>
          </a:xfrm>
          <a:prstGeom prst="rect">
            <a:avLst/>
          </a:prstGeom>
        </p:spPr>
      </p:pic>
    </p:spTree>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93" r:id="rId49"/>
    <p:sldLayoutId id="2147484395" r:id="rId50"/>
    <p:sldLayoutId id="2147484396" r:id="rId51"/>
    <p:sldLayoutId id="2147484397" r:id="rId52"/>
    <p:sldLayoutId id="2147484524" r:id="rId53"/>
    <p:sldLayoutId id="2147484641" r:id="rId54"/>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95517646"/>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706" r:id="rId20"/>
    <p:sldLayoutId id="2147484546" r:id="rId21"/>
    <p:sldLayoutId id="2147484547" r:id="rId22"/>
    <p:sldLayoutId id="2147484548" r:id="rId23"/>
    <p:sldLayoutId id="2147484549" r:id="rId24"/>
    <p:sldLayoutId id="2147484550" r:id="rId25"/>
    <p:sldLayoutId id="2147484551" r:id="rId26"/>
    <p:sldLayoutId id="2147484552" r:id="rId27"/>
    <p:sldLayoutId id="2147484553" r:id="rId28"/>
    <p:sldLayoutId id="2147484554" r:id="rId29"/>
    <p:sldLayoutId id="2147484555" r:id="rId30"/>
    <p:sldLayoutId id="2147484556" r:id="rId31"/>
    <p:sldLayoutId id="2147484557" r:id="rId32"/>
    <p:sldLayoutId id="2147484558" r:id="rId33"/>
    <p:sldLayoutId id="2147484559" r:id="rId34"/>
    <p:sldLayoutId id="2147484560" r:id="rId35"/>
    <p:sldLayoutId id="2147484561" r:id="rId36"/>
    <p:sldLayoutId id="2147484562" r:id="rId37"/>
    <p:sldLayoutId id="2147484563" r:id="rId38"/>
    <p:sldLayoutId id="2147484564" r:id="rId39"/>
    <p:sldLayoutId id="2147484565" r:id="rId40"/>
    <p:sldLayoutId id="2147484566" r:id="rId41"/>
    <p:sldLayoutId id="2147484567" r:id="rId42"/>
    <p:sldLayoutId id="2147484568" r:id="rId43"/>
    <p:sldLayoutId id="2147484569" r:id="rId44"/>
    <p:sldLayoutId id="2147484570" r:id="rId45"/>
    <p:sldLayoutId id="2147484571" r:id="rId46"/>
    <p:sldLayoutId id="2147484572" r:id="rId47"/>
    <p:sldLayoutId id="2147484573" r:id="rId48"/>
    <p:sldLayoutId id="2147484574" r:id="rId49"/>
    <p:sldLayoutId id="2147484575" r:id="rId50"/>
    <p:sldLayoutId id="2147484576" r:id="rId51"/>
    <p:sldLayoutId id="2147484577" r:id="rId52"/>
    <p:sldLayoutId id="2147484578" r:id="rId53"/>
    <p:sldLayoutId id="2147484579" r:id="rId54"/>
    <p:sldLayoutId id="2147484580" r:id="rId55"/>
    <p:sldLayoutId id="2147484581" r:id="rId56"/>
    <p:sldLayoutId id="2147484582" r:id="rId57"/>
    <p:sldLayoutId id="2147484583" r:id="rId58"/>
    <p:sldLayoutId id="2147484584" r:id="rId59"/>
    <p:sldLayoutId id="2147484585" r:id="rId60"/>
    <p:sldLayoutId id="2147484586" r:id="rId61"/>
    <p:sldLayoutId id="2147484587" r:id="rId62"/>
    <p:sldLayoutId id="2147484588" r:id="rId63"/>
    <p:sldLayoutId id="2147484589" r:id="rId64"/>
    <p:sldLayoutId id="2147484590" r:id="rId65"/>
    <p:sldLayoutId id="2147484591" r:id="rId66"/>
    <p:sldLayoutId id="2147484592" r:id="rId67"/>
    <p:sldLayoutId id="2147484593" r:id="rId68"/>
    <p:sldLayoutId id="2147484594" r:id="rId69"/>
    <p:sldLayoutId id="2147484595" r:id="rId70"/>
    <p:sldLayoutId id="2147484596" r:id="rId71"/>
    <p:sldLayoutId id="2147484597" r:id="rId72"/>
    <p:sldLayoutId id="2147484598" r:id="rId73"/>
    <p:sldLayoutId id="2147484599" r:id="rId74"/>
    <p:sldLayoutId id="2147484600" r:id="rId75"/>
    <p:sldLayoutId id="2147484601" r:id="rId76"/>
    <p:sldLayoutId id="2147484602" r:id="rId77"/>
    <p:sldLayoutId id="2147484603" r:id="rId78"/>
    <p:sldLayoutId id="2147484604" r:id="rId79"/>
    <p:sldLayoutId id="2147484605" r:id="rId80"/>
    <p:sldLayoutId id="2147484606" r:id="rId81"/>
    <p:sldLayoutId id="2147484607" r:id="rId82"/>
    <p:sldLayoutId id="2147484608" r:id="rId83"/>
    <p:sldLayoutId id="2147484609" r:id="rId84"/>
    <p:sldLayoutId id="2147484610" r:id="rId85"/>
    <p:sldLayoutId id="2147484611" r:id="rId86"/>
    <p:sldLayoutId id="2147484612" r:id="rId87"/>
    <p:sldLayoutId id="2147484613" r:id="rId88"/>
    <p:sldLayoutId id="2147484614" r:id="rId89"/>
    <p:sldLayoutId id="2147484615" r:id="rId90"/>
    <p:sldLayoutId id="2147484616" r:id="rId91"/>
    <p:sldLayoutId id="2147484617" r:id="rId92"/>
    <p:sldLayoutId id="2147484618" r:id="rId93"/>
    <p:sldLayoutId id="2147484619" r:id="rId94"/>
    <p:sldLayoutId id="2147484620" r:id="rId95"/>
    <p:sldLayoutId id="2147484621" r:id="rId96"/>
    <p:sldLayoutId id="2147484622" r:id="rId97"/>
    <p:sldLayoutId id="2147484623" r:id="rId98"/>
    <p:sldLayoutId id="2147484624" r:id="rId99"/>
    <p:sldLayoutId id="2147484625" r:id="rId100"/>
    <p:sldLayoutId id="2147484626" r:id="rId101"/>
    <p:sldLayoutId id="2147484627" r:id="rId102"/>
    <p:sldLayoutId id="2147484628" r:id="rId103"/>
    <p:sldLayoutId id="2147484629" r:id="rId104"/>
    <p:sldLayoutId id="2147484630" r:id="rId105"/>
    <p:sldLayoutId id="2147484631" r:id="rId106"/>
    <p:sldLayoutId id="2147484632" r:id="rId107"/>
    <p:sldLayoutId id="2147484633" r:id="rId108"/>
    <p:sldLayoutId id="2147484634" r:id="rId109"/>
    <p:sldLayoutId id="2147484635" r:id="rId110"/>
    <p:sldLayoutId id="2147484636" r:id="rId111"/>
    <p:sldLayoutId id="2147484637" r:id="rId112"/>
    <p:sldLayoutId id="2147484638" r:id="rId113"/>
    <p:sldLayoutId id="2147484639" r:id="rId114"/>
    <p:sldLayoutId id="2147484640" r:id="rId115"/>
    <p:sldLayoutId id="2147484365" r:id="rId1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3"/>
          <a:stretch>
            <a:fillRect/>
          </a:stretch>
        </p:blipFill>
        <p:spPr>
          <a:xfrm>
            <a:off x="12330030" y="-40152"/>
            <a:ext cx="955500" cy="6930426"/>
          </a:xfrm>
          <a:prstGeom prst="rect">
            <a:avLst/>
          </a:prstGeom>
        </p:spPr>
      </p:pic>
    </p:spTree>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 id="2147484655" r:id="rId12"/>
    <p:sldLayoutId id="2147484656" r:id="rId13"/>
    <p:sldLayoutId id="2147484657" r:id="rId14"/>
    <p:sldLayoutId id="2147484658" r:id="rId15"/>
    <p:sldLayoutId id="2147484659" r:id="rId16"/>
    <p:sldLayoutId id="2147484660" r:id="rId17"/>
    <p:sldLayoutId id="2147484661" r:id="rId18"/>
    <p:sldLayoutId id="2147484662" r:id="rId19"/>
    <p:sldLayoutId id="2147484663" r:id="rId20"/>
    <p:sldLayoutId id="2147484664" r:id="rId21"/>
    <p:sldLayoutId id="2147484665" r:id="rId22"/>
    <p:sldLayoutId id="2147484666" r:id="rId23"/>
    <p:sldLayoutId id="2147484667" r:id="rId24"/>
    <p:sldLayoutId id="2147484668" r:id="rId25"/>
    <p:sldLayoutId id="2147484669" r:id="rId26"/>
    <p:sldLayoutId id="2147484670" r:id="rId27"/>
    <p:sldLayoutId id="2147484671" r:id="rId28"/>
    <p:sldLayoutId id="2147484672" r:id="rId29"/>
    <p:sldLayoutId id="2147484673" r:id="rId30"/>
    <p:sldLayoutId id="2147484674" r:id="rId31"/>
    <p:sldLayoutId id="2147484675" r:id="rId32"/>
    <p:sldLayoutId id="2147484676" r:id="rId33"/>
    <p:sldLayoutId id="2147484677" r:id="rId34"/>
    <p:sldLayoutId id="2147484678" r:id="rId35"/>
    <p:sldLayoutId id="2147484679" r:id="rId36"/>
    <p:sldLayoutId id="2147484680" r:id="rId37"/>
    <p:sldLayoutId id="2147484681" r:id="rId38"/>
    <p:sldLayoutId id="2147484682" r:id="rId39"/>
    <p:sldLayoutId id="2147484683" r:id="rId40"/>
    <p:sldLayoutId id="2147484684" r:id="rId41"/>
    <p:sldLayoutId id="2147484685" r:id="rId42"/>
    <p:sldLayoutId id="2147484686" r:id="rId43"/>
    <p:sldLayoutId id="2147484687" r:id="rId44"/>
    <p:sldLayoutId id="2147484688" r:id="rId45"/>
    <p:sldLayoutId id="2147484689" r:id="rId46"/>
    <p:sldLayoutId id="2147484690" r:id="rId47"/>
    <p:sldLayoutId id="2147484691" r:id="rId48"/>
    <p:sldLayoutId id="2147484692" r:id="rId49"/>
    <p:sldLayoutId id="2147484693" r:id="rId50"/>
    <p:sldLayoutId id="2147484694" r:id="rId5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dirty="0"/>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389113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here to insert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6358" r:id="rId1"/>
    <p:sldLayoutId id="2147486460" r:id="rId2"/>
    <p:sldLayoutId id="2147486465" r:id="rId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22" r:id="rId1"/>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extLst>
      <p:ext uri="{BB962C8B-B14F-4D97-AF65-F5344CB8AC3E}">
        <p14:creationId xmlns:p14="http://schemas.microsoft.com/office/powerpoint/2010/main" val="1393658803"/>
      </p:ext>
    </p:extLst>
  </p:cSld>
  <p:clrMap bg1="lt1" tx1="dk1" bg2="lt2" tx2="dk2" accent1="accent1" accent2="accent2" accent3="accent3" accent4="accent4" accent5="accent5" accent6="accent6" hlink="hlink" folHlink="folHlink"/>
  <p:sldLayoutIdLst>
    <p:sldLayoutId id="2147486353" r:id="rId1"/>
    <p:sldLayoutId id="2147486354" r:id="rId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3" name="Shape 28"/>
          <p:cNvSpPr/>
          <p:nvPr userDrawn="1"/>
        </p:nvSpPr>
        <p:spPr>
          <a:xfrm>
            <a:off x="1" y="6566436"/>
            <a:ext cx="508000" cy="270056"/>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a:solidFill>
                <a:schemeClr val="bg1"/>
              </a:solidFill>
            </a:endParaRPr>
          </a:p>
        </p:txBody>
      </p:sp>
      <p:pic>
        <p:nvPicPr>
          <p:cNvPr id="4" name="Picture 3" descr="Logo" title="National Organization on Disability"/>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a:p>
        </p:txBody>
      </p:sp>
      <p:pic>
        <p:nvPicPr>
          <p:cNvPr id="7" name="Pictur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1700480930"/>
      </p:ext>
    </p:extLst>
  </p:cSld>
  <p:clrMap bg1="lt1" tx1="dk1" bg2="lt2" tx2="dk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 id="2147486436" r:id="rId6"/>
    <p:sldLayoutId id="2147486427" r:id="rId7"/>
    <p:sldLayoutId id="2147486428" r:id="rId8"/>
    <p:sldLayoutId id="2147486429" r:id="rId9"/>
    <p:sldLayoutId id="2147486430" r:id="rId10"/>
    <p:sldLayoutId id="2147486437" r:id="rId11"/>
    <p:sldLayoutId id="2147486438" r:id="rId12"/>
    <p:sldLayoutId id="2147486424" r:id="rId13"/>
    <p:sldLayoutId id="2147486425" r:id="rId14"/>
    <p:sldLayoutId id="2147486411" r:id="rId15"/>
    <p:sldLayoutId id="2147486412" r:id="rId16"/>
    <p:sldLayoutId id="2147486413" r:id="rId17"/>
    <p:sldLayoutId id="2147486414" r:id="rId18"/>
    <p:sldLayoutId id="2147486416" r:id="rId19"/>
    <p:sldLayoutId id="2147486417" r:id="rId20"/>
    <p:sldLayoutId id="2147486418" r:id="rId21"/>
    <p:sldLayoutId id="2147486419" r:id="rId22"/>
    <p:sldLayoutId id="2147486420" r:id="rId23"/>
    <p:sldLayoutId id="2147486421" r:id="rId24"/>
    <p:sldLayoutId id="2147486454" r:id="rId25"/>
    <p:sldLayoutId id="2147486455" r:id="rId26"/>
    <p:sldLayoutId id="2147486456" r:id="rId27"/>
    <p:sldLayoutId id="2147486422" r:id="rId28"/>
    <p:sldLayoutId id="2147486423" r:id="rId29"/>
    <p:sldLayoutId id="2147486415" r:id="rId30"/>
  </p:sldLayoutIdLst>
  <p:hf hdr="0" ftr="0" dt="0"/>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3" name="Shape 28"/>
          <p:cNvSpPr/>
          <p:nvPr userDrawn="1"/>
        </p:nvSpPr>
        <p:spPr>
          <a:xfrm>
            <a:off x="1" y="6552706"/>
            <a:ext cx="508000" cy="297517"/>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a:solidFill>
                <a:schemeClr val="bg1"/>
              </a:solidFill>
            </a:endParaRPr>
          </a:p>
        </p:txBody>
      </p:sp>
      <p:pic>
        <p:nvPicPr>
          <p:cNvPr id="4" name="Picture 3" descr="Logo" title="National Organization on Disability"/>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a:p>
        </p:txBody>
      </p:sp>
      <p:pic>
        <p:nvPicPr>
          <p:cNvPr id="7" name="Pictur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918445696"/>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 id="2147486391" r:id="rId14"/>
    <p:sldLayoutId id="2147486392" r:id="rId15"/>
    <p:sldLayoutId id="2147486393" r:id="rId16"/>
    <p:sldLayoutId id="2147486394" r:id="rId17"/>
    <p:sldLayoutId id="2147486395" r:id="rId18"/>
    <p:sldLayoutId id="2147486396" r:id="rId19"/>
    <p:sldLayoutId id="2147486397" r:id="rId20"/>
    <p:sldLayoutId id="2147486398" r:id="rId21"/>
    <p:sldLayoutId id="2147486402" r:id="rId22"/>
    <p:sldLayoutId id="2147486403" r:id="rId23"/>
    <p:sldLayoutId id="2147486404" r:id="rId24"/>
    <p:sldLayoutId id="2147486405" r:id="rId25"/>
    <p:sldLayoutId id="2147486406" r:id="rId26"/>
    <p:sldLayoutId id="2147486407" r:id="rId27"/>
    <p:sldLayoutId id="2147486408" r:id="rId28"/>
    <p:sldLayoutId id="2147486409" r:id="rId29"/>
    <p:sldLayoutId id="2147486410" r:id="rId30"/>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OPM Logo">
            <a:extLst>
              <a:ext uri="{FF2B5EF4-FFF2-40B4-BE49-F238E27FC236}">
                <a16:creationId xmlns:a16="http://schemas.microsoft.com/office/drawing/2014/main" id="{8330068E-ADA5-2C1C-33A0-0BEE0C5003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01400" y="6348810"/>
            <a:ext cx="822960" cy="273056"/>
          </a:xfrm>
          <a:prstGeom prst="rect">
            <a:avLst/>
          </a:prstGeom>
        </p:spPr>
      </p:pic>
      <p:sp>
        <p:nvSpPr>
          <p:cNvPr id="4" name="TextBox 3">
            <a:extLst>
              <a:ext uri="{FF2B5EF4-FFF2-40B4-BE49-F238E27FC236}">
                <a16:creationId xmlns:a16="http://schemas.microsoft.com/office/drawing/2014/main" id="{EE026EFF-0BAA-4CF9-954A-AA68D4C25A85}"/>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Office of Diversity, Equity, Inclusion, and Accessibility text logo">
            <a:extLst>
              <a:ext uri="{FF2B5EF4-FFF2-40B4-BE49-F238E27FC236}">
                <a16:creationId xmlns:a16="http://schemas.microsoft.com/office/drawing/2014/main" id="{8745423F-6F4D-7E18-5740-8E78E1B95F7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587109" y="4950603"/>
            <a:ext cx="3017782" cy="1194920"/>
          </a:xfrm>
          <a:prstGeom prst="rect">
            <a:avLst/>
          </a:prstGeom>
        </p:spPr>
      </p:pic>
    </p:spTree>
    <p:extLst>
      <p:ext uri="{BB962C8B-B14F-4D97-AF65-F5344CB8AC3E}">
        <p14:creationId xmlns:p14="http://schemas.microsoft.com/office/powerpoint/2010/main" val="1768810688"/>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5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E629CBEA-88A0-6D60-42BC-ECFE0F7611E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91800" y="6348810"/>
            <a:ext cx="822960" cy="273056"/>
          </a:xfrm>
          <a:prstGeom prst="rect">
            <a:avLst/>
          </a:prstGeom>
        </p:spPr>
      </p:pic>
      <p:cxnSp>
        <p:nvCxnSpPr>
          <p:cNvPr id="12" name="Straight Connector 11">
            <a:extLst>
              <a:ext uri="{FF2B5EF4-FFF2-40B4-BE49-F238E27FC236}">
                <a16:creationId xmlns:a16="http://schemas.microsoft.com/office/drawing/2014/main" id="{5792F6B3-AEAA-D5A5-B770-6D8E1885FEDD}"/>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579577-DDB8-4055-9BF9-0A2D7D28B41C}"/>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ED56E450-E8CA-D8DF-B0D6-002100B41BA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859594488"/>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7" r:id="rId9"/>
    <p:sldLayoutId id="2147486458" r:id="rId10"/>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182715F8-3F9E-110C-B982-1A4ECB86D8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1800" y="6348810"/>
            <a:ext cx="822960" cy="273056"/>
          </a:xfrm>
          <a:prstGeom prst="rect">
            <a:avLst/>
          </a:prstGeom>
        </p:spPr>
      </p:pic>
      <p:cxnSp>
        <p:nvCxnSpPr>
          <p:cNvPr id="11" name="Straight Connector 10">
            <a:extLst>
              <a:ext uri="{FF2B5EF4-FFF2-40B4-BE49-F238E27FC236}">
                <a16:creationId xmlns:a16="http://schemas.microsoft.com/office/drawing/2014/main" id="{3B258A36-2109-CC21-F611-83290E1E5F4F}"/>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E3A4904-B5D8-458F-A057-7C66F6BE0A22}"/>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50E5ABF4-7F3D-42A4-B9B3-5FB68B701C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314226591"/>
      </p:ext>
    </p:extLst>
  </p:cSld>
  <p:clrMap bg1="lt1" tx1="dk1" bg2="lt2" tx2="dk2" accent1="accent1" accent2="accent2" accent3="accent3" accent4="accent4" accent5="accent5" accent6="accent6" hlink="hlink" folHlink="folHlink"/>
  <p:sldLayoutIdLst>
    <p:sldLayoutId id="2147486440" r:id="rId1"/>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7.png"/><Relationship Id="rId4" Type="http://schemas.microsoft.com/office/2017/04/relationships/track" Target="../media/track1.vtt"/></Relationships>
</file>

<file path=ppt/slides/_rels/slide20.xml.rels><?xml version="1.0" encoding="UTF-8" standalone="yes"?>
<Relationships xmlns="http://schemas.openxmlformats.org/package/2006/relationships"><Relationship Id="rId2" Type="http://schemas.openxmlformats.org/officeDocument/2006/relationships/hyperlink" Target="https://www.dol.gov/agencies/odep/initiatives/rehabilitation_act_50" TargetMode="External"/><Relationship Id="rId1" Type="http://schemas.openxmlformats.org/officeDocument/2006/relationships/slideLayout" Target="../slideLayouts/slideLayout3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22.xml.rels><?xml version="1.0" encoding="UTF-8" standalone="yes"?>
<Relationships xmlns="http://schemas.openxmlformats.org/package/2006/relationships"><Relationship Id="rId3" Type="http://schemas.openxmlformats.org/officeDocument/2006/relationships/hyperlink" Target="https://ncd.gov/newsroom/2020/ncd-applauds-usccr-call-repeal-14c" TargetMode="External"/><Relationship Id="rId2" Type="http://schemas.openxmlformats.org/officeDocument/2006/relationships/hyperlink" Target="https://www.usccr.gov/meetings/2019/11-15-subminimum-wages-impacts-civil-rights-people-disabilities" TargetMode="External"/><Relationship Id="rId1" Type="http://schemas.openxmlformats.org/officeDocument/2006/relationships/slideLayout" Target="../slideLayouts/slideLayout327.xml"/><Relationship Id="rId4" Type="http://schemas.openxmlformats.org/officeDocument/2006/relationships/hyperlink" Target="https://blog.dol.gov/2023/09/28/examining-50-years-of-the-rehabilitation-act-of-1973-advancing-access-and-equity-for-individuals-with-disabilit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journals.sagepub.com/doi/10.1177/15407969231192104" TargetMode="External"/><Relationship Id="rId1" Type="http://schemas.openxmlformats.org/officeDocument/2006/relationships/slideLayout" Target="../slideLayouts/slideLayout327.xml"/></Relationships>
</file>

<file path=ppt/slides/_rels/slide24.xml.rels><?xml version="1.0" encoding="UTF-8" standalone="yes"?>
<Relationships xmlns="http://schemas.openxmlformats.org/package/2006/relationships"><Relationship Id="rId2" Type="http://schemas.openxmlformats.org/officeDocument/2006/relationships/hyperlink" Target="https://www.dol.gov/agencies/odep/program-areas/bbs" TargetMode="External"/><Relationship Id="rId1" Type="http://schemas.openxmlformats.org/officeDocument/2006/relationships/slideLayout" Target="../slideLayouts/slideLayout327.xml"/></Relationships>
</file>

<file path=ppt/slides/_rels/slide25.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gsInVyaSI6ImJwMjpjbGljayIsInVybCI6Imh0dHBzOi8vYmxvZy5kb2wuZ292LzIwMjMvMDkvMTUvZGF0YS1zcG90bGlnaHQtZW1wbG95bWVudC1vZi1oaXNwYW5pY3Mtd2l0aC1kaXNhYmlsaXRpZXMtaW4tc2tpbGxlZC10cmFkZXMtcHJvZmVzc2lvbnMiLCJidWxsZXRpbl9pZCI6IjIwMjMwOTI5LjgzMzQxNzIxIn0.eW71NB0D7RH-Y8uYADzA2Kc-JIurQx4hJXvt0oPpHUY/s/1434678524/br/227072615112-l" TargetMode="External"/><Relationship Id="rId2" Type="http://schemas.openxmlformats.org/officeDocument/2006/relationships/hyperlink" Target="https://lnks.gd/l/eyJhbGciOiJIUzI1NiJ9.eyJidWxsZXRpbl9saW5rX2lkIjoxMDcsInVyaSI6ImJwMjpjbGljayIsInVybCI6Imh0dHBzOi8vd3d3LmRvbC5nb3YvZ2VuZXJhbC9nb29kLWpvYnMiLCJidWxsZXRpbl9pZCI6IjIwMjMwOTI5LjgzMzQxNzIxIn0.o_nn1oQq412ako7HF2nY2w4Ecb6MVQCosgpjoW7TuvQ/s/1434678524/br/227072615112-l" TargetMode="External"/><Relationship Id="rId1" Type="http://schemas.openxmlformats.org/officeDocument/2006/relationships/slideLayout" Target="../slideLayouts/slideLayout327.xml"/></Relationships>
</file>

<file path=ppt/slides/_rels/slide26.xml.rels><?xml version="1.0" encoding="UTF-8" standalone="yes"?>
<Relationships xmlns="http://schemas.openxmlformats.org/package/2006/relationships"><Relationship Id="rId3" Type="http://schemas.openxmlformats.org/officeDocument/2006/relationships/hyperlink" Target="https://askearn.org/page/mental-health-toolkit" TargetMode="External"/><Relationship Id="rId2" Type="http://schemas.openxmlformats.org/officeDocument/2006/relationships/hyperlink" Target="https://www.dol.gov/sites/dolgov/files/ODEP/pdf/Working_with_Long_COVID.pdf" TargetMode="External"/><Relationship Id="rId1" Type="http://schemas.openxmlformats.org/officeDocument/2006/relationships/slideLayout" Target="../slideLayouts/slideLayout327.xml"/></Relationships>
</file>

<file path=ppt/slides/_rels/slide27.xml.rels><?xml version="1.0" encoding="UTF-8" standalone="yes"?>
<Relationships xmlns="http://schemas.openxmlformats.org/package/2006/relationships"><Relationship Id="rId2" Type="http://schemas.openxmlformats.org/officeDocument/2006/relationships/hyperlink" Target="https://onlinelibrary.wiley.com/doi/10.1111/1468-0009.12666" TargetMode="External"/><Relationship Id="rId1" Type="http://schemas.openxmlformats.org/officeDocument/2006/relationships/slideLayout" Target="../slideLayouts/slideLayout327.xml"/></Relationships>
</file>

<file path=ppt/slides/_rels/slide28.xml.rels><?xml version="1.0" encoding="UTF-8" standalone="yes"?>
<Relationships xmlns="http://schemas.openxmlformats.org/package/2006/relationships"><Relationship Id="rId2" Type="http://schemas.openxmlformats.org/officeDocument/2006/relationships/hyperlink" Target="https://content.iospress.com/articles/journal-of-vocational-rehabilitation/jvr230043" TargetMode="External"/><Relationship Id="rId1" Type="http://schemas.openxmlformats.org/officeDocument/2006/relationships/slideLayout" Target="../slideLayouts/slideLayout327.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7.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7.jp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researchondisability.org/" TargetMode="External"/><Relationship Id="rId2" Type="http://schemas.openxmlformats.org/officeDocument/2006/relationships/hyperlink" Target="http://www.kesslerfoundation.org/" TargetMode="Externa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www.aucd.org/"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7.png"/><Relationship Id="rId4" Type="http://schemas.microsoft.com/office/2017/04/relationships/track" Target="../media/track4.vtt"/></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7.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a:t>
            </a:r>
            <a:br>
              <a:rPr lang="en-US" dirty="0"/>
            </a:br>
            <a:r>
              <a:rPr lang="en-US" dirty="0"/>
              <a:t>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8, Episode 10</a:t>
            </a:r>
            <a:br>
              <a:rPr lang="en-US" dirty="0"/>
            </a:br>
            <a:r>
              <a:rPr lang="en-US" dirty="0"/>
              <a:t>Date: October 6, 2023</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a:xfrm>
            <a:off x="838200" y="1825625"/>
            <a:ext cx="10515600" cy="2400687"/>
          </a:xfrm>
        </p:spPr>
        <p:txBody>
          <a:bodyPr/>
          <a:lstStyle/>
          <a:p>
            <a:pPr>
              <a:spcBef>
                <a:spcPts val="1200"/>
              </a:spcBef>
            </a:pPr>
            <a:r>
              <a:rPr lang="en-US">
                <a:latin typeface="Calibri" panose="020F0502020204030204" pitchFamily="34" charset="0"/>
              </a:rPr>
              <a:t>The monthly </a:t>
            </a:r>
            <a:r>
              <a:rPr lang="en-US" u="sng">
                <a:latin typeface="Calibri" panose="020F0502020204030204" pitchFamily="34" charset="0"/>
              </a:rPr>
              <a:t>nTIDE Report</a:t>
            </a:r>
            <a:r>
              <a:rPr lang="en-US">
                <a:latin typeface="Calibri" panose="020F0502020204030204" pitchFamily="34" charset="0"/>
              </a:rPr>
              <a:t> is a press release and infographic, looking at the latest employment statistics.</a:t>
            </a:r>
          </a:p>
          <a:p>
            <a:pPr>
              <a:spcBef>
                <a:spcPts val="1800"/>
              </a:spcBef>
            </a:pPr>
            <a:r>
              <a:rPr lang="en-US">
                <a:latin typeface="Calibri" panose="020F0502020204030204" pitchFamily="34" charset="0"/>
              </a:rPr>
              <a:t>Uses data from the “jobs report” released by the U.S. Bureau of Labor Statistics, on the 1</a:t>
            </a:r>
            <a:r>
              <a:rPr lang="en-US" baseline="30000">
                <a:latin typeface="Calibri" panose="020F0502020204030204" pitchFamily="34" charset="0"/>
              </a:rPr>
              <a:t>st</a:t>
            </a:r>
            <a:r>
              <a:rPr lang="en-US">
                <a:latin typeface="Calibri" panose="020F0502020204030204" pitchFamily="34" charset="0"/>
              </a:rPr>
              <a:t> Friday of each month.</a:t>
            </a:r>
          </a:p>
          <a:p>
            <a:endParaRPr lang="en-US"/>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5610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a:latin typeface="Calibri" panose="020F0502020204030204" pitchFamily="34" charset="0"/>
              </a:rPr>
              <a:t>U.S. BLS, Current Population Survey (CPS).</a:t>
            </a:r>
          </a:p>
          <a:p>
            <a:pPr lvl="1">
              <a:spcBef>
                <a:spcPts val="1200"/>
              </a:spcBef>
            </a:pPr>
            <a:r>
              <a:rPr lang="en-US" sz="2400">
                <a:latin typeface="Calibri" panose="020F0502020204030204" pitchFamily="34" charset="0"/>
              </a:rPr>
              <a:t>Source of the “official” unemployment rate.</a:t>
            </a:r>
          </a:p>
          <a:p>
            <a:pPr>
              <a:spcBef>
                <a:spcPts val="1800"/>
              </a:spcBef>
            </a:pPr>
            <a:r>
              <a:rPr lang="en-US">
                <a:latin typeface="Calibri" panose="020F0502020204030204" pitchFamily="34" charset="0"/>
              </a:rPr>
              <a:t>Civilians, ages 16-64, not living in institutions.</a:t>
            </a:r>
          </a:p>
          <a:p>
            <a:pPr>
              <a:spcBef>
                <a:spcPts val="1800"/>
              </a:spcBef>
            </a:pPr>
            <a:r>
              <a:rPr lang="en-US">
                <a:latin typeface="Calibri" panose="020F0502020204030204" pitchFamily="34" charset="0"/>
              </a:rPr>
              <a:t>Available September 2008 onward.</a:t>
            </a:r>
          </a:p>
          <a:p>
            <a:pPr>
              <a:spcBef>
                <a:spcPts val="1800"/>
              </a:spcBef>
            </a:pPr>
            <a:r>
              <a:rPr lang="en-US">
                <a:latin typeface="Calibri" panose="020F0502020204030204" pitchFamily="34" charset="0"/>
              </a:rPr>
              <a:t>Not yet seasonally adjusted.</a:t>
            </a:r>
          </a:p>
          <a:p>
            <a:pPr lvl="1">
              <a:spcBef>
                <a:spcPts val="1200"/>
              </a:spcBef>
            </a:pPr>
            <a:r>
              <a:rPr lang="en-US" sz="2400">
                <a:latin typeface="Calibri" panose="020F0502020204030204" pitchFamily="34" charset="0"/>
              </a:rPr>
              <a:t>which is why we compare to the same month last year.</a:t>
            </a:r>
          </a:p>
          <a:p>
            <a:endParaRPr lang="en-US"/>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426531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cs typeface="Calibri" panose="020F0502020204030204" pitchFamily="34" charset="0"/>
              </a:rPr>
              <a:t>The Numbers</a:t>
            </a:r>
            <a:endParaRPr lang="en-US">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a:solidFill>
                <a:schemeClr val="tx1"/>
              </a:solidFill>
              <a:latin typeface="Calibri" panose="020F0502020204030204" pitchFamily="34" charset="0"/>
            </a:endParaRPr>
          </a:p>
          <a:p>
            <a:pPr algn="ctr"/>
            <a:endParaRPr lang="en-US" b="1">
              <a:latin typeface="Calibri" panose="020F0502020204030204" pitchFamily="34" charset="0"/>
            </a:endParaRPr>
          </a:p>
          <a:p>
            <a:pPr marL="0" indent="0" algn="ctr">
              <a:buNone/>
            </a:pPr>
            <a:r>
              <a:rPr lang="en-US" sz="3200" b="1">
                <a:latin typeface="Calibri" panose="020F0502020204030204" pitchFamily="34" charset="0"/>
              </a:rPr>
              <a:t>Andrew Houtenville</a:t>
            </a:r>
            <a:br>
              <a:rPr lang="en-US" sz="3200" b="1">
                <a:solidFill>
                  <a:schemeClr val="tx1"/>
                </a:solidFill>
                <a:latin typeface="Calibri" panose="020F0502020204030204" pitchFamily="34" charset="0"/>
              </a:rPr>
            </a:br>
            <a:r>
              <a:rPr lang="en-US" sz="3200">
                <a:solidFill>
                  <a:schemeClr val="tx1"/>
                </a:solidFill>
                <a:latin typeface="Calibri" panose="020F0502020204030204" pitchFamily="34" charset="0"/>
              </a:rPr>
              <a:t>University of New Hampshire</a:t>
            </a:r>
            <a:endParaRPr lang="en-US" sz="320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97220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a:t>Employment</a:t>
            </a:r>
            <a:br>
              <a:rPr lang="en-US" sz="4000" b="1" u="sng"/>
            </a:br>
            <a:r>
              <a:rPr lang="en-US" sz="4000" b="1" u="sng"/>
              <a:t>-to- </a:t>
            </a:r>
            <a:br>
              <a:rPr lang="en-US" sz="4000" b="1" u="sng"/>
            </a:br>
            <a:r>
              <a:rPr lang="en-US" sz="4000" b="1" u="sng"/>
              <a:t>Population </a:t>
            </a:r>
            <a:br>
              <a:rPr lang="en-US" sz="4000" b="1" u="sng"/>
            </a:br>
            <a:r>
              <a:rPr lang="en-US" sz="4000" b="1" u="sng"/>
              <a:t>Ratio</a:t>
            </a:r>
            <a:endParaRPr lang="en-US" sz="40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spTree>
    <p:extLst>
      <p:ext uri="{BB962C8B-B14F-4D97-AF65-F5344CB8AC3E}">
        <p14:creationId xmlns:p14="http://schemas.microsoft.com/office/powerpoint/2010/main" val="249186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r>
              <a:rPr lang="en-US" sz="4000" b="1" dirty="0"/>
              <a:t>:</a:t>
            </a:r>
            <a:br>
              <a:rPr lang="en-US" sz="4000" b="1" u="sng" dirty="0"/>
            </a:br>
            <a:r>
              <a:rPr lang="en-US" sz="4000" b="1" dirty="0"/>
              <a:t>Aug.</a:t>
            </a:r>
            <a:endParaRPr lang="en-US" sz="4000" dirty="0"/>
          </a:p>
        </p:txBody>
      </p:sp>
      <p:pic>
        <p:nvPicPr>
          <p:cNvPr id="29" name="Picture 28" descr="Employment to Population Ratio line chart of People without Disabilities being at 75.2 in August (down 0.3 from July) and People with Disabilities being at 37.9 in August (up 0.6 from July). ">
            <a:extLst>
              <a:ext uri="{FF2B5EF4-FFF2-40B4-BE49-F238E27FC236}">
                <a16:creationId xmlns:a16="http://schemas.microsoft.com/office/drawing/2014/main" id="{55584653-3213-E336-3339-2D266C92BB38}"/>
              </a:ext>
            </a:extLst>
          </p:cNvPr>
          <p:cNvPicPr>
            <a:picLocks noChangeAspect="1"/>
          </p:cNvPicPr>
          <p:nvPr/>
        </p:nvPicPr>
        <p:blipFill>
          <a:blip r:embed="rId2"/>
          <a:stretch>
            <a:fillRect/>
          </a:stretch>
        </p:blipFill>
        <p:spPr>
          <a:xfrm>
            <a:off x="3392424" y="667512"/>
            <a:ext cx="7931583" cy="5492972"/>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Tree>
    <p:extLst>
      <p:ext uri="{BB962C8B-B14F-4D97-AF65-F5344CB8AC3E}">
        <p14:creationId xmlns:p14="http://schemas.microsoft.com/office/powerpoint/2010/main" val="735797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r>
              <a:rPr lang="en-US" sz="4000" b="1" dirty="0"/>
              <a:t>:</a:t>
            </a:r>
            <a:br>
              <a:rPr lang="en-US" sz="4000" b="1" u="sng" dirty="0"/>
            </a:br>
            <a:r>
              <a:rPr lang="en-US" sz="4000" b="1" dirty="0"/>
              <a:t>Sept.</a:t>
            </a:r>
            <a:endParaRPr lang="en-US" sz="4000" dirty="0"/>
          </a:p>
        </p:txBody>
      </p:sp>
      <p:pic>
        <p:nvPicPr>
          <p:cNvPr id="16" name="Picture 15" descr="Employment to Population Ratio line chart of People without Disabilities being at 75.2 in September (the same as August) and People with Disabilities being at 37.2 in August (down 0.7 from August). ">
            <a:extLst>
              <a:ext uri="{FF2B5EF4-FFF2-40B4-BE49-F238E27FC236}">
                <a16:creationId xmlns:a16="http://schemas.microsoft.com/office/drawing/2014/main" id="{2C229BB6-7A4A-DF11-22E0-C14AE6F5BD87}"/>
              </a:ext>
            </a:extLst>
          </p:cNvPr>
          <p:cNvPicPr>
            <a:picLocks noChangeAspect="1"/>
          </p:cNvPicPr>
          <p:nvPr/>
        </p:nvPicPr>
        <p:blipFill>
          <a:blip r:embed="rId2"/>
          <a:stretch>
            <a:fillRect/>
          </a:stretch>
        </p:blipFill>
        <p:spPr>
          <a:xfrm>
            <a:off x="3396348" y="669451"/>
            <a:ext cx="7931583" cy="5492972"/>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Tree>
    <p:extLst>
      <p:ext uri="{BB962C8B-B14F-4D97-AF65-F5344CB8AC3E}">
        <p14:creationId xmlns:p14="http://schemas.microsoft.com/office/powerpoint/2010/main" val="2017358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a:t>Labor </a:t>
            </a:r>
            <a:br>
              <a:rPr lang="en-US" sz="4000" b="1" u="sng"/>
            </a:br>
            <a:r>
              <a:rPr lang="en-US" sz="4000" b="1" u="sng"/>
              <a:t>Force</a:t>
            </a:r>
            <a:br>
              <a:rPr lang="en-US" sz="4000" b="1" u="sng"/>
            </a:br>
            <a:r>
              <a:rPr lang="en-US" sz="4000" b="1" u="sng"/>
              <a:t>Participation</a:t>
            </a:r>
            <a:br>
              <a:rPr lang="en-US" sz="4000" b="1" u="sng"/>
            </a:br>
            <a:r>
              <a:rPr lang="en-US" sz="4000" b="1" u="sng"/>
              <a:t>Rate</a:t>
            </a:r>
            <a:endParaRPr lang="en-US" sz="40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spTree>
    <p:extLst>
      <p:ext uri="{BB962C8B-B14F-4D97-AF65-F5344CB8AC3E}">
        <p14:creationId xmlns:p14="http://schemas.microsoft.com/office/powerpoint/2010/main" val="352719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r>
              <a:rPr lang="en-US" sz="4000" b="1" dirty="0"/>
              <a:t>:</a:t>
            </a:r>
            <a:br>
              <a:rPr lang="en-US" sz="4000" b="1" u="sng" dirty="0"/>
            </a:br>
            <a:r>
              <a:rPr lang="en-US" sz="4000" b="1" dirty="0"/>
              <a:t>Aug.</a:t>
            </a:r>
            <a:endParaRPr lang="en-US" sz="4000" dirty="0"/>
          </a:p>
        </p:txBody>
      </p:sp>
      <p:pic>
        <p:nvPicPr>
          <p:cNvPr id="14" name="Picture 13" descr="Labor Force Participation Rate line chart of People without Disabilities being at 78.2 in August (down 0.2 from July) and People with Disabilities being at 41.2 in August (up 0.8 from July). ">
            <a:extLst>
              <a:ext uri="{FF2B5EF4-FFF2-40B4-BE49-F238E27FC236}">
                <a16:creationId xmlns:a16="http://schemas.microsoft.com/office/drawing/2014/main" id="{BD6D3143-05DD-D5A0-6D6B-D770F9BA22B1}"/>
              </a:ext>
            </a:extLst>
          </p:cNvPr>
          <p:cNvPicPr>
            <a:picLocks noChangeAspect="1"/>
          </p:cNvPicPr>
          <p:nvPr/>
        </p:nvPicPr>
        <p:blipFill>
          <a:blip r:embed="rId3"/>
          <a:stretch>
            <a:fillRect/>
          </a:stretch>
        </p:blipFill>
        <p:spPr>
          <a:xfrm>
            <a:off x="3392424" y="667512"/>
            <a:ext cx="7919390" cy="5450296"/>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spTree>
    <p:extLst>
      <p:ext uri="{BB962C8B-B14F-4D97-AF65-F5344CB8AC3E}">
        <p14:creationId xmlns:p14="http://schemas.microsoft.com/office/powerpoint/2010/main" val="4011066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r>
              <a:rPr lang="en-US" sz="4000" b="1" dirty="0"/>
              <a:t>:</a:t>
            </a:r>
            <a:br>
              <a:rPr lang="en-US" sz="4000" b="1" u="sng" dirty="0"/>
            </a:br>
            <a:r>
              <a:rPr lang="en-US" sz="4000" b="1" dirty="0"/>
              <a:t>Sept.</a:t>
            </a:r>
            <a:endParaRPr lang="en-US" sz="4000" dirty="0"/>
          </a:p>
        </p:txBody>
      </p:sp>
      <p:pic>
        <p:nvPicPr>
          <p:cNvPr id="14" name="Picture 13" descr="Labor Force Participation Rate line chart of People without Disabilities being at 77.9 in September (down 0.3 from August) and People with Disabilities being at 40.3 in September (down 0.9 from August). ">
            <a:extLst>
              <a:ext uri="{FF2B5EF4-FFF2-40B4-BE49-F238E27FC236}">
                <a16:creationId xmlns:a16="http://schemas.microsoft.com/office/drawing/2014/main" id="{0898FD2D-EDF5-4AEC-4D8C-5716B89E2096}"/>
              </a:ext>
            </a:extLst>
          </p:cNvPr>
          <p:cNvPicPr>
            <a:picLocks noChangeAspect="1"/>
          </p:cNvPicPr>
          <p:nvPr/>
        </p:nvPicPr>
        <p:blipFill>
          <a:blip r:embed="rId3"/>
          <a:stretch>
            <a:fillRect/>
          </a:stretch>
        </p:blipFill>
        <p:spPr>
          <a:xfrm>
            <a:off x="3392424" y="667512"/>
            <a:ext cx="7919390" cy="5450296"/>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spTree>
    <p:extLst>
      <p:ext uri="{BB962C8B-B14F-4D97-AF65-F5344CB8AC3E}">
        <p14:creationId xmlns:p14="http://schemas.microsoft.com/office/powerpoint/2010/main" val="335782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 </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68934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a:t>
            </a:r>
            <a:br>
              <a:rPr lang="en-US" dirty="0"/>
            </a:br>
            <a:r>
              <a:rPr lang="en-US" dirty="0"/>
              <a:t>Webinar Series</a:t>
            </a:r>
            <a:endParaRPr lang="en-US" dirty="0">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8, Episode 10</a:t>
            </a:r>
            <a:br>
              <a:rPr lang="en-US" dirty="0"/>
            </a:br>
            <a:r>
              <a:rPr lang="en-US" dirty="0"/>
              <a:t>Date: October 6, 2023</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898A87F-9F3E-4118-87E1-6E3DD421CB61}" label="nTIDE-1 subtitle" lang="" r:embed="rId4"/>
                        </p173:trackLst>
                      </p173:tracksInfo>
                    </p:ext>
                  </p14:extLst>
                </p14:media>
              </p:ext>
            </p:extLst>
          </p:nvPr>
        </p:nvPicPr>
        <p:blipFill>
          <a:blip r:embed="rId5"/>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66F7-B8E6-C121-8EDD-7D9B88EF7384}"/>
              </a:ext>
            </a:extLst>
          </p:cNvPr>
          <p:cNvSpPr>
            <a:spLocks noGrp="1"/>
          </p:cNvSpPr>
          <p:nvPr>
            <p:ph type="title"/>
          </p:nvPr>
        </p:nvSpPr>
        <p:spPr/>
        <p:txBody>
          <a:bodyPr/>
          <a:lstStyle/>
          <a:p>
            <a:r>
              <a:rPr lang="en-US" b="1" dirty="0"/>
              <a:t>Federal Policy Update</a:t>
            </a:r>
          </a:p>
        </p:txBody>
      </p:sp>
      <p:sp>
        <p:nvSpPr>
          <p:cNvPr id="3" name="Content Placeholder 2">
            <a:extLst>
              <a:ext uri="{FF2B5EF4-FFF2-40B4-BE49-F238E27FC236}">
                <a16:creationId xmlns:a16="http://schemas.microsoft.com/office/drawing/2014/main" id="{211895C0-6713-24D4-035B-FB3FE9F092FE}"/>
              </a:ext>
            </a:extLst>
          </p:cNvPr>
          <p:cNvSpPr>
            <a:spLocks noGrp="1"/>
          </p:cNvSpPr>
          <p:nvPr>
            <p:ph idx="1"/>
          </p:nvPr>
        </p:nvSpPr>
        <p:spPr>
          <a:xfrm>
            <a:off x="838200" y="1690688"/>
            <a:ext cx="10515600" cy="4486275"/>
          </a:xfrm>
        </p:spPr>
        <p:txBody>
          <a:bodyPr>
            <a:normAutofit fontScale="92500" lnSpcReduction="20000"/>
          </a:bodyPr>
          <a:lstStyle/>
          <a:p>
            <a:r>
              <a:rPr lang="en-US" sz="3000" dirty="0"/>
              <a:t>What is going on in Washington?? </a:t>
            </a:r>
          </a:p>
          <a:p>
            <a:endParaRPr lang="en-US" sz="3000" dirty="0"/>
          </a:p>
          <a:p>
            <a:r>
              <a:rPr lang="en-US" sz="3000" dirty="0"/>
              <a:t>Appropriations:</a:t>
            </a:r>
          </a:p>
          <a:p>
            <a:pPr lvl="1"/>
            <a:r>
              <a:rPr lang="en-US" sz="3000" dirty="0"/>
              <a:t>Continuing Resolution through November 17 </a:t>
            </a:r>
          </a:p>
          <a:p>
            <a:endParaRPr lang="en-US" sz="3000" dirty="0"/>
          </a:p>
          <a:p>
            <a:r>
              <a:rPr lang="en-US" sz="3000" dirty="0"/>
              <a:t>Rehab Act 50</a:t>
            </a:r>
            <a:r>
              <a:rPr lang="en-US" sz="3000" baseline="30000" dirty="0"/>
              <a:t>th</a:t>
            </a:r>
            <a:r>
              <a:rPr lang="en-US" sz="3000" dirty="0"/>
              <a:t> Anniversary! </a:t>
            </a:r>
            <a:r>
              <a:rPr lang="en-US" sz="3000" dirty="0">
                <a:hlinkClick r:id="rId2"/>
              </a:rPr>
              <a:t>Rehabilitation Act 50 | U.S. Department of Labor (dol.gov)</a:t>
            </a:r>
            <a:r>
              <a:rPr lang="en-US" sz="3000" dirty="0"/>
              <a:t> </a:t>
            </a:r>
          </a:p>
          <a:p>
            <a:endParaRPr lang="en-US" dirty="0"/>
          </a:p>
          <a:p>
            <a:r>
              <a:rPr lang="en-US" sz="3500" dirty="0"/>
              <a:t>Comments on Subminimum Wage to Department of Labor – GET READY! </a:t>
            </a:r>
          </a:p>
          <a:p>
            <a:pPr marL="0" indent="0">
              <a:buNone/>
            </a:pPr>
            <a:r>
              <a:rPr lang="en-US" dirty="0"/>
              <a:t> </a:t>
            </a:r>
          </a:p>
          <a:p>
            <a:endParaRPr lang="en-US" dirty="0"/>
          </a:p>
          <a:p>
            <a:pPr lvl="1"/>
            <a:endParaRPr lang="en-US" dirty="0"/>
          </a:p>
        </p:txBody>
      </p:sp>
      <p:sp>
        <p:nvSpPr>
          <p:cNvPr id="4" name="Date Placeholder 3">
            <a:extLst>
              <a:ext uri="{FF2B5EF4-FFF2-40B4-BE49-F238E27FC236}">
                <a16:creationId xmlns:a16="http://schemas.microsoft.com/office/drawing/2014/main" id="{29FFF749-6D77-0641-A488-03440E10F8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AC6B151-0D17-DA5C-E60D-E08C72339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13505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0015-BB64-EE10-31BE-AC07428AD346}"/>
              </a:ext>
            </a:extLst>
          </p:cNvPr>
          <p:cNvSpPr>
            <a:spLocks noGrp="1"/>
          </p:cNvSpPr>
          <p:nvPr>
            <p:ph type="title"/>
          </p:nvPr>
        </p:nvSpPr>
        <p:spPr/>
        <p:txBody>
          <a:bodyPr/>
          <a:lstStyle/>
          <a:p>
            <a:r>
              <a:rPr lang="en-US" dirty="0"/>
              <a:t>Subminimum Wage</a:t>
            </a:r>
          </a:p>
        </p:txBody>
      </p:sp>
      <p:sp>
        <p:nvSpPr>
          <p:cNvPr id="3" name="Content Placeholder 2">
            <a:extLst>
              <a:ext uri="{FF2B5EF4-FFF2-40B4-BE49-F238E27FC236}">
                <a16:creationId xmlns:a16="http://schemas.microsoft.com/office/drawing/2014/main" id="{CD82E171-CE0C-3309-7EEE-BE64415323C0}"/>
              </a:ext>
            </a:extLst>
          </p:cNvPr>
          <p:cNvSpPr>
            <a:spLocks noGrp="1"/>
          </p:cNvSpPr>
          <p:nvPr>
            <p:ph idx="1"/>
          </p:nvPr>
        </p:nvSpPr>
        <p:spPr/>
        <p:txBody>
          <a:bodyPr>
            <a:normAutofit fontScale="92500" lnSpcReduction="10000"/>
          </a:bodyPr>
          <a:lstStyle/>
          <a:p>
            <a:r>
              <a:rPr lang="en-US" dirty="0"/>
              <a:t>“ The Department of Labor – led by the Office of Disability Employment Policy, the Wage and Hour Division, our Solicitor, and our policy office– is embarking on engaging stakeholders to ensure opportunities for competitive integrated employment and to move toward greater equity and economic security for workers with disabilities. We are launching </a:t>
            </a:r>
            <a:r>
              <a:rPr lang="en-US" dirty="0">
                <a:highlight>
                  <a:srgbClr val="FFFF00"/>
                </a:highlight>
              </a:rPr>
              <a:t>a comprehensive review of the Section 14(c) program to re-examine its use and future viability</a:t>
            </a:r>
            <a:r>
              <a:rPr lang="en-US" dirty="0"/>
              <a:t>. As part of this effort, we want to hear from all of you – and especially individuals with disabilities – about your experiences with the 14(c) program, and what changes are needed to expand equitable employment opportunities for people with disabilities.  </a:t>
            </a:r>
            <a:r>
              <a:rPr lang="en-US" dirty="0">
                <a:highlight>
                  <a:srgbClr val="FFFF00"/>
                </a:highlight>
              </a:rPr>
              <a:t>In the coming weeks we will be engaging with key organizations, stakeholders, and impacted workers directly on these important issues. “</a:t>
            </a:r>
          </a:p>
        </p:txBody>
      </p:sp>
      <p:sp>
        <p:nvSpPr>
          <p:cNvPr id="4" name="Date Placeholder 3">
            <a:extLst>
              <a:ext uri="{FF2B5EF4-FFF2-40B4-BE49-F238E27FC236}">
                <a16:creationId xmlns:a16="http://schemas.microsoft.com/office/drawing/2014/main" id="{A27A2D90-92B4-37C2-D438-C2A9F04CFF92}"/>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A31BA09F-3B10-F882-468A-4278C5D0EDE0}"/>
              </a:ext>
            </a:extLst>
          </p:cNvPr>
          <p:cNvSpPr>
            <a:spLocks noGrp="1"/>
          </p:cNvSpPr>
          <p:nvPr>
            <p:ph type="sldNum" sz="quarter" idx="12"/>
          </p:nvPr>
        </p:nvSpPr>
        <p:spPr/>
        <p:txBody>
          <a:bodyPr/>
          <a:lstStyle/>
          <a:p>
            <a:fld id="{9C637C1D-740A-4EE7-9AC7-DE15DA94B719}" type="slidenum">
              <a:rPr lang="en-US" smtClean="0"/>
              <a:t>21</a:t>
            </a:fld>
            <a:endParaRPr lang="en-US" dirty="0"/>
          </a:p>
        </p:txBody>
      </p:sp>
    </p:spTree>
    <p:extLst>
      <p:ext uri="{BB962C8B-B14F-4D97-AF65-F5344CB8AC3E}">
        <p14:creationId xmlns:p14="http://schemas.microsoft.com/office/powerpoint/2010/main" val="1524268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83C5-906F-870D-1B9B-064462E5C5BA}"/>
              </a:ext>
            </a:extLst>
          </p:cNvPr>
          <p:cNvSpPr>
            <a:spLocks noGrp="1"/>
          </p:cNvSpPr>
          <p:nvPr>
            <p:ph type="title"/>
          </p:nvPr>
        </p:nvSpPr>
        <p:spPr/>
        <p:txBody>
          <a:bodyPr/>
          <a:lstStyle/>
          <a:p>
            <a:r>
              <a:rPr lang="en-US" dirty="0"/>
              <a:t>Subminimum Wage studies/Resources</a:t>
            </a:r>
          </a:p>
        </p:txBody>
      </p:sp>
      <p:sp>
        <p:nvSpPr>
          <p:cNvPr id="3" name="Content Placeholder 2">
            <a:extLst>
              <a:ext uri="{FF2B5EF4-FFF2-40B4-BE49-F238E27FC236}">
                <a16:creationId xmlns:a16="http://schemas.microsoft.com/office/drawing/2014/main" id="{56561DE4-6387-F6DE-9897-B162489C09FD}"/>
              </a:ext>
            </a:extLst>
          </p:cNvPr>
          <p:cNvSpPr>
            <a:spLocks noGrp="1"/>
          </p:cNvSpPr>
          <p:nvPr>
            <p:ph idx="1"/>
          </p:nvPr>
        </p:nvSpPr>
        <p:spPr>
          <a:xfrm>
            <a:off x="838199" y="1825625"/>
            <a:ext cx="10983687" cy="4351338"/>
          </a:xfrm>
        </p:spPr>
        <p:txBody>
          <a:bodyPr>
            <a:normAutofit/>
          </a:bodyPr>
          <a:lstStyle/>
          <a:p>
            <a:pPr>
              <a:spcAft>
                <a:spcPts val="2400"/>
              </a:spcAft>
            </a:pPr>
            <a:r>
              <a:rPr lang="en-US" dirty="0">
                <a:solidFill>
                  <a:srgbClr val="002060"/>
                </a:solidFill>
                <a:hlinkClick r:id="rId2">
                  <a:extLst>
                    <a:ext uri="{A12FA001-AC4F-418D-AE19-62706E023703}">
                      <ahyp:hlinkClr xmlns:ahyp="http://schemas.microsoft.com/office/drawing/2018/hyperlinkcolor" val="tx"/>
                    </a:ext>
                  </a:extLst>
                </a:hlinkClick>
              </a:rPr>
              <a:t>Subminimum Wages: Impacts on the Civil Rights of People with Disabilities | U.S. Commission on Civil Rights (usccr.gov)</a:t>
            </a:r>
            <a:r>
              <a:rPr lang="en-US" dirty="0">
                <a:solidFill>
                  <a:srgbClr val="002060"/>
                </a:solidFill>
              </a:rPr>
              <a:t> </a:t>
            </a:r>
          </a:p>
          <a:p>
            <a:pPr>
              <a:spcAft>
                <a:spcPts val="2400"/>
              </a:spcAft>
            </a:pPr>
            <a:r>
              <a:rPr lang="en-US" dirty="0">
                <a:solidFill>
                  <a:srgbClr val="002060"/>
                </a:solidFill>
                <a:hlinkClick r:id="rId3">
                  <a:extLst>
                    <a:ext uri="{A12FA001-AC4F-418D-AE19-62706E023703}">
                      <ahyp:hlinkClr xmlns:ahyp="http://schemas.microsoft.com/office/drawing/2018/hyperlinkcolor" val="tx"/>
                    </a:ext>
                  </a:extLst>
                </a:hlinkClick>
              </a:rPr>
              <a:t>National Council on Disability applauds U.S. Commission on Civil Rights’ call to repeal 14(c) subminimum wages | NCD.gov</a:t>
            </a:r>
            <a:endParaRPr lang="en-US" dirty="0"/>
          </a:p>
          <a:p>
            <a:pPr>
              <a:spcAft>
                <a:spcPts val="2400"/>
              </a:spcAft>
            </a:pPr>
            <a:r>
              <a:rPr lang="en-US" dirty="0">
                <a:solidFill>
                  <a:srgbClr val="002060"/>
                </a:solidFill>
                <a:hlinkClick r:id="rId4">
                  <a:extLst>
                    <a:ext uri="{A12FA001-AC4F-418D-AE19-62706E023703}">
                      <ahyp:hlinkClr xmlns:ahyp="http://schemas.microsoft.com/office/drawing/2018/hyperlinkcolor" val="tx"/>
                    </a:ext>
                  </a:extLst>
                </a:hlinkClick>
              </a:rPr>
              <a:t>Examining 50 years of the Rehabilitation Act of 1973- Advancing Access and Equity for individuals with disabilities | U.S. Department of Labor Blog (dol.gov)</a:t>
            </a:r>
            <a:endParaRPr lang="en-US" dirty="0"/>
          </a:p>
        </p:txBody>
      </p:sp>
      <p:sp>
        <p:nvSpPr>
          <p:cNvPr id="4" name="Date Placeholder 3">
            <a:extLst>
              <a:ext uri="{FF2B5EF4-FFF2-40B4-BE49-F238E27FC236}">
                <a16:creationId xmlns:a16="http://schemas.microsoft.com/office/drawing/2014/main" id="{1DDF5D92-D86F-BCA6-00E7-DF1134DD1EF4}"/>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CE761B0-AF41-5340-2EB1-11C0E3063795}"/>
              </a:ext>
            </a:extLst>
          </p:cNvPr>
          <p:cNvSpPr>
            <a:spLocks noGrp="1"/>
          </p:cNvSpPr>
          <p:nvPr>
            <p:ph type="sldNum" sz="quarter" idx="12"/>
          </p:nvPr>
        </p:nvSpPr>
        <p:spPr/>
        <p:txBody>
          <a:bodyPr/>
          <a:lstStyle/>
          <a:p>
            <a:fld id="{9C637C1D-740A-4EE7-9AC7-DE15DA94B719}" type="slidenum">
              <a:rPr lang="en-US" smtClean="0"/>
              <a:t>22</a:t>
            </a:fld>
            <a:endParaRPr lang="en-US" dirty="0"/>
          </a:p>
        </p:txBody>
      </p:sp>
    </p:spTree>
    <p:extLst>
      <p:ext uri="{BB962C8B-B14F-4D97-AF65-F5344CB8AC3E}">
        <p14:creationId xmlns:p14="http://schemas.microsoft.com/office/powerpoint/2010/main" val="2210160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2D9EC-703D-D481-8209-63695973C5BD}"/>
              </a:ext>
            </a:extLst>
          </p:cNvPr>
          <p:cNvSpPr>
            <a:spLocks noGrp="1"/>
          </p:cNvSpPr>
          <p:nvPr>
            <p:ph type="title"/>
          </p:nvPr>
        </p:nvSpPr>
        <p:spPr/>
        <p:txBody>
          <a:bodyPr/>
          <a:lstStyle/>
          <a:p>
            <a:r>
              <a:rPr lang="en-US" dirty="0"/>
              <a:t>Subminimum Wage </a:t>
            </a:r>
          </a:p>
        </p:txBody>
      </p:sp>
      <p:sp>
        <p:nvSpPr>
          <p:cNvPr id="3" name="Content Placeholder 2">
            <a:extLst>
              <a:ext uri="{FF2B5EF4-FFF2-40B4-BE49-F238E27FC236}">
                <a16:creationId xmlns:a16="http://schemas.microsoft.com/office/drawing/2014/main" id="{45A44DB0-1AF2-43A3-D866-37E5C02AAAA8}"/>
              </a:ext>
            </a:extLst>
          </p:cNvPr>
          <p:cNvSpPr>
            <a:spLocks noGrp="1"/>
          </p:cNvSpPr>
          <p:nvPr>
            <p:ph idx="1"/>
          </p:nvPr>
        </p:nvSpPr>
        <p:spPr>
          <a:xfrm>
            <a:off x="838200" y="1802674"/>
            <a:ext cx="10515600" cy="4374289"/>
          </a:xfrm>
        </p:spPr>
        <p:txBody>
          <a:bodyPr>
            <a:normAutofit/>
          </a:bodyPr>
          <a:lstStyle/>
          <a:p>
            <a:r>
              <a:rPr lang="en-US" sz="2400" dirty="0">
                <a:solidFill>
                  <a:srgbClr val="0070C0"/>
                </a:solidFill>
                <a:hlinkClick r:id="rId2">
                  <a:extLst>
                    <a:ext uri="{A12FA001-AC4F-418D-AE19-62706E023703}">
                      <ahyp:hlinkClr xmlns:ahyp="http://schemas.microsoft.com/office/drawing/2018/hyperlinkcolor" val="tx"/>
                    </a:ext>
                  </a:extLst>
                </a:hlinkClick>
              </a:rPr>
              <a:t>State-Level Analysis of Subminimum Wage Use for Individuals With Disabilities in the United States: Implications for Policy and Practice - Lauren Avellone, Joshua Taylor, Paul Wehman, Katherine Inge, Valerie Brooke, 2023 (sagepub.com)</a:t>
            </a:r>
            <a:endParaRPr lang="en-US" sz="2400" dirty="0">
              <a:solidFill>
                <a:srgbClr val="0070C0"/>
              </a:solidFill>
            </a:endParaRPr>
          </a:p>
          <a:p>
            <a:r>
              <a:rPr lang="en-US" sz="2400" dirty="0"/>
              <a:t>Look at continued use of subminimum wages and whether there are any state-level characteristics/policies that predict it  </a:t>
            </a:r>
          </a:p>
          <a:p>
            <a:r>
              <a:rPr lang="en-US" sz="2400" dirty="0"/>
              <a:t>Findings:  </a:t>
            </a:r>
          </a:p>
          <a:p>
            <a:pPr lvl="2"/>
            <a:r>
              <a:rPr lang="en-US" sz="2400" dirty="0"/>
              <a:t>Subminimum wage continue to be prevalent in most states most prominently in the Midwest region. </a:t>
            </a:r>
          </a:p>
          <a:p>
            <a:pPr lvl="2"/>
            <a:r>
              <a:rPr lang="en-US" sz="2400" dirty="0"/>
              <a:t>Implications and recommendations for reducing subminimum wage pay for individuals with disabilities are provided.</a:t>
            </a:r>
          </a:p>
          <a:p>
            <a:endParaRPr lang="en-US" dirty="0"/>
          </a:p>
        </p:txBody>
      </p:sp>
      <p:sp>
        <p:nvSpPr>
          <p:cNvPr id="4" name="Date Placeholder 3">
            <a:extLst>
              <a:ext uri="{FF2B5EF4-FFF2-40B4-BE49-F238E27FC236}">
                <a16:creationId xmlns:a16="http://schemas.microsoft.com/office/drawing/2014/main" id="{10D13E22-CE62-F076-681D-24EA09CBE049}"/>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854F72C-1B7D-A59D-5564-B07C95044D34}"/>
              </a:ext>
            </a:extLst>
          </p:cNvPr>
          <p:cNvSpPr>
            <a:spLocks noGrp="1"/>
          </p:cNvSpPr>
          <p:nvPr>
            <p:ph type="sldNum" sz="quarter" idx="12"/>
          </p:nvPr>
        </p:nvSpPr>
        <p:spPr/>
        <p:txBody>
          <a:bodyPr/>
          <a:lstStyle/>
          <a:p>
            <a:fld id="{9C637C1D-740A-4EE7-9AC7-DE15DA94B719}" type="slidenum">
              <a:rPr lang="en-US" smtClean="0"/>
              <a:t>23</a:t>
            </a:fld>
            <a:endParaRPr lang="en-US" dirty="0"/>
          </a:p>
        </p:txBody>
      </p:sp>
      <p:pic>
        <p:nvPicPr>
          <p:cNvPr id="6" name="Picture 2" descr="AUCD logo">
            <a:extLst>
              <a:ext uri="{FF2B5EF4-FFF2-40B4-BE49-F238E27FC236}">
                <a16:creationId xmlns:a16="http://schemas.microsoft.com/office/drawing/2014/main" id="{12A60AC6-0812-8EB0-6A7D-C12B818D5435}"/>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284965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BBD1-1E8E-5D86-E8FC-19CCCB635D08}"/>
              </a:ext>
            </a:extLst>
          </p:cNvPr>
          <p:cNvSpPr>
            <a:spLocks noGrp="1"/>
          </p:cNvSpPr>
          <p:nvPr>
            <p:ph type="title"/>
          </p:nvPr>
        </p:nvSpPr>
        <p:spPr/>
        <p:txBody>
          <a:bodyPr/>
          <a:lstStyle/>
          <a:p>
            <a:r>
              <a:rPr lang="en-US" dirty="0">
                <a:hlinkClick r:id="rId2" tooltip="ODEP Blending Braiding and Sequencing webpage"/>
              </a:rPr>
              <a:t>Blending, Braiding and Sequencing </a:t>
            </a:r>
            <a:endParaRPr lang="en-US" dirty="0"/>
          </a:p>
        </p:txBody>
      </p:sp>
      <p:sp>
        <p:nvSpPr>
          <p:cNvPr id="3" name="Content Placeholder 2">
            <a:extLst>
              <a:ext uri="{FF2B5EF4-FFF2-40B4-BE49-F238E27FC236}">
                <a16:creationId xmlns:a16="http://schemas.microsoft.com/office/drawing/2014/main" id="{DA6B78CA-72DF-4365-3C98-C87866AB7BEC}"/>
              </a:ext>
            </a:extLst>
          </p:cNvPr>
          <p:cNvSpPr>
            <a:spLocks noGrp="1"/>
          </p:cNvSpPr>
          <p:nvPr>
            <p:ph idx="1"/>
          </p:nvPr>
        </p:nvSpPr>
        <p:spPr>
          <a:xfrm>
            <a:off x="838200" y="1825625"/>
            <a:ext cx="10515600" cy="3310819"/>
          </a:xfrm>
        </p:spPr>
        <p:txBody>
          <a:bodyPr>
            <a:normAutofit/>
          </a:bodyPr>
          <a:lstStyle/>
          <a:p>
            <a:pPr marL="0" marR="0">
              <a:spcAft>
                <a:spcPts val="1125"/>
              </a:spcAft>
            </a:pPr>
            <a:r>
              <a:rPr lang="en-US" sz="2400" b="1" u="sng" dirty="0">
                <a:solidFill>
                  <a:srgbClr val="212121"/>
                </a:solidFill>
                <a:effectLst/>
                <a:ea typeface="Calibri" panose="020F0502020204030204" pitchFamily="34" charset="0"/>
              </a:rPr>
              <a:t>New</a:t>
            </a:r>
            <a:r>
              <a:rPr lang="en-US" sz="2400" dirty="0">
                <a:solidFill>
                  <a:srgbClr val="212121"/>
                </a:solidFill>
                <a:effectLst/>
                <a:ea typeface="Calibri" panose="020F0502020204030204" pitchFamily="34" charset="0"/>
              </a:rPr>
              <a:t> ODEP web site </a:t>
            </a:r>
          </a:p>
          <a:p>
            <a:pPr marL="0" marR="0">
              <a:spcAft>
                <a:spcPts val="1125"/>
              </a:spcAft>
            </a:pPr>
            <a:r>
              <a:rPr lang="en-US" sz="2400" dirty="0">
                <a:solidFill>
                  <a:srgbClr val="212121"/>
                </a:solidFill>
                <a:effectLst/>
                <a:ea typeface="Calibri" panose="020F0502020204030204" pitchFamily="34" charset="0"/>
              </a:rPr>
              <a:t>How state/local can blend, braid and/or sequence to promote competitive integrated employment (CIE) </a:t>
            </a:r>
          </a:p>
          <a:p>
            <a:pPr marL="457200" lvl="1">
              <a:lnSpc>
                <a:spcPct val="100000"/>
              </a:lnSpc>
              <a:spcAft>
                <a:spcPts val="1125"/>
              </a:spcAft>
            </a:pPr>
            <a:r>
              <a:rPr lang="en-US" dirty="0">
                <a:solidFill>
                  <a:srgbClr val="212121"/>
                </a:solidFill>
                <a:ea typeface="Calibri" panose="020F0502020204030204" pitchFamily="34" charset="0"/>
              </a:rPr>
              <a:t>What is it/How to do it</a:t>
            </a:r>
          </a:p>
          <a:p>
            <a:pPr marL="457200" lvl="1">
              <a:lnSpc>
                <a:spcPct val="100000"/>
              </a:lnSpc>
              <a:spcAft>
                <a:spcPts val="1125"/>
              </a:spcAft>
            </a:pPr>
            <a:r>
              <a:rPr lang="en-US" dirty="0">
                <a:solidFill>
                  <a:srgbClr val="212121"/>
                </a:solidFill>
                <a:effectLst/>
                <a:ea typeface="Calibri" panose="020F0502020204030204" pitchFamily="34" charset="0"/>
              </a:rPr>
              <a:t>What is allowed under WIOA – transition, equity employment, using Olmstead</a:t>
            </a:r>
          </a:p>
          <a:p>
            <a:pPr marL="457200" lvl="1">
              <a:lnSpc>
                <a:spcPct val="100000"/>
              </a:lnSpc>
              <a:spcAft>
                <a:spcPts val="1125"/>
              </a:spcAft>
            </a:pPr>
            <a:r>
              <a:rPr lang="en-US" dirty="0">
                <a:solidFill>
                  <a:srgbClr val="212121"/>
                </a:solidFill>
                <a:ea typeface="Calibri" panose="020F0502020204030204" pitchFamily="34" charset="0"/>
              </a:rPr>
              <a:t>Who is doing it – Colorado, North Carolina, Maryland, Wisconsin</a:t>
            </a:r>
          </a:p>
        </p:txBody>
      </p:sp>
      <p:sp>
        <p:nvSpPr>
          <p:cNvPr id="4" name="Date Placeholder 3">
            <a:extLst>
              <a:ext uri="{FF2B5EF4-FFF2-40B4-BE49-F238E27FC236}">
                <a16:creationId xmlns:a16="http://schemas.microsoft.com/office/drawing/2014/main" id="{136233DB-744A-899E-6CFA-CF7844B6A37A}"/>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4B4AB364-DC57-AACC-506A-B525682BE0AF}"/>
              </a:ext>
            </a:extLst>
          </p:cNvPr>
          <p:cNvSpPr>
            <a:spLocks noGrp="1"/>
          </p:cNvSpPr>
          <p:nvPr>
            <p:ph type="sldNum" sz="quarter" idx="12"/>
          </p:nvPr>
        </p:nvSpPr>
        <p:spPr/>
        <p:txBody>
          <a:bodyPr/>
          <a:lstStyle/>
          <a:p>
            <a:fld id="{9C637C1D-740A-4EE7-9AC7-DE15DA94B719}" type="slidenum">
              <a:rPr lang="en-US" smtClean="0"/>
              <a:t>24</a:t>
            </a:fld>
            <a:endParaRPr lang="en-US" dirty="0"/>
          </a:p>
        </p:txBody>
      </p:sp>
    </p:spTree>
    <p:extLst>
      <p:ext uri="{BB962C8B-B14F-4D97-AF65-F5344CB8AC3E}">
        <p14:creationId xmlns:p14="http://schemas.microsoft.com/office/powerpoint/2010/main" val="986455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BC98-EA35-448D-4DAB-B6F87B3FE228}"/>
              </a:ext>
            </a:extLst>
          </p:cNvPr>
          <p:cNvSpPr>
            <a:spLocks noGrp="1"/>
          </p:cNvSpPr>
          <p:nvPr>
            <p:ph type="title"/>
          </p:nvPr>
        </p:nvSpPr>
        <p:spPr/>
        <p:txBody>
          <a:bodyPr>
            <a:normAutofit fontScale="90000"/>
          </a:bodyPr>
          <a:lstStyle/>
          <a:p>
            <a:r>
              <a:rPr lang="en-US" dirty="0"/>
              <a:t>Employment of Hispanics with Disabilities in Skilled Trade Professions</a:t>
            </a:r>
            <a:br>
              <a:rPr lang="en-US" dirty="0"/>
            </a:br>
            <a:endParaRPr lang="en-US" dirty="0"/>
          </a:p>
        </p:txBody>
      </p:sp>
      <p:sp>
        <p:nvSpPr>
          <p:cNvPr id="3" name="Content Placeholder 2">
            <a:extLst>
              <a:ext uri="{FF2B5EF4-FFF2-40B4-BE49-F238E27FC236}">
                <a16:creationId xmlns:a16="http://schemas.microsoft.com/office/drawing/2014/main" id="{075A12BC-D0B0-ECE2-C722-D99C4071EFE8}"/>
              </a:ext>
            </a:extLst>
          </p:cNvPr>
          <p:cNvSpPr>
            <a:spLocks noGrp="1"/>
          </p:cNvSpPr>
          <p:nvPr>
            <p:ph idx="1"/>
          </p:nvPr>
        </p:nvSpPr>
        <p:spPr>
          <a:xfrm>
            <a:off x="838200" y="1825625"/>
            <a:ext cx="10696303" cy="4351338"/>
          </a:xfrm>
        </p:spPr>
        <p:txBody>
          <a:bodyPr>
            <a:noAutofit/>
          </a:bodyPr>
          <a:lstStyle/>
          <a:p>
            <a:pPr marL="0" marR="0">
              <a:spcBef>
                <a:spcPts val="375"/>
              </a:spcBef>
              <a:spcAft>
                <a:spcPts val="1275"/>
              </a:spcAft>
            </a:pPr>
            <a:r>
              <a:rPr lang="en-US" sz="2400" dirty="0">
                <a:solidFill>
                  <a:srgbClr val="212121"/>
                </a:solidFill>
                <a:effectLst/>
                <a:ea typeface="Calibri" panose="020F0502020204030204" pitchFamily="34" charset="0"/>
              </a:rPr>
              <a:t>ODEP data spotlight – part of Administration’s </a:t>
            </a:r>
            <a:r>
              <a:rPr lang="en-US" sz="2400" u="sng" dirty="0">
                <a:solidFill>
                  <a:srgbClr val="1D5782"/>
                </a:solidFill>
                <a:effectLst/>
                <a:ea typeface="Calibri" panose="020F0502020204030204" pitchFamily="34" charset="0"/>
                <a:hlinkClick r:id="rId2" tooltip="Good Jobs Initiative"/>
              </a:rPr>
              <a:t>Good Jobs Initiative</a:t>
            </a:r>
            <a:r>
              <a:rPr lang="en-US" sz="2400" dirty="0">
                <a:solidFill>
                  <a:srgbClr val="212121"/>
                </a:solidFill>
                <a:effectLst/>
                <a:ea typeface="Calibri" panose="020F0502020204030204" pitchFamily="34" charset="0"/>
              </a:rPr>
              <a:t> to “increase equitable pathways to good infrastructure jobs for underrepresented groups,… including individuals with disabilities. “ </a:t>
            </a:r>
          </a:p>
          <a:p>
            <a:pPr marL="0" marR="0">
              <a:spcBef>
                <a:spcPts val="375"/>
              </a:spcBef>
              <a:spcAft>
                <a:spcPts val="1275"/>
              </a:spcAft>
            </a:pPr>
            <a:r>
              <a:rPr lang="en-US" sz="2400" dirty="0">
                <a:solidFill>
                  <a:srgbClr val="212121"/>
                </a:solidFill>
                <a:ea typeface="Calibri" panose="020F0502020204030204" pitchFamily="34" charset="0"/>
              </a:rPr>
              <a:t>B</a:t>
            </a:r>
            <a:r>
              <a:rPr lang="en-US" sz="2400" dirty="0">
                <a:solidFill>
                  <a:srgbClr val="212121"/>
                </a:solidFill>
                <a:effectLst/>
                <a:ea typeface="Calibri" panose="020F0502020204030204" pitchFamily="34" charset="0"/>
              </a:rPr>
              <a:t>ased on American Community Survey data from 2017-2021</a:t>
            </a:r>
          </a:p>
          <a:p>
            <a:pPr marL="457200" lvl="1">
              <a:spcBef>
                <a:spcPts val="375"/>
              </a:spcBef>
              <a:spcAft>
                <a:spcPts val="1275"/>
              </a:spcAft>
            </a:pPr>
            <a:r>
              <a:rPr lang="en-US" b="0" i="0" dirty="0">
                <a:solidFill>
                  <a:srgbClr val="212529"/>
                </a:solidFill>
                <a:effectLst/>
              </a:rPr>
              <a:t>5.1 million Hispanic adults aged 16 and older with disabilities, about 1,410,000 are currently employed, and of these disabled workers an estimated 430,000 (or 30.5%) are working in skilled trade professions </a:t>
            </a:r>
          </a:p>
          <a:p>
            <a:pPr marL="457200" lvl="1">
              <a:spcBef>
                <a:spcPts val="375"/>
              </a:spcBef>
              <a:spcAft>
                <a:spcPts val="1275"/>
              </a:spcAft>
            </a:pPr>
            <a:r>
              <a:rPr lang="en-US" b="0" i="0" dirty="0">
                <a:solidFill>
                  <a:srgbClr val="212529"/>
                </a:solidFill>
                <a:effectLst/>
              </a:rPr>
              <a:t>Compares to 32.2% of non-disabled Hispanic workers professions, or 21.9% of all workers</a:t>
            </a:r>
            <a:endParaRPr lang="en-US" dirty="0">
              <a:effectLst/>
              <a:ea typeface="Calibri" panose="020F0502020204030204" pitchFamily="34" charset="0"/>
            </a:endParaRPr>
          </a:p>
          <a:p>
            <a:r>
              <a:rPr lang="en-US" sz="2400" u="sng" dirty="0">
                <a:solidFill>
                  <a:srgbClr val="1D5782"/>
                </a:solidFill>
                <a:effectLst/>
                <a:ea typeface="Times New Roman" panose="02020603050405020304" pitchFamily="18" charset="0"/>
                <a:hlinkClick r:id="rId3" tooltip="Read the data spotlight"/>
              </a:rPr>
              <a:t>Read the data spotlight</a:t>
            </a:r>
            <a:endParaRPr lang="en-US" sz="2400" dirty="0"/>
          </a:p>
        </p:txBody>
      </p:sp>
      <p:sp>
        <p:nvSpPr>
          <p:cNvPr id="4" name="Date Placeholder 3">
            <a:extLst>
              <a:ext uri="{FF2B5EF4-FFF2-40B4-BE49-F238E27FC236}">
                <a16:creationId xmlns:a16="http://schemas.microsoft.com/office/drawing/2014/main" id="{DABC1F83-9AAA-2A80-36AE-3C4F38D573B6}"/>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DCB1053-28BB-4426-0E06-89547D76E919}"/>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3462436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7766-6EF1-3957-7BF8-CA4C36376F35}"/>
              </a:ext>
            </a:extLst>
          </p:cNvPr>
          <p:cNvSpPr>
            <a:spLocks noGrp="1"/>
          </p:cNvSpPr>
          <p:nvPr>
            <p:ph type="title"/>
          </p:nvPr>
        </p:nvSpPr>
        <p:spPr>
          <a:xfrm>
            <a:off x="838200" y="365126"/>
            <a:ext cx="10515600" cy="1150166"/>
          </a:xfrm>
        </p:spPr>
        <p:txBody>
          <a:bodyPr/>
          <a:lstStyle/>
          <a:p>
            <a:r>
              <a:rPr lang="en-US" dirty="0"/>
              <a:t>EARN Mental Health Toolkit </a:t>
            </a:r>
          </a:p>
        </p:txBody>
      </p:sp>
      <p:sp>
        <p:nvSpPr>
          <p:cNvPr id="3" name="Content Placeholder 2">
            <a:extLst>
              <a:ext uri="{FF2B5EF4-FFF2-40B4-BE49-F238E27FC236}">
                <a16:creationId xmlns:a16="http://schemas.microsoft.com/office/drawing/2014/main" id="{ED68205C-F7D8-C01A-D0C6-FF5161FF45F4}"/>
              </a:ext>
            </a:extLst>
          </p:cNvPr>
          <p:cNvSpPr>
            <a:spLocks noGrp="1"/>
          </p:cNvSpPr>
          <p:nvPr>
            <p:ph idx="1"/>
          </p:nvPr>
        </p:nvSpPr>
        <p:spPr/>
        <p:txBody>
          <a:bodyPr>
            <a:normAutofit/>
          </a:bodyPr>
          <a:lstStyle/>
          <a:p>
            <a:r>
              <a:rPr lang="en-US" dirty="0"/>
              <a:t>Updated Toolkit! The Employer Assistance and Resource Network on Disability Inclusion (EARN) </a:t>
            </a:r>
          </a:p>
          <a:p>
            <a:pPr lvl="1"/>
            <a:r>
              <a:rPr lang="en-US" dirty="0"/>
              <a:t>Resources, tips, and strategies for supporting mental health</a:t>
            </a:r>
          </a:p>
          <a:p>
            <a:pPr lvl="2"/>
            <a:r>
              <a:rPr lang="en-US" sz="2400" dirty="0"/>
              <a:t>Why…</a:t>
            </a:r>
          </a:p>
          <a:p>
            <a:pPr lvl="2"/>
            <a:r>
              <a:rPr lang="en-US" sz="2400" dirty="0"/>
              <a:t>Cost calculators</a:t>
            </a:r>
          </a:p>
          <a:p>
            <a:pPr lvl="2"/>
            <a:r>
              <a:rPr lang="en-US" sz="2400" dirty="0"/>
              <a:t>Mental health and substance abuse</a:t>
            </a:r>
          </a:p>
          <a:p>
            <a:pPr lvl="2"/>
            <a:r>
              <a:rPr lang="en-US" sz="2400" dirty="0"/>
              <a:t>Case studies</a:t>
            </a:r>
          </a:p>
          <a:p>
            <a:pPr lvl="1"/>
            <a:r>
              <a:rPr lang="en-US" dirty="0"/>
              <a:t>Marginalized communities</a:t>
            </a:r>
          </a:p>
          <a:p>
            <a:pPr lvl="1"/>
            <a:r>
              <a:rPr lang="en-US" dirty="0"/>
              <a:t>Long COVID - </a:t>
            </a:r>
            <a:r>
              <a:rPr lang="en-US" dirty="0">
                <a:hlinkClick r:id="rId2"/>
              </a:rPr>
              <a:t>Working_with_Long_COVID.pdf (dol.gov)</a:t>
            </a:r>
            <a:r>
              <a:rPr lang="en-US" dirty="0"/>
              <a:t> </a:t>
            </a:r>
          </a:p>
          <a:p>
            <a:r>
              <a:rPr lang="en-US" dirty="0">
                <a:hlinkClick r:id="rId3"/>
              </a:rPr>
              <a:t>Access the Mental Health Toolkit</a:t>
            </a:r>
            <a:endParaRPr lang="en-US" dirty="0"/>
          </a:p>
        </p:txBody>
      </p:sp>
      <p:sp>
        <p:nvSpPr>
          <p:cNvPr id="4" name="Date Placeholder 3">
            <a:extLst>
              <a:ext uri="{FF2B5EF4-FFF2-40B4-BE49-F238E27FC236}">
                <a16:creationId xmlns:a16="http://schemas.microsoft.com/office/drawing/2014/main" id="{F667F71B-CF6B-D428-5A74-BCA2126F1B20}"/>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4979BB2E-B24D-E862-B2F0-D6FBF2E7E811}"/>
              </a:ext>
            </a:extLst>
          </p:cNvPr>
          <p:cNvSpPr>
            <a:spLocks noGrp="1"/>
          </p:cNvSpPr>
          <p:nvPr>
            <p:ph type="sldNum" sz="quarter" idx="12"/>
          </p:nvPr>
        </p:nvSpPr>
        <p:spPr/>
        <p:txBody>
          <a:bodyPr/>
          <a:lstStyle/>
          <a:p>
            <a:fld id="{9C637C1D-740A-4EE7-9AC7-DE15DA94B719}" type="slidenum">
              <a:rPr lang="en-US" smtClean="0"/>
              <a:t>26</a:t>
            </a:fld>
            <a:endParaRPr lang="en-US" dirty="0"/>
          </a:p>
        </p:txBody>
      </p:sp>
    </p:spTree>
    <p:extLst>
      <p:ext uri="{BB962C8B-B14F-4D97-AF65-F5344CB8AC3E}">
        <p14:creationId xmlns:p14="http://schemas.microsoft.com/office/powerpoint/2010/main" val="4062045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3D82-AAB2-DEFA-3ECF-07C5C4EF6F64}"/>
              </a:ext>
            </a:extLst>
          </p:cNvPr>
          <p:cNvSpPr>
            <a:spLocks noGrp="1"/>
          </p:cNvSpPr>
          <p:nvPr>
            <p:ph type="title"/>
          </p:nvPr>
        </p:nvSpPr>
        <p:spPr/>
        <p:txBody>
          <a:bodyPr/>
          <a:lstStyle/>
          <a:p>
            <a:r>
              <a:rPr lang="en-US" dirty="0"/>
              <a:t>Employment among Autistic Individuals</a:t>
            </a:r>
          </a:p>
        </p:txBody>
      </p:sp>
      <p:sp>
        <p:nvSpPr>
          <p:cNvPr id="3" name="Content Placeholder 2">
            <a:extLst>
              <a:ext uri="{FF2B5EF4-FFF2-40B4-BE49-F238E27FC236}">
                <a16:creationId xmlns:a16="http://schemas.microsoft.com/office/drawing/2014/main" id="{2128A411-7DDD-276F-385C-49CEE7AAAD9E}"/>
              </a:ext>
            </a:extLst>
          </p:cNvPr>
          <p:cNvSpPr>
            <a:spLocks noGrp="1"/>
          </p:cNvSpPr>
          <p:nvPr>
            <p:ph idx="1"/>
          </p:nvPr>
        </p:nvSpPr>
        <p:spPr/>
        <p:txBody>
          <a:bodyPr>
            <a:normAutofit/>
          </a:bodyPr>
          <a:lstStyle/>
          <a:p>
            <a:r>
              <a:rPr lang="en-US" sz="2400" dirty="0"/>
              <a:t>Roux, Miller, Tao, Rast, Ventimiglia, Shattuck, Shea, </a:t>
            </a:r>
            <a:r>
              <a:rPr lang="en-US" sz="2400" dirty="0">
                <a:hlinkClick r:id="rId2"/>
              </a:rPr>
              <a:t>Unrealized Cross‐System Opportunities to Improve Employment and Employment‐Related Services Among Autistic Individuals; </a:t>
            </a:r>
            <a:r>
              <a:rPr lang="en-US" sz="2400" dirty="0"/>
              <a:t>The Milbank Quarterly, October 2023</a:t>
            </a:r>
          </a:p>
          <a:p>
            <a:pPr lvl="1"/>
            <a:r>
              <a:rPr lang="en-US" dirty="0"/>
              <a:t>Compared employment services among autistic people with those with intellectual disability</a:t>
            </a:r>
          </a:p>
          <a:p>
            <a:pPr lvl="1"/>
            <a:r>
              <a:rPr lang="en-US" dirty="0"/>
              <a:t>2008–2016 data from the CMS (Medicaid) and RSA (VR)</a:t>
            </a:r>
          </a:p>
          <a:p>
            <a:pPr lvl="2"/>
            <a:r>
              <a:rPr lang="en-US" dirty="0">
                <a:solidFill>
                  <a:srgbClr val="000000"/>
                </a:solidFill>
                <a:latin typeface="Open Sans" panose="020B0606030504020204" pitchFamily="34" charset="0"/>
              </a:rPr>
              <a:t>N</a:t>
            </a:r>
            <a:r>
              <a:rPr lang="en-US" b="0" i="0" dirty="0">
                <a:solidFill>
                  <a:srgbClr val="000000"/>
                </a:solidFill>
                <a:effectLst/>
                <a:latin typeface="Open Sans" panose="020B0606030504020204" pitchFamily="34" charset="0"/>
              </a:rPr>
              <a:t>umber of autistic people served through VR tripled, and spending pending increased by 384%</a:t>
            </a:r>
          </a:p>
          <a:p>
            <a:pPr lvl="2"/>
            <a:r>
              <a:rPr lang="en-US" b="0" i="0" dirty="0">
                <a:solidFill>
                  <a:srgbClr val="000000"/>
                </a:solidFill>
                <a:effectLst/>
                <a:latin typeface="Open Sans" panose="020B0606030504020204" pitchFamily="34" charset="0"/>
              </a:rPr>
              <a:t>Number of autistic people served through Medicaid only increased slightly, and Medicaid costs decreased by 29%</a:t>
            </a:r>
          </a:p>
          <a:p>
            <a:pPr lvl="2"/>
            <a:r>
              <a:rPr lang="en-US" dirty="0"/>
              <a:t>Estimated that only 1.1% of working-age autistic adults who needed employment services received them across Medicaid and VR.</a:t>
            </a:r>
            <a:r>
              <a:rPr lang="en-US" b="0" i="0" dirty="0">
                <a:solidFill>
                  <a:srgbClr val="000000"/>
                </a:solidFill>
                <a:effectLst/>
                <a:latin typeface="Open Sans" panose="020B0606030504020204" pitchFamily="34" charset="0"/>
              </a:rPr>
              <a:t> Estimated 1.98 million autistic adults did not receive employment services</a:t>
            </a:r>
            <a:r>
              <a:rPr lang="en-US" dirty="0"/>
              <a:t> </a:t>
            </a:r>
          </a:p>
        </p:txBody>
      </p:sp>
      <p:sp>
        <p:nvSpPr>
          <p:cNvPr id="4" name="Date Placeholder 3">
            <a:extLst>
              <a:ext uri="{FF2B5EF4-FFF2-40B4-BE49-F238E27FC236}">
                <a16:creationId xmlns:a16="http://schemas.microsoft.com/office/drawing/2014/main" id="{9214C1AB-1005-E008-49F9-449BC2036827}"/>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B49AAC2F-DFAA-4446-45DA-ABD2BBC814B4}"/>
              </a:ext>
            </a:extLst>
          </p:cNvPr>
          <p:cNvSpPr>
            <a:spLocks noGrp="1"/>
          </p:cNvSpPr>
          <p:nvPr>
            <p:ph type="sldNum" sz="quarter" idx="12"/>
          </p:nvPr>
        </p:nvSpPr>
        <p:spPr/>
        <p:txBody>
          <a:bodyPr/>
          <a:lstStyle/>
          <a:p>
            <a:fld id="{9C637C1D-740A-4EE7-9AC7-DE15DA94B719}" type="slidenum">
              <a:rPr lang="en-US" smtClean="0"/>
              <a:t>27</a:t>
            </a:fld>
            <a:endParaRPr lang="en-US" dirty="0"/>
          </a:p>
        </p:txBody>
      </p:sp>
    </p:spTree>
    <p:extLst>
      <p:ext uri="{BB962C8B-B14F-4D97-AF65-F5344CB8AC3E}">
        <p14:creationId xmlns:p14="http://schemas.microsoft.com/office/powerpoint/2010/main" val="1264083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A184-5033-A954-60B3-ADF6BF3BAB0F}"/>
              </a:ext>
            </a:extLst>
          </p:cNvPr>
          <p:cNvSpPr>
            <a:spLocks noGrp="1"/>
          </p:cNvSpPr>
          <p:nvPr>
            <p:ph type="title"/>
          </p:nvPr>
        </p:nvSpPr>
        <p:spPr>
          <a:xfrm>
            <a:off x="838200" y="365125"/>
            <a:ext cx="10515600" cy="1081939"/>
          </a:xfrm>
        </p:spPr>
        <p:txBody>
          <a:bodyPr/>
          <a:lstStyle/>
          <a:p>
            <a:r>
              <a:rPr lang="en-US" dirty="0"/>
              <a:t>VR and Rural </a:t>
            </a:r>
          </a:p>
        </p:txBody>
      </p:sp>
      <p:sp>
        <p:nvSpPr>
          <p:cNvPr id="3" name="Content Placeholder 2">
            <a:extLst>
              <a:ext uri="{FF2B5EF4-FFF2-40B4-BE49-F238E27FC236}">
                <a16:creationId xmlns:a16="http://schemas.microsoft.com/office/drawing/2014/main" id="{759C9FF4-E11A-E0D8-E501-2568C26B257A}"/>
              </a:ext>
            </a:extLst>
          </p:cNvPr>
          <p:cNvSpPr>
            <a:spLocks noGrp="1"/>
          </p:cNvSpPr>
          <p:nvPr>
            <p:ph idx="1"/>
          </p:nvPr>
        </p:nvSpPr>
        <p:spPr>
          <a:xfrm>
            <a:off x="666206" y="1515291"/>
            <a:ext cx="10687594" cy="4661672"/>
          </a:xfrm>
        </p:spPr>
        <p:txBody>
          <a:bodyPr>
            <a:normAutofit/>
          </a:bodyPr>
          <a:lstStyle/>
          <a:p>
            <a:r>
              <a:rPr lang="en-US" b="0" i="0" dirty="0">
                <a:solidFill>
                  <a:srgbClr val="414141"/>
                </a:solidFill>
                <a:effectLst/>
              </a:rPr>
              <a:t>Ipsen, Catherine, Jain, Kamini, and Stern, Steven</a:t>
            </a:r>
            <a:r>
              <a:rPr lang="en-US" b="0" i="0" dirty="0">
                <a:solidFill>
                  <a:srgbClr val="414141"/>
                </a:solidFill>
                <a:effectLst/>
                <a:hlinkClick r:id="rId2"/>
              </a:rPr>
              <a:t>. ‘Vocational Rehabilitation Service Receipt, Service Expenditures, and Ruralness’.</a:t>
            </a:r>
            <a:r>
              <a:rPr lang="en-US" b="0" i="0" dirty="0">
                <a:solidFill>
                  <a:srgbClr val="414141"/>
                </a:solidFill>
                <a:effectLst/>
              </a:rPr>
              <a:t> Journal of Vocational Rehabilitation, 1 Jan. 2023 : 1–11</a:t>
            </a:r>
          </a:p>
          <a:p>
            <a:pPr lvl="1"/>
            <a:r>
              <a:rPr lang="en-US" dirty="0"/>
              <a:t>Effect of geography, such as distance from the VR office and availability of providers</a:t>
            </a:r>
          </a:p>
          <a:p>
            <a:pPr lvl="1"/>
            <a:r>
              <a:rPr lang="en-US" b="0" i="0" dirty="0">
                <a:solidFill>
                  <a:srgbClr val="414141"/>
                </a:solidFill>
                <a:effectLst/>
              </a:rPr>
              <a:t>Being Black or living at a long distance from a metro area </a:t>
            </a:r>
            <a:r>
              <a:rPr lang="en-US" b="0" i="0" u="sng" dirty="0">
                <a:solidFill>
                  <a:srgbClr val="414141"/>
                </a:solidFill>
                <a:effectLst/>
              </a:rPr>
              <a:t>increased</a:t>
            </a:r>
            <a:r>
              <a:rPr lang="en-US" b="0" i="0" dirty="0">
                <a:solidFill>
                  <a:srgbClr val="414141"/>
                </a:solidFill>
                <a:effectLst/>
              </a:rPr>
              <a:t> the probability of receiving agency-based services but </a:t>
            </a:r>
            <a:r>
              <a:rPr lang="en-US" b="0" i="0" u="sng" dirty="0">
                <a:solidFill>
                  <a:srgbClr val="414141"/>
                </a:solidFill>
                <a:effectLst/>
              </a:rPr>
              <a:t>lowered</a:t>
            </a:r>
            <a:r>
              <a:rPr lang="en-US" b="0" i="0" dirty="0">
                <a:solidFill>
                  <a:srgbClr val="414141"/>
                </a:solidFill>
                <a:effectLst/>
              </a:rPr>
              <a:t> the probability of receiving purchased services. </a:t>
            </a:r>
          </a:p>
          <a:p>
            <a:pPr lvl="1"/>
            <a:r>
              <a:rPr lang="en-US" b="0" i="0" dirty="0">
                <a:solidFill>
                  <a:srgbClr val="414141"/>
                </a:solidFill>
                <a:effectLst/>
              </a:rPr>
              <a:t>Being older and having less education </a:t>
            </a:r>
            <a:r>
              <a:rPr lang="en-US" b="0" i="0" u="sng" dirty="0">
                <a:solidFill>
                  <a:srgbClr val="414141"/>
                </a:solidFill>
                <a:effectLst/>
              </a:rPr>
              <a:t>lowered</a:t>
            </a:r>
            <a:r>
              <a:rPr lang="en-US" b="0" i="0" dirty="0">
                <a:solidFill>
                  <a:srgbClr val="414141"/>
                </a:solidFill>
                <a:effectLst/>
              </a:rPr>
              <a:t> the probability of receiving agency services but </a:t>
            </a:r>
            <a:r>
              <a:rPr lang="en-US" b="0" i="0" u="sng" dirty="0">
                <a:solidFill>
                  <a:srgbClr val="414141"/>
                </a:solidFill>
                <a:effectLst/>
              </a:rPr>
              <a:t>increased</a:t>
            </a:r>
            <a:r>
              <a:rPr lang="en-US" b="0" i="0" dirty="0">
                <a:solidFill>
                  <a:srgbClr val="414141"/>
                </a:solidFill>
                <a:effectLst/>
              </a:rPr>
              <a:t> the probability of receiving purchased services. </a:t>
            </a:r>
          </a:p>
          <a:p>
            <a:pPr lvl="1"/>
            <a:r>
              <a:rPr lang="en-US" b="0" i="0" dirty="0">
                <a:solidFill>
                  <a:srgbClr val="414141"/>
                </a:solidFill>
                <a:effectLst/>
              </a:rPr>
              <a:t>Females, Blacks, and those living at a distance greater than 50 miles from a metro area received significantly lower expenditures. </a:t>
            </a:r>
            <a:endParaRPr lang="en-US" dirty="0"/>
          </a:p>
        </p:txBody>
      </p:sp>
      <p:sp>
        <p:nvSpPr>
          <p:cNvPr id="4" name="Date Placeholder 3">
            <a:extLst>
              <a:ext uri="{FF2B5EF4-FFF2-40B4-BE49-F238E27FC236}">
                <a16:creationId xmlns:a16="http://schemas.microsoft.com/office/drawing/2014/main" id="{22937897-1C9D-F815-3489-822C23683B8E}"/>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87D5067D-DDBA-73B6-86CC-004AEDA09637}"/>
              </a:ext>
            </a:extLst>
          </p:cNvPr>
          <p:cNvSpPr>
            <a:spLocks noGrp="1"/>
          </p:cNvSpPr>
          <p:nvPr>
            <p:ph type="sldNum" sz="quarter" idx="12"/>
          </p:nvPr>
        </p:nvSpPr>
        <p:spPr/>
        <p:txBody>
          <a:bodyPr/>
          <a:lstStyle/>
          <a:p>
            <a:fld id="{9C637C1D-740A-4EE7-9AC7-DE15DA94B719}" type="slidenum">
              <a:rPr lang="en-US" smtClean="0"/>
              <a:t>28</a:t>
            </a:fld>
            <a:endParaRPr lang="en-US" dirty="0"/>
          </a:p>
        </p:txBody>
      </p:sp>
    </p:spTree>
    <p:extLst>
      <p:ext uri="{BB962C8B-B14F-4D97-AF65-F5344CB8AC3E}">
        <p14:creationId xmlns:p14="http://schemas.microsoft.com/office/powerpoint/2010/main" val="241812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E2A7-8882-FAB1-F361-EB2EDA814D48}"/>
              </a:ext>
            </a:extLst>
          </p:cNvPr>
          <p:cNvSpPr>
            <a:spLocks noGrp="1"/>
          </p:cNvSpPr>
          <p:nvPr>
            <p:ph type="title"/>
          </p:nvPr>
        </p:nvSpPr>
        <p:spPr/>
        <p:txBody>
          <a:bodyPr/>
          <a:lstStyle/>
          <a:p>
            <a:r>
              <a:rPr lang="en-US" dirty="0"/>
              <a:t>NDEAM!! Advancing Access and Equity </a:t>
            </a:r>
          </a:p>
        </p:txBody>
      </p:sp>
      <p:sp>
        <p:nvSpPr>
          <p:cNvPr id="3" name="Content Placeholder 2">
            <a:extLst>
              <a:ext uri="{FF2B5EF4-FFF2-40B4-BE49-F238E27FC236}">
                <a16:creationId xmlns:a16="http://schemas.microsoft.com/office/drawing/2014/main" id="{C11E9EC0-D74B-E9B1-88F7-CCA96165FA50}"/>
              </a:ext>
            </a:extLst>
          </p:cNvPr>
          <p:cNvSpPr>
            <a:spLocks noGrp="1"/>
          </p:cNvSpPr>
          <p:nvPr>
            <p:ph idx="1"/>
          </p:nvPr>
        </p:nvSpPr>
        <p:spPr/>
        <p:txBody>
          <a:bodyPr>
            <a:normAutofit/>
          </a:bodyPr>
          <a:lstStyle/>
          <a:p>
            <a:r>
              <a:rPr lang="en-US" b="1" u="sng" dirty="0">
                <a:solidFill>
                  <a:srgbClr val="315FC3"/>
                </a:solidFill>
                <a:ea typeface="Calibri" panose="020F0502020204030204" pitchFamily="34" charset="0"/>
              </a:rPr>
              <a:t>National Disability Employment Awareness Month</a:t>
            </a:r>
          </a:p>
          <a:p>
            <a:pPr marL="0" indent="0">
              <a:buNone/>
            </a:pPr>
            <a:endParaRPr lang="en-US" dirty="0"/>
          </a:p>
        </p:txBody>
      </p:sp>
      <p:pic>
        <p:nvPicPr>
          <p:cNvPr id="6" name="Picture 5" descr="social media graphic for the Office od Disability Employment Policy's Advancing Access and Equity campaign #NDEAM #RehabAct50 doi.gov/odep">
            <a:extLst>
              <a:ext uri="{FF2B5EF4-FFF2-40B4-BE49-F238E27FC236}">
                <a16:creationId xmlns:a16="http://schemas.microsoft.com/office/drawing/2014/main" id="{74E05D17-4CF1-083F-4EDC-4C1D3E673188}"/>
              </a:ext>
            </a:extLst>
          </p:cNvPr>
          <p:cNvPicPr>
            <a:picLocks noChangeAspect="1"/>
          </p:cNvPicPr>
          <p:nvPr/>
        </p:nvPicPr>
        <p:blipFill>
          <a:blip r:embed="rId2"/>
          <a:stretch>
            <a:fillRect/>
          </a:stretch>
        </p:blipFill>
        <p:spPr>
          <a:xfrm>
            <a:off x="3215640" y="2486169"/>
            <a:ext cx="5394960" cy="3490856"/>
          </a:xfrm>
          <a:prstGeom prst="rect">
            <a:avLst/>
          </a:prstGeom>
        </p:spPr>
      </p:pic>
      <p:sp>
        <p:nvSpPr>
          <p:cNvPr id="4" name="Date Placeholder 3">
            <a:extLst>
              <a:ext uri="{FF2B5EF4-FFF2-40B4-BE49-F238E27FC236}">
                <a16:creationId xmlns:a16="http://schemas.microsoft.com/office/drawing/2014/main" id="{DF4EC1E8-7911-8893-D1E9-C9DAC3A10E2A}"/>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99B65C61-EDEF-6563-0324-B00D6BAB2E84}"/>
              </a:ext>
            </a:extLst>
          </p:cNvPr>
          <p:cNvSpPr>
            <a:spLocks noGrp="1"/>
          </p:cNvSpPr>
          <p:nvPr>
            <p:ph type="sldNum" sz="quarter" idx="12"/>
          </p:nvPr>
        </p:nvSpPr>
        <p:spPr/>
        <p:txBody>
          <a:bodyPr/>
          <a:lstStyle/>
          <a:p>
            <a:fld id="{9C637C1D-740A-4EE7-9AC7-DE15DA94B719}" type="slidenum">
              <a:rPr lang="en-US" smtClean="0"/>
              <a:t>29</a:t>
            </a:fld>
            <a:endParaRPr lang="en-US" dirty="0"/>
          </a:p>
        </p:txBody>
      </p:sp>
    </p:spTree>
    <p:extLst>
      <p:ext uri="{BB962C8B-B14F-4D97-AF65-F5344CB8AC3E}">
        <p14:creationId xmlns:p14="http://schemas.microsoft.com/office/powerpoint/2010/main" val="296550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Up Front Matters</a:t>
            </a:r>
            <a:endParaRPr lang="en-US"/>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lnSpcReduction="10000"/>
          </a:bodyPr>
          <a:lstStyle/>
          <a:p>
            <a:pPr>
              <a:lnSpc>
                <a:spcPct val="100000"/>
              </a:lnSpc>
            </a:pPr>
            <a:r>
              <a:rPr lang="en-US" sz="2800"/>
              <a:t>This webinar is being recorded. We will post an archive of along side the Monthly nTIDE broadcast on our webinar, each month, on our website at </a:t>
            </a:r>
            <a:r>
              <a:rPr lang="en-US" sz="2800" u="sng">
                <a:hlinkClick r:id="rId4"/>
              </a:rPr>
              <a:t>www.researchondisability.org/nTIDE</a:t>
            </a:r>
            <a:r>
              <a:rPr lang="en-US" sz="2800"/>
              <a:t>. This site will also provide copies of the presentations, the speakers’ bios, full transcripts, and other valuable resources.</a:t>
            </a:r>
          </a:p>
          <a:p>
            <a:pPr>
              <a:lnSpc>
                <a:spcPct val="100000"/>
              </a:lnSpc>
            </a:pPr>
            <a:r>
              <a:rPr lang="en-US" sz="280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a:t>
            </a:r>
            <a:endParaRPr lang="en-US" sz="2800">
              <a:latin typeface="Calibri" panose="020F0502020204030204" pitchFamily="34" charset="0"/>
            </a:endParaRPr>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5B33BEC-7256-4E80-942E-99E7EFDAFCC4}"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Part 3: nTIDE Guest Speakers</a:t>
            </a:r>
          </a:p>
        </p:txBody>
      </p:sp>
      <p:sp>
        <p:nvSpPr>
          <p:cNvPr id="6" name="Text Placeholder 5">
            <a:extLst>
              <a:ext uri="{FF2B5EF4-FFF2-40B4-BE49-F238E27FC236}">
                <a16:creationId xmlns:a16="http://schemas.microsoft.com/office/drawing/2014/main" id="{4B975591-1631-7680-EC1B-A0BC6B674C13}"/>
              </a:ext>
            </a:extLst>
          </p:cNvPr>
          <p:cNvSpPr>
            <a:spLocks noGrp="1"/>
          </p:cNvSpPr>
          <p:nvPr>
            <p:ph type="body" idx="1"/>
          </p:nvPr>
        </p:nvSpPr>
        <p:spPr>
          <a:xfrm>
            <a:off x="617008" y="4590010"/>
            <a:ext cx="5157787" cy="1005840"/>
          </a:xfrm>
        </p:spPr>
        <p:txBody>
          <a:bodyPr>
            <a:norm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Leslie Jones</a:t>
            </a:r>
            <a:br>
              <a:rPr lang="en-US" dirty="0"/>
            </a:br>
            <a:r>
              <a:rPr lang="en-US" sz="2800" b="0" dirty="0"/>
              <a:t>Executive Director</a:t>
            </a:r>
            <a:endParaRPr lang="en-US" b="0" i="1" dirty="0">
              <a:latin typeface="Calibri" panose="020F0502020204030204" pitchFamily="34" charset="0"/>
              <a:ea typeface="Calibri" panose="020F0502020204030204" pitchFamily="34" charset="0"/>
              <a:cs typeface="Calibri" panose="020F0502020204030204" pitchFamily="34" charset="0"/>
            </a:endParaRPr>
          </a:p>
        </p:txBody>
      </p:sp>
      <p:pic>
        <p:nvPicPr>
          <p:cNvPr id="12" name="Content Placeholder 11" descr="Leslie Jones is a woman with short, white hair wearing red rimmed glasses and a colorful necklace and blouse.">
            <a:extLst>
              <a:ext uri="{FF2B5EF4-FFF2-40B4-BE49-F238E27FC236}">
                <a16:creationId xmlns:a16="http://schemas.microsoft.com/office/drawing/2014/main" id="{3A8EB2B4-8135-B46B-CCEB-27795DA75CDB}"/>
              </a:ext>
            </a:extLst>
          </p:cNvPr>
          <p:cNvPicPr>
            <a:picLocks noGrp="1" noChangeAspect="1"/>
          </p:cNvPicPr>
          <p:nvPr>
            <p:ph sz="half" idx="2"/>
          </p:nvPr>
        </p:nvPicPr>
        <p:blipFill rotWithShape="1">
          <a:blip r:embed="rId3"/>
          <a:srcRect b="23879"/>
          <a:stretch/>
        </p:blipFill>
        <p:spPr>
          <a:xfrm>
            <a:off x="1840445" y="1394860"/>
            <a:ext cx="3470266" cy="3200400"/>
          </a:xfrm>
          <a:prstGeom prst="rect">
            <a:avLst/>
          </a:prstGeom>
        </p:spPr>
      </p:pic>
      <p:sp>
        <p:nvSpPr>
          <p:cNvPr id="10" name="Text Placeholder 9">
            <a:extLst>
              <a:ext uri="{FF2B5EF4-FFF2-40B4-BE49-F238E27FC236}">
                <a16:creationId xmlns:a16="http://schemas.microsoft.com/office/drawing/2014/main" id="{932A1352-5458-DACD-65CA-E31F26423313}"/>
              </a:ext>
            </a:extLst>
          </p:cNvPr>
          <p:cNvSpPr>
            <a:spLocks noGrp="1"/>
          </p:cNvSpPr>
          <p:nvPr>
            <p:ph type="body" sz="quarter" idx="3"/>
          </p:nvPr>
        </p:nvSpPr>
        <p:spPr>
          <a:xfrm>
            <a:off x="6391803" y="4590010"/>
            <a:ext cx="5183188" cy="1005840"/>
          </a:xfrm>
        </p:spPr>
        <p:txBody>
          <a:bodyPr>
            <a:norm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Dalia Sakas</a:t>
            </a:r>
            <a:br>
              <a:rPr lang="en-US" dirty="0">
                <a:latin typeface="Calibri" panose="020F0502020204030204" pitchFamily="34" charset="0"/>
                <a:ea typeface="Calibri" panose="020F0502020204030204" pitchFamily="34" charset="0"/>
                <a:cs typeface="Calibri" panose="020F0502020204030204" pitchFamily="34" charset="0"/>
              </a:rPr>
            </a:br>
            <a:r>
              <a:rPr lang="en-US" sz="2800" b="0" dirty="0">
                <a:latin typeface="Calibri" panose="020F0502020204030204" pitchFamily="34" charset="0"/>
                <a:ea typeface="Calibri" panose="020F0502020204030204" pitchFamily="34" charset="0"/>
                <a:cs typeface="Calibri" panose="020F0502020204030204" pitchFamily="34" charset="0"/>
              </a:rPr>
              <a:t>Director of Music Studies</a:t>
            </a:r>
            <a:endParaRPr lang="en-US" b="0" dirty="0"/>
          </a:p>
        </p:txBody>
      </p:sp>
      <p:pic>
        <p:nvPicPr>
          <p:cNvPr id="13" name="Content Placeholder 12" descr="Dalia Sakas is a woman pictured in semi-profile with curly brown hair wearing glasses and a black blouse.">
            <a:extLst>
              <a:ext uri="{FF2B5EF4-FFF2-40B4-BE49-F238E27FC236}">
                <a16:creationId xmlns:a16="http://schemas.microsoft.com/office/drawing/2014/main" id="{E5A24EE1-7D0B-A910-EB9A-2D174480D56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51156" y="1394860"/>
            <a:ext cx="3200400" cy="3200400"/>
          </a:xfrm>
          <a:prstGeom prst="rect">
            <a:avLst/>
          </a:prstGeom>
        </p:spPr>
      </p:pic>
      <p:sp>
        <p:nvSpPr>
          <p:cNvPr id="3" name="TextBox 2">
            <a:extLst>
              <a:ext uri="{FF2B5EF4-FFF2-40B4-BE49-F238E27FC236}">
                <a16:creationId xmlns:a16="http://schemas.microsoft.com/office/drawing/2014/main" id="{0C80CB56-72AF-65E2-40B8-220420CAAD66}"/>
              </a:ext>
            </a:extLst>
          </p:cNvPr>
          <p:cNvSpPr txBox="1"/>
          <p:nvPr/>
        </p:nvSpPr>
        <p:spPr>
          <a:xfrm>
            <a:off x="2576649" y="5623049"/>
            <a:ext cx="70387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Filomen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D’Agostino Greenberg Music School</a:t>
            </a:r>
            <a:endParaRPr lang="en-US" sz="2800" i="1" dirty="0">
              <a:latin typeface="Calibri" panose="020F0502020204030204" pitchFamily="34" charset="0"/>
              <a:ea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53810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Questions and Answers</a:t>
            </a:r>
            <a:endParaRPr lang="en-US"/>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a:latin typeface="Calibri" panose="020F0502020204030204" pitchFamily="34" charset="0"/>
                <a:cs typeface="Microsoft Sans Serif" pitchFamily="34" charset="0"/>
              </a:rPr>
              <a:t>Use Q&amp;A button on Zoom </a:t>
            </a:r>
          </a:p>
          <a:p>
            <a:pPr marL="0" indent="0" algn="ctr">
              <a:spcBef>
                <a:spcPts val="600"/>
              </a:spcBef>
              <a:buNone/>
            </a:pPr>
            <a:endParaRPr lang="en-US" sz="2800">
              <a:latin typeface="Calibri" panose="020F0502020204030204" pitchFamily="34" charset="0"/>
              <a:cs typeface="Microsoft Sans Serif" pitchFamily="34" charset="0"/>
            </a:endParaRPr>
          </a:p>
          <a:p>
            <a:pPr marL="0" indent="0" algn="ctr">
              <a:spcBef>
                <a:spcPts val="600"/>
              </a:spcBef>
              <a:buNone/>
            </a:pPr>
            <a:endParaRPr lang="en-US">
              <a:latin typeface="Calibri" panose="020F0502020204030204" pitchFamily="34" charset="0"/>
              <a:cs typeface="Microsoft Sans Serif" pitchFamily="34" charset="0"/>
            </a:endParaRPr>
          </a:p>
          <a:p>
            <a:pPr marL="0" indent="0" algn="ctr">
              <a:spcBef>
                <a:spcPts val="600"/>
              </a:spcBef>
              <a:buNone/>
            </a:pPr>
            <a:r>
              <a:rPr lang="en-US" sz="2800">
                <a:latin typeface="Calibri" panose="020F0502020204030204" pitchFamily="34" charset="0"/>
                <a:cs typeface="Microsoft Sans Serif" pitchFamily="34" charset="0"/>
              </a:rPr>
              <a:t>Slides will be archived at: </a:t>
            </a:r>
            <a:r>
              <a:rPr lang="en-US" sz="3200">
                <a:hlinkClick r:id="rId2"/>
              </a:rPr>
              <a:t>https://researchondisability.org/home/ntide</a:t>
            </a:r>
            <a:r>
              <a:rPr lang="en-US" sz="3200"/>
              <a:t>.</a:t>
            </a:r>
            <a:endParaRPr lang="en-US" sz="2800">
              <a:latin typeface="Calibri" panose="020F0502020204030204" pitchFamily="34" charset="0"/>
              <a:cs typeface="Microsoft Sans Serif" pitchFamily="34" charset="0"/>
            </a:endParaRPr>
          </a:p>
          <a:p>
            <a:pPr marL="0" indent="0" algn="ctr">
              <a:spcBef>
                <a:spcPts val="600"/>
              </a:spcBef>
              <a:buNone/>
            </a:pPr>
            <a:endParaRPr lang="en-US" sz="2800">
              <a:latin typeface="Calibri" panose="020F0502020204030204" pitchFamily="34" charset="0"/>
              <a:cs typeface="Microsoft Sans Serif" pitchFamily="34" charset="0"/>
            </a:endParaRPr>
          </a:p>
          <a:p>
            <a:pPr marL="0" indent="0" algn="ctr">
              <a:spcBef>
                <a:spcPts val="600"/>
              </a:spcBef>
              <a:buNone/>
            </a:pPr>
            <a:r>
              <a:rPr lang="en-US" sz="2800">
                <a:latin typeface="Calibri" panose="020F0502020204030204" pitchFamily="34" charset="0"/>
                <a:cs typeface="Microsoft Sans Serif" pitchFamily="34" charset="0"/>
              </a:rPr>
              <a:t>Take our feedback survey at …</a:t>
            </a:r>
          </a:p>
          <a:p>
            <a:pPr marL="0" indent="0" algn="ctr">
              <a:spcBef>
                <a:spcPts val="600"/>
              </a:spcBef>
              <a:buNone/>
            </a:pPr>
            <a:r>
              <a:rPr lang="en-US" sz="2800">
                <a:latin typeface="Calibri" panose="020F0502020204030204" pitchFamily="34" charset="0"/>
                <a:cs typeface="Microsoft Sans Serif" pitchFamily="34" charset="0"/>
              </a:rPr>
              <a:t>www.researchondisability.org/ntide/ntide-survey</a:t>
            </a:r>
          </a:p>
          <a:p>
            <a:endParaRPr lang="en-US"/>
          </a:p>
          <a:p>
            <a:endParaRPr lang="en-US"/>
          </a:p>
          <a:p>
            <a:endParaRPr lang="en-US"/>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31</a:t>
            </a:fld>
            <a:endParaRPr lang="en-US"/>
          </a:p>
        </p:txBody>
      </p:sp>
      <p:pic>
        <p:nvPicPr>
          <p:cNvPr id="7" name="Picture 6">
            <a:extLst>
              <a:ext uri="{FF2B5EF4-FFF2-40B4-BE49-F238E27FC236}">
                <a16:creationId xmlns:a16="http://schemas.microsoft.com/office/drawing/2014/main" id="{3ED6B128-8BBE-4548-83FA-174348EB03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endParaRPr lang="en-US"/>
          </a:p>
        </p:txBody>
      </p:sp>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a:latin typeface="Calibri" panose="020F0502020204030204" pitchFamily="34" charset="0"/>
                <a:cs typeface="Microsoft Sans Serif" pitchFamily="34" charset="0"/>
              </a:rPr>
              <a:t>Kessler Foundation (</a:t>
            </a:r>
            <a:r>
              <a:rPr lang="en-US">
                <a:latin typeface="Calibri" panose="020F0502020204030204" pitchFamily="34" charset="0"/>
                <a:cs typeface="Microsoft Sans Serif" pitchFamily="34" charset="0"/>
                <a:hlinkClick r:id="rId2"/>
              </a:rPr>
              <a:t>www.kesslerfoundation.org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UNH/Institute on Disability (</a:t>
            </a:r>
            <a:r>
              <a:rPr lang="en-US">
                <a:latin typeface="Calibri" panose="020F0502020204030204" pitchFamily="34" charset="0"/>
                <a:cs typeface="Microsoft Sans Serif" pitchFamily="34" charset="0"/>
                <a:hlinkClick r:id="rId3"/>
              </a:rPr>
              <a:t>www.ResearchOnDisability.org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AUCD (</a:t>
            </a:r>
            <a:r>
              <a:rPr lang="en-US">
                <a:latin typeface="Calibri" panose="020F0502020204030204" pitchFamily="34" charset="0"/>
                <a:cs typeface="Microsoft Sans Serif" pitchFamily="34" charset="0"/>
                <a:hlinkClick r:id="rId4"/>
              </a:rPr>
              <a:t>www.AUCD.org</a:t>
            </a:r>
            <a:r>
              <a:rPr lang="en-US">
                <a:latin typeface="Calibri" panose="020F0502020204030204" pitchFamily="34" charset="0"/>
                <a:cs typeface="Microsoft Sans Serif" pitchFamily="34" charset="0"/>
              </a:rPr>
              <a:t>)	</a:t>
            </a:r>
          </a:p>
          <a:p>
            <a:pPr marL="285750" indent="-285750">
              <a:spcBef>
                <a:spcPts val="1800"/>
              </a:spcBef>
            </a:pPr>
            <a:r>
              <a:rPr lang="en-US" sz="3000">
                <a:latin typeface="Calibri" panose="020F0502020204030204" pitchFamily="34" charset="0"/>
                <a:cs typeface="Microsoft Sans Serif" pitchFamily="34" charset="0"/>
              </a:rPr>
              <a:t>Contact us at</a:t>
            </a:r>
          </a:p>
          <a:p>
            <a:pPr marL="742950" lvl="1" indent="-285750">
              <a:spcBef>
                <a:spcPts val="1800"/>
              </a:spcBef>
            </a:pPr>
            <a:r>
              <a:rPr lang="en-US">
                <a:latin typeface="Calibri" panose="020F0502020204030204" pitchFamily="34" charset="0"/>
                <a:cs typeface="Microsoft Sans Serif" pitchFamily="34" charset="0"/>
              </a:rPr>
              <a:t>Email: Disability.Statistics@unh.edu </a:t>
            </a:r>
          </a:p>
          <a:p>
            <a:pPr marL="742950" lvl="1" indent="-285750">
              <a:spcBef>
                <a:spcPts val="1800"/>
              </a:spcBef>
            </a:pPr>
            <a:r>
              <a:rPr lang="en-US">
                <a:latin typeface="Calibri" panose="020F0502020204030204" pitchFamily="34" charset="0"/>
                <a:cs typeface="Microsoft Sans Serif" pitchFamily="34" charset="0"/>
              </a:rPr>
              <a:t>Call: </a:t>
            </a:r>
            <a:r>
              <a:rPr lang="en-US">
                <a:latin typeface="Calibri" panose="020F0502020204030204" pitchFamily="34" charset="0"/>
              </a:rPr>
              <a:t>866-538-9521 (toll free)</a:t>
            </a:r>
            <a:endParaRPr lang="en-US" b="1">
              <a:latin typeface="Calibri" panose="020F0502020204030204" pitchFamily="34" charset="0"/>
            </a:endParaRPr>
          </a:p>
          <a:p>
            <a:pPr marL="742950" lvl="1" indent="-285750">
              <a:spcBef>
                <a:spcPts val="1800"/>
              </a:spcBef>
            </a:pPr>
            <a:r>
              <a:rPr lang="en-US">
                <a:latin typeface="Calibri" panose="020F0502020204030204" pitchFamily="34" charset="0"/>
              </a:rPr>
              <a:t>Twitter at </a:t>
            </a:r>
            <a:r>
              <a:rPr lang="en-US" i="1">
                <a:latin typeface="Calibri" panose="020F0502020204030204" pitchFamily="34" charset="0"/>
              </a:rPr>
              <a:t>#nTIDELearn  </a:t>
            </a:r>
            <a:endParaRPr lang="en-US">
              <a:latin typeface="Calibri" panose="020F0502020204030204" pitchFamily="34" charset="0"/>
            </a:endParaRPr>
          </a:p>
          <a:p>
            <a:endParaRPr lang="en-US" sz="300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5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a:latin typeface="Calibri" panose="020F0502020204030204" pitchFamily="34" charset="0"/>
              </a:rPr>
              <a:t>Bye!</a:t>
            </a:r>
            <a:endParaRPr lang="en-US"/>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756A542-D832-4730-B711-C2A344B32A25}"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rPr>
              <a:t>Up Front Matters – Contact Info</a:t>
            </a:r>
            <a:endParaRPr lang="en-US"/>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a:t>If you have any questions following this recording, please contact us at </a:t>
            </a:r>
            <a:r>
              <a:rPr lang="en-US" sz="3000" u="sng">
                <a:hlinkClick r:id="rId4"/>
              </a:rPr>
              <a:t>disability.statistics@unh.edu</a:t>
            </a:r>
            <a:r>
              <a:rPr lang="en-US" sz="3000"/>
              <a:t>, or toll free at 866-538-9521 for more information. Thanks for joining us. Enjoy today's webinar!</a:t>
            </a:r>
          </a:p>
          <a:p>
            <a:endParaRPr lang="en-US"/>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03FDA9B-112D-4E78-9A17-015C61488197}"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cs typeface="Calibri" panose="020F0502020204030204" pitchFamily="34" charset="0"/>
              </a:rPr>
              <a:t>Welcome</a:t>
            </a:r>
            <a:endParaRPr lang="en-US" u="sng"/>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a:solidFill>
                <a:schemeClr val="tx1"/>
              </a:solidFill>
              <a:latin typeface="Calibri" panose="020F0502020204030204" pitchFamily="34" charset="0"/>
              <a:cs typeface="Calibri" panose="020F0502020204030204" pitchFamily="34" charset="0"/>
            </a:endParaRPr>
          </a:p>
          <a:p>
            <a:pPr marL="0" indent="0">
              <a:buNone/>
            </a:pPr>
            <a:endParaRPr lang="en-US" b="1">
              <a:latin typeface="Calibri" panose="020F0502020204030204" pitchFamily="34" charset="0"/>
              <a:cs typeface="Calibri" panose="020F0502020204030204" pitchFamily="34" charset="0"/>
            </a:endParaRPr>
          </a:p>
          <a:p>
            <a:pPr marL="0" indent="0" algn="ctr">
              <a:buNone/>
            </a:pPr>
            <a:r>
              <a:rPr lang="en-US" sz="3200" b="1">
                <a:solidFill>
                  <a:schemeClr val="tx1"/>
                </a:solidFill>
                <a:latin typeface="Calibri" panose="020F0502020204030204" pitchFamily="34" charset="0"/>
                <a:cs typeface="Calibri" panose="020F0502020204030204" pitchFamily="34" charset="0"/>
              </a:rPr>
              <a:t>Andrew Houtenville</a:t>
            </a:r>
            <a:br>
              <a:rPr lang="en-US" sz="3200" b="1">
                <a:solidFill>
                  <a:schemeClr val="tx1"/>
                </a:solidFill>
                <a:latin typeface="Calibri" panose="020F0502020204030204" pitchFamily="34" charset="0"/>
                <a:cs typeface="Calibri" panose="020F0502020204030204" pitchFamily="34" charset="0"/>
              </a:rPr>
            </a:br>
            <a:r>
              <a:rPr lang="en-US" sz="3200">
                <a:solidFill>
                  <a:schemeClr val="tx1"/>
                </a:solidFill>
                <a:latin typeface="Calibri" panose="020F0502020204030204" pitchFamily="34" charset="0"/>
                <a:cs typeface="Calibri" panose="020F0502020204030204" pitchFamily="34" charset="0"/>
              </a:rPr>
              <a:t>University of New Hampshire</a:t>
            </a:r>
            <a:br>
              <a:rPr lang="en-US" sz="3200">
                <a:solidFill>
                  <a:schemeClr val="tx1"/>
                </a:solidFill>
                <a:latin typeface="Calibri" panose="020F0502020204030204" pitchFamily="34" charset="0"/>
                <a:cs typeface="Calibri" panose="020F0502020204030204" pitchFamily="34" charset="0"/>
              </a:rPr>
            </a:br>
            <a:br>
              <a:rPr lang="en-US" sz="3200">
                <a:solidFill>
                  <a:schemeClr val="tx1"/>
                </a:solidFill>
                <a:latin typeface="Calibri" panose="020F0502020204030204" pitchFamily="34" charset="0"/>
                <a:cs typeface="Calibri" panose="020F0502020204030204" pitchFamily="34" charset="0"/>
              </a:rPr>
            </a:br>
            <a:endParaRPr lang="en-US" sz="320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b="1" u="sng">
                <a:latin typeface="Calibri" panose="020F0502020204030204" pitchFamily="34" charset="0"/>
                <a:cs typeface="Calibri" panose="020F0502020204030204" pitchFamily="34" charset="0"/>
              </a:rPr>
              <a:t>Zoom Tips</a:t>
            </a:r>
            <a:endParaRPr lang="en-US" u="sng"/>
          </a:p>
        </p:txBody>
      </p:sp>
      <p:sp>
        <p:nvSpPr>
          <p:cNvPr id="8" name="Content Placeholder 2">
            <a:extLst>
              <a:ext uri="{FF2B5EF4-FFF2-40B4-BE49-F238E27FC236}">
                <a16:creationId xmlns:a16="http://schemas.microsoft.com/office/drawing/2014/main" id="{47364682-7CDF-4184-9C2B-684464DD9104}"/>
              </a:ext>
            </a:extLst>
          </p:cNvPr>
          <p:cNvSpPr>
            <a:spLocks noGrp="1"/>
          </p:cNvSpPr>
          <p:nvPr>
            <p:ph idx="1"/>
          </p:nvPr>
        </p:nvSpPr>
        <p:spPr>
          <a:xfrm>
            <a:off x="648764" y="1720926"/>
            <a:ext cx="5447236" cy="4535447"/>
          </a:xfrm>
        </p:spPr>
        <p:txBody>
          <a:bodyPr/>
          <a:lstStyle/>
          <a:p>
            <a:pPr>
              <a:spcBef>
                <a:spcPts val="1800"/>
              </a:spcBef>
            </a:pPr>
            <a:r>
              <a:rPr lang="en-US" sz="3000" b="1">
                <a:latin typeface="Calibri" panose="020F0502020204030204" pitchFamily="34" charset="0"/>
              </a:rPr>
              <a:t>Tip #1: Sound</a:t>
            </a:r>
          </a:p>
          <a:p>
            <a:pPr marL="231775" indent="0">
              <a:lnSpc>
                <a:spcPct val="100000"/>
              </a:lnSpc>
              <a:spcBef>
                <a:spcPts val="1200"/>
              </a:spcBef>
              <a:buNone/>
            </a:pPr>
            <a:r>
              <a:rPr lang="en-US" sz="2400">
                <a:latin typeface="Calibri" panose="020F0502020204030204" pitchFamily="34" charset="0"/>
                <a:cs typeface="Calibri" panose="020F0502020204030204" pitchFamily="34" charset="0"/>
              </a:rPr>
              <a:t>To select your speaker system, click on the </a:t>
            </a:r>
            <a:r>
              <a:rPr lang="en-US" sz="2400" b="1">
                <a:latin typeface="Calibri" panose="020F0502020204030204" pitchFamily="34" charset="0"/>
                <a:cs typeface="Calibri" panose="020F0502020204030204" pitchFamily="34" charset="0"/>
              </a:rPr>
              <a:t>up arrow</a:t>
            </a:r>
            <a:r>
              <a:rPr lang="en-US" sz="2400">
                <a:latin typeface="Calibri" panose="020F0502020204030204" pitchFamily="34" charset="0"/>
                <a:cs typeface="Calibri" panose="020F0502020204030204" pitchFamily="34" charset="0"/>
              </a:rPr>
              <a:t> next to </a:t>
            </a:r>
            <a:r>
              <a:rPr lang="en-US" sz="2400" b="1">
                <a:latin typeface="Calibri" panose="020F0502020204030204" pitchFamily="34" charset="0"/>
                <a:cs typeface="Calibri" panose="020F0502020204030204" pitchFamily="34" charset="0"/>
              </a:rPr>
              <a:t>Audio Settings</a:t>
            </a:r>
            <a:r>
              <a:rPr lang="en-US" sz="2400">
                <a:latin typeface="Calibri" panose="020F0502020204030204" pitchFamily="34" charset="0"/>
                <a:cs typeface="Calibri" panose="020F0502020204030204" pitchFamily="34" charset="0"/>
              </a:rPr>
              <a:t>, and then select one of the options.            </a:t>
            </a:r>
            <a:endParaRPr lang="en-US"/>
          </a:p>
        </p:txBody>
      </p:sp>
      <p:sp>
        <p:nvSpPr>
          <p:cNvPr id="10" name="Content Placeholder 2">
            <a:extLst>
              <a:ext uri="{FF2B5EF4-FFF2-40B4-BE49-F238E27FC236}">
                <a16:creationId xmlns:a16="http://schemas.microsoft.com/office/drawing/2014/main" id="{B13162B4-F838-4DF4-36B6-639433F65169}"/>
              </a:ext>
            </a:extLst>
          </p:cNvPr>
          <p:cNvSpPr txBox="1">
            <a:spLocks/>
          </p:cNvSpPr>
          <p:nvPr/>
        </p:nvSpPr>
        <p:spPr>
          <a:xfrm>
            <a:off x="5969936" y="1719326"/>
            <a:ext cx="5447236" cy="4535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3000" b="1">
                <a:latin typeface="Calibri" panose="020F0502020204030204" pitchFamily="34" charset="0"/>
              </a:rPr>
              <a:t>Tip #2: Closed Captioning</a:t>
            </a:r>
          </a:p>
          <a:p>
            <a:pPr marL="231775" indent="0">
              <a:lnSpc>
                <a:spcPct val="100000"/>
              </a:lnSpc>
              <a:spcBef>
                <a:spcPts val="1200"/>
              </a:spcBef>
              <a:buFont typeface="Arial" panose="020B0604020202020204" pitchFamily="34" charset="0"/>
              <a:buNone/>
            </a:pPr>
            <a:r>
              <a:rPr lang="en-US" sz="2400">
                <a:latin typeface="Calibri" panose="020F0502020204030204" pitchFamily="34" charset="0"/>
                <a:cs typeface="Calibri" panose="020F0502020204030204" pitchFamily="34" charset="0"/>
              </a:rPr>
              <a:t>Click on </a:t>
            </a:r>
            <a:r>
              <a:rPr lang="en-US" sz="2400" b="1">
                <a:latin typeface="Calibri" panose="020F0502020204030204" pitchFamily="34" charset="0"/>
                <a:cs typeface="Calibri" panose="020F0502020204030204" pitchFamily="34" charset="0"/>
              </a:rPr>
              <a:t>Closed Caption</a:t>
            </a:r>
            <a:r>
              <a:rPr lang="en-US" sz="2400">
                <a:latin typeface="Calibri" panose="020F0502020204030204" pitchFamily="34" charset="0"/>
                <a:cs typeface="Calibri" panose="020F0502020204030204" pitchFamily="34" charset="0"/>
              </a:rPr>
              <a:t>, and then select </a:t>
            </a:r>
            <a:r>
              <a:rPr lang="en-US" sz="2400" b="1">
                <a:latin typeface="Calibri" panose="020F0502020204030204" pitchFamily="34" charset="0"/>
                <a:cs typeface="Calibri" panose="020F0502020204030204" pitchFamily="34" charset="0"/>
              </a:rPr>
              <a:t>Show Subtitle </a:t>
            </a:r>
            <a:r>
              <a:rPr lang="en-US" sz="2400">
                <a:latin typeface="Calibri" panose="020F0502020204030204" pitchFamily="34" charset="0"/>
                <a:cs typeface="Calibri" panose="020F0502020204030204" pitchFamily="34" charset="0"/>
              </a:rPr>
              <a:t>for subtitles, or select </a:t>
            </a:r>
            <a:r>
              <a:rPr lang="en-US" sz="2400" b="1">
                <a:latin typeface="Calibri" panose="020F0502020204030204" pitchFamily="34" charset="0"/>
                <a:cs typeface="Calibri" panose="020F0502020204030204" pitchFamily="34" charset="0"/>
              </a:rPr>
              <a:t>View Full Transcript </a:t>
            </a:r>
            <a:r>
              <a:rPr lang="en-US" sz="2400">
                <a:latin typeface="Calibri" panose="020F0502020204030204" pitchFamily="34" charset="0"/>
                <a:cs typeface="Calibri" panose="020F0502020204030204" pitchFamily="34" charset="0"/>
              </a:rPr>
              <a:t>for a running transcript of the captions.</a:t>
            </a:r>
          </a:p>
          <a:p>
            <a:endParaRPr lang="en-US"/>
          </a:p>
        </p:txBody>
      </p:sp>
      <p:pic>
        <p:nvPicPr>
          <p:cNvPr id="11" name="Picture 10">
            <a:extLst>
              <a:ext uri="{FF2B5EF4-FFF2-40B4-BE49-F238E27FC236}">
                <a16:creationId xmlns:a16="http://schemas.microsoft.com/office/drawing/2014/main" id="{EEFAE1D9-5B40-B1B4-ECFB-A87AE1172D0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5021" y="3946357"/>
            <a:ext cx="2243522" cy="2249497"/>
          </a:xfrm>
          <a:prstGeom prst="rect">
            <a:avLst/>
          </a:prstGeom>
        </p:spPr>
      </p:pic>
      <p:pic>
        <p:nvPicPr>
          <p:cNvPr id="12" name="Picture 11">
            <a:extLst>
              <a:ext uri="{FF2B5EF4-FFF2-40B4-BE49-F238E27FC236}">
                <a16:creationId xmlns:a16="http://schemas.microsoft.com/office/drawing/2014/main" id="{58ABE535-34CC-2224-3D83-5C618C827A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9461" y="3946357"/>
            <a:ext cx="3420152" cy="2195758"/>
          </a:xfrm>
          <a:prstGeom prst="rect">
            <a:avLst/>
          </a:prstGeom>
        </p:spPr>
      </p:pic>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494388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About nTIDE Lunch &amp; Learn</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a:latin typeface="Calibri" panose="020F0502020204030204" pitchFamily="34" charset="0"/>
              </a:rPr>
              <a:t>Occurs at noon Eastern-time on the first Friday day of each month, with the release of the </a:t>
            </a:r>
            <a:r>
              <a:rPr lang="en-US" sz="3000" u="sng">
                <a:latin typeface="Calibri" panose="020F0502020204030204" pitchFamily="34" charset="0"/>
              </a:rPr>
              <a:t>nTIDE Report</a:t>
            </a:r>
            <a:r>
              <a:rPr lang="en-US" sz="3000">
                <a:latin typeface="Calibri" panose="020F0502020204030204" pitchFamily="34" charset="0"/>
              </a:rPr>
              <a:t>.</a:t>
            </a:r>
          </a:p>
          <a:p>
            <a:pPr marL="233363" lvl="1">
              <a:spcBef>
                <a:spcPts val="1800"/>
              </a:spcBef>
            </a:pPr>
            <a:r>
              <a:rPr lang="en-US" sz="300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5385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a:latin typeface="Calibri" panose="020F0502020204030204" pitchFamily="34" charset="0"/>
              </a:rPr>
              <a:t>Today’s Program</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dirty="0">
                <a:latin typeface="Calibri" panose="020F0502020204030204" pitchFamily="34" charset="0"/>
              </a:rPr>
              <a:t>John O’Neill, Kessler Foundation</a:t>
            </a:r>
          </a:p>
          <a:p>
            <a:pPr lvl="1">
              <a:spcBef>
                <a:spcPts val="800"/>
              </a:spcBef>
            </a:pPr>
            <a:r>
              <a:rPr lang="en-US" dirty="0">
                <a:latin typeface="Calibri" panose="020F0502020204030204" pitchFamily="34" charset="0"/>
              </a:rPr>
              <a:t>Andrew Houtenville, University of New Hampshire</a:t>
            </a:r>
          </a:p>
          <a:p>
            <a:r>
              <a:rPr lang="en-US" sz="3000" dirty="0">
                <a:latin typeface="Calibri" panose="020F0502020204030204" pitchFamily="34" charset="0"/>
              </a:rPr>
              <a:t>Part 2: nTIDE News</a:t>
            </a:r>
          </a:p>
          <a:p>
            <a:pPr lvl="1"/>
            <a:r>
              <a:rPr lang="en-US" dirty="0">
                <a:latin typeface="Calibri"/>
                <a:cs typeface="Calibri"/>
              </a:rPr>
              <a:t>Denise Rozell, </a:t>
            </a:r>
            <a:r>
              <a:rPr lang="en-US" dirty="0">
                <a:solidFill>
                  <a:srgbClr val="000000"/>
                </a:solidFill>
                <a:latin typeface="Calibri"/>
                <a:cs typeface="Calibri"/>
              </a:rPr>
              <a:t>Association of University Centers on Disabilities (AUCD</a:t>
            </a:r>
            <a:r>
              <a:rPr lang="en-US" dirty="0">
                <a:latin typeface="Calibri"/>
                <a:cs typeface="Calibri"/>
              </a:rPr>
              <a:t>)</a:t>
            </a:r>
          </a:p>
          <a:p>
            <a:pPr>
              <a:spcBef>
                <a:spcPts val="1200"/>
              </a:spcBef>
            </a:pPr>
            <a:r>
              <a:rPr lang="en-US" sz="3000" dirty="0">
                <a:latin typeface="Calibri"/>
                <a:cs typeface="Calibri"/>
              </a:rPr>
              <a:t>Part 3: Guest Speakers</a:t>
            </a:r>
          </a:p>
          <a:p>
            <a:pPr lvl="1">
              <a:spcBef>
                <a:spcPts val="1200"/>
              </a:spcBef>
            </a:pPr>
            <a:r>
              <a:rPr lang="en-US" dirty="0">
                <a:latin typeface="Calibri" panose="020F0502020204030204" pitchFamily="34" charset="0"/>
                <a:ea typeface="+mn-lt"/>
                <a:cs typeface="Calibri" panose="020F0502020204030204" pitchFamily="34" charset="0"/>
              </a:rPr>
              <a:t>Leslie Jones and Dalia Sakas from the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Filomen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D’Agostino Greenberg Music School  </a:t>
            </a:r>
            <a:endParaRPr lang="en-US" dirty="0">
              <a:latin typeface="Calibri" panose="020F0502020204030204" pitchFamily="34" charset="0"/>
              <a:ea typeface="+mn-lt"/>
              <a:cs typeface="Calibri" panose="020F0502020204030204" pitchFamily="34" charset="0"/>
            </a:endParaRPr>
          </a:p>
          <a:p>
            <a:pPr>
              <a:spcBef>
                <a:spcPts val="1200"/>
              </a:spcBef>
            </a:pPr>
            <a:r>
              <a:rPr lang="en-US" sz="3000" dirty="0">
                <a:latin typeface="Calibri"/>
                <a:cs typeface="Calibri"/>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23702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3200" b="1"/>
              <a:t>John O’Neill</a:t>
            </a:r>
          </a:p>
          <a:p>
            <a:pPr marL="0" indent="0" algn="ctr">
              <a:buNone/>
            </a:pPr>
            <a:r>
              <a:rPr lang="en-US" sz="320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104172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0.xml><?xml version="1.0" encoding="utf-8"?>
<a:theme xmlns:a="http://schemas.openxmlformats.org/drawingml/2006/main" name="Blan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TCtemplateM2" id="{02177914-D1A5-1744-95CB-6766048EB993}" vid="{784622FC-F4F4-9D42-9994-167A8D295B23}"/>
    </a:ext>
  </a:extLst>
</a:theme>
</file>

<file path=ppt/theme/theme11.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2.xml><?xml version="1.0" encoding="utf-8"?>
<a:theme xmlns:a="http://schemas.openxmlformats.org/drawingml/2006/main" name="7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13.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4.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 - Slide Master -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216CFD34-0BA5-4782-BA3C-8BE533552218}"/>
    </a:ext>
  </a:extLst>
</a:theme>
</file>

<file path=ppt/theme/theme8.xml><?xml version="1.0" encoding="utf-8"?>
<a:theme xmlns:a="http://schemas.openxmlformats.org/drawingml/2006/main" name="2.0 - Slide Master -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9B27D321-F263-4E6F-98EF-09206F0D3DC6}"/>
    </a:ext>
  </a:extLst>
</a:theme>
</file>

<file path=ppt/theme/theme9.xml><?xml version="1.0" encoding="utf-8"?>
<a:theme xmlns:a="http://schemas.openxmlformats.org/drawingml/2006/main" name="3.0 - Slide Master - 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C713BE7D-33A8-446B-B3B0-698906A891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8A54DE9209514EB22A9F36E0D18C98" ma:contentTypeVersion="7" ma:contentTypeDescription="Create a new document." ma:contentTypeScope="" ma:versionID="a9147dc5e529b61aa366d115030e9c35">
  <xsd:schema xmlns:xsd="http://www.w3.org/2001/XMLSchema" xmlns:xs="http://www.w3.org/2001/XMLSchema" xmlns:p="http://schemas.microsoft.com/office/2006/metadata/properties" xmlns:ns2="fdbc8844-f839-4ea1-9741-5f7160bce09d" xmlns:ns3="ef5e5d6c-420b-4bf4-bd24-7a17b3a3f2c4" targetNamespace="http://schemas.microsoft.com/office/2006/metadata/properties" ma:root="true" ma:fieldsID="cf7131203207cded61159be47d63b81a" ns2:_="" ns3:_="">
    <xsd:import namespace="fdbc8844-f839-4ea1-9741-5f7160bce09d"/>
    <xsd:import namespace="ef5e5d6c-420b-4bf4-bd24-7a17b3a3f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c8844-f839-4ea1-9741-5f7160bce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5e5d6c-420b-4bf4-bd24-7a17b3a3f2c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C4D062-C859-46E3-95E9-DBBA90537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c8844-f839-4ea1-9741-5f7160bce09d"/>
    <ds:schemaRef ds:uri="ef5e5d6c-420b-4bf4-bd24-7a17b3a3f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3.xml><?xml version="1.0" encoding="utf-8"?>
<ds:datastoreItem xmlns:ds="http://schemas.openxmlformats.org/officeDocument/2006/customXml" ds:itemID="{55F3AE54-E525-407A-9473-4F14C43EA8FD}">
  <ds:schemaRefs>
    <ds:schemaRef ds:uri="af1aecce-9966-48e2-adf8-ad84ee7f2c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73</TotalTime>
  <Words>1744</Words>
  <Application>Microsoft Office PowerPoint</Application>
  <PresentationFormat>Widescreen</PresentationFormat>
  <Paragraphs>207</Paragraphs>
  <Slides>33</Slides>
  <Notes>3</Notes>
  <HiddenSlides>0</HiddenSlides>
  <MMClips>4</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33</vt:i4>
      </vt:variant>
    </vt:vector>
  </HeadingPairs>
  <TitlesOfParts>
    <vt:vector size="62" baseType="lpstr">
      <vt:lpstr>Arial</vt:lpstr>
      <vt:lpstr>Arial Black</vt:lpstr>
      <vt:lpstr>Calibri</vt:lpstr>
      <vt:lpstr>Century Gothic</vt:lpstr>
      <vt:lpstr>Consolas</vt:lpstr>
      <vt:lpstr>Courier New</vt:lpstr>
      <vt:lpstr>Gill Sans MT</vt:lpstr>
      <vt:lpstr>Myriad Pro</vt:lpstr>
      <vt:lpstr>Open Sans</vt:lpstr>
      <vt:lpstr>Segoe UI</vt:lpstr>
      <vt:lpstr>Segoe UI Semibold</vt:lpstr>
      <vt:lpstr>Source Sans Pro</vt:lpstr>
      <vt:lpstr>Source Sans Pro Semibold</vt:lpstr>
      <vt:lpstr>Times New Roman</vt:lpstr>
      <vt:lpstr>Wingdings</vt:lpstr>
      <vt:lpstr>2_nTIDE Lunch and Learn PPT Template</vt:lpstr>
      <vt:lpstr>Custom Design</vt:lpstr>
      <vt:lpstr>Blank Presentation</vt:lpstr>
      <vt:lpstr>2_Blank Presentation</vt:lpstr>
      <vt:lpstr>1_Office Theme</vt:lpstr>
      <vt:lpstr>2_Office Theme</vt:lpstr>
      <vt:lpstr>1.0 - Slide Master - Title</vt:lpstr>
      <vt:lpstr>2.0 - Slide Master - Content</vt:lpstr>
      <vt:lpstr>3.0 - Slide Master - End Content</vt:lpstr>
      <vt:lpstr>Blank background</vt:lpstr>
      <vt:lpstr>Ability Summit Theme</vt:lpstr>
      <vt:lpstr>7_White Template</vt:lpstr>
      <vt:lpstr>Ability Summit Theme</vt:lpstr>
      <vt:lpstr>2_nTIDE Lunch and Learn PPT Template</vt:lpstr>
      <vt:lpstr>nTIDE Lunch &amp; Learn Webinar Series</vt:lpstr>
      <vt:lpstr>nTIDE Lunch &amp; Learn Webinar Series</vt:lpstr>
      <vt:lpstr>Up Front Matters</vt:lpstr>
      <vt:lpstr>Up Front Matters – Contact Info</vt:lpstr>
      <vt:lpstr>Welcome</vt:lpstr>
      <vt:lpstr>Zoom Tips</vt:lpstr>
      <vt:lpstr>About nTIDE Lunch &amp; Learn</vt:lpstr>
      <vt:lpstr>Today’s Program</vt:lpstr>
      <vt:lpstr>Part 1: The nTIDE Report</vt:lpstr>
      <vt:lpstr>The Monthly nTIDE Report</vt:lpstr>
      <vt:lpstr>Source of the Data</vt:lpstr>
      <vt:lpstr>The Numbers</vt:lpstr>
      <vt:lpstr>Employment -to-  Population  Ratio</vt:lpstr>
      <vt:lpstr>Employment -to-  Population  Ratio: Aug.</vt:lpstr>
      <vt:lpstr>Employment -to-  Population  Ratio: Sept.</vt:lpstr>
      <vt:lpstr>Labor  Force Participation Rate</vt:lpstr>
      <vt:lpstr>Labor  Force Participation Rate: Aug.</vt:lpstr>
      <vt:lpstr>Labor  Force Participation Rate: Sept.</vt:lpstr>
      <vt:lpstr>Part 2 nTIDE News</vt:lpstr>
      <vt:lpstr>Federal Policy Update</vt:lpstr>
      <vt:lpstr>Subminimum Wage</vt:lpstr>
      <vt:lpstr>Subminimum Wage studies/Resources</vt:lpstr>
      <vt:lpstr>Subminimum Wage </vt:lpstr>
      <vt:lpstr>Blending, Braiding and Sequencing </vt:lpstr>
      <vt:lpstr>Employment of Hispanics with Disabilities in Skilled Trade Professions </vt:lpstr>
      <vt:lpstr>EARN Mental Health Toolkit </vt:lpstr>
      <vt:lpstr>Employment among Autistic Individuals</vt:lpstr>
      <vt:lpstr>VR and Rural </vt:lpstr>
      <vt:lpstr>NDEAM!! Advancing Access and Equity </vt:lpstr>
      <vt:lpstr>Part 3: nTIDE Guest Speakers</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August 2023</dc:title>
  <dc:creator>Andrew Houtenville</dc:creator>
  <cp:lastModifiedBy>Kate Filanoski</cp:lastModifiedBy>
  <cp:revision>3</cp:revision>
  <dcterms:created xsi:type="dcterms:W3CDTF">2020-10-02T13:45:56Z</dcterms:created>
  <dcterms:modified xsi:type="dcterms:W3CDTF">2023-10-06T16:40:14Z</dcterms:modified>
</cp:coreProperties>
</file>