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64" r:id="rId5"/>
    <p:sldMasterId id="2147486426" r:id="rId6"/>
    <p:sldMasterId id="2147486352" r:id="rId7"/>
    <p:sldMasterId id="2147483683" r:id="rId8"/>
    <p:sldMasterId id="2147486377" r:id="rId9"/>
    <p:sldMasterId id="2147486441" r:id="rId10"/>
    <p:sldMasterId id="2147486445" r:id="rId11"/>
    <p:sldMasterId id="2147486439" r:id="rId12"/>
    <p:sldMasterId id="2147483684" r:id="rId13"/>
    <p:sldMasterId id="2147483696" r:id="rId14"/>
    <p:sldMasterId id="2147483727" r:id="rId15"/>
    <p:sldMasterId id="2147483765" r:id="rId16"/>
    <p:sldMasterId id="2147483756" r:id="rId17"/>
    <p:sldMasterId id="2147483708" r:id="rId18"/>
  </p:sldMasterIdLst>
  <p:notesMasterIdLst>
    <p:notesMasterId r:id="rId68"/>
  </p:notesMasterIdLst>
  <p:handoutMasterIdLst>
    <p:handoutMasterId r:id="rId69"/>
  </p:handoutMasterIdLst>
  <p:sldIdLst>
    <p:sldId id="257" r:id="rId19"/>
    <p:sldId id="573" r:id="rId20"/>
    <p:sldId id="256" r:id="rId21"/>
    <p:sldId id="260" r:id="rId22"/>
    <p:sldId id="261" r:id="rId23"/>
    <p:sldId id="12109" r:id="rId24"/>
    <p:sldId id="262" r:id="rId25"/>
    <p:sldId id="582" r:id="rId26"/>
    <p:sldId id="305" r:id="rId27"/>
    <p:sldId id="304" r:id="rId28"/>
    <p:sldId id="303" r:id="rId29"/>
    <p:sldId id="264" r:id="rId30"/>
    <p:sldId id="12023" r:id="rId31"/>
    <p:sldId id="12093" r:id="rId32"/>
    <p:sldId id="12094" r:id="rId33"/>
    <p:sldId id="12096" r:id="rId34"/>
    <p:sldId id="11946" r:id="rId35"/>
    <p:sldId id="12095" r:id="rId36"/>
    <p:sldId id="12127" r:id="rId37"/>
    <p:sldId id="12128" r:id="rId38"/>
    <p:sldId id="12129" r:id="rId39"/>
    <p:sldId id="12130" r:id="rId40"/>
    <p:sldId id="12131" r:id="rId41"/>
    <p:sldId id="12132" r:id="rId42"/>
    <p:sldId id="12133" r:id="rId43"/>
    <p:sldId id="12134" r:id="rId44"/>
    <p:sldId id="12135" r:id="rId45"/>
    <p:sldId id="12136" r:id="rId46"/>
    <p:sldId id="12137" r:id="rId47"/>
    <p:sldId id="308" r:id="rId48"/>
    <p:sldId id="12111" r:id="rId49"/>
    <p:sldId id="12112" r:id="rId50"/>
    <p:sldId id="12113" r:id="rId51"/>
    <p:sldId id="12114" r:id="rId52"/>
    <p:sldId id="12115" r:id="rId53"/>
    <p:sldId id="12116" r:id="rId54"/>
    <p:sldId id="12117" r:id="rId55"/>
    <p:sldId id="12118" r:id="rId56"/>
    <p:sldId id="12119" r:id="rId57"/>
    <p:sldId id="12120" r:id="rId58"/>
    <p:sldId id="12121" r:id="rId59"/>
    <p:sldId id="12122" r:id="rId60"/>
    <p:sldId id="12123" r:id="rId61"/>
    <p:sldId id="12124" r:id="rId62"/>
    <p:sldId id="12125" r:id="rId63"/>
    <p:sldId id="12126" r:id="rId64"/>
    <p:sldId id="274" r:id="rId65"/>
    <p:sldId id="507" r:id="rId66"/>
    <p:sldId id="506" r:id="rId67"/>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60EAD-00FB-4147-9E07-7BF437FA4ACB}" v="335" dt="2023-08-04T15:53:21.540"/>
    <p1510:client id="{8513DFDE-6E4D-4A6D-8F11-11BCE692A12B}" v="49" dt="2023-08-04T14:27:03.254"/>
    <p1510:client id="{C77C35E0-0F4A-4A87-B2C1-A02291B05333}" v="2" dt="2023-08-04T17:48:27.514"/>
    <p1510:client id="{E3BD687E-19F3-C2C6-26D3-72A443A9B0DD}" v="7" dt="2023-08-04T14:09:01.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6505" autoAdjust="0"/>
  </p:normalViewPr>
  <p:slideViewPr>
    <p:cSldViewPr snapToGrid="0">
      <p:cViewPr varScale="1">
        <p:scale>
          <a:sx n="54" d="100"/>
          <a:sy n="54" d="100"/>
        </p:scale>
        <p:origin x="888" y="88"/>
      </p:cViewPr>
      <p:guideLst/>
    </p:cSldViewPr>
  </p:slideViewPr>
  <p:outlineViewPr>
    <p:cViewPr>
      <p:scale>
        <a:sx n="33" d="100"/>
        <a:sy n="33" d="100"/>
      </p:scale>
      <p:origin x="0" y="-10252"/>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tags" Target="tags/tag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8/4/2023</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150594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 Team Member</a:t>
            </a:r>
          </a:p>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36</a:t>
            </a:fld>
            <a:endParaRPr lang="en-US"/>
          </a:p>
        </p:txBody>
      </p:sp>
    </p:spTree>
    <p:extLst>
      <p:ext uri="{BB962C8B-B14F-4D97-AF65-F5344CB8AC3E}">
        <p14:creationId xmlns:p14="http://schemas.microsoft.com/office/powerpoint/2010/main" val="132007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37</a:t>
            </a:fld>
            <a:endParaRPr lang="en-US"/>
          </a:p>
        </p:txBody>
      </p:sp>
    </p:spTree>
    <p:extLst>
      <p:ext uri="{BB962C8B-B14F-4D97-AF65-F5344CB8AC3E}">
        <p14:creationId xmlns:p14="http://schemas.microsoft.com/office/powerpoint/2010/main" val="81171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 resources, campaign video and more are available on our campaign website (</a:t>
            </a:r>
            <a:r>
              <a:rPr lang="en-US" dirty="0" err="1"/>
              <a:t>www.thinkhighered.net</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80BF0-8D04-C545-A433-FB53A99E4A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you will connect and share with the “Think Higher. Think College.” campaign. Please help us spread the word!</a:t>
            </a:r>
          </a:p>
          <a:p>
            <a:r>
              <a:rPr lang="en-US" dirty="0"/>
              <a:t>Share the “Think Higher. Think College” message on social media. Tag Think College and use these hashtags: #THTC, #</a:t>
            </a:r>
            <a:r>
              <a:rPr lang="en-US" dirty="0" err="1"/>
              <a:t>ThinkHigher</a:t>
            </a:r>
            <a:r>
              <a:rPr lang="en-US" dirty="0"/>
              <a:t>, #</a:t>
            </a:r>
            <a:r>
              <a:rPr lang="en-US" dirty="0" err="1"/>
              <a:t>ThinkCollege</a:t>
            </a:r>
            <a:r>
              <a:rPr lang="en-US" dirty="0"/>
              <a:t>.</a:t>
            </a:r>
          </a:p>
          <a:p>
            <a:r>
              <a:rPr lang="en-US" dirty="0"/>
              <a:t>You can find our social media and dissemination kit on the ”Think Higher. Think College.” website (</a:t>
            </a:r>
            <a:r>
              <a:rPr lang="en-US" dirty="0" err="1"/>
              <a:t>www.thinkhighered.net</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3829C-1D76-B643-8665-CA463DBCF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2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Transition Postsecondary Education Programs for Students with Intellectual Disabilities</a:t>
            </a:r>
          </a:p>
          <a:p>
            <a:r>
              <a:rPr lang="en-US" altLang="en-US" sz="1200" dirty="0"/>
              <a:t>Grant funded model demonstration projects </a:t>
            </a:r>
            <a:r>
              <a:rPr lang="en-US" sz="1200" dirty="0"/>
              <a:t>aimed at developing and expanding inclusive higher education options for people with intellectual disability. </a:t>
            </a:r>
          </a:p>
          <a:p>
            <a:r>
              <a:rPr lang="en-US" altLang="en-US" sz="1200" dirty="0"/>
              <a:t>Funded by the Office of Postsecondary Education US DOE in 2010</a:t>
            </a:r>
          </a:p>
          <a:p>
            <a:r>
              <a:rPr lang="en-US" altLang="en-US" sz="1200" dirty="0"/>
              <a:t>Receives technical assistance and evaluation from the TC NCC</a:t>
            </a:r>
          </a:p>
          <a:p>
            <a:r>
              <a:rPr lang="en-US" altLang="en-US" sz="1200" dirty="0"/>
              <a:t>3 funding cycles since 2010</a:t>
            </a:r>
          </a:p>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42</a:t>
            </a:fld>
            <a:endParaRPr lang="en-US"/>
          </a:p>
        </p:txBody>
      </p:sp>
    </p:spTree>
    <p:extLst>
      <p:ext uri="{BB962C8B-B14F-4D97-AF65-F5344CB8AC3E}">
        <p14:creationId xmlns:p14="http://schemas.microsoft.com/office/powerpoint/2010/main" val="343396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Paid Jobs (paid employment only, not WBL): 3,675 (I used 8/1/22 as the start date cut off, but this could potentially include jobs inputted as part of 22-23 data collection. </a:t>
            </a:r>
          </a:p>
          <a:p>
            <a:r>
              <a:rPr lang="en-US" sz="1800" dirty="0"/>
              <a:t>https://franksmith2.quickbase.com/</a:t>
            </a:r>
            <a:r>
              <a:rPr lang="en-US" sz="1800" dirty="0" err="1"/>
              <a:t>db</a:t>
            </a:r>
            <a:r>
              <a:rPr lang="en-US" sz="1800" dirty="0"/>
              <a:t>/bf5rr57hy?a=</a:t>
            </a:r>
            <a:r>
              <a:rPr lang="en-US" sz="1800" dirty="0" err="1"/>
              <a:t>q&amp;qid</a:t>
            </a:r>
            <a:r>
              <a:rPr lang="en-US" sz="1800" dirty="0"/>
              <a:t>=257</a:t>
            </a:r>
          </a:p>
          <a:p>
            <a:endParaRPr lang="en-US" sz="1800" dirty="0"/>
          </a:p>
          <a:p>
            <a:r>
              <a:rPr lang="en-US" sz="1800" dirty="0"/>
              <a:t>Course Enrollments: 59,727</a:t>
            </a:r>
          </a:p>
          <a:p>
            <a:r>
              <a:rPr lang="en-US" sz="1800" dirty="0"/>
              <a:t>https://franksmith2.quickbase.com/</a:t>
            </a:r>
            <a:r>
              <a:rPr lang="en-US" sz="1800" dirty="0" err="1"/>
              <a:t>db</a:t>
            </a:r>
            <a:r>
              <a:rPr lang="en-US" sz="1800" dirty="0"/>
              <a:t>/bf62xex4j?a=</a:t>
            </a:r>
            <a:r>
              <a:rPr lang="en-US" sz="1800" dirty="0" err="1"/>
              <a:t>q&amp;qid</a:t>
            </a:r>
            <a:r>
              <a:rPr lang="en-US" sz="1800" dirty="0"/>
              <a:t>=189</a:t>
            </a:r>
          </a:p>
          <a:p>
            <a:endParaRPr lang="en-US" sz="1800" dirty="0"/>
          </a:p>
          <a:p>
            <a:r>
              <a:rPr lang="en-US" sz="1800" dirty="0"/>
              <a:t>Inclusive Course Enrollments: 26,597</a:t>
            </a:r>
          </a:p>
          <a:p>
            <a:endParaRPr lang="en-US" sz="1800" dirty="0"/>
          </a:p>
          <a:p>
            <a:r>
              <a:rPr lang="en-US" sz="1800" dirty="0"/>
              <a:t>Completion + Credential, this report didn’t cut it: https://franksmith2.quickbase.com/</a:t>
            </a:r>
            <a:r>
              <a:rPr lang="en-US" sz="1800" dirty="0" err="1"/>
              <a:t>db</a:t>
            </a:r>
            <a:r>
              <a:rPr lang="en-US" sz="1800" dirty="0"/>
              <a:t>/bf5rvsg65?a=</a:t>
            </a:r>
            <a:r>
              <a:rPr lang="en-US" sz="1800" dirty="0" err="1"/>
              <a:t>q&amp;qid</a:t>
            </a:r>
            <a:r>
              <a:rPr lang="en-US" sz="1800" dirty="0"/>
              <a:t>=449</a:t>
            </a:r>
          </a:p>
          <a:p>
            <a:r>
              <a:rPr lang="en-US" sz="1800" dirty="0"/>
              <a:t>Took 1962 + 58 (20-21 AR) + 114 (21-22) for 2,134</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9D882-F034-F249-BD50-07490336B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066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95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Meg</a:t>
            </a:r>
            <a:endParaRPr lang="en-US" dirty="0"/>
          </a:p>
          <a:p>
            <a:r>
              <a:rPr lang="en-US" dirty="0"/>
              <a:t>Thanks!  Please stay in touch – through our website, mailing list, social media – in addition to a </a:t>
            </a:r>
            <a:endParaRPr lang="en-US" dirty="0">
              <a:cs typeface="Calibri"/>
            </a:endParaRPr>
          </a:p>
          <a:p>
            <a:endParaRPr lang="en-US"/>
          </a:p>
          <a:p>
            <a:r>
              <a:rPr lang="en-US" dirty="0"/>
              <a:t>FB page, we have two FB groups we support as well – one for families and one for college program staff.  Find out how to join on our website, or email me!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927A2-9628-2043-BE7E-DB6619F3C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74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384425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18</a:t>
            </a:fld>
            <a:endParaRPr lang="en-US"/>
          </a:p>
        </p:txBody>
      </p:sp>
    </p:spTree>
    <p:extLst>
      <p:ext uri="{BB962C8B-B14F-4D97-AF65-F5344CB8AC3E}">
        <p14:creationId xmlns:p14="http://schemas.microsoft.com/office/powerpoint/2010/main" val="118211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30</a:t>
            </a:fld>
            <a:endParaRPr lang="en-US"/>
          </a:p>
        </p:txBody>
      </p:sp>
    </p:spTree>
    <p:extLst>
      <p:ext uri="{BB962C8B-B14F-4D97-AF65-F5344CB8AC3E}">
        <p14:creationId xmlns:p14="http://schemas.microsoft.com/office/powerpoint/2010/main" val="124758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9D882-F034-F249-BD50-07490336B7AC}" type="slidenum">
              <a:rPr lang="en-US" smtClean="0"/>
              <a:t>31</a:t>
            </a:fld>
            <a:endParaRPr lang="en-US"/>
          </a:p>
        </p:txBody>
      </p:sp>
    </p:spTree>
    <p:extLst>
      <p:ext uri="{BB962C8B-B14F-4D97-AF65-F5344CB8AC3E}">
        <p14:creationId xmlns:p14="http://schemas.microsoft.com/office/powerpoint/2010/main" val="22565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32</a:t>
            </a:fld>
            <a:endParaRPr lang="en-US"/>
          </a:p>
        </p:txBody>
      </p:sp>
    </p:spTree>
    <p:extLst>
      <p:ext uri="{BB962C8B-B14F-4D97-AF65-F5344CB8AC3E}">
        <p14:creationId xmlns:p14="http://schemas.microsoft.com/office/powerpoint/2010/main" val="252908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33</a:t>
            </a:fld>
            <a:endParaRPr lang="en-US"/>
          </a:p>
        </p:txBody>
      </p:sp>
    </p:spTree>
    <p:extLst>
      <p:ext uri="{BB962C8B-B14F-4D97-AF65-F5344CB8AC3E}">
        <p14:creationId xmlns:p14="http://schemas.microsoft.com/office/powerpoint/2010/main" val="198139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34</a:t>
            </a:fld>
            <a:endParaRPr lang="en-US"/>
          </a:p>
        </p:txBody>
      </p:sp>
    </p:spTree>
    <p:extLst>
      <p:ext uri="{BB962C8B-B14F-4D97-AF65-F5344CB8AC3E}">
        <p14:creationId xmlns:p14="http://schemas.microsoft.com/office/powerpoint/2010/main" val="18209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480B5-026C-904D-83E5-04591FF7BD8C}" type="slidenum">
              <a:rPr lang="en-US" smtClean="0"/>
              <a:t>35</a:t>
            </a:fld>
            <a:endParaRPr lang="en-US"/>
          </a:p>
        </p:txBody>
      </p:sp>
    </p:spTree>
    <p:extLst>
      <p:ext uri="{BB962C8B-B14F-4D97-AF65-F5344CB8AC3E}">
        <p14:creationId xmlns:p14="http://schemas.microsoft.com/office/powerpoint/2010/main" val="248669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2.xml"/><Relationship Id="rId5" Type="http://schemas.openxmlformats.org/officeDocument/2006/relationships/image" Target="../media/image37.jpeg"/><Relationship Id="rId4" Type="http://schemas.openxmlformats.org/officeDocument/2006/relationships/image" Target="../media/image36.jpe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s://ucl.autism-uni.org/location/front-quad-and-portico-entrance/" TargetMode="External"/><Relationship Id="rId2" Type="http://schemas.openxmlformats.org/officeDocument/2006/relationships/image" Target="../media/image40.jpe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Master" Target="../slideMasters/slideMaster5.xml"/><Relationship Id="rId6" Type="http://schemas.openxmlformats.org/officeDocument/2006/relationships/image" Target="../media/image13.gif"/><Relationship Id="rId5" Type="http://schemas.openxmlformats.org/officeDocument/2006/relationships/image" Target="../media/image18.tiff"/><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5.xml"/><Relationship Id="rId5" Type="http://schemas.openxmlformats.org/officeDocument/2006/relationships/image" Target="../media/image13.gif"/><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13.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jpg"/><Relationship Id="rId1" Type="http://schemas.openxmlformats.org/officeDocument/2006/relationships/slideMaster" Target="../slideMasters/slideMaster5.xml"/><Relationship Id="rId4" Type="http://schemas.openxmlformats.org/officeDocument/2006/relationships/image" Target="../media/image13.gi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Master" Target="../slideMasters/slideMaster6.xml"/><Relationship Id="rId6" Type="http://schemas.openxmlformats.org/officeDocument/2006/relationships/image" Target="../media/image13.gif"/><Relationship Id="rId5" Type="http://schemas.openxmlformats.org/officeDocument/2006/relationships/image" Target="../media/image18.tiff"/><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6.xml"/><Relationship Id="rId5" Type="http://schemas.openxmlformats.org/officeDocument/2006/relationships/image" Target="../media/image13.gif"/><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 Id="rId4" Type="http://schemas.openxmlformats.org/officeDocument/2006/relationships/image" Target="../media/image13.gi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jpg"/><Relationship Id="rId1" Type="http://schemas.openxmlformats.org/officeDocument/2006/relationships/slideMaster" Target="../slideMasters/slideMaster6.xml"/><Relationship Id="rId4" Type="http://schemas.openxmlformats.org/officeDocument/2006/relationships/image" Target="../media/image13.gi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dirty="0" err="1"/>
              <a:t>nTIDE</a:t>
            </a:r>
            <a:r>
              <a:rPr lang="en-US" dirty="0"/>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Kessler Foundation, AUCD,</a:t>
            </a:r>
            <a:br>
              <a:rPr lang="en-US" dirty="0"/>
            </a:br>
            <a:r>
              <a:rPr lang="en-US" dirty="0"/>
              <a:t>University of New Hampshire Institute on Disability</a:t>
            </a:r>
            <a:br>
              <a:rPr lang="en-US" dirty="0"/>
            </a:br>
            <a:r>
              <a:rPr lang="en-US" dirty="0"/>
              <a:t>Episode #</a:t>
            </a:r>
            <a:br>
              <a:rPr lang="en-US" dirty="0"/>
            </a:br>
            <a:r>
              <a:rPr lang="en-US" dirty="0"/>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690DE-2085-134B-B7B8-F762C2BDC1A5}" type="datetime1">
              <a:rPr lang="en-US" smtClean="0"/>
              <a:t>8/4/2023</a:t>
            </a:fld>
            <a:endParaRPr lang="en-US"/>
          </a:p>
        </p:txBody>
      </p:sp>
      <p:sp>
        <p:nvSpPr>
          <p:cNvPr id="3" name="Footer Placeholder 2"/>
          <p:cNvSpPr>
            <a:spLocks noGrp="1"/>
          </p:cNvSpPr>
          <p:nvPr>
            <p:ph type="ftr" sz="quarter" idx="11"/>
          </p:nvPr>
        </p:nvSpPr>
        <p:spPr/>
        <p:txBody>
          <a:bodyPr/>
          <a:lstStyle/>
          <a:p>
            <a:r>
              <a:rPr lang="en-US"/>
              <a:t>2. National Core Indicators, 2022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020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E23EE-5C39-A54B-8FBC-9EC644815260}" type="datetime1">
              <a:rPr lang="en-US" smtClean="0"/>
              <a:t>8/4/2023</a:t>
            </a:fld>
            <a:endParaRPr lang="en-US"/>
          </a:p>
        </p:txBody>
      </p:sp>
      <p:sp>
        <p:nvSpPr>
          <p:cNvPr id="6" name="Footer Placeholder 5"/>
          <p:cNvSpPr>
            <a:spLocks noGrp="1"/>
          </p:cNvSpPr>
          <p:nvPr>
            <p:ph type="ftr" sz="quarter" idx="11"/>
          </p:nvPr>
        </p:nvSpPr>
        <p:spPr/>
        <p:txBody>
          <a:bodyPr/>
          <a:lstStyle/>
          <a:p>
            <a:r>
              <a:rPr lang="en-US"/>
              <a:t>2. National Core Indicators, 2022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6975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4D3C85-901F-6447-8F3A-B0A9BF28F6DE}" type="datetime1">
              <a:rPr lang="en-US" smtClean="0"/>
              <a:t>8/4/2023</a:t>
            </a:fld>
            <a:endParaRPr lang="en-US"/>
          </a:p>
        </p:txBody>
      </p:sp>
      <p:sp>
        <p:nvSpPr>
          <p:cNvPr id="6" name="Footer Placeholder 5"/>
          <p:cNvSpPr>
            <a:spLocks noGrp="1"/>
          </p:cNvSpPr>
          <p:nvPr>
            <p:ph type="ftr" sz="quarter" idx="11"/>
          </p:nvPr>
        </p:nvSpPr>
        <p:spPr/>
        <p:txBody>
          <a:bodyPr/>
          <a:lstStyle/>
          <a:p>
            <a:r>
              <a:rPr lang="en-US"/>
              <a:t>2. National Core Indicators, 2022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3254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744EB-C3B1-7B4C-8FE8-83D85D77E3C8}" type="datetime1">
              <a:rPr lang="en-US" smtClean="0"/>
              <a:t>8/4/2023</a:t>
            </a:fld>
            <a:endParaRPr lang="en-US"/>
          </a:p>
        </p:txBody>
      </p:sp>
      <p:sp>
        <p:nvSpPr>
          <p:cNvPr id="5" name="Footer Placeholder 4"/>
          <p:cNvSpPr>
            <a:spLocks noGrp="1"/>
          </p:cNvSpPr>
          <p:nvPr>
            <p:ph type="ftr" sz="quarter" idx="11"/>
          </p:nvPr>
        </p:nvSpPr>
        <p:spPr/>
        <p:txBody>
          <a:bodyPr/>
          <a:lstStyle/>
          <a:p>
            <a:r>
              <a:rPr lang="en-US"/>
              <a:t>2. National Core Indicators,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86359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165752-C616-0B45-B07B-0EEDC4C658C0}" type="datetime1">
              <a:rPr lang="en-US" smtClean="0"/>
              <a:t>8/4/2023</a:t>
            </a:fld>
            <a:endParaRPr lang="en-US"/>
          </a:p>
        </p:txBody>
      </p:sp>
      <p:sp>
        <p:nvSpPr>
          <p:cNvPr id="5" name="Footer Placeholder 4"/>
          <p:cNvSpPr>
            <a:spLocks noGrp="1"/>
          </p:cNvSpPr>
          <p:nvPr>
            <p:ph type="ftr" sz="quarter" idx="11"/>
          </p:nvPr>
        </p:nvSpPr>
        <p:spPr/>
        <p:txBody>
          <a:bodyPr/>
          <a:lstStyle/>
          <a:p>
            <a:r>
              <a:rPr lang="en-US"/>
              <a:t>2. National Core Indicators,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69848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FCFA-36F2-8C8B-57AB-D78F12D39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670A9-FBE1-264C-B3E8-A26CF56BC0BC}"/>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7B30F5-7CE3-A45F-CFE6-432B75F15626}"/>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5" name="Footer Placeholder 4">
            <a:extLst>
              <a:ext uri="{FF2B5EF4-FFF2-40B4-BE49-F238E27FC236}">
                <a16:creationId xmlns:a16="http://schemas.microsoft.com/office/drawing/2014/main" id="{046C67C7-5AD9-AB79-06A1-7DE63EE6D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3C0F4-F6C7-DAD0-6D42-89A1869A726E}"/>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32867679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973D-AA4C-3859-195B-632B75832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B7B26-B997-A755-CF6E-408B9B41DA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86EB8-D77E-A83B-9FE7-FDF0D637C38C}"/>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5" name="Footer Placeholder 4">
            <a:extLst>
              <a:ext uri="{FF2B5EF4-FFF2-40B4-BE49-F238E27FC236}">
                <a16:creationId xmlns:a16="http://schemas.microsoft.com/office/drawing/2014/main" id="{DA33C7EE-21D4-1237-279C-16790FE95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B8465-AB79-FBB7-0C40-AACE9045CF25}"/>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34585073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397A-E97A-78A3-1BD8-B034C8D20D5E}"/>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1A5207-6ACC-25A8-A51E-1B84DD8B936B}"/>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CD7E44-DB2F-B12B-EF63-BBAB37223F10}"/>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5" name="Footer Placeholder 4">
            <a:extLst>
              <a:ext uri="{FF2B5EF4-FFF2-40B4-BE49-F238E27FC236}">
                <a16:creationId xmlns:a16="http://schemas.microsoft.com/office/drawing/2014/main" id="{C0A9DCB0-16B7-EB20-8202-B27EF7DDA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75204-6CA9-B97B-3BCE-AE6AC92B16D0}"/>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8730558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7592-7E03-9865-AC43-73D8E7656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96B4E-BC49-BBF8-811C-BD766E091724}"/>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8AC47-EBAF-F235-1501-AA21704B8842}"/>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D08939-E5C4-36CA-1857-30DE31E130D9}"/>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6" name="Footer Placeholder 5">
            <a:extLst>
              <a:ext uri="{FF2B5EF4-FFF2-40B4-BE49-F238E27FC236}">
                <a16:creationId xmlns:a16="http://schemas.microsoft.com/office/drawing/2014/main" id="{CBEE7D65-F715-00EF-0CFC-272905D7F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BA76D-5B5E-A8B0-04FC-3D9F3BA48ED6}"/>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34247106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713C-BBC8-AB3C-F3D7-9CD34988A6EF}"/>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EB0472-9DCF-864D-F85E-EF2FB1002A05}"/>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BC752-6241-3856-840A-5422092B8D0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0172C-8E7E-5B0D-BBFF-4FCF2E16C9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7B668-5FB7-7873-5F30-AF9EC8F36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4FFE5-C04B-84AB-A493-AFED93F99159}"/>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8" name="Footer Placeholder 7">
            <a:extLst>
              <a:ext uri="{FF2B5EF4-FFF2-40B4-BE49-F238E27FC236}">
                <a16:creationId xmlns:a16="http://schemas.microsoft.com/office/drawing/2014/main" id="{0B1AD1B7-31F4-5E73-E3B9-343EDAD1D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A9F0EA-3ABB-9A43-0287-DE352334685E}"/>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7954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BE19-F525-3ABB-4087-89A491954C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42F9B-843D-3EE0-87AC-495B66CBFDE4}"/>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4" name="Footer Placeholder 3">
            <a:extLst>
              <a:ext uri="{FF2B5EF4-FFF2-40B4-BE49-F238E27FC236}">
                <a16:creationId xmlns:a16="http://schemas.microsoft.com/office/drawing/2014/main" id="{3B2DA697-7EF9-A1E9-AA28-0A5668FB0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F1A78-7DE5-1415-7600-D79D7BD41A9D}"/>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466722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52E1F-6D02-6536-61C2-E7556CBEE682}"/>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3" name="Footer Placeholder 2">
            <a:extLst>
              <a:ext uri="{FF2B5EF4-FFF2-40B4-BE49-F238E27FC236}">
                <a16:creationId xmlns:a16="http://schemas.microsoft.com/office/drawing/2014/main" id="{127FBCB7-66EA-121B-D145-5064ED15BB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0BF814-817C-4637-3019-821DF0AC2FEA}"/>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1035005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8290-CF0B-1A7D-9D09-47CDF29332A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00460-1DC2-34AB-F280-67FFF8D0001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6DAA9-0A44-AF5C-D342-467FF168F18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330B7-53D6-64E7-3AE1-5E9DF99AF219}"/>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6" name="Footer Placeholder 5">
            <a:extLst>
              <a:ext uri="{FF2B5EF4-FFF2-40B4-BE49-F238E27FC236}">
                <a16:creationId xmlns:a16="http://schemas.microsoft.com/office/drawing/2014/main" id="{A9C88D1B-7EFB-80B3-683B-F8BBA3D86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D2A5B-658E-5A85-AC03-8E5F0356DEE7}"/>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28437896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7A7A-7754-3F78-EA90-2C8D28034E13}"/>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1FE2F-45A7-C2AD-F33E-D35EF8746C7B}"/>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FF94D6F2-3FA5-D32C-A237-21F51558075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FC991-DBC9-D182-2E2A-020D3D4892CE}"/>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6" name="Footer Placeholder 5">
            <a:extLst>
              <a:ext uri="{FF2B5EF4-FFF2-40B4-BE49-F238E27FC236}">
                <a16:creationId xmlns:a16="http://schemas.microsoft.com/office/drawing/2014/main" id="{69A25979-3B0D-F0B0-994B-58E13E423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0F1E6A-C245-3291-198A-1867286138C6}"/>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22104453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2AA8-7F33-B5D6-9E0E-E483487937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971B6-D1C2-855A-3B0E-8315ECE9BA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CD2E3-A45C-04B1-E70C-097CDD27F9DC}"/>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5" name="Footer Placeholder 4">
            <a:extLst>
              <a:ext uri="{FF2B5EF4-FFF2-40B4-BE49-F238E27FC236}">
                <a16:creationId xmlns:a16="http://schemas.microsoft.com/office/drawing/2014/main" id="{A05B04B8-BCF3-78AA-9133-5056139C6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971C2-D95B-260B-812B-27305400D14E}"/>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37376650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2EB6E-7CBB-8C4A-C3D0-9D534F8AB225}"/>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2F7E42-7E94-3453-8327-C29A6ACFD3F4}"/>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1265E-62F3-C4F2-A4C7-D5F425609937}"/>
              </a:ext>
            </a:extLst>
          </p:cNvPr>
          <p:cNvSpPr>
            <a:spLocks noGrp="1"/>
          </p:cNvSpPr>
          <p:nvPr>
            <p:ph type="dt" sz="half" idx="10"/>
          </p:nvPr>
        </p:nvSpPr>
        <p:spPr/>
        <p:txBody>
          <a:bodyPr/>
          <a:lstStyle/>
          <a:p>
            <a:fld id="{BE68320D-A07B-6647-A85E-23FE32B8C637}" type="datetimeFigureOut">
              <a:rPr lang="en-US" smtClean="0"/>
              <a:t>8/4/2023</a:t>
            </a:fld>
            <a:endParaRPr lang="en-US"/>
          </a:p>
        </p:txBody>
      </p:sp>
      <p:sp>
        <p:nvSpPr>
          <p:cNvPr id="5" name="Footer Placeholder 4">
            <a:extLst>
              <a:ext uri="{FF2B5EF4-FFF2-40B4-BE49-F238E27FC236}">
                <a16:creationId xmlns:a16="http://schemas.microsoft.com/office/drawing/2014/main" id="{A9C6F904-A561-77B5-18E4-CC1448AF8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63D57-C596-8893-DEC6-832EF588F556}"/>
              </a:ext>
            </a:extLst>
          </p:cNvPr>
          <p:cNvSpPr>
            <a:spLocks noGrp="1"/>
          </p:cNvSpPr>
          <p:nvPr>
            <p:ph type="sldNum" sz="quarter" idx="12"/>
          </p:nvPr>
        </p:nvSpPr>
        <p:spPr/>
        <p:txBody>
          <a:bodyPr/>
          <a:lstStyle/>
          <a:p>
            <a:fld id="{A47C5430-FF48-AE4C-900F-DC7987B7BF71}" type="slidenum">
              <a:rPr lang="en-US" smtClean="0"/>
              <a:t>‹#›</a:t>
            </a:fld>
            <a:endParaRPr lang="en-US"/>
          </a:p>
        </p:txBody>
      </p:sp>
    </p:spTree>
    <p:extLst>
      <p:ext uri="{BB962C8B-B14F-4D97-AF65-F5344CB8AC3E}">
        <p14:creationId xmlns:p14="http://schemas.microsoft.com/office/powerpoint/2010/main" val="7855811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1524000" y="1392336"/>
            <a:ext cx="8991600" cy="234139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1564640" y="4185514"/>
            <a:ext cx="8950960" cy="1506104"/>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8FA185DD-33CE-DE95-9CA6-0A7BDF9A1013}"/>
              </a:ext>
              <a:ext uri="{C183D7F6-B498-43B3-948B-1728B52AA6E4}">
                <adec:decorative xmlns:adec="http://schemas.microsoft.com/office/drawing/2017/decorative" val="1"/>
              </a:ext>
            </a:extLst>
          </p:cNvPr>
          <p:cNvSpPr/>
          <p:nvPr userDrawn="1"/>
        </p:nvSpPr>
        <p:spPr>
          <a:xfrm rot="5400000">
            <a:off x="6001778" y="-2136380"/>
            <a:ext cx="188446" cy="12192002"/>
          </a:xfrm>
          <a:prstGeom prst="rect">
            <a:avLst/>
          </a:prstGeom>
          <a:solidFill>
            <a:srgbClr val="205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43E17460-7F16-7383-10F8-EAF8E1EF55E8}"/>
              </a:ext>
            </a:extLst>
          </p:cNvPr>
          <p:cNvPicPr>
            <a:picLocks noChangeAspect="1"/>
          </p:cNvPicPr>
          <p:nvPr userDrawn="1"/>
        </p:nvPicPr>
        <p:blipFill>
          <a:blip r:embed="rId2">
            <a:alphaModFix amt="62000"/>
          </a:blip>
          <a:stretch>
            <a:fillRect/>
          </a:stretch>
        </p:blipFill>
        <p:spPr>
          <a:xfrm>
            <a:off x="255335" y="5691618"/>
            <a:ext cx="11681331" cy="1175802"/>
          </a:xfrm>
          <a:prstGeom prst="rect">
            <a:avLst/>
          </a:prstGeom>
        </p:spPr>
      </p:pic>
      <p:pic>
        <p:nvPicPr>
          <p:cNvPr id="10" name="Picture 9" descr="Students using laptops in classroom">
            <a:extLst>
              <a:ext uri="{FF2B5EF4-FFF2-40B4-BE49-F238E27FC236}">
                <a16:creationId xmlns:a16="http://schemas.microsoft.com/office/drawing/2014/main" id="{4E2C671C-AD26-D27A-5701-F2A97705D1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5484" y="448888"/>
            <a:ext cx="2009422" cy="1339614"/>
          </a:xfrm>
          <a:prstGeom prst="rect">
            <a:avLst/>
          </a:prstGeom>
        </p:spPr>
      </p:pic>
      <p:pic>
        <p:nvPicPr>
          <p:cNvPr id="13" name="Picture 12" descr="Man in denim jacket and hoodie">
            <a:extLst>
              <a:ext uri="{FF2B5EF4-FFF2-40B4-BE49-F238E27FC236}">
                <a16:creationId xmlns:a16="http://schemas.microsoft.com/office/drawing/2014/main" id="{86E94D63-D73D-E13D-E666-53EAD19CF8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34692" y="447842"/>
            <a:ext cx="2011778" cy="1340661"/>
          </a:xfrm>
          <a:prstGeom prst="rect">
            <a:avLst/>
          </a:prstGeom>
        </p:spPr>
      </p:pic>
      <p:pic>
        <p:nvPicPr>
          <p:cNvPr id="15" name="Picture 14" descr="Students in library">
            <a:extLst>
              <a:ext uri="{FF2B5EF4-FFF2-40B4-BE49-F238E27FC236}">
                <a16:creationId xmlns:a16="http://schemas.microsoft.com/office/drawing/2014/main" id="{D54C380A-6931-1BA9-10E2-C91783DF40B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24000" y="462132"/>
            <a:ext cx="2009422" cy="1340661"/>
          </a:xfrm>
          <a:prstGeom prst="rect">
            <a:avLst/>
          </a:prstGeom>
        </p:spPr>
      </p:pic>
    </p:spTree>
    <p:extLst>
      <p:ext uri="{BB962C8B-B14F-4D97-AF65-F5344CB8AC3E}">
        <p14:creationId xmlns:p14="http://schemas.microsoft.com/office/powerpoint/2010/main" val="32007395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406399" y="931334"/>
            <a:ext cx="5994400" cy="3522134"/>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1417320" y="5011148"/>
            <a:ext cx="8950960" cy="1506104"/>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pic>
        <p:nvPicPr>
          <p:cNvPr id="7" name="Picture 6" descr="Logo, company name&#10;&#10;Description automatically generated">
            <a:extLst>
              <a:ext uri="{FF2B5EF4-FFF2-40B4-BE49-F238E27FC236}">
                <a16:creationId xmlns:a16="http://schemas.microsoft.com/office/drawing/2014/main" id="{6643C342-95D9-5FC0-3917-4130C1FCEE72}"/>
              </a:ext>
            </a:extLst>
          </p:cNvPr>
          <p:cNvPicPr>
            <a:picLocks noChangeAspect="1"/>
          </p:cNvPicPr>
          <p:nvPr userDrawn="1"/>
        </p:nvPicPr>
        <p:blipFill>
          <a:blip r:embed="rId2"/>
          <a:stretch>
            <a:fillRect/>
          </a:stretch>
        </p:blipFill>
        <p:spPr>
          <a:xfrm>
            <a:off x="6763438" y="812800"/>
            <a:ext cx="4387918" cy="3759201"/>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2703779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1524000" y="1392336"/>
            <a:ext cx="8991600" cy="234139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1564640" y="4185514"/>
            <a:ext cx="8950960" cy="1506104"/>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006335E-E378-8042-0149-AE305C59A53E}"/>
              </a:ext>
            </a:extLst>
          </p:cNvPr>
          <p:cNvSpPr>
            <a:spLocks noGrp="1"/>
          </p:cNvSpPr>
          <p:nvPr>
            <p:ph type="ftr" sz="quarter" idx="11"/>
          </p:nvPr>
        </p:nvSpPr>
        <p:spPr>
          <a:xfrm>
            <a:off x="1773820" y="5899241"/>
            <a:ext cx="9280260" cy="660399"/>
          </a:xfrm>
          <a:prstGeom prst="rect">
            <a:avLst/>
          </a:prstGeom>
        </p:spPr>
        <p:txBody>
          <a:bodyPr/>
          <a:lstStyle>
            <a:lvl1pPr>
              <a:defRPr sz="1400"/>
            </a:lvl1pPr>
          </a:lstStyle>
          <a:p>
            <a:r>
              <a:rPr lang="en-US"/>
              <a:t>The Think College National Coordinating Center is a project of the Institute for Community Inclusion at the University of Massachusetts Boston. The Center is funded by the US Department of Education, Office of Postsecondary Education, Grant #P407B15002</a:t>
            </a:r>
          </a:p>
        </p:txBody>
      </p:sp>
      <p:pic>
        <p:nvPicPr>
          <p:cNvPr id="8" name="Picture 7" descr="A picture containing logo&#10;&#10;Description automatically generated">
            <a:extLst>
              <a:ext uri="{FF2B5EF4-FFF2-40B4-BE49-F238E27FC236}">
                <a16:creationId xmlns:a16="http://schemas.microsoft.com/office/drawing/2014/main" id="{FA930187-F685-23D4-D4F8-6F96606DA1B3}"/>
              </a:ext>
            </a:extLst>
          </p:cNvPr>
          <p:cNvPicPr>
            <a:picLocks noChangeAspect="1"/>
          </p:cNvPicPr>
          <p:nvPr userDrawn="1"/>
        </p:nvPicPr>
        <p:blipFill>
          <a:blip r:embed="rId2"/>
          <a:stretch>
            <a:fillRect/>
          </a:stretch>
        </p:blipFill>
        <p:spPr>
          <a:xfrm>
            <a:off x="694320" y="5864539"/>
            <a:ext cx="1079500" cy="660400"/>
          </a:xfrm>
          <a:prstGeom prst="rect">
            <a:avLst/>
          </a:prstGeom>
        </p:spPr>
      </p:pic>
      <p:sp>
        <p:nvSpPr>
          <p:cNvPr id="4" name="Rectangle 3">
            <a:extLst>
              <a:ext uri="{FF2B5EF4-FFF2-40B4-BE49-F238E27FC236}">
                <a16:creationId xmlns:a16="http://schemas.microsoft.com/office/drawing/2014/main" id="{B4F6210E-E293-4997-25DE-3C1FC77C38A7}"/>
              </a:ext>
              <a:ext uri="{C183D7F6-B498-43B3-948B-1728B52AA6E4}">
                <adec:decorative xmlns:adec="http://schemas.microsoft.com/office/drawing/2017/decorative" val="1"/>
              </a:ext>
            </a:extLst>
          </p:cNvPr>
          <p:cNvSpPr/>
          <p:nvPr userDrawn="1"/>
        </p:nvSpPr>
        <p:spPr>
          <a:xfrm>
            <a:off x="-41457" y="0"/>
            <a:ext cx="447857" cy="6858000"/>
          </a:xfrm>
          <a:prstGeom prst="rect">
            <a:avLst/>
          </a:prstGeom>
          <a:solidFill>
            <a:srgbClr val="CD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91217B03-9A20-56FE-8DDC-4EF5483B1CE7}"/>
              </a:ext>
            </a:extLst>
          </p:cNvPr>
          <p:cNvPicPr>
            <a:picLocks noChangeAspect="1"/>
          </p:cNvPicPr>
          <p:nvPr userDrawn="1"/>
        </p:nvPicPr>
        <p:blipFill>
          <a:blip r:embed="rId3">
            <a:alphaModFix amt="62000"/>
          </a:blip>
          <a:stretch>
            <a:fillRect/>
          </a:stretch>
        </p:blipFill>
        <p:spPr>
          <a:xfrm>
            <a:off x="665164" y="84864"/>
            <a:ext cx="11271502" cy="1134550"/>
          </a:xfrm>
          <a:prstGeom prst="rect">
            <a:avLst/>
          </a:prstGeom>
        </p:spPr>
      </p:pic>
    </p:spTree>
    <p:extLst>
      <p:ext uri="{BB962C8B-B14F-4D97-AF65-F5344CB8AC3E}">
        <p14:creationId xmlns:p14="http://schemas.microsoft.com/office/powerpoint/2010/main" val="15359570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1524000" y="1201496"/>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1524000" y="385368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74CDC87D-862C-C8B2-C426-9F60380294C4}"/>
              </a:ext>
            </a:extLst>
          </p:cNvPr>
          <p:cNvSpPr txBox="1"/>
          <p:nvPr userDrawn="1"/>
        </p:nvSpPr>
        <p:spPr>
          <a:xfrm>
            <a:off x="1327574" y="6247794"/>
            <a:ext cx="8239760" cy="430887"/>
          </a:xfrm>
          <a:prstGeom prst="rect">
            <a:avLst/>
          </a:prstGeom>
          <a:noFill/>
        </p:spPr>
        <p:txBody>
          <a:bodyPr wrap="square">
            <a:spAutoFit/>
          </a:bodyPr>
          <a:lstStyle/>
          <a:p>
            <a:r>
              <a:rPr lang="en-US" sz="1100"/>
              <a:t>The Think College National Coordinating Center is a project of the Institute for Community Inclusion at the University of Massachusetts Boston. The Center is funded by the US Department of Education, Office of Postsecondary Education, Grant #P407B15002</a:t>
            </a:r>
          </a:p>
        </p:txBody>
      </p:sp>
      <p:pic>
        <p:nvPicPr>
          <p:cNvPr id="10" name="Picture 9" descr="A picture containing logo&#10;&#10;Description automatically generated">
            <a:extLst>
              <a:ext uri="{FF2B5EF4-FFF2-40B4-BE49-F238E27FC236}">
                <a16:creationId xmlns:a16="http://schemas.microsoft.com/office/drawing/2014/main" id="{10E95DDA-6CD3-CEF7-409D-D546B6509590}"/>
              </a:ext>
            </a:extLst>
          </p:cNvPr>
          <p:cNvPicPr>
            <a:picLocks noChangeAspect="1"/>
          </p:cNvPicPr>
          <p:nvPr userDrawn="1"/>
        </p:nvPicPr>
        <p:blipFill>
          <a:blip r:embed="rId2"/>
          <a:stretch>
            <a:fillRect/>
          </a:stretch>
        </p:blipFill>
        <p:spPr>
          <a:xfrm>
            <a:off x="491914" y="6250507"/>
            <a:ext cx="835660" cy="511227"/>
          </a:xfrm>
          <a:prstGeom prst="rect">
            <a:avLst/>
          </a:prstGeom>
        </p:spPr>
      </p:pic>
    </p:spTree>
    <p:extLst>
      <p:ext uri="{BB962C8B-B14F-4D97-AF65-F5344CB8AC3E}">
        <p14:creationId xmlns:p14="http://schemas.microsoft.com/office/powerpoint/2010/main" val="425046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1524000" y="1201496"/>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1524000" y="385368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Tree>
    <p:extLst>
      <p:ext uri="{BB962C8B-B14F-4D97-AF65-F5344CB8AC3E}">
        <p14:creationId xmlns:p14="http://schemas.microsoft.com/office/powerpoint/2010/main" val="1196692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C551-F71D-AB0B-C85B-20AF3788251C}"/>
              </a:ext>
            </a:extLst>
          </p:cNvPr>
          <p:cNvSpPr>
            <a:spLocks noGrp="1"/>
          </p:cNvSpPr>
          <p:nvPr>
            <p:ph type="title" hasCustomPrompt="1"/>
          </p:nvPr>
        </p:nvSpPr>
        <p:spPr>
          <a:xfrm>
            <a:off x="579120" y="198799"/>
            <a:ext cx="10515600" cy="1325563"/>
          </a:xfrm>
        </p:spPr>
        <p:txBody>
          <a:bodyPr/>
          <a:lstStyle/>
          <a:p>
            <a:r>
              <a:rPr lang="en-US"/>
              <a:t>What is Think College?</a:t>
            </a:r>
          </a:p>
        </p:txBody>
      </p:sp>
      <p:pic>
        <p:nvPicPr>
          <p:cNvPr id="6" name="Picture 5" descr="A group of people walking in front of a white building&#10;&#10;Description automatically generated with medium confidence">
            <a:extLst>
              <a:ext uri="{FF2B5EF4-FFF2-40B4-BE49-F238E27FC236}">
                <a16:creationId xmlns:a16="http://schemas.microsoft.com/office/drawing/2014/main" id="{1A7A65D0-CE2B-69BE-9056-F78DAEBD4FF2}"/>
              </a:ext>
            </a:extLst>
          </p:cNvPr>
          <p:cNvPicPr>
            <a:picLocks noChangeAspect="1"/>
          </p:cNvPicPr>
          <p:nvPr userDrawn="1"/>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89320" y="1856662"/>
            <a:ext cx="5364480" cy="3476978"/>
          </a:xfrm>
          <a:prstGeom prst="rect">
            <a:avLst/>
          </a:prstGeom>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6D6E075F-6BEF-D418-9924-E42B771447CB}"/>
              </a:ext>
            </a:extLst>
          </p:cNvPr>
          <p:cNvSpPr txBox="1"/>
          <p:nvPr userDrawn="1"/>
        </p:nvSpPr>
        <p:spPr>
          <a:xfrm>
            <a:off x="579120" y="1856660"/>
            <a:ext cx="4328160" cy="3046988"/>
          </a:xfrm>
          <a:prstGeom prst="rect">
            <a:avLst/>
          </a:prstGeom>
          <a:noFill/>
        </p:spPr>
        <p:txBody>
          <a:bodyPr wrap="square" rtlCol="0">
            <a:spAutoFit/>
          </a:bodyPr>
          <a:lstStyle/>
          <a:p>
            <a:r>
              <a:rPr lang="en-US" sz="2400" b="0" i="0">
                <a:latin typeface="Gill Sans" panose="020B0502020104020203" pitchFamily="34" charset="-79"/>
                <a:cs typeface="Gill Sans" panose="020B0502020104020203" pitchFamily="34" charset="-79"/>
              </a:rPr>
              <a:t>Think College is a national technical assistance, research, and evaluation center dedicated to developing, expanding and improving higher education options for students with intellectual disability.</a:t>
            </a:r>
          </a:p>
        </p:txBody>
      </p:sp>
    </p:spTree>
    <p:extLst>
      <p:ext uri="{BB962C8B-B14F-4D97-AF65-F5344CB8AC3E}">
        <p14:creationId xmlns:p14="http://schemas.microsoft.com/office/powerpoint/2010/main" val="42865778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1123044" y="2772230"/>
            <a:ext cx="9945914" cy="207914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1995792" y="5054568"/>
            <a:ext cx="8011886" cy="1193800"/>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pic>
        <p:nvPicPr>
          <p:cNvPr id="7" name="Picture 6" descr="3 pic collage one of a student working at an on campus job in the campus mailing center, one of a student smiling in a graduation cap and gown, one of a group of students walking on campus together smiling.">
            <a:extLst>
              <a:ext uri="{FF2B5EF4-FFF2-40B4-BE49-F238E27FC236}">
                <a16:creationId xmlns:a16="http://schemas.microsoft.com/office/drawing/2014/main" id="{B84374AF-E0F9-FFE7-5620-5D711B1FD5C7}"/>
              </a:ext>
            </a:extLst>
          </p:cNvPr>
          <p:cNvPicPr>
            <a:picLocks noChangeAspect="1"/>
          </p:cNvPicPr>
          <p:nvPr userDrawn="1"/>
        </p:nvPicPr>
        <p:blipFill>
          <a:blip r:embed="rId2"/>
          <a:stretch>
            <a:fillRect/>
          </a:stretch>
        </p:blipFill>
        <p:spPr>
          <a:xfrm>
            <a:off x="251905" y="136526"/>
            <a:ext cx="11499663" cy="2519589"/>
          </a:xfrm>
          <a:prstGeom prst="rect">
            <a:avLst/>
          </a:prstGeom>
        </p:spPr>
      </p:pic>
    </p:spTree>
    <p:extLst>
      <p:ext uri="{BB962C8B-B14F-4D97-AF65-F5344CB8AC3E}">
        <p14:creationId xmlns:p14="http://schemas.microsoft.com/office/powerpoint/2010/main" val="5916337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348343" y="508000"/>
            <a:ext cx="5109028" cy="29210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348343" y="3631066"/>
            <a:ext cx="5109028" cy="1655762"/>
          </a:xfrm>
        </p:spPr>
        <p:txBody>
          <a:bodyPr/>
          <a:lstStyle>
            <a:lvl1pPr marL="0" indent="0" algn="l">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BB2CD0C5-E8B8-1204-71C3-553D5BD10600}"/>
              </a:ext>
            </a:extLst>
          </p:cNvPr>
          <p:cNvSpPr>
            <a:spLocks noGrp="1"/>
          </p:cNvSpPr>
          <p:nvPr>
            <p:ph type="pic" sz="quarter" idx="10"/>
          </p:nvPr>
        </p:nvSpPr>
        <p:spPr>
          <a:xfrm>
            <a:off x="6096000" y="508001"/>
            <a:ext cx="5109028" cy="4778375"/>
          </a:xfrm>
        </p:spPr>
        <p:txBody>
          <a:bodyPr/>
          <a:lstStyle/>
          <a:p>
            <a:r>
              <a:rPr lang="en-US"/>
              <a:t>Click icon to add picture</a:t>
            </a:r>
          </a:p>
        </p:txBody>
      </p:sp>
    </p:spTree>
    <p:extLst>
      <p:ext uri="{BB962C8B-B14F-4D97-AF65-F5344CB8AC3E}">
        <p14:creationId xmlns:p14="http://schemas.microsoft.com/office/powerpoint/2010/main" val="192252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C7C-DBDC-CA7A-9212-CD52A46C49CC}"/>
              </a:ext>
            </a:extLst>
          </p:cNvPr>
          <p:cNvSpPr>
            <a:spLocks noGrp="1"/>
          </p:cNvSpPr>
          <p:nvPr>
            <p:ph type="ctrTitle"/>
          </p:nvPr>
        </p:nvSpPr>
        <p:spPr>
          <a:xfrm>
            <a:off x="348343" y="508000"/>
            <a:ext cx="5573487" cy="29210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791BF99-8668-AF65-B954-0C59A45AD002}"/>
              </a:ext>
            </a:extLst>
          </p:cNvPr>
          <p:cNvSpPr>
            <a:spLocks noGrp="1"/>
          </p:cNvSpPr>
          <p:nvPr>
            <p:ph type="subTitle" idx="1"/>
          </p:nvPr>
        </p:nvSpPr>
        <p:spPr>
          <a:xfrm>
            <a:off x="348344" y="3631066"/>
            <a:ext cx="5573486" cy="1655762"/>
          </a:xfrm>
        </p:spPr>
        <p:txBody>
          <a:bodyPr/>
          <a:lstStyle>
            <a:lvl1pPr marL="0" indent="0" algn="l">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6" name="Media Placeholder 5">
            <a:extLst>
              <a:ext uri="{FF2B5EF4-FFF2-40B4-BE49-F238E27FC236}">
                <a16:creationId xmlns:a16="http://schemas.microsoft.com/office/drawing/2014/main" id="{CDA1DF8C-8136-7623-0B2C-10843C21F80E}"/>
              </a:ext>
            </a:extLst>
          </p:cNvPr>
          <p:cNvSpPr>
            <a:spLocks noGrp="1"/>
          </p:cNvSpPr>
          <p:nvPr>
            <p:ph type="media" sz="quarter" idx="10"/>
          </p:nvPr>
        </p:nvSpPr>
        <p:spPr>
          <a:xfrm>
            <a:off x="6462713" y="508001"/>
            <a:ext cx="5090855" cy="4778375"/>
          </a:xfrm>
        </p:spPr>
        <p:txBody>
          <a:bodyPr/>
          <a:lstStyle/>
          <a:p>
            <a:r>
              <a:rPr lang="en-US"/>
              <a:t>Click icon to add media</a:t>
            </a:r>
          </a:p>
        </p:txBody>
      </p:sp>
    </p:spTree>
    <p:extLst>
      <p:ext uri="{BB962C8B-B14F-4D97-AF65-F5344CB8AC3E}">
        <p14:creationId xmlns:p14="http://schemas.microsoft.com/office/powerpoint/2010/main" val="38263134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A46B-772E-A26F-97CA-FD932F669E36}"/>
              </a:ext>
            </a:extLst>
          </p:cNvPr>
          <p:cNvSpPr>
            <a:spLocks noGrp="1"/>
          </p:cNvSpPr>
          <p:nvPr>
            <p:ph type="title"/>
          </p:nvPr>
        </p:nvSpPr>
        <p:spPr>
          <a:xfrm>
            <a:off x="838200" y="96833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009F17-F910-A0C6-9460-03D5AC071418}"/>
              </a:ext>
            </a:extLst>
          </p:cNvPr>
          <p:cNvSpPr>
            <a:spLocks noGrp="1"/>
          </p:cNvSpPr>
          <p:nvPr>
            <p:ph type="body" idx="1"/>
          </p:nvPr>
        </p:nvSpPr>
        <p:spPr>
          <a:xfrm>
            <a:off x="838200" y="409519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63C0810-F96F-3FD4-F4CB-DBBAD9D117D0}"/>
              </a:ext>
            </a:extLst>
          </p:cNvPr>
          <p:cNvSpPr>
            <a:spLocks noGrp="1"/>
          </p:cNvSpPr>
          <p:nvPr>
            <p:ph type="sldNum" sz="quarter" idx="12"/>
          </p:nvPr>
        </p:nvSpPr>
        <p:spPr>
          <a:xfrm>
            <a:off x="8610600" y="6356351"/>
            <a:ext cx="2743200" cy="365125"/>
          </a:xfrm>
          <a:prstGeom prst="rect">
            <a:avLst/>
          </a:prstGeom>
        </p:spPr>
        <p:txBody>
          <a:bodyPr/>
          <a:lstStyle/>
          <a:p>
            <a:fld id="{A63B9234-94B8-9C40-971F-CFAF60C529B7}" type="slidenum">
              <a:rPr lang="en-US" smtClean="0"/>
              <a:t>‹#›</a:t>
            </a:fld>
            <a:endParaRPr lang="en-US"/>
          </a:p>
        </p:txBody>
      </p:sp>
    </p:spTree>
    <p:extLst>
      <p:ext uri="{BB962C8B-B14F-4D97-AF65-F5344CB8AC3E}">
        <p14:creationId xmlns:p14="http://schemas.microsoft.com/office/powerpoint/2010/main" val="30896459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030-62A4-61B2-CB65-FF0511CADD6F}"/>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693B2AF3-4F1E-776A-BB65-DDECAD8AE597}"/>
              </a:ext>
            </a:extLst>
          </p:cNvPr>
          <p:cNvSpPr>
            <a:spLocks noGrp="1"/>
          </p:cNvSpPr>
          <p:nvPr>
            <p:ph type="body" idx="1"/>
          </p:nvPr>
        </p:nvSpPr>
        <p:spPr>
          <a:xfrm>
            <a:off x="838200" y="1932761"/>
            <a:ext cx="10515600" cy="3986125"/>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67545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030-62A4-61B2-CB65-FF0511CADD6F}"/>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0021D61F-A0A9-32DC-7B34-E70060EBD51F}"/>
              </a:ext>
              <a:ext uri="{C183D7F6-B498-43B3-948B-1728B52AA6E4}">
                <adec:decorative xmlns:adec="http://schemas.microsoft.com/office/drawing/2017/decorative" val="1"/>
              </a:ext>
            </a:extLst>
          </p:cNvPr>
          <p:cNvSpPr/>
          <p:nvPr userDrawn="1"/>
        </p:nvSpPr>
        <p:spPr>
          <a:xfrm>
            <a:off x="11962506" y="0"/>
            <a:ext cx="229495" cy="6858000"/>
          </a:xfrm>
          <a:prstGeom prst="rect">
            <a:avLst/>
          </a:prstGeom>
          <a:solidFill>
            <a:srgbClr val="205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434C4D98-7E62-6FC7-3CF0-DE7A1E07A5D5}"/>
              </a:ext>
            </a:extLst>
          </p:cNvPr>
          <p:cNvSpPr>
            <a:spLocks noGrp="1"/>
          </p:cNvSpPr>
          <p:nvPr>
            <p:ph type="body" idx="1"/>
          </p:nvPr>
        </p:nvSpPr>
        <p:spPr>
          <a:xfrm>
            <a:off x="838200" y="1932761"/>
            <a:ext cx="10515600" cy="4035552"/>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D0B17F82-7D37-EF04-6AB0-20AD08CA9031}"/>
              </a:ext>
            </a:extLst>
          </p:cNvPr>
          <p:cNvPicPr>
            <a:picLocks noChangeAspect="1"/>
          </p:cNvPicPr>
          <p:nvPr userDrawn="1"/>
        </p:nvPicPr>
        <p:blipFill>
          <a:blip r:embed="rId2">
            <a:alphaModFix amt="62000"/>
          </a:blip>
          <a:stretch>
            <a:fillRect/>
          </a:stretch>
        </p:blipFill>
        <p:spPr>
          <a:xfrm>
            <a:off x="119869" y="5606686"/>
            <a:ext cx="11681331" cy="1175802"/>
          </a:xfrm>
          <a:prstGeom prst="rect">
            <a:avLst/>
          </a:prstGeom>
        </p:spPr>
      </p:pic>
    </p:spTree>
    <p:extLst>
      <p:ext uri="{BB962C8B-B14F-4D97-AF65-F5344CB8AC3E}">
        <p14:creationId xmlns:p14="http://schemas.microsoft.com/office/powerpoint/2010/main" val="34871128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BF2AC-1855-79BD-D961-5BFB2F79A2A3}"/>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7652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200" y="1825625"/>
            <a:ext cx="5181600" cy="370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82C575E6-53B8-9981-B3F2-AABC8A4F456D}"/>
              </a:ext>
            </a:extLst>
          </p:cNvPr>
          <p:cNvSpPr>
            <a:spLocks noGrp="1"/>
          </p:cNvSpPr>
          <p:nvPr>
            <p:ph type="pic" sz="quarter" idx="10"/>
          </p:nvPr>
        </p:nvSpPr>
        <p:spPr>
          <a:xfrm>
            <a:off x="6172202" y="1825625"/>
            <a:ext cx="5181598" cy="3709988"/>
          </a:xfrm>
        </p:spPr>
        <p:txBody>
          <a:bodyPr/>
          <a:lstStyle/>
          <a:p>
            <a:r>
              <a:rPr lang="en-US"/>
              <a:t>Click icon to add picture</a:t>
            </a:r>
          </a:p>
        </p:txBody>
      </p:sp>
    </p:spTree>
    <p:extLst>
      <p:ext uri="{BB962C8B-B14F-4D97-AF65-F5344CB8AC3E}">
        <p14:creationId xmlns:p14="http://schemas.microsoft.com/office/powerpoint/2010/main" val="317738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66CED25-0B13-4F41-B7AD-46AA7966844B}"/>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rgbClr val="04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logo&#10;&#10;Description automatically generated">
            <a:extLst>
              <a:ext uri="{FF2B5EF4-FFF2-40B4-BE49-F238E27FC236}">
                <a16:creationId xmlns:a16="http://schemas.microsoft.com/office/drawing/2014/main" id="{C3C3BFDB-AAA1-4EFD-866D-7CA171286B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515" y="6183887"/>
            <a:ext cx="1574399" cy="402336"/>
          </a:xfrm>
          <a:prstGeom prst="rect">
            <a:avLst/>
          </a:prstGeom>
        </p:spPr>
      </p:pic>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dirty="0"/>
              <a:t>Questions?</a:t>
            </a:r>
          </a:p>
        </p:txBody>
      </p:sp>
      <p:cxnSp>
        <p:nvCxnSpPr>
          <p:cNvPr id="12" name="Straight Connector 11">
            <a:extLst>
              <a:ext uri="{FF2B5EF4-FFF2-40B4-BE49-F238E27FC236}">
                <a16:creationId xmlns:a16="http://schemas.microsoft.com/office/drawing/2014/main" id="{9699BC34-2765-4BE4-AA23-FD6B28B4AFFB}"/>
              </a:ext>
            </a:extLst>
          </p:cNvPr>
          <p:cNvCxnSpPr>
            <a:cxnSpLocks/>
          </p:cNvCxnSpPr>
          <p:nvPr userDrawn="1"/>
        </p:nvCxnSpPr>
        <p:spPr>
          <a:xfrm flipV="1">
            <a:off x="11192256" y="6053328"/>
            <a:ext cx="576317" cy="576072"/>
          </a:xfrm>
          <a:prstGeom prst="line">
            <a:avLst/>
          </a:prstGeom>
          <a:noFill/>
          <a:ln w="25400" cap="flat" cmpd="sng" algn="ctr">
            <a:solidFill>
              <a:schemeClr val="accent4"/>
            </a:solidFill>
            <a:prstDash val="solid"/>
            <a:miter lim="800000"/>
          </a:ln>
          <a:effectLst/>
        </p:spPr>
      </p:cxnSp>
    </p:spTree>
    <p:extLst>
      <p:ext uri="{BB962C8B-B14F-4D97-AF65-F5344CB8AC3E}">
        <p14:creationId xmlns:p14="http://schemas.microsoft.com/office/powerpoint/2010/main" val="37399551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199" y="1825625"/>
            <a:ext cx="10515600" cy="370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2410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200" y="1825625"/>
            <a:ext cx="10418805" cy="3709988"/>
          </a:xfrm>
        </p:spPr>
        <p:txBody>
          <a:bodyPr/>
          <a:lstStyle/>
          <a:p>
            <a:pPr lvl="0"/>
            <a:r>
              <a:rPr lang="en-US"/>
              <a:t>Click to edit Master text styles</a:t>
            </a:r>
          </a:p>
          <a:p>
            <a:pPr lvl="1"/>
            <a:r>
              <a:rPr lang="en-US"/>
              <a:t>Second level</a:t>
            </a:r>
          </a:p>
        </p:txBody>
      </p:sp>
      <p:pic>
        <p:nvPicPr>
          <p:cNvPr id="5" name="Graphic 4" descr="Diploma roll with solid fill">
            <a:extLst>
              <a:ext uri="{FF2B5EF4-FFF2-40B4-BE49-F238E27FC236}">
                <a16:creationId xmlns:a16="http://schemas.microsoft.com/office/drawing/2014/main" id="{282466CF-AC74-EE05-3153-92C95F7C24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1383201">
            <a:off x="609601" y="4628464"/>
            <a:ext cx="2084173" cy="2084173"/>
          </a:xfrm>
          <a:prstGeom prst="rect">
            <a:avLst/>
          </a:prstGeom>
        </p:spPr>
      </p:pic>
    </p:spTree>
    <p:extLst>
      <p:ext uri="{BB962C8B-B14F-4D97-AF65-F5344CB8AC3E}">
        <p14:creationId xmlns:p14="http://schemas.microsoft.com/office/powerpoint/2010/main" val="2667509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200" y="1825625"/>
            <a:ext cx="10418805" cy="3709988"/>
          </a:xfrm>
        </p:spPr>
        <p:txBody>
          <a:bodyPr/>
          <a:lstStyle/>
          <a:p>
            <a:pPr lvl="0"/>
            <a:r>
              <a:rPr lang="en-US"/>
              <a:t>Click to edit Master text styles</a:t>
            </a:r>
          </a:p>
          <a:p>
            <a:pPr lvl="1"/>
            <a:r>
              <a:rPr lang="en-US"/>
              <a:t>Second level</a:t>
            </a:r>
          </a:p>
        </p:txBody>
      </p:sp>
      <p:pic>
        <p:nvPicPr>
          <p:cNvPr id="10" name="Graphic 9" descr="Schoolhouse with solid fill">
            <a:extLst>
              <a:ext uri="{FF2B5EF4-FFF2-40B4-BE49-F238E27FC236}">
                <a16:creationId xmlns:a16="http://schemas.microsoft.com/office/drawing/2014/main" id="{57A014FD-4A11-6D0B-CA0A-89FD316B55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780" y="4376514"/>
            <a:ext cx="1898934" cy="1898934"/>
          </a:xfrm>
          <a:prstGeom prst="rect">
            <a:avLst/>
          </a:prstGeom>
        </p:spPr>
      </p:pic>
    </p:spTree>
    <p:extLst>
      <p:ext uri="{BB962C8B-B14F-4D97-AF65-F5344CB8AC3E}">
        <p14:creationId xmlns:p14="http://schemas.microsoft.com/office/powerpoint/2010/main" val="17290343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BF2AC-1855-79BD-D961-5BFB2F79A2A3}"/>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599B01A-816E-9F81-6A50-CC9E0D4F0E5C}"/>
              </a:ext>
              <a:ext uri="{C183D7F6-B498-43B3-948B-1728B52AA6E4}">
                <adec:decorative xmlns:adec="http://schemas.microsoft.com/office/drawing/2017/decorative" val="1"/>
              </a:ext>
            </a:extLst>
          </p:cNvPr>
          <p:cNvSpPr/>
          <p:nvPr userDrawn="1"/>
        </p:nvSpPr>
        <p:spPr>
          <a:xfrm>
            <a:off x="11962506" y="0"/>
            <a:ext cx="229495" cy="6858000"/>
          </a:xfrm>
          <a:prstGeom prst="rect">
            <a:avLst/>
          </a:prstGeom>
          <a:solidFill>
            <a:srgbClr val="205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36029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6EFC-C39D-6877-AA1A-1C2E8364960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9C858-14E2-7A52-27FB-90DCD06F6362}"/>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A3BD-0633-A198-E2BD-ACBF36B994C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8EEDA3-85DD-DB83-9641-4DE97AC19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DE3F1-BB17-2747-7B59-8B2C1067A3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7206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030-62A4-61B2-CB65-FF0511CADD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1188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47DE-B386-80AB-4E26-4897FD6A620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6DC2D-E2B4-D42D-4EAB-FAB7375C009A}"/>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43B75A-28EF-ABEF-DF36-DFB8D13490AE}"/>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3723505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025F-D827-4FCF-0178-1E0B191FF807}"/>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37C6D9-8C1D-3A88-1234-0FBD9431310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51287-6A21-F698-1B12-3EB890BCABA1}"/>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20674293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030-62A4-61B2-CB65-FF0511CADD6F}"/>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F77502-03AE-2B8B-F5A4-EA6E03719A5F}"/>
              </a:ext>
            </a:extLst>
          </p:cNvPr>
          <p:cNvSpPr>
            <a:spLocks noGrp="1"/>
          </p:cNvSpPr>
          <p:nvPr>
            <p:ph sz="quarter" idx="10"/>
          </p:nvPr>
        </p:nvSpPr>
        <p:spPr>
          <a:xfrm>
            <a:off x="838200" y="2057400"/>
            <a:ext cx="1051560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6330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030-62A4-61B2-CB65-FF0511CADD6F}"/>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126E6B78-650F-CEAB-9CC8-3184BC89607F}"/>
              </a:ext>
            </a:extLst>
          </p:cNvPr>
          <p:cNvPicPr>
            <a:picLocks noChangeAspect="1"/>
          </p:cNvPicPr>
          <p:nvPr userDrawn="1"/>
        </p:nvPicPr>
        <p:blipFill>
          <a:blip r:embed="rId2">
            <a:alphaModFix amt="62000"/>
          </a:blip>
          <a:stretch>
            <a:fillRect/>
          </a:stretch>
        </p:blipFill>
        <p:spPr>
          <a:xfrm>
            <a:off x="255335" y="5537398"/>
            <a:ext cx="11681331" cy="1175802"/>
          </a:xfrm>
          <a:prstGeom prst="rect">
            <a:avLst/>
          </a:prstGeom>
        </p:spPr>
      </p:pic>
    </p:spTree>
    <p:extLst>
      <p:ext uri="{BB962C8B-B14F-4D97-AF65-F5344CB8AC3E}">
        <p14:creationId xmlns:p14="http://schemas.microsoft.com/office/powerpoint/2010/main" val="275907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365760"/>
            <a:ext cx="10515600" cy="1325880"/>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10512552" cy="3918712"/>
          </a:xfrm>
        </p:spPr>
        <p:txBody>
          <a:bodyPr/>
          <a:lstStyle>
            <a:lvl1pPr>
              <a:defRPr/>
            </a:lvl1pPr>
          </a:lstStyle>
          <a:p>
            <a:pPr lvl="0"/>
            <a:r>
              <a:rPr lang="en-US" dirty="0"/>
              <a:t>Click to insert text</a:t>
            </a:r>
            <a:r>
              <a:rPr lang="en-US"/>
              <a:t>, graphic,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5829808"/>
            <a:ext cx="10512552" cy="256032"/>
          </a:xfrm>
        </p:spPr>
        <p:txBody>
          <a:bodyPr lIns="0">
            <a:normAutofit/>
          </a:bodyPr>
          <a:lstStyle>
            <a:lvl1pPr marL="0" indent="0">
              <a:buNone/>
              <a:defRPr sz="1200" b="0">
                <a:solidFill>
                  <a:schemeClr val="accent1"/>
                </a:solidFill>
              </a:defRPr>
            </a:lvl1pPr>
          </a:lstStyle>
          <a:p>
            <a:pPr lvl="0"/>
            <a:r>
              <a:rPr lang="en-US" dirty="0"/>
              <a:t>Click to insert notes or caption for graphic or table.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dirty="0"/>
          </a:p>
        </p:txBody>
      </p:sp>
      <p:cxnSp>
        <p:nvCxnSpPr>
          <p:cNvPr id="10" name="Straight Connector 9">
            <a:extLst>
              <a:ext uri="{FF2B5EF4-FFF2-40B4-BE49-F238E27FC236}">
                <a16:creationId xmlns:a16="http://schemas.microsoft.com/office/drawing/2014/main" id="{D12EB119-9A21-4481-B108-1DC12AA66B68}"/>
              </a:ext>
            </a:extLst>
          </p:cNvPr>
          <p:cNvCxnSpPr>
            <a:cxnSpLocks/>
          </p:cNvCxnSpPr>
          <p:nvPr userDrawn="1"/>
        </p:nvCxnSpPr>
        <p:spPr>
          <a:xfrm flipV="1">
            <a:off x="11192256" y="6053328"/>
            <a:ext cx="576317" cy="576072"/>
          </a:xfrm>
          <a:prstGeom prst="line">
            <a:avLst/>
          </a:prstGeom>
          <a:noFill/>
          <a:ln w="25400" cap="flat" cmpd="sng" algn="ctr">
            <a:solidFill>
              <a:schemeClr val="accent4"/>
            </a:solidFill>
            <a:prstDash val="solid"/>
            <a:miter lim="800000"/>
          </a:ln>
          <a:effectLst/>
        </p:spPr>
      </p:cxn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rgbClr val="046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EED1B8F-8472-424A-976C-37544934D0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6515" y="6165347"/>
            <a:ext cx="1636284" cy="401464"/>
          </a:xfrm>
          <a:prstGeom prst="rect">
            <a:avLst/>
          </a:prstGeom>
        </p:spPr>
      </p:pic>
    </p:spTree>
    <p:extLst>
      <p:ext uri="{BB962C8B-B14F-4D97-AF65-F5344CB8AC3E}">
        <p14:creationId xmlns:p14="http://schemas.microsoft.com/office/powerpoint/2010/main" val="15831979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7030-62A4-61B2-CB65-FF0511CADD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1140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7B734-5105-ECE7-5CDE-B537712AB08B}"/>
              </a:ext>
            </a:extLst>
          </p:cNvPr>
          <p:cNvPicPr>
            <a:picLocks noChangeAspect="1"/>
          </p:cNvPicPr>
          <p:nvPr userDrawn="1"/>
        </p:nvPicPr>
        <p:blipFill>
          <a:blip r:embed="rId2">
            <a:alphaModFix amt="62000"/>
          </a:blip>
          <a:stretch>
            <a:fillRect/>
          </a:stretch>
        </p:blipFill>
        <p:spPr>
          <a:xfrm>
            <a:off x="255335" y="5469664"/>
            <a:ext cx="11681331" cy="1175802"/>
          </a:xfrm>
          <a:prstGeom prst="rect">
            <a:avLst/>
          </a:prstGeom>
        </p:spPr>
      </p:pic>
    </p:spTree>
    <p:extLst>
      <p:ext uri="{BB962C8B-B14F-4D97-AF65-F5344CB8AC3E}">
        <p14:creationId xmlns:p14="http://schemas.microsoft.com/office/powerpoint/2010/main" val="31785429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887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i="0">
                <a:latin typeface="+mj-lt"/>
                <a:ea typeface="Cambria" charset="0"/>
                <a:cs typeface="Cambria"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7916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21067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28306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0873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80629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9764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405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600198" y="1828800"/>
            <a:ext cx="7312051"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600199" y="3657598"/>
            <a:ext cx="7312049"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8854440" y="3520440"/>
            <a:ext cx="3337560" cy="3337560"/>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464802" y="516642"/>
            <a:ext cx="2222868" cy="548640"/>
          </a:xfrm>
          <a:prstGeom prst="rect">
            <a:avLst/>
          </a:prstGeom>
        </p:spPr>
      </p:pic>
      <p:sp>
        <p:nvSpPr>
          <p:cNvPr id="10" name="Rectangle 9">
            <a:extLst>
              <a:ext uri="{FF2B5EF4-FFF2-40B4-BE49-F238E27FC236}">
                <a16:creationId xmlns:a16="http://schemas.microsoft.com/office/drawing/2014/main" id="{34D16150-F109-4FBA-BB17-B3F7795FCAF5}"/>
              </a:ext>
            </a:extLst>
          </p:cNvPr>
          <p:cNvSpPr>
            <a:spLocks noChangeAspect="1"/>
          </p:cNvSpPr>
          <p:nvPr userDrawn="1"/>
        </p:nvSpPr>
        <p:spPr>
          <a:xfrm>
            <a:off x="0" y="0"/>
            <a:ext cx="1828800" cy="182880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0"/>
                </a:lnTo>
                <a:lnTo>
                  <a:pt x="0" y="18288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600199"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946290" y="448062"/>
            <a:ext cx="1965960" cy="685800"/>
          </a:xfrm>
        </p:spPr>
        <p:txBody>
          <a:bodyPr lIns="0" tIns="0" rIns="0" bIns="0" anchor="ctr">
            <a:normAutofit/>
          </a:bodyPr>
          <a:lstStyle>
            <a:lvl1pPr marL="0" indent="0">
              <a:buNone/>
              <a:defRPr sz="1400" b="0">
                <a:solidFill>
                  <a:schemeClr val="bg1"/>
                </a:solidFill>
                <a:latin typeface="+mn-lt"/>
              </a:defRPr>
            </a:lvl1pPr>
          </a:lstStyle>
          <a:p>
            <a:r>
              <a:rPr lang="en-US" dirty="0"/>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4476000" y="448062"/>
            <a:ext cx="1965960" cy="685800"/>
          </a:xfrm>
        </p:spPr>
        <p:txBody>
          <a:bodyPr lIns="0" tIns="0" rIns="0" bIns="0" anchor="ctr">
            <a:normAutofit/>
          </a:bodyPr>
          <a:lstStyle>
            <a:lvl1pPr marL="0" indent="0">
              <a:buNone/>
              <a:defRPr sz="1400" b="0">
                <a:solidFill>
                  <a:schemeClr val="bg1"/>
                </a:solidFill>
                <a:latin typeface="+mn-lt"/>
              </a:defRPr>
            </a:lvl1pPr>
          </a:lstStyle>
          <a:p>
            <a:r>
              <a:rPr lang="en-US" dirty="0"/>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600200"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Tree>
    <p:extLst>
      <p:ext uri="{BB962C8B-B14F-4D97-AF65-F5344CB8AC3E}">
        <p14:creationId xmlns:p14="http://schemas.microsoft.com/office/powerpoint/2010/main" val="42794230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6684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140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1808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17678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84486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235A7C"/>
                </a:solidFill>
              </a:defRPr>
            </a:lvl1pPr>
          </a:lstStyle>
          <a:p>
            <a:r>
              <a:rPr lang="en-US"/>
              <a:t>Click to edit Master title style</a:t>
            </a:r>
            <a:endParaRPr lang="en-US" dirty="0"/>
          </a:p>
        </p:txBody>
      </p:sp>
      <p:sp>
        <p:nvSpPr>
          <p:cNvPr id="3" name="Subtitle 2"/>
          <p:cNvSpPr>
            <a:spLocks noGrp="1"/>
          </p:cNvSpPr>
          <p:nvPr>
            <p:ph type="subTitle" idx="1"/>
          </p:nvPr>
        </p:nvSpPr>
        <p:spPr>
          <a:xfrm>
            <a:off x="1574800" y="4348426"/>
            <a:ext cx="9144000" cy="1655762"/>
          </a:xfrm>
        </p:spPr>
        <p:txBody>
          <a:bodyPr>
            <a:normAutofit/>
          </a:bodyPr>
          <a:lstStyle>
            <a:lvl1pPr marL="0" indent="0" algn="ctr">
              <a:buNone/>
              <a:defRPr sz="40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8" name="Rounded Rectangle 7">
            <a:extLst>
              <a:ext uri="{FF2B5EF4-FFF2-40B4-BE49-F238E27FC236}">
                <a16:creationId xmlns:a16="http://schemas.microsoft.com/office/drawing/2014/main" id="{BAB2B039-F773-BB48-A0BC-0704A30F314A}"/>
              </a:ext>
            </a:extLst>
          </p:cNvPr>
          <p:cNvSpPr/>
          <p:nvPr userDrawn="1"/>
        </p:nvSpPr>
        <p:spPr>
          <a:xfrm flipV="1">
            <a:off x="0" y="3862126"/>
            <a:ext cx="12192000" cy="148770"/>
          </a:xfrm>
          <a:prstGeom prst="roundRect">
            <a:avLst/>
          </a:prstGeom>
          <a:solidFill>
            <a:srgbClr val="CC6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2">
            <a:extLst>
              <a:ext uri="{FF2B5EF4-FFF2-40B4-BE49-F238E27FC236}">
                <a16:creationId xmlns:a16="http://schemas.microsoft.com/office/drawing/2014/main" id="{7881B215-5861-A7A4-BC5F-1DD45270766B}"/>
              </a:ext>
            </a:extLst>
          </p:cNvPr>
          <p:cNvGrpSpPr/>
          <p:nvPr userDrawn="1"/>
        </p:nvGrpSpPr>
        <p:grpSpPr>
          <a:xfrm>
            <a:off x="332510" y="294155"/>
            <a:ext cx="11526982" cy="708428"/>
            <a:chOff x="0" y="0"/>
            <a:chExt cx="23456693" cy="1428197"/>
          </a:xfrm>
        </p:grpSpPr>
        <p:pic>
          <p:nvPicPr>
            <p:cNvPr id="11" name="Picture 3">
              <a:extLst>
                <a:ext uri="{FF2B5EF4-FFF2-40B4-BE49-F238E27FC236}">
                  <a16:creationId xmlns:a16="http://schemas.microsoft.com/office/drawing/2014/main" id="{26860860-E945-51C1-D59D-F883C7E984F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1498663" cy="1428197"/>
            </a:xfrm>
            <a:prstGeom prst="rect">
              <a:avLst/>
            </a:prstGeom>
          </p:spPr>
        </p:pic>
        <p:pic>
          <p:nvPicPr>
            <p:cNvPr id="12" name="Picture 4">
              <a:extLst>
                <a:ext uri="{FF2B5EF4-FFF2-40B4-BE49-F238E27FC236}">
                  <a16:creationId xmlns:a16="http://schemas.microsoft.com/office/drawing/2014/main" id="{9708D57A-6188-00A7-7948-7202C0B8A7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68879" y="3322"/>
              <a:ext cx="11687814" cy="1424875"/>
            </a:xfrm>
            <a:prstGeom prst="rect">
              <a:avLst/>
            </a:prstGeom>
          </p:spPr>
        </p:pic>
      </p:grpSp>
    </p:spTree>
    <p:extLst>
      <p:ext uri="{BB962C8B-B14F-4D97-AF65-F5344CB8AC3E}">
        <p14:creationId xmlns:p14="http://schemas.microsoft.com/office/powerpoint/2010/main" val="33404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solidFill>
                  <a:srgbClr val="235A7C"/>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4400"/>
            </a:lvl1pPr>
            <a:lvl2pPr>
              <a:defRPr sz="4000"/>
            </a:lvl2pPr>
            <a:lvl3pPr>
              <a:defRPr sz="36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920CE4-D657-DF4B-A0DD-22A16F5CE2A0}" type="datetimeFigureOut">
              <a:rPr lang="en-US" smtClean="0"/>
              <a:pPr>
                <a:defRPr/>
              </a:pPr>
              <a:t>8/4/2023</a:t>
            </a:fld>
            <a:endParaRPr lang="en-US"/>
          </a:p>
        </p:txBody>
      </p:sp>
      <p:sp>
        <p:nvSpPr>
          <p:cNvPr id="6" name="Slide Number Placeholder 5"/>
          <p:cNvSpPr>
            <a:spLocks noGrp="1"/>
          </p:cNvSpPr>
          <p:nvPr>
            <p:ph type="sldNum" sz="quarter" idx="12"/>
          </p:nvPr>
        </p:nvSpPr>
        <p:spPr/>
        <p:txBody>
          <a:bodyPr/>
          <a:lstStyle/>
          <a:p>
            <a:pPr>
              <a:defRPr/>
            </a:pPr>
            <a:fld id="{2B1EF545-992D-5C4D-92D5-DA1E16EAAF90}" type="slidenum">
              <a:rPr lang="en-US" smtClean="0"/>
              <a:pPr>
                <a:defRPr/>
              </a:pPr>
              <a:t>‹#›</a:t>
            </a:fld>
            <a:endParaRPr lang="en-US"/>
          </a:p>
        </p:txBody>
      </p:sp>
      <p:sp>
        <p:nvSpPr>
          <p:cNvPr id="8" name="Rounded Rectangle 7">
            <a:extLst>
              <a:ext uri="{FF2B5EF4-FFF2-40B4-BE49-F238E27FC236}">
                <a16:creationId xmlns:a16="http://schemas.microsoft.com/office/drawing/2014/main" id="{71291151-BE2B-1440-91FB-1F5E159D1648}"/>
              </a:ext>
            </a:extLst>
          </p:cNvPr>
          <p:cNvSpPr/>
          <p:nvPr userDrawn="1"/>
        </p:nvSpPr>
        <p:spPr>
          <a:xfrm>
            <a:off x="0" y="46039"/>
            <a:ext cx="12192000" cy="139701"/>
          </a:xfrm>
          <a:prstGeom prst="roundRect">
            <a:avLst/>
          </a:prstGeom>
          <a:solidFill>
            <a:srgbClr val="CC6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2">
            <a:extLst>
              <a:ext uri="{FF2B5EF4-FFF2-40B4-BE49-F238E27FC236}">
                <a16:creationId xmlns:a16="http://schemas.microsoft.com/office/drawing/2014/main" id="{29802DC9-7196-9339-DD92-80BF16B346A8}"/>
              </a:ext>
            </a:extLst>
          </p:cNvPr>
          <p:cNvGrpSpPr>
            <a:grpSpLocks noChangeAspect="1"/>
          </p:cNvGrpSpPr>
          <p:nvPr userDrawn="1"/>
        </p:nvGrpSpPr>
        <p:grpSpPr>
          <a:xfrm>
            <a:off x="2195946" y="6172835"/>
            <a:ext cx="9010857" cy="548640"/>
            <a:chOff x="0" y="0"/>
            <a:chExt cx="23456693" cy="1428197"/>
          </a:xfrm>
        </p:grpSpPr>
        <p:pic>
          <p:nvPicPr>
            <p:cNvPr id="7" name="Picture 3">
              <a:extLst>
                <a:ext uri="{FF2B5EF4-FFF2-40B4-BE49-F238E27FC236}">
                  <a16:creationId xmlns:a16="http://schemas.microsoft.com/office/drawing/2014/main" id="{9E50850D-E9D8-E08B-A62C-AEE1D357C7A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1498663" cy="1428197"/>
            </a:xfrm>
            <a:prstGeom prst="rect">
              <a:avLst/>
            </a:prstGeom>
          </p:spPr>
        </p:pic>
        <p:pic>
          <p:nvPicPr>
            <p:cNvPr id="9" name="Picture 4">
              <a:extLst>
                <a:ext uri="{FF2B5EF4-FFF2-40B4-BE49-F238E27FC236}">
                  <a16:creationId xmlns:a16="http://schemas.microsoft.com/office/drawing/2014/main" id="{649B35CC-5C72-8073-BA81-37743E180B6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68879" y="3322"/>
              <a:ext cx="11687814" cy="1424875"/>
            </a:xfrm>
            <a:prstGeom prst="rect">
              <a:avLst/>
            </a:prstGeom>
          </p:spPr>
        </p:pic>
      </p:grpSp>
    </p:spTree>
    <p:extLst>
      <p:ext uri="{BB962C8B-B14F-4D97-AF65-F5344CB8AC3E}">
        <p14:creationId xmlns:p14="http://schemas.microsoft.com/office/powerpoint/2010/main" val="10711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69472"/>
            <a:ext cx="10515600" cy="2852737"/>
          </a:xfrm>
        </p:spPr>
        <p:txBody>
          <a:bodyPr anchor="b"/>
          <a:lstStyle>
            <a:lvl1pPr>
              <a:defRPr sz="6000">
                <a:solidFill>
                  <a:srgbClr val="235A7C"/>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normAutofit/>
          </a:bodyPr>
          <a:lstStyle>
            <a:lvl1pPr marL="0" indent="0">
              <a:buNone/>
              <a:defRPr sz="36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D8C3105-5841-B94F-BCDF-E41548968455}" type="datetimeFigureOut">
              <a:rPr lang="en-US" smtClean="0"/>
              <a:pPr>
                <a:defRPr/>
              </a:pPr>
              <a:t>8/4/2023</a:t>
            </a:fld>
            <a:endParaRPr lang="en-US"/>
          </a:p>
        </p:txBody>
      </p:sp>
      <p:sp>
        <p:nvSpPr>
          <p:cNvPr id="6" name="Slide Number Placeholder 5"/>
          <p:cNvSpPr>
            <a:spLocks noGrp="1"/>
          </p:cNvSpPr>
          <p:nvPr>
            <p:ph type="sldNum" sz="quarter" idx="12"/>
          </p:nvPr>
        </p:nvSpPr>
        <p:spPr/>
        <p:txBody>
          <a:bodyPr/>
          <a:lstStyle/>
          <a:p>
            <a:pPr>
              <a:defRPr/>
            </a:pPr>
            <a:fld id="{6CBD853E-837D-2745-B2B7-F88E4770ED40}" type="slidenum">
              <a:rPr lang="en-US" smtClean="0"/>
              <a:pPr>
                <a:defRPr/>
              </a:pPr>
              <a:t>‹#›</a:t>
            </a:fld>
            <a:endParaRPr lang="en-US"/>
          </a:p>
        </p:txBody>
      </p:sp>
      <p:sp>
        <p:nvSpPr>
          <p:cNvPr id="8" name="Rounded Rectangle 7">
            <a:extLst>
              <a:ext uri="{FF2B5EF4-FFF2-40B4-BE49-F238E27FC236}">
                <a16:creationId xmlns:a16="http://schemas.microsoft.com/office/drawing/2014/main" id="{746EA4B8-C233-B947-B11D-DE9F3F531491}"/>
              </a:ext>
            </a:extLst>
          </p:cNvPr>
          <p:cNvSpPr/>
          <p:nvPr userDrawn="1"/>
        </p:nvSpPr>
        <p:spPr>
          <a:xfrm>
            <a:off x="-6350" y="4335312"/>
            <a:ext cx="12192000" cy="139701"/>
          </a:xfrm>
          <a:prstGeom prst="roundRect">
            <a:avLst/>
          </a:prstGeom>
          <a:solidFill>
            <a:srgbClr val="CC6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2">
            <a:extLst>
              <a:ext uri="{FF2B5EF4-FFF2-40B4-BE49-F238E27FC236}">
                <a16:creationId xmlns:a16="http://schemas.microsoft.com/office/drawing/2014/main" id="{E82E77EE-7F8C-5141-CEB4-91CEA0CABC74}"/>
              </a:ext>
            </a:extLst>
          </p:cNvPr>
          <p:cNvGrpSpPr>
            <a:grpSpLocks noChangeAspect="1"/>
          </p:cNvGrpSpPr>
          <p:nvPr userDrawn="1"/>
        </p:nvGrpSpPr>
        <p:grpSpPr>
          <a:xfrm>
            <a:off x="2195946" y="6172835"/>
            <a:ext cx="9010857" cy="548640"/>
            <a:chOff x="0" y="0"/>
            <a:chExt cx="23456693" cy="1428197"/>
          </a:xfrm>
        </p:grpSpPr>
        <p:pic>
          <p:nvPicPr>
            <p:cNvPr id="9" name="Picture 3">
              <a:extLst>
                <a:ext uri="{FF2B5EF4-FFF2-40B4-BE49-F238E27FC236}">
                  <a16:creationId xmlns:a16="http://schemas.microsoft.com/office/drawing/2014/main" id="{9594BFA2-2B7A-D0D8-9DDC-A47AC0B4004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1498663" cy="1428197"/>
            </a:xfrm>
            <a:prstGeom prst="rect">
              <a:avLst/>
            </a:prstGeom>
          </p:spPr>
        </p:pic>
        <p:pic>
          <p:nvPicPr>
            <p:cNvPr id="10" name="Picture 4">
              <a:extLst>
                <a:ext uri="{FF2B5EF4-FFF2-40B4-BE49-F238E27FC236}">
                  <a16:creationId xmlns:a16="http://schemas.microsoft.com/office/drawing/2014/main" id="{2A528A2F-6507-27D5-3E7F-559A0D3B0A4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68879" y="3322"/>
              <a:ext cx="11687814" cy="1424875"/>
            </a:xfrm>
            <a:prstGeom prst="rect">
              <a:avLst/>
            </a:prstGeom>
          </p:spPr>
        </p:pic>
      </p:grpSp>
    </p:spTree>
    <p:extLst>
      <p:ext uri="{BB962C8B-B14F-4D97-AF65-F5344CB8AC3E}">
        <p14:creationId xmlns:p14="http://schemas.microsoft.com/office/powerpoint/2010/main" val="146803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solidFill>
                  <a:srgbClr val="235A7C"/>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B56F614-521F-1A4E-AADE-B1E96F12E904}" type="datetimeFigureOut">
              <a:rPr lang="en-US" smtClean="0"/>
              <a:pPr>
                <a:defRPr/>
              </a:pPr>
              <a:t>8/4/2023</a:t>
            </a:fld>
            <a:endParaRPr lang="en-US"/>
          </a:p>
        </p:txBody>
      </p:sp>
      <p:sp>
        <p:nvSpPr>
          <p:cNvPr id="7" name="Slide Number Placeholder 6"/>
          <p:cNvSpPr>
            <a:spLocks noGrp="1"/>
          </p:cNvSpPr>
          <p:nvPr>
            <p:ph type="sldNum" sz="quarter" idx="12"/>
          </p:nvPr>
        </p:nvSpPr>
        <p:spPr/>
        <p:txBody>
          <a:bodyPr/>
          <a:lstStyle/>
          <a:p>
            <a:pPr>
              <a:defRPr/>
            </a:pPr>
            <a:fld id="{6CA3B1E7-CFA5-1D44-9040-EB1EC71FBE71}" type="slidenum">
              <a:rPr lang="en-US" smtClean="0"/>
              <a:pPr>
                <a:defRPr/>
              </a:pPr>
              <a:t>‹#›</a:t>
            </a:fld>
            <a:endParaRPr lang="en-US"/>
          </a:p>
        </p:txBody>
      </p:sp>
      <p:sp>
        <p:nvSpPr>
          <p:cNvPr id="9" name="Rounded Rectangle 8">
            <a:extLst>
              <a:ext uri="{FF2B5EF4-FFF2-40B4-BE49-F238E27FC236}">
                <a16:creationId xmlns:a16="http://schemas.microsoft.com/office/drawing/2014/main" id="{56BBECA0-87EE-BB44-AAFC-401D79D0D9DC}"/>
              </a:ext>
            </a:extLst>
          </p:cNvPr>
          <p:cNvSpPr/>
          <p:nvPr userDrawn="1"/>
        </p:nvSpPr>
        <p:spPr>
          <a:xfrm>
            <a:off x="0" y="46039"/>
            <a:ext cx="12192000" cy="139701"/>
          </a:xfrm>
          <a:prstGeom prst="roundRect">
            <a:avLst/>
          </a:prstGeom>
          <a:solidFill>
            <a:srgbClr val="CC6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2">
            <a:extLst>
              <a:ext uri="{FF2B5EF4-FFF2-40B4-BE49-F238E27FC236}">
                <a16:creationId xmlns:a16="http://schemas.microsoft.com/office/drawing/2014/main" id="{31EC8C0F-8CA7-1434-C8B8-9C70A18931DA}"/>
              </a:ext>
            </a:extLst>
          </p:cNvPr>
          <p:cNvGrpSpPr>
            <a:grpSpLocks noChangeAspect="1"/>
          </p:cNvGrpSpPr>
          <p:nvPr userDrawn="1"/>
        </p:nvGrpSpPr>
        <p:grpSpPr>
          <a:xfrm>
            <a:off x="2195946" y="6172835"/>
            <a:ext cx="9010857" cy="548640"/>
            <a:chOff x="0" y="0"/>
            <a:chExt cx="23456693" cy="1428197"/>
          </a:xfrm>
        </p:grpSpPr>
        <p:pic>
          <p:nvPicPr>
            <p:cNvPr id="10" name="Picture 3">
              <a:extLst>
                <a:ext uri="{FF2B5EF4-FFF2-40B4-BE49-F238E27FC236}">
                  <a16:creationId xmlns:a16="http://schemas.microsoft.com/office/drawing/2014/main" id="{1225ACE1-13F3-E02A-D16D-D402702B96F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1498663" cy="1428197"/>
            </a:xfrm>
            <a:prstGeom prst="rect">
              <a:avLst/>
            </a:prstGeom>
          </p:spPr>
        </p:pic>
        <p:pic>
          <p:nvPicPr>
            <p:cNvPr id="11" name="Picture 4">
              <a:extLst>
                <a:ext uri="{FF2B5EF4-FFF2-40B4-BE49-F238E27FC236}">
                  <a16:creationId xmlns:a16="http://schemas.microsoft.com/office/drawing/2014/main" id="{3E4E16C9-B071-34AB-36E2-DEE0A5826DF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68879" y="3322"/>
              <a:ext cx="11687814" cy="1424875"/>
            </a:xfrm>
            <a:prstGeom prst="rect">
              <a:avLst/>
            </a:prstGeom>
          </p:spPr>
        </p:pic>
      </p:grpSp>
    </p:spTree>
    <p:extLst>
      <p:ext uri="{BB962C8B-B14F-4D97-AF65-F5344CB8AC3E}">
        <p14:creationId xmlns:p14="http://schemas.microsoft.com/office/powerpoint/2010/main" val="29268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solidFill>
                  <a:srgbClr val="235A7C"/>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7A2D689-0F5B-8C4A-A587-62711FD7672D}" type="datetimeFigureOut">
              <a:rPr lang="en-US" smtClean="0"/>
              <a:pPr>
                <a:defRPr/>
              </a:pPr>
              <a:t>8/4/2023</a:t>
            </a:fld>
            <a:endParaRPr lang="en-US"/>
          </a:p>
        </p:txBody>
      </p:sp>
      <p:sp>
        <p:nvSpPr>
          <p:cNvPr id="5" name="Slide Number Placeholder 4"/>
          <p:cNvSpPr>
            <a:spLocks noGrp="1"/>
          </p:cNvSpPr>
          <p:nvPr>
            <p:ph type="sldNum" sz="quarter" idx="12"/>
          </p:nvPr>
        </p:nvSpPr>
        <p:spPr/>
        <p:txBody>
          <a:bodyPr/>
          <a:lstStyle/>
          <a:p>
            <a:pPr>
              <a:defRPr/>
            </a:pPr>
            <a:fld id="{1740959C-8B57-214E-B0BC-65A6F03532A4}" type="slidenum">
              <a:rPr lang="en-US" smtClean="0"/>
              <a:pPr>
                <a:defRPr/>
              </a:pPr>
              <a:t>‹#›</a:t>
            </a:fld>
            <a:endParaRPr lang="en-US"/>
          </a:p>
        </p:txBody>
      </p:sp>
      <p:sp>
        <p:nvSpPr>
          <p:cNvPr id="7" name="Rounded Rectangle 6">
            <a:extLst>
              <a:ext uri="{FF2B5EF4-FFF2-40B4-BE49-F238E27FC236}">
                <a16:creationId xmlns:a16="http://schemas.microsoft.com/office/drawing/2014/main" id="{3D18AC05-80F3-3640-8B6E-F9B9CF42E42D}"/>
              </a:ext>
            </a:extLst>
          </p:cNvPr>
          <p:cNvSpPr/>
          <p:nvPr userDrawn="1"/>
        </p:nvSpPr>
        <p:spPr>
          <a:xfrm>
            <a:off x="0" y="46039"/>
            <a:ext cx="12192000" cy="139701"/>
          </a:xfrm>
          <a:prstGeom prst="roundRect">
            <a:avLst/>
          </a:prstGeom>
          <a:solidFill>
            <a:srgbClr val="CC6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2">
            <a:extLst>
              <a:ext uri="{FF2B5EF4-FFF2-40B4-BE49-F238E27FC236}">
                <a16:creationId xmlns:a16="http://schemas.microsoft.com/office/drawing/2014/main" id="{5DDB10B0-82DA-CD3E-0325-47E920C09933}"/>
              </a:ext>
            </a:extLst>
          </p:cNvPr>
          <p:cNvGrpSpPr>
            <a:grpSpLocks noChangeAspect="1"/>
          </p:cNvGrpSpPr>
          <p:nvPr userDrawn="1"/>
        </p:nvGrpSpPr>
        <p:grpSpPr>
          <a:xfrm>
            <a:off x="2195946" y="6172835"/>
            <a:ext cx="9010857" cy="548640"/>
            <a:chOff x="0" y="0"/>
            <a:chExt cx="23456693" cy="1428197"/>
          </a:xfrm>
        </p:grpSpPr>
        <p:pic>
          <p:nvPicPr>
            <p:cNvPr id="8" name="Picture 3">
              <a:extLst>
                <a:ext uri="{FF2B5EF4-FFF2-40B4-BE49-F238E27FC236}">
                  <a16:creationId xmlns:a16="http://schemas.microsoft.com/office/drawing/2014/main" id="{BD80BDE3-7E2B-5B8A-4E1C-B36B90CC9B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1498663" cy="1428197"/>
            </a:xfrm>
            <a:prstGeom prst="rect">
              <a:avLst/>
            </a:prstGeom>
          </p:spPr>
        </p:pic>
        <p:pic>
          <p:nvPicPr>
            <p:cNvPr id="9" name="Picture 4">
              <a:extLst>
                <a:ext uri="{FF2B5EF4-FFF2-40B4-BE49-F238E27FC236}">
                  <a16:creationId xmlns:a16="http://schemas.microsoft.com/office/drawing/2014/main" id="{40D55502-0D61-7689-809E-3E8C3735B83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68879" y="3322"/>
              <a:ext cx="11687814" cy="1424875"/>
            </a:xfrm>
            <a:prstGeom prst="rect">
              <a:avLst/>
            </a:prstGeom>
          </p:spPr>
        </p:pic>
      </p:grpSp>
    </p:spTree>
    <p:extLst>
      <p:ext uri="{BB962C8B-B14F-4D97-AF65-F5344CB8AC3E}">
        <p14:creationId xmlns:p14="http://schemas.microsoft.com/office/powerpoint/2010/main" val="110169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09600" y="2667005"/>
            <a:ext cx="10871200" cy="646331"/>
          </a:xfrm>
        </p:spPr>
        <p:txBody>
          <a:bodyPr wrap="square">
            <a:spAutoFit/>
          </a:bodyPr>
          <a:lstStyle>
            <a:lvl1pPr algn="ctr">
              <a:defRPr>
                <a:solidFill>
                  <a:srgbClr val="D2103A"/>
                </a:solidFill>
              </a:defRPr>
            </a:lvl1pPr>
          </a:lstStyle>
          <a:p>
            <a:pPr lvl="0"/>
            <a:r>
              <a:rPr lang="en-US" noProof="0" dirty="0"/>
              <a:t>Click to edit Master title style</a:t>
            </a:r>
          </a:p>
        </p:txBody>
      </p:sp>
      <p:sp>
        <p:nvSpPr>
          <p:cNvPr id="4100" name="Rectangle 4"/>
          <p:cNvSpPr>
            <a:spLocks noGrp="1" noChangeArrowheads="1"/>
          </p:cNvSpPr>
          <p:nvPr>
            <p:ph type="subTitle" idx="1"/>
          </p:nvPr>
        </p:nvSpPr>
        <p:spPr>
          <a:xfrm>
            <a:off x="2336800" y="4267200"/>
            <a:ext cx="7416800" cy="1066800"/>
          </a:xfrm>
        </p:spPr>
        <p:txBody>
          <a:bodyPr/>
          <a:lstStyle>
            <a:lvl1pPr marL="0" indent="0" algn="ctr">
              <a:buFontTx/>
              <a:buNone/>
              <a:defRPr sz="2400" b="1">
                <a:solidFill>
                  <a:schemeClr val="hlink"/>
                </a:solidFill>
              </a:defRPr>
            </a:lvl1pPr>
          </a:lstStyle>
          <a:p>
            <a:pPr lvl="0"/>
            <a:r>
              <a:rPr lang="en-US" noProof="0" dirty="0"/>
              <a:t>Click to edit Master subtitle style</a:t>
            </a:r>
          </a:p>
        </p:txBody>
      </p:sp>
      <p:sp>
        <p:nvSpPr>
          <p:cNvPr id="4" name="Rectangle 5"/>
          <p:cNvSpPr>
            <a:spLocks noGrp="1" noChangeArrowheads="1"/>
          </p:cNvSpPr>
          <p:nvPr>
            <p:ph type="dt" sz="half" idx="10"/>
          </p:nvPr>
        </p:nvSpPr>
        <p:spPr bwMode="auto">
          <a:xfrm>
            <a:off x="7823200" y="6172200"/>
            <a:ext cx="4165600" cy="457200"/>
          </a:xfrm>
          <a:prstGeom prst="rect">
            <a:avLst/>
          </a:prstGeom>
        </p:spPr>
        <p:txBody>
          <a:bodyPr vert="horz" wrap="square" lIns="91440" tIns="45720" rIns="91440" bIns="45720" numCol="1" anchor="t" anchorCtr="0" compatLnSpc="1">
            <a:prstTxWarp prst="textNoShape">
              <a:avLst/>
            </a:prstTxWarp>
          </a:bodyPr>
          <a:lstStyle>
            <a:lvl1pPr algn="r">
              <a:defRPr sz="1800" b="1">
                <a:solidFill>
                  <a:schemeClr val="bg1"/>
                </a:solidFill>
                <a:latin typeface="Arial" charset="0"/>
              </a:defRPr>
            </a:lvl1pPr>
          </a:lstStyle>
          <a:p>
            <a:pPr>
              <a:defRPr/>
            </a:pPr>
            <a:endParaRPr lang="en-US" altLang="en-US"/>
          </a:p>
        </p:txBody>
      </p:sp>
    </p:spTree>
    <p:extLst>
      <p:ext uri="{BB962C8B-B14F-4D97-AF65-F5344CB8AC3E}">
        <p14:creationId xmlns:p14="http://schemas.microsoft.com/office/powerpoint/2010/main" val="19983930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EB91843-14D6-CF49-8567-2E51534A8261}" type="datetimeFigureOut">
              <a:rPr lang="en-US" smtClean="0"/>
              <a:pPr>
                <a:defRPr/>
              </a:pPr>
              <a:t>8/4/2023</a:t>
            </a:fld>
            <a:endParaRPr lang="en-US"/>
          </a:p>
        </p:txBody>
      </p:sp>
      <p:sp>
        <p:nvSpPr>
          <p:cNvPr id="4" name="Slide Number Placeholder 3"/>
          <p:cNvSpPr>
            <a:spLocks noGrp="1"/>
          </p:cNvSpPr>
          <p:nvPr>
            <p:ph type="sldNum" sz="quarter" idx="12"/>
          </p:nvPr>
        </p:nvSpPr>
        <p:spPr/>
        <p:txBody>
          <a:bodyPr/>
          <a:lstStyle/>
          <a:p>
            <a:pPr>
              <a:defRPr/>
            </a:pPr>
            <a:fld id="{F0CC2B5F-775B-1947-9600-CBC7334AE5B9}" type="slidenum">
              <a:rPr lang="en-US" smtClean="0"/>
              <a:pPr>
                <a:defRPr/>
              </a:pPr>
              <a:t>‹#›</a:t>
            </a:fld>
            <a:endParaRPr lang="en-US"/>
          </a:p>
        </p:txBody>
      </p:sp>
      <p:sp>
        <p:nvSpPr>
          <p:cNvPr id="6" name="Rounded Rectangle 5">
            <a:extLst>
              <a:ext uri="{FF2B5EF4-FFF2-40B4-BE49-F238E27FC236}">
                <a16:creationId xmlns:a16="http://schemas.microsoft.com/office/drawing/2014/main" id="{FE39E0F4-2494-4948-AA5F-CFFCDAF83E26}"/>
              </a:ext>
            </a:extLst>
          </p:cNvPr>
          <p:cNvSpPr/>
          <p:nvPr userDrawn="1"/>
        </p:nvSpPr>
        <p:spPr>
          <a:xfrm>
            <a:off x="0" y="46039"/>
            <a:ext cx="12192000" cy="139701"/>
          </a:xfrm>
          <a:prstGeom prst="roundRect">
            <a:avLst/>
          </a:prstGeom>
          <a:solidFill>
            <a:srgbClr val="CC6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C445121A-1A76-A136-8AF3-F4F50629DC58}"/>
              </a:ext>
            </a:extLst>
          </p:cNvPr>
          <p:cNvGrpSpPr>
            <a:grpSpLocks noChangeAspect="1"/>
          </p:cNvGrpSpPr>
          <p:nvPr userDrawn="1"/>
        </p:nvGrpSpPr>
        <p:grpSpPr>
          <a:xfrm>
            <a:off x="2195946" y="6172835"/>
            <a:ext cx="9010857" cy="548640"/>
            <a:chOff x="0" y="0"/>
            <a:chExt cx="23456693" cy="1428197"/>
          </a:xfrm>
        </p:grpSpPr>
        <p:pic>
          <p:nvPicPr>
            <p:cNvPr id="7" name="Picture 3">
              <a:extLst>
                <a:ext uri="{FF2B5EF4-FFF2-40B4-BE49-F238E27FC236}">
                  <a16:creationId xmlns:a16="http://schemas.microsoft.com/office/drawing/2014/main" id="{B38DDF45-5B45-247C-A570-86898D96D2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1498663" cy="1428197"/>
            </a:xfrm>
            <a:prstGeom prst="rect">
              <a:avLst/>
            </a:prstGeom>
          </p:spPr>
        </p:pic>
        <p:pic>
          <p:nvPicPr>
            <p:cNvPr id="8" name="Picture 4">
              <a:extLst>
                <a:ext uri="{FF2B5EF4-FFF2-40B4-BE49-F238E27FC236}">
                  <a16:creationId xmlns:a16="http://schemas.microsoft.com/office/drawing/2014/main" id="{F377A85C-FEEA-1184-18AF-30976C8F9F2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68879" y="3322"/>
              <a:ext cx="11687814" cy="1424875"/>
            </a:xfrm>
            <a:prstGeom prst="rect">
              <a:avLst/>
            </a:prstGeom>
          </p:spPr>
        </p:pic>
      </p:grpSp>
    </p:spTree>
    <p:extLst>
      <p:ext uri="{BB962C8B-B14F-4D97-AF65-F5344CB8AC3E}">
        <p14:creationId xmlns:p14="http://schemas.microsoft.com/office/powerpoint/2010/main" val="11923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7B734-5105-ECE7-5CDE-B537712AB08B}"/>
              </a:ext>
            </a:extLst>
          </p:cNvPr>
          <p:cNvPicPr>
            <a:picLocks noChangeAspect="1"/>
          </p:cNvPicPr>
          <p:nvPr userDrawn="1"/>
        </p:nvPicPr>
        <p:blipFill>
          <a:blip r:embed="rId2">
            <a:alphaModFix amt="62000"/>
          </a:blip>
          <a:stretch>
            <a:fillRect/>
          </a:stretch>
        </p:blipFill>
        <p:spPr>
          <a:xfrm>
            <a:off x="255335" y="5469664"/>
            <a:ext cx="11681331" cy="1175802"/>
          </a:xfrm>
          <a:prstGeom prst="rect">
            <a:avLst/>
          </a:prstGeom>
        </p:spPr>
      </p:pic>
    </p:spTree>
    <p:extLst>
      <p:ext uri="{BB962C8B-B14F-4D97-AF65-F5344CB8AC3E}">
        <p14:creationId xmlns:p14="http://schemas.microsoft.com/office/powerpoint/2010/main" val="23039524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E66-CC3B-3713-9187-7F3DE9214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0E81-28C9-E112-8240-89C63C822415}"/>
              </a:ext>
            </a:extLst>
          </p:cNvPr>
          <p:cNvSpPr>
            <a:spLocks noGrp="1"/>
          </p:cNvSpPr>
          <p:nvPr>
            <p:ph sz="half" idx="1"/>
          </p:nvPr>
        </p:nvSpPr>
        <p:spPr>
          <a:xfrm>
            <a:off x="838200" y="1825625"/>
            <a:ext cx="5181600" cy="370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82C575E6-53B8-9981-B3F2-AABC8A4F456D}"/>
              </a:ext>
            </a:extLst>
          </p:cNvPr>
          <p:cNvSpPr>
            <a:spLocks noGrp="1"/>
          </p:cNvSpPr>
          <p:nvPr>
            <p:ph type="pic" sz="quarter" idx="10"/>
          </p:nvPr>
        </p:nvSpPr>
        <p:spPr>
          <a:xfrm>
            <a:off x="6172202" y="1825625"/>
            <a:ext cx="5181598" cy="3709988"/>
          </a:xfrm>
        </p:spPr>
        <p:txBody>
          <a:bodyPr/>
          <a:lstStyle/>
          <a:p>
            <a:r>
              <a:rPr lang="en-US"/>
              <a:t>Click icon to add picture</a:t>
            </a:r>
          </a:p>
        </p:txBody>
      </p:sp>
    </p:spTree>
    <p:extLst>
      <p:ext uri="{BB962C8B-B14F-4D97-AF65-F5344CB8AC3E}">
        <p14:creationId xmlns:p14="http://schemas.microsoft.com/office/powerpoint/2010/main" val="8650363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0FFE-891C-F5BA-50BC-B166ECA52805}"/>
              </a:ext>
            </a:extLst>
          </p:cNvPr>
          <p:cNvSpPr>
            <a:spLocks noGrp="1"/>
          </p:cNvSpPr>
          <p:nvPr>
            <p:ph type="ctrTitle" hasCustomPrompt="1"/>
          </p:nvPr>
        </p:nvSpPr>
        <p:spPr>
          <a:xfrm>
            <a:off x="1544251" y="1255699"/>
            <a:ext cx="9144000" cy="1254253"/>
          </a:xfrm>
          <a:prstGeom prst="rect">
            <a:avLst/>
          </a:prstGeom>
        </p:spPr>
        <p:txBody>
          <a:bodyPr anchor="b">
            <a:normAutofit/>
          </a:bodyPr>
          <a:lstStyle>
            <a:lvl1pPr algn="ctr">
              <a:defRPr sz="4800"/>
            </a:lvl1pPr>
          </a:lstStyle>
          <a:p>
            <a:r>
              <a:rPr lang="en-US" dirty="0"/>
              <a:t>Insert presentation title</a:t>
            </a:r>
          </a:p>
        </p:txBody>
      </p:sp>
      <p:sp>
        <p:nvSpPr>
          <p:cNvPr id="3" name="Subtitle 2">
            <a:extLst>
              <a:ext uri="{FF2B5EF4-FFF2-40B4-BE49-F238E27FC236}">
                <a16:creationId xmlns:a16="http://schemas.microsoft.com/office/drawing/2014/main" id="{7D4DB5CF-B9EC-0F16-4EA4-8B49272C1978}"/>
              </a:ext>
            </a:extLst>
          </p:cNvPr>
          <p:cNvSpPr>
            <a:spLocks noGrp="1"/>
          </p:cNvSpPr>
          <p:nvPr>
            <p:ph type="subTitle" idx="1" hasCustomPrompt="1"/>
          </p:nvPr>
        </p:nvSpPr>
        <p:spPr>
          <a:xfrm>
            <a:off x="1544251" y="2816942"/>
            <a:ext cx="9144000" cy="821682"/>
          </a:xfrm>
          <a:prstGeom prst="rect">
            <a:avLst/>
          </a:prstGeom>
        </p:spPr>
        <p:txBody>
          <a:bodyPr>
            <a:normAutofit/>
          </a:bodyPr>
          <a:lstStyle>
            <a:lvl1pPr marL="0" indent="0" algn="ctr">
              <a:buNone/>
              <a:defRPr sz="2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Insert Presenter’s Names</a:t>
            </a:r>
          </a:p>
        </p:txBody>
      </p:sp>
      <p:sp>
        <p:nvSpPr>
          <p:cNvPr id="11" name="TextBox 10">
            <a:extLst>
              <a:ext uri="{FF2B5EF4-FFF2-40B4-BE49-F238E27FC236}">
                <a16:creationId xmlns:a16="http://schemas.microsoft.com/office/drawing/2014/main" id="{25E461B6-8606-095D-83DA-AE98F16D055E}"/>
              </a:ext>
            </a:extLst>
          </p:cNvPr>
          <p:cNvSpPr txBox="1"/>
          <p:nvPr userDrawn="1"/>
        </p:nvSpPr>
        <p:spPr>
          <a:xfrm>
            <a:off x="1852156" y="423072"/>
            <a:ext cx="8528189" cy="769441"/>
          </a:xfrm>
          <a:prstGeom prst="rect">
            <a:avLst/>
          </a:prstGeom>
          <a:noFill/>
        </p:spPr>
        <p:txBody>
          <a:bodyPr wrap="square" rtlCol="0">
            <a:spAutoFit/>
          </a:bodyPr>
          <a:lstStyle/>
          <a:p>
            <a:pPr algn="ctr"/>
            <a:r>
              <a:rPr lang="en-US" sz="4400" b="1" dirty="0">
                <a:solidFill>
                  <a:srgbClr val="EF8D21"/>
                </a:solidFill>
              </a:rPr>
              <a:t>Think College Awareness Week </a:t>
            </a:r>
          </a:p>
        </p:txBody>
      </p:sp>
    </p:spTree>
    <p:extLst>
      <p:ext uri="{BB962C8B-B14F-4D97-AF65-F5344CB8AC3E}">
        <p14:creationId xmlns:p14="http://schemas.microsoft.com/office/powerpoint/2010/main" val="29532757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0FFE-891C-F5BA-50BC-B166ECA52805}"/>
              </a:ext>
            </a:extLst>
          </p:cNvPr>
          <p:cNvSpPr>
            <a:spLocks noGrp="1"/>
          </p:cNvSpPr>
          <p:nvPr>
            <p:ph type="ctrTitle" hasCustomPrompt="1"/>
          </p:nvPr>
        </p:nvSpPr>
        <p:spPr>
          <a:xfrm>
            <a:off x="1694723" y="3539361"/>
            <a:ext cx="9144000" cy="1254253"/>
          </a:xfrm>
          <a:prstGeom prst="rect">
            <a:avLst/>
          </a:prstGeom>
        </p:spPr>
        <p:txBody>
          <a:bodyPr anchor="b">
            <a:normAutofit/>
          </a:bodyPr>
          <a:lstStyle>
            <a:lvl1pPr algn="ctr">
              <a:defRPr sz="4800"/>
            </a:lvl1pPr>
          </a:lstStyle>
          <a:p>
            <a:r>
              <a:rPr lang="en-US" dirty="0"/>
              <a:t>Insert presentation title</a:t>
            </a:r>
          </a:p>
        </p:txBody>
      </p:sp>
      <p:sp>
        <p:nvSpPr>
          <p:cNvPr id="3" name="Subtitle 2">
            <a:extLst>
              <a:ext uri="{FF2B5EF4-FFF2-40B4-BE49-F238E27FC236}">
                <a16:creationId xmlns:a16="http://schemas.microsoft.com/office/drawing/2014/main" id="{7D4DB5CF-B9EC-0F16-4EA4-8B49272C1978}"/>
              </a:ext>
            </a:extLst>
          </p:cNvPr>
          <p:cNvSpPr>
            <a:spLocks noGrp="1"/>
          </p:cNvSpPr>
          <p:nvPr>
            <p:ph type="subTitle" idx="1" hasCustomPrompt="1"/>
          </p:nvPr>
        </p:nvSpPr>
        <p:spPr>
          <a:xfrm>
            <a:off x="1694723" y="4962948"/>
            <a:ext cx="9144000" cy="821682"/>
          </a:xfrm>
          <a:prstGeom prst="rect">
            <a:avLst/>
          </a:prstGeom>
        </p:spPr>
        <p:txBody>
          <a:bodyPr>
            <a:normAutofit/>
          </a:bodyPr>
          <a:lstStyle>
            <a:lvl1pPr marL="0" indent="0" algn="ctr">
              <a:buNone/>
              <a:defRPr sz="2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Insert Presenter’s Names</a:t>
            </a:r>
          </a:p>
        </p:txBody>
      </p:sp>
      <p:sp>
        <p:nvSpPr>
          <p:cNvPr id="11" name="TextBox 10">
            <a:extLst>
              <a:ext uri="{FF2B5EF4-FFF2-40B4-BE49-F238E27FC236}">
                <a16:creationId xmlns:a16="http://schemas.microsoft.com/office/drawing/2014/main" id="{25E461B6-8606-095D-83DA-AE98F16D055E}"/>
              </a:ext>
            </a:extLst>
          </p:cNvPr>
          <p:cNvSpPr txBox="1"/>
          <p:nvPr userDrawn="1"/>
        </p:nvSpPr>
        <p:spPr>
          <a:xfrm>
            <a:off x="1373969" y="319657"/>
            <a:ext cx="9464755" cy="769441"/>
          </a:xfrm>
          <a:prstGeom prst="rect">
            <a:avLst/>
          </a:prstGeom>
          <a:noFill/>
        </p:spPr>
        <p:txBody>
          <a:bodyPr wrap="square" rtlCol="0">
            <a:spAutoFit/>
          </a:bodyPr>
          <a:lstStyle/>
          <a:p>
            <a:pPr algn="ctr"/>
            <a:r>
              <a:rPr lang="en-US" sz="4400" b="1" dirty="0">
                <a:solidFill>
                  <a:schemeClr val="accent2"/>
                </a:solidFill>
              </a:rPr>
              <a:t>Think College Awareness Week </a:t>
            </a:r>
          </a:p>
        </p:txBody>
      </p:sp>
    </p:spTree>
    <p:extLst>
      <p:ext uri="{BB962C8B-B14F-4D97-AF65-F5344CB8AC3E}">
        <p14:creationId xmlns:p14="http://schemas.microsoft.com/office/powerpoint/2010/main" val="11757143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0FFE-891C-F5BA-50BC-B166ECA52805}"/>
              </a:ext>
            </a:extLst>
          </p:cNvPr>
          <p:cNvSpPr>
            <a:spLocks noGrp="1"/>
          </p:cNvSpPr>
          <p:nvPr>
            <p:ph type="ctrTitle" hasCustomPrompt="1"/>
          </p:nvPr>
        </p:nvSpPr>
        <p:spPr>
          <a:xfrm>
            <a:off x="2745978" y="1303950"/>
            <a:ext cx="9144000" cy="1822182"/>
          </a:xfrm>
          <a:prstGeom prst="rect">
            <a:avLst/>
          </a:prstGeom>
        </p:spPr>
        <p:txBody>
          <a:bodyPr anchor="b">
            <a:normAutofit/>
          </a:bodyPr>
          <a:lstStyle>
            <a:lvl1pPr algn="ctr">
              <a:defRPr sz="4800"/>
            </a:lvl1pPr>
          </a:lstStyle>
          <a:p>
            <a:r>
              <a:rPr lang="en-US" dirty="0"/>
              <a:t>Insert presentation title</a:t>
            </a:r>
          </a:p>
        </p:txBody>
      </p:sp>
      <p:sp>
        <p:nvSpPr>
          <p:cNvPr id="3" name="Subtitle 2">
            <a:extLst>
              <a:ext uri="{FF2B5EF4-FFF2-40B4-BE49-F238E27FC236}">
                <a16:creationId xmlns:a16="http://schemas.microsoft.com/office/drawing/2014/main" id="{7D4DB5CF-B9EC-0F16-4EA4-8B49272C1978}"/>
              </a:ext>
            </a:extLst>
          </p:cNvPr>
          <p:cNvSpPr>
            <a:spLocks noGrp="1"/>
          </p:cNvSpPr>
          <p:nvPr>
            <p:ph type="subTitle" idx="1" hasCustomPrompt="1"/>
          </p:nvPr>
        </p:nvSpPr>
        <p:spPr>
          <a:xfrm>
            <a:off x="2745978" y="3553654"/>
            <a:ext cx="9144000" cy="821682"/>
          </a:xfrm>
          <a:prstGeom prst="rect">
            <a:avLst/>
          </a:prstGeom>
        </p:spPr>
        <p:txBody>
          <a:bodyPr>
            <a:normAutofit/>
          </a:bodyPr>
          <a:lstStyle>
            <a:lvl1pPr marL="0" indent="0" algn="ctr">
              <a:buNone/>
              <a:defRPr sz="2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Insert Presenter’s Names</a:t>
            </a:r>
          </a:p>
        </p:txBody>
      </p:sp>
      <p:sp>
        <p:nvSpPr>
          <p:cNvPr id="11" name="TextBox 10">
            <a:extLst>
              <a:ext uri="{FF2B5EF4-FFF2-40B4-BE49-F238E27FC236}">
                <a16:creationId xmlns:a16="http://schemas.microsoft.com/office/drawing/2014/main" id="{25E461B6-8606-095D-83DA-AE98F16D055E}"/>
              </a:ext>
            </a:extLst>
          </p:cNvPr>
          <p:cNvSpPr txBox="1"/>
          <p:nvPr userDrawn="1"/>
        </p:nvSpPr>
        <p:spPr>
          <a:xfrm>
            <a:off x="1602079" y="304491"/>
            <a:ext cx="9464755" cy="769441"/>
          </a:xfrm>
          <a:prstGeom prst="rect">
            <a:avLst/>
          </a:prstGeom>
          <a:noFill/>
        </p:spPr>
        <p:txBody>
          <a:bodyPr wrap="square" rtlCol="0">
            <a:spAutoFit/>
          </a:bodyPr>
          <a:lstStyle/>
          <a:p>
            <a:pPr algn="ctr"/>
            <a:r>
              <a:rPr lang="en-US" sz="4400" b="1" dirty="0">
                <a:solidFill>
                  <a:schemeClr val="accent2"/>
                </a:solidFill>
              </a:rPr>
              <a:t>Think College Awareness Week </a:t>
            </a:r>
          </a:p>
        </p:txBody>
      </p:sp>
    </p:spTree>
    <p:extLst>
      <p:ext uri="{BB962C8B-B14F-4D97-AF65-F5344CB8AC3E}">
        <p14:creationId xmlns:p14="http://schemas.microsoft.com/office/powerpoint/2010/main" val="22062455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0FFE-891C-F5BA-50BC-B166ECA52805}"/>
              </a:ext>
            </a:extLst>
          </p:cNvPr>
          <p:cNvSpPr>
            <a:spLocks noGrp="1"/>
          </p:cNvSpPr>
          <p:nvPr>
            <p:ph type="ctrTitle" hasCustomPrompt="1"/>
          </p:nvPr>
        </p:nvSpPr>
        <p:spPr>
          <a:xfrm>
            <a:off x="1524000" y="1345266"/>
            <a:ext cx="9144000" cy="1822182"/>
          </a:xfrm>
          <a:prstGeom prst="rect">
            <a:avLst/>
          </a:prstGeom>
        </p:spPr>
        <p:txBody>
          <a:bodyPr anchor="b">
            <a:normAutofit/>
          </a:bodyPr>
          <a:lstStyle>
            <a:lvl1pPr algn="ctr">
              <a:defRPr sz="4800"/>
            </a:lvl1pPr>
          </a:lstStyle>
          <a:p>
            <a:r>
              <a:rPr lang="en-US" dirty="0"/>
              <a:t>Insert presentation title</a:t>
            </a:r>
          </a:p>
        </p:txBody>
      </p:sp>
      <p:sp>
        <p:nvSpPr>
          <p:cNvPr id="3" name="Subtitle 2">
            <a:extLst>
              <a:ext uri="{FF2B5EF4-FFF2-40B4-BE49-F238E27FC236}">
                <a16:creationId xmlns:a16="http://schemas.microsoft.com/office/drawing/2014/main" id="{7D4DB5CF-B9EC-0F16-4EA4-8B49272C1978}"/>
              </a:ext>
            </a:extLst>
          </p:cNvPr>
          <p:cNvSpPr>
            <a:spLocks noGrp="1"/>
          </p:cNvSpPr>
          <p:nvPr>
            <p:ph type="subTitle" idx="1" hasCustomPrompt="1"/>
          </p:nvPr>
        </p:nvSpPr>
        <p:spPr>
          <a:xfrm>
            <a:off x="1524000" y="3434562"/>
            <a:ext cx="9144000" cy="821682"/>
          </a:xfrm>
          <a:prstGeom prst="rect">
            <a:avLst/>
          </a:prstGeom>
        </p:spPr>
        <p:txBody>
          <a:bodyPr>
            <a:normAutofit/>
          </a:bodyPr>
          <a:lstStyle>
            <a:lvl1pPr marL="0" indent="0" algn="ctr">
              <a:buNone/>
              <a:defRPr sz="2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Insert Presenter’s Names</a:t>
            </a:r>
          </a:p>
        </p:txBody>
      </p:sp>
    </p:spTree>
    <p:extLst>
      <p:ext uri="{BB962C8B-B14F-4D97-AF65-F5344CB8AC3E}">
        <p14:creationId xmlns:p14="http://schemas.microsoft.com/office/powerpoint/2010/main" val="39481279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31554F-4C6E-D22F-7B35-5FE677535CC4}"/>
              </a:ext>
            </a:extLst>
          </p:cNvPr>
          <p:cNvSpPr>
            <a:spLocks noGrp="1"/>
          </p:cNvSpPr>
          <p:nvPr>
            <p:ph idx="1"/>
          </p:nvPr>
        </p:nvSpPr>
        <p:spPr>
          <a:xfrm>
            <a:off x="838200" y="151670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EC96D324-9844-EAA8-7AFC-E179CF8D36B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37F7FB87-91CD-FE7D-051F-C9EDA53E98A4}"/>
              </a:ext>
            </a:extLst>
          </p:cNvPr>
          <p:cNvCxnSpPr/>
          <p:nvPr userDrawn="1"/>
        </p:nvCxnSpPr>
        <p:spPr>
          <a:xfrm>
            <a:off x="838200" y="1516706"/>
            <a:ext cx="10295238"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2536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0AC4-B4F9-40EF-BEFB-C676B127FE57}"/>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74D55E-6AD3-21FE-037A-07160569FD15}"/>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931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E709-D0A2-72A6-7B39-354C84EB5EA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1F1C21-8C34-800D-C39E-81F65AA239F8}"/>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A6231-9E6F-72CC-2ED5-E827D52F890C}"/>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59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09600" y="2667001"/>
            <a:ext cx="10871200" cy="646331"/>
          </a:xfrm>
        </p:spPr>
        <p:txBody>
          <a:bodyPr wrap="square">
            <a:spAutoFit/>
          </a:bodyPr>
          <a:lstStyle>
            <a:lvl1pPr algn="ctr">
              <a:defRPr>
                <a:solidFill>
                  <a:srgbClr val="D2103A"/>
                </a:solidFill>
              </a:defRPr>
            </a:lvl1pPr>
          </a:lstStyle>
          <a:p>
            <a:pPr lvl="0"/>
            <a:r>
              <a:rPr lang="en-US" noProof="0" dirty="0"/>
              <a:t>Click to edit Master title style</a:t>
            </a:r>
          </a:p>
        </p:txBody>
      </p:sp>
      <p:sp>
        <p:nvSpPr>
          <p:cNvPr id="4100" name="Rectangle 4"/>
          <p:cNvSpPr>
            <a:spLocks noGrp="1" noChangeArrowheads="1"/>
          </p:cNvSpPr>
          <p:nvPr>
            <p:ph type="subTitle" idx="1"/>
          </p:nvPr>
        </p:nvSpPr>
        <p:spPr>
          <a:xfrm>
            <a:off x="2336800" y="4267200"/>
            <a:ext cx="7416800" cy="1066800"/>
          </a:xfrm>
        </p:spPr>
        <p:txBody>
          <a:bodyPr/>
          <a:lstStyle>
            <a:lvl1pPr marL="0" indent="0" algn="ctr">
              <a:buFontTx/>
              <a:buNone/>
              <a:defRPr sz="2400" b="1">
                <a:solidFill>
                  <a:schemeClr val="hlink"/>
                </a:solidFill>
              </a:defRPr>
            </a:lvl1pPr>
          </a:lstStyle>
          <a:p>
            <a:pPr lvl="0"/>
            <a:r>
              <a:rPr lang="en-US" noProof="0" dirty="0"/>
              <a:t>Click to edit Master subtitle style</a:t>
            </a:r>
          </a:p>
        </p:txBody>
      </p:sp>
      <p:sp>
        <p:nvSpPr>
          <p:cNvPr id="4" name="Rectangle 5"/>
          <p:cNvSpPr>
            <a:spLocks noGrp="1" noChangeArrowheads="1"/>
          </p:cNvSpPr>
          <p:nvPr>
            <p:ph type="dt" sz="half" idx="10"/>
          </p:nvPr>
        </p:nvSpPr>
        <p:spPr bwMode="auto">
          <a:xfrm>
            <a:off x="7823200" y="6172200"/>
            <a:ext cx="4165600" cy="457200"/>
          </a:xfrm>
          <a:prstGeom prst="rect">
            <a:avLst/>
          </a:prstGeom>
        </p:spPr>
        <p:txBody>
          <a:bodyPr vert="horz" wrap="square" lIns="91440" tIns="45720" rIns="91440" bIns="45720" numCol="1" anchor="t" anchorCtr="0" compatLnSpc="1">
            <a:prstTxWarp prst="textNoShape">
              <a:avLst/>
            </a:prstTxWarp>
          </a:bodyPr>
          <a:lstStyle>
            <a:lvl1pPr algn="r">
              <a:defRPr sz="1800" b="1">
                <a:solidFill>
                  <a:schemeClr val="bg1"/>
                </a:solidFill>
                <a:latin typeface="Arial" charset="0"/>
              </a:defRPr>
            </a:lvl1pPr>
          </a:lstStyle>
          <a:p>
            <a:pPr>
              <a:defRPr/>
            </a:pPr>
            <a:fld id="{52EA47AF-AF89-4933-89D6-39F07DDDD68D}" type="datetime4">
              <a:rPr lang="en-US" altLang="en-US"/>
              <a:pPr>
                <a:defRPr/>
              </a:pPr>
              <a:t>August 4, 2023</a:t>
            </a:fld>
            <a:endParaRPr lang="en-US" altLang="en-US" dirty="0"/>
          </a:p>
        </p:txBody>
      </p:sp>
    </p:spTree>
    <p:extLst>
      <p:ext uri="{BB962C8B-B14F-4D97-AF65-F5344CB8AC3E}">
        <p14:creationId xmlns:p14="http://schemas.microsoft.com/office/powerpoint/2010/main" val="10454593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4562-3BC1-CA48-4891-4ECFD78B4946}"/>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B43E1C0-28DB-DD34-930F-8C4C6B9A63F7}"/>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06C2D6-AFA3-E5E4-B9A0-110D457DAF11}"/>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D8361-E64E-E02B-BB89-A29A790B74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921FB2-BF97-268D-D18E-0F193A4A67F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04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8B8E-B519-9538-DFF5-40E0B3DDE1F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333984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97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524CC3A-CC47-E336-614C-EDC8FE163DD3}"/>
              </a:ext>
            </a:extLst>
          </p:cNvPr>
          <p:cNvSpPr>
            <a:spLocks noGrp="1"/>
          </p:cNvSpPr>
          <p:nvPr>
            <p:ph sz="quarter" idx="10"/>
          </p:nvPr>
        </p:nvSpPr>
        <p:spPr>
          <a:xfrm>
            <a:off x="1211263" y="1371601"/>
            <a:ext cx="9575800" cy="4213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12811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03AC-82DB-45E1-206F-4CC63D39B97C}"/>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171EBC-47A0-5DAA-C5B1-292510F6D181}"/>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5B0677-03B0-DCFA-374F-AAFAF4A8B81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31887895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4E12-001A-A323-90B6-0B3C2112EB3B}"/>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F46B04-E79B-8C80-91A7-2C5B8F39C4C9}"/>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64E8AA-56F9-5372-8AB3-EE04AB2E489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38211556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66F2-237D-A4EB-6FD3-17601AC5DEB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F40EC2-7E9E-B032-9853-C9465BD984FB}"/>
              </a:ext>
            </a:extLst>
          </p:cNvPr>
          <p:cNvSpPr>
            <a:spLocks noGrp="1"/>
          </p:cNvSpPr>
          <p:nvPr>
            <p:ph type="body" orient="vert" idx="1"/>
          </p:nvPr>
        </p:nvSpPr>
        <p:spPr>
          <a:xfrm>
            <a:off x="838200" y="151670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9343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AB2B5-78A0-DF3A-2AAD-440CFB97F11F}"/>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60A65-527C-4AD5-14B0-5D2AF72084E7}"/>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6164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DC36-19FB-FB7D-57C8-2ECE71A362B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E89A655-A12F-B190-A840-E96A6D4EECD3}"/>
              </a:ext>
            </a:extLst>
          </p:cNvPr>
          <p:cNvSpPr>
            <a:spLocks noGrp="1"/>
          </p:cNvSpPr>
          <p:nvPr>
            <p:ph type="dt" sz="half" idx="10"/>
          </p:nvPr>
        </p:nvSpPr>
        <p:spPr>
          <a:xfrm>
            <a:off x="838200" y="6356351"/>
            <a:ext cx="2743200" cy="365125"/>
          </a:xfrm>
          <a:prstGeom prst="rect">
            <a:avLst/>
          </a:prstGeom>
        </p:spPr>
        <p:txBody>
          <a:bodyPr/>
          <a:lstStyle/>
          <a:p>
            <a:fld id="{6A0F9A81-91D6-774D-A290-1405B36FF1CD}" type="datetimeFigureOut">
              <a:rPr lang="en-US" smtClean="0"/>
              <a:t>8/4/2023</a:t>
            </a:fld>
            <a:endParaRPr lang="en-US"/>
          </a:p>
        </p:txBody>
      </p:sp>
      <p:sp>
        <p:nvSpPr>
          <p:cNvPr id="4" name="Footer Placeholder 3">
            <a:extLst>
              <a:ext uri="{FF2B5EF4-FFF2-40B4-BE49-F238E27FC236}">
                <a16:creationId xmlns:a16="http://schemas.microsoft.com/office/drawing/2014/main" id="{838A5966-F735-64FE-DB3E-3934EFD7169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7B2480F-9F12-B3AD-791A-609648AEB00B}"/>
              </a:ext>
            </a:extLst>
          </p:cNvPr>
          <p:cNvSpPr>
            <a:spLocks noGrp="1"/>
          </p:cNvSpPr>
          <p:nvPr>
            <p:ph type="sldNum" sz="quarter" idx="12"/>
          </p:nvPr>
        </p:nvSpPr>
        <p:spPr>
          <a:xfrm>
            <a:off x="8610600" y="6356351"/>
            <a:ext cx="2743200" cy="365125"/>
          </a:xfrm>
          <a:prstGeom prst="rect">
            <a:avLst/>
          </a:prstGeom>
        </p:spPr>
        <p:txBody>
          <a:bodyPr/>
          <a:lstStyle/>
          <a:p>
            <a:fld id="{940405B7-EAE1-824E-ADBA-7704F1BDBAC0}" type="slidenum">
              <a:rPr lang="en-US" smtClean="0"/>
              <a:t>‹#›</a:t>
            </a:fld>
            <a:endParaRPr lang="en-US"/>
          </a:p>
        </p:txBody>
      </p:sp>
    </p:spTree>
    <p:extLst>
      <p:ext uri="{BB962C8B-B14F-4D97-AF65-F5344CB8AC3E}">
        <p14:creationId xmlns:p14="http://schemas.microsoft.com/office/powerpoint/2010/main" val="215938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0" y="6553200"/>
            <a:ext cx="12192000" cy="228600"/>
          </a:xfrm>
        </p:spPr>
        <p:txBody>
          <a:bodyPr/>
          <a:lstStyle>
            <a:lvl1pPr>
              <a:defRPr/>
            </a:lvl1pPr>
          </a:lstStyle>
          <a:p>
            <a:pPr>
              <a:defRPr/>
            </a:pPr>
            <a:fld id="{EBE83FAD-68CC-40C1-B47D-15A472C5CF0C}" type="slidenum">
              <a:rPr lang="en-US" altLang="en-US"/>
              <a:pPr>
                <a:defRPr/>
              </a:pPr>
              <a:t>‹#›</a:t>
            </a:fld>
            <a:endParaRPr lang="en-US" altLang="en-US" dirty="0"/>
          </a:p>
        </p:txBody>
      </p:sp>
    </p:spTree>
    <p:extLst>
      <p:ext uri="{BB962C8B-B14F-4D97-AF65-F5344CB8AC3E}">
        <p14:creationId xmlns:p14="http://schemas.microsoft.com/office/powerpoint/2010/main" val="3855998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hape 28"/>
          <p:cNvSpPr/>
          <p:nvPr userDrawn="1"/>
        </p:nvSpPr>
        <p:spPr>
          <a:xfrm>
            <a:off x="10261601" y="6553201"/>
            <a:ext cx="2144404"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p:spPr>
        <p:txBody>
          <a:bodyPr vert="horz"/>
          <a:lstStyle>
            <a:lvl1pPr algn="l">
              <a:lnSpc>
                <a:spcPct val="80000"/>
              </a:lnSpc>
              <a:defRPr sz="2400" b="1" baseline="0">
                <a:solidFill>
                  <a:schemeClr val="tx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1" y="1295401"/>
            <a:ext cx="9652001" cy="44958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8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8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4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4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4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a:prstGeom prst="rect">
            <a:avLst/>
          </a:prstGeom>
        </p:spPr>
        <p:txBody>
          <a:bodyPr anchor="ctr" anchorCtr="1"/>
          <a:lstStyle>
            <a:lvl1pPr>
              <a:defRPr sz="1125"/>
            </a:lvl1pPr>
          </a:lstStyle>
          <a:p>
            <a:fld id="{B4688173-365E-41AC-8E8D-A70D030DDEBA}"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5834306"/>
            <a:ext cx="3547695" cy="1054131"/>
          </a:xfrm>
          <a:prstGeom prst="rect">
            <a:avLst/>
          </a:prstGeom>
        </p:spPr>
      </p:pic>
    </p:spTree>
    <p:extLst>
      <p:ext uri="{BB962C8B-B14F-4D97-AF65-F5344CB8AC3E}">
        <p14:creationId xmlns:p14="http://schemas.microsoft.com/office/powerpoint/2010/main" val="317733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261601" y="6553201"/>
            <a:ext cx="2144404"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1540966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261601" y="6553201"/>
            <a:ext cx="2144404"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2931615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261601" y="6553201"/>
            <a:ext cx="2144404"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2098834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453997" y="6686491"/>
            <a:ext cx="2144404"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765552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Rectangle 10"/>
          <p:cNvSpPr/>
          <p:nvPr userDrawn="1"/>
        </p:nvSpPr>
        <p:spPr>
          <a:xfrm>
            <a:off x="0" y="3193061"/>
            <a:ext cx="12192000" cy="471879"/>
          </a:xfrm>
          <a:prstGeom prst="rect">
            <a:avLst/>
          </a:prstGeom>
          <a:solidFill>
            <a:schemeClr val="accent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17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a:xfrm>
            <a:off x="831950" y="5042118"/>
            <a:ext cx="10516194" cy="1326059"/>
          </a:xfrm>
          <a:prstGeom prst="rect">
            <a:avLst/>
          </a:prstGeom>
        </p:spPr>
        <p:txBody>
          <a:bodyPr/>
          <a:lstStyle>
            <a:lvl1pPr algn="l">
              <a:defRPr sz="2109">
                <a:solidFill>
                  <a:schemeClr val="bg1"/>
                </a:solidFill>
              </a:defRPr>
            </a:lvl1pPr>
          </a:lstStyle>
          <a:p>
            <a:r>
              <a:rPr lang="en-US" dirty="0"/>
              <a:t>Click to edit Master title style</a:t>
            </a:r>
          </a:p>
        </p:txBody>
      </p:sp>
      <p:pic>
        <p:nvPicPr>
          <p:cNvPr id="4" name="pasted-image.pdf"/>
          <p:cNvPicPr>
            <a:picLocks noChangeAspect="1"/>
          </p:cNvPicPr>
          <p:nvPr userDrawn="1"/>
        </p:nvPicPr>
        <p:blipFill>
          <a:blip r:embed="rId2"/>
          <a:stretch>
            <a:fillRect/>
          </a:stretch>
        </p:blipFill>
        <p:spPr>
          <a:xfrm>
            <a:off x="3442530" y="2357187"/>
            <a:ext cx="5295036" cy="990772"/>
          </a:xfrm>
          <a:prstGeom prst="rect">
            <a:avLst/>
          </a:prstGeom>
          <a:ln w="12700">
            <a:miter lim="400000"/>
          </a:ln>
        </p:spPr>
      </p:pic>
      <p:sp>
        <p:nvSpPr>
          <p:cNvPr id="7" name="Text Placeholder 6"/>
          <p:cNvSpPr>
            <a:spLocks noGrp="1"/>
          </p:cNvSpPr>
          <p:nvPr>
            <p:ph type="body" sz="quarter" idx="10" hasCustomPrompt="1"/>
          </p:nvPr>
        </p:nvSpPr>
        <p:spPr>
          <a:xfrm>
            <a:off x="3349443" y="4082118"/>
            <a:ext cx="5692958" cy="608335"/>
          </a:xfrm>
          <a:prstGeom prst="rect">
            <a:avLst/>
          </a:prstGeom>
        </p:spPr>
        <p:txBody>
          <a:bodyPr/>
          <a:lstStyle>
            <a:lvl1pPr marL="0" marR="0" indent="0" algn="ctr" defTabSz="410730" rtl="0" eaLnBrk="1" fontAlgn="auto" latinLnBrk="0" hangingPunct="1">
              <a:lnSpc>
                <a:spcPct val="100000"/>
              </a:lnSpc>
              <a:spcBef>
                <a:spcPts val="2953"/>
              </a:spcBef>
              <a:spcAft>
                <a:spcPts val="0"/>
              </a:spcAft>
              <a:buClrTx/>
              <a:buSzPct val="75000"/>
              <a:buFont typeface="Wingdings" panose="05000000000000000000" pitchFamily="2" charset="2"/>
              <a:buNone/>
              <a:tabLst/>
              <a:defRPr sz="2109">
                <a:solidFill>
                  <a:schemeClr val="bg1"/>
                </a:solidFill>
              </a:defRPr>
            </a:lvl1pPr>
          </a:lstStyle>
          <a:p>
            <a:pPr marL="0" marR="0" lvl="0" indent="0" algn="l" defTabSz="410730" rtl="0" eaLnBrk="1" fontAlgn="auto" latinLnBrk="0" hangingPunct="1">
              <a:lnSpc>
                <a:spcPct val="100000"/>
              </a:lnSpc>
              <a:spcBef>
                <a:spcPts val="2953"/>
              </a:spcBef>
              <a:spcAft>
                <a:spcPts val="0"/>
              </a:spcAft>
              <a:buClrTx/>
              <a:buSzPct val="75000"/>
              <a:buFont typeface="Wingdings" panose="05000000000000000000" pitchFamily="2" charset="2"/>
              <a:buNone/>
              <a:tabLst/>
              <a:defRPr/>
            </a:pPr>
            <a:r>
              <a:rPr lang="en-US" b="1" dirty="0">
                <a:latin typeface="Arial" panose="020B0604020202020204" pitchFamily="34" charset="0"/>
                <a:cs typeface="Arial" panose="020B0604020202020204" pitchFamily="34" charset="0"/>
              </a:rPr>
              <a:t>www.NOD.org  |  info@NOD.org</a:t>
            </a:r>
          </a:p>
          <a:p>
            <a:pPr lvl="0"/>
            <a:endParaRPr lang="en-US" dirty="0"/>
          </a:p>
        </p:txBody>
      </p:sp>
    </p:spTree>
    <p:extLst>
      <p:ext uri="{BB962C8B-B14F-4D97-AF65-F5344CB8AC3E}">
        <p14:creationId xmlns:p14="http://schemas.microsoft.com/office/powerpoint/2010/main" val="2263184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7200" y="1371601"/>
            <a:ext cx="4091709" cy="1722876"/>
          </a:xfrm>
          <a:prstGeom prst="rect">
            <a:avLst/>
          </a:prstGeom>
        </p:spPr>
      </p:pic>
      <p:pic>
        <p:nvPicPr>
          <p:cNvPr id="4" name="Picture 3" descr="background1 copy.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Logo" title="National Organization on Disability"/>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0800" y="3505201"/>
            <a:ext cx="4580353" cy="857195"/>
          </a:xfrm>
          <a:prstGeom prst="rect">
            <a:avLst/>
          </a:prstGeom>
        </p:spPr>
      </p:pic>
      <p:sp>
        <p:nvSpPr>
          <p:cNvPr id="12" name="Content Placeholder 4"/>
          <p:cNvSpPr>
            <a:spLocks noGrp="1"/>
          </p:cNvSpPr>
          <p:nvPr>
            <p:ph sz="quarter" idx="10"/>
          </p:nvPr>
        </p:nvSpPr>
        <p:spPr>
          <a:xfrm>
            <a:off x="0" y="5562601"/>
            <a:ext cx="12192000" cy="1676401"/>
          </a:xfrm>
          <a:prstGeom prst="rect">
            <a:avLst/>
          </a:prstGeom>
          <a:solidFill>
            <a:schemeClr val="bg1"/>
          </a:solidFill>
        </p:spPr>
        <p:txBody>
          <a:bodyPr/>
          <a:lstStyle>
            <a:lvl1pPr marL="0" indent="0" algn="ctr">
              <a:spcBef>
                <a:spcPts val="0"/>
              </a:spcBef>
              <a:buNone/>
              <a:defRPr>
                <a:solidFill>
                  <a:schemeClr val="bg1">
                    <a:lumMod val="85000"/>
                  </a:schemeClr>
                </a:solidFill>
              </a:defRPr>
            </a:lvl1pPr>
          </a:lstStyle>
          <a:p>
            <a:pPr>
              <a:spcBef>
                <a:spcPts val="0"/>
              </a:spcBef>
            </a:pPr>
            <a:r>
              <a:rPr lang="en-US" sz="2000" dirty="0"/>
              <a:t>Sample Executive Briefing</a:t>
            </a:r>
          </a:p>
        </p:txBody>
      </p:sp>
      <p:sp>
        <p:nvSpPr>
          <p:cNvPr id="13" name="Content Placeholder 5"/>
          <p:cNvSpPr>
            <a:spLocks noGrp="1"/>
          </p:cNvSpPr>
          <p:nvPr>
            <p:ph sz="quarter" idx="11"/>
          </p:nvPr>
        </p:nvSpPr>
        <p:spPr>
          <a:xfrm>
            <a:off x="0" y="4876801"/>
            <a:ext cx="12192000" cy="762000"/>
          </a:xfrm>
          <a:prstGeom prst="rect">
            <a:avLst/>
          </a:prstGeom>
        </p:spPr>
        <p:txBody>
          <a:bodyPr/>
          <a:lstStyle>
            <a:lvl1pPr marL="0" indent="0" algn="ctr">
              <a:buNone/>
              <a:defRPr>
                <a:solidFill>
                  <a:srgbClr val="FFFFFF"/>
                </a:solidFill>
              </a:defRPr>
            </a:lvl1pPr>
          </a:lstStyle>
          <a:p>
            <a:r>
              <a:rPr lang="en-US" b="1" dirty="0"/>
              <a:t>Company X </a:t>
            </a:r>
          </a:p>
          <a:p>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64000" y="1371601"/>
            <a:ext cx="4040909" cy="1722876"/>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653205" y="3167442"/>
            <a:ext cx="5064369" cy="1504782"/>
          </a:xfrm>
          <a:prstGeom prst="rect">
            <a:avLst/>
          </a:prstGeom>
        </p:spPr>
      </p:pic>
    </p:spTree>
    <p:extLst>
      <p:ext uri="{BB962C8B-B14F-4D97-AF65-F5344CB8AC3E}">
        <p14:creationId xmlns:p14="http://schemas.microsoft.com/office/powerpoint/2010/main" val="187229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4" name="Picture 13" descr="background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55" y="0"/>
            <a:ext cx="12192000" cy="6934200"/>
          </a:xfrm>
          <a:prstGeom prst="rect">
            <a:avLst/>
          </a:prstGeom>
        </p:spPr>
      </p:pic>
      <p:pic>
        <p:nvPicPr>
          <p:cNvPr id="15" name="Picture 14" descr="blue_ba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362200"/>
            <a:ext cx="12192000" cy="2176272"/>
          </a:xfrm>
          <a:prstGeom prst="rect">
            <a:avLst/>
          </a:prstGeom>
        </p:spPr>
      </p:pic>
      <p:pic>
        <p:nvPicPr>
          <p:cNvPr id="9" name="Picture 8" descr="Logo" title="National Organization on Disability"/>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3547" y="2895600"/>
            <a:ext cx="4580353" cy="857195"/>
          </a:xfrm>
          <a:prstGeom prst="rect">
            <a:avLst/>
          </a:prstGeom>
        </p:spPr>
      </p:pic>
      <p:sp>
        <p:nvSpPr>
          <p:cNvPr id="12" name="Content Placeholder 4"/>
          <p:cNvSpPr>
            <a:spLocks noGrp="1"/>
          </p:cNvSpPr>
          <p:nvPr>
            <p:ph sz="quarter" idx="10"/>
          </p:nvPr>
        </p:nvSpPr>
        <p:spPr>
          <a:xfrm>
            <a:off x="5003899" y="2743201"/>
            <a:ext cx="7213600" cy="1676401"/>
          </a:xfrm>
          <a:prstGeom prst="rect">
            <a:avLst/>
          </a:prstGeom>
        </p:spPr>
        <p:txBody>
          <a:bodyPr/>
          <a:lstStyle>
            <a:lvl1pPr marL="0" indent="0" algn="ctr">
              <a:spcBef>
                <a:spcPts val="0"/>
              </a:spcBef>
              <a:buNone/>
              <a:defRPr>
                <a:solidFill>
                  <a:schemeClr val="bg1">
                    <a:lumMod val="85000"/>
                  </a:schemeClr>
                </a:solidFill>
              </a:defRPr>
            </a:lvl1pPr>
          </a:lstStyle>
          <a:p>
            <a:pPr>
              <a:spcBef>
                <a:spcPts val="0"/>
              </a:spcBef>
            </a:pPr>
            <a:r>
              <a:rPr lang="en-US" sz="2000" dirty="0"/>
              <a:t>Sample Executive Briefing</a:t>
            </a:r>
          </a:p>
        </p:txBody>
      </p:sp>
      <p:sp>
        <p:nvSpPr>
          <p:cNvPr id="13" name="Content Placeholder 5"/>
          <p:cNvSpPr>
            <a:spLocks noGrp="1"/>
          </p:cNvSpPr>
          <p:nvPr>
            <p:ph sz="quarter" idx="11"/>
          </p:nvPr>
        </p:nvSpPr>
        <p:spPr>
          <a:xfrm>
            <a:off x="5003899" y="3200400"/>
            <a:ext cx="7213600" cy="762000"/>
          </a:xfrm>
          <a:prstGeom prst="rect">
            <a:avLst/>
          </a:prstGeom>
        </p:spPr>
        <p:txBody>
          <a:bodyPr/>
          <a:lstStyle>
            <a:lvl1pPr marL="0" indent="0" algn="ctr">
              <a:buNone/>
              <a:defRPr>
                <a:solidFill>
                  <a:srgbClr val="FFFFFF"/>
                </a:solidFill>
              </a:defRPr>
            </a:lvl1pPr>
          </a:lstStyle>
          <a:p>
            <a:r>
              <a:rPr lang="en-US" b="1" dirty="0"/>
              <a:t>Company X </a:t>
            </a:r>
          </a:p>
          <a:p>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555" y="2432251"/>
            <a:ext cx="6003727" cy="1783894"/>
          </a:xfrm>
          <a:prstGeom prst="rect">
            <a:avLst/>
          </a:prstGeom>
        </p:spPr>
      </p:pic>
    </p:spTree>
    <p:extLst>
      <p:ext uri="{BB962C8B-B14F-4D97-AF65-F5344CB8AC3E}">
        <p14:creationId xmlns:p14="http://schemas.microsoft.com/office/powerpoint/2010/main" val="120146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5" name="Picture 14" descr="blue_ba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62200"/>
            <a:ext cx="12192000" cy="2176272"/>
          </a:xfrm>
          <a:prstGeom prst="rect">
            <a:avLst/>
          </a:prstGeom>
        </p:spPr>
      </p:pic>
      <p:pic>
        <p:nvPicPr>
          <p:cNvPr id="9" name="Picture 8" descr="Logo" title="National Organization on Disability"/>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3547" y="2895600"/>
            <a:ext cx="4580353" cy="857195"/>
          </a:xfrm>
          <a:prstGeom prst="rect">
            <a:avLst/>
          </a:prstGeom>
        </p:spPr>
      </p:pic>
      <p:sp>
        <p:nvSpPr>
          <p:cNvPr id="12" name="Content Placeholder 4"/>
          <p:cNvSpPr>
            <a:spLocks noGrp="1"/>
          </p:cNvSpPr>
          <p:nvPr>
            <p:ph sz="quarter" idx="10"/>
          </p:nvPr>
        </p:nvSpPr>
        <p:spPr>
          <a:xfrm>
            <a:off x="5003899" y="2743201"/>
            <a:ext cx="7213600" cy="1676401"/>
          </a:xfrm>
          <a:prstGeom prst="rect">
            <a:avLst/>
          </a:prstGeom>
        </p:spPr>
        <p:txBody>
          <a:bodyPr/>
          <a:lstStyle>
            <a:lvl1pPr marL="0" indent="0" algn="ctr">
              <a:spcBef>
                <a:spcPts val="0"/>
              </a:spcBef>
              <a:buNone/>
              <a:defRPr>
                <a:solidFill>
                  <a:schemeClr val="bg1">
                    <a:lumMod val="85000"/>
                  </a:schemeClr>
                </a:solidFill>
              </a:defRPr>
            </a:lvl1pPr>
          </a:lstStyle>
          <a:p>
            <a:pPr>
              <a:spcBef>
                <a:spcPts val="0"/>
              </a:spcBef>
            </a:pPr>
            <a:r>
              <a:rPr lang="en-US" sz="2000" dirty="0"/>
              <a:t>Sample Executive Briefing</a:t>
            </a:r>
          </a:p>
        </p:txBody>
      </p:sp>
      <p:sp>
        <p:nvSpPr>
          <p:cNvPr id="13" name="Content Placeholder 5"/>
          <p:cNvSpPr>
            <a:spLocks noGrp="1"/>
          </p:cNvSpPr>
          <p:nvPr>
            <p:ph sz="quarter" idx="11"/>
          </p:nvPr>
        </p:nvSpPr>
        <p:spPr>
          <a:xfrm>
            <a:off x="5003899" y="3200400"/>
            <a:ext cx="7213600" cy="762000"/>
          </a:xfrm>
          <a:prstGeom prst="rect">
            <a:avLst/>
          </a:prstGeom>
        </p:spPr>
        <p:txBody>
          <a:bodyPr/>
          <a:lstStyle>
            <a:lvl1pPr marL="0" indent="0" algn="ctr">
              <a:buNone/>
              <a:defRPr>
                <a:solidFill>
                  <a:srgbClr val="FFFFFF"/>
                </a:solidFill>
              </a:defRPr>
            </a:lvl1pPr>
          </a:lstStyle>
          <a:p>
            <a:r>
              <a:rPr lang="en-US" b="1" dirty="0"/>
              <a:t>Company X </a:t>
            </a:r>
          </a:p>
          <a:p>
            <a:endParaRPr lang="en-US" dirty="0"/>
          </a:p>
        </p:txBody>
      </p:sp>
      <p:sp>
        <p:nvSpPr>
          <p:cNvPr id="2" name="TextBox 1"/>
          <p:cNvSpPr txBox="1"/>
          <p:nvPr userDrawn="1"/>
        </p:nvSpPr>
        <p:spPr>
          <a:xfrm>
            <a:off x="-101600" y="5715001"/>
            <a:ext cx="3657600" cy="618919"/>
          </a:xfrm>
          <a:prstGeom prst="rect">
            <a:avLst/>
          </a:prstGeom>
          <a:solidFill>
            <a:schemeClr val="bg1"/>
          </a:solidFill>
          <a:ln>
            <a:solidFill>
              <a:schemeClr val="bg1"/>
            </a:solidFill>
          </a:ln>
          <a:effectLst/>
        </p:spPr>
        <p:txBody>
          <a:bodyPr wrap="square" rtlCol="0">
            <a:spAutoFit/>
          </a:bodyPr>
          <a:lstStyle/>
          <a:p>
            <a:endParaRPr lang="en-US" sz="3600" dirty="0"/>
          </a:p>
        </p:txBody>
      </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971" y="2450896"/>
            <a:ext cx="6003727" cy="1783894"/>
          </a:xfrm>
          <a:prstGeom prst="rect">
            <a:avLst/>
          </a:prstGeom>
        </p:spPr>
      </p:pic>
    </p:spTree>
    <p:extLst>
      <p:ext uri="{BB962C8B-B14F-4D97-AF65-F5344CB8AC3E}">
        <p14:creationId xmlns:p14="http://schemas.microsoft.com/office/powerpoint/2010/main" val="753038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Rectangle 10"/>
          <p:cNvSpPr/>
          <p:nvPr userDrawn="1"/>
        </p:nvSpPr>
        <p:spPr>
          <a:xfrm>
            <a:off x="-11289" y="3193061"/>
            <a:ext cx="12192000" cy="471879"/>
          </a:xfrm>
          <a:prstGeom prst="rect">
            <a:avLst/>
          </a:prstGeom>
          <a:solidFill>
            <a:schemeClr val="accent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17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a:xfrm>
            <a:off x="2946400" y="4038601"/>
            <a:ext cx="6364431" cy="959940"/>
          </a:xfrm>
          <a:prstGeom prst="rect">
            <a:avLst/>
          </a:prstGeom>
        </p:spPr>
        <p:txBody>
          <a:bodyPr/>
          <a:lstStyle>
            <a:lvl1pPr algn="ctr">
              <a:defRPr sz="2109">
                <a:solidFill>
                  <a:schemeClr val="bg1"/>
                </a:solidFill>
              </a:defRPr>
            </a:lvl1pPr>
          </a:lstStyle>
          <a:p>
            <a:r>
              <a:rPr lang="en-US" dirty="0"/>
              <a:t>Click to edit Master title style</a:t>
            </a:r>
          </a:p>
        </p:txBody>
      </p:sp>
      <p:sp>
        <p:nvSpPr>
          <p:cNvPr id="12" name="Title 1"/>
          <p:cNvSpPr txBox="1">
            <a:spLocks/>
          </p:cNvSpPr>
          <p:nvPr userDrawn="1"/>
        </p:nvSpPr>
        <p:spPr>
          <a:xfrm>
            <a:off x="2946400" y="4998542"/>
            <a:ext cx="6364431" cy="1021259"/>
          </a:xfrm>
          <a:prstGeom prst="rect">
            <a:avLst/>
          </a:prstGeom>
        </p:spPr>
        <p:txBody>
          <a:bodyPr/>
          <a:lstStyle>
            <a:lvl1pPr marL="0" marR="0" indent="0" algn="ctr" defTabSz="410751" latinLnBrk="0">
              <a:lnSpc>
                <a:spcPct val="100000"/>
              </a:lnSpc>
              <a:spcBef>
                <a:spcPts val="0"/>
              </a:spcBef>
              <a:spcAft>
                <a:spcPts val="0"/>
              </a:spcAft>
              <a:buClrTx/>
              <a:buSzTx/>
              <a:buFontTx/>
              <a:buNone/>
              <a:tabLst/>
              <a:defRPr sz="2109" b="1" i="0" u="none" strike="noStrike" cap="all" spc="-91" baseline="0">
                <a:ln>
                  <a:noFill/>
                </a:ln>
                <a:solidFill>
                  <a:schemeClr val="bg1"/>
                </a:solidFill>
                <a:uFillTx/>
                <a:latin typeface="Arial" panose="020B0604020202020204" pitchFamily="34" charset="0"/>
                <a:ea typeface="Arial" panose="020B0604020202020204" pitchFamily="34" charset="0"/>
                <a:cs typeface="Arial" panose="020B0604020202020204" pitchFamily="34" charset="0"/>
                <a:sym typeface="DIN-Medium"/>
              </a:defRPr>
            </a:lvl1pPr>
            <a:lvl2pPr marL="0" marR="0" indent="160729"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2pPr>
            <a:lvl3pPr marL="0" marR="0" indent="321457"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3pPr>
            <a:lvl4pPr marL="0" marR="0" indent="482186"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4pPr>
            <a:lvl5pPr marL="0" marR="0" indent="642915"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5pPr>
            <a:lvl6pPr marL="0" marR="0" indent="803643"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6pPr>
            <a:lvl7pPr marL="0" marR="0" indent="964372"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7pPr>
            <a:lvl8pPr marL="0" marR="0" indent="1125101"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8pPr>
            <a:lvl9pPr marL="0" marR="0" indent="1285829"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9pPr>
          </a:lstStyle>
          <a:p>
            <a:endParaRPr lang="en-US" sz="1800" kern="0" dirty="0"/>
          </a:p>
        </p:txBody>
      </p:sp>
    </p:spTree>
    <p:extLst>
      <p:ext uri="{BB962C8B-B14F-4D97-AF65-F5344CB8AC3E}">
        <p14:creationId xmlns:p14="http://schemas.microsoft.com/office/powerpoint/2010/main" val="1233656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22"/>
          <p:cNvSpPr>
            <a:spLocks noGrp="1"/>
          </p:cNvSpPr>
          <p:nvPr userDrawn="1">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grpSp>
        <p:nvGrpSpPr>
          <p:cNvPr id="7" name="Group 6"/>
          <p:cNvGrpSpPr/>
          <p:nvPr userDrawn="1"/>
        </p:nvGrpSpPr>
        <p:grpSpPr>
          <a:xfrm>
            <a:off x="711201" y="35653"/>
            <a:ext cx="8350742" cy="250421"/>
            <a:chOff x="496456" y="155274"/>
            <a:chExt cx="6263056" cy="250421"/>
          </a:xfrm>
        </p:grpSpPr>
        <p:sp>
          <p:nvSpPr>
            <p:cNvPr id="23" name="Rectangle 22"/>
            <p:cNvSpPr/>
            <p:nvPr userDrawn="1"/>
          </p:nvSpPr>
          <p:spPr>
            <a:xfrm>
              <a:off x="6035681" y="161206"/>
              <a:ext cx="723831" cy="203421"/>
            </a:xfrm>
            <a:prstGeom prst="rect">
              <a:avLst/>
            </a:prstGeom>
            <a:noFill/>
          </p:spPr>
          <p:txBody>
            <a:bodyPr wrap="none">
              <a:spAutoFit/>
            </a:bodyPr>
            <a:lstStyle/>
            <a:p>
              <a:r>
                <a:rPr lang="en-US" sz="900" dirty="0">
                  <a:solidFill>
                    <a:schemeClr val="tx1">
                      <a:lumMod val="75000"/>
                      <a:lumOff val="25000"/>
                    </a:schemeClr>
                  </a:solidFill>
                </a:rPr>
                <a:t>Next Steps </a:t>
              </a:r>
              <a:endParaRPr lang="en-US" sz="900" dirty="0"/>
            </a:p>
          </p:txBody>
        </p:sp>
        <p:sp>
          <p:nvSpPr>
            <p:cNvPr id="25" name="Oval 24"/>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11" name="Rectangle 10"/>
            <p:cNvSpPr/>
            <p:nvPr userDrawn="1"/>
          </p:nvSpPr>
          <p:spPr>
            <a:xfrm>
              <a:off x="733842" y="161206"/>
              <a:ext cx="611120" cy="203421"/>
            </a:xfrm>
            <a:prstGeom prst="rect">
              <a:avLst/>
            </a:prstGeom>
          </p:spPr>
          <p:txBody>
            <a:bodyPr wrap="none">
              <a:spAutoFit/>
            </a:bodyPr>
            <a:lstStyle/>
            <a:p>
              <a:r>
                <a:rPr lang="en-US" sz="900" dirty="0">
                  <a:solidFill>
                    <a:schemeClr val="tx1">
                      <a:lumMod val="75000"/>
                      <a:lumOff val="25000"/>
                    </a:schemeClr>
                  </a:solidFill>
                </a:rPr>
                <a:t>Overview</a:t>
              </a:r>
              <a:endParaRPr lang="en-US" sz="900" dirty="0"/>
            </a:p>
          </p:txBody>
        </p:sp>
        <p:sp>
          <p:nvSpPr>
            <p:cNvPr id="12" name="Rectangle 11"/>
            <p:cNvSpPr/>
            <p:nvPr userDrawn="1"/>
          </p:nvSpPr>
          <p:spPr>
            <a:xfrm>
              <a:off x="1591929" y="161206"/>
              <a:ext cx="655077" cy="203421"/>
            </a:xfrm>
            <a:prstGeom prst="rect">
              <a:avLst/>
            </a:prstGeom>
          </p:spPr>
          <p:txBody>
            <a:bodyPr wrap="none">
              <a:spAutoFit/>
            </a:bodyPr>
            <a:lstStyle/>
            <a:p>
              <a:r>
                <a:rPr lang="en-US" sz="900" dirty="0">
                  <a:solidFill>
                    <a:schemeClr val="tx1">
                      <a:lumMod val="75000"/>
                      <a:lumOff val="25000"/>
                    </a:schemeClr>
                  </a:solidFill>
                </a:rPr>
                <a:t>Outcomes</a:t>
              </a:r>
              <a:endParaRPr lang="en-US" sz="900" dirty="0"/>
            </a:p>
          </p:txBody>
        </p:sp>
        <p:sp>
          <p:nvSpPr>
            <p:cNvPr id="13" name="Rectangle 12"/>
            <p:cNvSpPr/>
            <p:nvPr userDrawn="1"/>
          </p:nvSpPr>
          <p:spPr>
            <a:xfrm>
              <a:off x="2455270" y="161206"/>
              <a:ext cx="891771" cy="203421"/>
            </a:xfrm>
            <a:prstGeom prst="rect">
              <a:avLst/>
            </a:prstGeom>
          </p:spPr>
          <p:txBody>
            <a:bodyPr wrap="none">
              <a:spAutoFit/>
            </a:bodyPr>
            <a:lstStyle/>
            <a:p>
              <a:r>
                <a:rPr lang="en-US" sz="900" dirty="0">
                  <a:solidFill>
                    <a:schemeClr val="tx1">
                      <a:lumMod val="75000"/>
                      <a:lumOff val="25000"/>
                    </a:schemeClr>
                  </a:solidFill>
                </a:rPr>
                <a:t>Beyond Basics</a:t>
              </a:r>
              <a:endParaRPr lang="en-US" sz="900" dirty="0"/>
            </a:p>
          </p:txBody>
        </p:sp>
        <p:sp>
          <p:nvSpPr>
            <p:cNvPr id="14" name="Rectangle 13"/>
            <p:cNvSpPr/>
            <p:nvPr userDrawn="1"/>
          </p:nvSpPr>
          <p:spPr>
            <a:xfrm>
              <a:off x="3554792" y="161206"/>
              <a:ext cx="489392" cy="203421"/>
            </a:xfrm>
            <a:prstGeom prst="rect">
              <a:avLst/>
            </a:prstGeom>
          </p:spPr>
          <p:txBody>
            <a:bodyPr wrap="none">
              <a:spAutoFit/>
            </a:bodyPr>
            <a:lstStyle/>
            <a:p>
              <a:r>
                <a:rPr lang="en-US" sz="900" dirty="0">
                  <a:solidFill>
                    <a:schemeClr val="tx1">
                      <a:lumMod val="75000"/>
                      <a:lumOff val="25000"/>
                    </a:schemeClr>
                  </a:solidFill>
                </a:rPr>
                <a:t>Trends</a:t>
              </a:r>
              <a:endParaRPr lang="en-US" sz="900" dirty="0"/>
            </a:p>
          </p:txBody>
        </p:sp>
        <p:sp>
          <p:nvSpPr>
            <p:cNvPr id="15" name="Rectangle 14"/>
            <p:cNvSpPr/>
            <p:nvPr userDrawn="1"/>
          </p:nvSpPr>
          <p:spPr>
            <a:xfrm>
              <a:off x="5118916" y="161206"/>
              <a:ext cx="694526" cy="203421"/>
            </a:xfrm>
            <a:prstGeom prst="rect">
              <a:avLst/>
            </a:prstGeom>
            <a:noFill/>
          </p:spPr>
          <p:txBody>
            <a:bodyPr wrap="none">
              <a:spAutoFit/>
            </a:bodyPr>
            <a:lstStyle/>
            <a:p>
              <a:r>
                <a:rPr lang="en-US" sz="900" dirty="0">
                  <a:solidFill>
                    <a:schemeClr val="tx1">
                      <a:lumMod val="75000"/>
                      <a:lumOff val="25000"/>
                    </a:schemeClr>
                  </a:solidFill>
                </a:rPr>
                <a:t>Take-away</a:t>
              </a:r>
              <a:endParaRPr lang="en-US" sz="900" dirty="0"/>
            </a:p>
          </p:txBody>
        </p:sp>
        <p:sp>
          <p:nvSpPr>
            <p:cNvPr id="16" name="Rectangle 15"/>
            <p:cNvSpPr/>
            <p:nvPr userDrawn="1"/>
          </p:nvSpPr>
          <p:spPr>
            <a:xfrm>
              <a:off x="4296506" y="161206"/>
              <a:ext cx="590832" cy="203421"/>
            </a:xfrm>
            <a:prstGeom prst="rect">
              <a:avLst/>
            </a:prstGeom>
            <a:noFill/>
          </p:spPr>
          <p:txBody>
            <a:bodyPr wrap="none">
              <a:spAutoFit/>
            </a:bodyPr>
            <a:lstStyle/>
            <a:p>
              <a:r>
                <a:rPr lang="en-US" sz="900" dirty="0">
                  <a:solidFill>
                    <a:schemeClr val="tx1">
                      <a:lumMod val="75000"/>
                      <a:lumOff val="25000"/>
                    </a:schemeClr>
                  </a:solidFill>
                </a:rPr>
                <a:t>Veterans</a:t>
              </a:r>
              <a:endParaRPr lang="en-US" sz="900"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22" name="Picture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149885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0" name="Group 69"/>
          <p:cNvGrpSpPr/>
          <p:nvPr userDrawn="1"/>
        </p:nvGrpSpPr>
        <p:grpSpPr>
          <a:xfrm>
            <a:off x="755158" y="76200"/>
            <a:ext cx="8350742" cy="250421"/>
            <a:chOff x="496456" y="155274"/>
            <a:chExt cx="6263056" cy="250421"/>
          </a:xfrm>
        </p:grpSpPr>
        <p:sp>
          <p:nvSpPr>
            <p:cNvPr id="71" name="Rectangle 70"/>
            <p:cNvSpPr/>
            <p:nvPr userDrawn="1"/>
          </p:nvSpPr>
          <p:spPr>
            <a:xfrm>
              <a:off x="6035681" y="161206"/>
              <a:ext cx="723831" cy="203421"/>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72" name="Oval 71"/>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73" name="Rectangle 72"/>
            <p:cNvSpPr/>
            <p:nvPr userDrawn="1"/>
          </p:nvSpPr>
          <p:spPr>
            <a:xfrm>
              <a:off x="695078" y="160339"/>
              <a:ext cx="697907" cy="218795"/>
            </a:xfrm>
            <a:prstGeom prst="rect">
              <a:avLst/>
            </a:prstGeom>
          </p:spPr>
          <p:txBody>
            <a:bodyPr wrap="none">
              <a:spAutoFit/>
            </a:bodyPr>
            <a:lstStyle/>
            <a:p>
              <a:r>
                <a:rPr lang="en-US" sz="1000" b="1" dirty="0">
                  <a:solidFill>
                    <a:schemeClr val="tx1">
                      <a:lumMod val="75000"/>
                      <a:lumOff val="25000"/>
                    </a:schemeClr>
                  </a:solidFill>
                </a:rPr>
                <a:t>Overview</a:t>
              </a:r>
              <a:endParaRPr lang="en-US" sz="900" b="1" dirty="0"/>
            </a:p>
          </p:txBody>
        </p:sp>
        <p:sp>
          <p:nvSpPr>
            <p:cNvPr id="74" name="Rectangle 73"/>
            <p:cNvSpPr/>
            <p:nvPr userDrawn="1"/>
          </p:nvSpPr>
          <p:spPr>
            <a:xfrm>
              <a:off x="1591929" y="161206"/>
              <a:ext cx="655077" cy="203421"/>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75" name="Rectangle 74"/>
            <p:cNvSpPr/>
            <p:nvPr userDrawn="1"/>
          </p:nvSpPr>
          <p:spPr>
            <a:xfrm>
              <a:off x="2455270" y="161206"/>
              <a:ext cx="891771" cy="203421"/>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76" name="Rectangle 75"/>
            <p:cNvSpPr/>
            <p:nvPr userDrawn="1"/>
          </p:nvSpPr>
          <p:spPr>
            <a:xfrm>
              <a:off x="3554792" y="161206"/>
              <a:ext cx="489392" cy="203421"/>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77" name="Rectangle 76"/>
            <p:cNvSpPr/>
            <p:nvPr userDrawn="1"/>
          </p:nvSpPr>
          <p:spPr>
            <a:xfrm>
              <a:off x="5118916" y="161206"/>
              <a:ext cx="694526" cy="203421"/>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78" name="Rectangle 77"/>
            <p:cNvSpPr/>
            <p:nvPr userDrawn="1"/>
          </p:nvSpPr>
          <p:spPr>
            <a:xfrm>
              <a:off x="4296506" y="161206"/>
              <a:ext cx="590832" cy="203421"/>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79" name="Picture 7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80" name="Picture 7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81" name="Picture 8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82" name="Picture 8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83" name="Picture 8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84" name="Picture 8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994589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8" y="76200"/>
            <a:ext cx="8350742" cy="250421"/>
            <a:chOff x="496456" y="155274"/>
            <a:chExt cx="6263056" cy="250421"/>
          </a:xfrm>
        </p:grpSpPr>
        <p:sp>
          <p:nvSpPr>
            <p:cNvPr id="22" name="Rectangle 21"/>
            <p:cNvSpPr/>
            <p:nvPr userDrawn="1"/>
          </p:nvSpPr>
          <p:spPr>
            <a:xfrm>
              <a:off x="6035681" y="161206"/>
              <a:ext cx="723831" cy="203421"/>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611120" cy="203421"/>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13765" y="160339"/>
              <a:ext cx="754263" cy="218795"/>
            </a:xfrm>
            <a:prstGeom prst="rect">
              <a:avLst/>
            </a:prstGeom>
          </p:spPr>
          <p:txBody>
            <a:bodyPr wrap="none">
              <a:spAutoFit/>
            </a:bodyPr>
            <a:lstStyle/>
            <a:p>
              <a:r>
                <a:rPr lang="en-US" sz="1000" b="1" dirty="0">
                  <a:solidFill>
                    <a:schemeClr val="tx1">
                      <a:lumMod val="75000"/>
                      <a:lumOff val="25000"/>
                    </a:schemeClr>
                  </a:solidFill>
                </a:rPr>
                <a:t>Outcomes</a:t>
              </a:r>
              <a:endParaRPr lang="en-US" sz="900" b="1" dirty="0"/>
            </a:p>
          </p:txBody>
        </p:sp>
        <p:sp>
          <p:nvSpPr>
            <p:cNvPr id="26" name="Rectangle 25"/>
            <p:cNvSpPr/>
            <p:nvPr userDrawn="1"/>
          </p:nvSpPr>
          <p:spPr>
            <a:xfrm>
              <a:off x="2455270" y="161206"/>
              <a:ext cx="891771" cy="203421"/>
            </a:xfrm>
            <a:prstGeom prst="rect">
              <a:avLst/>
            </a:prstGeom>
          </p:spPr>
          <p:txBody>
            <a:bodyPr wrap="none">
              <a:spAutoFit/>
            </a:bodyPr>
            <a:lstStyle/>
            <a:p>
              <a:r>
                <a:rPr lang="en-US" sz="900" dirty="0">
                  <a:solidFill>
                    <a:schemeClr val="accent5">
                      <a:lumMod val="60000"/>
                      <a:lumOff val="40000"/>
                    </a:schemeClr>
                  </a:solidFill>
                </a:rPr>
                <a:t>Beyond</a:t>
              </a:r>
              <a:r>
                <a:rPr lang="en-US" sz="900" dirty="0">
                  <a:solidFill>
                    <a:schemeClr val="tx1">
                      <a:lumMod val="75000"/>
                      <a:lumOff val="25000"/>
                    </a:schemeClr>
                  </a:solidFill>
                </a:rPr>
                <a:t> </a:t>
              </a:r>
              <a:r>
                <a:rPr lang="en-US" sz="900" dirty="0">
                  <a:solidFill>
                    <a:schemeClr val="accent5">
                      <a:lumMod val="60000"/>
                      <a:lumOff val="40000"/>
                    </a:schemeClr>
                  </a:solidFill>
                </a:rPr>
                <a:t>Basics</a:t>
              </a:r>
            </a:p>
          </p:txBody>
        </p:sp>
        <p:sp>
          <p:nvSpPr>
            <p:cNvPr id="28" name="Rectangle 27"/>
            <p:cNvSpPr/>
            <p:nvPr userDrawn="1"/>
          </p:nvSpPr>
          <p:spPr>
            <a:xfrm>
              <a:off x="3554792" y="161206"/>
              <a:ext cx="489392" cy="203421"/>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33" name="Rectangle 32"/>
            <p:cNvSpPr/>
            <p:nvPr userDrawn="1"/>
          </p:nvSpPr>
          <p:spPr>
            <a:xfrm>
              <a:off x="5118916" y="161206"/>
              <a:ext cx="694526" cy="203421"/>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34" name="Rectangle 33"/>
            <p:cNvSpPr/>
            <p:nvPr userDrawn="1"/>
          </p:nvSpPr>
          <p:spPr>
            <a:xfrm>
              <a:off x="4296506" y="161206"/>
              <a:ext cx="590832" cy="203421"/>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5" name="Picture 3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6" name="Picture 3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4253" y="158148"/>
              <a:ext cx="228599" cy="236764"/>
            </a:xfrm>
            <a:prstGeom prst="rect">
              <a:avLst/>
            </a:prstGeom>
          </p:spPr>
        </p:pic>
        <p:pic>
          <p:nvPicPr>
            <p:cNvPr id="37" name="Picture 3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1951086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3" name="Group 22"/>
          <p:cNvGrpSpPr/>
          <p:nvPr userDrawn="1"/>
        </p:nvGrpSpPr>
        <p:grpSpPr>
          <a:xfrm>
            <a:off x="755158" y="76200"/>
            <a:ext cx="8350742" cy="250421"/>
            <a:chOff x="496456" y="155274"/>
            <a:chExt cx="6263056" cy="250421"/>
          </a:xfrm>
        </p:grpSpPr>
        <p:sp>
          <p:nvSpPr>
            <p:cNvPr id="24" name="Rectangle 23"/>
            <p:cNvSpPr/>
            <p:nvPr userDrawn="1"/>
          </p:nvSpPr>
          <p:spPr>
            <a:xfrm>
              <a:off x="6035681" y="161206"/>
              <a:ext cx="723831" cy="203421"/>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5" name="Oval 24"/>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6" name="Rectangle 25"/>
            <p:cNvSpPr/>
            <p:nvPr userDrawn="1"/>
          </p:nvSpPr>
          <p:spPr>
            <a:xfrm>
              <a:off x="733842" y="161206"/>
              <a:ext cx="611120" cy="203421"/>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7" name="Rectangle 26"/>
            <p:cNvSpPr/>
            <p:nvPr userDrawn="1"/>
          </p:nvSpPr>
          <p:spPr>
            <a:xfrm>
              <a:off x="1513407" y="167673"/>
              <a:ext cx="655077" cy="203421"/>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8" name="Rectangle 27"/>
            <p:cNvSpPr/>
            <p:nvPr userDrawn="1"/>
          </p:nvSpPr>
          <p:spPr>
            <a:xfrm>
              <a:off x="2334754" y="159474"/>
              <a:ext cx="1046185" cy="218795"/>
            </a:xfrm>
            <a:prstGeom prst="rect">
              <a:avLst/>
            </a:prstGeom>
          </p:spPr>
          <p:txBody>
            <a:bodyPr wrap="none">
              <a:spAutoFit/>
            </a:bodyPr>
            <a:lstStyle/>
            <a:p>
              <a:r>
                <a:rPr lang="en-US" sz="1000" b="1" dirty="0">
                  <a:solidFill>
                    <a:schemeClr val="tx1">
                      <a:lumMod val="75000"/>
                      <a:lumOff val="25000"/>
                    </a:schemeClr>
                  </a:solidFill>
                </a:rPr>
                <a:t>Beyond Basics</a:t>
              </a:r>
              <a:endParaRPr lang="en-US" sz="1000" b="1" dirty="0"/>
            </a:p>
          </p:txBody>
        </p:sp>
        <p:sp>
          <p:nvSpPr>
            <p:cNvPr id="37" name="Rectangle 36"/>
            <p:cNvSpPr/>
            <p:nvPr userDrawn="1"/>
          </p:nvSpPr>
          <p:spPr>
            <a:xfrm>
              <a:off x="3554792" y="161206"/>
              <a:ext cx="489392" cy="203421"/>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38" name="Rectangle 37"/>
            <p:cNvSpPr/>
            <p:nvPr userDrawn="1"/>
          </p:nvSpPr>
          <p:spPr>
            <a:xfrm>
              <a:off x="5118916" y="161206"/>
              <a:ext cx="694526" cy="203421"/>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39" name="Rectangle 38"/>
            <p:cNvSpPr/>
            <p:nvPr userDrawn="1"/>
          </p:nvSpPr>
          <p:spPr>
            <a:xfrm>
              <a:off x="4296506" y="161206"/>
              <a:ext cx="590832" cy="203421"/>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40" name="Picture 3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41" name="Picture 4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050" y="167673"/>
              <a:ext cx="228599" cy="236764"/>
            </a:xfrm>
            <a:prstGeom prst="rect">
              <a:avLst/>
            </a:prstGeom>
          </p:spPr>
        </p:pic>
        <p:pic>
          <p:nvPicPr>
            <p:cNvPr id="42" name="Picture 4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7776" y="155274"/>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923636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8" y="76200"/>
            <a:ext cx="8350742" cy="250421"/>
            <a:chOff x="496456" y="155274"/>
            <a:chExt cx="6263056" cy="250421"/>
          </a:xfrm>
        </p:grpSpPr>
        <p:sp>
          <p:nvSpPr>
            <p:cNvPr id="22" name="Rectangle 21"/>
            <p:cNvSpPr/>
            <p:nvPr userDrawn="1"/>
          </p:nvSpPr>
          <p:spPr>
            <a:xfrm>
              <a:off x="6035681" y="161206"/>
              <a:ext cx="723831" cy="203421"/>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611120" cy="203421"/>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655077" cy="203421"/>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891771" cy="203421"/>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49333" y="160339"/>
              <a:ext cx="554764" cy="218795"/>
            </a:xfrm>
            <a:prstGeom prst="rect">
              <a:avLst/>
            </a:prstGeom>
          </p:spPr>
          <p:txBody>
            <a:bodyPr wrap="none">
              <a:spAutoFit/>
            </a:bodyPr>
            <a:lstStyle/>
            <a:p>
              <a:r>
                <a:rPr lang="en-US" sz="1000" b="1" dirty="0">
                  <a:solidFill>
                    <a:schemeClr val="tx1">
                      <a:lumMod val="75000"/>
                      <a:lumOff val="25000"/>
                    </a:schemeClr>
                  </a:solidFill>
                </a:rPr>
                <a:t>Trends</a:t>
              </a:r>
              <a:endParaRPr lang="en-US" sz="900" b="1" dirty="0"/>
            </a:p>
          </p:txBody>
        </p:sp>
        <p:sp>
          <p:nvSpPr>
            <p:cNvPr id="28" name="Rectangle 27"/>
            <p:cNvSpPr/>
            <p:nvPr userDrawn="1"/>
          </p:nvSpPr>
          <p:spPr>
            <a:xfrm>
              <a:off x="5118916" y="161206"/>
              <a:ext cx="694526" cy="203421"/>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29" name="Rectangle 28"/>
            <p:cNvSpPr/>
            <p:nvPr userDrawn="1"/>
          </p:nvSpPr>
          <p:spPr>
            <a:xfrm>
              <a:off x="4296506" y="161206"/>
              <a:ext cx="590832" cy="203421"/>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0951"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93783"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3627372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8" y="76201"/>
            <a:ext cx="8350742" cy="253946"/>
            <a:chOff x="496456" y="151749"/>
            <a:chExt cx="6263056" cy="253946"/>
          </a:xfrm>
        </p:grpSpPr>
        <p:sp>
          <p:nvSpPr>
            <p:cNvPr id="22" name="Rectangle 21"/>
            <p:cNvSpPr/>
            <p:nvPr userDrawn="1"/>
          </p:nvSpPr>
          <p:spPr>
            <a:xfrm>
              <a:off x="6035681" y="161206"/>
              <a:ext cx="723831" cy="203421"/>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611120" cy="203421"/>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655077" cy="203421"/>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891771" cy="203421"/>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54792" y="161206"/>
              <a:ext cx="489392" cy="203421"/>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28" name="Rectangle 27"/>
            <p:cNvSpPr/>
            <p:nvPr userDrawn="1"/>
          </p:nvSpPr>
          <p:spPr>
            <a:xfrm>
              <a:off x="5118916" y="161206"/>
              <a:ext cx="694526" cy="203421"/>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29" name="Rectangle 28"/>
            <p:cNvSpPr/>
            <p:nvPr userDrawn="1"/>
          </p:nvSpPr>
          <p:spPr>
            <a:xfrm>
              <a:off x="4256804" y="151749"/>
              <a:ext cx="669729" cy="218795"/>
            </a:xfrm>
            <a:prstGeom prst="rect">
              <a:avLst/>
            </a:prstGeom>
            <a:noFill/>
          </p:spPr>
          <p:txBody>
            <a:bodyPr wrap="none">
              <a:spAutoFit/>
            </a:bodyPr>
            <a:lstStyle/>
            <a:p>
              <a:r>
                <a:rPr lang="en-US" sz="1000" b="1" dirty="0">
                  <a:solidFill>
                    <a:schemeClr val="tx1">
                      <a:lumMod val="75000"/>
                      <a:lumOff val="25000"/>
                    </a:schemeClr>
                  </a:solidFill>
                </a:rPr>
                <a:t>Veterans</a:t>
              </a:r>
              <a:endParaRPr lang="en-US" sz="900" b="1" dirty="0"/>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45124" y="154716"/>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20268" y="161206"/>
              <a:ext cx="228599" cy="236764"/>
            </a:xfrm>
            <a:prstGeom prst="rect">
              <a:avLst/>
            </a:prstGeom>
          </p:spPr>
        </p:pic>
      </p:grpSp>
    </p:spTree>
    <p:extLst>
      <p:ext uri="{BB962C8B-B14F-4D97-AF65-F5344CB8AC3E}">
        <p14:creationId xmlns:p14="http://schemas.microsoft.com/office/powerpoint/2010/main" val="2405656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8" y="76200"/>
            <a:ext cx="8350742" cy="250418"/>
            <a:chOff x="496456" y="155274"/>
            <a:chExt cx="6263056" cy="250418"/>
          </a:xfrm>
        </p:grpSpPr>
        <p:sp>
          <p:nvSpPr>
            <p:cNvPr id="22" name="Rectangle 21"/>
            <p:cNvSpPr/>
            <p:nvPr userDrawn="1"/>
          </p:nvSpPr>
          <p:spPr>
            <a:xfrm>
              <a:off x="6035681" y="161206"/>
              <a:ext cx="723831" cy="203421"/>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29624" y="161203"/>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611120" cy="203421"/>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655077" cy="203421"/>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891771" cy="203421"/>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54792" y="161206"/>
              <a:ext cx="489392" cy="203421"/>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28" name="Rectangle 27"/>
            <p:cNvSpPr/>
            <p:nvPr userDrawn="1"/>
          </p:nvSpPr>
          <p:spPr>
            <a:xfrm>
              <a:off x="5085691" y="160338"/>
              <a:ext cx="775678" cy="218795"/>
            </a:xfrm>
            <a:prstGeom prst="rect">
              <a:avLst/>
            </a:prstGeom>
            <a:noFill/>
          </p:spPr>
          <p:txBody>
            <a:bodyPr wrap="none">
              <a:spAutoFit/>
            </a:bodyPr>
            <a:lstStyle/>
            <a:p>
              <a:r>
                <a:rPr lang="en-US" sz="1000" b="1" dirty="0">
                  <a:solidFill>
                    <a:schemeClr val="tx1">
                      <a:lumMod val="75000"/>
                      <a:lumOff val="25000"/>
                    </a:schemeClr>
                  </a:solidFill>
                </a:rPr>
                <a:t>Take-away</a:t>
              </a:r>
              <a:endParaRPr lang="en-US" sz="1000" b="1" dirty="0"/>
            </a:p>
          </p:txBody>
        </p:sp>
        <p:sp>
          <p:nvSpPr>
            <p:cNvPr id="29" name="Rectangle 28"/>
            <p:cNvSpPr/>
            <p:nvPr userDrawn="1"/>
          </p:nvSpPr>
          <p:spPr>
            <a:xfrm>
              <a:off x="4296506" y="161206"/>
              <a:ext cx="590832" cy="203421"/>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3079" y="165067"/>
              <a:ext cx="228599" cy="236764"/>
            </a:xfrm>
            <a:prstGeom prst="rect">
              <a:avLst/>
            </a:prstGeom>
          </p:spPr>
        </p:pic>
      </p:grpSp>
    </p:spTree>
    <p:extLst>
      <p:ext uri="{BB962C8B-B14F-4D97-AF65-F5344CB8AC3E}">
        <p14:creationId xmlns:p14="http://schemas.microsoft.com/office/powerpoint/2010/main" val="756317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24243" y="76201"/>
            <a:ext cx="8486128" cy="250421"/>
            <a:chOff x="496456" y="155274"/>
            <a:chExt cx="6364596" cy="250421"/>
          </a:xfrm>
        </p:grpSpPr>
        <p:sp>
          <p:nvSpPr>
            <p:cNvPr id="22" name="Rectangle 21"/>
            <p:cNvSpPr/>
            <p:nvPr userDrawn="1"/>
          </p:nvSpPr>
          <p:spPr>
            <a:xfrm>
              <a:off x="6033527" y="161206"/>
              <a:ext cx="827525" cy="218795"/>
            </a:xfrm>
            <a:prstGeom prst="rect">
              <a:avLst/>
            </a:prstGeom>
            <a:noFill/>
          </p:spPr>
          <p:txBody>
            <a:bodyPr wrap="none">
              <a:spAutoFit/>
            </a:bodyPr>
            <a:lstStyle/>
            <a:p>
              <a:r>
                <a:rPr lang="en-US" sz="1000" b="1" dirty="0">
                  <a:solidFill>
                    <a:schemeClr val="tx1">
                      <a:lumMod val="75000"/>
                      <a:lumOff val="25000"/>
                    </a:schemeClr>
                  </a:solidFill>
                </a:rPr>
                <a:t>Next Steps </a:t>
              </a:r>
              <a:endParaRPr lang="en-US" sz="1000" b="1" dirty="0"/>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611120" cy="203421"/>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655077" cy="203421"/>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891771" cy="203421"/>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54792" y="161206"/>
              <a:ext cx="489392" cy="203421"/>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28" name="Rectangle 27"/>
            <p:cNvSpPr/>
            <p:nvPr userDrawn="1"/>
          </p:nvSpPr>
          <p:spPr>
            <a:xfrm>
              <a:off x="5118916" y="161206"/>
              <a:ext cx="694526" cy="203421"/>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29" name="Rectangle 28"/>
            <p:cNvSpPr/>
            <p:nvPr userDrawn="1"/>
          </p:nvSpPr>
          <p:spPr>
            <a:xfrm>
              <a:off x="4296506" y="161206"/>
              <a:ext cx="590832" cy="203421"/>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4230966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1 copy.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p:nvSpPr>
        <p:spPr>
          <a:xfrm>
            <a:off x="304800" y="6324601"/>
            <a:ext cx="10769600" cy="677108"/>
          </a:xfrm>
          <a:prstGeom prst="rect">
            <a:avLst/>
          </a:prstGeom>
          <a:noFill/>
        </p:spPr>
        <p:txBody>
          <a:bodyPr wrap="square" rtlCol="0">
            <a:spAutoFit/>
          </a:bodyPr>
          <a:lstStyle/>
          <a:p>
            <a:pPr lvl="0" algn="l" defTabSz="457154"/>
            <a:r>
              <a:rPr lang="en-US" sz="2000" b="1" dirty="0">
                <a:solidFill>
                  <a:schemeClr val="bg1"/>
                </a:solidFill>
              </a:rPr>
              <a:t>C O N F I D E N T I A L</a:t>
            </a:r>
          </a:p>
          <a:p>
            <a:pPr algn="l"/>
            <a:endParaRPr lang="en-US" sz="1800" dirty="0"/>
          </a:p>
        </p:txBody>
      </p:sp>
      <p:pic>
        <p:nvPicPr>
          <p:cNvPr id="11" name="Picture 10" descr="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0800" y="3505201"/>
            <a:ext cx="4580353" cy="857195"/>
          </a:xfrm>
          <a:prstGeom prst="rect">
            <a:avLst/>
          </a:prstGeom>
        </p:spPr>
      </p:pic>
      <p:sp>
        <p:nvSpPr>
          <p:cNvPr id="18" name="Text Placeholder 2"/>
          <p:cNvSpPr>
            <a:spLocks noGrp="1"/>
          </p:cNvSpPr>
          <p:nvPr>
            <p:ph type="body" sz="quarter" idx="13" hasCustomPrompt="1"/>
          </p:nvPr>
        </p:nvSpPr>
        <p:spPr>
          <a:xfrm>
            <a:off x="1363266" y="6027175"/>
            <a:ext cx="9465470" cy="571965"/>
          </a:xfrm>
          <a:prstGeom prst="rect">
            <a:avLst/>
          </a:prstGeom>
        </p:spPr>
        <p:txBody>
          <a:bodyPr/>
          <a:lstStyle>
            <a:lvl1pPr marL="0" indent="0" algn="ctr">
              <a:buNone/>
              <a:defRPr sz="1687" b="0">
                <a:solidFill>
                  <a:schemeClr val="accent5"/>
                </a:solidFill>
              </a:defRPr>
            </a:lvl1pPr>
            <a:lvl2pPr marL="457153" indent="0">
              <a:buNone/>
              <a:defRPr/>
            </a:lvl2pPr>
            <a:lvl3pPr marL="914306" indent="0">
              <a:buNone/>
              <a:defRPr/>
            </a:lvl3pPr>
            <a:lvl4pPr marL="1371459" indent="0">
              <a:buNone/>
              <a:defRPr/>
            </a:lvl4pPr>
            <a:lvl5pPr marL="1828613" indent="0">
              <a:buNone/>
              <a:defRPr/>
            </a:lvl5pPr>
          </a:lstStyle>
          <a:p>
            <a:pPr lvl="0"/>
            <a:r>
              <a:rPr lang="en-US" dirty="0"/>
              <a:t>EDIT MASTER TEXT STYLES</a:t>
            </a:r>
          </a:p>
        </p:txBody>
      </p:sp>
      <p:sp>
        <p:nvSpPr>
          <p:cNvPr id="4" name="Text Placeholder 3"/>
          <p:cNvSpPr>
            <a:spLocks noGrp="1"/>
          </p:cNvSpPr>
          <p:nvPr>
            <p:ph type="body" sz="quarter" idx="14" hasCustomPrompt="1"/>
          </p:nvPr>
        </p:nvSpPr>
        <p:spPr>
          <a:xfrm>
            <a:off x="1363266" y="5062920"/>
            <a:ext cx="9465470" cy="942082"/>
          </a:xfrm>
          <a:prstGeom prst="rect">
            <a:avLst/>
          </a:prstGeom>
        </p:spPr>
        <p:txBody>
          <a:bodyPr/>
          <a:lstStyle>
            <a:lvl1pPr algn="ctr">
              <a:defRPr sz="2531" b="1"/>
            </a:lvl1pPr>
          </a:lstStyle>
          <a:p>
            <a:pPr lvl="0"/>
            <a:r>
              <a:rPr lang="en-US" dirty="0"/>
              <a:t>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94942" y="3163543"/>
            <a:ext cx="5446835" cy="1618424"/>
          </a:xfrm>
          <a:prstGeom prst="rect">
            <a:avLst/>
          </a:prstGeom>
        </p:spPr>
      </p:pic>
    </p:spTree>
    <p:extLst>
      <p:ext uri="{BB962C8B-B14F-4D97-AF65-F5344CB8AC3E}">
        <p14:creationId xmlns:p14="http://schemas.microsoft.com/office/powerpoint/2010/main" val="57645938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Header and Bullet List">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345907" y="3296974"/>
            <a:ext cx="12537908" cy="331732"/>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79657199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Header and Bullet Lis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1220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74"/>
            <a:ext cx="12537908" cy="331732"/>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98297432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74"/>
            <a:ext cx="12537908" cy="331732"/>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16093522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74"/>
            <a:ext cx="12537908" cy="331732"/>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9342777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74"/>
            <a:ext cx="12537908" cy="331732"/>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24868601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Tree>
    <p:extLst>
      <p:ext uri="{BB962C8B-B14F-4D97-AF65-F5344CB8AC3E}">
        <p14:creationId xmlns:p14="http://schemas.microsoft.com/office/powerpoint/2010/main" val="19121886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74"/>
            <a:ext cx="12537908" cy="331732"/>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76023157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ver with Stock Photo">
    <p:spTree>
      <p:nvGrpSpPr>
        <p:cNvPr id="1" name=""/>
        <p:cNvGrpSpPr/>
        <p:nvPr/>
      </p:nvGrpSpPr>
      <p:grpSpPr>
        <a:xfrm>
          <a:off x="0" y="0"/>
          <a:ext cx="0" cy="0"/>
          <a:chOff x="0" y="0"/>
          <a:chExt cx="0" cy="0"/>
        </a:xfrm>
      </p:grpSpPr>
      <p:pic>
        <p:nvPicPr>
          <p:cNvPr id="7" name="Picture 6" descr="pooper_1.eps"/>
          <p:cNvPicPr>
            <a:picLocks noChangeAspect="1"/>
          </p:cNvPicPr>
          <p:nvPr userDrawn="1"/>
        </p:nvPicPr>
        <p:blipFill>
          <a:blip r:embed="rId2"/>
          <a:stretch>
            <a:fillRect/>
          </a:stretch>
        </p:blipFill>
        <p:spPr>
          <a:xfrm>
            <a:off x="0" y="-5402"/>
            <a:ext cx="12208933" cy="6870700"/>
          </a:xfrm>
          <a:prstGeom prst="rect">
            <a:avLst/>
          </a:prstGeom>
        </p:spPr>
      </p:pic>
      <p:sp>
        <p:nvSpPr>
          <p:cNvPr id="4" name="Content Placeholder 3"/>
          <p:cNvSpPr>
            <a:spLocks noGrp="1"/>
          </p:cNvSpPr>
          <p:nvPr>
            <p:ph sz="quarter" idx="10" hasCustomPrompt="1"/>
          </p:nvPr>
        </p:nvSpPr>
        <p:spPr>
          <a:xfrm>
            <a:off x="524933" y="4284023"/>
            <a:ext cx="11129434" cy="1316676"/>
          </a:xfrm>
          <a:prstGeom prst="rect">
            <a:avLst/>
          </a:prstGeom>
        </p:spPr>
        <p:txBody>
          <a:bodyPr/>
          <a:lstStyle>
            <a:lvl1pPr marL="0" indent="0" algn="ctr">
              <a:buNone/>
              <a:defRPr sz="3300" b="1">
                <a:solidFill>
                  <a:schemeClr val="bg1"/>
                </a:solidFill>
              </a:defRPr>
            </a:lvl1pPr>
            <a:lvl2pPr marL="457177" indent="0">
              <a:buNone/>
              <a:defRPr>
                <a:solidFill>
                  <a:schemeClr val="bg1"/>
                </a:solidFill>
              </a:defRPr>
            </a:lvl2pPr>
            <a:lvl3pPr marL="914353" indent="0">
              <a:buNone/>
              <a:defRPr>
                <a:solidFill>
                  <a:schemeClr val="bg1"/>
                </a:solidFill>
              </a:defRPr>
            </a:lvl3pPr>
            <a:lvl4pPr marL="1371530" indent="0">
              <a:buNone/>
              <a:defRPr>
                <a:solidFill>
                  <a:schemeClr val="bg1"/>
                </a:solidFill>
              </a:defRPr>
            </a:lvl4pPr>
            <a:lvl5pPr marL="1828706" indent="0">
              <a:buNone/>
              <a:defRPr>
                <a:solidFill>
                  <a:schemeClr val="bg1"/>
                </a:solidFill>
              </a:defRPr>
            </a:lvl5pPr>
          </a:lstStyle>
          <a:p>
            <a:pPr lvl="0"/>
            <a:r>
              <a:rPr lang="en-US" dirty="0"/>
              <a:t>Click To Edit Master Text Styles</a:t>
            </a:r>
          </a:p>
        </p:txBody>
      </p:sp>
      <p:sp>
        <p:nvSpPr>
          <p:cNvPr id="11" name="Content Placeholder 3"/>
          <p:cNvSpPr>
            <a:spLocks noGrp="1"/>
          </p:cNvSpPr>
          <p:nvPr>
            <p:ph sz="quarter" idx="11" hasCustomPrompt="1"/>
          </p:nvPr>
        </p:nvSpPr>
        <p:spPr>
          <a:xfrm>
            <a:off x="527963" y="5791200"/>
            <a:ext cx="11129434" cy="866287"/>
          </a:xfrm>
          <a:prstGeom prst="rect">
            <a:avLst/>
          </a:prstGeom>
        </p:spPr>
        <p:txBody>
          <a:bodyPr/>
          <a:lstStyle>
            <a:lvl1pPr marL="0" indent="0" algn="ctr">
              <a:buNone/>
              <a:defRPr sz="2600" b="1" cap="none" baseline="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0" indent="0">
              <a:buNone/>
              <a:defRPr>
                <a:solidFill>
                  <a:schemeClr val="bg1"/>
                </a:solidFill>
              </a:defRPr>
            </a:lvl4pPr>
            <a:lvl5pPr marL="1828706" indent="0">
              <a:buNone/>
              <a:defRPr>
                <a:solidFill>
                  <a:schemeClr val="bg1"/>
                </a:solidFill>
              </a:defRPr>
            </a:lvl5pPr>
          </a:lstStyle>
          <a:p>
            <a:pPr lvl="0"/>
            <a:r>
              <a:rPr lang="en-US" dirty="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90035" y="217058"/>
            <a:ext cx="3884390" cy="1154173"/>
          </a:xfrm>
          <a:prstGeom prst="rect">
            <a:avLst/>
          </a:prstGeom>
        </p:spPr>
      </p:pic>
    </p:spTree>
    <p:extLst>
      <p:ext uri="{BB962C8B-B14F-4D97-AF65-F5344CB8AC3E}">
        <p14:creationId xmlns:p14="http://schemas.microsoft.com/office/powerpoint/2010/main" val="17538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Header and Bullet List">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450883" y="1517652"/>
            <a:ext cx="11268000" cy="4282649"/>
          </a:xfrm>
          <a:prstGeom prst="rect">
            <a:avLst/>
          </a:prstGeom>
        </p:spPr>
        <p:txBody>
          <a:bodyPr/>
          <a:lstStyle>
            <a:lvl1pPr marL="342882" indent="-342882">
              <a:buClr>
                <a:schemeClr val="accent1"/>
              </a:buClr>
              <a:buSzPct val="125000"/>
              <a:buFont typeface="Wingdings" panose="05000000000000000000" pitchFamily="2" charset="2"/>
              <a:buChar char="§"/>
              <a:defRPr sz="1800"/>
            </a:lvl1pPr>
            <a:lvl2pPr marL="742912" indent="-285736">
              <a:buClr>
                <a:schemeClr val="accent1"/>
              </a:buClr>
              <a:buSzPct val="125000"/>
              <a:buFont typeface="Wingdings" panose="05000000000000000000" pitchFamily="2" charset="2"/>
              <a:buChar char="§"/>
              <a:defRPr sz="1800"/>
            </a:lvl2pPr>
            <a:lvl3pPr marL="1142942" indent="-228588">
              <a:buClr>
                <a:schemeClr val="accent1"/>
              </a:buClr>
              <a:buSzPct val="125000"/>
              <a:buFont typeface="Wingdings" panose="05000000000000000000" pitchFamily="2" charset="2"/>
              <a:buChar char="§"/>
              <a:defRPr sz="1800"/>
            </a:lvl3pPr>
            <a:lvl4pPr marL="1600118" indent="-228588">
              <a:buClr>
                <a:schemeClr val="accent1"/>
              </a:buClr>
              <a:buSzPct val="125000"/>
              <a:buFont typeface="Wingdings" panose="05000000000000000000" pitchFamily="2" charset="2"/>
              <a:buChar char="§"/>
              <a:defRPr sz="1800"/>
            </a:lvl4pPr>
            <a:lvl5pPr marL="2057295" indent="-228588">
              <a:buClr>
                <a:schemeClr val="accent1"/>
              </a:buClr>
              <a:buSzPct val="1250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image2.jpeg" descr="NOD_ppt_slides_p22.jpg"/>
          <p:cNvPicPr/>
          <p:nvPr userDrawn="1"/>
        </p:nvPicPr>
        <p:blipFill rotWithShape="1">
          <a:blip r:embed="rId2" cstate="screen">
            <a:extLst>
              <a:ext uri="{28A0092B-C50C-407E-A947-70E740481C1C}">
                <a14:useLocalDpi xmlns:a14="http://schemas.microsoft.com/office/drawing/2010/main"/>
              </a:ext>
            </a:extLst>
          </a:blip>
          <a:srcRect/>
          <a:stretch/>
        </p:blipFill>
        <p:spPr>
          <a:xfrm>
            <a:off x="0" y="6166710"/>
            <a:ext cx="12192000" cy="691290"/>
          </a:xfrm>
          <a:prstGeom prst="rect">
            <a:avLst/>
          </a:prstGeom>
          <a:ln w="12700">
            <a:miter lim="400000"/>
          </a:ln>
        </p:spPr>
      </p:pic>
      <p:sp>
        <p:nvSpPr>
          <p:cNvPr id="9" name="Title 1"/>
          <p:cNvSpPr>
            <a:spLocks noGrp="1"/>
          </p:cNvSpPr>
          <p:nvPr>
            <p:ph type="title" hasCustomPrompt="1"/>
          </p:nvPr>
        </p:nvSpPr>
        <p:spPr>
          <a:xfrm>
            <a:off x="450884" y="372470"/>
            <a:ext cx="7804497" cy="977900"/>
          </a:xfrm>
          <a:prstGeom prst="rect">
            <a:avLst/>
          </a:prstGeom>
        </p:spPr>
        <p:txBody>
          <a:bodyPr anchor="ctr" anchorCtr="0"/>
          <a:lstStyle>
            <a:lvl1pPr algn="l">
              <a:defRPr sz="2500" b="1" i="0" cap="none">
                <a:latin typeface="Arial"/>
                <a:cs typeface="Arial"/>
              </a:defRPr>
            </a:lvl1pPr>
          </a:lstStyle>
          <a:p>
            <a:r>
              <a:rPr lang="en-US" dirty="0"/>
              <a:t>Header</a:t>
            </a:r>
          </a:p>
        </p:txBody>
      </p:sp>
      <p:sp>
        <p:nvSpPr>
          <p:cNvPr id="10" name="Slide Number Placeholder 5"/>
          <p:cNvSpPr>
            <a:spLocks noGrp="1"/>
          </p:cNvSpPr>
          <p:nvPr>
            <p:ph type="sldNum" sz="quarter" idx="12"/>
          </p:nvPr>
        </p:nvSpPr>
        <p:spPr>
          <a:xfrm>
            <a:off x="541867" y="6303180"/>
            <a:ext cx="7620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5</a:t>
            </a:r>
            <a:r>
              <a:rPr sz="1200" baseline="30000" dirty="0">
                <a:solidFill>
                  <a:srgbClr val="FFFFFF"/>
                </a:solidFill>
              </a:rPr>
              <a:t> CONFIDENTIAL    </a:t>
            </a:r>
          </a:p>
        </p:txBody>
      </p:sp>
    </p:spTree>
    <p:extLst>
      <p:ext uri="{BB962C8B-B14F-4D97-AF65-F5344CB8AC3E}">
        <p14:creationId xmlns:p14="http://schemas.microsoft.com/office/powerpoint/2010/main" val="76908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Header and Paragraph">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450883" y="1517652"/>
            <a:ext cx="11268000" cy="4282649"/>
          </a:xfrm>
          <a:prstGeom prst="rect">
            <a:avLst/>
          </a:prstGeom>
        </p:spPr>
        <p:txBody>
          <a:bodyPr/>
          <a:lstStyle>
            <a:lvl1pPr marL="0" indent="0">
              <a:buClr>
                <a:schemeClr val="accent1"/>
              </a:buClr>
              <a:buSzPct val="125000"/>
              <a:buFont typeface="Wingdings" panose="05000000000000000000" pitchFamily="2" charset="2"/>
              <a:buNone/>
              <a:defRPr sz="1800"/>
            </a:lvl1pPr>
            <a:lvl2pPr marL="742912" indent="-285736">
              <a:buClr>
                <a:schemeClr val="accent1"/>
              </a:buClr>
              <a:buSzPct val="125000"/>
              <a:buFont typeface="Wingdings" panose="05000000000000000000" pitchFamily="2" charset="2"/>
              <a:buChar char="§"/>
              <a:defRPr sz="1800"/>
            </a:lvl2pPr>
            <a:lvl3pPr marL="1142942" indent="-228588">
              <a:buClr>
                <a:schemeClr val="accent1"/>
              </a:buClr>
              <a:buSzPct val="125000"/>
              <a:buFont typeface="Wingdings" panose="05000000000000000000" pitchFamily="2" charset="2"/>
              <a:buChar char="§"/>
              <a:defRPr sz="1800"/>
            </a:lvl3pPr>
            <a:lvl4pPr marL="1600118" indent="-228588">
              <a:buClr>
                <a:schemeClr val="accent1"/>
              </a:buClr>
              <a:buSzPct val="125000"/>
              <a:buFont typeface="Wingdings" panose="05000000000000000000" pitchFamily="2" charset="2"/>
              <a:buChar char="§"/>
              <a:defRPr sz="1800"/>
            </a:lvl4pPr>
            <a:lvl5pPr marL="2057295" indent="-228588">
              <a:buClr>
                <a:schemeClr val="accent1"/>
              </a:buClr>
              <a:buSzPct val="125000"/>
              <a:buFont typeface="Wingdings" panose="05000000000000000000" pitchFamily="2" charset="2"/>
              <a:buChar char="§"/>
              <a:defRPr sz="1800"/>
            </a:lvl5pPr>
          </a:lstStyle>
          <a:p>
            <a:pPr lvl="0"/>
            <a:r>
              <a:rPr lang="en-US"/>
              <a:t>Click to edit Master text styles</a:t>
            </a:r>
          </a:p>
        </p:txBody>
      </p:sp>
      <p:pic>
        <p:nvPicPr>
          <p:cNvPr id="5" name="image2.jpeg" descr="NOD_ppt_slides_p22.jpg"/>
          <p:cNvPicPr/>
          <p:nvPr userDrawn="1"/>
        </p:nvPicPr>
        <p:blipFill rotWithShape="1">
          <a:blip r:embed="rId2" cstate="screen">
            <a:extLst>
              <a:ext uri="{28A0092B-C50C-407E-A947-70E740481C1C}">
                <a14:useLocalDpi xmlns:a14="http://schemas.microsoft.com/office/drawing/2010/main"/>
              </a:ext>
            </a:extLst>
          </a:blip>
          <a:srcRect/>
          <a:stretch/>
        </p:blipFill>
        <p:spPr>
          <a:xfrm>
            <a:off x="0" y="6166710"/>
            <a:ext cx="12192000" cy="691290"/>
          </a:xfrm>
          <a:prstGeom prst="rect">
            <a:avLst/>
          </a:prstGeom>
          <a:ln w="12700">
            <a:miter lim="400000"/>
          </a:ln>
        </p:spPr>
      </p:pic>
      <p:sp>
        <p:nvSpPr>
          <p:cNvPr id="9" name="Title 1"/>
          <p:cNvSpPr>
            <a:spLocks noGrp="1"/>
          </p:cNvSpPr>
          <p:nvPr>
            <p:ph type="title" hasCustomPrompt="1"/>
          </p:nvPr>
        </p:nvSpPr>
        <p:spPr>
          <a:xfrm>
            <a:off x="450884" y="372470"/>
            <a:ext cx="7804497" cy="977900"/>
          </a:xfrm>
          <a:prstGeom prst="rect">
            <a:avLst/>
          </a:prstGeom>
        </p:spPr>
        <p:txBody>
          <a:bodyPr anchor="ctr" anchorCtr="0"/>
          <a:lstStyle>
            <a:lvl1pPr algn="l">
              <a:defRPr sz="2500" b="1" i="0" cap="none">
                <a:latin typeface="Arial"/>
                <a:cs typeface="Arial"/>
              </a:defRPr>
            </a:lvl1pPr>
          </a:lstStyle>
          <a:p>
            <a:r>
              <a:rPr lang="en-US" dirty="0"/>
              <a:t>Header</a:t>
            </a:r>
          </a:p>
        </p:txBody>
      </p:sp>
      <p:sp>
        <p:nvSpPr>
          <p:cNvPr id="10" name="Slide Number Placeholder 5"/>
          <p:cNvSpPr>
            <a:spLocks noGrp="1"/>
          </p:cNvSpPr>
          <p:nvPr>
            <p:ph type="sldNum" sz="quarter" idx="12"/>
          </p:nvPr>
        </p:nvSpPr>
        <p:spPr>
          <a:xfrm>
            <a:off x="541867" y="6303180"/>
            <a:ext cx="7620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5</a:t>
            </a:r>
            <a:r>
              <a:rPr sz="1200" baseline="30000" dirty="0">
                <a:solidFill>
                  <a:srgbClr val="FFFFFF"/>
                </a:solidFill>
              </a:rPr>
              <a:t> CONFIDENTIAL    </a:t>
            </a:r>
          </a:p>
        </p:txBody>
      </p:sp>
    </p:spTree>
    <p:extLst>
      <p:ext uri="{BB962C8B-B14F-4D97-AF65-F5344CB8AC3E}">
        <p14:creationId xmlns:p14="http://schemas.microsoft.com/office/powerpoint/2010/main" val="2941310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hape 28"/>
          <p:cNvSpPr/>
          <p:nvPr userDrawn="1"/>
        </p:nvSpPr>
        <p:spPr>
          <a:xfrm>
            <a:off x="10261601" y="6553200"/>
            <a:ext cx="214440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p:spPr>
        <p:txBody>
          <a:bodyPr vert="horz"/>
          <a:lstStyle>
            <a:lvl1pPr algn="l">
              <a:lnSpc>
                <a:spcPct val="80000"/>
              </a:lnSpc>
              <a:defRPr sz="2400" b="1" baseline="0">
                <a:solidFill>
                  <a:schemeClr val="tx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1" y="1295401"/>
            <a:ext cx="9652001" cy="44958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8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8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4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4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4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a:prstGeom prst="rect">
            <a:avLst/>
          </a:prstGeom>
        </p:spPr>
        <p:txBody>
          <a:bodyPr anchor="ctr" anchorCtr="1"/>
          <a:lstStyle>
            <a:lvl1pPr>
              <a:defRPr sz="1125"/>
            </a:lvl1pPr>
          </a:lstStyle>
          <a:p>
            <a:fld id="{B4688173-365E-41AC-8E8D-A70D030DDEBA}"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5834306"/>
            <a:ext cx="3547695" cy="1054131"/>
          </a:xfrm>
          <a:prstGeom prst="rect">
            <a:avLst/>
          </a:prstGeom>
        </p:spPr>
      </p:pic>
    </p:spTree>
    <p:extLst>
      <p:ext uri="{BB962C8B-B14F-4D97-AF65-F5344CB8AC3E}">
        <p14:creationId xmlns:p14="http://schemas.microsoft.com/office/powerpoint/2010/main" val="14247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261601" y="6553200"/>
            <a:ext cx="214440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3897518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261601" y="6553200"/>
            <a:ext cx="214440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1309955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261601" y="6553200"/>
            <a:ext cx="214440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4190101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1" y="1368426"/>
            <a:ext cx="11074400" cy="460375"/>
          </a:xfrm>
          <a:prstGeom prst="rect">
            <a:avLst/>
          </a:prstGeom>
        </p:spPr>
        <p:txBody>
          <a:bodyPr anchor="ctr" anchorCtr="0"/>
          <a:lstStyle>
            <a:lvl1pPr marL="0" indent="0">
              <a:buNone/>
              <a:defRPr sz="1600" b="1" i="1">
                <a:solidFill>
                  <a:schemeClr val="tx1"/>
                </a:solidFill>
              </a:defRPr>
            </a:lvl1pPr>
          </a:lstStyle>
          <a:p>
            <a:pPr lvl="0"/>
            <a:r>
              <a:rPr lang="en-US" dirty="0"/>
              <a:t>Edit Master text styles</a:t>
            </a:r>
          </a:p>
        </p:txBody>
      </p:sp>
      <p:sp>
        <p:nvSpPr>
          <p:cNvPr id="6" name="Shape 28"/>
          <p:cNvSpPr/>
          <p:nvPr userDrawn="1"/>
        </p:nvSpPr>
        <p:spPr>
          <a:xfrm>
            <a:off x="10453997" y="6686490"/>
            <a:ext cx="214440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baseline="30000">
                <a:solidFill>
                  <a:srgbClr val="FFFFFF"/>
                </a:solidFill>
              </a:defRPr>
            </a:lvl1pPr>
          </a:lstStyle>
          <a:p>
            <a:pPr lvl="0" algn="ctr">
              <a:defRPr sz="1800" baseline="0">
                <a:solidFill>
                  <a:srgbClr val="000000"/>
                </a:solidFill>
              </a:defRPr>
            </a:pPr>
            <a:r>
              <a:rPr sz="1200" baseline="30000" dirty="0">
                <a:solidFill>
                  <a:schemeClr val="tx1">
                    <a:lumMod val="65000"/>
                    <a:lumOff val="35000"/>
                  </a:schemeClr>
                </a:solidFill>
              </a:rPr>
              <a:t>Copyright © 20</a:t>
            </a:r>
            <a:r>
              <a:rPr lang="en-US" sz="1200" baseline="30000" dirty="0">
                <a:solidFill>
                  <a:schemeClr val="tx1">
                    <a:lumMod val="65000"/>
                    <a:lumOff val="35000"/>
                  </a:schemeClr>
                </a:solidFill>
              </a:rPr>
              <a:t>21</a:t>
            </a:r>
            <a:r>
              <a:rPr sz="1200" baseline="30000" dirty="0">
                <a:solidFill>
                  <a:schemeClr val="tx1">
                    <a:lumMod val="65000"/>
                    <a:lumOff val="35000"/>
                  </a:schemeClr>
                </a:solidFill>
              </a:rPr>
              <a:t>     </a:t>
            </a:r>
            <a:endParaRPr lang="en-US" sz="1200" baseline="30000" dirty="0">
              <a:solidFill>
                <a:schemeClr val="tx1">
                  <a:lumMod val="65000"/>
                  <a:lumOff val="35000"/>
                </a:schemeClr>
              </a:solidFill>
            </a:endParaRPr>
          </a:p>
          <a:p>
            <a:pPr lvl="0" algn="ctr">
              <a:defRPr sz="1800" baseline="0">
                <a:solidFill>
                  <a:srgbClr val="000000"/>
                </a:solidFill>
              </a:defRPr>
            </a:pPr>
            <a:r>
              <a:rPr lang="en-US" sz="1200" baseline="0" dirty="0">
                <a:solidFill>
                  <a:schemeClr val="tx1">
                    <a:lumMod val="65000"/>
                    <a:lumOff val="35000"/>
                  </a:schemeClr>
                </a:solidFill>
              </a:rPr>
              <a:t>  </a:t>
            </a:r>
            <a:endParaRPr lang="en-US" sz="1200" baseline="30000" dirty="0">
              <a:solidFill>
                <a:schemeClr val="tx1">
                  <a:lumMod val="65000"/>
                  <a:lumOff val="35000"/>
                </a:schemeClr>
              </a:solidFill>
            </a:endParaRPr>
          </a:p>
        </p:txBody>
      </p:sp>
      <p:sp>
        <p:nvSpPr>
          <p:cNvPr id="23" name="Title 22"/>
          <p:cNvSpPr>
            <a:spLocks noGrp="1"/>
          </p:cNvSpPr>
          <p:nvPr>
            <p:ph type="title" hasCustomPrompt="1"/>
          </p:nvPr>
        </p:nvSpPr>
        <p:spPr>
          <a:xfrm>
            <a:off x="508001" y="529856"/>
            <a:ext cx="11074400" cy="762000"/>
          </a:xfrm>
          <a:prstGeom prst="rect">
            <a:avLst/>
          </a:prstGeom>
          <a:solidFill>
            <a:schemeClr val="accent1"/>
          </a:solidFill>
        </p:spPr>
        <p:txBody>
          <a:bodyPr vert="horz" lIns="182880" anchor="ctr" anchorCtr="0"/>
          <a:lstStyle>
            <a:lvl1pPr algn="l">
              <a:lnSpc>
                <a:spcPct val="80000"/>
              </a:lnSpc>
              <a:defRPr sz="2400" b="1" baseline="0">
                <a:solidFill>
                  <a:schemeClr val="bg1"/>
                </a:solidFill>
              </a:defRPr>
            </a:lvl1pPr>
          </a:lstStyle>
          <a:p>
            <a:r>
              <a:rPr lang="en-US" dirty="0"/>
              <a:t>CLICK TO EDIT MASTER TITLE STYLE</a:t>
            </a:r>
          </a:p>
        </p:txBody>
      </p:sp>
      <p:sp>
        <p:nvSpPr>
          <p:cNvPr id="24" name="Content Placeholder 2"/>
          <p:cNvSpPr>
            <a:spLocks noGrp="1"/>
          </p:cNvSpPr>
          <p:nvPr>
            <p:ph sz="half" idx="1" hasCustomPrompt="1"/>
          </p:nvPr>
        </p:nvSpPr>
        <p:spPr>
          <a:xfrm>
            <a:off x="914400" y="2057400"/>
            <a:ext cx="10668000" cy="3886200"/>
          </a:xfrm>
          <a:prstGeom prst="rect">
            <a:avLst/>
          </a:prstGeom>
        </p:spPr>
        <p:txBody>
          <a:bodyPr vert="horz" lIns="64291" tIns="32146" rIns="64291" bIns="32146"/>
          <a:lstStyle>
            <a:lvl1pPr marL="228588" indent="-231763">
              <a:spcBef>
                <a:spcPts val="0"/>
              </a:spcBef>
              <a:spcAft>
                <a:spcPts val="600"/>
              </a:spcAft>
              <a:buClr>
                <a:schemeClr val="accent1"/>
              </a:buClr>
              <a:buSzPct val="111000"/>
              <a:buFont typeface="Wingdings" panose="05000000000000000000" pitchFamily="2" charset="2"/>
              <a:buChar char="§"/>
              <a:defRPr sz="1600">
                <a:solidFill>
                  <a:schemeClr val="bg2">
                    <a:lumMod val="50000"/>
                  </a:schemeClr>
                </a:solidFill>
              </a:defRPr>
            </a:lvl1pPr>
            <a:lvl2pPr marL="594330" indent="-166680">
              <a:spcBef>
                <a:spcPts val="0"/>
              </a:spcBef>
              <a:spcAft>
                <a:spcPts val="600"/>
              </a:spcAft>
              <a:buClr>
                <a:schemeClr val="accent1"/>
              </a:buClr>
              <a:buSzPct val="111000"/>
              <a:buFont typeface="Arial" panose="020B0604020202020204" pitchFamily="34" charset="0"/>
              <a:buChar char="−"/>
              <a:defRPr sz="1600">
                <a:solidFill>
                  <a:schemeClr val="bg2">
                    <a:lumMod val="50000"/>
                  </a:schemeClr>
                </a:solidFill>
              </a:defRPr>
            </a:lvl2pPr>
            <a:lvl3pPr marL="969214" indent="-174616">
              <a:spcBef>
                <a:spcPts val="0"/>
              </a:spcBef>
              <a:spcAft>
                <a:spcPts val="600"/>
              </a:spcAft>
              <a:buClr>
                <a:schemeClr val="accent1"/>
              </a:buClr>
              <a:buSzPct val="111000"/>
              <a:buFont typeface="Courier New" panose="02070309020205020404" pitchFamily="49" charset="0"/>
              <a:buChar char="o"/>
              <a:defRPr sz="1200">
                <a:solidFill>
                  <a:schemeClr val="bg2">
                    <a:lumMod val="50000"/>
                  </a:schemeClr>
                </a:solidFill>
              </a:defRPr>
            </a:lvl3pPr>
            <a:lvl4pPr marL="1325812" indent="-228588">
              <a:spcBef>
                <a:spcPts val="0"/>
              </a:spcBef>
              <a:spcAft>
                <a:spcPts val="600"/>
              </a:spcAft>
              <a:buClr>
                <a:schemeClr val="accent1"/>
              </a:buClr>
              <a:buSzPct val="111000"/>
              <a:buFont typeface="Wingdings" panose="05000000000000000000" pitchFamily="2" charset="2"/>
              <a:buChar char="Ø"/>
              <a:defRPr sz="1100">
                <a:solidFill>
                  <a:schemeClr val="bg2">
                    <a:lumMod val="50000"/>
                  </a:schemeClr>
                </a:solidFill>
              </a:defRPr>
            </a:lvl4pPr>
            <a:lvl5pPr marL="1758860" indent="-285736">
              <a:spcBef>
                <a:spcPts val="0"/>
              </a:spcBef>
              <a:spcAft>
                <a:spcPts val="600"/>
              </a:spcAft>
              <a:buClr>
                <a:srgbClr val="0073AE"/>
              </a:buClr>
              <a:buSzPct val="120000"/>
              <a:buFont typeface="Arial" panose="020B0604020202020204" pitchFamily="34" charset="0"/>
              <a:buChar char="•"/>
              <a:defRPr lang="en-US" sz="1200" kern="1200" dirty="0" smtClean="0">
                <a:solidFill>
                  <a:schemeClr val="bg2">
                    <a:lumMod val="50000"/>
                  </a:schemeClr>
                </a:solidFill>
                <a:latin typeface="+mn-lt"/>
                <a:ea typeface="+mn-ea"/>
                <a:cs typeface="+mn-cs"/>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7" name="Slide Number Placeholder 11"/>
          <p:cNvSpPr>
            <a:spLocks noGrp="1"/>
          </p:cNvSpPr>
          <p:nvPr>
            <p:ph type="sldNum" sz="quarter" idx="13"/>
          </p:nvPr>
        </p:nvSpPr>
        <p:spPr>
          <a:xfrm>
            <a:off x="9806188" y="6390695"/>
            <a:ext cx="910827" cy="436110"/>
          </a:xfrm>
        </p:spPr>
        <p:txBody>
          <a:bodyPr anchor="ctr" anchorCtr="1"/>
          <a:lstStyle>
            <a:lvl1pPr>
              <a:defRPr sz="1125"/>
            </a:lvl1pPr>
          </a:lstStyle>
          <a:p>
            <a:fld id="{B4688173-365E-41AC-8E8D-A70D030DDEBA}" type="slidenum">
              <a:rPr lang="en-US" smtClean="0"/>
              <a:pPr/>
              <a:t>‹#›</a:t>
            </a:fld>
            <a:endParaRPr lang="en-US" dirty="0"/>
          </a:p>
        </p:txBody>
      </p:sp>
    </p:spTree>
    <p:extLst>
      <p:ext uri="{BB962C8B-B14F-4D97-AF65-F5344CB8AC3E}">
        <p14:creationId xmlns:p14="http://schemas.microsoft.com/office/powerpoint/2010/main" val="3512185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Rectangle 10"/>
          <p:cNvSpPr/>
          <p:nvPr userDrawn="1"/>
        </p:nvSpPr>
        <p:spPr>
          <a:xfrm>
            <a:off x="0" y="3193039"/>
            <a:ext cx="12192000" cy="471924"/>
          </a:xfrm>
          <a:prstGeom prst="rect">
            <a:avLst/>
          </a:prstGeom>
          <a:solidFill>
            <a:schemeClr val="accent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17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a:xfrm>
            <a:off x="831950" y="5042118"/>
            <a:ext cx="10516194" cy="1326059"/>
          </a:xfrm>
          <a:prstGeom prst="rect">
            <a:avLst/>
          </a:prstGeom>
        </p:spPr>
        <p:txBody>
          <a:bodyPr/>
          <a:lstStyle>
            <a:lvl1pPr algn="l">
              <a:defRPr sz="2109">
                <a:solidFill>
                  <a:schemeClr val="bg1"/>
                </a:solidFill>
              </a:defRPr>
            </a:lvl1pPr>
          </a:lstStyle>
          <a:p>
            <a:r>
              <a:rPr lang="en-US" dirty="0"/>
              <a:t>Click to edit Master title style</a:t>
            </a:r>
          </a:p>
        </p:txBody>
      </p:sp>
      <p:pic>
        <p:nvPicPr>
          <p:cNvPr id="4" name="pasted-image.pdf"/>
          <p:cNvPicPr>
            <a:picLocks noChangeAspect="1"/>
          </p:cNvPicPr>
          <p:nvPr userDrawn="1"/>
        </p:nvPicPr>
        <p:blipFill>
          <a:blip r:embed="rId2"/>
          <a:stretch>
            <a:fillRect/>
          </a:stretch>
        </p:blipFill>
        <p:spPr>
          <a:xfrm>
            <a:off x="3442530" y="2357187"/>
            <a:ext cx="5295036" cy="990772"/>
          </a:xfrm>
          <a:prstGeom prst="rect">
            <a:avLst/>
          </a:prstGeom>
          <a:ln w="12700">
            <a:miter lim="400000"/>
          </a:ln>
        </p:spPr>
      </p:pic>
      <p:sp>
        <p:nvSpPr>
          <p:cNvPr id="7" name="Text Placeholder 6"/>
          <p:cNvSpPr>
            <a:spLocks noGrp="1"/>
          </p:cNvSpPr>
          <p:nvPr>
            <p:ph type="body" sz="quarter" idx="10" hasCustomPrompt="1"/>
          </p:nvPr>
        </p:nvSpPr>
        <p:spPr>
          <a:xfrm>
            <a:off x="3349443" y="4082118"/>
            <a:ext cx="5692958" cy="608335"/>
          </a:xfrm>
          <a:prstGeom prst="rect">
            <a:avLst/>
          </a:prstGeom>
        </p:spPr>
        <p:txBody>
          <a:bodyPr/>
          <a:lstStyle>
            <a:lvl1pPr marL="0" marR="0" indent="0" algn="ctr" defTabSz="410730" rtl="0" eaLnBrk="1" fontAlgn="auto" latinLnBrk="0" hangingPunct="1">
              <a:lnSpc>
                <a:spcPct val="100000"/>
              </a:lnSpc>
              <a:spcBef>
                <a:spcPts val="2953"/>
              </a:spcBef>
              <a:spcAft>
                <a:spcPts val="0"/>
              </a:spcAft>
              <a:buClrTx/>
              <a:buSzPct val="75000"/>
              <a:buFont typeface="Wingdings" panose="05000000000000000000" pitchFamily="2" charset="2"/>
              <a:buNone/>
              <a:tabLst/>
              <a:defRPr sz="2109">
                <a:solidFill>
                  <a:schemeClr val="bg1"/>
                </a:solidFill>
              </a:defRPr>
            </a:lvl1pPr>
          </a:lstStyle>
          <a:p>
            <a:pPr marL="0" marR="0" lvl="0" indent="0" algn="l" defTabSz="410730" rtl="0" eaLnBrk="1" fontAlgn="auto" latinLnBrk="0" hangingPunct="1">
              <a:lnSpc>
                <a:spcPct val="100000"/>
              </a:lnSpc>
              <a:spcBef>
                <a:spcPts val="2953"/>
              </a:spcBef>
              <a:spcAft>
                <a:spcPts val="0"/>
              </a:spcAft>
              <a:buClrTx/>
              <a:buSzPct val="75000"/>
              <a:buFont typeface="Wingdings" panose="05000000000000000000" pitchFamily="2" charset="2"/>
              <a:buNone/>
              <a:tabLst/>
              <a:defRPr/>
            </a:pPr>
            <a:r>
              <a:rPr lang="en-US" b="1" dirty="0">
                <a:latin typeface="Arial" panose="020B0604020202020204" pitchFamily="34" charset="0"/>
                <a:cs typeface="Arial" panose="020B0604020202020204" pitchFamily="34" charset="0"/>
              </a:rPr>
              <a:t>www.NOD.org  |  info@NOD.org</a:t>
            </a:r>
          </a:p>
          <a:p>
            <a:pPr lvl="0"/>
            <a:endParaRPr lang="en-US" dirty="0"/>
          </a:p>
        </p:txBody>
      </p:sp>
    </p:spTree>
    <p:extLst>
      <p:ext uri="{BB962C8B-B14F-4D97-AF65-F5344CB8AC3E}">
        <p14:creationId xmlns:p14="http://schemas.microsoft.com/office/powerpoint/2010/main" val="3461900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7200" y="1371601"/>
            <a:ext cx="4091709" cy="1722876"/>
          </a:xfrm>
          <a:prstGeom prst="rect">
            <a:avLst/>
          </a:prstGeom>
        </p:spPr>
      </p:pic>
      <p:pic>
        <p:nvPicPr>
          <p:cNvPr id="4" name="Picture 3" descr="background1 copy.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descr="Logo" title="National Organization on Disability"/>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0800" y="3505201"/>
            <a:ext cx="4580353" cy="857195"/>
          </a:xfrm>
          <a:prstGeom prst="rect">
            <a:avLst/>
          </a:prstGeom>
        </p:spPr>
      </p:pic>
      <p:sp>
        <p:nvSpPr>
          <p:cNvPr id="12" name="Content Placeholder 4"/>
          <p:cNvSpPr>
            <a:spLocks noGrp="1"/>
          </p:cNvSpPr>
          <p:nvPr>
            <p:ph sz="quarter" idx="10"/>
          </p:nvPr>
        </p:nvSpPr>
        <p:spPr>
          <a:xfrm>
            <a:off x="0" y="5562601"/>
            <a:ext cx="12192000" cy="1676401"/>
          </a:xfrm>
          <a:prstGeom prst="rect">
            <a:avLst/>
          </a:prstGeom>
          <a:solidFill>
            <a:schemeClr val="bg1"/>
          </a:solidFill>
        </p:spPr>
        <p:txBody>
          <a:bodyPr/>
          <a:lstStyle>
            <a:lvl1pPr marL="0" indent="0" algn="ctr">
              <a:spcBef>
                <a:spcPts val="0"/>
              </a:spcBef>
              <a:buNone/>
              <a:defRPr>
                <a:solidFill>
                  <a:schemeClr val="bg1">
                    <a:lumMod val="85000"/>
                  </a:schemeClr>
                </a:solidFill>
              </a:defRPr>
            </a:lvl1pPr>
          </a:lstStyle>
          <a:p>
            <a:pPr>
              <a:spcBef>
                <a:spcPts val="0"/>
              </a:spcBef>
            </a:pPr>
            <a:r>
              <a:rPr lang="en-US" sz="2000" dirty="0"/>
              <a:t>Sample Executive Briefing</a:t>
            </a:r>
          </a:p>
        </p:txBody>
      </p:sp>
      <p:sp>
        <p:nvSpPr>
          <p:cNvPr id="13" name="Content Placeholder 5"/>
          <p:cNvSpPr>
            <a:spLocks noGrp="1"/>
          </p:cNvSpPr>
          <p:nvPr>
            <p:ph sz="quarter" idx="11"/>
          </p:nvPr>
        </p:nvSpPr>
        <p:spPr>
          <a:xfrm>
            <a:off x="0" y="4876801"/>
            <a:ext cx="12192000" cy="762000"/>
          </a:xfrm>
          <a:prstGeom prst="rect">
            <a:avLst/>
          </a:prstGeom>
        </p:spPr>
        <p:txBody>
          <a:bodyPr/>
          <a:lstStyle>
            <a:lvl1pPr marL="0" indent="0" algn="ctr">
              <a:buNone/>
              <a:defRPr>
                <a:solidFill>
                  <a:srgbClr val="FFFFFF"/>
                </a:solidFill>
              </a:defRPr>
            </a:lvl1pPr>
          </a:lstStyle>
          <a:p>
            <a:r>
              <a:rPr lang="en-US" b="1" dirty="0"/>
              <a:t>Company X </a:t>
            </a:r>
          </a:p>
          <a:p>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64000" y="1371601"/>
            <a:ext cx="4040909" cy="1722876"/>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653205" y="3167442"/>
            <a:ext cx="5064369" cy="1504782"/>
          </a:xfrm>
          <a:prstGeom prst="rect">
            <a:avLst/>
          </a:prstGeom>
        </p:spPr>
      </p:pic>
    </p:spTree>
    <p:extLst>
      <p:ext uri="{BB962C8B-B14F-4D97-AF65-F5344CB8AC3E}">
        <p14:creationId xmlns:p14="http://schemas.microsoft.com/office/powerpoint/2010/main" val="3783053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4" name="Picture 13" descr="background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55" y="0"/>
            <a:ext cx="12192000" cy="6934200"/>
          </a:xfrm>
          <a:prstGeom prst="rect">
            <a:avLst/>
          </a:prstGeom>
        </p:spPr>
      </p:pic>
      <p:pic>
        <p:nvPicPr>
          <p:cNvPr id="15" name="Picture 14" descr="blue_ba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362200"/>
            <a:ext cx="12192000" cy="2176272"/>
          </a:xfrm>
          <a:prstGeom prst="rect">
            <a:avLst/>
          </a:prstGeom>
        </p:spPr>
      </p:pic>
      <p:pic>
        <p:nvPicPr>
          <p:cNvPr id="9" name="Picture 8" descr="Logo" title="National Organization on Disability"/>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3547" y="2895600"/>
            <a:ext cx="4580353" cy="857195"/>
          </a:xfrm>
          <a:prstGeom prst="rect">
            <a:avLst/>
          </a:prstGeom>
        </p:spPr>
      </p:pic>
      <p:sp>
        <p:nvSpPr>
          <p:cNvPr id="12" name="Content Placeholder 4"/>
          <p:cNvSpPr>
            <a:spLocks noGrp="1"/>
          </p:cNvSpPr>
          <p:nvPr>
            <p:ph sz="quarter" idx="10"/>
          </p:nvPr>
        </p:nvSpPr>
        <p:spPr>
          <a:xfrm>
            <a:off x="5003899" y="2743201"/>
            <a:ext cx="7213600" cy="1676401"/>
          </a:xfrm>
          <a:prstGeom prst="rect">
            <a:avLst/>
          </a:prstGeom>
        </p:spPr>
        <p:txBody>
          <a:bodyPr/>
          <a:lstStyle>
            <a:lvl1pPr marL="0" indent="0" algn="ctr">
              <a:spcBef>
                <a:spcPts val="0"/>
              </a:spcBef>
              <a:buNone/>
              <a:defRPr>
                <a:solidFill>
                  <a:schemeClr val="bg1">
                    <a:lumMod val="85000"/>
                  </a:schemeClr>
                </a:solidFill>
              </a:defRPr>
            </a:lvl1pPr>
          </a:lstStyle>
          <a:p>
            <a:pPr>
              <a:spcBef>
                <a:spcPts val="0"/>
              </a:spcBef>
            </a:pPr>
            <a:r>
              <a:rPr lang="en-US" sz="2000" dirty="0"/>
              <a:t>Sample Executive Briefing</a:t>
            </a:r>
          </a:p>
        </p:txBody>
      </p:sp>
      <p:sp>
        <p:nvSpPr>
          <p:cNvPr id="13" name="Content Placeholder 5"/>
          <p:cNvSpPr>
            <a:spLocks noGrp="1"/>
          </p:cNvSpPr>
          <p:nvPr>
            <p:ph sz="quarter" idx="11"/>
          </p:nvPr>
        </p:nvSpPr>
        <p:spPr>
          <a:xfrm>
            <a:off x="5003899" y="3200400"/>
            <a:ext cx="7213600" cy="762000"/>
          </a:xfrm>
          <a:prstGeom prst="rect">
            <a:avLst/>
          </a:prstGeom>
        </p:spPr>
        <p:txBody>
          <a:bodyPr/>
          <a:lstStyle>
            <a:lvl1pPr marL="0" indent="0" algn="ctr">
              <a:buNone/>
              <a:defRPr>
                <a:solidFill>
                  <a:srgbClr val="FFFFFF"/>
                </a:solidFill>
              </a:defRPr>
            </a:lvl1pPr>
          </a:lstStyle>
          <a:p>
            <a:r>
              <a:rPr lang="en-US" b="1" dirty="0"/>
              <a:t>Company X </a:t>
            </a:r>
          </a:p>
          <a:p>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555" y="2432251"/>
            <a:ext cx="6003727" cy="1783894"/>
          </a:xfrm>
          <a:prstGeom prst="rect">
            <a:avLst/>
          </a:prstGeom>
        </p:spPr>
      </p:pic>
    </p:spTree>
    <p:extLst>
      <p:ext uri="{BB962C8B-B14F-4D97-AF65-F5344CB8AC3E}">
        <p14:creationId xmlns:p14="http://schemas.microsoft.com/office/powerpoint/2010/main" val="202119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5" name="Picture 14" descr="blue_ba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62200"/>
            <a:ext cx="12192000" cy="2176272"/>
          </a:xfrm>
          <a:prstGeom prst="rect">
            <a:avLst/>
          </a:prstGeom>
        </p:spPr>
      </p:pic>
      <p:pic>
        <p:nvPicPr>
          <p:cNvPr id="9" name="Picture 8" descr="Logo" title="National Organization on Disability"/>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3547" y="2895600"/>
            <a:ext cx="4580353" cy="857195"/>
          </a:xfrm>
          <a:prstGeom prst="rect">
            <a:avLst/>
          </a:prstGeom>
        </p:spPr>
      </p:pic>
      <p:sp>
        <p:nvSpPr>
          <p:cNvPr id="12" name="Content Placeholder 4"/>
          <p:cNvSpPr>
            <a:spLocks noGrp="1"/>
          </p:cNvSpPr>
          <p:nvPr>
            <p:ph sz="quarter" idx="10"/>
          </p:nvPr>
        </p:nvSpPr>
        <p:spPr>
          <a:xfrm>
            <a:off x="5003899" y="2743201"/>
            <a:ext cx="7213600" cy="1676401"/>
          </a:xfrm>
          <a:prstGeom prst="rect">
            <a:avLst/>
          </a:prstGeom>
        </p:spPr>
        <p:txBody>
          <a:bodyPr/>
          <a:lstStyle>
            <a:lvl1pPr marL="0" indent="0" algn="ctr">
              <a:spcBef>
                <a:spcPts val="0"/>
              </a:spcBef>
              <a:buNone/>
              <a:defRPr>
                <a:solidFill>
                  <a:schemeClr val="bg1">
                    <a:lumMod val="85000"/>
                  </a:schemeClr>
                </a:solidFill>
              </a:defRPr>
            </a:lvl1pPr>
          </a:lstStyle>
          <a:p>
            <a:pPr>
              <a:spcBef>
                <a:spcPts val="0"/>
              </a:spcBef>
            </a:pPr>
            <a:r>
              <a:rPr lang="en-US" sz="2000" dirty="0"/>
              <a:t>Sample Executive Briefing</a:t>
            </a:r>
          </a:p>
        </p:txBody>
      </p:sp>
      <p:sp>
        <p:nvSpPr>
          <p:cNvPr id="13" name="Content Placeholder 5"/>
          <p:cNvSpPr>
            <a:spLocks noGrp="1"/>
          </p:cNvSpPr>
          <p:nvPr>
            <p:ph sz="quarter" idx="11"/>
          </p:nvPr>
        </p:nvSpPr>
        <p:spPr>
          <a:xfrm>
            <a:off x="5003899" y="3200400"/>
            <a:ext cx="7213600" cy="762000"/>
          </a:xfrm>
          <a:prstGeom prst="rect">
            <a:avLst/>
          </a:prstGeom>
        </p:spPr>
        <p:txBody>
          <a:bodyPr/>
          <a:lstStyle>
            <a:lvl1pPr marL="0" indent="0" algn="ctr">
              <a:buNone/>
              <a:defRPr>
                <a:solidFill>
                  <a:srgbClr val="FFFFFF"/>
                </a:solidFill>
              </a:defRPr>
            </a:lvl1pPr>
          </a:lstStyle>
          <a:p>
            <a:r>
              <a:rPr lang="en-US" b="1" dirty="0"/>
              <a:t>Company X </a:t>
            </a:r>
          </a:p>
          <a:p>
            <a:endParaRPr lang="en-US" dirty="0"/>
          </a:p>
        </p:txBody>
      </p:sp>
      <p:sp>
        <p:nvSpPr>
          <p:cNvPr id="2" name="TextBox 1"/>
          <p:cNvSpPr txBox="1"/>
          <p:nvPr userDrawn="1"/>
        </p:nvSpPr>
        <p:spPr>
          <a:xfrm>
            <a:off x="-101600" y="5715001"/>
            <a:ext cx="3657600" cy="646331"/>
          </a:xfrm>
          <a:prstGeom prst="rect">
            <a:avLst/>
          </a:prstGeom>
          <a:solidFill>
            <a:schemeClr val="bg1"/>
          </a:solidFill>
          <a:ln>
            <a:solidFill>
              <a:schemeClr val="bg1"/>
            </a:solidFill>
          </a:ln>
          <a:effectLst/>
        </p:spPr>
        <p:txBody>
          <a:bodyPr wrap="square" rtlCol="0">
            <a:spAutoFit/>
          </a:bodyPr>
          <a:lstStyle/>
          <a:p>
            <a:endParaRPr lang="en-US" sz="3600" dirty="0"/>
          </a:p>
        </p:txBody>
      </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6971" y="2450896"/>
            <a:ext cx="6003727" cy="1783894"/>
          </a:xfrm>
          <a:prstGeom prst="rect">
            <a:avLst/>
          </a:prstGeom>
        </p:spPr>
      </p:pic>
    </p:spTree>
    <p:extLst>
      <p:ext uri="{BB962C8B-B14F-4D97-AF65-F5344CB8AC3E}">
        <p14:creationId xmlns:p14="http://schemas.microsoft.com/office/powerpoint/2010/main" val="3495045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Rectangle 10"/>
          <p:cNvSpPr/>
          <p:nvPr userDrawn="1"/>
        </p:nvSpPr>
        <p:spPr>
          <a:xfrm>
            <a:off x="-11289" y="3193039"/>
            <a:ext cx="12192000" cy="471924"/>
          </a:xfrm>
          <a:prstGeom prst="rect">
            <a:avLst/>
          </a:prstGeom>
          <a:solidFill>
            <a:schemeClr val="accent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17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a:xfrm>
            <a:off x="2946400" y="4038601"/>
            <a:ext cx="6364431" cy="959940"/>
          </a:xfrm>
          <a:prstGeom prst="rect">
            <a:avLst/>
          </a:prstGeom>
        </p:spPr>
        <p:txBody>
          <a:bodyPr/>
          <a:lstStyle>
            <a:lvl1pPr algn="ctr">
              <a:defRPr sz="2109">
                <a:solidFill>
                  <a:schemeClr val="bg1"/>
                </a:solidFill>
              </a:defRPr>
            </a:lvl1pPr>
          </a:lstStyle>
          <a:p>
            <a:r>
              <a:rPr lang="en-US" dirty="0"/>
              <a:t>Click to edit Master title style</a:t>
            </a:r>
          </a:p>
        </p:txBody>
      </p:sp>
      <p:sp>
        <p:nvSpPr>
          <p:cNvPr id="12" name="Title 1"/>
          <p:cNvSpPr txBox="1">
            <a:spLocks/>
          </p:cNvSpPr>
          <p:nvPr userDrawn="1"/>
        </p:nvSpPr>
        <p:spPr>
          <a:xfrm>
            <a:off x="2946400" y="4998542"/>
            <a:ext cx="6364431" cy="1021259"/>
          </a:xfrm>
          <a:prstGeom prst="rect">
            <a:avLst/>
          </a:prstGeom>
        </p:spPr>
        <p:txBody>
          <a:bodyPr/>
          <a:lstStyle>
            <a:lvl1pPr marL="0" marR="0" indent="0" algn="ctr" defTabSz="410751" latinLnBrk="0">
              <a:lnSpc>
                <a:spcPct val="100000"/>
              </a:lnSpc>
              <a:spcBef>
                <a:spcPts val="0"/>
              </a:spcBef>
              <a:spcAft>
                <a:spcPts val="0"/>
              </a:spcAft>
              <a:buClrTx/>
              <a:buSzTx/>
              <a:buFontTx/>
              <a:buNone/>
              <a:tabLst/>
              <a:defRPr sz="2109" b="1" i="0" u="none" strike="noStrike" cap="all" spc="-91" baseline="0">
                <a:ln>
                  <a:noFill/>
                </a:ln>
                <a:solidFill>
                  <a:schemeClr val="bg1"/>
                </a:solidFill>
                <a:uFillTx/>
                <a:latin typeface="Arial" panose="020B0604020202020204" pitchFamily="34" charset="0"/>
                <a:ea typeface="Arial" panose="020B0604020202020204" pitchFamily="34" charset="0"/>
                <a:cs typeface="Arial" panose="020B0604020202020204" pitchFamily="34" charset="0"/>
                <a:sym typeface="DIN-Medium"/>
              </a:defRPr>
            </a:lvl1pPr>
            <a:lvl2pPr marL="0" marR="0" indent="160729"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2pPr>
            <a:lvl3pPr marL="0" marR="0" indent="321457"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3pPr>
            <a:lvl4pPr marL="0" marR="0" indent="482186"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4pPr>
            <a:lvl5pPr marL="0" marR="0" indent="642915"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5pPr>
            <a:lvl6pPr marL="0" marR="0" indent="803643"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6pPr>
            <a:lvl7pPr marL="0" marR="0" indent="964372"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7pPr>
            <a:lvl8pPr marL="0" marR="0" indent="1125101"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8pPr>
            <a:lvl9pPr marL="0" marR="0" indent="1285829" algn="ctr" defTabSz="410751" latinLnBrk="0">
              <a:lnSpc>
                <a:spcPct val="100000"/>
              </a:lnSpc>
              <a:spcBef>
                <a:spcPts val="0"/>
              </a:spcBef>
              <a:spcAft>
                <a:spcPts val="0"/>
              </a:spcAft>
              <a:buClrTx/>
              <a:buSzTx/>
              <a:buFontTx/>
              <a:buNone/>
              <a:tabLst/>
              <a:defRPr sz="4570" b="0" i="0" u="none" strike="noStrike" cap="all" spc="-91" baseline="0">
                <a:ln>
                  <a:noFill/>
                </a:ln>
                <a:solidFill>
                  <a:srgbClr val="000000"/>
                </a:solidFill>
                <a:uFillTx/>
                <a:latin typeface="DIN-Medium"/>
                <a:ea typeface="DIN-Medium"/>
                <a:cs typeface="DIN-Medium"/>
                <a:sym typeface="DIN-Medium"/>
              </a:defRPr>
            </a:lvl9pPr>
          </a:lstStyle>
          <a:p>
            <a:endParaRPr lang="en-US" sz="1800" kern="0" dirty="0"/>
          </a:p>
        </p:txBody>
      </p:sp>
    </p:spTree>
    <p:extLst>
      <p:ext uri="{BB962C8B-B14F-4D97-AF65-F5344CB8AC3E}">
        <p14:creationId xmlns:p14="http://schemas.microsoft.com/office/powerpoint/2010/main" val="222643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22"/>
          <p:cNvSpPr>
            <a:spLocks noGrp="1"/>
          </p:cNvSpPr>
          <p:nvPr userDrawn="1">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grpSp>
        <p:nvGrpSpPr>
          <p:cNvPr id="7" name="Group 6"/>
          <p:cNvGrpSpPr/>
          <p:nvPr userDrawn="1"/>
        </p:nvGrpSpPr>
        <p:grpSpPr>
          <a:xfrm>
            <a:off x="711201" y="35653"/>
            <a:ext cx="8166617" cy="250421"/>
            <a:chOff x="496456" y="155274"/>
            <a:chExt cx="6124962" cy="250421"/>
          </a:xfrm>
        </p:grpSpPr>
        <p:sp>
          <p:nvSpPr>
            <p:cNvPr id="23" name="Rectangle 22"/>
            <p:cNvSpPr/>
            <p:nvPr userDrawn="1"/>
          </p:nvSpPr>
          <p:spPr>
            <a:xfrm>
              <a:off x="6035681" y="161206"/>
              <a:ext cx="585737" cy="230832"/>
            </a:xfrm>
            <a:prstGeom prst="rect">
              <a:avLst/>
            </a:prstGeom>
            <a:noFill/>
          </p:spPr>
          <p:txBody>
            <a:bodyPr wrap="none">
              <a:spAutoFit/>
            </a:bodyPr>
            <a:lstStyle/>
            <a:p>
              <a:r>
                <a:rPr lang="en-US" sz="900" dirty="0">
                  <a:solidFill>
                    <a:schemeClr val="tx1">
                      <a:lumMod val="75000"/>
                      <a:lumOff val="25000"/>
                    </a:schemeClr>
                  </a:solidFill>
                </a:rPr>
                <a:t>Next Steps </a:t>
              </a:r>
              <a:endParaRPr lang="en-US" sz="900" dirty="0"/>
            </a:p>
          </p:txBody>
        </p:sp>
        <p:sp>
          <p:nvSpPr>
            <p:cNvPr id="25" name="Oval 24"/>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11" name="Rectangle 10"/>
            <p:cNvSpPr/>
            <p:nvPr userDrawn="1"/>
          </p:nvSpPr>
          <p:spPr>
            <a:xfrm>
              <a:off x="733842" y="161206"/>
              <a:ext cx="499175" cy="230832"/>
            </a:xfrm>
            <a:prstGeom prst="rect">
              <a:avLst/>
            </a:prstGeom>
          </p:spPr>
          <p:txBody>
            <a:bodyPr wrap="none">
              <a:spAutoFit/>
            </a:bodyPr>
            <a:lstStyle/>
            <a:p>
              <a:r>
                <a:rPr lang="en-US" sz="900" dirty="0">
                  <a:solidFill>
                    <a:schemeClr val="tx1">
                      <a:lumMod val="75000"/>
                      <a:lumOff val="25000"/>
                    </a:schemeClr>
                  </a:solidFill>
                </a:rPr>
                <a:t>Overview</a:t>
              </a:r>
              <a:endParaRPr lang="en-US" sz="900" dirty="0"/>
            </a:p>
          </p:txBody>
        </p:sp>
        <p:sp>
          <p:nvSpPr>
            <p:cNvPr id="12" name="Rectangle 11"/>
            <p:cNvSpPr/>
            <p:nvPr userDrawn="1"/>
          </p:nvSpPr>
          <p:spPr>
            <a:xfrm>
              <a:off x="1591929" y="161206"/>
              <a:ext cx="532838" cy="230832"/>
            </a:xfrm>
            <a:prstGeom prst="rect">
              <a:avLst/>
            </a:prstGeom>
          </p:spPr>
          <p:txBody>
            <a:bodyPr wrap="none">
              <a:spAutoFit/>
            </a:bodyPr>
            <a:lstStyle/>
            <a:p>
              <a:r>
                <a:rPr lang="en-US" sz="900" dirty="0">
                  <a:solidFill>
                    <a:schemeClr val="tx1">
                      <a:lumMod val="75000"/>
                      <a:lumOff val="25000"/>
                    </a:schemeClr>
                  </a:solidFill>
                </a:rPr>
                <a:t>Outcomes</a:t>
              </a:r>
              <a:endParaRPr lang="en-US" sz="900" dirty="0"/>
            </a:p>
          </p:txBody>
        </p:sp>
        <p:sp>
          <p:nvSpPr>
            <p:cNvPr id="13" name="Rectangle 12"/>
            <p:cNvSpPr/>
            <p:nvPr userDrawn="1"/>
          </p:nvSpPr>
          <p:spPr>
            <a:xfrm>
              <a:off x="2455270" y="161206"/>
              <a:ext cx="710771" cy="230832"/>
            </a:xfrm>
            <a:prstGeom prst="rect">
              <a:avLst/>
            </a:prstGeom>
          </p:spPr>
          <p:txBody>
            <a:bodyPr wrap="none">
              <a:spAutoFit/>
            </a:bodyPr>
            <a:lstStyle/>
            <a:p>
              <a:r>
                <a:rPr lang="en-US" sz="900" dirty="0">
                  <a:solidFill>
                    <a:schemeClr val="tx1">
                      <a:lumMod val="75000"/>
                      <a:lumOff val="25000"/>
                    </a:schemeClr>
                  </a:solidFill>
                </a:rPr>
                <a:t>Beyond Basics</a:t>
              </a:r>
              <a:endParaRPr lang="en-US" sz="900" dirty="0"/>
            </a:p>
          </p:txBody>
        </p:sp>
        <p:sp>
          <p:nvSpPr>
            <p:cNvPr id="14" name="Rectangle 13"/>
            <p:cNvSpPr/>
            <p:nvPr userDrawn="1"/>
          </p:nvSpPr>
          <p:spPr>
            <a:xfrm>
              <a:off x="3554792" y="161206"/>
              <a:ext cx="407804" cy="230832"/>
            </a:xfrm>
            <a:prstGeom prst="rect">
              <a:avLst/>
            </a:prstGeom>
          </p:spPr>
          <p:txBody>
            <a:bodyPr wrap="none">
              <a:spAutoFit/>
            </a:bodyPr>
            <a:lstStyle/>
            <a:p>
              <a:r>
                <a:rPr lang="en-US" sz="900" dirty="0">
                  <a:solidFill>
                    <a:schemeClr val="tx1">
                      <a:lumMod val="75000"/>
                      <a:lumOff val="25000"/>
                    </a:schemeClr>
                  </a:solidFill>
                </a:rPr>
                <a:t>Trends</a:t>
              </a:r>
              <a:endParaRPr lang="en-US" sz="900" dirty="0"/>
            </a:p>
          </p:txBody>
        </p:sp>
        <p:sp>
          <p:nvSpPr>
            <p:cNvPr id="15" name="Rectangle 14"/>
            <p:cNvSpPr/>
            <p:nvPr userDrawn="1"/>
          </p:nvSpPr>
          <p:spPr>
            <a:xfrm>
              <a:off x="5118916" y="161206"/>
              <a:ext cx="561692" cy="230832"/>
            </a:xfrm>
            <a:prstGeom prst="rect">
              <a:avLst/>
            </a:prstGeom>
            <a:noFill/>
          </p:spPr>
          <p:txBody>
            <a:bodyPr wrap="none">
              <a:spAutoFit/>
            </a:bodyPr>
            <a:lstStyle/>
            <a:p>
              <a:r>
                <a:rPr lang="en-US" sz="900" dirty="0">
                  <a:solidFill>
                    <a:schemeClr val="tx1">
                      <a:lumMod val="75000"/>
                      <a:lumOff val="25000"/>
                    </a:schemeClr>
                  </a:solidFill>
                </a:rPr>
                <a:t>Take-away</a:t>
              </a:r>
              <a:endParaRPr lang="en-US" sz="900" dirty="0"/>
            </a:p>
          </p:txBody>
        </p:sp>
        <p:sp>
          <p:nvSpPr>
            <p:cNvPr id="16" name="Rectangle 15"/>
            <p:cNvSpPr/>
            <p:nvPr userDrawn="1"/>
          </p:nvSpPr>
          <p:spPr>
            <a:xfrm>
              <a:off x="4296506" y="161206"/>
              <a:ext cx="484748" cy="230832"/>
            </a:xfrm>
            <a:prstGeom prst="rect">
              <a:avLst/>
            </a:prstGeom>
            <a:noFill/>
          </p:spPr>
          <p:txBody>
            <a:bodyPr wrap="none">
              <a:spAutoFit/>
            </a:bodyPr>
            <a:lstStyle/>
            <a:p>
              <a:r>
                <a:rPr lang="en-US" sz="900" dirty="0">
                  <a:solidFill>
                    <a:schemeClr val="tx1">
                      <a:lumMod val="75000"/>
                      <a:lumOff val="25000"/>
                    </a:schemeClr>
                  </a:solidFill>
                </a:rPr>
                <a:t>Veterans</a:t>
              </a:r>
              <a:endParaRPr lang="en-US" sz="900"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22" name="Picture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140952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0" name="Group 69"/>
          <p:cNvGrpSpPr/>
          <p:nvPr userDrawn="1"/>
        </p:nvGrpSpPr>
        <p:grpSpPr>
          <a:xfrm>
            <a:off x="755159" y="76200"/>
            <a:ext cx="8166617" cy="251286"/>
            <a:chOff x="496456" y="155274"/>
            <a:chExt cx="6124962" cy="251286"/>
          </a:xfrm>
        </p:grpSpPr>
        <p:sp>
          <p:nvSpPr>
            <p:cNvPr id="71" name="Rectangle 70"/>
            <p:cNvSpPr/>
            <p:nvPr userDrawn="1"/>
          </p:nvSpPr>
          <p:spPr>
            <a:xfrm>
              <a:off x="6035681" y="161206"/>
              <a:ext cx="585737" cy="230832"/>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72" name="Oval 71"/>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73" name="Rectangle 72"/>
            <p:cNvSpPr/>
            <p:nvPr userDrawn="1"/>
          </p:nvSpPr>
          <p:spPr>
            <a:xfrm>
              <a:off x="695078" y="160339"/>
              <a:ext cx="562894" cy="246221"/>
            </a:xfrm>
            <a:prstGeom prst="rect">
              <a:avLst/>
            </a:prstGeom>
          </p:spPr>
          <p:txBody>
            <a:bodyPr wrap="none">
              <a:spAutoFit/>
            </a:bodyPr>
            <a:lstStyle/>
            <a:p>
              <a:r>
                <a:rPr lang="en-US" sz="1000" b="1" dirty="0">
                  <a:solidFill>
                    <a:schemeClr val="tx1">
                      <a:lumMod val="75000"/>
                      <a:lumOff val="25000"/>
                    </a:schemeClr>
                  </a:solidFill>
                </a:rPr>
                <a:t>Overview</a:t>
              </a:r>
              <a:endParaRPr lang="en-US" sz="900" b="1" dirty="0"/>
            </a:p>
          </p:txBody>
        </p:sp>
        <p:sp>
          <p:nvSpPr>
            <p:cNvPr id="74" name="Rectangle 73"/>
            <p:cNvSpPr/>
            <p:nvPr userDrawn="1"/>
          </p:nvSpPr>
          <p:spPr>
            <a:xfrm>
              <a:off x="1591929" y="161206"/>
              <a:ext cx="532838" cy="230832"/>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75" name="Rectangle 74"/>
            <p:cNvSpPr/>
            <p:nvPr userDrawn="1"/>
          </p:nvSpPr>
          <p:spPr>
            <a:xfrm>
              <a:off x="2455270" y="161206"/>
              <a:ext cx="710771" cy="230832"/>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76" name="Rectangle 75"/>
            <p:cNvSpPr/>
            <p:nvPr userDrawn="1"/>
          </p:nvSpPr>
          <p:spPr>
            <a:xfrm>
              <a:off x="3554792" y="161206"/>
              <a:ext cx="407804" cy="230832"/>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77" name="Rectangle 76"/>
            <p:cNvSpPr/>
            <p:nvPr userDrawn="1"/>
          </p:nvSpPr>
          <p:spPr>
            <a:xfrm>
              <a:off x="5118916" y="161206"/>
              <a:ext cx="561692" cy="230832"/>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78" name="Rectangle 77"/>
            <p:cNvSpPr/>
            <p:nvPr userDrawn="1"/>
          </p:nvSpPr>
          <p:spPr>
            <a:xfrm>
              <a:off x="4296506" y="161206"/>
              <a:ext cx="484748" cy="230832"/>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79" name="Picture 7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80" name="Picture 7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81" name="Picture 8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82" name="Picture 8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83" name="Picture 8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84" name="Picture 8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2658207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9" y="76200"/>
            <a:ext cx="8166617" cy="251286"/>
            <a:chOff x="496456" y="155274"/>
            <a:chExt cx="6124962" cy="251286"/>
          </a:xfrm>
        </p:grpSpPr>
        <p:sp>
          <p:nvSpPr>
            <p:cNvPr id="22" name="Rectangle 21"/>
            <p:cNvSpPr/>
            <p:nvPr userDrawn="1"/>
          </p:nvSpPr>
          <p:spPr>
            <a:xfrm>
              <a:off x="6035681" y="161206"/>
              <a:ext cx="585737" cy="230832"/>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499175" cy="230832"/>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13765" y="160339"/>
              <a:ext cx="607378" cy="246221"/>
            </a:xfrm>
            <a:prstGeom prst="rect">
              <a:avLst/>
            </a:prstGeom>
          </p:spPr>
          <p:txBody>
            <a:bodyPr wrap="none">
              <a:spAutoFit/>
            </a:bodyPr>
            <a:lstStyle/>
            <a:p>
              <a:r>
                <a:rPr lang="en-US" sz="1000" b="1" dirty="0">
                  <a:solidFill>
                    <a:schemeClr val="tx1">
                      <a:lumMod val="75000"/>
                      <a:lumOff val="25000"/>
                    </a:schemeClr>
                  </a:solidFill>
                </a:rPr>
                <a:t>Outcomes</a:t>
              </a:r>
              <a:endParaRPr lang="en-US" sz="900" b="1" dirty="0"/>
            </a:p>
          </p:txBody>
        </p:sp>
        <p:sp>
          <p:nvSpPr>
            <p:cNvPr id="26" name="Rectangle 25"/>
            <p:cNvSpPr/>
            <p:nvPr userDrawn="1"/>
          </p:nvSpPr>
          <p:spPr>
            <a:xfrm>
              <a:off x="2455270" y="161206"/>
              <a:ext cx="710771" cy="230832"/>
            </a:xfrm>
            <a:prstGeom prst="rect">
              <a:avLst/>
            </a:prstGeom>
          </p:spPr>
          <p:txBody>
            <a:bodyPr wrap="none">
              <a:spAutoFit/>
            </a:bodyPr>
            <a:lstStyle/>
            <a:p>
              <a:r>
                <a:rPr lang="en-US" sz="900" dirty="0">
                  <a:solidFill>
                    <a:schemeClr val="accent5">
                      <a:lumMod val="60000"/>
                      <a:lumOff val="40000"/>
                    </a:schemeClr>
                  </a:solidFill>
                </a:rPr>
                <a:t>Beyond</a:t>
              </a:r>
              <a:r>
                <a:rPr lang="en-US" sz="900" dirty="0">
                  <a:solidFill>
                    <a:schemeClr val="tx1">
                      <a:lumMod val="75000"/>
                      <a:lumOff val="25000"/>
                    </a:schemeClr>
                  </a:solidFill>
                </a:rPr>
                <a:t> </a:t>
              </a:r>
              <a:r>
                <a:rPr lang="en-US" sz="900" dirty="0">
                  <a:solidFill>
                    <a:schemeClr val="accent5">
                      <a:lumMod val="60000"/>
                      <a:lumOff val="40000"/>
                    </a:schemeClr>
                  </a:solidFill>
                </a:rPr>
                <a:t>Basics</a:t>
              </a:r>
            </a:p>
          </p:txBody>
        </p:sp>
        <p:sp>
          <p:nvSpPr>
            <p:cNvPr id="28" name="Rectangle 27"/>
            <p:cNvSpPr/>
            <p:nvPr userDrawn="1"/>
          </p:nvSpPr>
          <p:spPr>
            <a:xfrm>
              <a:off x="3554792" y="161206"/>
              <a:ext cx="407804" cy="230832"/>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33" name="Rectangle 32"/>
            <p:cNvSpPr/>
            <p:nvPr userDrawn="1"/>
          </p:nvSpPr>
          <p:spPr>
            <a:xfrm>
              <a:off x="5118916" y="161206"/>
              <a:ext cx="561692" cy="230832"/>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34" name="Rectangle 33"/>
            <p:cNvSpPr/>
            <p:nvPr userDrawn="1"/>
          </p:nvSpPr>
          <p:spPr>
            <a:xfrm>
              <a:off x="4296506" y="161206"/>
              <a:ext cx="484748" cy="230832"/>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5" name="Picture 3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6" name="Picture 3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4253" y="158148"/>
              <a:ext cx="228599" cy="236764"/>
            </a:xfrm>
            <a:prstGeom prst="rect">
              <a:avLst/>
            </a:prstGeom>
          </p:spPr>
        </p:pic>
        <p:pic>
          <p:nvPicPr>
            <p:cNvPr id="37" name="Picture 3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384596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3" name="Group 22"/>
          <p:cNvGrpSpPr/>
          <p:nvPr userDrawn="1"/>
        </p:nvGrpSpPr>
        <p:grpSpPr>
          <a:xfrm>
            <a:off x="755159" y="76200"/>
            <a:ext cx="8166617" cy="250421"/>
            <a:chOff x="496456" y="155274"/>
            <a:chExt cx="6124962" cy="250421"/>
          </a:xfrm>
        </p:grpSpPr>
        <p:sp>
          <p:nvSpPr>
            <p:cNvPr id="24" name="Rectangle 23"/>
            <p:cNvSpPr/>
            <p:nvPr userDrawn="1"/>
          </p:nvSpPr>
          <p:spPr>
            <a:xfrm>
              <a:off x="6035681" y="161206"/>
              <a:ext cx="585737" cy="230832"/>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5" name="Oval 24"/>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6" name="Rectangle 25"/>
            <p:cNvSpPr/>
            <p:nvPr userDrawn="1"/>
          </p:nvSpPr>
          <p:spPr>
            <a:xfrm>
              <a:off x="733842" y="161206"/>
              <a:ext cx="499175" cy="230832"/>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7" name="Rectangle 26"/>
            <p:cNvSpPr/>
            <p:nvPr userDrawn="1"/>
          </p:nvSpPr>
          <p:spPr>
            <a:xfrm>
              <a:off x="1513407" y="167673"/>
              <a:ext cx="532838" cy="230832"/>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8" name="Rectangle 27"/>
            <p:cNvSpPr/>
            <p:nvPr userDrawn="1"/>
          </p:nvSpPr>
          <p:spPr>
            <a:xfrm>
              <a:off x="2334754" y="159474"/>
              <a:ext cx="824986" cy="246221"/>
            </a:xfrm>
            <a:prstGeom prst="rect">
              <a:avLst/>
            </a:prstGeom>
          </p:spPr>
          <p:txBody>
            <a:bodyPr wrap="none">
              <a:spAutoFit/>
            </a:bodyPr>
            <a:lstStyle/>
            <a:p>
              <a:r>
                <a:rPr lang="en-US" sz="1000" b="1" dirty="0">
                  <a:solidFill>
                    <a:schemeClr val="tx1">
                      <a:lumMod val="75000"/>
                      <a:lumOff val="25000"/>
                    </a:schemeClr>
                  </a:solidFill>
                </a:rPr>
                <a:t>Beyond Basics</a:t>
              </a:r>
              <a:endParaRPr lang="en-US" sz="1000" b="1" dirty="0"/>
            </a:p>
          </p:txBody>
        </p:sp>
        <p:sp>
          <p:nvSpPr>
            <p:cNvPr id="37" name="Rectangle 36"/>
            <p:cNvSpPr/>
            <p:nvPr userDrawn="1"/>
          </p:nvSpPr>
          <p:spPr>
            <a:xfrm>
              <a:off x="3554792" y="161206"/>
              <a:ext cx="407804" cy="230832"/>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38" name="Rectangle 37"/>
            <p:cNvSpPr/>
            <p:nvPr userDrawn="1"/>
          </p:nvSpPr>
          <p:spPr>
            <a:xfrm>
              <a:off x="5118916" y="161206"/>
              <a:ext cx="561692" cy="230832"/>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39" name="Rectangle 38"/>
            <p:cNvSpPr/>
            <p:nvPr userDrawn="1"/>
          </p:nvSpPr>
          <p:spPr>
            <a:xfrm>
              <a:off x="4296506" y="161206"/>
              <a:ext cx="484748" cy="230832"/>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40" name="Picture 3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41" name="Picture 4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050" y="167673"/>
              <a:ext cx="228599" cy="236764"/>
            </a:xfrm>
            <a:prstGeom prst="rect">
              <a:avLst/>
            </a:prstGeom>
          </p:spPr>
        </p:pic>
        <p:pic>
          <p:nvPicPr>
            <p:cNvPr id="42" name="Picture 4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7776" y="155274"/>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1878739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9" y="76200"/>
            <a:ext cx="8166617" cy="251286"/>
            <a:chOff x="496456" y="155274"/>
            <a:chExt cx="6124962" cy="251286"/>
          </a:xfrm>
        </p:grpSpPr>
        <p:sp>
          <p:nvSpPr>
            <p:cNvPr id="22" name="Rectangle 21"/>
            <p:cNvSpPr/>
            <p:nvPr userDrawn="1"/>
          </p:nvSpPr>
          <p:spPr>
            <a:xfrm>
              <a:off x="6035681" y="161206"/>
              <a:ext cx="585737" cy="230832"/>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499175" cy="230832"/>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532838" cy="230832"/>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710771" cy="230832"/>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49333" y="160339"/>
              <a:ext cx="458299" cy="246221"/>
            </a:xfrm>
            <a:prstGeom prst="rect">
              <a:avLst/>
            </a:prstGeom>
          </p:spPr>
          <p:txBody>
            <a:bodyPr wrap="none">
              <a:spAutoFit/>
            </a:bodyPr>
            <a:lstStyle/>
            <a:p>
              <a:r>
                <a:rPr lang="en-US" sz="1000" b="1" dirty="0">
                  <a:solidFill>
                    <a:schemeClr val="tx1">
                      <a:lumMod val="75000"/>
                      <a:lumOff val="25000"/>
                    </a:schemeClr>
                  </a:solidFill>
                </a:rPr>
                <a:t>Trends</a:t>
              </a:r>
              <a:endParaRPr lang="en-US" sz="900" b="1" dirty="0"/>
            </a:p>
          </p:txBody>
        </p:sp>
        <p:sp>
          <p:nvSpPr>
            <p:cNvPr id="28" name="Rectangle 27"/>
            <p:cNvSpPr/>
            <p:nvPr userDrawn="1"/>
          </p:nvSpPr>
          <p:spPr>
            <a:xfrm>
              <a:off x="5118916" y="161206"/>
              <a:ext cx="561692" cy="230832"/>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29" name="Rectangle 28"/>
            <p:cNvSpPr/>
            <p:nvPr userDrawn="1"/>
          </p:nvSpPr>
          <p:spPr>
            <a:xfrm>
              <a:off x="4296506" y="161206"/>
              <a:ext cx="484748" cy="230832"/>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0951"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93783"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4116091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9" y="76201"/>
            <a:ext cx="8166617" cy="253946"/>
            <a:chOff x="496456" y="151749"/>
            <a:chExt cx="6124962" cy="253946"/>
          </a:xfrm>
        </p:grpSpPr>
        <p:sp>
          <p:nvSpPr>
            <p:cNvPr id="22" name="Rectangle 21"/>
            <p:cNvSpPr/>
            <p:nvPr userDrawn="1"/>
          </p:nvSpPr>
          <p:spPr>
            <a:xfrm>
              <a:off x="6035681" y="161206"/>
              <a:ext cx="585737" cy="230832"/>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499175" cy="230832"/>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532838" cy="230832"/>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710771" cy="230832"/>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54792" y="161206"/>
              <a:ext cx="407804" cy="230832"/>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28" name="Rectangle 27"/>
            <p:cNvSpPr/>
            <p:nvPr userDrawn="1"/>
          </p:nvSpPr>
          <p:spPr>
            <a:xfrm>
              <a:off x="5118916" y="161206"/>
              <a:ext cx="561692" cy="230832"/>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29" name="Rectangle 28"/>
            <p:cNvSpPr/>
            <p:nvPr userDrawn="1"/>
          </p:nvSpPr>
          <p:spPr>
            <a:xfrm>
              <a:off x="4256804" y="151749"/>
              <a:ext cx="542456" cy="246221"/>
            </a:xfrm>
            <a:prstGeom prst="rect">
              <a:avLst/>
            </a:prstGeom>
            <a:noFill/>
          </p:spPr>
          <p:txBody>
            <a:bodyPr wrap="none">
              <a:spAutoFit/>
            </a:bodyPr>
            <a:lstStyle/>
            <a:p>
              <a:r>
                <a:rPr lang="en-US" sz="1000" b="1" dirty="0">
                  <a:solidFill>
                    <a:schemeClr val="tx1">
                      <a:lumMod val="75000"/>
                      <a:lumOff val="25000"/>
                    </a:schemeClr>
                  </a:solidFill>
                </a:rPr>
                <a:t>Veterans</a:t>
              </a:r>
              <a:endParaRPr lang="en-US" sz="900" b="1" dirty="0"/>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45124" y="154716"/>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20268" y="161206"/>
              <a:ext cx="228599" cy="236764"/>
            </a:xfrm>
            <a:prstGeom prst="rect">
              <a:avLst/>
            </a:prstGeom>
          </p:spPr>
        </p:pic>
      </p:grpSp>
    </p:spTree>
    <p:extLst>
      <p:ext uri="{BB962C8B-B14F-4D97-AF65-F5344CB8AC3E}">
        <p14:creationId xmlns:p14="http://schemas.microsoft.com/office/powerpoint/2010/main" val="1150940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55159" y="76200"/>
            <a:ext cx="8166617" cy="251285"/>
            <a:chOff x="496456" y="155274"/>
            <a:chExt cx="6124962" cy="251285"/>
          </a:xfrm>
        </p:grpSpPr>
        <p:sp>
          <p:nvSpPr>
            <p:cNvPr id="22" name="Rectangle 21"/>
            <p:cNvSpPr/>
            <p:nvPr userDrawn="1"/>
          </p:nvSpPr>
          <p:spPr>
            <a:xfrm>
              <a:off x="6035681" y="161206"/>
              <a:ext cx="585737" cy="230832"/>
            </a:xfrm>
            <a:prstGeom prst="rect">
              <a:avLst/>
            </a:prstGeom>
            <a:noFill/>
          </p:spPr>
          <p:txBody>
            <a:bodyPr wrap="none">
              <a:spAutoFit/>
            </a:bodyPr>
            <a:lstStyle/>
            <a:p>
              <a:r>
                <a:rPr lang="en-US" sz="900" dirty="0">
                  <a:solidFill>
                    <a:schemeClr val="accent5">
                      <a:lumMod val="60000"/>
                      <a:lumOff val="40000"/>
                    </a:schemeClr>
                  </a:solidFill>
                </a:rPr>
                <a:t>Next Steps </a:t>
              </a:r>
            </a:p>
          </p:txBody>
        </p:sp>
        <p:sp>
          <p:nvSpPr>
            <p:cNvPr id="23" name="Oval 22"/>
            <p:cNvSpPr/>
            <p:nvPr userDrawn="1"/>
          </p:nvSpPr>
          <p:spPr>
            <a:xfrm>
              <a:off x="5829624" y="161203"/>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499175" cy="230832"/>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532838" cy="230832"/>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710771" cy="230832"/>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54792" y="161206"/>
              <a:ext cx="407804" cy="230832"/>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28" name="Rectangle 27"/>
            <p:cNvSpPr/>
            <p:nvPr userDrawn="1"/>
          </p:nvSpPr>
          <p:spPr>
            <a:xfrm>
              <a:off x="5085691" y="160338"/>
              <a:ext cx="621805" cy="246221"/>
            </a:xfrm>
            <a:prstGeom prst="rect">
              <a:avLst/>
            </a:prstGeom>
            <a:noFill/>
          </p:spPr>
          <p:txBody>
            <a:bodyPr wrap="none">
              <a:spAutoFit/>
            </a:bodyPr>
            <a:lstStyle/>
            <a:p>
              <a:r>
                <a:rPr lang="en-US" sz="1000" b="1" dirty="0">
                  <a:solidFill>
                    <a:schemeClr val="tx1">
                      <a:lumMod val="75000"/>
                      <a:lumOff val="25000"/>
                    </a:schemeClr>
                  </a:solidFill>
                </a:rPr>
                <a:t>Take-away</a:t>
              </a:r>
              <a:endParaRPr lang="en-US" sz="1000" b="1" dirty="0"/>
            </a:p>
          </p:txBody>
        </p:sp>
        <p:sp>
          <p:nvSpPr>
            <p:cNvPr id="29" name="Rectangle 28"/>
            <p:cNvSpPr/>
            <p:nvPr userDrawn="1"/>
          </p:nvSpPr>
          <p:spPr>
            <a:xfrm>
              <a:off x="4296506" y="161206"/>
              <a:ext cx="484748" cy="230832"/>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3079" y="165067"/>
              <a:ext cx="228599" cy="236764"/>
            </a:xfrm>
            <a:prstGeom prst="rect">
              <a:avLst/>
            </a:prstGeom>
          </p:spPr>
        </p:pic>
      </p:grpSp>
    </p:spTree>
    <p:extLst>
      <p:ext uri="{BB962C8B-B14F-4D97-AF65-F5344CB8AC3E}">
        <p14:creationId xmlns:p14="http://schemas.microsoft.com/office/powerpoint/2010/main" val="3410779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Title 22"/>
          <p:cNvSpPr>
            <a:spLocks noGrp="1"/>
          </p:cNvSpPr>
          <p:nvPr>
            <p:ph type="title"/>
          </p:nvPr>
        </p:nvSpPr>
        <p:spPr>
          <a:xfrm>
            <a:off x="609600" y="533401"/>
            <a:ext cx="11074400" cy="762000"/>
          </a:xfrm>
          <a:prstGeom prst="rect">
            <a:avLst/>
          </a:prstGeom>
        </p:spPr>
        <p:txBody>
          <a:bodyPr vert="horz"/>
          <a:lstStyle>
            <a:lvl1pPr algn="l">
              <a:lnSpc>
                <a:spcPct val="80000"/>
              </a:lnSpc>
              <a:defRPr sz="2400" b="1">
                <a:solidFill>
                  <a:srgbClr val="808080"/>
                </a:solidFill>
              </a:defRPr>
            </a:lvl1pPr>
          </a:lstStyle>
          <a:p>
            <a:r>
              <a:rPr lang="en-US" dirty="0"/>
              <a:t>CLICK TO EDIT MASTER TITLE STYLE</a:t>
            </a:r>
          </a:p>
        </p:txBody>
      </p:sp>
      <p:sp>
        <p:nvSpPr>
          <p:cNvPr id="10" name="Content Placeholder 2"/>
          <p:cNvSpPr>
            <a:spLocks noGrp="1"/>
          </p:cNvSpPr>
          <p:nvPr>
            <p:ph sz="half" idx="1"/>
          </p:nvPr>
        </p:nvSpPr>
        <p:spPr>
          <a:xfrm>
            <a:off x="1320800" y="1295401"/>
            <a:ext cx="9652001" cy="4495800"/>
          </a:xfrm>
          <a:prstGeom prst="rect">
            <a:avLst/>
          </a:prstGeom>
        </p:spPr>
        <p:txBody>
          <a:bodyPr vert="horz" lIns="64291" tIns="32146" rIns="64291" bIns="32146"/>
          <a:lstStyle>
            <a:lvl1pPr marL="454002" indent="-231763">
              <a:spcBef>
                <a:spcPts val="0"/>
              </a:spcBef>
              <a:spcAft>
                <a:spcPts val="600"/>
              </a:spcAft>
              <a:buClr>
                <a:srgbClr val="0073AE"/>
              </a:buClr>
              <a:buSzPct val="120000"/>
              <a:buFont typeface="Wingdings" pitchFamily="2" charset="2"/>
              <a:buChar char="§"/>
              <a:defRPr sz="1800">
                <a:solidFill>
                  <a:schemeClr val="bg2">
                    <a:lumMod val="50000"/>
                  </a:schemeClr>
                </a:solidFill>
              </a:defRPr>
            </a:lvl1pPr>
            <a:lvl2pPr marL="623856" indent="-166680">
              <a:spcBef>
                <a:spcPts val="0"/>
              </a:spcBef>
              <a:spcAft>
                <a:spcPts val="600"/>
              </a:spcAft>
              <a:buClr>
                <a:srgbClr val="0073AE"/>
              </a:buClr>
              <a:buSzPct val="120000"/>
              <a:buFont typeface="Century Gothic" pitchFamily="34" charset="0"/>
              <a:buChar char="-"/>
              <a:defRPr sz="1800">
                <a:solidFill>
                  <a:schemeClr val="bg2">
                    <a:lumMod val="50000"/>
                  </a:schemeClr>
                </a:solidFill>
              </a:defRPr>
            </a:lvl2pPr>
            <a:lvl3pPr marL="1088969" indent="-174616">
              <a:spcBef>
                <a:spcPts val="0"/>
              </a:spcBef>
              <a:spcAft>
                <a:spcPts val="600"/>
              </a:spcAft>
              <a:buClr>
                <a:srgbClr val="0073AE"/>
              </a:buClr>
              <a:buSzPct val="120000"/>
              <a:buFont typeface="Gill Sans MT" pitchFamily="34" charset="0"/>
              <a:buChar char="•"/>
              <a:defRPr sz="1800">
                <a:solidFill>
                  <a:schemeClr val="bg2">
                    <a:lumMod val="50000"/>
                  </a:schemeClr>
                </a:solidFill>
              </a:defRPr>
            </a:lvl3pPr>
            <a:lvl4pPr marL="1600118" indent="-228588">
              <a:spcBef>
                <a:spcPts val="0"/>
              </a:spcBef>
              <a:spcAft>
                <a:spcPts val="600"/>
              </a:spcAft>
              <a:buClr>
                <a:srgbClr val="0073AE"/>
              </a:buClr>
              <a:buSzPct val="120000"/>
              <a:buFont typeface="Gill Sans MT" pitchFamily="34" charset="0"/>
              <a:buChar char="&gt;"/>
              <a:defRPr sz="1800">
                <a:solidFill>
                  <a:schemeClr val="bg2">
                    <a:lumMod val="50000"/>
                  </a:schemeClr>
                </a:solidFill>
              </a:defRPr>
            </a:lvl4pPr>
            <a:lvl5pPr marL="1473125" indent="0">
              <a:spcBef>
                <a:spcPts val="0"/>
              </a:spcBef>
              <a:spcAft>
                <a:spcPts val="600"/>
              </a:spcAft>
              <a:buClr>
                <a:srgbClr val="0073AE"/>
              </a:buClr>
              <a:buSzPct val="120000"/>
              <a:buFont typeface="Gill Sans MT" pitchFamily="34" charset="0"/>
              <a:buNone/>
              <a:defRPr sz="1600">
                <a:solidFill>
                  <a:srgbClr val="717073"/>
                </a:solidFill>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1" name="Group 20"/>
          <p:cNvGrpSpPr/>
          <p:nvPr userDrawn="1"/>
        </p:nvGrpSpPr>
        <p:grpSpPr>
          <a:xfrm>
            <a:off x="724243" y="76201"/>
            <a:ext cx="8263131" cy="252153"/>
            <a:chOff x="496456" y="155274"/>
            <a:chExt cx="6197348" cy="252153"/>
          </a:xfrm>
        </p:grpSpPr>
        <p:sp>
          <p:nvSpPr>
            <p:cNvPr id="22" name="Rectangle 21"/>
            <p:cNvSpPr/>
            <p:nvPr userDrawn="1"/>
          </p:nvSpPr>
          <p:spPr>
            <a:xfrm>
              <a:off x="6033527" y="161206"/>
              <a:ext cx="660277" cy="246221"/>
            </a:xfrm>
            <a:prstGeom prst="rect">
              <a:avLst/>
            </a:prstGeom>
            <a:noFill/>
          </p:spPr>
          <p:txBody>
            <a:bodyPr wrap="none">
              <a:spAutoFit/>
            </a:bodyPr>
            <a:lstStyle/>
            <a:p>
              <a:r>
                <a:rPr lang="en-US" sz="1000" b="1" dirty="0">
                  <a:solidFill>
                    <a:schemeClr val="tx1">
                      <a:lumMod val="75000"/>
                      <a:lumOff val="25000"/>
                    </a:schemeClr>
                  </a:solidFill>
                </a:rPr>
                <a:t>Next Steps </a:t>
              </a:r>
              <a:endParaRPr lang="en-US" sz="1000" b="1" dirty="0"/>
            </a:p>
          </p:txBody>
        </p:sp>
        <p:sp>
          <p:nvSpPr>
            <p:cNvPr id="23" name="Oval 22"/>
            <p:cNvSpPr/>
            <p:nvPr userDrawn="1"/>
          </p:nvSpPr>
          <p:spPr>
            <a:xfrm>
              <a:off x="5819857" y="161206"/>
              <a:ext cx="240092" cy="244489"/>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7</a:t>
              </a:r>
            </a:p>
          </p:txBody>
        </p:sp>
        <p:sp>
          <p:nvSpPr>
            <p:cNvPr id="24" name="Rectangle 23"/>
            <p:cNvSpPr/>
            <p:nvPr userDrawn="1"/>
          </p:nvSpPr>
          <p:spPr>
            <a:xfrm>
              <a:off x="733842" y="161206"/>
              <a:ext cx="499175" cy="230832"/>
            </a:xfrm>
            <a:prstGeom prst="rect">
              <a:avLst/>
            </a:prstGeom>
          </p:spPr>
          <p:txBody>
            <a:bodyPr wrap="none">
              <a:spAutoFit/>
            </a:bodyPr>
            <a:lstStyle/>
            <a:p>
              <a:r>
                <a:rPr lang="en-US" sz="900" dirty="0">
                  <a:solidFill>
                    <a:schemeClr val="accent5">
                      <a:lumMod val="60000"/>
                      <a:lumOff val="40000"/>
                    </a:schemeClr>
                  </a:solidFill>
                </a:rPr>
                <a:t>Overview</a:t>
              </a:r>
            </a:p>
          </p:txBody>
        </p:sp>
        <p:sp>
          <p:nvSpPr>
            <p:cNvPr id="25" name="Rectangle 24"/>
            <p:cNvSpPr/>
            <p:nvPr userDrawn="1"/>
          </p:nvSpPr>
          <p:spPr>
            <a:xfrm>
              <a:off x="1591929" y="161206"/>
              <a:ext cx="532838" cy="230832"/>
            </a:xfrm>
            <a:prstGeom prst="rect">
              <a:avLst/>
            </a:prstGeom>
          </p:spPr>
          <p:txBody>
            <a:bodyPr wrap="none">
              <a:spAutoFit/>
            </a:bodyPr>
            <a:lstStyle/>
            <a:p>
              <a:r>
                <a:rPr lang="en-US" sz="900" dirty="0">
                  <a:solidFill>
                    <a:schemeClr val="accent5">
                      <a:lumMod val="60000"/>
                      <a:lumOff val="40000"/>
                    </a:schemeClr>
                  </a:solidFill>
                </a:rPr>
                <a:t>Outcomes</a:t>
              </a:r>
            </a:p>
          </p:txBody>
        </p:sp>
        <p:sp>
          <p:nvSpPr>
            <p:cNvPr id="26" name="Rectangle 25"/>
            <p:cNvSpPr/>
            <p:nvPr userDrawn="1"/>
          </p:nvSpPr>
          <p:spPr>
            <a:xfrm>
              <a:off x="2455270" y="161206"/>
              <a:ext cx="710771" cy="230832"/>
            </a:xfrm>
            <a:prstGeom prst="rect">
              <a:avLst/>
            </a:prstGeom>
          </p:spPr>
          <p:txBody>
            <a:bodyPr wrap="none">
              <a:spAutoFit/>
            </a:bodyPr>
            <a:lstStyle/>
            <a:p>
              <a:r>
                <a:rPr lang="en-US" sz="900" dirty="0">
                  <a:solidFill>
                    <a:schemeClr val="accent5">
                      <a:lumMod val="60000"/>
                      <a:lumOff val="40000"/>
                    </a:schemeClr>
                  </a:solidFill>
                </a:rPr>
                <a:t>Beyond Basics</a:t>
              </a:r>
            </a:p>
          </p:txBody>
        </p:sp>
        <p:sp>
          <p:nvSpPr>
            <p:cNvPr id="27" name="Rectangle 26"/>
            <p:cNvSpPr/>
            <p:nvPr userDrawn="1"/>
          </p:nvSpPr>
          <p:spPr>
            <a:xfrm>
              <a:off x="3554792" y="161206"/>
              <a:ext cx="407804" cy="230832"/>
            </a:xfrm>
            <a:prstGeom prst="rect">
              <a:avLst/>
            </a:prstGeom>
          </p:spPr>
          <p:txBody>
            <a:bodyPr wrap="none">
              <a:spAutoFit/>
            </a:bodyPr>
            <a:lstStyle/>
            <a:p>
              <a:r>
                <a:rPr lang="en-US" sz="900" dirty="0">
                  <a:solidFill>
                    <a:schemeClr val="accent5">
                      <a:lumMod val="60000"/>
                      <a:lumOff val="40000"/>
                    </a:schemeClr>
                  </a:solidFill>
                </a:rPr>
                <a:t>Trends</a:t>
              </a:r>
            </a:p>
          </p:txBody>
        </p:sp>
        <p:sp>
          <p:nvSpPr>
            <p:cNvPr id="28" name="Rectangle 27"/>
            <p:cNvSpPr/>
            <p:nvPr userDrawn="1"/>
          </p:nvSpPr>
          <p:spPr>
            <a:xfrm>
              <a:off x="5118916" y="161206"/>
              <a:ext cx="561692" cy="230832"/>
            </a:xfrm>
            <a:prstGeom prst="rect">
              <a:avLst/>
            </a:prstGeom>
            <a:noFill/>
          </p:spPr>
          <p:txBody>
            <a:bodyPr wrap="none">
              <a:spAutoFit/>
            </a:bodyPr>
            <a:lstStyle/>
            <a:p>
              <a:r>
                <a:rPr lang="en-US" sz="900" dirty="0">
                  <a:solidFill>
                    <a:schemeClr val="accent5">
                      <a:lumMod val="60000"/>
                      <a:lumOff val="40000"/>
                    </a:schemeClr>
                  </a:solidFill>
                </a:rPr>
                <a:t>Take-away</a:t>
              </a:r>
            </a:p>
          </p:txBody>
        </p:sp>
        <p:sp>
          <p:nvSpPr>
            <p:cNvPr id="29" name="Rectangle 28"/>
            <p:cNvSpPr/>
            <p:nvPr userDrawn="1"/>
          </p:nvSpPr>
          <p:spPr>
            <a:xfrm>
              <a:off x="4296506" y="161206"/>
              <a:ext cx="484748" cy="230832"/>
            </a:xfrm>
            <a:prstGeom prst="rect">
              <a:avLst/>
            </a:prstGeom>
            <a:noFill/>
          </p:spPr>
          <p:txBody>
            <a:bodyPr wrap="none">
              <a:spAutoFit/>
            </a:bodyPr>
            <a:lstStyle/>
            <a:p>
              <a:r>
                <a:rPr lang="en-US" sz="900" dirty="0">
                  <a:solidFill>
                    <a:schemeClr val="accent5">
                      <a:lumMod val="60000"/>
                      <a:lumOff val="40000"/>
                    </a:schemeClr>
                  </a:solidFill>
                </a:rPr>
                <a:t>Veterans</a:t>
              </a: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456" y="161206"/>
              <a:ext cx="228599" cy="236764"/>
            </a:xfrm>
            <a:prstGeom prst="rect">
              <a:avLst/>
            </a:prstGeom>
          </p:spPr>
        </p:pic>
        <p:pic>
          <p:nvPicPr>
            <p:cNvPr id="31" name="Picture 3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600" y="161206"/>
              <a:ext cx="228599" cy="236764"/>
            </a:xfrm>
            <a:prstGeom prst="rect">
              <a:avLst/>
            </a:prstGeom>
          </p:spPr>
        </p:pic>
        <p:pic>
          <p:nvPicPr>
            <p:cNvPr id="32" name="Picture 3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38151" y="161206"/>
              <a:ext cx="228599" cy="236764"/>
            </a:xfrm>
            <a:prstGeom prst="rect">
              <a:avLst/>
            </a:prstGeom>
          </p:spPr>
        </p:pic>
        <p:pic>
          <p:nvPicPr>
            <p:cNvPr id="43" name="Picture 4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7386" y="160398"/>
              <a:ext cx="228599" cy="236764"/>
            </a:xfrm>
            <a:prstGeom prst="rect">
              <a:avLst/>
            </a:prstGeom>
          </p:spPr>
        </p:pic>
        <p:pic>
          <p:nvPicPr>
            <p:cNvPr id="44" name="Picture 4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85525" y="155274"/>
              <a:ext cx="228599" cy="236764"/>
            </a:xfrm>
            <a:prstGeom prst="rect">
              <a:avLst/>
            </a:prstGeom>
          </p:spPr>
        </p:pic>
        <p:pic>
          <p:nvPicPr>
            <p:cNvPr id="45" name="Picture 4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13208" y="161206"/>
              <a:ext cx="228599" cy="236764"/>
            </a:xfrm>
            <a:prstGeom prst="rect">
              <a:avLst/>
            </a:prstGeom>
          </p:spPr>
        </p:pic>
      </p:grpSp>
    </p:spTree>
    <p:extLst>
      <p:ext uri="{BB962C8B-B14F-4D97-AF65-F5344CB8AC3E}">
        <p14:creationId xmlns:p14="http://schemas.microsoft.com/office/powerpoint/2010/main" val="923603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1 copy.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p:nvSpPr>
        <p:spPr>
          <a:xfrm>
            <a:off x="304800" y="6324600"/>
            <a:ext cx="10769600" cy="677108"/>
          </a:xfrm>
          <a:prstGeom prst="rect">
            <a:avLst/>
          </a:prstGeom>
          <a:noFill/>
        </p:spPr>
        <p:txBody>
          <a:bodyPr wrap="square" rtlCol="0">
            <a:spAutoFit/>
          </a:bodyPr>
          <a:lstStyle/>
          <a:p>
            <a:pPr lvl="0" algn="l" defTabSz="457154"/>
            <a:r>
              <a:rPr lang="en-US" sz="2000" b="1" dirty="0">
                <a:solidFill>
                  <a:schemeClr val="bg1"/>
                </a:solidFill>
              </a:rPr>
              <a:t>C O N F I D E N T I A L</a:t>
            </a:r>
          </a:p>
          <a:p>
            <a:pPr algn="l"/>
            <a:endParaRPr lang="en-US" sz="1800" dirty="0"/>
          </a:p>
        </p:txBody>
      </p:sp>
      <p:pic>
        <p:nvPicPr>
          <p:cNvPr id="11" name="Picture 10" descr="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0800" y="3505201"/>
            <a:ext cx="4580353" cy="857195"/>
          </a:xfrm>
          <a:prstGeom prst="rect">
            <a:avLst/>
          </a:prstGeom>
        </p:spPr>
      </p:pic>
      <p:sp>
        <p:nvSpPr>
          <p:cNvPr id="18" name="Text Placeholder 2"/>
          <p:cNvSpPr>
            <a:spLocks noGrp="1"/>
          </p:cNvSpPr>
          <p:nvPr>
            <p:ph type="body" sz="quarter" idx="13" hasCustomPrompt="1"/>
          </p:nvPr>
        </p:nvSpPr>
        <p:spPr>
          <a:xfrm>
            <a:off x="1363266" y="6027175"/>
            <a:ext cx="9465470" cy="571965"/>
          </a:xfrm>
          <a:prstGeom prst="rect">
            <a:avLst/>
          </a:prstGeom>
        </p:spPr>
        <p:txBody>
          <a:bodyPr/>
          <a:lstStyle>
            <a:lvl1pPr marL="0" indent="0" algn="ctr">
              <a:buNone/>
              <a:defRPr sz="1687" b="0">
                <a:solidFill>
                  <a:schemeClr val="accent5"/>
                </a:solidFill>
              </a:defRPr>
            </a:lvl1pPr>
            <a:lvl2pPr marL="457153" indent="0">
              <a:buNone/>
              <a:defRPr/>
            </a:lvl2pPr>
            <a:lvl3pPr marL="914306" indent="0">
              <a:buNone/>
              <a:defRPr/>
            </a:lvl3pPr>
            <a:lvl4pPr marL="1371459" indent="0">
              <a:buNone/>
              <a:defRPr/>
            </a:lvl4pPr>
            <a:lvl5pPr marL="1828613" indent="0">
              <a:buNone/>
              <a:defRPr/>
            </a:lvl5pPr>
          </a:lstStyle>
          <a:p>
            <a:pPr lvl="0"/>
            <a:r>
              <a:rPr lang="en-US" dirty="0"/>
              <a:t>EDIT MASTER TEXT STYLES</a:t>
            </a:r>
          </a:p>
        </p:txBody>
      </p:sp>
      <p:sp>
        <p:nvSpPr>
          <p:cNvPr id="4" name="Text Placeholder 3"/>
          <p:cNvSpPr>
            <a:spLocks noGrp="1"/>
          </p:cNvSpPr>
          <p:nvPr>
            <p:ph type="body" sz="quarter" idx="14" hasCustomPrompt="1"/>
          </p:nvPr>
        </p:nvSpPr>
        <p:spPr>
          <a:xfrm>
            <a:off x="1363266" y="5062920"/>
            <a:ext cx="9465470" cy="942082"/>
          </a:xfrm>
          <a:prstGeom prst="rect">
            <a:avLst/>
          </a:prstGeom>
        </p:spPr>
        <p:txBody>
          <a:bodyPr/>
          <a:lstStyle>
            <a:lvl1pPr algn="ctr">
              <a:defRPr sz="2531" b="1"/>
            </a:lvl1pPr>
          </a:lstStyle>
          <a:p>
            <a:pPr lvl="0"/>
            <a:r>
              <a:rPr lang="en-US" dirty="0"/>
              <a:t>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94942" y="3163543"/>
            <a:ext cx="5446835" cy="1618424"/>
          </a:xfrm>
          <a:prstGeom prst="rect">
            <a:avLst/>
          </a:prstGeom>
        </p:spPr>
      </p:pic>
    </p:spTree>
    <p:extLst>
      <p:ext uri="{BB962C8B-B14F-4D97-AF65-F5344CB8AC3E}">
        <p14:creationId xmlns:p14="http://schemas.microsoft.com/office/powerpoint/2010/main" val="351260918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Header and Bullet List">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345907" y="3296961"/>
            <a:ext cx="12537908" cy="331758"/>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54890965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Header and Bullet Lis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10606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6"/>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61"/>
            <a:ext cx="12537908" cy="331758"/>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13009130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6"/>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61"/>
            <a:ext cx="12537908" cy="331758"/>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1671393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6"/>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61"/>
            <a:ext cx="12537908" cy="331758"/>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5307081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6"/>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61"/>
            <a:ext cx="12537908" cy="331758"/>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2679560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6"/>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Tree>
    <p:extLst>
      <p:ext uri="{BB962C8B-B14F-4D97-AF65-F5344CB8AC3E}">
        <p14:creationId xmlns:p14="http://schemas.microsoft.com/office/powerpoint/2010/main" val="88873518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Header and Bullet List">
    <p:bg>
      <p:bgRef idx="1001">
        <a:schemeClr val="bg1"/>
      </p:bgRef>
    </p:bg>
    <p:spTree>
      <p:nvGrpSpPr>
        <p:cNvPr id="1" name=""/>
        <p:cNvGrpSpPr/>
        <p:nvPr/>
      </p:nvGrpSpPr>
      <p:grpSpPr>
        <a:xfrm>
          <a:off x="0" y="0"/>
          <a:ext cx="0" cy="0"/>
          <a:chOff x="0" y="0"/>
          <a:chExt cx="0" cy="0"/>
        </a:xfrm>
      </p:grpSpPr>
      <p:sp>
        <p:nvSpPr>
          <p:cNvPr id="12" name="Shape 28"/>
          <p:cNvSpPr/>
          <p:nvPr userDrawn="1"/>
        </p:nvSpPr>
        <p:spPr>
          <a:xfrm>
            <a:off x="1074107" y="6583786"/>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6</a:t>
            </a:r>
            <a:r>
              <a:rPr sz="1200" baseline="30000" dirty="0">
                <a:solidFill>
                  <a:srgbClr val="FFFFFF"/>
                </a:solidFill>
              </a:rPr>
              <a:t> CONFIDENTIAL    </a:t>
            </a:r>
          </a:p>
        </p:txBody>
      </p:sp>
      <p:sp>
        <p:nvSpPr>
          <p:cNvPr id="2" name="Rectangle 1"/>
          <p:cNvSpPr/>
          <p:nvPr userDrawn="1"/>
        </p:nvSpPr>
        <p:spPr>
          <a:xfrm>
            <a:off x="-345907" y="3296961"/>
            <a:ext cx="12537908" cy="331758"/>
          </a:xfrm>
          <a:prstGeom prst="rect">
            <a:avLst/>
          </a:prstGeom>
          <a:solidFill>
            <a:schemeClr val="bg1"/>
          </a:solidFill>
          <a:ln w="12700" cap="flat">
            <a:solidFill>
              <a:schemeClr val="bg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indent="0" algn="ctr" defTabSz="410730" rtl="0" fontAlgn="auto" latinLnBrk="0" hangingPunct="0">
              <a:lnSpc>
                <a:spcPct val="100000"/>
              </a:lnSpc>
              <a:spcBef>
                <a:spcPts val="0"/>
              </a:spcBef>
              <a:spcAft>
                <a:spcPts val="0"/>
              </a:spcAft>
              <a:buClrTx/>
              <a:buSzTx/>
              <a:buFontTx/>
              <a:buNone/>
              <a:tabLst/>
            </a:pPr>
            <a:endParaRPr kumimoji="0" lang="en-US" sz="1687"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20530800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ver with Stock Photo">
    <p:spTree>
      <p:nvGrpSpPr>
        <p:cNvPr id="1" name=""/>
        <p:cNvGrpSpPr/>
        <p:nvPr/>
      </p:nvGrpSpPr>
      <p:grpSpPr>
        <a:xfrm>
          <a:off x="0" y="0"/>
          <a:ext cx="0" cy="0"/>
          <a:chOff x="0" y="0"/>
          <a:chExt cx="0" cy="0"/>
        </a:xfrm>
      </p:grpSpPr>
      <p:pic>
        <p:nvPicPr>
          <p:cNvPr id="7" name="Picture 6" descr="pooper_1.eps"/>
          <p:cNvPicPr>
            <a:picLocks noChangeAspect="1"/>
          </p:cNvPicPr>
          <p:nvPr userDrawn="1"/>
        </p:nvPicPr>
        <p:blipFill>
          <a:blip r:embed="rId2"/>
          <a:stretch>
            <a:fillRect/>
          </a:stretch>
        </p:blipFill>
        <p:spPr>
          <a:xfrm>
            <a:off x="0" y="-5402"/>
            <a:ext cx="12208933" cy="6870700"/>
          </a:xfrm>
          <a:prstGeom prst="rect">
            <a:avLst/>
          </a:prstGeom>
        </p:spPr>
      </p:pic>
      <p:sp>
        <p:nvSpPr>
          <p:cNvPr id="4" name="Content Placeholder 3"/>
          <p:cNvSpPr>
            <a:spLocks noGrp="1"/>
          </p:cNvSpPr>
          <p:nvPr>
            <p:ph sz="quarter" idx="10" hasCustomPrompt="1"/>
          </p:nvPr>
        </p:nvSpPr>
        <p:spPr>
          <a:xfrm>
            <a:off x="524933" y="4284023"/>
            <a:ext cx="11129434" cy="1316676"/>
          </a:xfrm>
          <a:prstGeom prst="rect">
            <a:avLst/>
          </a:prstGeom>
        </p:spPr>
        <p:txBody>
          <a:bodyPr/>
          <a:lstStyle>
            <a:lvl1pPr marL="0" indent="0" algn="ctr">
              <a:buNone/>
              <a:defRPr sz="3300" b="1">
                <a:solidFill>
                  <a:schemeClr val="bg1"/>
                </a:solidFill>
              </a:defRPr>
            </a:lvl1pPr>
            <a:lvl2pPr marL="457177" indent="0">
              <a:buNone/>
              <a:defRPr>
                <a:solidFill>
                  <a:schemeClr val="bg1"/>
                </a:solidFill>
              </a:defRPr>
            </a:lvl2pPr>
            <a:lvl3pPr marL="914353" indent="0">
              <a:buNone/>
              <a:defRPr>
                <a:solidFill>
                  <a:schemeClr val="bg1"/>
                </a:solidFill>
              </a:defRPr>
            </a:lvl3pPr>
            <a:lvl4pPr marL="1371530" indent="0">
              <a:buNone/>
              <a:defRPr>
                <a:solidFill>
                  <a:schemeClr val="bg1"/>
                </a:solidFill>
              </a:defRPr>
            </a:lvl4pPr>
            <a:lvl5pPr marL="1828706" indent="0">
              <a:buNone/>
              <a:defRPr>
                <a:solidFill>
                  <a:schemeClr val="bg1"/>
                </a:solidFill>
              </a:defRPr>
            </a:lvl5pPr>
          </a:lstStyle>
          <a:p>
            <a:pPr lvl="0"/>
            <a:r>
              <a:rPr lang="en-US" dirty="0"/>
              <a:t>Click To Edit Master Text Styles</a:t>
            </a:r>
          </a:p>
        </p:txBody>
      </p:sp>
      <p:sp>
        <p:nvSpPr>
          <p:cNvPr id="11" name="Content Placeholder 3"/>
          <p:cNvSpPr>
            <a:spLocks noGrp="1"/>
          </p:cNvSpPr>
          <p:nvPr>
            <p:ph sz="quarter" idx="11" hasCustomPrompt="1"/>
          </p:nvPr>
        </p:nvSpPr>
        <p:spPr>
          <a:xfrm>
            <a:off x="527963" y="5791200"/>
            <a:ext cx="11129434" cy="866287"/>
          </a:xfrm>
          <a:prstGeom prst="rect">
            <a:avLst/>
          </a:prstGeom>
        </p:spPr>
        <p:txBody>
          <a:bodyPr/>
          <a:lstStyle>
            <a:lvl1pPr marL="0" indent="0" algn="ctr">
              <a:buNone/>
              <a:defRPr sz="2600" b="1" cap="none" baseline="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0" indent="0">
              <a:buNone/>
              <a:defRPr>
                <a:solidFill>
                  <a:schemeClr val="bg1"/>
                </a:solidFill>
              </a:defRPr>
            </a:lvl4pPr>
            <a:lvl5pPr marL="1828706" indent="0">
              <a:buNone/>
              <a:defRPr>
                <a:solidFill>
                  <a:schemeClr val="bg1"/>
                </a:solidFill>
              </a:defRPr>
            </a:lvl5pPr>
          </a:lstStyle>
          <a:p>
            <a:pPr lvl="0"/>
            <a:r>
              <a:rPr lang="en-US" dirty="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90035" y="217058"/>
            <a:ext cx="3884390" cy="1154173"/>
          </a:xfrm>
          <a:prstGeom prst="rect">
            <a:avLst/>
          </a:prstGeom>
        </p:spPr>
      </p:pic>
    </p:spTree>
    <p:extLst>
      <p:ext uri="{BB962C8B-B14F-4D97-AF65-F5344CB8AC3E}">
        <p14:creationId xmlns:p14="http://schemas.microsoft.com/office/powerpoint/2010/main" val="1890743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Header and Bullet List">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450883" y="1517652"/>
            <a:ext cx="11268000" cy="4282649"/>
          </a:xfrm>
          <a:prstGeom prst="rect">
            <a:avLst/>
          </a:prstGeom>
        </p:spPr>
        <p:txBody>
          <a:bodyPr/>
          <a:lstStyle>
            <a:lvl1pPr marL="342882" indent="-342882">
              <a:buClr>
                <a:schemeClr val="accent1"/>
              </a:buClr>
              <a:buSzPct val="125000"/>
              <a:buFont typeface="Wingdings" panose="05000000000000000000" pitchFamily="2" charset="2"/>
              <a:buChar char="§"/>
              <a:defRPr sz="1800"/>
            </a:lvl1pPr>
            <a:lvl2pPr marL="742912" indent="-285736">
              <a:buClr>
                <a:schemeClr val="accent1"/>
              </a:buClr>
              <a:buSzPct val="125000"/>
              <a:buFont typeface="Wingdings" panose="05000000000000000000" pitchFamily="2" charset="2"/>
              <a:buChar char="§"/>
              <a:defRPr sz="1800"/>
            </a:lvl2pPr>
            <a:lvl3pPr marL="1142942" indent="-228588">
              <a:buClr>
                <a:schemeClr val="accent1"/>
              </a:buClr>
              <a:buSzPct val="125000"/>
              <a:buFont typeface="Wingdings" panose="05000000000000000000" pitchFamily="2" charset="2"/>
              <a:buChar char="§"/>
              <a:defRPr sz="1800"/>
            </a:lvl3pPr>
            <a:lvl4pPr marL="1600118" indent="-228588">
              <a:buClr>
                <a:schemeClr val="accent1"/>
              </a:buClr>
              <a:buSzPct val="125000"/>
              <a:buFont typeface="Wingdings" panose="05000000000000000000" pitchFamily="2" charset="2"/>
              <a:buChar char="§"/>
              <a:defRPr sz="1800"/>
            </a:lvl4pPr>
            <a:lvl5pPr marL="2057295" indent="-228588">
              <a:buClr>
                <a:schemeClr val="accent1"/>
              </a:buClr>
              <a:buSzPct val="1250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image2.jpeg" descr="NOD_ppt_slides_p22.jpg"/>
          <p:cNvPicPr/>
          <p:nvPr userDrawn="1"/>
        </p:nvPicPr>
        <p:blipFill rotWithShape="1">
          <a:blip r:embed="rId2" cstate="screen">
            <a:extLst>
              <a:ext uri="{28A0092B-C50C-407E-A947-70E740481C1C}">
                <a14:useLocalDpi xmlns:a14="http://schemas.microsoft.com/office/drawing/2010/main"/>
              </a:ext>
            </a:extLst>
          </a:blip>
          <a:srcRect/>
          <a:stretch/>
        </p:blipFill>
        <p:spPr>
          <a:xfrm>
            <a:off x="0" y="6166710"/>
            <a:ext cx="12192000" cy="691290"/>
          </a:xfrm>
          <a:prstGeom prst="rect">
            <a:avLst/>
          </a:prstGeom>
          <a:ln w="12700">
            <a:miter lim="400000"/>
          </a:ln>
        </p:spPr>
      </p:pic>
      <p:sp>
        <p:nvSpPr>
          <p:cNvPr id="9" name="Title 1"/>
          <p:cNvSpPr>
            <a:spLocks noGrp="1"/>
          </p:cNvSpPr>
          <p:nvPr>
            <p:ph type="title" hasCustomPrompt="1"/>
          </p:nvPr>
        </p:nvSpPr>
        <p:spPr>
          <a:xfrm>
            <a:off x="450884" y="372470"/>
            <a:ext cx="7804497" cy="977900"/>
          </a:xfrm>
          <a:prstGeom prst="rect">
            <a:avLst/>
          </a:prstGeom>
        </p:spPr>
        <p:txBody>
          <a:bodyPr anchor="ctr" anchorCtr="0"/>
          <a:lstStyle>
            <a:lvl1pPr algn="l">
              <a:defRPr sz="2500" b="1" i="0" cap="none">
                <a:latin typeface="Arial"/>
                <a:cs typeface="Arial"/>
              </a:defRPr>
            </a:lvl1pPr>
          </a:lstStyle>
          <a:p>
            <a:r>
              <a:rPr lang="en-US" dirty="0"/>
              <a:t>Header</a:t>
            </a:r>
          </a:p>
        </p:txBody>
      </p:sp>
      <p:sp>
        <p:nvSpPr>
          <p:cNvPr id="10" name="Slide Number Placeholder 5"/>
          <p:cNvSpPr>
            <a:spLocks noGrp="1"/>
          </p:cNvSpPr>
          <p:nvPr>
            <p:ph type="sldNum" sz="quarter" idx="12"/>
          </p:nvPr>
        </p:nvSpPr>
        <p:spPr>
          <a:xfrm>
            <a:off x="541867" y="6303180"/>
            <a:ext cx="7620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5</a:t>
            </a:r>
            <a:r>
              <a:rPr sz="1200" baseline="30000" dirty="0">
                <a:solidFill>
                  <a:srgbClr val="FFFFFF"/>
                </a:solidFill>
              </a:rPr>
              <a:t> CONFIDENTIAL    </a:t>
            </a:r>
          </a:p>
        </p:txBody>
      </p:sp>
    </p:spTree>
    <p:extLst>
      <p:ext uri="{BB962C8B-B14F-4D97-AF65-F5344CB8AC3E}">
        <p14:creationId xmlns:p14="http://schemas.microsoft.com/office/powerpoint/2010/main" val="2070583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Header and Paragraph">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450883" y="1517652"/>
            <a:ext cx="11268000" cy="4282649"/>
          </a:xfrm>
          <a:prstGeom prst="rect">
            <a:avLst/>
          </a:prstGeom>
        </p:spPr>
        <p:txBody>
          <a:bodyPr/>
          <a:lstStyle>
            <a:lvl1pPr marL="0" indent="0">
              <a:buClr>
                <a:schemeClr val="accent1"/>
              </a:buClr>
              <a:buSzPct val="125000"/>
              <a:buFont typeface="Wingdings" panose="05000000000000000000" pitchFamily="2" charset="2"/>
              <a:buNone/>
              <a:defRPr sz="1800"/>
            </a:lvl1pPr>
            <a:lvl2pPr marL="742912" indent="-285736">
              <a:buClr>
                <a:schemeClr val="accent1"/>
              </a:buClr>
              <a:buSzPct val="125000"/>
              <a:buFont typeface="Wingdings" panose="05000000000000000000" pitchFamily="2" charset="2"/>
              <a:buChar char="§"/>
              <a:defRPr sz="1800"/>
            </a:lvl2pPr>
            <a:lvl3pPr marL="1142942" indent="-228588">
              <a:buClr>
                <a:schemeClr val="accent1"/>
              </a:buClr>
              <a:buSzPct val="125000"/>
              <a:buFont typeface="Wingdings" panose="05000000000000000000" pitchFamily="2" charset="2"/>
              <a:buChar char="§"/>
              <a:defRPr sz="1800"/>
            </a:lvl3pPr>
            <a:lvl4pPr marL="1600118" indent="-228588">
              <a:buClr>
                <a:schemeClr val="accent1"/>
              </a:buClr>
              <a:buSzPct val="125000"/>
              <a:buFont typeface="Wingdings" panose="05000000000000000000" pitchFamily="2" charset="2"/>
              <a:buChar char="§"/>
              <a:defRPr sz="1800"/>
            </a:lvl4pPr>
            <a:lvl5pPr marL="2057295" indent="-228588">
              <a:buClr>
                <a:schemeClr val="accent1"/>
              </a:buClr>
              <a:buSzPct val="125000"/>
              <a:buFont typeface="Wingdings" panose="05000000000000000000" pitchFamily="2" charset="2"/>
              <a:buChar char="§"/>
              <a:defRPr sz="1800"/>
            </a:lvl5pPr>
          </a:lstStyle>
          <a:p>
            <a:pPr lvl="0"/>
            <a:r>
              <a:rPr lang="en-US"/>
              <a:t>Click to edit Master text styles</a:t>
            </a:r>
          </a:p>
        </p:txBody>
      </p:sp>
      <p:pic>
        <p:nvPicPr>
          <p:cNvPr id="5" name="image2.jpeg" descr="NOD_ppt_slides_p22.jpg"/>
          <p:cNvPicPr/>
          <p:nvPr userDrawn="1"/>
        </p:nvPicPr>
        <p:blipFill rotWithShape="1">
          <a:blip r:embed="rId2" cstate="screen">
            <a:extLst>
              <a:ext uri="{28A0092B-C50C-407E-A947-70E740481C1C}">
                <a14:useLocalDpi xmlns:a14="http://schemas.microsoft.com/office/drawing/2010/main"/>
              </a:ext>
            </a:extLst>
          </a:blip>
          <a:srcRect/>
          <a:stretch/>
        </p:blipFill>
        <p:spPr>
          <a:xfrm>
            <a:off x="0" y="6166710"/>
            <a:ext cx="12192000" cy="691290"/>
          </a:xfrm>
          <a:prstGeom prst="rect">
            <a:avLst/>
          </a:prstGeom>
          <a:ln w="12700">
            <a:miter lim="400000"/>
          </a:ln>
        </p:spPr>
      </p:pic>
      <p:sp>
        <p:nvSpPr>
          <p:cNvPr id="9" name="Title 1"/>
          <p:cNvSpPr>
            <a:spLocks noGrp="1"/>
          </p:cNvSpPr>
          <p:nvPr>
            <p:ph type="title" hasCustomPrompt="1"/>
          </p:nvPr>
        </p:nvSpPr>
        <p:spPr>
          <a:xfrm>
            <a:off x="450884" y="372470"/>
            <a:ext cx="7804497" cy="977900"/>
          </a:xfrm>
          <a:prstGeom prst="rect">
            <a:avLst/>
          </a:prstGeom>
        </p:spPr>
        <p:txBody>
          <a:bodyPr anchor="ctr" anchorCtr="0"/>
          <a:lstStyle>
            <a:lvl1pPr algn="l">
              <a:defRPr sz="2500" b="1" i="0" cap="none">
                <a:latin typeface="Arial"/>
                <a:cs typeface="Arial"/>
              </a:defRPr>
            </a:lvl1pPr>
          </a:lstStyle>
          <a:p>
            <a:r>
              <a:rPr lang="en-US" dirty="0"/>
              <a:t>Header</a:t>
            </a:r>
          </a:p>
        </p:txBody>
      </p:sp>
      <p:sp>
        <p:nvSpPr>
          <p:cNvPr id="10" name="Slide Number Placeholder 5"/>
          <p:cNvSpPr>
            <a:spLocks noGrp="1"/>
          </p:cNvSpPr>
          <p:nvPr>
            <p:ph type="sldNum" sz="quarter" idx="12"/>
          </p:nvPr>
        </p:nvSpPr>
        <p:spPr>
          <a:xfrm>
            <a:off x="541867" y="6303180"/>
            <a:ext cx="7620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1074107" y="6583785"/>
            <a:ext cx="2444046"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201</a:t>
            </a:r>
            <a:r>
              <a:rPr lang="en-US" sz="1200" baseline="30000" dirty="0">
                <a:solidFill>
                  <a:srgbClr val="FFFFFF"/>
                </a:solidFill>
              </a:rPr>
              <a:t>5</a:t>
            </a:r>
            <a:r>
              <a:rPr sz="1200" baseline="30000" dirty="0">
                <a:solidFill>
                  <a:srgbClr val="FFFFFF"/>
                </a:solidFill>
              </a:rPr>
              <a:t> CONFIDENTIAL    </a:t>
            </a:r>
          </a:p>
        </p:txBody>
      </p:sp>
    </p:spTree>
    <p:extLst>
      <p:ext uri="{BB962C8B-B14F-4D97-AF65-F5344CB8AC3E}">
        <p14:creationId xmlns:p14="http://schemas.microsoft.com/office/powerpoint/2010/main" val="13127115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 - 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BAA308-A45D-4616-BF3D-7A91C6DF7907}"/>
              </a:ext>
            </a:extLst>
          </p:cNvPr>
          <p:cNvSpPr>
            <a:spLocks noGrp="1"/>
          </p:cNvSpPr>
          <p:nvPr>
            <p:ph type="ctrTitle" hasCustomPrompt="1"/>
          </p:nvPr>
        </p:nvSpPr>
        <p:spPr>
          <a:xfrm>
            <a:off x="1371600" y="1371600"/>
            <a:ext cx="9372600" cy="2209759"/>
          </a:xfrm>
          <a:prstGeom prst="rect">
            <a:avLst/>
          </a:prstGeom>
        </p:spPr>
        <p:txBody>
          <a:bodyPr lIns="0" tIns="0" rIns="0" bIns="0" anchor="b"/>
          <a:lstStyle>
            <a:lvl1pPr algn="l">
              <a:defRPr sz="4800"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Tree>
    <p:extLst>
      <p:ext uri="{BB962C8B-B14F-4D97-AF65-F5344CB8AC3E}">
        <p14:creationId xmlns:p14="http://schemas.microsoft.com/office/powerpoint/2010/main" val="88642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EDAA-478C-40A0-986D-556639909922}"/>
              </a:ext>
            </a:extLst>
          </p:cNvPr>
          <p:cNvSpPr>
            <a:spLocks noGrp="1"/>
          </p:cNvSpPr>
          <p:nvPr>
            <p:ph type="ctrTitle" hasCustomPrompt="1"/>
          </p:nvPr>
        </p:nvSpPr>
        <p:spPr>
          <a:xfrm>
            <a:off x="1371600" y="1371600"/>
            <a:ext cx="9372600" cy="2209759"/>
          </a:xfrm>
          <a:prstGeom prst="rect">
            <a:avLst/>
          </a:prstGeom>
        </p:spPr>
        <p:txBody>
          <a:bodyPr lIns="0" tIns="0" rIns="0" bIns="0" anchor="b"/>
          <a:lstStyle>
            <a:lvl1pPr algn="l">
              <a:defRPr sz="4800"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3" name="Subtitle 2">
            <a:extLst>
              <a:ext uri="{FF2B5EF4-FFF2-40B4-BE49-F238E27FC236}">
                <a16:creationId xmlns:a16="http://schemas.microsoft.com/office/drawing/2014/main" id="{0D4DC02F-BE61-4F30-92FA-557F56DD8628}"/>
              </a:ext>
            </a:extLst>
          </p:cNvPr>
          <p:cNvSpPr>
            <a:spLocks noGrp="1"/>
          </p:cNvSpPr>
          <p:nvPr>
            <p:ph type="subTitle" idx="1" hasCustomPrompt="1"/>
          </p:nvPr>
        </p:nvSpPr>
        <p:spPr>
          <a:xfrm>
            <a:off x="1371600" y="3810000"/>
            <a:ext cx="9372600" cy="627062"/>
          </a:xfrm>
          <a:prstGeom prst="rect">
            <a:avLst/>
          </a:prstGeom>
        </p:spPr>
        <p:txBody>
          <a:bodyPr lIns="0" tIns="0" rIns="0" bIns="0"/>
          <a:lstStyle>
            <a:lvl1pPr marL="0" indent="0" algn="l">
              <a:buNone/>
              <a:defRPr sz="3200" b="0" i="0">
                <a:solidFill>
                  <a:srgbClr val="737577"/>
                </a:solidFill>
                <a:latin typeface="Source Sans Pro Semibold" panose="020B0503030403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269980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Section Brea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152400" y="152400"/>
            <a:ext cx="11887200" cy="6019800"/>
          </a:xfrm>
          <a:prstGeom prst="rect">
            <a:avLst/>
          </a:prstGeom>
          <a:solidFill>
            <a:srgbClr val="07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35065-D851-474B-9790-466704A72EEE}"/>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Tree>
    <p:extLst>
      <p:ext uri="{BB962C8B-B14F-4D97-AF65-F5344CB8AC3E}">
        <p14:creationId xmlns:p14="http://schemas.microsoft.com/office/powerpoint/2010/main" val="3421902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 - Section Break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152400" y="152400"/>
            <a:ext cx="11887200" cy="6019800"/>
          </a:xfrm>
          <a:prstGeom prst="rect">
            <a:avLst/>
          </a:prstGeom>
          <a:solidFill>
            <a:srgbClr val="737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35065-D851-474B-9790-466704A72EEE}"/>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Tree>
    <p:extLst>
      <p:ext uri="{BB962C8B-B14F-4D97-AF65-F5344CB8AC3E}">
        <p14:creationId xmlns:p14="http://schemas.microsoft.com/office/powerpoint/2010/main" val="3191917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1 - Content -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1138D-3BDD-3166-C1AB-CBB0D4F2FC6C}"/>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lvl="0"/>
            <a:r>
              <a:rPr lang="en-US"/>
              <a:t>Content Slide Heading Text, Do Not Resize</a:t>
            </a:r>
            <a:br>
              <a:rPr lang="en-US"/>
            </a:br>
            <a:r>
              <a:rPr lang="en-US"/>
              <a:t>Two Lines of Text OK if Necessary</a:t>
            </a:r>
          </a:p>
        </p:txBody>
      </p:sp>
      <p:sp>
        <p:nvSpPr>
          <p:cNvPr id="3" name="Content Placeholder 2">
            <a:extLst>
              <a:ext uri="{FF2B5EF4-FFF2-40B4-BE49-F238E27FC236}">
                <a16:creationId xmlns:a16="http://schemas.microsoft.com/office/drawing/2014/main" id="{1BFABBF6-D0BA-4B4B-8FF9-4CD4B5BD5CF9}"/>
              </a:ext>
            </a:extLst>
          </p:cNvPr>
          <p:cNvSpPr>
            <a:spLocks noGrp="1"/>
          </p:cNvSpPr>
          <p:nvPr>
            <p:ph idx="1" hasCustomPrompt="1"/>
          </p:nvPr>
        </p:nvSpPr>
        <p:spPr>
          <a:xfrm>
            <a:off x="685800" y="1947672"/>
            <a:ext cx="10896600" cy="3581400"/>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C4BBA8DB-D695-6753-D493-29D4CDDA867F}"/>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8129267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2 - Content -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B69E3-404F-2B75-3366-C2E1A7C41FDA}"/>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lvl="0"/>
            <a:r>
              <a:rPr lang="en-US"/>
              <a:t>Content Slide Heading Text, Do Not Resize</a:t>
            </a:r>
            <a:br>
              <a:rPr lang="en-US"/>
            </a:br>
            <a:r>
              <a:rPr lang="en-US"/>
              <a:t>Two Lines of Text OK if Necessary</a:t>
            </a:r>
          </a:p>
        </p:txBody>
      </p:sp>
      <p:sp>
        <p:nvSpPr>
          <p:cNvPr id="10" name="Picture Placeholder 9">
            <a:extLst>
              <a:ext uri="{FF2B5EF4-FFF2-40B4-BE49-F238E27FC236}">
                <a16:creationId xmlns:a16="http://schemas.microsoft.com/office/drawing/2014/main" id="{F92A5C82-73E5-497D-B504-72A1437DF13D}"/>
              </a:ext>
            </a:extLst>
          </p:cNvPr>
          <p:cNvSpPr>
            <a:spLocks noGrp="1"/>
          </p:cNvSpPr>
          <p:nvPr>
            <p:ph type="pic" sz="quarter" idx="10"/>
          </p:nvPr>
        </p:nvSpPr>
        <p:spPr>
          <a:xfrm>
            <a:off x="685800" y="1947672"/>
            <a:ext cx="10896600" cy="3505200"/>
          </a:xfrm>
          <a:prstGeom prst="rect">
            <a:avLst/>
          </a:prstGeom>
        </p:spPr>
        <p:txBody>
          <a:bodyPr/>
          <a:lstStyle>
            <a:lvl1pPr>
              <a:defRPr b="0" i="0">
                <a:latin typeface="Source Sans Pro" panose="020B0503030403020204" pitchFamily="34" charset="0"/>
              </a:defRPr>
            </a:lvl1pPr>
          </a:lstStyle>
          <a:p>
            <a:endParaRPr lang="en-US"/>
          </a:p>
        </p:txBody>
      </p:sp>
      <p:sp>
        <p:nvSpPr>
          <p:cNvPr id="2" name="Slide Number Placeholder 5">
            <a:extLst>
              <a:ext uri="{FF2B5EF4-FFF2-40B4-BE49-F238E27FC236}">
                <a16:creationId xmlns:a16="http://schemas.microsoft.com/office/drawing/2014/main" id="{87A55E1C-6966-40AC-D155-67A02ED6C0F6}"/>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134432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3 - Content - Pic with Cap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7AA01-B632-4986-30E6-41B1B5B2C6A8}"/>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j-lt"/>
              </a:defRPr>
            </a:lvl1pPr>
          </a:lstStyle>
          <a:p>
            <a:pPr lvl="0"/>
            <a:r>
              <a:rPr lang="en-US"/>
              <a:t>Content Slide Heading Text, Do Not Resize</a:t>
            </a:r>
            <a:br>
              <a:rPr lang="en-US"/>
            </a:br>
            <a:r>
              <a:rPr lang="en-US"/>
              <a:t>Two Lines of Text OK if Necessary</a:t>
            </a:r>
          </a:p>
        </p:txBody>
      </p:sp>
      <p:sp>
        <p:nvSpPr>
          <p:cNvPr id="10" name="Picture Placeholder 9">
            <a:extLst>
              <a:ext uri="{FF2B5EF4-FFF2-40B4-BE49-F238E27FC236}">
                <a16:creationId xmlns:a16="http://schemas.microsoft.com/office/drawing/2014/main" id="{F92A5C82-73E5-497D-B504-72A1437DF13D}"/>
              </a:ext>
            </a:extLst>
          </p:cNvPr>
          <p:cNvSpPr>
            <a:spLocks noGrp="1"/>
          </p:cNvSpPr>
          <p:nvPr>
            <p:ph type="pic" sz="quarter" idx="10"/>
          </p:nvPr>
        </p:nvSpPr>
        <p:spPr>
          <a:xfrm>
            <a:off x="685800" y="1947672"/>
            <a:ext cx="10896600" cy="3369340"/>
          </a:xfrm>
          <a:prstGeom prst="rect">
            <a:avLst/>
          </a:prstGeom>
        </p:spPr>
        <p:txBody>
          <a:bodyPr/>
          <a:lstStyle>
            <a:lvl1pPr>
              <a:defRPr b="0" i="0">
                <a:latin typeface="Source Sans Pro" panose="020B0503030403020204" pitchFamily="34" charset="0"/>
              </a:defRPr>
            </a:lvl1pPr>
          </a:lstStyle>
          <a:p>
            <a:endParaRPr lang="en-US"/>
          </a:p>
        </p:txBody>
      </p:sp>
      <p:sp>
        <p:nvSpPr>
          <p:cNvPr id="3" name="Text Placeholder 2">
            <a:extLst>
              <a:ext uri="{FF2B5EF4-FFF2-40B4-BE49-F238E27FC236}">
                <a16:creationId xmlns:a16="http://schemas.microsoft.com/office/drawing/2014/main" id="{60417D21-28C8-4E1D-A3BD-BC83E9262BED}"/>
              </a:ext>
            </a:extLst>
          </p:cNvPr>
          <p:cNvSpPr>
            <a:spLocks noGrp="1"/>
          </p:cNvSpPr>
          <p:nvPr>
            <p:ph type="body" sz="quarter" idx="11" hasCustomPrompt="1"/>
          </p:nvPr>
        </p:nvSpPr>
        <p:spPr>
          <a:xfrm>
            <a:off x="685800" y="5317012"/>
            <a:ext cx="10896600" cy="712076"/>
          </a:xfrm>
          <a:prstGeom prst="rect">
            <a:avLst/>
          </a:prstGeom>
        </p:spPr>
        <p:txBody>
          <a:bodyPr/>
          <a:lstStyle>
            <a:lvl1pPr marL="0" indent="0">
              <a:buNone/>
              <a:defRPr sz="2400" b="0" i="0">
                <a:latin typeface="Source Sans Pro" panose="020B0503030403020204" pitchFamily="34" charset="0"/>
              </a:defRPr>
            </a:lvl1pPr>
          </a:lstStyle>
          <a:p>
            <a:pPr lvl="0"/>
            <a:r>
              <a:rPr lang="en-US"/>
              <a:t>Click to edit caption</a:t>
            </a:r>
          </a:p>
        </p:txBody>
      </p:sp>
      <p:sp>
        <p:nvSpPr>
          <p:cNvPr id="5" name="Slide Number Placeholder 5">
            <a:extLst>
              <a:ext uri="{FF2B5EF4-FFF2-40B4-BE49-F238E27FC236}">
                <a16:creationId xmlns:a16="http://schemas.microsoft.com/office/drawing/2014/main" id="{45429A86-8575-2B36-0777-2C8535BACACE}"/>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9437675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4 - Content - Speaker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798A-6663-06B2-B9AD-3B2005756C9C}"/>
              </a:ext>
            </a:extLst>
          </p:cNvPr>
          <p:cNvSpPr>
            <a:spLocks noGrp="1"/>
          </p:cNvSpPr>
          <p:nvPr>
            <p:ph type="title" hasCustomPrompt="1"/>
          </p:nvPr>
        </p:nvSpPr>
        <p:spPr>
          <a:xfrm>
            <a:off x="838200" y="365125"/>
            <a:ext cx="10515600" cy="701675"/>
          </a:xfrm>
          <a:prstGeom prst="rect">
            <a:avLst/>
          </a:prstGeom>
        </p:spPr>
        <p:txBody>
          <a:bodyPr/>
          <a:lstStyle>
            <a:lvl1pPr algn="l">
              <a:defRPr sz="3600">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Slide Name Text, Do Not Resize, 1 line</a:t>
            </a:r>
            <a:br>
              <a:rPr lang="en-US"/>
            </a:br>
            <a:endParaRPr lang="en-US"/>
          </a:p>
        </p:txBody>
      </p:sp>
      <p:sp>
        <p:nvSpPr>
          <p:cNvPr id="8" name="Text Placeholder 4">
            <a:extLst>
              <a:ext uri="{FF2B5EF4-FFF2-40B4-BE49-F238E27FC236}">
                <a16:creationId xmlns:a16="http://schemas.microsoft.com/office/drawing/2014/main" id="{EB1FAD63-0CB1-40C5-3B49-BA030BDB2030}"/>
              </a:ext>
            </a:extLst>
          </p:cNvPr>
          <p:cNvSpPr>
            <a:spLocks noGrp="1"/>
          </p:cNvSpPr>
          <p:nvPr>
            <p:ph type="body" sz="quarter" idx="15" hasCustomPrompt="1"/>
          </p:nvPr>
        </p:nvSpPr>
        <p:spPr>
          <a:xfrm>
            <a:off x="685800" y="990600"/>
            <a:ext cx="6934200" cy="507123"/>
          </a:xfrm>
          <a:prstGeom prst="rect">
            <a:avLst/>
          </a:prstGeom>
        </p:spPr>
        <p:txBody>
          <a:bodyPr/>
          <a:lstStyle>
            <a:lvl1pPr marL="0" indent="0">
              <a:buNone/>
              <a:defRPr sz="1800" b="0" i="0">
                <a:solidFill>
                  <a:srgbClr val="737577"/>
                </a:solidFill>
                <a:latin typeface="Source Sans Pro Semibold" panose="020B0503030403020204" pitchFamily="34" charset="0"/>
              </a:defRPr>
            </a:lvl1pPr>
          </a:lstStyle>
          <a:p>
            <a:pPr lvl="0"/>
            <a:r>
              <a:rPr lang="en-US"/>
              <a:t>Speaker Title</a:t>
            </a:r>
          </a:p>
        </p:txBody>
      </p:sp>
      <p:sp>
        <p:nvSpPr>
          <p:cNvPr id="6" name="Content Placeholder 2">
            <a:extLst>
              <a:ext uri="{FF2B5EF4-FFF2-40B4-BE49-F238E27FC236}">
                <a16:creationId xmlns:a16="http://schemas.microsoft.com/office/drawing/2014/main" id="{1060287C-D3DE-75F0-1C89-4DF17184A5FA}"/>
              </a:ext>
            </a:extLst>
          </p:cNvPr>
          <p:cNvSpPr>
            <a:spLocks noGrp="1"/>
          </p:cNvSpPr>
          <p:nvPr>
            <p:ph idx="11" hasCustomPrompt="1"/>
          </p:nvPr>
        </p:nvSpPr>
        <p:spPr>
          <a:xfrm>
            <a:off x="685800" y="1947672"/>
            <a:ext cx="70866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Picture Placeholder 9">
            <a:extLst>
              <a:ext uri="{FF2B5EF4-FFF2-40B4-BE49-F238E27FC236}">
                <a16:creationId xmlns:a16="http://schemas.microsoft.com/office/drawing/2014/main" id="{3E28CF31-C4E4-20AC-253F-7FC430C09321}"/>
              </a:ext>
            </a:extLst>
          </p:cNvPr>
          <p:cNvSpPr>
            <a:spLocks noGrp="1"/>
          </p:cNvSpPr>
          <p:nvPr>
            <p:ph type="pic" sz="quarter" idx="10"/>
          </p:nvPr>
        </p:nvSpPr>
        <p:spPr>
          <a:xfrm>
            <a:off x="7934528" y="1944429"/>
            <a:ext cx="3657600" cy="3657600"/>
          </a:xfrm>
          <a:prstGeom prst="ellipse">
            <a:avLst/>
          </a:prstGeom>
        </p:spPr>
        <p:txBody>
          <a:bodyPr/>
          <a:lstStyle>
            <a:lvl1pPr>
              <a:defRPr b="0" i="0">
                <a:latin typeface="Source Sans Pro" panose="020B0503030403020204" pitchFamily="34" charset="0"/>
              </a:defRPr>
            </a:lvl1pPr>
          </a:lstStyle>
          <a:p>
            <a:endParaRPr lang="en-US"/>
          </a:p>
        </p:txBody>
      </p:sp>
      <p:sp>
        <p:nvSpPr>
          <p:cNvPr id="11" name="Slide Number Placeholder 5">
            <a:extLst>
              <a:ext uri="{FF2B5EF4-FFF2-40B4-BE49-F238E27FC236}">
                <a16:creationId xmlns:a16="http://schemas.microsoft.com/office/drawing/2014/main" id="{EA9016BE-B07F-B84E-4672-88B7D7AD91F5}"/>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4259171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5 - Content -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97AB3-1F43-C357-B169-16FE3DD844DF}"/>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lvl="0"/>
            <a:r>
              <a:rPr lang="en-US"/>
              <a:t>Content Slide Heading Text, Do Not Resize</a:t>
            </a:r>
            <a:br>
              <a:rPr lang="en-US"/>
            </a:br>
            <a:r>
              <a:rPr lang="en-US"/>
              <a:t>Two Lines of Text OK if Necessary</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54102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F940A08-2128-4454-8A6E-939F51C713E7}"/>
              </a:ext>
            </a:extLst>
          </p:cNvPr>
          <p:cNvSpPr>
            <a:spLocks noGrp="1"/>
          </p:cNvSpPr>
          <p:nvPr>
            <p:ph idx="12" hasCustomPrompt="1"/>
          </p:nvPr>
        </p:nvSpPr>
        <p:spPr>
          <a:xfrm>
            <a:off x="6172200" y="1947672"/>
            <a:ext cx="54102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30A7862-5AD6-555D-E0EB-D6293B5A63AB}"/>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4374220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6 - Content - 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4A9E1-497C-9570-DC3A-13951B2E56A0}"/>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Content Slide Heading Text, Do Not Resize</a:t>
            </a:r>
            <a:br>
              <a:rPr lang="en-US"/>
            </a:br>
            <a:r>
              <a:rPr lang="en-US"/>
              <a:t>Two Lines of Text OK if Necessary</a:t>
            </a:r>
            <a:br>
              <a:rPr lang="en-US"/>
            </a:br>
            <a:endParaRPr lang="en-US"/>
          </a:p>
        </p:txBody>
      </p:sp>
      <p:sp>
        <p:nvSpPr>
          <p:cNvPr id="3" name="Text Placeholder 2">
            <a:extLst>
              <a:ext uri="{FF2B5EF4-FFF2-40B4-BE49-F238E27FC236}">
                <a16:creationId xmlns:a16="http://schemas.microsoft.com/office/drawing/2014/main" id="{B915C43E-AC43-4B78-B005-2E8338025BB1}"/>
              </a:ext>
            </a:extLst>
          </p:cNvPr>
          <p:cNvSpPr>
            <a:spLocks noGrp="1"/>
          </p:cNvSpPr>
          <p:nvPr>
            <p:ph type="body" idx="1" hasCustomPrompt="1"/>
          </p:nvPr>
        </p:nvSpPr>
        <p:spPr>
          <a:xfrm>
            <a:off x="685800" y="1947672"/>
            <a:ext cx="5410200" cy="447675"/>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Content Placeholder 2">
            <a:extLst>
              <a:ext uri="{FF2B5EF4-FFF2-40B4-BE49-F238E27FC236}">
                <a16:creationId xmlns:a16="http://schemas.microsoft.com/office/drawing/2014/main" id="{2D46E1EB-E55C-4927-A124-DE115DDC06F1}"/>
              </a:ext>
            </a:extLst>
          </p:cNvPr>
          <p:cNvSpPr>
            <a:spLocks noGrp="1"/>
          </p:cNvSpPr>
          <p:nvPr>
            <p:ph idx="12" hasCustomPrompt="1"/>
          </p:nvPr>
        </p:nvSpPr>
        <p:spPr>
          <a:xfrm>
            <a:off x="685799" y="2395347"/>
            <a:ext cx="5410199" cy="354825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52F0A-6B4C-47F0-9293-5096A2DEE5E2}"/>
              </a:ext>
            </a:extLst>
          </p:cNvPr>
          <p:cNvSpPr>
            <a:spLocks noGrp="1"/>
          </p:cNvSpPr>
          <p:nvPr>
            <p:ph type="body" sz="quarter" idx="3" hasCustomPrompt="1"/>
          </p:nvPr>
        </p:nvSpPr>
        <p:spPr>
          <a:xfrm>
            <a:off x="6172200" y="1947672"/>
            <a:ext cx="5410199"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3" name="Content Placeholder 2">
            <a:extLst>
              <a:ext uri="{FF2B5EF4-FFF2-40B4-BE49-F238E27FC236}">
                <a16:creationId xmlns:a16="http://schemas.microsoft.com/office/drawing/2014/main" id="{EE54E60A-6A43-4EFD-9F38-EF6901AE3700}"/>
              </a:ext>
            </a:extLst>
          </p:cNvPr>
          <p:cNvSpPr>
            <a:spLocks noGrp="1"/>
          </p:cNvSpPr>
          <p:nvPr>
            <p:ph idx="13" hasCustomPrompt="1"/>
          </p:nvPr>
        </p:nvSpPr>
        <p:spPr>
          <a:xfrm>
            <a:off x="6168570" y="2395347"/>
            <a:ext cx="5413829" cy="354825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A0AB02D-E33D-B4C3-2A2F-465C114B9EFD}"/>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371417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7 - Content - Pic with attributi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F538D-1FD9-82F7-3642-DB6A68A96A62}"/>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lvl="0"/>
            <a:r>
              <a:rPr lang="en-US"/>
              <a:t>Content Slide Heading Text, Do Not Resize</a:t>
            </a:r>
            <a:br>
              <a:rPr lang="en-US"/>
            </a:br>
            <a:r>
              <a:rPr lang="en-US"/>
              <a:t>Two Lines of Text OK if Necessary</a:t>
            </a:r>
          </a:p>
        </p:txBody>
      </p:sp>
      <p:sp>
        <p:nvSpPr>
          <p:cNvPr id="5" name="Picture Placeholder 4">
            <a:extLst>
              <a:ext uri="{FF2B5EF4-FFF2-40B4-BE49-F238E27FC236}">
                <a16:creationId xmlns:a16="http://schemas.microsoft.com/office/drawing/2014/main" id="{A3AAAB36-FEBD-4FD1-98A1-6E7F8980FF2F}"/>
              </a:ext>
            </a:extLst>
          </p:cNvPr>
          <p:cNvSpPr>
            <a:spLocks noGrp="1"/>
          </p:cNvSpPr>
          <p:nvPr>
            <p:ph type="pic" sz="quarter" idx="11"/>
          </p:nvPr>
        </p:nvSpPr>
        <p:spPr>
          <a:xfrm>
            <a:off x="685800" y="1947672"/>
            <a:ext cx="5334000" cy="3462528"/>
          </a:xfrm>
          <a:prstGeom prst="rect">
            <a:avLst/>
          </a:prstGeom>
        </p:spPr>
        <p:txBody>
          <a:bodyPr/>
          <a:lstStyle>
            <a:lvl1pPr>
              <a:defRPr b="0" i="0">
                <a:latin typeface="Source Sans Pro" panose="020B0503030403020204" pitchFamily="34" charset="0"/>
              </a:defRPr>
            </a:lvl1pPr>
          </a:lstStyle>
          <a:p>
            <a:endParaRPr lang="en-US"/>
          </a:p>
        </p:txBody>
      </p:sp>
      <p:sp>
        <p:nvSpPr>
          <p:cNvPr id="9" name="Text Placeholder 10">
            <a:extLst>
              <a:ext uri="{FF2B5EF4-FFF2-40B4-BE49-F238E27FC236}">
                <a16:creationId xmlns:a16="http://schemas.microsoft.com/office/drawing/2014/main" id="{A9D38A98-7BD3-467C-BBB7-D41B920CAAFF}"/>
              </a:ext>
            </a:extLst>
          </p:cNvPr>
          <p:cNvSpPr>
            <a:spLocks noGrp="1"/>
          </p:cNvSpPr>
          <p:nvPr>
            <p:ph type="body" sz="quarter" idx="13" hasCustomPrompt="1"/>
          </p:nvPr>
        </p:nvSpPr>
        <p:spPr>
          <a:xfrm>
            <a:off x="685800" y="5410200"/>
            <a:ext cx="5334000" cy="533400"/>
          </a:xfrm>
          <a:prstGeom prst="rect">
            <a:avLst/>
          </a:prstGeom>
        </p:spPr>
        <p:txBody>
          <a:bodyPr/>
          <a:lstStyle>
            <a:lvl1pPr marL="0" indent="0">
              <a:buNone/>
              <a:defRPr sz="2000" b="0" i="0">
                <a:latin typeface="Source Sans Pro" panose="020B0503030403020204" pitchFamily="34" charset="0"/>
              </a:defRPr>
            </a:lvl1pPr>
          </a:lstStyle>
          <a:p>
            <a:pPr lvl="0"/>
            <a:r>
              <a:rPr lang="en-US"/>
              <a:t>Attribution, caption, or both</a:t>
            </a:r>
          </a:p>
        </p:txBody>
      </p:sp>
      <p:sp>
        <p:nvSpPr>
          <p:cNvPr id="11" name="Content Placeholder 2">
            <a:extLst>
              <a:ext uri="{FF2B5EF4-FFF2-40B4-BE49-F238E27FC236}">
                <a16:creationId xmlns:a16="http://schemas.microsoft.com/office/drawing/2014/main" id="{36CEC7BC-F243-4114-A99A-ED9C20333753}"/>
              </a:ext>
            </a:extLst>
          </p:cNvPr>
          <p:cNvSpPr>
            <a:spLocks noGrp="1"/>
          </p:cNvSpPr>
          <p:nvPr>
            <p:ph idx="12" hasCustomPrompt="1"/>
          </p:nvPr>
        </p:nvSpPr>
        <p:spPr>
          <a:xfrm>
            <a:off x="6096000" y="1947672"/>
            <a:ext cx="54864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3882E95-644B-F83B-36C9-D75BEC64394A}"/>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05962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8 - Content - Pic with attributi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F1D66-533B-5595-075F-43A612537909}"/>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j-lt"/>
              </a:defRPr>
            </a:lvl1pPr>
          </a:lstStyle>
          <a:p>
            <a:pPr lvl="0"/>
            <a:r>
              <a:rPr lang="en-US"/>
              <a:t>Content Slide Heading Text, Do Not Resize</a:t>
            </a:r>
            <a:br>
              <a:rPr lang="en-US"/>
            </a:br>
            <a:r>
              <a:rPr lang="en-US"/>
              <a:t>Two Lines of Text OK if Necessary</a:t>
            </a:r>
          </a:p>
        </p:txBody>
      </p:sp>
      <p:sp>
        <p:nvSpPr>
          <p:cNvPr id="11" name="Content Placeholder 2">
            <a:extLst>
              <a:ext uri="{FF2B5EF4-FFF2-40B4-BE49-F238E27FC236}">
                <a16:creationId xmlns:a16="http://schemas.microsoft.com/office/drawing/2014/main" id="{B98B3BC5-A6CA-4313-B898-F6012DFF30EC}"/>
              </a:ext>
            </a:extLst>
          </p:cNvPr>
          <p:cNvSpPr>
            <a:spLocks noGrp="1"/>
          </p:cNvSpPr>
          <p:nvPr>
            <p:ph idx="11" hasCustomPrompt="1"/>
          </p:nvPr>
        </p:nvSpPr>
        <p:spPr>
          <a:xfrm>
            <a:off x="683172" y="1947672"/>
            <a:ext cx="5181600" cy="3938121"/>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F16E91E8-B9C5-4949-A876-0D13E837EA0C}"/>
              </a:ext>
            </a:extLst>
          </p:cNvPr>
          <p:cNvSpPr>
            <a:spLocks noGrp="1"/>
          </p:cNvSpPr>
          <p:nvPr>
            <p:ph type="pic" sz="quarter" idx="12" hasCustomPrompt="1"/>
          </p:nvPr>
        </p:nvSpPr>
        <p:spPr>
          <a:xfrm>
            <a:off x="5952586" y="1947672"/>
            <a:ext cx="5629814" cy="3523593"/>
          </a:xfrm>
          <a:prstGeom prst="rect">
            <a:avLst/>
          </a:prstGeom>
        </p:spPr>
        <p:txBody>
          <a:bodyPr/>
          <a:lstStyle>
            <a:lvl1pPr marL="0" indent="0">
              <a:buNone/>
              <a:defRPr b="0" i="0">
                <a:latin typeface="Source Sans Pro" panose="020B0503030403020204" pitchFamily="34" charset="0"/>
              </a:defRPr>
            </a:lvl1pPr>
          </a:lstStyle>
          <a:p>
            <a:r>
              <a:rPr lang="en-US"/>
              <a:t>Image</a:t>
            </a:r>
          </a:p>
        </p:txBody>
      </p:sp>
      <p:sp>
        <p:nvSpPr>
          <p:cNvPr id="9" name="Text Placeholder 10">
            <a:extLst>
              <a:ext uri="{FF2B5EF4-FFF2-40B4-BE49-F238E27FC236}">
                <a16:creationId xmlns:a16="http://schemas.microsoft.com/office/drawing/2014/main" id="{1E2F1DAF-C261-43BE-9483-CE4C7A71FDB6}"/>
              </a:ext>
            </a:extLst>
          </p:cNvPr>
          <p:cNvSpPr>
            <a:spLocks noGrp="1"/>
          </p:cNvSpPr>
          <p:nvPr>
            <p:ph type="body" sz="quarter" idx="13" hasCustomPrompt="1"/>
          </p:nvPr>
        </p:nvSpPr>
        <p:spPr>
          <a:xfrm>
            <a:off x="5952586" y="5471265"/>
            <a:ext cx="5629814" cy="414528"/>
          </a:xfrm>
          <a:prstGeom prst="rect">
            <a:avLst/>
          </a:prstGeom>
        </p:spPr>
        <p:txBody>
          <a:bodyPr/>
          <a:lstStyle>
            <a:lvl1pPr marL="0" indent="0">
              <a:buNone/>
              <a:defRPr sz="2000" b="0" i="0">
                <a:latin typeface="Source Sans Pro" panose="020B0503030403020204" pitchFamily="34" charset="0"/>
              </a:defRPr>
            </a:lvl1pPr>
          </a:lstStyle>
          <a:p>
            <a:pPr lvl="0"/>
            <a:r>
              <a:rPr lang="en-US"/>
              <a:t>Attribution, caption, or both</a:t>
            </a:r>
          </a:p>
        </p:txBody>
      </p:sp>
      <p:sp>
        <p:nvSpPr>
          <p:cNvPr id="4" name="Slide Number Placeholder 5">
            <a:extLst>
              <a:ext uri="{FF2B5EF4-FFF2-40B4-BE49-F238E27FC236}">
                <a16:creationId xmlns:a16="http://schemas.microsoft.com/office/drawing/2014/main" id="{A3864490-A647-FB04-9552-0D66F6319831}"/>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2075296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9 - Content -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553092-D868-E603-0C93-7608F252EF20}"/>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lvl="0"/>
            <a:r>
              <a:rPr lang="en-US"/>
              <a:t>Content Slide Heading Text, Do Not Resize</a:t>
            </a:r>
            <a:br>
              <a:rPr lang="en-US"/>
            </a:br>
            <a:r>
              <a:rPr lang="en-US"/>
              <a:t>Two Lines of Text OK if Necessary</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34290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F940A08-2128-4454-8A6E-939F51C713E7}"/>
              </a:ext>
            </a:extLst>
          </p:cNvPr>
          <p:cNvSpPr>
            <a:spLocks noGrp="1"/>
          </p:cNvSpPr>
          <p:nvPr>
            <p:ph idx="12" hasCustomPrompt="1"/>
          </p:nvPr>
        </p:nvSpPr>
        <p:spPr>
          <a:xfrm>
            <a:off x="4381500" y="1947672"/>
            <a:ext cx="34290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000EA425-D0B3-0554-7947-F6D6F43757EC}"/>
              </a:ext>
            </a:extLst>
          </p:cNvPr>
          <p:cNvSpPr>
            <a:spLocks noGrp="1"/>
          </p:cNvSpPr>
          <p:nvPr>
            <p:ph idx="14" hasCustomPrompt="1"/>
          </p:nvPr>
        </p:nvSpPr>
        <p:spPr>
          <a:xfrm>
            <a:off x="8077200" y="1947672"/>
            <a:ext cx="3510022"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DFEB9F-0111-44F5-915C-496A4FC9825F}"/>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541325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0 - Content - Three Columns 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B0AAD-2EE0-4705-BA1C-FD8D17B2331C}"/>
              </a:ext>
            </a:extLst>
          </p:cNvPr>
          <p:cNvSpPr>
            <a:spLocks noGrp="1"/>
          </p:cNvSpPr>
          <p:nvPr>
            <p:ph type="title" hasCustomPrompt="1"/>
          </p:nvPr>
        </p:nvSpPr>
        <p:spPr>
          <a:xfrm>
            <a:off x="838200" y="365125"/>
            <a:ext cx="10515600" cy="1325563"/>
          </a:xfrm>
          <a:prstGeom prst="rect">
            <a:avLst/>
          </a:prstGeom>
        </p:spPr>
        <p:txBody>
          <a:bodyPr/>
          <a:lstStyle>
            <a:lvl1pPr algn="l">
              <a:defRPr sz="3600">
                <a:latin typeface="+mn-lt"/>
              </a:defRPr>
            </a:lvl1pPr>
          </a:lstStyle>
          <a:p>
            <a:pPr lvl="0"/>
            <a:r>
              <a:rPr lang="en-US"/>
              <a:t>Content Slide Heading Text, Do Not Resize</a:t>
            </a:r>
            <a:br>
              <a:rPr lang="en-US"/>
            </a:br>
            <a:r>
              <a:rPr lang="en-US"/>
              <a:t>Two Lines of Text OK if Necessary</a:t>
            </a:r>
          </a:p>
        </p:txBody>
      </p:sp>
      <p:sp>
        <p:nvSpPr>
          <p:cNvPr id="6" name="Text Placeholder 2">
            <a:extLst>
              <a:ext uri="{FF2B5EF4-FFF2-40B4-BE49-F238E27FC236}">
                <a16:creationId xmlns:a16="http://schemas.microsoft.com/office/drawing/2014/main" id="{31BC8AB1-10A2-AF8F-F751-438CB5037E8A}"/>
              </a:ext>
            </a:extLst>
          </p:cNvPr>
          <p:cNvSpPr>
            <a:spLocks noGrp="1"/>
          </p:cNvSpPr>
          <p:nvPr>
            <p:ph type="body" idx="1" hasCustomPrompt="1"/>
          </p:nvPr>
        </p:nvSpPr>
        <p:spPr>
          <a:xfrm>
            <a:off x="685800" y="1947672"/>
            <a:ext cx="3429000" cy="447675"/>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ACA494F-80AA-0EBF-2DC1-D1A453776D0E}"/>
              </a:ext>
            </a:extLst>
          </p:cNvPr>
          <p:cNvSpPr>
            <a:spLocks noGrp="1"/>
          </p:cNvSpPr>
          <p:nvPr>
            <p:ph type="body" sz="quarter" idx="3" hasCustomPrompt="1"/>
          </p:nvPr>
        </p:nvSpPr>
        <p:spPr>
          <a:xfrm>
            <a:off x="4381501" y="1947672"/>
            <a:ext cx="342900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Content Placeholder 2">
            <a:extLst>
              <a:ext uri="{FF2B5EF4-FFF2-40B4-BE49-F238E27FC236}">
                <a16:creationId xmlns:a16="http://schemas.microsoft.com/office/drawing/2014/main" id="{AF940A08-2128-4454-8A6E-939F51C713E7}"/>
              </a:ext>
            </a:extLst>
          </p:cNvPr>
          <p:cNvSpPr>
            <a:spLocks noGrp="1"/>
          </p:cNvSpPr>
          <p:nvPr>
            <p:ph idx="12" hasCustomPrompt="1"/>
          </p:nvPr>
        </p:nvSpPr>
        <p:spPr>
          <a:xfrm>
            <a:off x="438150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8E9E1424-9B3D-8B5A-4E1D-335B028117D4}"/>
              </a:ext>
            </a:extLst>
          </p:cNvPr>
          <p:cNvSpPr>
            <a:spLocks noGrp="1"/>
          </p:cNvSpPr>
          <p:nvPr>
            <p:ph type="body" sz="quarter" idx="15" hasCustomPrompt="1"/>
          </p:nvPr>
        </p:nvSpPr>
        <p:spPr>
          <a:xfrm>
            <a:off x="8072378" y="1947672"/>
            <a:ext cx="3510022"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3" name="Content Placeholder 2">
            <a:extLst>
              <a:ext uri="{FF2B5EF4-FFF2-40B4-BE49-F238E27FC236}">
                <a16:creationId xmlns:a16="http://schemas.microsoft.com/office/drawing/2014/main" id="{000EA425-D0B3-0554-7947-F6D6F43757EC}"/>
              </a:ext>
            </a:extLst>
          </p:cNvPr>
          <p:cNvSpPr>
            <a:spLocks noGrp="1"/>
          </p:cNvSpPr>
          <p:nvPr>
            <p:ph idx="14" hasCustomPrompt="1"/>
          </p:nvPr>
        </p:nvSpPr>
        <p:spPr>
          <a:xfrm>
            <a:off x="8077200" y="2512327"/>
            <a:ext cx="3510022"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EB324F7-8395-4D15-8572-0B716313E84F}"/>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5734542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1 - End Content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B62E40-D2D5-45B2-852B-5055158CA8B5}"/>
              </a:ext>
            </a:extLst>
          </p:cNvPr>
          <p:cNvSpPr>
            <a:spLocks noGrp="1"/>
          </p:cNvSpPr>
          <p:nvPr>
            <p:ph type="title" hasCustomPrompt="1"/>
          </p:nvPr>
        </p:nvSpPr>
        <p:spPr>
          <a:xfrm>
            <a:off x="723900" y="685800"/>
            <a:ext cx="10744200" cy="5029200"/>
          </a:xfrm>
          <a:prstGeom prst="rect">
            <a:avLst/>
          </a:prstGeom>
        </p:spPr>
        <p:txBody>
          <a:bodyPr lIns="0" tIns="0" rIns="0" bIns="0" anchor="ctr" anchorCtr="1"/>
          <a:lstStyle>
            <a:lvl1pPr>
              <a:spcAft>
                <a:spcPts val="0"/>
              </a:spcAft>
              <a:defRPr sz="3600" b="1" i="0">
                <a:latin typeface="Source Sans Pro" panose="020B0503030403020204" pitchFamily="34" charset="0"/>
              </a:defRPr>
            </a:lvl1pPr>
          </a:lstStyle>
          <a:p>
            <a:r>
              <a:rPr lang="en-US"/>
              <a:t>Do Not Resize This Text Box</a:t>
            </a:r>
            <a:br>
              <a:rPr lang="en-US"/>
            </a:br>
            <a:r>
              <a:rPr lang="en-US"/>
              <a:t>To be used sparingly for slides such as: </a:t>
            </a:r>
            <a:br>
              <a:rPr lang="en-US"/>
            </a:br>
            <a:r>
              <a:rPr lang="en-US"/>
              <a:t>“Questions?” or “For more info:” content</a:t>
            </a:r>
          </a:p>
        </p:txBody>
      </p:sp>
      <p:sp>
        <p:nvSpPr>
          <p:cNvPr id="5" name="Slide Number Placeholder 5">
            <a:extLst>
              <a:ext uri="{FF2B5EF4-FFF2-40B4-BE49-F238E27FC236}">
                <a16:creationId xmlns:a16="http://schemas.microsoft.com/office/drawing/2014/main" id="{71A59920-EF25-445F-BA6F-0B84929CB47F}"/>
              </a:ext>
            </a:extLst>
          </p:cNvPr>
          <p:cNvSpPr>
            <a:spLocks noGrp="1"/>
          </p:cNvSpPr>
          <p:nvPr>
            <p:ph type="sldNum" sz="quarter" idx="4"/>
          </p:nvPr>
        </p:nvSpPr>
        <p:spPr>
          <a:xfrm>
            <a:off x="11582400" y="6348810"/>
            <a:ext cx="286407" cy="280590"/>
          </a:xfrm>
          <a:prstGeom prst="rect">
            <a:avLst/>
          </a:prstGeom>
        </p:spPr>
        <p:txBody>
          <a:bodyPr vert="horz" lIns="0" tIns="0" rIns="0" bIns="0" rtlCol="0" anchor="ctr" anchorCtr="0"/>
          <a:lstStyle>
            <a:lvl1pPr algn="r">
              <a:defRPr sz="1200" b="1" i="0">
                <a:solidFill>
                  <a:srgbClr val="073759"/>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40268399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C9DC50-F0CF-A348-AF34-5FACD2568425}" type="datetime1">
              <a:rPr lang="en-US" smtClean="0"/>
              <a:t>8/4/2023</a:t>
            </a:fld>
            <a:endParaRPr lang="en-US"/>
          </a:p>
        </p:txBody>
      </p:sp>
      <p:sp>
        <p:nvSpPr>
          <p:cNvPr id="5" name="Footer Placeholder 4"/>
          <p:cNvSpPr>
            <a:spLocks noGrp="1"/>
          </p:cNvSpPr>
          <p:nvPr>
            <p:ph type="ftr" sz="quarter" idx="11"/>
          </p:nvPr>
        </p:nvSpPr>
        <p:spPr/>
        <p:txBody>
          <a:bodyPr/>
          <a:lstStyle/>
          <a:p>
            <a:r>
              <a:rPr lang="en-US"/>
              <a:t>2. National Core Indicators,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85525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96B10C-4D05-1D41-8447-12D4F369BA31}" type="datetime1">
              <a:rPr lang="en-US" smtClean="0"/>
              <a:t>8/4/2023</a:t>
            </a:fld>
            <a:endParaRPr lang="en-US"/>
          </a:p>
        </p:txBody>
      </p:sp>
      <p:sp>
        <p:nvSpPr>
          <p:cNvPr id="5" name="Footer Placeholder 4"/>
          <p:cNvSpPr>
            <a:spLocks noGrp="1"/>
          </p:cNvSpPr>
          <p:nvPr>
            <p:ph type="ftr" sz="quarter" idx="11"/>
          </p:nvPr>
        </p:nvSpPr>
        <p:spPr/>
        <p:txBody>
          <a:bodyPr/>
          <a:lstStyle/>
          <a:p>
            <a:r>
              <a:rPr lang="en-US"/>
              <a:t>2. National Core Indicators,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62905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7F69A-2E00-5B42-B999-D5E58D4666F0}" type="datetime1">
              <a:rPr lang="en-US" smtClean="0"/>
              <a:t>8/4/2023</a:t>
            </a:fld>
            <a:endParaRPr lang="en-US"/>
          </a:p>
        </p:txBody>
      </p:sp>
      <p:sp>
        <p:nvSpPr>
          <p:cNvPr id="5" name="Footer Placeholder 4"/>
          <p:cNvSpPr>
            <a:spLocks noGrp="1"/>
          </p:cNvSpPr>
          <p:nvPr>
            <p:ph type="ftr" sz="quarter" idx="11"/>
          </p:nvPr>
        </p:nvSpPr>
        <p:spPr/>
        <p:txBody>
          <a:bodyPr/>
          <a:lstStyle/>
          <a:p>
            <a:r>
              <a:rPr lang="en-US"/>
              <a:t>2. National Core Indicators,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9168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80C7B7-8AC5-6F4A-92EB-0A72ABD069F8}" type="datetime1">
              <a:rPr lang="en-US" smtClean="0"/>
              <a:t>8/4/2023</a:t>
            </a:fld>
            <a:endParaRPr lang="en-US"/>
          </a:p>
        </p:txBody>
      </p:sp>
      <p:sp>
        <p:nvSpPr>
          <p:cNvPr id="6" name="Footer Placeholder 5"/>
          <p:cNvSpPr>
            <a:spLocks noGrp="1"/>
          </p:cNvSpPr>
          <p:nvPr>
            <p:ph type="ftr" sz="quarter" idx="11"/>
          </p:nvPr>
        </p:nvSpPr>
        <p:spPr/>
        <p:txBody>
          <a:bodyPr/>
          <a:lstStyle/>
          <a:p>
            <a:r>
              <a:rPr lang="en-US"/>
              <a:t>2. National Core Indicators, 2022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976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C16746-E801-3241-8558-EE3A627F90A7}" type="datetime1">
              <a:rPr lang="en-US" smtClean="0"/>
              <a:t>8/4/2023</a:t>
            </a:fld>
            <a:endParaRPr lang="en-US"/>
          </a:p>
        </p:txBody>
      </p:sp>
      <p:sp>
        <p:nvSpPr>
          <p:cNvPr id="8" name="Footer Placeholder 7"/>
          <p:cNvSpPr>
            <a:spLocks noGrp="1"/>
          </p:cNvSpPr>
          <p:nvPr>
            <p:ph type="ftr" sz="quarter" idx="11"/>
          </p:nvPr>
        </p:nvSpPr>
        <p:spPr/>
        <p:txBody>
          <a:bodyPr/>
          <a:lstStyle/>
          <a:p>
            <a:r>
              <a:rPr lang="en-US"/>
              <a:t>2. National Core Indicators, 2022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8585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BA8EC-D696-C245-BFA1-1F26835E5620}" type="datetime1">
              <a:rPr lang="en-US" smtClean="0"/>
              <a:t>8/4/2023</a:t>
            </a:fld>
            <a:endParaRPr lang="en-US"/>
          </a:p>
        </p:txBody>
      </p:sp>
      <p:sp>
        <p:nvSpPr>
          <p:cNvPr id="4" name="Footer Placeholder 3"/>
          <p:cNvSpPr>
            <a:spLocks noGrp="1"/>
          </p:cNvSpPr>
          <p:nvPr>
            <p:ph type="ftr" sz="quarter" idx="11"/>
          </p:nvPr>
        </p:nvSpPr>
        <p:spPr/>
        <p:txBody>
          <a:bodyPr/>
          <a:lstStyle/>
          <a:p>
            <a:r>
              <a:rPr lang="en-US"/>
              <a:t>2. National Core Indicators, 2022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036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theme" Target="../theme/theme12.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image" Target="../media/image3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image" Target="../media/image50.pn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theme" Target="../theme/theme15.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image" Target="../media/image51.png"/><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3.gi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image" Target="../media/image1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image" Target="../media/image13.gif"/><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image" Target="../media/image12.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8"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32.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31.emf"/><Relationship Id="rId5" Type="http://schemas.openxmlformats.org/officeDocument/2006/relationships/theme" Target="../theme/theme7.xml"/><Relationship Id="rId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33.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31.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8.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theme" Target="../theme/theme9.xml"/><Relationship Id="rId1" Type="http://schemas.openxmlformats.org/officeDocument/2006/relationships/slideLayout" Target="../slideLayouts/slideLayout93.xml"/><Relationship Id="rId4" Type="http://schemas.openxmlformats.org/officeDocument/2006/relationships/image" Target="../media/image3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96306-C729-C248-BCF5-3C1D5F31637C}" type="datetime1">
              <a:rPr lang="en-US" smtClean="0"/>
              <a:t>8/4/2023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 National Core Indicators, 2022</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9458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12018-D255-87BD-3270-8139536E7D7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26186E-9C83-C17F-02C6-2BBA94D3B56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F5635-1974-78DC-E4D5-F947871290D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8320D-A07B-6647-A85E-23FE32B8C637}" type="datetimeFigureOut">
              <a:rPr lang="en-US" smtClean="0"/>
              <a:t>8/4/2023</a:t>
            </a:fld>
            <a:endParaRPr lang="en-US"/>
          </a:p>
        </p:txBody>
      </p:sp>
      <p:sp>
        <p:nvSpPr>
          <p:cNvPr id="5" name="Footer Placeholder 4">
            <a:extLst>
              <a:ext uri="{FF2B5EF4-FFF2-40B4-BE49-F238E27FC236}">
                <a16:creationId xmlns:a16="http://schemas.microsoft.com/office/drawing/2014/main" id="{267E78DF-FC30-0DAF-29B2-660A66505EA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6326AD-CCAA-A95B-CF55-5563A31C9E5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C5430-FF48-AE4C-900F-DC7987B7BF71}" type="slidenum">
              <a:rPr lang="en-US" smtClean="0"/>
              <a:t>‹#›</a:t>
            </a:fld>
            <a:endParaRPr lang="en-US"/>
          </a:p>
        </p:txBody>
      </p:sp>
    </p:spTree>
    <p:extLst>
      <p:ext uri="{BB962C8B-B14F-4D97-AF65-F5344CB8AC3E}">
        <p14:creationId xmlns:p14="http://schemas.microsoft.com/office/powerpoint/2010/main" val="3950134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1C62F-1CC5-782C-2E38-8EC4FBFD9C62}"/>
              </a:ext>
            </a:extLst>
          </p:cNvPr>
          <p:cNvSpPr>
            <a:spLocks noGrp="1"/>
          </p:cNvSpPr>
          <p:nvPr>
            <p:ph type="title"/>
          </p:nvPr>
        </p:nvSpPr>
        <p:spPr>
          <a:xfrm>
            <a:off x="838200" y="365126"/>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EA8E716-7DFB-5F12-B10B-81C90B9B8BFA}"/>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14E9119-C600-132F-9EC5-3231196854D1}"/>
              </a:ext>
              <a:ext uri="{C183D7F6-B498-43B3-948B-1728B52AA6E4}">
                <adec:decorative xmlns:adec="http://schemas.microsoft.com/office/drawing/2017/decorative" val="1"/>
              </a:ext>
            </a:extLst>
          </p:cNvPr>
          <p:cNvSpPr/>
          <p:nvPr userDrawn="1"/>
        </p:nvSpPr>
        <p:spPr>
          <a:xfrm>
            <a:off x="11962506" y="0"/>
            <a:ext cx="229495" cy="6858000"/>
          </a:xfrm>
          <a:prstGeom prst="rect">
            <a:avLst/>
          </a:prstGeom>
          <a:solidFill>
            <a:srgbClr val="205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0DE2139-F020-D32D-8504-E52C04366656}"/>
              </a:ext>
            </a:extLst>
          </p:cNvPr>
          <p:cNvPicPr>
            <a:picLocks noChangeAspect="1"/>
          </p:cNvPicPr>
          <p:nvPr userDrawn="1"/>
        </p:nvPicPr>
        <p:blipFill>
          <a:blip r:embed="rId30">
            <a:alphaModFix amt="62000"/>
          </a:blip>
          <a:stretch>
            <a:fillRect/>
          </a:stretch>
        </p:blipFill>
        <p:spPr>
          <a:xfrm>
            <a:off x="838200" y="5647732"/>
            <a:ext cx="10515601" cy="1058463"/>
          </a:xfrm>
          <a:prstGeom prst="rect">
            <a:avLst/>
          </a:prstGeom>
        </p:spPr>
      </p:pic>
    </p:spTree>
    <p:extLst>
      <p:ext uri="{BB962C8B-B14F-4D97-AF65-F5344CB8AC3E}">
        <p14:creationId xmlns:p14="http://schemas.microsoft.com/office/powerpoint/2010/main" val="293803490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Lst>
  <p:txStyles>
    <p:titleStyle>
      <a:lvl1pPr algn="l" defTabSz="1371600" rtl="0" eaLnBrk="1" latinLnBrk="0" hangingPunct="1">
        <a:lnSpc>
          <a:spcPct val="90000"/>
        </a:lnSpc>
        <a:spcBef>
          <a:spcPct val="0"/>
        </a:spcBef>
        <a:buNone/>
        <a:defRPr sz="6600" b="1" i="0" kern="1200">
          <a:solidFill>
            <a:schemeClr val="tx1"/>
          </a:solidFill>
          <a:latin typeface="Gill Sans" panose="020B0502020104020203" pitchFamily="34" charset="-79"/>
          <a:ea typeface="+mj-ea"/>
          <a:cs typeface="Gill Sans" panose="020B0502020104020203" pitchFamily="34" charset="-79"/>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800" b="1" i="0" kern="1200">
          <a:solidFill>
            <a:schemeClr val="tx1"/>
          </a:solidFill>
          <a:effectLst/>
          <a:latin typeface="Gill Sans SemiBold" panose="020B0502020104020203" pitchFamily="34" charset="-79"/>
          <a:ea typeface="+mn-ea"/>
          <a:cs typeface="Gill Sans SemiBold" panose="020B0502020104020203" pitchFamily="34" charset="-79"/>
        </a:defRPr>
      </a:lvl1pPr>
      <a:lvl2pPr marL="1028700" indent="-342900" algn="l" defTabSz="1371600" rtl="0" eaLnBrk="1" latinLnBrk="0" hangingPunct="1">
        <a:lnSpc>
          <a:spcPct val="90000"/>
        </a:lnSpc>
        <a:spcBef>
          <a:spcPts val="750"/>
        </a:spcBef>
        <a:buFont typeface="Arial" panose="020B0604020202020204" pitchFamily="34" charset="0"/>
        <a:buChar char="•"/>
        <a:defRPr sz="4200" b="0" i="0" kern="1200">
          <a:solidFill>
            <a:schemeClr val="tx1"/>
          </a:solidFill>
          <a:latin typeface="Gill Sans" panose="020B0502020104020203" pitchFamily="34" charset="-79"/>
          <a:ea typeface="+mn-ea"/>
          <a:cs typeface="Gill Sans" panose="020B0502020104020203" pitchFamily="34" charset="-79"/>
        </a:defRPr>
      </a:lvl2pPr>
      <a:lvl3pPr marL="17145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Gill Sans" panose="020B0502020104020203" pitchFamily="34" charset="-79"/>
          <a:ea typeface="+mn-ea"/>
          <a:cs typeface="Gill Sans" panose="020B0502020104020203" pitchFamily="34" charset="-79"/>
        </a:defRPr>
      </a:lvl3pPr>
      <a:lvl4pPr marL="24003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Gill Sans" panose="020B0502020104020203" pitchFamily="34" charset="-79"/>
          <a:ea typeface="+mn-ea"/>
          <a:cs typeface="Gill Sans" panose="020B0502020104020203" pitchFamily="34" charset="-79"/>
        </a:defRPr>
      </a:lvl4pPr>
      <a:lvl5pPr marL="30861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Gill Sans" panose="020B0502020104020203" pitchFamily="34" charset="-79"/>
          <a:ea typeface="+mn-ea"/>
          <a:cs typeface="Gill Sans" panose="020B0502020104020203" pitchFamily="34" charset="-79"/>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8/4/2023</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1390569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30C73C-EBD8-4040-A4FA-01FBF9C25E2D}" type="datetimeFigureOut">
              <a:rPr lang="en-US" smtClean="0"/>
              <a:pPr>
                <a:defRPr/>
              </a:pPr>
              <a:t>8/4/2023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www.thinkcollege.net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C6F77F-FC3E-4242-874E-AC90FB65E2C7}" type="slidenum">
              <a:rPr lang="en-US" smtClean="0"/>
              <a:pPr>
                <a:defRPr/>
              </a:pPr>
              <a:t>‹#›</a:t>
            </a:fld>
            <a:endParaRPr lang="en-US"/>
          </a:p>
        </p:txBody>
      </p:sp>
    </p:spTree>
    <p:extLst>
      <p:ext uri="{BB962C8B-B14F-4D97-AF65-F5344CB8AC3E}">
        <p14:creationId xmlns:p14="http://schemas.microsoft.com/office/powerpoint/2010/main" val="41347237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52AE2AC3-44F8-888D-073C-F409832EE797}"/>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38201" y="5949109"/>
            <a:ext cx="2747959" cy="753473"/>
          </a:xfrm>
          <a:prstGeom prst="rect">
            <a:avLst/>
          </a:prstGeom>
        </p:spPr>
      </p:pic>
      <p:pic>
        <p:nvPicPr>
          <p:cNvPr id="8" name="Picture 7">
            <a:extLst>
              <a:ext uri="{FF2B5EF4-FFF2-40B4-BE49-F238E27FC236}">
                <a16:creationId xmlns:a16="http://schemas.microsoft.com/office/drawing/2014/main" id="{D6722035-F242-675B-A1BC-AB29F67EB6AE}"/>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896230" y="6037244"/>
            <a:ext cx="5457570" cy="665338"/>
          </a:xfrm>
          <a:prstGeom prst="rect">
            <a:avLst/>
          </a:prstGeom>
        </p:spPr>
      </p:pic>
      <p:sp>
        <p:nvSpPr>
          <p:cNvPr id="10" name="Rectangle 9">
            <a:extLst>
              <a:ext uri="{FF2B5EF4-FFF2-40B4-BE49-F238E27FC236}">
                <a16:creationId xmlns:a16="http://schemas.microsoft.com/office/drawing/2014/main" id="{FEDBA0B8-7DC7-EAE1-66CC-4A52BE26B22C}"/>
              </a:ext>
            </a:extLst>
          </p:cNvPr>
          <p:cNvSpPr/>
          <p:nvPr userDrawn="1"/>
        </p:nvSpPr>
        <p:spPr>
          <a:xfrm>
            <a:off x="0" y="-41968"/>
            <a:ext cx="12192000" cy="27184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84706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1371600" rtl="0" eaLnBrk="1" latinLnBrk="0" hangingPunct="1">
        <a:lnSpc>
          <a:spcPct val="90000"/>
        </a:lnSpc>
        <a:spcBef>
          <a:spcPct val="0"/>
        </a:spcBef>
        <a:buNone/>
        <a:defRPr sz="6600" b="1" i="0" kern="1200">
          <a:solidFill>
            <a:schemeClr val="tx1"/>
          </a:solidFill>
          <a:latin typeface="Gill Sans" panose="020B0502020104020203" pitchFamily="34" charset="-79"/>
          <a:ea typeface="+mj-ea"/>
          <a:cs typeface="Gill Sans" panose="020B0502020104020203" pitchFamily="34" charset="-79"/>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Gill Sans" panose="020B0502020104020203" pitchFamily="34" charset="-79"/>
          <a:ea typeface="+mn-ea"/>
          <a:cs typeface="Gill Sans" panose="020B0502020104020203" pitchFamily="34" charset="-79"/>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Gill Sans" panose="020B0502020104020203" pitchFamily="34" charset="-79"/>
          <a:ea typeface="+mn-ea"/>
          <a:cs typeface="Gill Sans" panose="020B0502020104020203" pitchFamily="34" charset="-79"/>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Gill Sans" panose="020B0502020104020203" pitchFamily="34" charset="-79"/>
          <a:ea typeface="+mn-ea"/>
          <a:cs typeface="Gill Sans" panose="020B0502020104020203" pitchFamily="34" charset="-79"/>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Gill Sans" panose="020B0502020104020203" pitchFamily="34" charset="-79"/>
          <a:ea typeface="+mn-ea"/>
          <a:cs typeface="Gill Sans" panose="020B0502020104020203" pitchFamily="34" charset="-79"/>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Gill Sans" panose="020B0502020104020203" pitchFamily="34" charset="-79"/>
          <a:ea typeface="+mn-ea"/>
          <a:cs typeface="Gill Sans" panose="020B0502020104020203" pitchFamily="34" charset="-79"/>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here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dirty="0"/>
          </a:p>
        </p:txBody>
      </p:sp>
    </p:spTree>
    <p:extLst>
      <p:ext uri="{BB962C8B-B14F-4D97-AF65-F5344CB8AC3E}">
        <p14:creationId xmlns:p14="http://schemas.microsoft.com/office/powerpoint/2010/main" val="4098690813"/>
      </p:ext>
    </p:extLst>
  </p:cSld>
  <p:clrMap bg1="lt1" tx1="dk1" bg2="lt2" tx2="dk2" accent1="accent1" accent2="accent2" accent3="accent3" accent4="accent4" accent5="accent5" accent6="accent6" hlink="hlink" folHlink="folHlink"/>
  <p:sldLayoutIdLst>
    <p:sldLayoutId id="2147486358" r:id="rId1"/>
    <p:sldLayoutId id="2147486460" r:id="rId2"/>
    <p:sldLayoutId id="2147486465" r:id="rId3"/>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1016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2954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0" y="6324600"/>
            <a:ext cx="12192000" cy="2286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a:defRPr/>
            </a:pPr>
            <a:r>
              <a:rPr lang="en-US" altLang="en-US"/>
              <a:t> </a:t>
            </a:r>
            <a:fld id="{6AA324FB-9ECA-46B3-8477-04E230B386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22" r:id="rId1"/>
  </p:sldLayoutIdLst>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ea typeface="ＭＳ Ｐゴシック" pitchFamily="1" charset="-128"/>
        </a:defRPr>
      </a:lvl2pPr>
      <a:lvl3pPr algn="l" rtl="0" eaLnBrk="0" fontAlgn="base" hangingPunct="0">
        <a:spcBef>
          <a:spcPct val="0"/>
        </a:spcBef>
        <a:spcAft>
          <a:spcPct val="0"/>
        </a:spcAft>
        <a:defRPr sz="3600" b="1">
          <a:solidFill>
            <a:schemeClr val="bg1"/>
          </a:solidFill>
          <a:latin typeface="Arial" charset="0"/>
          <a:ea typeface="ＭＳ Ｐゴシック" pitchFamily="1" charset="-128"/>
        </a:defRPr>
      </a:lvl3pPr>
      <a:lvl4pPr algn="l" rtl="0" eaLnBrk="0" fontAlgn="base" hangingPunct="0">
        <a:spcBef>
          <a:spcPct val="0"/>
        </a:spcBef>
        <a:spcAft>
          <a:spcPct val="0"/>
        </a:spcAft>
        <a:defRPr sz="3600" b="1">
          <a:solidFill>
            <a:schemeClr val="bg1"/>
          </a:solidFill>
          <a:latin typeface="Arial" charset="0"/>
          <a:ea typeface="ＭＳ Ｐゴシック" pitchFamily="1" charset="-128"/>
        </a:defRPr>
      </a:lvl4pPr>
      <a:lvl5pPr algn="l" rtl="0" eaLnBrk="0" fontAlgn="base" hangingPunct="0">
        <a:spcBef>
          <a:spcPct val="0"/>
        </a:spcBef>
        <a:spcAft>
          <a:spcPct val="0"/>
        </a:spcAft>
        <a:defRPr sz="3600" b="1">
          <a:solidFill>
            <a:schemeClr val="bg1"/>
          </a:solidFill>
          <a:latin typeface="Arial" charset="0"/>
          <a:ea typeface="ＭＳ Ｐゴシック" pitchFamily="1" charset="-128"/>
        </a:defRPr>
      </a:lvl5pPr>
      <a:lvl6pPr marL="457200" algn="l" rtl="0" fontAlgn="base">
        <a:spcBef>
          <a:spcPct val="0"/>
        </a:spcBef>
        <a:spcAft>
          <a:spcPct val="0"/>
        </a:spcAft>
        <a:defRPr sz="3600" b="1">
          <a:solidFill>
            <a:schemeClr val="bg1"/>
          </a:solidFill>
          <a:latin typeface="Arial" charset="0"/>
          <a:ea typeface="ＭＳ Ｐゴシック" pitchFamily="1" charset="-128"/>
        </a:defRPr>
      </a:lvl6pPr>
      <a:lvl7pPr marL="914400" algn="l" rtl="0" fontAlgn="base">
        <a:spcBef>
          <a:spcPct val="0"/>
        </a:spcBef>
        <a:spcAft>
          <a:spcPct val="0"/>
        </a:spcAft>
        <a:defRPr sz="3600" b="1">
          <a:solidFill>
            <a:schemeClr val="bg1"/>
          </a:solidFill>
          <a:latin typeface="Arial" charset="0"/>
          <a:ea typeface="ＭＳ Ｐゴシック" pitchFamily="1" charset="-128"/>
        </a:defRPr>
      </a:lvl7pPr>
      <a:lvl8pPr marL="1371600" algn="l" rtl="0" fontAlgn="base">
        <a:spcBef>
          <a:spcPct val="0"/>
        </a:spcBef>
        <a:spcAft>
          <a:spcPct val="0"/>
        </a:spcAft>
        <a:defRPr sz="3600" b="1">
          <a:solidFill>
            <a:schemeClr val="bg1"/>
          </a:solidFill>
          <a:latin typeface="Arial" charset="0"/>
          <a:ea typeface="ＭＳ Ｐゴシック" pitchFamily="1" charset="-128"/>
        </a:defRPr>
      </a:lvl8pPr>
      <a:lvl9pPr marL="1828800" algn="l" rtl="0" fontAlgn="base">
        <a:spcBef>
          <a:spcPct val="0"/>
        </a:spcBef>
        <a:spcAft>
          <a:spcPct val="0"/>
        </a:spcAft>
        <a:defRPr sz="3600" b="1">
          <a:solidFill>
            <a:schemeClr val="bg1"/>
          </a:solidFill>
          <a:latin typeface="Arial" charset="0"/>
          <a:ea typeface="ＭＳ Ｐゴシック" pitchFamily="1" charset="-128"/>
        </a:defRPr>
      </a:lvl9pPr>
    </p:titleStyle>
    <p:bodyStyle>
      <a:lvl1pPr marL="228600" indent="-2286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1016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2954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0" y="6324600"/>
            <a:ext cx="12192000" cy="2286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a:defRPr/>
            </a:pPr>
            <a:r>
              <a:rPr lang="en-US" altLang="en-US" dirty="0"/>
              <a:t> </a:t>
            </a:r>
            <a:fld id="{6AA324FB-9ECA-46B3-8477-04E230B38687}" type="slidenum">
              <a:rPr lang="en-US" altLang="en-US"/>
              <a:pPr>
                <a:defRPr/>
              </a:pPr>
              <a:t>‹#›</a:t>
            </a:fld>
            <a:endParaRPr lang="en-US" altLang="en-US" dirty="0"/>
          </a:p>
        </p:txBody>
      </p:sp>
    </p:spTree>
    <p:extLst>
      <p:ext uri="{BB962C8B-B14F-4D97-AF65-F5344CB8AC3E}">
        <p14:creationId xmlns:p14="http://schemas.microsoft.com/office/powerpoint/2010/main" val="1393658803"/>
      </p:ext>
    </p:extLst>
  </p:cSld>
  <p:clrMap bg1="lt1" tx1="dk1" bg2="lt2" tx2="dk2" accent1="accent1" accent2="accent2" accent3="accent3" accent4="accent4" accent5="accent5" accent6="accent6" hlink="hlink" folHlink="folHlink"/>
  <p:sldLayoutIdLst>
    <p:sldLayoutId id="2147486353" r:id="rId1"/>
    <p:sldLayoutId id="2147486354" r:id="rId2"/>
  </p:sldLayoutIdLst>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ea typeface="ＭＳ Ｐゴシック" pitchFamily="1" charset="-128"/>
        </a:defRPr>
      </a:lvl2pPr>
      <a:lvl3pPr algn="l" rtl="0" eaLnBrk="0" fontAlgn="base" hangingPunct="0">
        <a:spcBef>
          <a:spcPct val="0"/>
        </a:spcBef>
        <a:spcAft>
          <a:spcPct val="0"/>
        </a:spcAft>
        <a:defRPr sz="3600" b="1">
          <a:solidFill>
            <a:schemeClr val="bg1"/>
          </a:solidFill>
          <a:latin typeface="Arial" charset="0"/>
          <a:ea typeface="ＭＳ Ｐゴシック" pitchFamily="1" charset="-128"/>
        </a:defRPr>
      </a:lvl3pPr>
      <a:lvl4pPr algn="l" rtl="0" eaLnBrk="0" fontAlgn="base" hangingPunct="0">
        <a:spcBef>
          <a:spcPct val="0"/>
        </a:spcBef>
        <a:spcAft>
          <a:spcPct val="0"/>
        </a:spcAft>
        <a:defRPr sz="3600" b="1">
          <a:solidFill>
            <a:schemeClr val="bg1"/>
          </a:solidFill>
          <a:latin typeface="Arial" charset="0"/>
          <a:ea typeface="ＭＳ Ｐゴシック" pitchFamily="1" charset="-128"/>
        </a:defRPr>
      </a:lvl4pPr>
      <a:lvl5pPr algn="l" rtl="0" eaLnBrk="0" fontAlgn="base" hangingPunct="0">
        <a:spcBef>
          <a:spcPct val="0"/>
        </a:spcBef>
        <a:spcAft>
          <a:spcPct val="0"/>
        </a:spcAft>
        <a:defRPr sz="3600" b="1">
          <a:solidFill>
            <a:schemeClr val="bg1"/>
          </a:solidFill>
          <a:latin typeface="Arial" charset="0"/>
          <a:ea typeface="ＭＳ Ｐゴシック" pitchFamily="1" charset="-128"/>
        </a:defRPr>
      </a:lvl5pPr>
      <a:lvl6pPr marL="457200" algn="l" rtl="0" fontAlgn="base">
        <a:spcBef>
          <a:spcPct val="0"/>
        </a:spcBef>
        <a:spcAft>
          <a:spcPct val="0"/>
        </a:spcAft>
        <a:defRPr sz="3600" b="1">
          <a:solidFill>
            <a:schemeClr val="bg1"/>
          </a:solidFill>
          <a:latin typeface="Arial" charset="0"/>
          <a:ea typeface="ＭＳ Ｐゴシック" pitchFamily="1" charset="-128"/>
        </a:defRPr>
      </a:lvl6pPr>
      <a:lvl7pPr marL="914400" algn="l" rtl="0" fontAlgn="base">
        <a:spcBef>
          <a:spcPct val="0"/>
        </a:spcBef>
        <a:spcAft>
          <a:spcPct val="0"/>
        </a:spcAft>
        <a:defRPr sz="3600" b="1">
          <a:solidFill>
            <a:schemeClr val="bg1"/>
          </a:solidFill>
          <a:latin typeface="Arial" charset="0"/>
          <a:ea typeface="ＭＳ Ｐゴシック" pitchFamily="1" charset="-128"/>
        </a:defRPr>
      </a:lvl7pPr>
      <a:lvl8pPr marL="1371600" algn="l" rtl="0" fontAlgn="base">
        <a:spcBef>
          <a:spcPct val="0"/>
        </a:spcBef>
        <a:spcAft>
          <a:spcPct val="0"/>
        </a:spcAft>
        <a:defRPr sz="3600" b="1">
          <a:solidFill>
            <a:schemeClr val="bg1"/>
          </a:solidFill>
          <a:latin typeface="Arial" charset="0"/>
          <a:ea typeface="ＭＳ Ｐゴシック" pitchFamily="1" charset="-128"/>
        </a:defRPr>
      </a:lvl8pPr>
      <a:lvl9pPr marL="1828800" algn="l" rtl="0" fontAlgn="base">
        <a:spcBef>
          <a:spcPct val="0"/>
        </a:spcBef>
        <a:spcAft>
          <a:spcPct val="0"/>
        </a:spcAft>
        <a:defRPr sz="3600" b="1">
          <a:solidFill>
            <a:schemeClr val="bg1"/>
          </a:solidFill>
          <a:latin typeface="Arial" charset="0"/>
          <a:ea typeface="ＭＳ Ｐゴシック" pitchFamily="1" charset="-128"/>
        </a:defRPr>
      </a:lvl9pPr>
    </p:titleStyle>
    <p:bodyStyle>
      <a:lvl1pPr marL="228600" indent="-2286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6233331"/>
            <a:ext cx="3251200" cy="638748"/>
          </a:xfrm>
          <a:prstGeom prst="rect">
            <a:avLst/>
          </a:prstGeom>
          <a:solidFill>
            <a:schemeClr val="accent1"/>
          </a:solidFill>
          <a:ln>
            <a:solidFill>
              <a:srgbClr val="3192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 name="Shape 28"/>
          <p:cNvSpPr/>
          <p:nvPr userDrawn="1"/>
        </p:nvSpPr>
        <p:spPr>
          <a:xfrm>
            <a:off x="1" y="6566436"/>
            <a:ext cx="508000" cy="270056"/>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nchor="ctr" anchorCtr="0">
            <a:spAutoFit/>
          </a:bodyPr>
          <a:lstStyle>
            <a:lvl1pPr>
              <a:defRPr sz="1200" baseline="30000">
                <a:solidFill>
                  <a:srgbClr val="FFFFFF"/>
                </a:solidFill>
              </a:defRPr>
            </a:lvl1pPr>
          </a:lstStyle>
          <a:p>
            <a:pPr lvl="0" algn="ctr">
              <a:lnSpc>
                <a:spcPct val="100000"/>
              </a:lnSpc>
              <a:defRPr sz="1800" baseline="0">
                <a:solidFill>
                  <a:srgbClr val="000000"/>
                </a:solidFill>
              </a:defRPr>
            </a:pPr>
            <a:endParaRPr sz="2000" b="1" baseline="30000" dirty="0">
              <a:solidFill>
                <a:schemeClr val="bg1"/>
              </a:solidFill>
            </a:endParaRPr>
          </a:p>
        </p:txBody>
      </p:sp>
      <p:pic>
        <p:nvPicPr>
          <p:cNvPr id="4" name="Picture 3" descr="Logo" title="National Organization on Disability"/>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914400" y="6399811"/>
            <a:ext cx="1633954" cy="305788"/>
          </a:xfrm>
          <a:prstGeom prst="rect">
            <a:avLst/>
          </a:prstGeom>
        </p:spPr>
      </p:pic>
      <p:sp>
        <p:nvSpPr>
          <p:cNvPr id="6" name="Slide Number Placeholder 11"/>
          <p:cNvSpPr>
            <a:spLocks noGrp="1"/>
          </p:cNvSpPr>
          <p:nvPr>
            <p:ph type="sldNum" sz="quarter" idx="4"/>
          </p:nvPr>
        </p:nvSpPr>
        <p:spPr>
          <a:xfrm>
            <a:off x="9952828" y="6390695"/>
            <a:ext cx="910827" cy="436110"/>
          </a:xfrm>
          <a:prstGeom prst="rect">
            <a:avLst/>
          </a:prstGeom>
        </p:spPr>
        <p:txBody>
          <a:bodyPr anchor="ctr" anchorCtr="1"/>
          <a:lstStyle>
            <a:lvl1pPr>
              <a:defRPr sz="1406"/>
            </a:lvl1pPr>
          </a:lstStyle>
          <a:p>
            <a:fld id="{B4688173-365E-41AC-8E8D-A70D030DDEBA}" type="slidenum">
              <a:rPr lang="en-US" smtClean="0"/>
              <a:pPr/>
              <a:t>‹#›</a:t>
            </a:fld>
            <a:endParaRPr lang="en-US" dirty="0"/>
          </a:p>
        </p:txBody>
      </p:sp>
      <p:pic>
        <p:nvPicPr>
          <p:cNvPr id="7" name="Picture 6"/>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1" y="5906047"/>
            <a:ext cx="3251200" cy="966033"/>
          </a:xfrm>
          <a:prstGeom prst="rect">
            <a:avLst/>
          </a:prstGeom>
        </p:spPr>
      </p:pic>
    </p:spTree>
    <p:extLst>
      <p:ext uri="{BB962C8B-B14F-4D97-AF65-F5344CB8AC3E}">
        <p14:creationId xmlns:p14="http://schemas.microsoft.com/office/powerpoint/2010/main" val="1700480930"/>
      </p:ext>
    </p:extLst>
  </p:cSld>
  <p:clrMap bg1="lt1" tx1="dk1" bg2="lt2" tx2="dk2" accent1="accent1" accent2="accent2" accent3="accent3" accent4="accent4" accent5="accent5" accent6="accent6" hlink="hlink" folHlink="folHlink"/>
  <p:sldLayoutIdLst>
    <p:sldLayoutId id="2147486431" r:id="rId1"/>
    <p:sldLayoutId id="2147486432" r:id="rId2"/>
    <p:sldLayoutId id="2147486433" r:id="rId3"/>
    <p:sldLayoutId id="2147486434" r:id="rId4"/>
    <p:sldLayoutId id="2147486435" r:id="rId5"/>
    <p:sldLayoutId id="2147486436" r:id="rId6"/>
    <p:sldLayoutId id="2147486427" r:id="rId7"/>
    <p:sldLayoutId id="2147486428" r:id="rId8"/>
    <p:sldLayoutId id="2147486429" r:id="rId9"/>
    <p:sldLayoutId id="2147486430" r:id="rId10"/>
    <p:sldLayoutId id="2147486437" r:id="rId11"/>
    <p:sldLayoutId id="2147486438" r:id="rId12"/>
    <p:sldLayoutId id="2147486424" r:id="rId13"/>
    <p:sldLayoutId id="2147486425" r:id="rId14"/>
    <p:sldLayoutId id="2147486411" r:id="rId15"/>
    <p:sldLayoutId id="2147486412" r:id="rId16"/>
    <p:sldLayoutId id="2147486413" r:id="rId17"/>
    <p:sldLayoutId id="2147486414" r:id="rId18"/>
    <p:sldLayoutId id="2147486416" r:id="rId19"/>
    <p:sldLayoutId id="2147486417" r:id="rId20"/>
    <p:sldLayoutId id="2147486418" r:id="rId21"/>
    <p:sldLayoutId id="2147486419" r:id="rId22"/>
    <p:sldLayoutId id="2147486420" r:id="rId23"/>
    <p:sldLayoutId id="2147486421" r:id="rId24"/>
    <p:sldLayoutId id="2147486454" r:id="rId25"/>
    <p:sldLayoutId id="2147486455" r:id="rId26"/>
    <p:sldLayoutId id="2147486456" r:id="rId27"/>
    <p:sldLayoutId id="2147486422" r:id="rId28"/>
    <p:sldLayoutId id="2147486423" r:id="rId29"/>
    <p:sldLayoutId id="2147486415" r:id="rId30"/>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6233331"/>
            <a:ext cx="3251200" cy="638748"/>
          </a:xfrm>
          <a:prstGeom prst="rect">
            <a:avLst/>
          </a:prstGeom>
          <a:solidFill>
            <a:schemeClr val="accent1"/>
          </a:solidFill>
          <a:ln>
            <a:solidFill>
              <a:srgbClr val="3192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 name="Shape 28"/>
          <p:cNvSpPr/>
          <p:nvPr userDrawn="1"/>
        </p:nvSpPr>
        <p:spPr>
          <a:xfrm>
            <a:off x="1" y="6552706"/>
            <a:ext cx="508000" cy="297517"/>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nchor="ctr" anchorCtr="0">
            <a:spAutoFit/>
          </a:bodyPr>
          <a:lstStyle>
            <a:lvl1pPr>
              <a:defRPr sz="1200" baseline="30000">
                <a:solidFill>
                  <a:srgbClr val="FFFFFF"/>
                </a:solidFill>
              </a:defRPr>
            </a:lvl1pPr>
          </a:lstStyle>
          <a:p>
            <a:pPr lvl="0" algn="ctr">
              <a:lnSpc>
                <a:spcPct val="100000"/>
              </a:lnSpc>
              <a:defRPr sz="1800" baseline="0">
                <a:solidFill>
                  <a:srgbClr val="000000"/>
                </a:solidFill>
              </a:defRPr>
            </a:pPr>
            <a:endParaRPr sz="2000" b="1" baseline="30000" dirty="0">
              <a:solidFill>
                <a:schemeClr val="bg1"/>
              </a:solidFill>
            </a:endParaRPr>
          </a:p>
        </p:txBody>
      </p:sp>
      <p:pic>
        <p:nvPicPr>
          <p:cNvPr id="4" name="Picture 3" descr="Logo" title="National Organization on Disability"/>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914400" y="6399811"/>
            <a:ext cx="1633954" cy="305788"/>
          </a:xfrm>
          <a:prstGeom prst="rect">
            <a:avLst/>
          </a:prstGeom>
        </p:spPr>
      </p:pic>
      <p:sp>
        <p:nvSpPr>
          <p:cNvPr id="6" name="Slide Number Placeholder 11"/>
          <p:cNvSpPr>
            <a:spLocks noGrp="1"/>
          </p:cNvSpPr>
          <p:nvPr>
            <p:ph type="sldNum" sz="quarter" idx="4"/>
          </p:nvPr>
        </p:nvSpPr>
        <p:spPr>
          <a:xfrm>
            <a:off x="9952828" y="6390695"/>
            <a:ext cx="910827" cy="436110"/>
          </a:xfrm>
          <a:prstGeom prst="rect">
            <a:avLst/>
          </a:prstGeom>
        </p:spPr>
        <p:txBody>
          <a:bodyPr anchor="ctr" anchorCtr="1"/>
          <a:lstStyle>
            <a:lvl1pPr>
              <a:defRPr sz="1406"/>
            </a:lvl1pPr>
          </a:lstStyle>
          <a:p>
            <a:fld id="{B4688173-365E-41AC-8E8D-A70D030DDEBA}" type="slidenum">
              <a:rPr lang="en-US" smtClean="0"/>
              <a:pPr/>
              <a:t>‹#›</a:t>
            </a:fld>
            <a:endParaRPr lang="en-US" dirty="0"/>
          </a:p>
        </p:txBody>
      </p:sp>
      <p:pic>
        <p:nvPicPr>
          <p:cNvPr id="7" name="Picture 6"/>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1" y="5906047"/>
            <a:ext cx="3251200" cy="966033"/>
          </a:xfrm>
          <a:prstGeom prst="rect">
            <a:avLst/>
          </a:prstGeom>
        </p:spPr>
      </p:pic>
    </p:spTree>
    <p:extLst>
      <p:ext uri="{BB962C8B-B14F-4D97-AF65-F5344CB8AC3E}">
        <p14:creationId xmlns:p14="http://schemas.microsoft.com/office/powerpoint/2010/main" val="918445696"/>
      </p:ext>
    </p:extLst>
  </p:cSld>
  <p:clrMap bg1="lt1" tx1="dk1" bg2="lt2" tx2="dk2" accent1="accent1" accent2="accent2" accent3="accent3" accent4="accent4" accent5="accent5" accent6="accent6" hlink="hlink" folHlink="folHlink"/>
  <p:sldLayoutIdLst>
    <p:sldLayoutId id="2147486378" r:id="rId1"/>
    <p:sldLayoutId id="2147486379" r:id="rId2"/>
    <p:sldLayoutId id="2147486380" r:id="rId3"/>
    <p:sldLayoutId id="2147486381" r:id="rId4"/>
    <p:sldLayoutId id="2147486382" r:id="rId5"/>
    <p:sldLayoutId id="2147486383" r:id="rId6"/>
    <p:sldLayoutId id="2147486384" r:id="rId7"/>
    <p:sldLayoutId id="2147486385" r:id="rId8"/>
    <p:sldLayoutId id="2147486386" r:id="rId9"/>
    <p:sldLayoutId id="2147486387" r:id="rId10"/>
    <p:sldLayoutId id="2147486388" r:id="rId11"/>
    <p:sldLayoutId id="2147486389" r:id="rId12"/>
    <p:sldLayoutId id="2147486390" r:id="rId13"/>
    <p:sldLayoutId id="2147486391" r:id="rId14"/>
    <p:sldLayoutId id="2147486392" r:id="rId15"/>
    <p:sldLayoutId id="2147486393" r:id="rId16"/>
    <p:sldLayoutId id="2147486394" r:id="rId17"/>
    <p:sldLayoutId id="2147486395" r:id="rId18"/>
    <p:sldLayoutId id="2147486396" r:id="rId19"/>
    <p:sldLayoutId id="2147486397" r:id="rId20"/>
    <p:sldLayoutId id="2147486398" r:id="rId21"/>
    <p:sldLayoutId id="2147486402" r:id="rId22"/>
    <p:sldLayoutId id="2147486403" r:id="rId23"/>
    <p:sldLayoutId id="2147486404" r:id="rId24"/>
    <p:sldLayoutId id="2147486405" r:id="rId25"/>
    <p:sldLayoutId id="2147486406" r:id="rId26"/>
    <p:sldLayoutId id="2147486407" r:id="rId27"/>
    <p:sldLayoutId id="2147486408" r:id="rId28"/>
    <p:sldLayoutId id="2147486409" r:id="rId29"/>
    <p:sldLayoutId id="2147486410" r:id="rId30"/>
  </p:sldLayoutIdLst>
  <p:hf hdr="0" ftr="0" dt="0"/>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2"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2" indent="-228588"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18" indent="-228588"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5" indent="-228588"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OPM Logo">
            <a:extLst>
              <a:ext uri="{FF2B5EF4-FFF2-40B4-BE49-F238E27FC236}">
                <a16:creationId xmlns:a16="http://schemas.microsoft.com/office/drawing/2014/main" id="{8330068E-ADA5-2C1C-33A0-0BEE0C5003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01400" y="6348810"/>
            <a:ext cx="822960" cy="273056"/>
          </a:xfrm>
          <a:prstGeom prst="rect">
            <a:avLst/>
          </a:prstGeom>
        </p:spPr>
      </p:pic>
      <p:sp>
        <p:nvSpPr>
          <p:cNvPr id="4" name="TextBox 3">
            <a:extLst>
              <a:ext uri="{FF2B5EF4-FFF2-40B4-BE49-F238E27FC236}">
                <a16:creationId xmlns:a16="http://schemas.microsoft.com/office/drawing/2014/main" id="{EE026EFF-0BAA-4CF9-954A-AA68D4C25A85}"/>
              </a:ext>
            </a:extLst>
          </p:cNvPr>
          <p:cNvSpPr txBox="1"/>
          <p:nvPr userDrawn="1"/>
        </p:nvSpPr>
        <p:spPr>
          <a:xfrm>
            <a:off x="9906000" y="0"/>
            <a:ext cx="2286000" cy="731520"/>
          </a:xfrm>
          <a:prstGeom prst="rect">
            <a:avLst/>
          </a:prstGeom>
          <a:solidFill>
            <a:srgbClr val="FFFF00">
              <a:alpha val="80000"/>
            </a:srgbClr>
          </a:solidFill>
        </p:spPr>
        <p:txBody>
          <a:bodyPr wrap="none" tIns="91440" rtlCol="0" anchor="b" anchorCtr="0">
            <a:noAutofit/>
          </a:bodyPr>
          <a:lstStyle/>
          <a:p>
            <a:pPr algn="ctr">
              <a:lnSpc>
                <a:spcPct val="70000"/>
              </a:lnSpc>
            </a:pPr>
            <a:r>
              <a:rPr lang="en-US" sz="2000" b="1">
                <a:solidFill>
                  <a:srgbClr val="7030A0"/>
                </a:solidFill>
              </a:rPr>
              <a:t>Draft Pre-Decisional</a:t>
            </a:r>
          </a:p>
          <a:p>
            <a:pPr algn="ctr">
              <a:lnSpc>
                <a:spcPct val="70000"/>
              </a:lnSpc>
            </a:pPr>
            <a:r>
              <a:rPr lang="en-US" sz="1200" b="0">
                <a:solidFill>
                  <a:srgbClr val="7030A0"/>
                </a:solidFill>
              </a:rPr>
              <a:t>To remove, go to Master Slide</a:t>
            </a:r>
          </a:p>
        </p:txBody>
      </p:sp>
      <p:pic>
        <p:nvPicPr>
          <p:cNvPr id="2" name="Picture 1" descr="OPM Office of Diversity, Equity, Inclusion, and Accessibility text logo">
            <a:extLst>
              <a:ext uri="{FF2B5EF4-FFF2-40B4-BE49-F238E27FC236}">
                <a16:creationId xmlns:a16="http://schemas.microsoft.com/office/drawing/2014/main" id="{8745423F-6F4D-7E18-5740-8E78E1B95F78}"/>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587109" y="4950603"/>
            <a:ext cx="3017782" cy="1194920"/>
          </a:xfrm>
          <a:prstGeom prst="rect">
            <a:avLst/>
          </a:prstGeom>
        </p:spPr>
      </p:pic>
    </p:spTree>
    <p:extLst>
      <p:ext uri="{BB962C8B-B14F-4D97-AF65-F5344CB8AC3E}">
        <p14:creationId xmlns:p14="http://schemas.microsoft.com/office/powerpoint/2010/main" val="1768810688"/>
      </p:ext>
    </p:extLst>
  </p:cSld>
  <p:clrMap bg1="lt1" tx1="dk1" bg2="lt2" tx2="dk2" accent1="accent1" accent2="accent2" accent3="accent3" accent4="accent4" accent5="accent5" accent6="accent6" hlink="hlink" folHlink="folHlink"/>
  <p:sldLayoutIdLst>
    <p:sldLayoutId id="2147486442" r:id="rId1"/>
    <p:sldLayoutId id="2147486443" r:id="rId2"/>
    <p:sldLayoutId id="2147486444" r:id="rId3"/>
    <p:sldLayoutId id="214748645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OPM Logo">
            <a:extLst>
              <a:ext uri="{FF2B5EF4-FFF2-40B4-BE49-F238E27FC236}">
                <a16:creationId xmlns:a16="http://schemas.microsoft.com/office/drawing/2014/main" id="{E629CBEA-88A0-6D60-42BC-ECFE0F7611E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591800" y="6348810"/>
            <a:ext cx="822960" cy="273056"/>
          </a:xfrm>
          <a:prstGeom prst="rect">
            <a:avLst/>
          </a:prstGeom>
        </p:spPr>
      </p:pic>
      <p:cxnSp>
        <p:nvCxnSpPr>
          <p:cNvPr id="12" name="Straight Connector 11">
            <a:extLst>
              <a:ext uri="{FF2B5EF4-FFF2-40B4-BE49-F238E27FC236}">
                <a16:creationId xmlns:a16="http://schemas.microsoft.com/office/drawing/2014/main" id="{5792F6B3-AEAA-D5A5-B770-6D8E1885FEDD}"/>
              </a:ext>
              <a:ext uri="{C183D7F6-B498-43B3-948B-1728B52AA6E4}">
                <adec:decorative xmlns:adec="http://schemas.microsoft.com/office/drawing/2017/decorative" val="1"/>
              </a:ext>
            </a:extLst>
          </p:cNvPr>
          <p:cNvCxnSpPr/>
          <p:nvPr userDrawn="1"/>
        </p:nvCxnSpPr>
        <p:spPr>
          <a:xfrm>
            <a:off x="11567160" y="6351611"/>
            <a:ext cx="0" cy="280590"/>
          </a:xfrm>
          <a:prstGeom prst="line">
            <a:avLst/>
          </a:prstGeom>
          <a:ln w="12700">
            <a:solidFill>
              <a:srgbClr val="07375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579577-DDB8-4055-9BF9-0A2D7D28B41C}"/>
              </a:ext>
            </a:extLst>
          </p:cNvPr>
          <p:cNvSpPr txBox="1"/>
          <p:nvPr userDrawn="1"/>
        </p:nvSpPr>
        <p:spPr>
          <a:xfrm>
            <a:off x="9906000" y="0"/>
            <a:ext cx="2286000" cy="731520"/>
          </a:xfrm>
          <a:prstGeom prst="rect">
            <a:avLst/>
          </a:prstGeom>
          <a:solidFill>
            <a:srgbClr val="FFFF00">
              <a:alpha val="80000"/>
            </a:srgbClr>
          </a:solidFill>
        </p:spPr>
        <p:txBody>
          <a:bodyPr wrap="none" tIns="91440" rtlCol="0" anchor="b" anchorCtr="0">
            <a:noAutofit/>
          </a:bodyPr>
          <a:lstStyle/>
          <a:p>
            <a:pPr algn="ctr">
              <a:lnSpc>
                <a:spcPct val="70000"/>
              </a:lnSpc>
            </a:pPr>
            <a:r>
              <a:rPr lang="en-US" sz="2000" b="1">
                <a:solidFill>
                  <a:srgbClr val="7030A0"/>
                </a:solidFill>
              </a:rPr>
              <a:t>Draft Pre-Decisional</a:t>
            </a:r>
          </a:p>
          <a:p>
            <a:pPr algn="ctr">
              <a:lnSpc>
                <a:spcPct val="70000"/>
              </a:lnSpc>
            </a:pPr>
            <a:r>
              <a:rPr lang="en-US" sz="1200" b="0">
                <a:solidFill>
                  <a:srgbClr val="7030A0"/>
                </a:solidFill>
              </a:rPr>
              <a:t>To remove, go to Master Slide</a:t>
            </a:r>
          </a:p>
        </p:txBody>
      </p:sp>
      <p:pic>
        <p:nvPicPr>
          <p:cNvPr id="2" name="Picture 1" descr="OPM | ODEIA text logo">
            <a:extLst>
              <a:ext uri="{FF2B5EF4-FFF2-40B4-BE49-F238E27FC236}">
                <a16:creationId xmlns:a16="http://schemas.microsoft.com/office/drawing/2014/main" id="{ED56E450-E8CA-D8DF-B0D6-002100B41B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04800" y="6303491"/>
            <a:ext cx="1658007" cy="318375"/>
          </a:xfrm>
          <a:prstGeom prst="rect">
            <a:avLst/>
          </a:prstGeom>
        </p:spPr>
      </p:pic>
    </p:spTree>
    <p:extLst>
      <p:ext uri="{BB962C8B-B14F-4D97-AF65-F5344CB8AC3E}">
        <p14:creationId xmlns:p14="http://schemas.microsoft.com/office/powerpoint/2010/main" val="3859594488"/>
      </p:ext>
    </p:extLst>
  </p:cSld>
  <p:clrMap bg1="lt1" tx1="dk1" bg2="lt2" tx2="dk2" accent1="accent1" accent2="accent2" accent3="accent3" accent4="accent4" accent5="accent5" accent6="accent6" hlink="hlink" folHlink="folHlink"/>
  <p:sldLayoutIdLst>
    <p:sldLayoutId id="2147486446" r:id="rId1"/>
    <p:sldLayoutId id="2147486447" r:id="rId2"/>
    <p:sldLayoutId id="2147486448" r:id="rId3"/>
    <p:sldLayoutId id="2147486449" r:id="rId4"/>
    <p:sldLayoutId id="2147486450" r:id="rId5"/>
    <p:sldLayoutId id="2147486451" r:id="rId6"/>
    <p:sldLayoutId id="2147486452" r:id="rId7"/>
    <p:sldLayoutId id="2147486453" r:id="rId8"/>
    <p:sldLayoutId id="2147486457" r:id="rId9"/>
    <p:sldLayoutId id="2147486458" r:id="rId10"/>
  </p:sldLayoutIdLst>
  <p:hf hdr="0" ftr="0" dt="0"/>
  <p:txStyles>
    <p:titleStyle>
      <a:lvl1pPr algn="ctr" defTabSz="914400" rtl="0" eaLnBrk="1" latinLnBrk="0" hangingPunct="1">
        <a:lnSpc>
          <a:spcPct val="90000"/>
        </a:lnSpc>
        <a:spcBef>
          <a:spcPct val="0"/>
        </a:spcBef>
        <a:buNone/>
        <a:defRPr sz="4400" b="1" kern="1200" spc="-30" baseline="0">
          <a:solidFill>
            <a:srgbClr val="07375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OPM Logo">
            <a:extLst>
              <a:ext uri="{FF2B5EF4-FFF2-40B4-BE49-F238E27FC236}">
                <a16:creationId xmlns:a16="http://schemas.microsoft.com/office/drawing/2014/main" id="{182715F8-3F9E-110C-B982-1A4ECB86D8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1800" y="6348810"/>
            <a:ext cx="822960" cy="273056"/>
          </a:xfrm>
          <a:prstGeom prst="rect">
            <a:avLst/>
          </a:prstGeom>
        </p:spPr>
      </p:pic>
      <p:cxnSp>
        <p:nvCxnSpPr>
          <p:cNvPr id="11" name="Straight Connector 10">
            <a:extLst>
              <a:ext uri="{FF2B5EF4-FFF2-40B4-BE49-F238E27FC236}">
                <a16:creationId xmlns:a16="http://schemas.microsoft.com/office/drawing/2014/main" id="{3B258A36-2109-CC21-F611-83290E1E5F4F}"/>
              </a:ext>
              <a:ext uri="{C183D7F6-B498-43B3-948B-1728B52AA6E4}">
                <adec:decorative xmlns:adec="http://schemas.microsoft.com/office/drawing/2017/decorative" val="1"/>
              </a:ext>
            </a:extLst>
          </p:cNvPr>
          <p:cNvCxnSpPr/>
          <p:nvPr userDrawn="1"/>
        </p:nvCxnSpPr>
        <p:spPr>
          <a:xfrm>
            <a:off x="11567160" y="6351611"/>
            <a:ext cx="0" cy="280590"/>
          </a:xfrm>
          <a:prstGeom prst="line">
            <a:avLst/>
          </a:prstGeom>
          <a:ln w="12700">
            <a:solidFill>
              <a:srgbClr val="07375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3A4904-B5D8-458F-A057-7C66F6BE0A22}"/>
              </a:ext>
            </a:extLst>
          </p:cNvPr>
          <p:cNvSpPr txBox="1"/>
          <p:nvPr userDrawn="1"/>
        </p:nvSpPr>
        <p:spPr>
          <a:xfrm>
            <a:off x="9906000" y="0"/>
            <a:ext cx="2286000" cy="731520"/>
          </a:xfrm>
          <a:prstGeom prst="rect">
            <a:avLst/>
          </a:prstGeom>
          <a:solidFill>
            <a:srgbClr val="FFFF00">
              <a:alpha val="80000"/>
            </a:srgbClr>
          </a:solidFill>
        </p:spPr>
        <p:txBody>
          <a:bodyPr wrap="none" tIns="91440" rtlCol="0" anchor="b" anchorCtr="0">
            <a:noAutofit/>
          </a:bodyPr>
          <a:lstStyle/>
          <a:p>
            <a:pPr algn="ctr">
              <a:lnSpc>
                <a:spcPct val="70000"/>
              </a:lnSpc>
            </a:pPr>
            <a:r>
              <a:rPr lang="en-US" sz="2000" b="1">
                <a:solidFill>
                  <a:srgbClr val="7030A0"/>
                </a:solidFill>
              </a:rPr>
              <a:t>Draft Pre-Decisional</a:t>
            </a:r>
          </a:p>
          <a:p>
            <a:pPr algn="ctr">
              <a:lnSpc>
                <a:spcPct val="70000"/>
              </a:lnSpc>
            </a:pPr>
            <a:r>
              <a:rPr lang="en-US" sz="1200" b="0">
                <a:solidFill>
                  <a:srgbClr val="7030A0"/>
                </a:solidFill>
              </a:rPr>
              <a:t>To remove, go to Master Slide</a:t>
            </a:r>
          </a:p>
        </p:txBody>
      </p:sp>
      <p:pic>
        <p:nvPicPr>
          <p:cNvPr id="2" name="Picture 1" descr="OPM | ODEIA text logo">
            <a:extLst>
              <a:ext uri="{FF2B5EF4-FFF2-40B4-BE49-F238E27FC236}">
                <a16:creationId xmlns:a16="http://schemas.microsoft.com/office/drawing/2014/main" id="{50E5ABF4-7F3D-42A4-B9B3-5FB68B701C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4800" y="6303491"/>
            <a:ext cx="1658007" cy="318375"/>
          </a:xfrm>
          <a:prstGeom prst="rect">
            <a:avLst/>
          </a:prstGeom>
        </p:spPr>
      </p:pic>
    </p:spTree>
    <p:extLst>
      <p:ext uri="{BB962C8B-B14F-4D97-AF65-F5344CB8AC3E}">
        <p14:creationId xmlns:p14="http://schemas.microsoft.com/office/powerpoint/2010/main" val="3314226591"/>
      </p:ext>
    </p:extLst>
  </p:cSld>
  <p:clrMap bg1="lt1" tx1="dk1" bg2="lt2" tx2="dk2" accent1="accent1" accent2="accent2" accent3="accent3" accent4="accent4" accent5="accent5" accent6="accent6" hlink="hlink" folHlink="folHlink"/>
  <p:sldLayoutIdLst>
    <p:sldLayoutId id="2147486440" r:id="rId1"/>
  </p:sldLayoutIdLst>
  <p:hf hdr="0" ftr="0" dt="0"/>
  <p:txStyles>
    <p:titleStyle>
      <a:lvl1pPr algn="ctr" defTabSz="914400" rtl="0" eaLnBrk="1" latinLnBrk="0" hangingPunct="1">
        <a:lnSpc>
          <a:spcPct val="90000"/>
        </a:lnSpc>
        <a:spcBef>
          <a:spcPct val="0"/>
        </a:spcBef>
        <a:buNone/>
        <a:defRPr sz="4400" b="1" kern="1200" spc="-30" baseline="0">
          <a:solidFill>
            <a:srgbClr val="07375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2.png"/></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nVybCI6Imh0dHBzOi8vYXNrZWFybi5vcmcvcGFnZS9kaXNhYmlsaXR5LWFuZC1kaXZlcnNpdHktYXQtd29yayIsImJ1bGxldGluX2lkIjoiMjAyMzA3MjYuODAyMjgyOTEifQ.IeMKxr3oIgG7aoZuSOBVE7za8P8YHtrmjtDR71gi5sk/s/1434678524/br/223244402895-l" TargetMode="External"/><Relationship Id="rId2" Type="http://schemas.openxmlformats.org/officeDocument/2006/relationships/hyperlink" Target="https://askearn.org/page/disability-and-diversity-at-work"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s://lnks.gd/l/eyJhbGciOiJIUzI1NiJ9.eyJidWxsZXRpbl9saW5rX2lkIjoxMDIsInVyaSI6ImJwMjpjbGljayIsInVybCI6Imh0dHBzOi8vcHJvZHVjdGlvbi1hc2tlYXJuLW9yZy5zMy5hbWF6b25hd3MuY29tL0ludGVyc2VjdGlvbmFsaXR5X2luX3RoZV9Xb3JrcGxhY2VfZTA4MjlmMzdiOC5wZGYiLCJidWxsZXRpbl9pZCI6IjIwMjMwNzI2LjgwMjI4MjkxIn0.JRAl6aa9a5E7XALEWZ1LLG95s1iahAxJza41boqRLiI/s/1434678524/br/223244402895-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thematica.org/publications/what-vocational-rehabilitation-services-do-young-adults-on-the-autism-spectrum-engage-with-and-what?utm_source=acoustic&amp;utm_medium=email&amp;utm_campaign=evidence_insights&amp;utm_content=Evidence%20and%20Insights%2007%2027%2023%20(1)&amp;SourceId=acoustic_Evidence%20and%20Insights%2007%2027%2023%20(1)" TargetMode="External"/><Relationship Id="rId2" Type="http://schemas.openxmlformats.org/officeDocument/2006/relationships/hyperlink" Target="https://www.mathematica.org/projects/research-support-services-for-employment-of-young-adults-on-the-autism-spectrum"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content.iospress.com/articles/journal-of-vocational-rehabilitation/jvr23002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ntent.iospress.com/articles/journal-of-vocational-rehabilitation/jvr230027" TargetMode="External"/><Relationship Id="rId2" Type="http://schemas.openxmlformats.org/officeDocument/2006/relationships/hyperlink" Target="https://content.iospress.com/articles/journal-of-vocational-rehabilitation/jvr230026"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hyperlink" Target="https://aoddisabilityemploymenttacenter.us1.list-manage.com/track/click?u=b7fbe51c76c5794fcaa4ec015&amp;id=69a9b2c2fc&amp;e=6b137a2fdd" TargetMode="External"/><Relationship Id="rId2" Type="http://schemas.openxmlformats.org/officeDocument/2006/relationships/hyperlink" Target="https://aoddisabilityemploymenttacenter.com/community-of-practice/#podcasts"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s://aoddisabilityemploymenttacenter.us1.list-manage.com/track/click?u=b7fbe51c76c5794fcaa4ec015&amp;id=6ee0712f95&amp;e=6b137a2fdd" TargetMode="External"/><Relationship Id="rId4" Type="http://schemas.openxmlformats.org/officeDocument/2006/relationships/hyperlink" Target="https://aoddisabilityemploymenttacenter.us1.list-manage.com/track/click?u=b7fbe51c76c5794fcaa4ec015&amp;id=6ac99c89bf&amp;e=6b137a2fd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disabilityin-bulk.s3.amazonaws.com/2023/Self+ID+Executive+Summary+508.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l.gov/agencies/ofccp/section-503?utm_medium=email&amp;utm_source=govdelivery" TargetMode="External"/><Relationship Id="rId2" Type="http://schemas.openxmlformats.org/officeDocument/2006/relationships/hyperlink" Target="https://lnks.gd/l/eyJhbGciOiJIUzI1NiJ9.eyJidWxsZXRpbl9saW5rX2lkIjoxMDEsInVyaSI6ImJwMjpjbGljayIsInVybCI6Imh0dHBzOi8vd3d3LmRvbC5nb3YvYWdlbmNpZXMvb2ZjY3Avc2VsZi1pZC1mb3Jtcz91dG1fbWVkaXVtPWVtYWlsJnV0bV9zb3VyY2U9Z292ZGVsaXZlcnkiLCJidWxsZXRpbl9pZCI6IjIwMjMwNzIxLjc5OTkyMTIxIn0.26B70NN-slVhuYPY_GNOfkGdHj_kNFZhf8ZPpj3soHo/s/1434678524/br/223017567500-l"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s://lnks.gd/l/eyJhbGciOiJIUzI1NiJ9.eyJidWxsZXRpbl9saW5rX2lkIjoxMDMsInVyaSI6ImJwMjpjbGljayIsInVybCI6Imh0dHBzOi8vd3d3LmRvbC5nb3YvYWdlbmNpZXMvb2ZjY3AvY29udGFjdD91dG1fbWVkaXVtPWVtYWlsJnV0bV9zb3VyY2U9Z292ZGVsaXZlcnkiLCJidWxsZXRpbl9pZCI6IjIwMjMwNzIxLjc5OTkyMTIxIn0.ntFUsDfJJoYsErhcHphpZFc_PSVyuuH2jspXai8Ghs0/s/1434678524/br/223017567500-l" TargetMode="External"/><Relationship Id="rId4" Type="http://schemas.openxmlformats.org/officeDocument/2006/relationships/hyperlink" Target="https://www.dol.gov/agencies/ofccp/faqs/section-50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ourfuturematters.ideascal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zoom.us/webinar/register/WN_FvrcYJYeS3GWfrlESR6B5w#/regist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2.png"/><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94.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95.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71.sv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100.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3" Type="http://schemas.openxmlformats.org/officeDocument/2006/relationships/hyperlink" Target="http://www.thinkhighered.net/" TargetMode="External"/><Relationship Id="rId2" Type="http://schemas.openxmlformats.org/officeDocument/2006/relationships/notesSlide" Target="../notesSlides/notesSlide12.xml"/><Relationship Id="rId1" Type="http://schemas.openxmlformats.org/officeDocument/2006/relationships/slideLayout" Target="../slideLayouts/slideLayout111.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hyperlink" Target="https://thinkhighered.net/uploads/TCcampaign-resource-booklet_R-fixed.pdf" TargetMode="External"/><Relationship Id="rId7" Type="http://schemas.openxmlformats.org/officeDocument/2006/relationships/image" Target="../media/image83.jpeg"/><Relationship Id="rId2" Type="http://schemas.openxmlformats.org/officeDocument/2006/relationships/hyperlink" Target="https://thinkhighered.net/uploads/THTC-SOCIAL-MEDIA-TOOLKIT_RF-2.pdf" TargetMode="External"/><Relationship Id="rId1" Type="http://schemas.openxmlformats.org/officeDocument/2006/relationships/slideLayout" Target="../slideLayouts/slideLayout163.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hyperlink" Target="https://thinkcollege.net/espano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2.png"/><Relationship Id="rId4" Type="http://schemas.openxmlformats.org/officeDocument/2006/relationships/hyperlink" Target="mailto:disability.statistics@unh.ed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7.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6.xml"/></Relationships>
</file>

<file path=ppt/slides/_rels/slide4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svg"/><Relationship Id="rId2" Type="http://schemas.openxmlformats.org/officeDocument/2006/relationships/notesSlide" Target="../notesSlides/notesSlide14.xml"/><Relationship Id="rId1" Type="http://schemas.openxmlformats.org/officeDocument/2006/relationships/slideLayout" Target="../slideLayouts/slideLayout150.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91.svg"/></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64.png"/><Relationship Id="rId7" Type="http://schemas.openxmlformats.org/officeDocument/2006/relationships/image" Target="../media/image95.svg"/><Relationship Id="rId2" Type="http://schemas.openxmlformats.org/officeDocument/2006/relationships/notesSlide" Target="../notesSlides/notesSlide15.xml"/><Relationship Id="rId1" Type="http://schemas.openxmlformats.org/officeDocument/2006/relationships/slideLayout" Target="../slideLayouts/slideLayout150.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s>
</file>

<file path=ppt/slides/_rels/slide4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60.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133.xml"/><Relationship Id="rId5" Type="http://schemas.openxmlformats.org/officeDocument/2006/relationships/image" Target="../media/image102.png"/><Relationship Id="rId4" Type="http://schemas.openxmlformats.org/officeDocument/2006/relationships/hyperlink" Target="https://thinkcollege.net/researchproduc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7.xml"/><Relationship Id="rId1" Type="http://schemas.openxmlformats.org/officeDocument/2006/relationships/slideLayout" Target="../slideLayouts/slideLayout143.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s://researchondisability.org/home/ntid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hyperlink" Target="http://www.aucd.org/"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dirty="0"/>
              <a:t>nTIDE Lunch &amp; Learn 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8, Episode 8</a:t>
            </a:r>
            <a:br>
              <a:rPr lang="en-US" dirty="0"/>
            </a:br>
            <a:r>
              <a:rPr lang="en-US" dirty="0"/>
              <a:t>Date: August 4, 2023</a:t>
            </a:r>
          </a:p>
        </p:txBody>
      </p:sp>
    </p:spTree>
    <p:extLst>
      <p:ext uri="{BB962C8B-B14F-4D97-AF65-F5344CB8AC3E}">
        <p14:creationId xmlns:p14="http://schemas.microsoft.com/office/powerpoint/2010/main" val="2419022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dirty="0">
                <a:latin typeface="Calibri" panose="020F0502020204030204" pitchFamily="34" charset="0"/>
              </a:rPr>
              <a:t>The monthly </a:t>
            </a:r>
            <a:r>
              <a:rPr lang="en-US" u="sng" dirty="0">
                <a:latin typeface="Calibri" panose="020F0502020204030204" pitchFamily="34" charset="0"/>
              </a:rPr>
              <a:t>nTIDE Report</a:t>
            </a:r>
            <a:r>
              <a:rPr lang="en-US" dirty="0">
                <a:latin typeface="Calibri" panose="020F0502020204030204" pitchFamily="34" charset="0"/>
              </a:rPr>
              <a:t> is a press release and infographic, looking at the latest employment statistics.</a:t>
            </a:r>
          </a:p>
          <a:p>
            <a:pPr>
              <a:spcBef>
                <a:spcPts val="1800"/>
              </a:spcBef>
            </a:pPr>
            <a:r>
              <a:rPr lang="en-US" dirty="0">
                <a:latin typeface="Calibri" panose="020F0502020204030204" pitchFamily="34" charset="0"/>
              </a:rPr>
              <a:t>Uses data from the “jobs report” released by the U.S. Bureau of Labor Statistics, on the 1</a:t>
            </a:r>
            <a:r>
              <a:rPr lang="en-US" baseline="30000" dirty="0">
                <a:latin typeface="Calibri" panose="020F0502020204030204" pitchFamily="34" charset="0"/>
              </a:rPr>
              <a:t>st</a:t>
            </a:r>
            <a:r>
              <a:rPr lang="en-US" dirty="0">
                <a:latin typeface="Calibri" panose="020F0502020204030204" pitchFamily="34" charset="0"/>
              </a:rPr>
              <a:t> Friday of each month.</a:t>
            </a:r>
          </a:p>
          <a:p>
            <a:endParaRPr lang="en-US" dirty="0"/>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256104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spcBef>
                <a:spcPts val="1800"/>
              </a:spcBef>
            </a:pPr>
            <a:r>
              <a:rPr lang="en-US" dirty="0">
                <a:latin typeface="Calibri" panose="020F0502020204030204" pitchFamily="34" charset="0"/>
              </a:rPr>
              <a:t>Not yet seasonally adjusted.</a:t>
            </a:r>
          </a:p>
          <a:p>
            <a:pPr lvl="1">
              <a:spcBef>
                <a:spcPts val="1200"/>
              </a:spcBef>
            </a:pPr>
            <a:r>
              <a:rPr lang="en-US" sz="2400" dirty="0">
                <a:latin typeface="Calibri" panose="020F0502020204030204" pitchFamily="34" charset="0"/>
              </a:rPr>
              <a:t>which is why we compare to the same month last year.</a:t>
            </a:r>
          </a:p>
          <a:p>
            <a:endParaRPr lang="en-US"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426531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cs typeface="Calibri" panose="020F0502020204030204" pitchFamily="34" charset="0"/>
              </a:rPr>
              <a:t>The Numbers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p:txBody>
          <a:bodyPr/>
          <a:lstStyle/>
          <a:p>
            <a:pPr algn="ctr"/>
            <a:endParaRPr lang="en-US" sz="2800" b="1" dirty="0">
              <a:solidFill>
                <a:schemeClr val="tx1"/>
              </a:solidFill>
              <a:latin typeface="Calibri" panose="020F0502020204030204" pitchFamily="34" charset="0"/>
            </a:endParaRPr>
          </a:p>
          <a:p>
            <a:pPr algn="ctr"/>
            <a:endParaRPr lang="en-US" b="1" dirty="0">
              <a:latin typeface="Calibri" panose="020F0502020204030204" pitchFamily="34" charset="0"/>
            </a:endParaRPr>
          </a:p>
          <a:p>
            <a:pPr marL="0" indent="0" algn="ctr">
              <a:buNone/>
            </a:pPr>
            <a:r>
              <a:rPr lang="en-US" sz="3200" b="1" dirty="0">
                <a:latin typeface="Calibri" panose="020F0502020204030204" pitchFamily="34" charset="0"/>
              </a:rPr>
              <a:t>Andrew Houtenville</a:t>
            </a:r>
            <a:br>
              <a:rPr lang="en-US" sz="3200" b="1"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University of New Hampshire</a:t>
            </a:r>
            <a:endParaRPr lang="en-US" sz="3200" dirty="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12</a:t>
            </a:fld>
            <a:endParaRPr lang="en-US"/>
          </a:p>
        </p:txBody>
      </p:sp>
    </p:spTree>
    <p:extLst>
      <p:ext uri="{BB962C8B-B14F-4D97-AF65-F5344CB8AC3E}">
        <p14:creationId xmlns:p14="http://schemas.microsoft.com/office/powerpoint/2010/main" val="29722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spTree>
    <p:extLst>
      <p:ext uri="{BB962C8B-B14F-4D97-AF65-F5344CB8AC3E}">
        <p14:creationId xmlns:p14="http://schemas.microsoft.com/office/powerpoint/2010/main" val="249186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r>
              <a:rPr lang="en-US" sz="4000" b="1" dirty="0"/>
              <a:t>June</a:t>
            </a:r>
            <a:endParaRPr lang="en-US" sz="4000" dirty="0"/>
          </a:p>
        </p:txBody>
      </p:sp>
      <p:pic>
        <p:nvPicPr>
          <p:cNvPr id="17" name="Picture 16" descr="Employment to Population Ratio line chart of People without Disabilities being at 75.5 and People with Disabilities being at 37.0 in June 2023">
            <a:extLst>
              <a:ext uri="{FF2B5EF4-FFF2-40B4-BE49-F238E27FC236}">
                <a16:creationId xmlns:a16="http://schemas.microsoft.com/office/drawing/2014/main" id="{7BC7B1A0-DB07-442B-7943-2A84F26D464C}"/>
              </a:ext>
            </a:extLst>
          </p:cNvPr>
          <p:cNvPicPr>
            <a:picLocks noChangeAspect="1"/>
          </p:cNvPicPr>
          <p:nvPr/>
        </p:nvPicPr>
        <p:blipFill>
          <a:blip r:embed="rId2"/>
          <a:stretch>
            <a:fillRect/>
          </a:stretch>
        </p:blipFill>
        <p:spPr>
          <a:xfrm>
            <a:off x="3291840" y="731520"/>
            <a:ext cx="7797460" cy="5377138"/>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201735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Employment</a:t>
            </a:r>
            <a:br>
              <a:rPr lang="en-US" sz="4000" b="1" u="sng" dirty="0"/>
            </a:br>
            <a:r>
              <a:rPr lang="en-US" sz="4000" b="1" u="sng" dirty="0"/>
              <a:t>-to- </a:t>
            </a:r>
            <a:br>
              <a:rPr lang="en-US" sz="4000" b="1" u="sng" dirty="0"/>
            </a:br>
            <a:r>
              <a:rPr lang="en-US" sz="4000" b="1" u="sng" dirty="0"/>
              <a:t>Population </a:t>
            </a:r>
            <a:br>
              <a:rPr lang="en-US" sz="4000" b="1" u="sng" dirty="0"/>
            </a:br>
            <a:r>
              <a:rPr lang="en-US" sz="4000" b="1" u="sng" dirty="0"/>
              <a:t>Ratio:</a:t>
            </a:r>
            <a:br>
              <a:rPr lang="en-US" sz="4000" b="1" u="sng" dirty="0"/>
            </a:br>
            <a:r>
              <a:rPr lang="en-US" sz="4000" b="1" dirty="0"/>
              <a:t>July</a:t>
            </a:r>
            <a:endParaRPr lang="en-US" sz="4000" dirty="0"/>
          </a:p>
        </p:txBody>
      </p:sp>
      <p:pic>
        <p:nvPicPr>
          <p:cNvPr id="17" name="Picture 16" descr="Employment to Population Ratio line chart of People without Disabilities being at 75.5 in July (no change from June) and People with Disabilities being at 37.3 in July (up 0.3 from June). ">
            <a:extLst>
              <a:ext uri="{FF2B5EF4-FFF2-40B4-BE49-F238E27FC236}">
                <a16:creationId xmlns:a16="http://schemas.microsoft.com/office/drawing/2014/main" id="{B301D768-9BB2-893B-50B8-B2F7CEEDCE91}"/>
              </a:ext>
            </a:extLst>
          </p:cNvPr>
          <p:cNvPicPr>
            <a:picLocks noChangeAspect="1"/>
          </p:cNvPicPr>
          <p:nvPr/>
        </p:nvPicPr>
        <p:blipFill>
          <a:blip r:embed="rId3"/>
          <a:stretch>
            <a:fillRect/>
          </a:stretch>
        </p:blipFill>
        <p:spPr>
          <a:xfrm>
            <a:off x="3291840" y="731520"/>
            <a:ext cx="7797460" cy="5377138"/>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Tree>
    <p:extLst>
      <p:ext uri="{BB962C8B-B14F-4D97-AF65-F5344CB8AC3E}">
        <p14:creationId xmlns:p14="http://schemas.microsoft.com/office/powerpoint/2010/main" val="32340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endParaRPr lang="en-US" sz="4000"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spTree>
    <p:extLst>
      <p:ext uri="{BB962C8B-B14F-4D97-AF65-F5344CB8AC3E}">
        <p14:creationId xmlns:p14="http://schemas.microsoft.com/office/powerpoint/2010/main" val="35271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br>
              <a:rPr lang="en-US" sz="4000" b="1" u="sng" dirty="0"/>
            </a:br>
            <a:r>
              <a:rPr lang="en-US" sz="4000" b="1" dirty="0"/>
              <a:t>June</a:t>
            </a:r>
            <a:endParaRPr lang="en-US" sz="4000" dirty="0"/>
          </a:p>
        </p:txBody>
      </p:sp>
      <p:pic>
        <p:nvPicPr>
          <p:cNvPr id="40" name="Picture 39" descr="Labor Force Participation Rate line chart of People without Disabilities being at 78.4  and People with Disabilities being at 39.7 in June 2023.">
            <a:extLst>
              <a:ext uri="{FF2B5EF4-FFF2-40B4-BE49-F238E27FC236}">
                <a16:creationId xmlns:a16="http://schemas.microsoft.com/office/drawing/2014/main" id="{E73FEF6D-08B3-05AC-560C-936BEEAFDEE4}"/>
              </a:ext>
            </a:extLst>
          </p:cNvPr>
          <p:cNvPicPr>
            <a:picLocks noChangeAspect="1"/>
          </p:cNvPicPr>
          <p:nvPr/>
        </p:nvPicPr>
        <p:blipFill>
          <a:blip r:embed="rId3"/>
          <a:stretch>
            <a:fillRect/>
          </a:stretch>
        </p:blipFill>
        <p:spPr>
          <a:xfrm>
            <a:off x="3291840" y="731520"/>
            <a:ext cx="7974460" cy="5376672"/>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spTree>
    <p:extLst>
      <p:ext uri="{BB962C8B-B14F-4D97-AF65-F5344CB8AC3E}">
        <p14:creationId xmlns:p14="http://schemas.microsoft.com/office/powerpoint/2010/main" val="401106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4000" b="1" u="sng" dirty="0"/>
              <a:t>Labor </a:t>
            </a:r>
            <a:br>
              <a:rPr lang="en-US" sz="4000" b="1" u="sng" dirty="0"/>
            </a:br>
            <a:r>
              <a:rPr lang="en-US" sz="4000" b="1" u="sng" dirty="0"/>
              <a:t>Force</a:t>
            </a:r>
            <a:br>
              <a:rPr lang="en-US" sz="4000" b="1" u="sng" dirty="0"/>
            </a:br>
            <a:r>
              <a:rPr lang="en-US" sz="4000" b="1" u="sng" dirty="0"/>
              <a:t>Participation</a:t>
            </a:r>
            <a:br>
              <a:rPr lang="en-US" sz="4000" b="1" u="sng" dirty="0"/>
            </a:br>
            <a:r>
              <a:rPr lang="en-US" sz="4000" b="1" u="sng" dirty="0"/>
              <a:t>Rate:</a:t>
            </a:r>
            <a:br>
              <a:rPr lang="en-US" sz="4000" b="1" u="sng" dirty="0"/>
            </a:br>
            <a:r>
              <a:rPr lang="en-US" sz="4000" b="1" dirty="0"/>
              <a:t>July</a:t>
            </a:r>
            <a:endParaRPr lang="en-US" sz="4000" dirty="0"/>
          </a:p>
        </p:txBody>
      </p:sp>
      <p:pic>
        <p:nvPicPr>
          <p:cNvPr id="14" name="Picture 13" descr="Labor Force Participation Rate line chart of People without Disabilities being at 78.4 in July (no change from June) and People with Disabilities being at 40.4 in July (up 0.7 from June). ">
            <a:extLst>
              <a:ext uri="{FF2B5EF4-FFF2-40B4-BE49-F238E27FC236}">
                <a16:creationId xmlns:a16="http://schemas.microsoft.com/office/drawing/2014/main" id="{9E47C59D-2CEB-7CAC-8EBB-A2B58A43459C}"/>
              </a:ext>
            </a:extLst>
          </p:cNvPr>
          <p:cNvPicPr>
            <a:picLocks noChangeAspect="1"/>
          </p:cNvPicPr>
          <p:nvPr/>
        </p:nvPicPr>
        <p:blipFill>
          <a:blip r:embed="rId3"/>
          <a:stretch>
            <a:fillRect/>
          </a:stretch>
        </p:blipFill>
        <p:spPr>
          <a:xfrm>
            <a:off x="3291840" y="731520"/>
            <a:ext cx="7974460" cy="5376672"/>
          </a:xfrm>
          <a:prstGeom prst="rect">
            <a:avLst/>
          </a:prstGeom>
        </p:spPr>
      </p:pic>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18</a:t>
            </a:fld>
            <a:endParaRPr lang="en-US"/>
          </a:p>
        </p:txBody>
      </p:sp>
    </p:spTree>
    <p:extLst>
      <p:ext uri="{BB962C8B-B14F-4D97-AF65-F5344CB8AC3E}">
        <p14:creationId xmlns:p14="http://schemas.microsoft.com/office/powerpoint/2010/main" val="335782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dirty="0"/>
              <a:t>Part 2</a:t>
            </a:r>
            <a:br>
              <a:rPr lang="en-US" b="1" dirty="0"/>
            </a:br>
            <a:r>
              <a:rPr lang="en-US" b="1" dirty="0"/>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dirty="0"/>
          </a:p>
          <a:p>
            <a:pPr marL="0" indent="0" algn="ctr">
              <a:buNone/>
            </a:pPr>
            <a:r>
              <a:rPr lang="en-US" sz="3600" b="1" dirty="0"/>
              <a:t>Denise Rozell </a:t>
            </a:r>
          </a:p>
          <a:p>
            <a:pPr marL="0" indent="0" algn="ctr">
              <a:buNone/>
            </a:pPr>
            <a:r>
              <a:rPr lang="en-US" sz="3600" dirty="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white"/>
              </a:solidFill>
              <a:effectLst/>
              <a:uLnTx/>
              <a:uFillTx/>
              <a:latin typeface="Myriad Pro"/>
              <a:ea typeface="+mn-ea"/>
              <a:cs typeface="+mn-cs"/>
            </a:endParaRPr>
          </a:p>
        </p:txBody>
      </p:sp>
      <p:pic>
        <p:nvPicPr>
          <p:cNvPr id="6" name="Picture 2" descr="AUCD Logo">
            <a:extLst>
              <a:ext uri="{FF2B5EF4-FFF2-40B4-BE49-F238E27FC236}">
                <a16:creationId xmlns:a16="http://schemas.microsoft.com/office/drawing/2014/main" id="{C3771944-BC74-41A2-B9D9-CAE0A9533CA2}"/>
              </a:ext>
            </a:extLst>
          </p:cNvPr>
          <p:cNvPicPr>
            <a:picLocks noChangeAspect="1"/>
          </p:cNvPicPr>
          <p:nvPr/>
        </p:nvPicPr>
        <p:blipFill>
          <a:blip r:embed="rId2"/>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346050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dirty="0"/>
              <a:t>nTIDE Lunch &amp; Learn     Webinar Series </a:t>
            </a:r>
            <a:r>
              <a:rPr lang="en-US" sz="800" dirty="0">
                <a:solidFill>
                  <a:schemeClr val="bg1"/>
                </a:solidFill>
              </a:rPr>
              <a:t>audio</a:t>
            </a:r>
            <a:endParaRPr lang="en-US" dirty="0">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8, Episode 8</a:t>
            </a:r>
            <a:br>
              <a:rPr lang="en-US" dirty="0"/>
            </a:br>
            <a:r>
              <a:rPr lang="en-US" dirty="0"/>
              <a:t>Date: August 4, 2023</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 y="447675"/>
            <a:ext cx="533400" cy="533400"/>
          </a:xfrm>
          <a:prstGeom prst="rect">
            <a:avLst/>
          </a:prstGeom>
        </p:spPr>
      </p:pic>
    </p:spTree>
    <p:extLst>
      <p:ext uri="{BB962C8B-B14F-4D97-AF65-F5344CB8AC3E}">
        <p14:creationId xmlns:p14="http://schemas.microsoft.com/office/powerpoint/2010/main" val="13016114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66F7-B8E6-C121-8EDD-7D9B88EF7384}"/>
              </a:ext>
            </a:extLst>
          </p:cNvPr>
          <p:cNvSpPr>
            <a:spLocks noGrp="1"/>
          </p:cNvSpPr>
          <p:nvPr>
            <p:ph type="title"/>
          </p:nvPr>
        </p:nvSpPr>
        <p:spPr/>
        <p:txBody>
          <a:bodyPr/>
          <a:lstStyle/>
          <a:p>
            <a:r>
              <a:rPr lang="en-US" b="1" dirty="0"/>
              <a:t>Federal Policy Update</a:t>
            </a:r>
          </a:p>
        </p:txBody>
      </p:sp>
      <p:sp>
        <p:nvSpPr>
          <p:cNvPr id="3" name="Content Placeholder 2">
            <a:extLst>
              <a:ext uri="{FF2B5EF4-FFF2-40B4-BE49-F238E27FC236}">
                <a16:creationId xmlns:a16="http://schemas.microsoft.com/office/drawing/2014/main" id="{211895C0-6713-24D4-035B-FB3FE9F092FE}"/>
              </a:ext>
            </a:extLst>
          </p:cNvPr>
          <p:cNvSpPr>
            <a:spLocks noGrp="1"/>
          </p:cNvSpPr>
          <p:nvPr>
            <p:ph idx="1"/>
          </p:nvPr>
        </p:nvSpPr>
        <p:spPr>
          <a:xfrm>
            <a:off x="838200" y="1690688"/>
            <a:ext cx="10515600" cy="4486275"/>
          </a:xfrm>
        </p:spPr>
        <p:txBody>
          <a:bodyPr>
            <a:normAutofit/>
          </a:bodyPr>
          <a:lstStyle/>
          <a:p>
            <a:r>
              <a:rPr lang="en-US" dirty="0"/>
              <a:t>Appropriations:</a:t>
            </a:r>
          </a:p>
          <a:p>
            <a:pPr lvl="1"/>
            <a:r>
              <a:rPr lang="en-US" dirty="0"/>
              <a:t>House – Subcommittee??</a:t>
            </a:r>
          </a:p>
          <a:p>
            <a:pPr lvl="2"/>
            <a:r>
              <a:rPr lang="en-US" sz="2400" dirty="0"/>
              <a:t>“Maintains funding at the FY23 enacted levels for programs for certain vulnerable populations, such as Americans with disabilities...”  – what does that mean??   </a:t>
            </a:r>
          </a:p>
          <a:p>
            <a:pPr lvl="1"/>
            <a:r>
              <a:rPr lang="en-US" dirty="0"/>
              <a:t>Senate – Committee passed all 12 bills </a:t>
            </a:r>
          </a:p>
          <a:p>
            <a:pPr lvl="2"/>
            <a:r>
              <a:rPr lang="en-US" sz="2400" dirty="0"/>
              <a:t>Level funding - first time in five years that all 12 of the appropriations bills were moved in a bi-partisan manner through the Appropriations Committee before the August recess. </a:t>
            </a:r>
          </a:p>
          <a:p>
            <a:pPr marL="914400" lvl="2" indent="0">
              <a:buNone/>
            </a:pPr>
            <a:endParaRPr lang="en-US" sz="2400" dirty="0"/>
          </a:p>
          <a:p>
            <a:r>
              <a:rPr lang="en-US" sz="3200" dirty="0"/>
              <a:t>RECESS!! They are home. </a:t>
            </a:r>
          </a:p>
          <a:p>
            <a:pPr lvl="1"/>
            <a:endParaRPr lang="en-US" dirty="0"/>
          </a:p>
        </p:txBody>
      </p:sp>
      <p:sp>
        <p:nvSpPr>
          <p:cNvPr id="4" name="Date Placeholder 3">
            <a:extLst>
              <a:ext uri="{FF2B5EF4-FFF2-40B4-BE49-F238E27FC236}">
                <a16:creationId xmlns:a16="http://schemas.microsoft.com/office/drawing/2014/main" id="{29FFF749-6D77-0641-A488-03440E10F8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AC6B151-0D17-DA5C-E60D-E08C723399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white"/>
              </a:solidFill>
              <a:effectLst/>
              <a:uLnTx/>
              <a:uFillTx/>
              <a:latin typeface="Myriad Pro"/>
              <a:ea typeface="+mn-ea"/>
              <a:cs typeface="+mn-cs"/>
            </a:endParaRPr>
          </a:p>
        </p:txBody>
      </p:sp>
      <p:pic>
        <p:nvPicPr>
          <p:cNvPr id="6" name="Picture 2">
            <a:extLst>
              <a:ext uri="{FF2B5EF4-FFF2-40B4-BE49-F238E27FC236}">
                <a16:creationId xmlns:a16="http://schemas.microsoft.com/office/drawing/2014/main" id="{90E426DD-9E27-FA32-A3AE-C5CFCA7C7B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213505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BFCF-B361-B4D2-78C4-6C9530ACE760}"/>
              </a:ext>
            </a:extLst>
          </p:cNvPr>
          <p:cNvSpPr>
            <a:spLocks noGrp="1"/>
          </p:cNvSpPr>
          <p:nvPr>
            <p:ph type="title"/>
          </p:nvPr>
        </p:nvSpPr>
        <p:spPr/>
        <p:txBody>
          <a:bodyPr/>
          <a:lstStyle/>
          <a:p>
            <a:r>
              <a:rPr lang="en-US" dirty="0">
                <a:hlinkClick r:id="rId2"/>
              </a:rPr>
              <a:t>Disability and Diversity at Work </a:t>
            </a:r>
            <a:endParaRPr lang="en-US" dirty="0"/>
          </a:p>
        </p:txBody>
      </p:sp>
      <p:sp>
        <p:nvSpPr>
          <p:cNvPr id="3" name="Content Placeholder 2">
            <a:extLst>
              <a:ext uri="{FF2B5EF4-FFF2-40B4-BE49-F238E27FC236}">
                <a16:creationId xmlns:a16="http://schemas.microsoft.com/office/drawing/2014/main" id="{A02F1865-7DF3-0B0E-9EF5-19A85E562F61}"/>
              </a:ext>
            </a:extLst>
          </p:cNvPr>
          <p:cNvSpPr>
            <a:spLocks noGrp="1"/>
          </p:cNvSpPr>
          <p:nvPr>
            <p:ph idx="1"/>
          </p:nvPr>
        </p:nvSpPr>
        <p:spPr/>
        <p:txBody>
          <a:bodyPr/>
          <a:lstStyle/>
          <a:p>
            <a:pPr marL="342900" lvl="0" indent="-342900">
              <a:spcAft>
                <a:spcPts val="1125"/>
              </a:spcAft>
              <a:buSzPts val="1000"/>
              <a:buFont typeface="Symbol" panose="05050102010706020507" pitchFamily="18" charset="2"/>
              <a:buChar char=""/>
              <a:tabLst>
                <a:tab pos="457200" algn="l"/>
              </a:tabLst>
            </a:pPr>
            <a:r>
              <a:rPr lang="en-US" dirty="0">
                <a:effectLst/>
                <a:cs typeface="Arial" panose="020B0604020202020204" pitchFamily="34" charset="0"/>
              </a:rPr>
              <a:t>EARN – (Employer Assistance and Resource Network on Disability Inclusion ) </a:t>
            </a:r>
            <a:r>
              <a:rPr lang="en-US" dirty="0">
                <a:cs typeface="Arial" panose="020B0604020202020204" pitchFamily="34" charset="0"/>
              </a:rPr>
              <a:t>– </a:t>
            </a:r>
            <a:r>
              <a:rPr lang="en-US" dirty="0">
                <a:effectLst/>
                <a:cs typeface="Arial" panose="020B0604020202020204" pitchFamily="34" charset="0"/>
              </a:rPr>
              <a:t>New Web page:</a:t>
            </a:r>
            <a:endParaRPr lang="en-US" dirty="0">
              <a:effectLst/>
              <a:cs typeface="Arial" panose="020B0604020202020204" pitchFamily="34" charset="0"/>
              <a:hlinkClick r:id="rId3">
                <a:extLst>
                  <a:ext uri="{A12FA001-AC4F-418D-AE19-62706E023703}">
                    <ahyp:hlinkClr xmlns:ahyp="http://schemas.microsoft.com/office/drawing/2018/hyperlinkcolor" val="tx"/>
                  </a:ext>
                </a:extLst>
              </a:hlinkClick>
            </a:endParaRPr>
          </a:p>
          <a:p>
            <a:pPr marL="800100" lvl="1" indent="-342900">
              <a:spcAft>
                <a:spcPts val="1125"/>
              </a:spcAft>
              <a:buSzPts val="1000"/>
              <a:buFont typeface="Symbol" panose="05050102010706020507" pitchFamily="18" charset="2"/>
              <a:buChar char=""/>
              <a:tabLst>
                <a:tab pos="457200" algn="l"/>
              </a:tabLst>
            </a:pPr>
            <a:r>
              <a:rPr lang="en-US" dirty="0">
                <a:solidFill>
                  <a:srgbClr val="212121"/>
                </a:solidFill>
                <a:cs typeface="Arial" panose="020B0604020202020204" pitchFamily="34" charset="0"/>
              </a:rPr>
              <a:t>I</a:t>
            </a:r>
            <a:r>
              <a:rPr lang="en-US" dirty="0">
                <a:solidFill>
                  <a:srgbClr val="212121"/>
                </a:solidFill>
                <a:effectLst/>
                <a:cs typeface="Arial" panose="020B0604020202020204" pitchFamily="34" charset="0"/>
              </a:rPr>
              <a:t>ntroduction to the concept of intersectionality in the workplace and tips for supporting employees with disabilities who are multiply marginalized –preferred language, employee benefits and support programs, learn more about diversity, Employee Resource Groups. .</a:t>
            </a:r>
            <a:endParaRPr lang="en-US" dirty="0">
              <a:solidFill>
                <a:srgbClr val="212121"/>
              </a:solidFill>
              <a:effectLst/>
            </a:endParaRPr>
          </a:p>
          <a:p>
            <a:pPr marL="800100" lvl="1" indent="-342900">
              <a:spcAft>
                <a:spcPts val="1125"/>
              </a:spcAft>
              <a:buSzPts val="1000"/>
              <a:buFont typeface="Symbol" panose="05050102010706020507" pitchFamily="18" charset="2"/>
              <a:buChar char=""/>
              <a:tabLst>
                <a:tab pos="457200" algn="l"/>
              </a:tabLst>
            </a:pPr>
            <a:r>
              <a:rPr lang="en-US" u="sng" dirty="0">
                <a:solidFill>
                  <a:srgbClr val="0070C0"/>
                </a:solidFill>
                <a:effectLst/>
                <a:cs typeface="Arial" panose="020B0604020202020204" pitchFamily="34" charset="0"/>
                <a:hlinkClick r:id="rId4">
                  <a:extLst>
                    <a:ext uri="{A12FA001-AC4F-418D-AE19-62706E023703}">
                      <ahyp:hlinkClr xmlns:ahyp="http://schemas.microsoft.com/office/drawing/2018/hyperlinkcolor" val="tx"/>
                    </a:ext>
                  </a:extLst>
                </a:hlinkClick>
              </a:rPr>
              <a:t>Intersectionality in the Workplace</a:t>
            </a:r>
            <a:r>
              <a:rPr lang="en-US" u="sng" dirty="0">
                <a:solidFill>
                  <a:srgbClr val="0070C0"/>
                </a:solidFill>
                <a:effectLst/>
                <a:cs typeface="Arial" panose="020B0604020202020204" pitchFamily="34" charset="0"/>
              </a:rPr>
              <a:t> </a:t>
            </a:r>
            <a:r>
              <a:rPr lang="en-US" dirty="0">
                <a:effectLst/>
                <a:cs typeface="Arial" panose="020B0604020202020204" pitchFamily="34" charset="0"/>
              </a:rPr>
              <a:t>explores</a:t>
            </a:r>
            <a:r>
              <a:rPr lang="en-US" dirty="0">
                <a:solidFill>
                  <a:srgbClr val="212121"/>
                </a:solidFill>
                <a:effectLst/>
                <a:cs typeface="Arial" panose="020B0604020202020204" pitchFamily="34" charset="0"/>
              </a:rPr>
              <a:t> disability as an intersection with race, gender, sexual orientation; steps businesses can take to ensure all feel respected and welcomed. Includes Action Steps for Employers. </a:t>
            </a:r>
            <a:endParaRPr lang="en-US" dirty="0">
              <a:solidFill>
                <a:srgbClr val="212121"/>
              </a:solidFill>
              <a:effectLst/>
            </a:endParaRPr>
          </a:p>
          <a:p>
            <a:endParaRPr lang="en-US" dirty="0"/>
          </a:p>
        </p:txBody>
      </p:sp>
      <p:sp>
        <p:nvSpPr>
          <p:cNvPr id="4" name="Date Placeholder 3">
            <a:extLst>
              <a:ext uri="{FF2B5EF4-FFF2-40B4-BE49-F238E27FC236}">
                <a16:creationId xmlns:a16="http://schemas.microsoft.com/office/drawing/2014/main" id="{3B12E78D-498A-B492-D8A5-6E45093DF31D}"/>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4B6F9CFB-0BE8-B0CB-C9E8-9B06062962E2}"/>
              </a:ext>
            </a:extLst>
          </p:cNvPr>
          <p:cNvSpPr>
            <a:spLocks noGrp="1"/>
          </p:cNvSpPr>
          <p:nvPr>
            <p:ph type="sldNum" sz="quarter" idx="12"/>
          </p:nvPr>
        </p:nvSpPr>
        <p:spPr/>
        <p:txBody>
          <a:bodyPr/>
          <a:lstStyle/>
          <a:p>
            <a:fld id="{9C637C1D-740A-4EE7-9AC7-DE15DA94B719}" type="slidenum">
              <a:rPr lang="en-US" smtClean="0"/>
              <a:t>21</a:t>
            </a:fld>
            <a:endParaRPr lang="en-US" dirty="0"/>
          </a:p>
        </p:txBody>
      </p:sp>
      <p:pic>
        <p:nvPicPr>
          <p:cNvPr id="6" name="Picture 2">
            <a:extLst>
              <a:ext uri="{FF2B5EF4-FFF2-40B4-BE49-F238E27FC236}">
                <a16:creationId xmlns:a16="http://schemas.microsoft.com/office/drawing/2014/main" id="{C93DE411-C652-4D9F-F1BE-140C54A7E01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312955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7182-84A7-EE0D-0F5A-EB6835F3850B}"/>
              </a:ext>
            </a:extLst>
          </p:cNvPr>
          <p:cNvSpPr>
            <a:spLocks noGrp="1"/>
          </p:cNvSpPr>
          <p:nvPr>
            <p:ph type="title"/>
          </p:nvPr>
        </p:nvSpPr>
        <p:spPr/>
        <p:txBody>
          <a:bodyPr/>
          <a:lstStyle/>
          <a:p>
            <a:r>
              <a:rPr lang="en-US" dirty="0"/>
              <a:t>VR and Young Adults with Autism </a:t>
            </a:r>
          </a:p>
        </p:txBody>
      </p:sp>
      <p:sp>
        <p:nvSpPr>
          <p:cNvPr id="3" name="Content Placeholder 2">
            <a:extLst>
              <a:ext uri="{FF2B5EF4-FFF2-40B4-BE49-F238E27FC236}">
                <a16:creationId xmlns:a16="http://schemas.microsoft.com/office/drawing/2014/main" id="{2909B134-DCB0-308F-805E-82EE6942D8FE}"/>
              </a:ext>
            </a:extLst>
          </p:cNvPr>
          <p:cNvSpPr>
            <a:spLocks noGrp="1"/>
          </p:cNvSpPr>
          <p:nvPr>
            <p:ph idx="1"/>
          </p:nvPr>
        </p:nvSpPr>
        <p:spPr/>
        <p:txBody>
          <a:bodyPr>
            <a:normAutofit fontScale="92500" lnSpcReduction="10000"/>
          </a:bodyPr>
          <a:lstStyle/>
          <a:p>
            <a:r>
              <a:rPr lang="en-US" dirty="0"/>
              <a:t>Mathematica - </a:t>
            </a:r>
            <a:r>
              <a:rPr lang="en-US" b="0" i="0" dirty="0">
                <a:solidFill>
                  <a:srgbClr val="313A45"/>
                </a:solidFill>
                <a:effectLst/>
                <a:hlinkClick r:id="rId2"/>
              </a:rPr>
              <a:t>The Research Support Services for Employment of Young Adults on the </a:t>
            </a:r>
            <a:r>
              <a:rPr lang="en-US" i="0" dirty="0">
                <a:solidFill>
                  <a:srgbClr val="313A45"/>
                </a:solidFill>
                <a:effectLst/>
                <a:hlinkClick r:id="rId2"/>
              </a:rPr>
              <a:t>Autism </a:t>
            </a:r>
            <a:r>
              <a:rPr lang="en-US" b="0" i="0" dirty="0">
                <a:solidFill>
                  <a:srgbClr val="313A45"/>
                </a:solidFill>
                <a:effectLst/>
                <a:hlinkClick r:id="rId2"/>
              </a:rPr>
              <a:t>Spectrum (REYAAS)</a:t>
            </a:r>
            <a:r>
              <a:rPr lang="en-US" b="0" i="0" dirty="0">
                <a:solidFill>
                  <a:srgbClr val="313A45"/>
                </a:solidFill>
                <a:effectLst/>
              </a:rPr>
              <a:t> project</a:t>
            </a:r>
          </a:p>
          <a:p>
            <a:r>
              <a:rPr lang="en-US" dirty="0">
                <a:solidFill>
                  <a:srgbClr val="313A45"/>
                </a:solidFill>
              </a:rPr>
              <a:t>S</a:t>
            </a:r>
            <a:r>
              <a:rPr lang="en-US" dirty="0"/>
              <a:t>eries of publications on young adults with autism and employment strategies, VR engagement, outcomes, services, and more. </a:t>
            </a:r>
          </a:p>
          <a:p>
            <a:pPr lvl="1"/>
            <a:r>
              <a:rPr lang="en-US" sz="2600" dirty="0"/>
              <a:t>Includes a new infographic – one page! </a:t>
            </a:r>
          </a:p>
          <a:p>
            <a:pPr lvl="1"/>
            <a:r>
              <a:rPr lang="en-US" sz="2600" dirty="0"/>
              <a:t>2017–2019, 86,616 young autistic adults applied for VR services.</a:t>
            </a:r>
          </a:p>
          <a:p>
            <a:pPr lvl="1"/>
            <a:r>
              <a:rPr lang="en-US" sz="2600" dirty="0"/>
              <a:t>VR counselors identified barriers to autistic young adults getting employment; </a:t>
            </a:r>
            <a:r>
              <a:rPr lang="en-US" sz="2600" b="1" dirty="0"/>
              <a:t>having low household incomes was the most common barrier.</a:t>
            </a:r>
          </a:p>
          <a:p>
            <a:pPr lvl="1"/>
            <a:r>
              <a:rPr lang="en-US" sz="2600" dirty="0"/>
              <a:t>Among autistic young adults who exited VR during 2017–2019, about half had employment, and most of them had competitive integrated employment</a:t>
            </a:r>
            <a:r>
              <a:rPr lang="en-US" dirty="0"/>
              <a:t>.</a:t>
            </a:r>
          </a:p>
          <a:p>
            <a:pPr lvl="1"/>
            <a:endParaRPr lang="en-US" dirty="0">
              <a:hlinkClick r:id="rId3">
                <a:extLst>
                  <a:ext uri="{A12FA001-AC4F-418D-AE19-62706E023703}">
                    <ahyp:hlinkClr xmlns:ahyp="http://schemas.microsoft.com/office/drawing/2018/hyperlinkcolor" val="tx"/>
                  </a:ext>
                </a:extLst>
              </a:hlinkClick>
            </a:endParaRPr>
          </a:p>
        </p:txBody>
      </p:sp>
      <p:sp>
        <p:nvSpPr>
          <p:cNvPr id="4" name="Date Placeholder 3">
            <a:extLst>
              <a:ext uri="{FF2B5EF4-FFF2-40B4-BE49-F238E27FC236}">
                <a16:creationId xmlns:a16="http://schemas.microsoft.com/office/drawing/2014/main" id="{A4CA2712-14FD-1601-F97E-D17732C258C6}"/>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D01CD187-2800-D834-3062-77D0E3C0754B}"/>
              </a:ext>
            </a:extLst>
          </p:cNvPr>
          <p:cNvSpPr>
            <a:spLocks noGrp="1"/>
          </p:cNvSpPr>
          <p:nvPr>
            <p:ph type="sldNum" sz="quarter" idx="12"/>
          </p:nvPr>
        </p:nvSpPr>
        <p:spPr/>
        <p:txBody>
          <a:bodyPr/>
          <a:lstStyle/>
          <a:p>
            <a:fld id="{9C637C1D-740A-4EE7-9AC7-DE15DA94B719}" type="slidenum">
              <a:rPr lang="en-US" smtClean="0"/>
              <a:t>22</a:t>
            </a:fld>
            <a:endParaRPr lang="en-US" dirty="0"/>
          </a:p>
        </p:txBody>
      </p:sp>
      <p:pic>
        <p:nvPicPr>
          <p:cNvPr id="6" name="Picture 2">
            <a:extLst>
              <a:ext uri="{FF2B5EF4-FFF2-40B4-BE49-F238E27FC236}">
                <a16:creationId xmlns:a16="http://schemas.microsoft.com/office/drawing/2014/main" id="{F119A1EF-9863-7900-D6D4-50167FBC77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222299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3167-3037-FA9F-AE0F-BAB63FEC23C7}"/>
              </a:ext>
            </a:extLst>
          </p:cNvPr>
          <p:cNvSpPr>
            <a:spLocks noGrp="1"/>
          </p:cNvSpPr>
          <p:nvPr>
            <p:ph type="title"/>
          </p:nvPr>
        </p:nvSpPr>
        <p:spPr/>
        <p:txBody>
          <a:bodyPr/>
          <a:lstStyle/>
          <a:p>
            <a:r>
              <a:rPr lang="en-US" dirty="0"/>
              <a:t>Self Employment – JVR Special Issue </a:t>
            </a:r>
            <a:r>
              <a:rPr lang="en-US" dirty="0" err="1">
                <a:solidFill>
                  <a:schemeClr val="bg1"/>
                </a:solidFill>
              </a:rPr>
              <a:t>pg</a:t>
            </a:r>
            <a:r>
              <a:rPr lang="en-US" dirty="0">
                <a:solidFill>
                  <a:schemeClr val="bg1"/>
                </a:solidFill>
              </a:rPr>
              <a:t> 1</a:t>
            </a:r>
          </a:p>
        </p:txBody>
      </p:sp>
      <p:sp>
        <p:nvSpPr>
          <p:cNvPr id="3" name="Content Placeholder 2">
            <a:extLst>
              <a:ext uri="{FF2B5EF4-FFF2-40B4-BE49-F238E27FC236}">
                <a16:creationId xmlns:a16="http://schemas.microsoft.com/office/drawing/2014/main" id="{898103FE-F819-1EFC-821E-7277688E7CD7}"/>
              </a:ext>
            </a:extLst>
          </p:cNvPr>
          <p:cNvSpPr>
            <a:spLocks noGrp="1"/>
          </p:cNvSpPr>
          <p:nvPr>
            <p:ph idx="1"/>
          </p:nvPr>
        </p:nvSpPr>
        <p:spPr/>
        <p:txBody>
          <a:bodyPr>
            <a:normAutofit/>
          </a:bodyPr>
          <a:lstStyle/>
          <a:p>
            <a:r>
              <a:rPr lang="en-US" b="0" i="0" dirty="0">
                <a:solidFill>
                  <a:srgbClr val="414141"/>
                </a:solidFill>
                <a:effectLst/>
              </a:rPr>
              <a:t>Hansen, Kathryn, Keeton, Beth, and Jones, Joseph. ‘</a:t>
            </a:r>
            <a:r>
              <a:rPr lang="en-US" b="0" i="0" dirty="0">
                <a:solidFill>
                  <a:srgbClr val="414141"/>
                </a:solidFill>
                <a:effectLst/>
                <a:hlinkClick r:id="rId2"/>
              </a:rPr>
              <a:t>Understanding the Provision of Self-employment for People with Disabilities in the State Vocational Rehabilitation Services Program: A Policy Review’.</a:t>
            </a:r>
            <a:r>
              <a:rPr lang="en-US" b="0" i="0" dirty="0">
                <a:solidFill>
                  <a:srgbClr val="414141"/>
                </a:solidFill>
                <a:effectLst/>
              </a:rPr>
              <a:t> 1 Jan. 2023 : 25 – 40. – Harkin Institute. </a:t>
            </a:r>
          </a:p>
          <a:p>
            <a:pPr lvl="1"/>
            <a:r>
              <a:rPr lang="en-US" dirty="0">
                <a:solidFill>
                  <a:srgbClr val="414141"/>
                </a:solidFill>
              </a:rPr>
              <a:t>S</a:t>
            </a:r>
            <a:r>
              <a:rPr lang="en-US" b="0" i="0" dirty="0">
                <a:solidFill>
                  <a:srgbClr val="414141"/>
                </a:solidFill>
                <a:effectLst/>
              </a:rPr>
              <a:t>elf-employment remains an infrequent outcome for VR participants (less than 2%)– Why? </a:t>
            </a:r>
          </a:p>
          <a:p>
            <a:pPr lvl="1"/>
            <a:r>
              <a:rPr lang="en-US" b="0" i="0" dirty="0">
                <a:solidFill>
                  <a:srgbClr val="414141"/>
                </a:solidFill>
                <a:effectLst/>
              </a:rPr>
              <a:t>Policy changes to increase outcomes: self-employment assessments, market analysis or business planning requirements, and self-employment funding and financing guidelines.</a:t>
            </a:r>
          </a:p>
          <a:p>
            <a:pPr lvl="1"/>
            <a:endParaRPr lang="en-US" dirty="0"/>
          </a:p>
        </p:txBody>
      </p:sp>
      <p:sp>
        <p:nvSpPr>
          <p:cNvPr id="4" name="Date Placeholder 3">
            <a:extLst>
              <a:ext uri="{FF2B5EF4-FFF2-40B4-BE49-F238E27FC236}">
                <a16:creationId xmlns:a16="http://schemas.microsoft.com/office/drawing/2014/main" id="{02EF6A1F-C3F4-EFB1-028F-DBB045BEBA75}"/>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8B916C32-156E-9203-3813-15068156E34D}"/>
              </a:ext>
            </a:extLst>
          </p:cNvPr>
          <p:cNvSpPr>
            <a:spLocks noGrp="1"/>
          </p:cNvSpPr>
          <p:nvPr>
            <p:ph type="sldNum" sz="quarter" idx="12"/>
          </p:nvPr>
        </p:nvSpPr>
        <p:spPr/>
        <p:txBody>
          <a:bodyPr/>
          <a:lstStyle/>
          <a:p>
            <a:fld id="{9C637C1D-740A-4EE7-9AC7-DE15DA94B719}" type="slidenum">
              <a:rPr lang="en-US" smtClean="0"/>
              <a:t>23</a:t>
            </a:fld>
            <a:endParaRPr lang="en-US" dirty="0"/>
          </a:p>
        </p:txBody>
      </p:sp>
      <p:pic>
        <p:nvPicPr>
          <p:cNvPr id="6" name="Picture 2">
            <a:extLst>
              <a:ext uri="{FF2B5EF4-FFF2-40B4-BE49-F238E27FC236}">
                <a16:creationId xmlns:a16="http://schemas.microsoft.com/office/drawing/2014/main" id="{AECF5A1D-2748-F6C3-6C4B-5744D667C2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24702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2D28-480C-0B0A-22BD-32FCA922A47F}"/>
              </a:ext>
            </a:extLst>
          </p:cNvPr>
          <p:cNvSpPr>
            <a:spLocks noGrp="1"/>
          </p:cNvSpPr>
          <p:nvPr>
            <p:ph type="title"/>
          </p:nvPr>
        </p:nvSpPr>
        <p:spPr/>
        <p:txBody>
          <a:bodyPr/>
          <a:lstStyle/>
          <a:p>
            <a:r>
              <a:rPr lang="en-US" dirty="0"/>
              <a:t>Self Employment – JVR Special Issue </a:t>
            </a:r>
            <a:r>
              <a:rPr lang="en-US" dirty="0" err="1">
                <a:solidFill>
                  <a:schemeClr val="bg1"/>
                </a:solidFill>
              </a:rPr>
              <a:t>pg</a:t>
            </a:r>
            <a:r>
              <a:rPr lang="en-US" dirty="0">
                <a:solidFill>
                  <a:schemeClr val="bg1"/>
                </a:solidFill>
              </a:rPr>
              <a:t> 2</a:t>
            </a:r>
          </a:p>
        </p:txBody>
      </p:sp>
      <p:sp>
        <p:nvSpPr>
          <p:cNvPr id="3" name="Content Placeholder 2">
            <a:extLst>
              <a:ext uri="{FF2B5EF4-FFF2-40B4-BE49-F238E27FC236}">
                <a16:creationId xmlns:a16="http://schemas.microsoft.com/office/drawing/2014/main" id="{65B09E66-C0FE-09C6-FD16-F50A1B784431}"/>
              </a:ext>
            </a:extLst>
          </p:cNvPr>
          <p:cNvSpPr>
            <a:spLocks noGrp="1"/>
          </p:cNvSpPr>
          <p:nvPr>
            <p:ph idx="1"/>
          </p:nvPr>
        </p:nvSpPr>
        <p:spPr>
          <a:xfrm>
            <a:off x="838199" y="1825625"/>
            <a:ext cx="10797209" cy="4351338"/>
          </a:xfrm>
        </p:spPr>
        <p:txBody>
          <a:bodyPr>
            <a:normAutofit/>
          </a:bodyPr>
          <a:lstStyle/>
          <a:p>
            <a:r>
              <a:rPr lang="en-US" b="0" i="0" dirty="0">
                <a:solidFill>
                  <a:srgbClr val="414141"/>
                </a:solidFill>
                <a:effectLst/>
              </a:rPr>
              <a:t>Revell, William Grant et al. </a:t>
            </a:r>
            <a:r>
              <a:rPr lang="en-US" b="0" i="0" dirty="0">
                <a:solidFill>
                  <a:srgbClr val="414141"/>
                </a:solidFill>
                <a:effectLst/>
                <a:hlinkClick r:id="rId2"/>
              </a:rPr>
              <a:t>‘A Summary of the Self-employment Outcomes in the State Vocational Rehabilitation Services Program: Program Years 2018, 2019, and 2020’. </a:t>
            </a:r>
            <a:r>
              <a:rPr lang="en-US" b="0" i="0" dirty="0">
                <a:solidFill>
                  <a:srgbClr val="414141"/>
                </a:solidFill>
                <a:effectLst/>
              </a:rPr>
              <a:t>1 Jan. 2023 : 41 – 53.</a:t>
            </a:r>
          </a:p>
          <a:p>
            <a:pPr lvl="1"/>
            <a:r>
              <a:rPr lang="en-US" dirty="0"/>
              <a:t> “Self-employment outcomes are predominantly achieved in the VR system by a homogenous population of older (age 50+) participants whose race is white and gender is male.”</a:t>
            </a:r>
          </a:p>
          <a:p>
            <a:r>
              <a:rPr lang="en-US" dirty="0"/>
              <a:t>Taylor, Joshua P., Inge, Katherine J., and Malouf, Emily. </a:t>
            </a:r>
            <a:r>
              <a:rPr lang="en-US" dirty="0">
                <a:hlinkClick r:id="rId3"/>
              </a:rPr>
              <a:t>‘Facilitating Self-employment as a Competitive Integrated Employment Outcome: Results of a Focus Group Study with Vocational Rehabilitation Professionals’. </a:t>
            </a:r>
            <a:r>
              <a:rPr lang="en-US" dirty="0"/>
              <a:t>1 Jan. 2023 : 55 – 67.</a:t>
            </a:r>
          </a:p>
        </p:txBody>
      </p:sp>
      <p:sp>
        <p:nvSpPr>
          <p:cNvPr id="4" name="Date Placeholder 3">
            <a:extLst>
              <a:ext uri="{FF2B5EF4-FFF2-40B4-BE49-F238E27FC236}">
                <a16:creationId xmlns:a16="http://schemas.microsoft.com/office/drawing/2014/main" id="{E7CA2579-CE6A-32BE-0298-BCD3C2170119}"/>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4B1FFC1B-F2B6-DDFF-36D0-CAA2686CC13E}"/>
              </a:ext>
            </a:extLst>
          </p:cNvPr>
          <p:cNvSpPr>
            <a:spLocks noGrp="1"/>
          </p:cNvSpPr>
          <p:nvPr>
            <p:ph type="sldNum" sz="quarter" idx="12"/>
          </p:nvPr>
        </p:nvSpPr>
        <p:spPr/>
        <p:txBody>
          <a:bodyPr/>
          <a:lstStyle/>
          <a:p>
            <a:fld id="{9C637C1D-740A-4EE7-9AC7-DE15DA94B719}" type="slidenum">
              <a:rPr lang="en-US" smtClean="0"/>
              <a:t>24</a:t>
            </a:fld>
            <a:endParaRPr lang="en-US" dirty="0"/>
          </a:p>
        </p:txBody>
      </p:sp>
      <p:pic>
        <p:nvPicPr>
          <p:cNvPr id="7" name="Picture 2">
            <a:extLst>
              <a:ext uri="{FF2B5EF4-FFF2-40B4-BE49-F238E27FC236}">
                <a16:creationId xmlns:a16="http://schemas.microsoft.com/office/drawing/2014/main" id="{AED6D9ED-96D2-43FB-40ED-AA4A18D58F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275421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FF8-CB24-BCEA-8A95-60A6FD324EEB}"/>
              </a:ext>
            </a:extLst>
          </p:cNvPr>
          <p:cNvSpPr>
            <a:spLocks noGrp="1"/>
          </p:cNvSpPr>
          <p:nvPr>
            <p:ph type="title"/>
          </p:nvPr>
        </p:nvSpPr>
        <p:spPr/>
        <p:txBody>
          <a:bodyPr/>
          <a:lstStyle/>
          <a:p>
            <a:r>
              <a:rPr lang="en-US" dirty="0"/>
              <a:t>DETAC Podcasts: Self-Employment</a:t>
            </a:r>
          </a:p>
        </p:txBody>
      </p:sp>
      <p:sp>
        <p:nvSpPr>
          <p:cNvPr id="3" name="Content Placeholder 2">
            <a:extLst>
              <a:ext uri="{FF2B5EF4-FFF2-40B4-BE49-F238E27FC236}">
                <a16:creationId xmlns:a16="http://schemas.microsoft.com/office/drawing/2014/main" id="{F895266C-CD04-C738-67C7-8EF54A5BEF2B}"/>
              </a:ext>
            </a:extLst>
          </p:cNvPr>
          <p:cNvSpPr>
            <a:spLocks noGrp="1"/>
          </p:cNvSpPr>
          <p:nvPr>
            <p:ph idx="1"/>
          </p:nvPr>
        </p:nvSpPr>
        <p:spPr>
          <a:xfrm>
            <a:off x="838200" y="1825625"/>
            <a:ext cx="10876722" cy="4351338"/>
          </a:xfrm>
        </p:spPr>
        <p:txBody>
          <a:bodyPr>
            <a:normAutofit/>
          </a:bodyPr>
          <a:lstStyle/>
          <a:p>
            <a:r>
              <a:rPr lang="en-US" dirty="0"/>
              <a:t>Disability Employment TA Center Podcasts: </a:t>
            </a:r>
            <a:r>
              <a:rPr lang="en-US" dirty="0">
                <a:hlinkClick r:id="rId2"/>
              </a:rPr>
              <a:t>https://aoddisabilityemploymenttacenter.com/community-of-practice/#podcasts</a:t>
            </a:r>
            <a:endParaRPr lang="en-US" dirty="0"/>
          </a:p>
          <a:p>
            <a:r>
              <a:rPr lang="en-US" b="1" dirty="0"/>
              <a:t>New: </a:t>
            </a:r>
            <a:r>
              <a:rPr lang="en-US" dirty="0"/>
              <a:t>Sue Babin of The Rhode Island DD Council on establishing a self-employment program for people I/DD in your state: </a:t>
            </a:r>
          </a:p>
          <a:p>
            <a:pPr lvl="1"/>
            <a:r>
              <a:rPr lang="en-US" dirty="0"/>
              <a:t>Nuts and bolts of establishing a program, funding sources, critical partners </a:t>
            </a:r>
          </a:p>
          <a:p>
            <a:pPr lvl="1"/>
            <a:r>
              <a:rPr lang="en-US" dirty="0"/>
              <a:t>Success stories of people with I/DD that have participated in the program who now successfully operate their own business. In two parts -- </a:t>
            </a:r>
            <a:r>
              <a:rPr lang="en-US" dirty="0">
                <a:hlinkClick r:id="rId3"/>
              </a:rPr>
              <a:t>Part 1 </a:t>
            </a:r>
            <a:r>
              <a:rPr lang="en-US" dirty="0"/>
              <a:t>here and  </a:t>
            </a:r>
            <a:r>
              <a:rPr lang="en-US" dirty="0">
                <a:hlinkClick r:id="rId4"/>
              </a:rPr>
              <a:t>Part 2 </a:t>
            </a:r>
            <a:r>
              <a:rPr lang="en-US" dirty="0"/>
              <a:t>here.</a:t>
            </a:r>
          </a:p>
          <a:p>
            <a:pPr lvl="1"/>
            <a:r>
              <a:rPr lang="en-US" dirty="0"/>
              <a:t>Learn more about the </a:t>
            </a:r>
            <a:r>
              <a:rPr lang="en-US" dirty="0">
                <a:hlinkClick r:id="rId5"/>
              </a:rPr>
              <a:t>RIDDCs self-employment program </a:t>
            </a:r>
            <a:endParaRPr lang="en-US" dirty="0"/>
          </a:p>
          <a:p>
            <a:endParaRPr lang="en-US" dirty="0"/>
          </a:p>
        </p:txBody>
      </p:sp>
      <p:sp>
        <p:nvSpPr>
          <p:cNvPr id="4" name="Date Placeholder 3">
            <a:extLst>
              <a:ext uri="{FF2B5EF4-FFF2-40B4-BE49-F238E27FC236}">
                <a16:creationId xmlns:a16="http://schemas.microsoft.com/office/drawing/2014/main" id="{F3E1D7FE-11C8-DFC7-2D74-9FE55E122AA2}"/>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B6926F66-5D94-4975-354E-222E84669056}"/>
              </a:ext>
            </a:extLst>
          </p:cNvPr>
          <p:cNvSpPr>
            <a:spLocks noGrp="1"/>
          </p:cNvSpPr>
          <p:nvPr>
            <p:ph type="sldNum" sz="quarter" idx="12"/>
          </p:nvPr>
        </p:nvSpPr>
        <p:spPr/>
        <p:txBody>
          <a:bodyPr/>
          <a:lstStyle/>
          <a:p>
            <a:fld id="{9C637C1D-740A-4EE7-9AC7-DE15DA94B719}" type="slidenum">
              <a:rPr lang="en-US" smtClean="0"/>
              <a:t>25</a:t>
            </a:fld>
            <a:endParaRPr lang="en-US" dirty="0"/>
          </a:p>
        </p:txBody>
      </p:sp>
      <p:pic>
        <p:nvPicPr>
          <p:cNvPr id="6" name="Picture 2">
            <a:extLst>
              <a:ext uri="{FF2B5EF4-FFF2-40B4-BE49-F238E27FC236}">
                <a16:creationId xmlns:a16="http://schemas.microsoft.com/office/drawing/2014/main" id="{DE1D1AC0-3ECC-FC79-4B71-BCD3180E488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139809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E362-B4CB-CF86-CB00-957AD9C820C8}"/>
              </a:ext>
            </a:extLst>
          </p:cNvPr>
          <p:cNvSpPr>
            <a:spLocks noGrp="1"/>
          </p:cNvSpPr>
          <p:nvPr>
            <p:ph type="title"/>
          </p:nvPr>
        </p:nvSpPr>
        <p:spPr/>
        <p:txBody>
          <a:bodyPr/>
          <a:lstStyle/>
          <a:p>
            <a:r>
              <a:rPr lang="en-US" dirty="0"/>
              <a:t>Self Identification in Employment </a:t>
            </a:r>
          </a:p>
        </p:txBody>
      </p:sp>
      <p:sp>
        <p:nvSpPr>
          <p:cNvPr id="3" name="Content Placeholder 2">
            <a:extLst>
              <a:ext uri="{FF2B5EF4-FFF2-40B4-BE49-F238E27FC236}">
                <a16:creationId xmlns:a16="http://schemas.microsoft.com/office/drawing/2014/main" id="{B7EA76DD-E32B-1B28-8402-E90079851F35}"/>
              </a:ext>
            </a:extLst>
          </p:cNvPr>
          <p:cNvSpPr>
            <a:spLocks noGrp="1"/>
          </p:cNvSpPr>
          <p:nvPr>
            <p:ph idx="1"/>
          </p:nvPr>
        </p:nvSpPr>
        <p:spPr/>
        <p:txBody>
          <a:bodyPr>
            <a:normAutofit lnSpcReduction="10000"/>
          </a:bodyPr>
          <a:lstStyle/>
          <a:p>
            <a:r>
              <a:rPr lang="en-US" i="1" dirty="0">
                <a:solidFill>
                  <a:srgbClr val="0070C0"/>
                </a:solidFill>
                <a:hlinkClick r:id="rId2">
                  <a:extLst>
                    <a:ext uri="{A12FA001-AC4F-418D-AE19-62706E023703}">
                      <ahyp:hlinkClr xmlns:ahyp="http://schemas.microsoft.com/office/drawing/2018/hyperlinkcolor" val="tx"/>
                    </a:ext>
                  </a:extLst>
                </a:hlinkClick>
              </a:rPr>
              <a:t>From Compliance to Culture: Reimagining the Role of Self Identification in the Era of Disability Inclusion </a:t>
            </a:r>
            <a:r>
              <a:rPr lang="en-US" dirty="0">
                <a:solidFill>
                  <a:srgbClr val="0070C0"/>
                </a:solidFill>
              </a:rPr>
              <a:t> </a:t>
            </a:r>
            <a:r>
              <a:rPr lang="en-US" dirty="0"/>
              <a:t>Reid Jewett Smith and Michael Lopez; DisabilityIN</a:t>
            </a:r>
          </a:p>
          <a:p>
            <a:pPr lvl="1"/>
            <a:r>
              <a:rPr lang="en-US" dirty="0"/>
              <a:t>What if companies see disability differently? What if employers see disability as a benefit that attracts employees and investors?</a:t>
            </a:r>
          </a:p>
          <a:p>
            <a:pPr lvl="1"/>
            <a:r>
              <a:rPr lang="en-US" dirty="0"/>
              <a:t>What does that mean for disability disclosure? What if we positively promote collection, promotion, and use of voluntary self identification of disability data.</a:t>
            </a:r>
          </a:p>
          <a:p>
            <a:pPr lvl="1"/>
            <a:r>
              <a:rPr lang="en-US" dirty="0"/>
              <a:t>What if systems that support self identification are seen as the key to disability inclusion strategy and argues that by disclosing disability data, both companies and individuals can benefit from a new era of inclusive corporate culture. </a:t>
            </a:r>
          </a:p>
        </p:txBody>
      </p:sp>
      <p:sp>
        <p:nvSpPr>
          <p:cNvPr id="4" name="Date Placeholder 3">
            <a:extLst>
              <a:ext uri="{FF2B5EF4-FFF2-40B4-BE49-F238E27FC236}">
                <a16:creationId xmlns:a16="http://schemas.microsoft.com/office/drawing/2014/main" id="{0BD04025-A089-01D8-4D4B-CE9D49A22766}"/>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C0D520DA-ADC0-7166-46B1-CEEFA17C00A3}"/>
              </a:ext>
            </a:extLst>
          </p:cNvPr>
          <p:cNvSpPr>
            <a:spLocks noGrp="1"/>
          </p:cNvSpPr>
          <p:nvPr>
            <p:ph type="sldNum" sz="quarter" idx="12"/>
          </p:nvPr>
        </p:nvSpPr>
        <p:spPr/>
        <p:txBody>
          <a:bodyPr/>
          <a:lstStyle/>
          <a:p>
            <a:fld id="{9C637C1D-740A-4EE7-9AC7-DE15DA94B719}" type="slidenum">
              <a:rPr lang="en-US" smtClean="0"/>
              <a:t>26</a:t>
            </a:fld>
            <a:endParaRPr lang="en-US" dirty="0"/>
          </a:p>
        </p:txBody>
      </p:sp>
      <p:pic>
        <p:nvPicPr>
          <p:cNvPr id="6" name="Picture 2">
            <a:extLst>
              <a:ext uri="{FF2B5EF4-FFF2-40B4-BE49-F238E27FC236}">
                <a16:creationId xmlns:a16="http://schemas.microsoft.com/office/drawing/2014/main" id="{0A8BEF8A-6D28-7422-5885-DC934D3512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111361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6D82-FA9D-6E81-0E06-93451773BD9D}"/>
              </a:ext>
            </a:extLst>
          </p:cNvPr>
          <p:cNvSpPr>
            <a:spLocks noGrp="1"/>
          </p:cNvSpPr>
          <p:nvPr>
            <p:ph type="title"/>
          </p:nvPr>
        </p:nvSpPr>
        <p:spPr/>
        <p:txBody>
          <a:bodyPr>
            <a:normAutofit fontScale="90000"/>
          </a:bodyPr>
          <a:lstStyle/>
          <a:p>
            <a:br>
              <a:rPr lang="en-US" dirty="0"/>
            </a:br>
            <a:r>
              <a:rPr lang="en-US" dirty="0"/>
              <a:t>Revised Federal Voluntary Self-Identification Disability Form</a:t>
            </a:r>
            <a:br>
              <a:rPr lang="en-US" dirty="0"/>
            </a:br>
            <a:endParaRPr lang="en-US" dirty="0"/>
          </a:p>
        </p:txBody>
      </p:sp>
      <p:sp>
        <p:nvSpPr>
          <p:cNvPr id="3" name="Content Placeholder 2">
            <a:extLst>
              <a:ext uri="{FF2B5EF4-FFF2-40B4-BE49-F238E27FC236}">
                <a16:creationId xmlns:a16="http://schemas.microsoft.com/office/drawing/2014/main" id="{687820AE-9595-6F38-625C-E71030EDA7FE}"/>
              </a:ext>
            </a:extLst>
          </p:cNvPr>
          <p:cNvSpPr>
            <a:spLocks noGrp="1"/>
          </p:cNvSpPr>
          <p:nvPr>
            <p:ph idx="1"/>
          </p:nvPr>
        </p:nvSpPr>
        <p:spPr/>
        <p:txBody>
          <a:bodyPr>
            <a:normAutofit/>
          </a:bodyPr>
          <a:lstStyle/>
          <a:p>
            <a:pPr marL="0" marR="0">
              <a:spcBef>
                <a:spcPts val="0"/>
              </a:spcBef>
              <a:spcAft>
                <a:spcPts val="1125"/>
              </a:spcAft>
            </a:pPr>
            <a:r>
              <a:rPr lang="en-US" dirty="0">
                <a:solidFill>
                  <a:srgbClr val="000000"/>
                </a:solidFill>
                <a:effectLst/>
                <a:ea typeface="Calibri" panose="020F0502020204030204" pitchFamily="34" charset="0"/>
              </a:rPr>
              <a:t>The Office of Federal Contract Compliance Programs (OFCCP) has revised the </a:t>
            </a:r>
            <a:r>
              <a:rPr lang="en-US" u="sng" dirty="0">
                <a:solidFill>
                  <a:srgbClr val="2970BE"/>
                </a:solidFill>
                <a:effectLst/>
                <a:ea typeface="Calibri" panose="020F0502020204030204" pitchFamily="34" charset="0"/>
                <a:cs typeface="Calibri" panose="020F0502020204030204" pitchFamily="34" charset="0"/>
                <a:hlinkClick r:id="rId2"/>
              </a:rPr>
              <a:t>Voluntary Self-Identification of Disability Form (CC-305)</a:t>
            </a:r>
            <a:r>
              <a:rPr lang="en-US" dirty="0">
                <a:solidFill>
                  <a:srgbClr val="000000"/>
                </a:solidFill>
                <a:effectLst/>
                <a:ea typeface="Calibri" panose="020F0502020204030204" pitchFamily="34" charset="0"/>
              </a:rPr>
              <a:t> </a:t>
            </a:r>
          </a:p>
          <a:p>
            <a:pPr marL="457200" lvl="1">
              <a:spcBef>
                <a:spcPts val="0"/>
              </a:spcBef>
              <a:spcAft>
                <a:spcPts val="1125"/>
              </a:spcAft>
            </a:pPr>
            <a:r>
              <a:rPr lang="en-US" dirty="0">
                <a:solidFill>
                  <a:srgbClr val="000000"/>
                </a:solidFill>
                <a:ea typeface="Calibri" panose="020F0502020204030204" pitchFamily="34" charset="0"/>
              </a:rPr>
              <a:t>U</a:t>
            </a:r>
            <a:r>
              <a:rPr lang="en-US" dirty="0">
                <a:solidFill>
                  <a:srgbClr val="000000"/>
                </a:solidFill>
                <a:effectLst/>
                <a:ea typeface="Calibri" panose="020F0502020204030204" pitchFamily="34" charset="0"/>
              </a:rPr>
              <a:t>pdate the preferred language for disabilities</a:t>
            </a:r>
          </a:p>
          <a:p>
            <a:pPr marL="457200" lvl="1">
              <a:spcBef>
                <a:spcPts val="0"/>
              </a:spcBef>
              <a:spcAft>
                <a:spcPts val="1125"/>
              </a:spcAft>
            </a:pPr>
            <a:r>
              <a:rPr lang="en-US" dirty="0">
                <a:solidFill>
                  <a:srgbClr val="000000"/>
                </a:solidFill>
                <a:ea typeface="Calibri" panose="020F0502020204030204" pitchFamily="34" charset="0"/>
              </a:rPr>
              <a:t>I</a:t>
            </a:r>
            <a:r>
              <a:rPr lang="en-US" dirty="0">
                <a:solidFill>
                  <a:srgbClr val="000000"/>
                </a:solidFill>
                <a:effectLst/>
                <a:ea typeface="Calibri" panose="020F0502020204030204" pitchFamily="34" charset="0"/>
              </a:rPr>
              <a:t>ncludes additional examples of disabilities. </a:t>
            </a:r>
          </a:p>
          <a:p>
            <a:pPr marL="0">
              <a:spcBef>
                <a:spcPts val="0"/>
              </a:spcBef>
              <a:spcAft>
                <a:spcPts val="1125"/>
              </a:spcAft>
            </a:pPr>
            <a:r>
              <a:rPr lang="en-US" b="0" i="0" dirty="0">
                <a:solidFill>
                  <a:srgbClr val="212121"/>
                </a:solidFill>
                <a:effectLst/>
                <a:hlinkClick r:id="rId3"/>
              </a:rPr>
              <a:t>Section 503 information page  </a:t>
            </a:r>
            <a:r>
              <a:rPr lang="en-US" b="0" i="0" dirty="0">
                <a:solidFill>
                  <a:srgbClr val="212121"/>
                </a:solidFill>
                <a:effectLst/>
              </a:rPr>
              <a:t>and list of </a:t>
            </a:r>
            <a:r>
              <a:rPr lang="en-US" b="0" i="0" u="sng" dirty="0">
                <a:solidFill>
                  <a:srgbClr val="0071BC"/>
                </a:solidFill>
                <a:effectLst/>
                <a:hlinkClick r:id="rId4"/>
              </a:rPr>
              <a:t>frequently asked questions.</a:t>
            </a:r>
            <a:endParaRPr lang="en-US" b="0" i="0" u="sng" dirty="0">
              <a:solidFill>
                <a:srgbClr val="0071BC"/>
              </a:solidFill>
              <a:effectLst/>
            </a:endParaRPr>
          </a:p>
          <a:p>
            <a:pPr marL="0">
              <a:spcBef>
                <a:spcPts val="0"/>
              </a:spcBef>
              <a:spcAft>
                <a:spcPts val="1125"/>
              </a:spcAft>
            </a:pPr>
            <a:r>
              <a:rPr lang="en-US" dirty="0">
                <a:solidFill>
                  <a:srgbClr val="000000"/>
                </a:solidFill>
                <a:effectLst/>
                <a:ea typeface="Calibri" panose="020F0502020204030204" pitchFamily="34" charset="0"/>
              </a:rPr>
              <a:t>OFCCP Help Desk at 1-800-397-6251 or </a:t>
            </a:r>
            <a:r>
              <a:rPr lang="en-US" u="sng" dirty="0">
                <a:solidFill>
                  <a:srgbClr val="2970BE"/>
                </a:solidFill>
                <a:effectLst/>
                <a:ea typeface="Calibri" panose="020F0502020204030204" pitchFamily="34" charset="0"/>
                <a:cs typeface="Calibri" panose="020F0502020204030204" pitchFamily="34" charset="0"/>
                <a:hlinkClick r:id="rId5"/>
              </a:rPr>
              <a:t>online</a:t>
            </a:r>
            <a:r>
              <a:rPr lang="en-US" dirty="0">
                <a:solidFill>
                  <a:srgbClr val="000000"/>
                </a:solidFill>
                <a:effectLst/>
                <a:ea typeface="Calibri" panose="020F0502020204030204" pitchFamily="34" charset="0"/>
                <a:cs typeface="Calibri" panose="020F0502020204030204" pitchFamily="34" charset="0"/>
              </a:rPr>
              <a:t>.</a:t>
            </a:r>
            <a:endParaRPr lang="en-US" dirty="0">
              <a:effectLst/>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CC7CDB46-887C-4673-9138-BF2AE6B88984}"/>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F7FD7698-4AA8-7A50-0E4B-0BDCED27DDFD}"/>
              </a:ext>
            </a:extLst>
          </p:cNvPr>
          <p:cNvSpPr>
            <a:spLocks noGrp="1"/>
          </p:cNvSpPr>
          <p:nvPr>
            <p:ph type="sldNum" sz="quarter" idx="12"/>
          </p:nvPr>
        </p:nvSpPr>
        <p:spPr/>
        <p:txBody>
          <a:bodyPr/>
          <a:lstStyle/>
          <a:p>
            <a:fld id="{9C637C1D-740A-4EE7-9AC7-DE15DA94B719}" type="slidenum">
              <a:rPr lang="en-US" smtClean="0"/>
              <a:t>27</a:t>
            </a:fld>
            <a:endParaRPr lang="en-US" dirty="0"/>
          </a:p>
        </p:txBody>
      </p:sp>
      <p:pic>
        <p:nvPicPr>
          <p:cNvPr id="6" name="Picture 2">
            <a:extLst>
              <a:ext uri="{FF2B5EF4-FFF2-40B4-BE49-F238E27FC236}">
                <a16:creationId xmlns:a16="http://schemas.microsoft.com/office/drawing/2014/main" id="{CA9A233A-A784-F6A6-8435-E738892E881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291313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76CE-AC02-0E87-5A52-95AF784BB926}"/>
              </a:ext>
            </a:extLst>
          </p:cNvPr>
          <p:cNvSpPr>
            <a:spLocks noGrp="1"/>
          </p:cNvSpPr>
          <p:nvPr>
            <p:ph type="title"/>
          </p:nvPr>
        </p:nvSpPr>
        <p:spPr/>
        <p:txBody>
          <a:bodyPr/>
          <a:lstStyle/>
          <a:p>
            <a:r>
              <a:rPr lang="en-US" dirty="0"/>
              <a:t>National Online Dialogue on Transition</a:t>
            </a:r>
          </a:p>
        </p:txBody>
      </p:sp>
      <p:sp>
        <p:nvSpPr>
          <p:cNvPr id="3" name="Content Placeholder 2">
            <a:extLst>
              <a:ext uri="{FF2B5EF4-FFF2-40B4-BE49-F238E27FC236}">
                <a16:creationId xmlns:a16="http://schemas.microsoft.com/office/drawing/2014/main" id="{3D698C5B-86BC-6A89-E8A2-707C98964B56}"/>
              </a:ext>
            </a:extLst>
          </p:cNvPr>
          <p:cNvSpPr>
            <a:spLocks noGrp="1"/>
          </p:cNvSpPr>
          <p:nvPr>
            <p:ph idx="1"/>
          </p:nvPr>
        </p:nvSpPr>
        <p:spPr>
          <a:xfrm>
            <a:off x="838200" y="1537252"/>
            <a:ext cx="10515600" cy="4639711"/>
          </a:xfrm>
        </p:spPr>
        <p:txBody>
          <a:bodyPr>
            <a:normAutofit/>
          </a:bodyPr>
          <a:lstStyle/>
          <a:p>
            <a:pPr marL="0" marR="0">
              <a:spcBef>
                <a:spcPts val="0"/>
              </a:spcBef>
              <a:spcAft>
                <a:spcPts val="0"/>
              </a:spcAft>
            </a:pPr>
            <a:r>
              <a:rPr lang="en-US" sz="2600" dirty="0">
                <a:effectLst/>
                <a:ea typeface="Calibri" panose="020F0502020204030204" pitchFamily="34" charset="0"/>
              </a:rPr>
              <a:t>The U.S. Department of Labor (DOL) and federal agency partners sponsoring </a:t>
            </a:r>
            <a:r>
              <a:rPr lang="en-US" sz="2600" dirty="0">
                <a:ea typeface="Calibri" panose="020F0502020204030204" pitchFamily="34" charset="0"/>
              </a:rPr>
              <a:t>national online dialogue -- </a:t>
            </a:r>
            <a:r>
              <a:rPr lang="en-US" sz="2600" dirty="0">
                <a:effectLst/>
                <a:ea typeface="Calibri" panose="020F0502020204030204" pitchFamily="34" charset="0"/>
              </a:rPr>
              <a:t>"</a:t>
            </a:r>
            <a:r>
              <a:rPr lang="en-US" sz="2600" b="1" u="sng" dirty="0">
                <a:solidFill>
                  <a:srgbClr val="0563C1"/>
                </a:solidFill>
                <a:effectLst/>
                <a:ea typeface="Calibri" panose="020F0502020204030204" pitchFamily="34" charset="0"/>
                <a:hlinkClick r:id="rId2"/>
              </a:rPr>
              <a:t>Our Future Matters: </a:t>
            </a:r>
            <a:r>
              <a:rPr lang="en-US" sz="2400" b="1" u="sng" dirty="0">
                <a:solidFill>
                  <a:srgbClr val="0563C1"/>
                </a:solidFill>
                <a:effectLst/>
                <a:ea typeface="Calibri" panose="020F0502020204030204" pitchFamily="34" charset="0"/>
                <a:hlinkClick r:id="rId2"/>
              </a:rPr>
              <a:t>Informing the Federal Interagency Strategy</a:t>
            </a:r>
            <a:r>
              <a:rPr lang="en-US" sz="2400" dirty="0">
                <a:effectLst/>
                <a:ea typeface="Calibri" panose="020F0502020204030204" pitchFamily="34" charset="0"/>
              </a:rPr>
              <a:t>“</a:t>
            </a:r>
          </a:p>
          <a:p>
            <a:pPr marL="0" marR="0">
              <a:spcBef>
                <a:spcPts val="0"/>
              </a:spcBef>
              <a:spcAft>
                <a:spcPts val="0"/>
              </a:spcAft>
            </a:pPr>
            <a:endParaRPr lang="en-US" sz="2400" dirty="0">
              <a:effectLst/>
              <a:ea typeface="Calibri" panose="020F0502020204030204" pitchFamily="34" charset="0"/>
            </a:endParaRPr>
          </a:p>
          <a:p>
            <a:pPr marL="457200" lvl="1">
              <a:spcBef>
                <a:spcPts val="0"/>
              </a:spcBef>
            </a:pPr>
            <a:r>
              <a:rPr lang="en-US" dirty="0">
                <a:effectLst/>
                <a:ea typeface="Calibri" panose="020F0502020204030204" pitchFamily="34" charset="0"/>
              </a:rPr>
              <a:t>How to enhance services for youth/young adults with disabilities for smooth transition to adulthood re </a:t>
            </a:r>
            <a:r>
              <a:rPr lang="en-US" dirty="0">
                <a:ea typeface="Calibri" panose="020F0502020204030204" pitchFamily="34" charset="0"/>
              </a:rPr>
              <a:t>e</a:t>
            </a:r>
            <a:r>
              <a:rPr lang="en-US" dirty="0">
                <a:effectLst/>
                <a:ea typeface="Times New Roman" panose="02020603050405020304" pitchFamily="18" charset="0"/>
              </a:rPr>
              <a:t>ducation, employment, health and human Services, Social Security.</a:t>
            </a:r>
            <a:endParaRPr lang="en-US" dirty="0">
              <a:effectLst/>
              <a:ea typeface="Calibri" panose="020F0502020204030204" pitchFamily="34" charset="0"/>
            </a:endParaRPr>
          </a:p>
          <a:p>
            <a:pPr marL="457200" lvl="1">
              <a:spcBef>
                <a:spcPts val="0"/>
              </a:spcBef>
            </a:pPr>
            <a:r>
              <a:rPr lang="en-US" b="1" u="sng" dirty="0">
                <a:solidFill>
                  <a:srgbClr val="0563C1"/>
                </a:solidFill>
                <a:effectLst/>
                <a:ea typeface="Calibri" panose="020F0502020204030204" pitchFamily="34" charset="0"/>
                <a:hlinkClick r:id="rId2"/>
              </a:rPr>
              <a:t>Visit the dialogue</a:t>
            </a:r>
            <a:r>
              <a:rPr lang="en-US" b="1" dirty="0">
                <a:effectLst/>
                <a:ea typeface="Calibri" panose="020F0502020204030204" pitchFamily="34" charset="0"/>
              </a:rPr>
              <a:t> (</a:t>
            </a:r>
            <a:r>
              <a:rPr lang="en-US" b="1" dirty="0">
                <a:effectLst/>
                <a:ea typeface="Calibri" panose="020F0502020204030204" pitchFamily="34" charset="0"/>
                <a:hlinkClick r:id="rId2"/>
              </a:rPr>
              <a:t>https://ourfuturematters.ideascale.com/</a:t>
            </a:r>
            <a:r>
              <a:rPr lang="en-US" b="1" dirty="0">
                <a:effectLst/>
                <a:ea typeface="Calibri" panose="020F0502020204030204" pitchFamily="34" charset="0"/>
              </a:rPr>
              <a:t>)  </a:t>
            </a:r>
            <a:r>
              <a:rPr lang="en-US" u="sng" dirty="0">
                <a:effectLst/>
                <a:ea typeface="Calibri" panose="020F0502020204030204" pitchFamily="34" charset="0"/>
              </a:rPr>
              <a:t>now through August 14</a:t>
            </a:r>
            <a:r>
              <a:rPr lang="en-US" dirty="0">
                <a:effectLst/>
                <a:ea typeface="Calibri" panose="020F0502020204030204" pitchFamily="34" charset="0"/>
              </a:rPr>
              <a:t>. </a:t>
            </a:r>
            <a:r>
              <a:rPr lang="en-US" dirty="0">
                <a:ea typeface="Calibri" panose="020F0502020204030204" pitchFamily="34" charset="0"/>
              </a:rPr>
              <a:t>L</a:t>
            </a:r>
            <a:r>
              <a:rPr lang="en-US" dirty="0">
                <a:effectLst/>
                <a:ea typeface="Calibri" panose="020F0502020204030204" pitchFamily="34" charset="0"/>
              </a:rPr>
              <a:t>ogon, register, submit your ideas, or comment and vote on ideas submitted by others. </a:t>
            </a:r>
          </a:p>
          <a:p>
            <a:pPr marL="457200" lvl="1">
              <a:spcBef>
                <a:spcPts val="0"/>
              </a:spcBef>
            </a:pPr>
            <a:r>
              <a:rPr lang="en-US" dirty="0">
                <a:effectLst/>
                <a:ea typeface="Calibri" panose="020F0502020204030204" pitchFamily="34" charset="0"/>
              </a:rPr>
              <a:t>Log on 24 hours a day, as many times as they like. </a:t>
            </a:r>
          </a:p>
          <a:p>
            <a:pPr marL="457200" lvl="1">
              <a:spcBef>
                <a:spcPts val="0"/>
              </a:spcBef>
            </a:pPr>
            <a:r>
              <a:rPr lang="en-US" dirty="0">
                <a:effectLst/>
                <a:ea typeface="Calibri" panose="020F0502020204030204" pitchFamily="34" charset="0"/>
              </a:rPr>
              <a:t>The dialogue platform functions like a virtual space with dedicated “chat rooms” to share ideas about specific topics. </a:t>
            </a:r>
          </a:p>
        </p:txBody>
      </p:sp>
      <p:sp>
        <p:nvSpPr>
          <p:cNvPr id="4" name="Date Placeholder 3">
            <a:extLst>
              <a:ext uri="{FF2B5EF4-FFF2-40B4-BE49-F238E27FC236}">
                <a16:creationId xmlns:a16="http://schemas.microsoft.com/office/drawing/2014/main" id="{A57DB81B-7C22-0622-2120-2D7A6A1BDBDC}"/>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CF8C1761-F311-DE1C-96E8-DD80298B78E0}"/>
              </a:ext>
            </a:extLst>
          </p:cNvPr>
          <p:cNvSpPr>
            <a:spLocks noGrp="1"/>
          </p:cNvSpPr>
          <p:nvPr>
            <p:ph type="sldNum" sz="quarter" idx="12"/>
          </p:nvPr>
        </p:nvSpPr>
        <p:spPr/>
        <p:txBody>
          <a:bodyPr/>
          <a:lstStyle/>
          <a:p>
            <a:fld id="{9C637C1D-740A-4EE7-9AC7-DE15DA94B719}" type="slidenum">
              <a:rPr lang="en-US" smtClean="0"/>
              <a:t>28</a:t>
            </a:fld>
            <a:endParaRPr lang="en-US" dirty="0"/>
          </a:p>
        </p:txBody>
      </p:sp>
      <p:pic>
        <p:nvPicPr>
          <p:cNvPr id="6" name="Picture 2">
            <a:extLst>
              <a:ext uri="{FF2B5EF4-FFF2-40B4-BE49-F238E27FC236}">
                <a16:creationId xmlns:a16="http://schemas.microsoft.com/office/drawing/2014/main" id="{3B053DB1-E3FB-AF78-DB0E-757A195C63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779007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B7EB-0C88-3A78-57BF-403CAE05D877}"/>
              </a:ext>
            </a:extLst>
          </p:cNvPr>
          <p:cNvSpPr>
            <a:spLocks noGrp="1"/>
          </p:cNvSpPr>
          <p:nvPr>
            <p:ph type="title"/>
          </p:nvPr>
        </p:nvSpPr>
        <p:spPr>
          <a:xfrm>
            <a:off x="838200" y="365125"/>
            <a:ext cx="10515600" cy="1787871"/>
          </a:xfrm>
        </p:spPr>
        <p:txBody>
          <a:bodyPr>
            <a:normAutofit fontScale="90000"/>
          </a:bodyPr>
          <a:lstStyle/>
          <a:p>
            <a:r>
              <a:rPr lang="en-US" b="1" dirty="0"/>
              <a:t>Social Security</a:t>
            </a:r>
            <a:r>
              <a:rPr lang="en-US" dirty="0"/>
              <a:t>: </a:t>
            </a:r>
            <a:r>
              <a:rPr lang="en-US" i="1" dirty="0"/>
              <a:t>The Future of Mortality, Disability and Work: Helping to Inform the Social Security Trust Fund Projections </a:t>
            </a:r>
          </a:p>
        </p:txBody>
      </p:sp>
      <p:sp>
        <p:nvSpPr>
          <p:cNvPr id="3" name="Content Placeholder 2">
            <a:extLst>
              <a:ext uri="{FF2B5EF4-FFF2-40B4-BE49-F238E27FC236}">
                <a16:creationId xmlns:a16="http://schemas.microsoft.com/office/drawing/2014/main" id="{3669B7C0-4F3F-ABCE-B877-01557945D3EB}"/>
              </a:ext>
            </a:extLst>
          </p:cNvPr>
          <p:cNvSpPr>
            <a:spLocks noGrp="1"/>
          </p:cNvSpPr>
          <p:nvPr>
            <p:ph idx="1"/>
          </p:nvPr>
        </p:nvSpPr>
        <p:spPr>
          <a:xfrm>
            <a:off x="838200" y="2332383"/>
            <a:ext cx="10515600" cy="3844580"/>
          </a:xfrm>
        </p:spPr>
        <p:txBody>
          <a:bodyPr>
            <a:normAutofit lnSpcReduction="10000"/>
          </a:bodyPr>
          <a:lstStyle/>
          <a:p>
            <a:r>
              <a:rPr lang="en-US" dirty="0"/>
              <a:t>August 25,  9:30 am – 4:00 pm (Eastern)</a:t>
            </a:r>
          </a:p>
          <a:p>
            <a:r>
              <a:rPr lang="en-US" dirty="0"/>
              <a:t>Panel of experts to discuss perspectives on the future of mortality, disability and work to inform assumptions used in projecting the finances of SS trust fund – SSDI</a:t>
            </a:r>
          </a:p>
          <a:p>
            <a:pPr lvl="1"/>
            <a:r>
              <a:rPr lang="en-US" b="0" i="0" dirty="0">
                <a:effectLst/>
                <a:latin typeface="PublicSans Regular"/>
              </a:rPr>
              <a:t>9:45 am      Mortality</a:t>
            </a:r>
          </a:p>
          <a:p>
            <a:pPr lvl="1"/>
            <a:r>
              <a:rPr lang="en-US" b="0" i="0" dirty="0">
                <a:effectLst/>
                <a:latin typeface="PublicSans Regular"/>
              </a:rPr>
              <a:t>11:30 am    Disability</a:t>
            </a:r>
          </a:p>
          <a:p>
            <a:pPr lvl="1"/>
            <a:r>
              <a:rPr lang="en-US" b="0" i="0" dirty="0">
                <a:effectLst/>
                <a:latin typeface="PublicSans Regular"/>
              </a:rPr>
              <a:t>2:00 pm      Work</a:t>
            </a:r>
          </a:p>
          <a:p>
            <a:r>
              <a:rPr lang="en-US" dirty="0">
                <a:latin typeface="PublicSans Regular"/>
              </a:rPr>
              <a:t>Register: </a:t>
            </a:r>
            <a:r>
              <a:rPr lang="en-US" dirty="0">
                <a:latin typeface="PublicSans Regular"/>
                <a:hlinkClick r:id="rId2"/>
              </a:rPr>
              <a:t>https://zoom.us/webinar/register/WN_FvrcYJYeS3GWfrlESR6B5w#/registration</a:t>
            </a:r>
            <a:r>
              <a:rPr lang="en-US" dirty="0">
                <a:latin typeface="PublicSans Regular"/>
              </a:rPr>
              <a:t> </a:t>
            </a:r>
            <a:endParaRPr lang="en-US" b="0" i="0" dirty="0">
              <a:effectLst/>
              <a:latin typeface="PublicSans Regular"/>
            </a:endParaRPr>
          </a:p>
          <a:p>
            <a:pPr lvl="1"/>
            <a:endParaRPr lang="en-US" dirty="0"/>
          </a:p>
          <a:p>
            <a:endParaRPr lang="en-US" dirty="0"/>
          </a:p>
        </p:txBody>
      </p:sp>
      <p:sp>
        <p:nvSpPr>
          <p:cNvPr id="4" name="Date Placeholder 3">
            <a:extLst>
              <a:ext uri="{FF2B5EF4-FFF2-40B4-BE49-F238E27FC236}">
                <a16:creationId xmlns:a16="http://schemas.microsoft.com/office/drawing/2014/main" id="{14BAB88A-15AF-8A74-E081-6B686A89EFCE}"/>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FAE048CC-1338-6B05-E2C2-C16B18541E43}"/>
              </a:ext>
            </a:extLst>
          </p:cNvPr>
          <p:cNvSpPr>
            <a:spLocks noGrp="1"/>
          </p:cNvSpPr>
          <p:nvPr>
            <p:ph type="sldNum" sz="quarter" idx="12"/>
          </p:nvPr>
        </p:nvSpPr>
        <p:spPr/>
        <p:txBody>
          <a:bodyPr/>
          <a:lstStyle/>
          <a:p>
            <a:fld id="{9C637C1D-740A-4EE7-9AC7-DE15DA94B719}" type="slidenum">
              <a:rPr lang="en-US" smtClean="0"/>
              <a:t>29</a:t>
            </a:fld>
            <a:endParaRPr lang="en-US" dirty="0"/>
          </a:p>
        </p:txBody>
      </p:sp>
      <p:pic>
        <p:nvPicPr>
          <p:cNvPr id="6" name="Picture 2">
            <a:extLst>
              <a:ext uri="{FF2B5EF4-FFF2-40B4-BE49-F238E27FC236}">
                <a16:creationId xmlns:a16="http://schemas.microsoft.com/office/drawing/2014/main" id="{50A294CE-4A84-1F68-CF66-1387DC341E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4060" y="6245190"/>
            <a:ext cx="1314633" cy="495369"/>
          </a:xfrm>
          <a:prstGeom prst="rect">
            <a:avLst/>
          </a:prstGeom>
        </p:spPr>
      </p:pic>
    </p:spTree>
    <p:extLst>
      <p:ext uri="{BB962C8B-B14F-4D97-AF65-F5344CB8AC3E}">
        <p14:creationId xmlns:p14="http://schemas.microsoft.com/office/powerpoint/2010/main" val="375258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Up Front Matters</a:t>
            </a:r>
            <a:endParaRPr lang="en-US" dirty="0"/>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a:bodyPr>
          <a:lstStyle/>
          <a:p>
            <a:pPr>
              <a:spcBef>
                <a:spcPts val="1800"/>
              </a:spcBef>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spcBef>
                <a:spcPts val="1800"/>
              </a:spcBef>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800" dirty="0">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7B6C1A9F-E6E1-4666-AC80-2B4B1F6B4AD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78E3353-AAEC-4BB7-BD97-5458D8183A57}"/>
              </a:ext>
            </a:extLst>
          </p:cNvPr>
          <p:cNvSpPr>
            <a:spLocks noGrp="1"/>
          </p:cNvSpPr>
          <p:nvPr>
            <p:ph type="sldNum" sz="quarter" idx="12"/>
          </p:nvPr>
        </p:nvSpPr>
        <p:spPr/>
        <p:txBody>
          <a:bodyPr/>
          <a:lstStyle/>
          <a:p>
            <a:fld id="{9C637C1D-740A-4EE7-9AC7-DE15DA94B719}" type="slidenum">
              <a:rPr lang="en-US" smtClean="0"/>
              <a:t>3</a:t>
            </a:fld>
            <a:endParaRPr lang="en-US"/>
          </a:p>
        </p:txBody>
      </p:sp>
      <p:pic>
        <p:nvPicPr>
          <p:cNvPr id="6" name="nTIDE-2" descr="audio icon to start recorded audio intro">
            <a:hlinkClick r:id="" action="ppaction://media"/>
            <a:extLst>
              <a:ext uri="{FF2B5EF4-FFF2-40B4-BE49-F238E27FC236}">
                <a16:creationId xmlns:a16="http://schemas.microsoft.com/office/drawing/2014/main" id="{7BEBF58B-7E86-4D70-AA4F-B216C6A8D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533400" cy="533400"/>
          </a:xfrm>
          <a:prstGeom prst="rect">
            <a:avLst/>
          </a:prstGeom>
        </p:spPr>
      </p:pic>
    </p:spTree>
    <p:extLst>
      <p:ext uri="{BB962C8B-B14F-4D97-AF65-F5344CB8AC3E}">
        <p14:creationId xmlns:p14="http://schemas.microsoft.com/office/powerpoint/2010/main" val="1544049043"/>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09E-64C3-48D7-80E5-0CE97189F353}"/>
              </a:ext>
            </a:extLst>
          </p:cNvPr>
          <p:cNvSpPr>
            <a:spLocks noGrp="1"/>
          </p:cNvSpPr>
          <p:nvPr>
            <p:ph type="title"/>
          </p:nvPr>
        </p:nvSpPr>
        <p:spPr>
          <a:xfrm>
            <a:off x="838200" y="57762"/>
            <a:ext cx="10515600" cy="1325563"/>
          </a:xfrm>
        </p:spPr>
        <p:txBody>
          <a:bodyPr/>
          <a:lstStyle/>
          <a:p>
            <a:pPr algn="ctr"/>
            <a:r>
              <a:rPr lang="en-US" b="1" u="sng" dirty="0">
                <a:latin typeface="Calibri" panose="020F0502020204030204" pitchFamily="34" charset="0"/>
                <a:cs typeface="Calibri" panose="020F0502020204030204" pitchFamily="34" charset="0"/>
              </a:rPr>
              <a:t>Part 3: nTIDE Guest Speaker</a:t>
            </a:r>
          </a:p>
        </p:txBody>
      </p:sp>
      <p:sp>
        <p:nvSpPr>
          <p:cNvPr id="3" name="TextBox 2">
            <a:extLst>
              <a:ext uri="{FF2B5EF4-FFF2-40B4-BE49-F238E27FC236}">
                <a16:creationId xmlns:a16="http://schemas.microsoft.com/office/drawing/2014/main" id="{0C80CB56-72AF-65E2-40B8-220420CAAD66}"/>
              </a:ext>
            </a:extLst>
          </p:cNvPr>
          <p:cNvSpPr txBox="1"/>
          <p:nvPr/>
        </p:nvSpPr>
        <p:spPr>
          <a:xfrm>
            <a:off x="1105849" y="4357931"/>
            <a:ext cx="1024795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i="1" dirty="0">
                <a:latin typeface="Calibri"/>
                <a:ea typeface="Myriad Pro"/>
                <a:cs typeface="Myriad Pro"/>
              </a:rPr>
              <a:t>       Clare Papay                         Rebecca Lazo</a:t>
            </a:r>
          </a:p>
          <a:p>
            <a:r>
              <a:rPr lang="en-US" sz="2400" i="1" dirty="0">
                <a:latin typeface="Calibri"/>
                <a:ea typeface="Myriad Pro"/>
                <a:cs typeface="Myriad Pro"/>
              </a:rPr>
              <a:t>   Think College, UMass Boston                    Think College, UMass Boston</a:t>
            </a:r>
          </a:p>
        </p:txBody>
      </p:sp>
      <p:pic>
        <p:nvPicPr>
          <p:cNvPr id="7" name="Picture 6" descr="Clare Papay is a light skinned woman with  short brown hair wearing glasses and a black blazer.">
            <a:extLst>
              <a:ext uri="{FF2B5EF4-FFF2-40B4-BE49-F238E27FC236}">
                <a16:creationId xmlns:a16="http://schemas.microsoft.com/office/drawing/2014/main" id="{9B30FCAB-A010-3845-F61D-043B8EEF05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3038" y="1500431"/>
            <a:ext cx="2857500" cy="2857500"/>
          </a:xfrm>
          <a:prstGeom prst="rect">
            <a:avLst/>
          </a:prstGeom>
        </p:spPr>
      </p:pic>
      <p:pic>
        <p:nvPicPr>
          <p:cNvPr id="10" name="Picture 9" descr="Rebecca Lazo is a light skinned woman who has long wavy brown hair.">
            <a:extLst>
              <a:ext uri="{FF2B5EF4-FFF2-40B4-BE49-F238E27FC236}">
                <a16:creationId xmlns:a16="http://schemas.microsoft.com/office/drawing/2014/main" id="{BCFEA2ED-381A-52A6-7AD8-745D03A13F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8757" y="1500430"/>
            <a:ext cx="2857499" cy="2857499"/>
          </a:xfrm>
          <a:prstGeom prst="rect">
            <a:avLst/>
          </a:prstGeom>
        </p:spPr>
      </p:pic>
      <p:sp>
        <p:nvSpPr>
          <p:cNvPr id="4" name="Date Placeholder 3">
            <a:extLst>
              <a:ext uri="{FF2B5EF4-FFF2-40B4-BE49-F238E27FC236}">
                <a16:creationId xmlns:a16="http://schemas.microsoft.com/office/drawing/2014/main" id="{013DFA09-8F91-4082-B252-8A3D4D3B4A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37D6B4B-C59F-4F33-AE13-3E782A426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538107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ollege student sitting at an outdoor table">
            <a:extLst>
              <a:ext uri="{FF2B5EF4-FFF2-40B4-BE49-F238E27FC236}">
                <a16:creationId xmlns:a16="http://schemas.microsoft.com/office/drawing/2014/main" id="{262456D7-A312-2297-456D-DCA4D84A9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8801" y="353194"/>
            <a:ext cx="5554115" cy="3124190"/>
          </a:xfrm>
          <a:prstGeom prst="rect">
            <a:avLst/>
          </a:prstGeom>
        </p:spPr>
      </p:pic>
      <p:sp>
        <p:nvSpPr>
          <p:cNvPr id="15" name="Title 14">
            <a:extLst>
              <a:ext uri="{FF2B5EF4-FFF2-40B4-BE49-F238E27FC236}">
                <a16:creationId xmlns:a16="http://schemas.microsoft.com/office/drawing/2014/main" id="{B03ACD1C-CA22-3E92-5D9A-AABF735922D4}"/>
              </a:ext>
            </a:extLst>
          </p:cNvPr>
          <p:cNvSpPr>
            <a:spLocks noGrp="1"/>
          </p:cNvSpPr>
          <p:nvPr>
            <p:ph type="ctrTitle"/>
          </p:nvPr>
        </p:nvSpPr>
        <p:spPr>
          <a:xfrm>
            <a:off x="990600" y="3646956"/>
            <a:ext cx="10210800" cy="1081657"/>
          </a:xfrm>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400" b="1" dirty="0">
                <a:solidFill>
                  <a:srgbClr val="1F517B"/>
                </a:solidFill>
                <a:latin typeface="Calibri" panose="020F0502020204030204" pitchFamily="34" charset="0"/>
                <a:cs typeface="Calibri" panose="020F0502020204030204" pitchFamily="34" charset="0"/>
              </a:rPr>
              <a:t>Think Higher. Think College. </a:t>
            </a:r>
            <a:endParaRPr lang="en-US" dirty="0"/>
          </a:p>
        </p:txBody>
      </p:sp>
      <p:sp>
        <p:nvSpPr>
          <p:cNvPr id="16" name="Subtitle 15">
            <a:extLst>
              <a:ext uri="{FF2B5EF4-FFF2-40B4-BE49-F238E27FC236}">
                <a16:creationId xmlns:a16="http://schemas.microsoft.com/office/drawing/2014/main" id="{B3AC755E-EA9E-8290-1F34-A164FB895300}"/>
              </a:ext>
            </a:extLst>
          </p:cNvPr>
          <p:cNvSpPr>
            <a:spLocks noGrp="1"/>
          </p:cNvSpPr>
          <p:nvPr>
            <p:ph type="subTitle" idx="1"/>
          </p:nvPr>
        </p:nvSpPr>
        <p:spPr>
          <a:xfrm>
            <a:off x="812800" y="4984102"/>
            <a:ext cx="9144000" cy="1655762"/>
          </a:xfrm>
        </p:spPr>
        <p:txBody>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2400" b="1" dirty="0">
                <a:solidFill>
                  <a:srgbClr val="1F517B"/>
                </a:solidFill>
              </a:rPr>
              <a:t>Rebecca </a:t>
            </a:r>
            <a:r>
              <a:rPr lang="en-US" sz="2400" b="1" dirty="0" err="1">
                <a:solidFill>
                  <a:srgbClr val="1F517B"/>
                </a:solidFill>
              </a:rPr>
              <a:t>Lazo</a:t>
            </a:r>
            <a:r>
              <a:rPr lang="en-US" sz="2400" b="1" dirty="0">
                <a:solidFill>
                  <a:srgbClr val="1F517B"/>
                </a:solidFill>
              </a:rPr>
              <a:t> and Clare </a:t>
            </a:r>
            <a:r>
              <a:rPr lang="en-US" sz="2400" b="1" dirty="0" err="1">
                <a:solidFill>
                  <a:srgbClr val="1F517B"/>
                </a:solidFill>
              </a:rPr>
              <a:t>Papay</a:t>
            </a:r>
            <a:endParaRPr lang="en-US" sz="2400" b="1" dirty="0">
              <a:solidFill>
                <a:srgbClr val="1F517B"/>
              </a:solidFill>
            </a:endParaRPr>
          </a:p>
          <a:p>
            <a:pPr algn="ctr"/>
            <a:r>
              <a:rPr lang="en-US" sz="2400" b="1" dirty="0">
                <a:solidFill>
                  <a:srgbClr val="1F517B"/>
                </a:solidFill>
              </a:rPr>
              <a:t>Institute for Community Inclusion, UMass Boston</a:t>
            </a:r>
          </a:p>
          <a:p>
            <a:pPr algn="ctr"/>
            <a:endParaRPr lang="en-US" sz="2400" b="1" dirty="0">
              <a:solidFill>
                <a:srgbClr val="1F517B"/>
              </a:solidFill>
              <a:latin typeface="Calibri" panose="020F0502020204030204" pitchFamily="34" charset="0"/>
              <a:cs typeface="Calibri" panose="020F0502020204030204" pitchFamily="34" charset="0"/>
            </a:endParaRPr>
          </a:p>
        </p:txBody>
      </p:sp>
      <p:pic>
        <p:nvPicPr>
          <p:cNvPr id="14" name="Picture 2" descr="Think Higher Think College logo with 3 waves above.">
            <a:extLst>
              <a:ext uri="{FF2B5EF4-FFF2-40B4-BE49-F238E27FC236}">
                <a16:creationId xmlns:a16="http://schemas.microsoft.com/office/drawing/2014/main" id="{0EC1C8E0-111A-FFA2-EE98-6858D6EC22F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42105" y="4787736"/>
            <a:ext cx="2658433" cy="1952217"/>
          </a:xfrm>
          <a:prstGeom prst="rect">
            <a:avLst/>
          </a:prstGeom>
        </p:spPr>
      </p:pic>
      <p:grpSp>
        <p:nvGrpSpPr>
          <p:cNvPr id="23" name="Group 22">
            <a:extLst>
              <a:ext uri="{FF2B5EF4-FFF2-40B4-BE49-F238E27FC236}">
                <a16:creationId xmlns:a16="http://schemas.microsoft.com/office/drawing/2014/main" id="{50166C08-D0B1-1F18-58AD-4E15401B5F42}"/>
              </a:ext>
              <a:ext uri="{C183D7F6-B498-43B3-948B-1728B52AA6E4}">
                <adec:decorative xmlns:adec="http://schemas.microsoft.com/office/drawing/2017/decorative" val="1"/>
              </a:ext>
            </a:extLst>
          </p:cNvPr>
          <p:cNvGrpSpPr/>
          <p:nvPr/>
        </p:nvGrpSpPr>
        <p:grpSpPr>
          <a:xfrm>
            <a:off x="-40112" y="6426201"/>
            <a:ext cx="12169459" cy="385113"/>
            <a:chOff x="33811" y="9563100"/>
            <a:chExt cx="18254189" cy="577669"/>
          </a:xfrm>
        </p:grpSpPr>
        <p:sp>
          <p:nvSpPr>
            <p:cNvPr id="24" name="Freeform 17">
              <a:extLst>
                <a:ext uri="{FF2B5EF4-FFF2-40B4-BE49-F238E27FC236}">
                  <a16:creationId xmlns:a16="http://schemas.microsoft.com/office/drawing/2014/main" id="{15C87754-4422-2F8C-4340-9043AA2A232D}"/>
                </a:ext>
              </a:extLst>
            </p:cNvPr>
            <p:cNvSpPr/>
            <p:nvPr/>
          </p:nvSpPr>
          <p:spPr>
            <a:xfrm>
              <a:off x="2590800" y="9944100"/>
              <a:ext cx="15697200" cy="62222"/>
            </a:xfrm>
            <a:custGeom>
              <a:avLst/>
              <a:gdLst/>
              <a:ahLst/>
              <a:cxnLst/>
              <a:rect l="l" t="t" r="r" b="b"/>
              <a:pathLst>
                <a:path w="4933101" h="21337">
                  <a:moveTo>
                    <a:pt x="0" y="0"/>
                  </a:moveTo>
                  <a:lnTo>
                    <a:pt x="4933101" y="0"/>
                  </a:lnTo>
                  <a:lnTo>
                    <a:pt x="4933101" y="21337"/>
                  </a:lnTo>
                  <a:lnTo>
                    <a:pt x="0" y="21337"/>
                  </a:lnTo>
                  <a:close/>
                </a:path>
              </a:pathLst>
            </a:custGeom>
            <a:solidFill>
              <a:srgbClr val="20527C"/>
            </a:solidFill>
          </p:spPr>
          <p:txBody>
            <a:bodyPr/>
            <a:lstStyle/>
            <a:p>
              <a:endParaRPr lang="en-US"/>
            </a:p>
          </p:txBody>
        </p:sp>
        <p:pic>
          <p:nvPicPr>
            <p:cNvPr id="25" name="Picture 24">
              <a:extLst>
                <a:ext uri="{FF2B5EF4-FFF2-40B4-BE49-F238E27FC236}">
                  <a16:creationId xmlns:a16="http://schemas.microsoft.com/office/drawing/2014/main" id="{F54AAF03-5A95-9959-7F4E-82D27B22374B}"/>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811" y="9563100"/>
              <a:ext cx="8679878" cy="512961"/>
            </a:xfrm>
            <a:prstGeom prst="rect">
              <a:avLst/>
            </a:prstGeom>
          </p:spPr>
        </p:pic>
        <p:sp>
          <p:nvSpPr>
            <p:cNvPr id="26" name="Freeform 17">
              <a:extLst>
                <a:ext uri="{FF2B5EF4-FFF2-40B4-BE49-F238E27FC236}">
                  <a16:creationId xmlns:a16="http://schemas.microsoft.com/office/drawing/2014/main" id="{A69C157C-3A19-57C5-0867-486D4D5CB3A7}"/>
                </a:ext>
              </a:extLst>
            </p:cNvPr>
            <p:cNvSpPr/>
            <p:nvPr/>
          </p:nvSpPr>
          <p:spPr>
            <a:xfrm>
              <a:off x="152400" y="10078547"/>
              <a:ext cx="18135600" cy="62222"/>
            </a:xfrm>
            <a:custGeom>
              <a:avLst/>
              <a:gdLst/>
              <a:ahLst/>
              <a:cxnLst/>
              <a:rect l="l" t="t" r="r" b="b"/>
              <a:pathLst>
                <a:path w="4933101" h="21337">
                  <a:moveTo>
                    <a:pt x="0" y="0"/>
                  </a:moveTo>
                  <a:lnTo>
                    <a:pt x="4933101" y="0"/>
                  </a:lnTo>
                  <a:lnTo>
                    <a:pt x="4933101" y="21337"/>
                  </a:lnTo>
                  <a:lnTo>
                    <a:pt x="0" y="21337"/>
                  </a:lnTo>
                  <a:close/>
                </a:path>
              </a:pathLst>
            </a:custGeom>
            <a:solidFill>
              <a:srgbClr val="CC6D2A"/>
            </a:solidFill>
          </p:spPr>
          <p:txBody>
            <a:bodyPr/>
            <a:lstStyle/>
            <a:p>
              <a:endParaRPr lang="en-US"/>
            </a:p>
          </p:txBody>
        </p:sp>
      </p:grpSp>
    </p:spTree>
    <p:extLst>
      <p:ext uri="{BB962C8B-B14F-4D97-AF65-F5344CB8AC3E}">
        <p14:creationId xmlns:p14="http://schemas.microsoft.com/office/powerpoint/2010/main" val="92128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0">
            <a:extLst>
              <a:ext uri="{FF2B5EF4-FFF2-40B4-BE49-F238E27FC236}">
                <a16:creationId xmlns:a16="http://schemas.microsoft.com/office/drawing/2014/main" id="{76024B02-E9DE-461A-8C2D-5D6D3476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88BDC4B4-91B2-E782-ABC1-297D5FF56E8E}"/>
              </a:ext>
            </a:extLst>
          </p:cNvPr>
          <p:cNvSpPr>
            <a:spLocks noGrp="1"/>
          </p:cNvSpPr>
          <p:nvPr>
            <p:ph type="title"/>
          </p:nvPr>
        </p:nvSpPr>
        <p:spPr>
          <a:xfrm>
            <a:off x="644360" y="365313"/>
            <a:ext cx="5450116" cy="1161288"/>
          </a:xfrm>
        </p:spPr>
        <p:txBody>
          <a:bodyPr anchor="b">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4000" b="1" dirty="0">
                <a:solidFill>
                  <a:srgbClr val="1F517B"/>
                </a:solidFill>
                <a:latin typeface="+mn-lt"/>
              </a:rPr>
              <a:t>At Think College, </a:t>
            </a:r>
            <a:br>
              <a:rPr lang="en-US" sz="4000" b="1" dirty="0">
                <a:solidFill>
                  <a:srgbClr val="1F517B"/>
                </a:solidFill>
                <a:latin typeface="+mn-lt"/>
              </a:rPr>
            </a:br>
            <a:r>
              <a:rPr lang="en-US" sz="4000" b="1" dirty="0">
                <a:solidFill>
                  <a:srgbClr val="1F517B"/>
                </a:solidFill>
                <a:latin typeface="+mn-lt"/>
              </a:rPr>
              <a:t>we help</a:t>
            </a:r>
          </a:p>
        </p:txBody>
      </p:sp>
      <p:sp>
        <p:nvSpPr>
          <p:cNvPr id="15" name="Content Placeholder 9">
            <a:extLst>
              <a:ext uri="{FF2B5EF4-FFF2-40B4-BE49-F238E27FC236}">
                <a16:creationId xmlns:a16="http://schemas.microsoft.com/office/drawing/2014/main" id="{6F340FC5-B7A4-43D3-1E6F-1D87F51B3269}"/>
              </a:ext>
            </a:extLst>
          </p:cNvPr>
          <p:cNvSpPr>
            <a:spLocks noGrp="1"/>
          </p:cNvSpPr>
          <p:nvPr>
            <p:ph idx="1"/>
          </p:nvPr>
        </p:nvSpPr>
        <p:spPr>
          <a:xfrm>
            <a:off x="644360" y="1891913"/>
            <a:ext cx="4572000" cy="3776472"/>
          </a:xfrm>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2667" dirty="0"/>
              <a:t>Develop college options for students with intellectual disability</a:t>
            </a:r>
          </a:p>
          <a:p>
            <a:r>
              <a:rPr lang="en-US" sz="2667" dirty="0"/>
              <a:t>Improve existing college programs</a:t>
            </a:r>
          </a:p>
          <a:p>
            <a:r>
              <a:rPr lang="en-US" sz="2667" dirty="0"/>
              <a:t>Assist students and families </a:t>
            </a:r>
            <a:br>
              <a:rPr lang="en-US" sz="2667" dirty="0"/>
            </a:br>
            <a:r>
              <a:rPr lang="en-US" sz="2667" dirty="0"/>
              <a:t>to prepare for college</a:t>
            </a: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88316" y="566929"/>
            <a:ext cx="1760220" cy="2560320"/>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32520" y="566721"/>
            <a:ext cx="2560321" cy="2560321"/>
          </a:xfrm>
          <a:prstGeom prst="rect">
            <a:avLst/>
          </a:prstGeom>
        </p:spPr>
      </p:pic>
      <p:pic>
        <p:nvPicPr>
          <p:cNvPr id="11" name="Picture 10" descr="Think College logo">
            <a:extLst>
              <a:ext uri="{FF2B5EF4-FFF2-40B4-BE49-F238E27FC236}">
                <a16:creationId xmlns:a16="http://schemas.microsoft.com/office/drawing/2014/main" id="{FA4DDD25-320F-19F3-CF01-AE138A0387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76801" y="3609347"/>
            <a:ext cx="3997235" cy="2358367"/>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87319" y="3339531"/>
            <a:ext cx="2560321" cy="2560321"/>
          </a:xfrm>
          <a:prstGeom prst="rect">
            <a:avLst/>
          </a:prstGeom>
        </p:spPr>
      </p:pic>
      <p:sp>
        <p:nvSpPr>
          <p:cNvPr id="47" name="Rectangle 42">
            <a:extLst>
              <a:ext uri="{FF2B5EF4-FFF2-40B4-BE49-F238E27FC236}">
                <a16:creationId xmlns:a16="http://schemas.microsoft.com/office/drawing/2014/main" id="{57AF882C-175B-49BE-9BF5-D081F17D2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3090662-CAD4-4A54-9F26-DF4753B5E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11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8C8D0-FAAB-E673-A47A-7CD1BF7DD5B4}"/>
              </a:ext>
            </a:extLst>
          </p:cNvPr>
          <p:cNvSpPr>
            <a:spLocks noGrp="1"/>
          </p:cNvSpPr>
          <p:nvPr>
            <p:ph type="title"/>
          </p:nvPr>
        </p:nvSpPr>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4000" b="1" dirty="0">
                <a:solidFill>
                  <a:srgbClr val="1F517B"/>
                </a:solidFill>
                <a:latin typeface="Calibri" panose="020F0502020204030204" pitchFamily="34" charset="0"/>
                <a:cs typeface="Calibri" panose="020F0502020204030204" pitchFamily="34" charset="0"/>
              </a:rPr>
              <a:t>This year…</a:t>
            </a:r>
          </a:p>
        </p:txBody>
      </p:sp>
      <p:sp>
        <p:nvSpPr>
          <p:cNvPr id="5" name="Content Placeholder 4">
            <a:extLst>
              <a:ext uri="{FF2B5EF4-FFF2-40B4-BE49-F238E27FC236}">
                <a16:creationId xmlns:a16="http://schemas.microsoft.com/office/drawing/2014/main" id="{915E0C7C-C34C-C0F5-3D61-56E55AE15DB8}"/>
              </a:ext>
            </a:extLst>
          </p:cNvPr>
          <p:cNvSpPr>
            <a:spLocks noGrp="1"/>
          </p:cNvSpPr>
          <p:nvPr>
            <p:ph idx="1"/>
          </p:nvPr>
        </p:nvSpPr>
        <p:spPr>
          <a:xfrm>
            <a:off x="838200" y="1825626"/>
            <a:ext cx="6200553" cy="4351338"/>
          </a:xfrm>
        </p:spPr>
        <p:txBody>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545679" lvl="1" indent="-272840">
              <a:lnSpc>
                <a:spcPts val="4296"/>
              </a:lnSpc>
              <a:buFont typeface="Arial"/>
              <a:buChar char="•"/>
            </a:pPr>
            <a:r>
              <a:rPr lang="en-US" sz="2933" dirty="0"/>
              <a:t>There are more than 420,000 school age students with intellectual disability in the United States</a:t>
            </a:r>
            <a:r>
              <a:rPr lang="en-US" sz="2933" baseline="30000" dirty="0"/>
              <a:t>1</a:t>
            </a:r>
            <a:endParaRPr lang="en-US" sz="2933" dirty="0"/>
          </a:p>
          <a:p>
            <a:pPr marL="545679" lvl="1" indent="-272840">
              <a:lnSpc>
                <a:spcPts val="4296"/>
              </a:lnSpc>
              <a:buFont typeface="Arial"/>
              <a:buChar char="•"/>
            </a:pPr>
            <a:r>
              <a:rPr lang="en-US" sz="2933" dirty="0"/>
              <a:t>Fewer than 2% are likely to attend college after high school</a:t>
            </a:r>
            <a:endParaRPr lang="en-US" sz="2933" dirty="0">
              <a:solidFill>
                <a:srgbClr val="555555"/>
              </a:solidFill>
              <a:latin typeface="Cooper Hewitt"/>
            </a:endParaRPr>
          </a:p>
        </p:txBody>
      </p:sp>
      <p:grpSp>
        <p:nvGrpSpPr>
          <p:cNvPr id="6" name="Group 2" descr="Pie chart showing 98% in blue, representing students with intellectual disability who do not go to college. The 2% of students with intellectual disability attending college is shown in orange.">
            <a:extLst>
              <a:ext uri="{FF2B5EF4-FFF2-40B4-BE49-F238E27FC236}">
                <a16:creationId xmlns:a16="http://schemas.microsoft.com/office/drawing/2014/main" id="{4913A38F-46E4-1A3A-8E4D-7A35308014FF}"/>
              </a:ext>
            </a:extLst>
          </p:cNvPr>
          <p:cNvGrpSpPr/>
          <p:nvPr/>
        </p:nvGrpSpPr>
        <p:grpSpPr>
          <a:xfrm>
            <a:off x="7038753" y="376193"/>
            <a:ext cx="4772453" cy="5513084"/>
            <a:chOff x="0" y="329455"/>
            <a:chExt cx="10287000" cy="12273268"/>
          </a:xfrm>
        </p:grpSpPr>
        <p:sp>
          <p:nvSpPr>
            <p:cNvPr id="7" name="TextBox 3">
              <a:extLst>
                <a:ext uri="{FF2B5EF4-FFF2-40B4-BE49-F238E27FC236}">
                  <a16:creationId xmlns:a16="http://schemas.microsoft.com/office/drawing/2014/main" id="{3240AB3C-0E29-7D0D-7CA4-DCEE20A0ED2D}"/>
                </a:ext>
              </a:extLst>
            </p:cNvPr>
            <p:cNvSpPr txBox="1"/>
            <p:nvPr/>
          </p:nvSpPr>
          <p:spPr>
            <a:xfrm>
              <a:off x="219774" y="11996819"/>
              <a:ext cx="9087052" cy="605904"/>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lnSpc>
                  <a:spcPts val="2239"/>
                </a:lnSpc>
              </a:pPr>
              <a:r>
                <a:rPr lang="en-US" sz="1600" dirty="0">
                  <a:solidFill>
                    <a:srgbClr val="000000"/>
                  </a:solidFill>
                </a:rPr>
                <a:t>Students with ID who do not attend college 98%</a:t>
              </a:r>
            </a:p>
          </p:txBody>
        </p:sp>
        <p:sp>
          <p:nvSpPr>
            <p:cNvPr id="8" name="TextBox 4">
              <a:extLst>
                <a:ext uri="{FF2B5EF4-FFF2-40B4-BE49-F238E27FC236}">
                  <a16:creationId xmlns:a16="http://schemas.microsoft.com/office/drawing/2014/main" id="{6C8B493D-2C45-505B-D7A3-57C461248576}"/>
                </a:ext>
              </a:extLst>
            </p:cNvPr>
            <p:cNvSpPr txBox="1"/>
            <p:nvPr/>
          </p:nvSpPr>
          <p:spPr>
            <a:xfrm>
              <a:off x="534011" y="329455"/>
              <a:ext cx="9372987" cy="605904"/>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lnSpc>
                  <a:spcPts val="2239"/>
                </a:lnSpc>
              </a:pPr>
              <a:r>
                <a:rPr lang="en-US" sz="1600" dirty="0">
                  <a:solidFill>
                    <a:srgbClr val="000000"/>
                  </a:solidFill>
                </a:rPr>
                <a:t>Students with ID attending college 2%</a:t>
              </a:r>
            </a:p>
          </p:txBody>
        </p:sp>
        <p:grpSp>
          <p:nvGrpSpPr>
            <p:cNvPr id="9" name="Group 5">
              <a:extLst>
                <a:ext uri="{FF2B5EF4-FFF2-40B4-BE49-F238E27FC236}">
                  <a16:creationId xmlns:a16="http://schemas.microsoft.com/office/drawing/2014/main" id="{9DBE5974-E46C-2E2F-F653-9AF6F8CFBA91}"/>
                </a:ext>
              </a:extLst>
            </p:cNvPr>
            <p:cNvGrpSpPr>
              <a:grpSpLocks noChangeAspect="1"/>
            </p:cNvGrpSpPr>
            <p:nvPr/>
          </p:nvGrpSpPr>
          <p:grpSpPr>
            <a:xfrm>
              <a:off x="0" y="1359692"/>
              <a:ext cx="10287000" cy="10287000"/>
              <a:chOff x="0" y="0"/>
              <a:chExt cx="2540000" cy="2540000"/>
            </a:xfrm>
          </p:grpSpPr>
          <p:sp>
            <p:nvSpPr>
              <p:cNvPr id="10" name="Freeform 6">
                <a:extLst>
                  <a:ext uri="{FF2B5EF4-FFF2-40B4-BE49-F238E27FC236}">
                    <a16:creationId xmlns:a16="http://schemas.microsoft.com/office/drawing/2014/main" id="{E8DA8789-CDF6-C918-260F-3BC953A7E8D9}"/>
                  </a:ext>
                </a:extLst>
              </p:cNvPr>
              <p:cNvSpPr/>
              <p:nvPr/>
            </p:nvSpPr>
            <p:spPr>
              <a:xfrm>
                <a:off x="1270000" y="0"/>
                <a:ext cx="221947" cy="1270000"/>
              </a:xfrm>
              <a:custGeom>
                <a:avLst/>
                <a:gdLst/>
                <a:ahLst/>
                <a:cxnLst/>
                <a:rect l="l" t="t" r="r" b="b"/>
                <a:pathLst>
                  <a:path w="221947" h="1270000">
                    <a:moveTo>
                      <a:pt x="0" y="0"/>
                    </a:moveTo>
                    <a:lnTo>
                      <a:pt x="0" y="0"/>
                    </a:lnTo>
                    <a:cubicBezTo>
                      <a:pt x="74412" y="0"/>
                      <a:pt x="148680" y="6540"/>
                      <a:pt x="221947" y="19544"/>
                    </a:cubicBezTo>
                    <a:lnTo>
                      <a:pt x="0" y="1270000"/>
                    </a:lnTo>
                    <a:close/>
                  </a:path>
                </a:pathLst>
              </a:custGeom>
              <a:solidFill>
                <a:srgbClr val="FD9649"/>
              </a:solidFill>
            </p:spPr>
            <p:txBody>
              <a:bodyPr/>
              <a:lstStyle/>
              <a:p>
                <a:endParaRPr lang="en-US"/>
              </a:p>
            </p:txBody>
          </p:sp>
          <p:sp>
            <p:nvSpPr>
              <p:cNvPr id="11" name="Freeform 7">
                <a:extLst>
                  <a:ext uri="{FF2B5EF4-FFF2-40B4-BE49-F238E27FC236}">
                    <a16:creationId xmlns:a16="http://schemas.microsoft.com/office/drawing/2014/main" id="{E104BF24-82D5-EBF9-00F3-A4189D9F94A6}"/>
                  </a:ext>
                </a:extLst>
              </p:cNvPr>
              <p:cNvSpPr/>
              <p:nvPr/>
            </p:nvSpPr>
            <p:spPr>
              <a:xfrm>
                <a:off x="-20868" y="0"/>
                <a:ext cx="2619763" cy="2580529"/>
              </a:xfrm>
              <a:custGeom>
                <a:avLst/>
                <a:gdLst/>
                <a:ahLst/>
                <a:cxnLst/>
                <a:rect l="l" t="t" r="r" b="b"/>
                <a:pathLst>
                  <a:path w="2619763" h="2580529">
                    <a:moveTo>
                      <a:pt x="1450041" y="10014"/>
                    </a:moveTo>
                    <a:cubicBezTo>
                      <a:pt x="2130491" y="95975"/>
                      <a:pt x="2619763" y="706670"/>
                      <a:pt x="2555235" y="1389486"/>
                    </a:cubicBezTo>
                    <a:cubicBezTo>
                      <a:pt x="2490707" y="2072302"/>
                      <a:pt x="1895694" y="2580529"/>
                      <a:pt x="1211187" y="2537498"/>
                    </a:cubicBezTo>
                    <a:cubicBezTo>
                      <a:pt x="526680" y="2494467"/>
                      <a:pt x="0" y="1915725"/>
                      <a:pt x="21492" y="1230204"/>
                    </a:cubicBezTo>
                    <a:cubicBezTo>
                      <a:pt x="42984" y="544682"/>
                      <a:pt x="604883" y="69"/>
                      <a:pt x="1290741" y="0"/>
                    </a:cubicBezTo>
                    <a:lnTo>
                      <a:pt x="1290868" y="1270000"/>
                    </a:lnTo>
                    <a:close/>
                  </a:path>
                </a:pathLst>
              </a:custGeom>
              <a:solidFill>
                <a:srgbClr val="6B85B9"/>
              </a:solidFill>
            </p:spPr>
            <p:txBody>
              <a:bodyPr/>
              <a:lstStyle/>
              <a:p>
                <a:endParaRPr lang="en-US"/>
              </a:p>
            </p:txBody>
          </p:sp>
        </p:grpSp>
      </p:grpSp>
      <p:sp>
        <p:nvSpPr>
          <p:cNvPr id="12" name="Footer Placeholder 4">
            <a:extLst>
              <a:ext uri="{FF2B5EF4-FFF2-40B4-BE49-F238E27FC236}">
                <a16:creationId xmlns:a16="http://schemas.microsoft.com/office/drawing/2014/main" id="{81D9CBA0-DB1E-66BA-48EF-E56A871DE019}"/>
              </a:ext>
            </a:extLst>
          </p:cNvPr>
          <p:cNvSpPr>
            <a:spLocks noGrp="1"/>
          </p:cNvSpPr>
          <p:nvPr>
            <p:ph type="ftr" sz="quarter" idx="11"/>
          </p:nvPr>
        </p:nvSpPr>
        <p:spPr>
          <a:xfrm>
            <a:off x="7366000" y="6070600"/>
            <a:ext cx="4114800" cy="365125"/>
          </a:xfrm>
        </p:spPr>
        <p:txBody>
          <a:bodyPr/>
          <a:lstStyle>
            <a:defPPr>
              <a:defRPr lang="en-US"/>
            </a:defPPr>
            <a:lvl1pPr marL="0" algn="l" defTabSz="203190" rtl="0" eaLnBrk="1" latinLnBrk="0" hangingPunct="1">
              <a:defRPr sz="800" kern="1200">
                <a:solidFill>
                  <a:schemeClr val="tx1"/>
                </a:solidFill>
                <a:latin typeface="+mn-lt"/>
                <a:ea typeface="+mn-ea"/>
                <a:cs typeface="+mn-cs"/>
              </a:defRPr>
            </a:lvl1pPr>
            <a:lvl2pPr marL="203190" algn="l" defTabSz="203190" rtl="0" eaLnBrk="1" latinLnBrk="0" hangingPunct="1">
              <a:defRPr sz="800" kern="1200">
                <a:solidFill>
                  <a:schemeClr val="tx1"/>
                </a:solidFill>
                <a:latin typeface="+mn-lt"/>
                <a:ea typeface="+mn-ea"/>
                <a:cs typeface="+mn-cs"/>
              </a:defRPr>
            </a:lvl2pPr>
            <a:lvl3pPr marL="406380" algn="l" defTabSz="203190" rtl="0" eaLnBrk="1" latinLnBrk="0" hangingPunct="1">
              <a:defRPr sz="800" kern="1200">
                <a:solidFill>
                  <a:schemeClr val="tx1"/>
                </a:solidFill>
                <a:latin typeface="+mn-lt"/>
                <a:ea typeface="+mn-ea"/>
                <a:cs typeface="+mn-cs"/>
              </a:defRPr>
            </a:lvl3pPr>
            <a:lvl4pPr marL="609570" algn="l" defTabSz="203190" rtl="0" eaLnBrk="1" latinLnBrk="0" hangingPunct="1">
              <a:defRPr sz="800" kern="1200">
                <a:solidFill>
                  <a:schemeClr val="tx1"/>
                </a:solidFill>
                <a:latin typeface="+mn-lt"/>
                <a:ea typeface="+mn-ea"/>
                <a:cs typeface="+mn-cs"/>
              </a:defRPr>
            </a:lvl4pPr>
            <a:lvl5pPr marL="812759" algn="l" defTabSz="203190" rtl="0" eaLnBrk="1" latinLnBrk="0" hangingPunct="1">
              <a:defRPr sz="800" kern="1200">
                <a:solidFill>
                  <a:schemeClr val="tx1"/>
                </a:solidFill>
                <a:latin typeface="+mn-lt"/>
                <a:ea typeface="+mn-ea"/>
                <a:cs typeface="+mn-cs"/>
              </a:defRPr>
            </a:lvl5pPr>
            <a:lvl6pPr marL="1015949" algn="l" defTabSz="203190" rtl="0" eaLnBrk="1" latinLnBrk="0" hangingPunct="1">
              <a:defRPr sz="800" kern="1200">
                <a:solidFill>
                  <a:schemeClr val="tx1"/>
                </a:solidFill>
                <a:latin typeface="+mn-lt"/>
                <a:ea typeface="+mn-ea"/>
                <a:cs typeface="+mn-cs"/>
              </a:defRPr>
            </a:lvl6pPr>
            <a:lvl7pPr marL="1219139" algn="l" defTabSz="203190" rtl="0" eaLnBrk="1" latinLnBrk="0" hangingPunct="1">
              <a:defRPr sz="800" kern="1200">
                <a:solidFill>
                  <a:schemeClr val="tx1"/>
                </a:solidFill>
                <a:latin typeface="+mn-lt"/>
                <a:ea typeface="+mn-ea"/>
                <a:cs typeface="+mn-cs"/>
              </a:defRPr>
            </a:lvl7pPr>
            <a:lvl8pPr marL="1422329" algn="l" defTabSz="203190" rtl="0" eaLnBrk="1" latinLnBrk="0" hangingPunct="1">
              <a:defRPr sz="800" kern="1200">
                <a:solidFill>
                  <a:schemeClr val="tx1"/>
                </a:solidFill>
                <a:latin typeface="+mn-lt"/>
                <a:ea typeface="+mn-ea"/>
                <a:cs typeface="+mn-cs"/>
              </a:defRPr>
            </a:lvl8pPr>
            <a:lvl9pPr marL="1625519" algn="l" defTabSz="203190" rtl="0" eaLnBrk="1" latinLnBrk="0" hangingPunct="1">
              <a:defRPr sz="800" kern="1200">
                <a:solidFill>
                  <a:schemeClr val="tx1"/>
                </a:solidFill>
                <a:latin typeface="+mn-lt"/>
                <a:ea typeface="+mn-ea"/>
                <a:cs typeface="+mn-cs"/>
              </a:defRPr>
            </a:lvl9pPr>
          </a:lstStyle>
          <a:p>
            <a:pPr algn="r"/>
            <a:r>
              <a:rPr lang="en-US" dirty="0"/>
              <a:t>1. National Core Indicators, 2022</a:t>
            </a:r>
          </a:p>
        </p:txBody>
      </p:sp>
      <p:pic>
        <p:nvPicPr>
          <p:cNvPr id="3" name="Picture 2" descr="Logo for Think College Inclusive Higher Education Network, Institute for Community Inclusion, UMASS Boston">
            <a:extLst>
              <a:ext uri="{FF2B5EF4-FFF2-40B4-BE49-F238E27FC236}">
                <a16:creationId xmlns:a16="http://schemas.microsoft.com/office/drawing/2014/main" id="{95B0BF4F-3C96-A4A6-5EED-A8990C473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794" y="5624047"/>
            <a:ext cx="6657959" cy="811679"/>
          </a:xfrm>
          <a:prstGeom prst="rect">
            <a:avLst/>
          </a:prstGeom>
        </p:spPr>
      </p:pic>
    </p:spTree>
    <p:extLst>
      <p:ext uri="{BB962C8B-B14F-4D97-AF65-F5344CB8AC3E}">
        <p14:creationId xmlns:p14="http://schemas.microsoft.com/office/powerpoint/2010/main" val="193388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2ED43-6FE7-6C7D-DF34-A5AEF8B81639}"/>
              </a:ext>
            </a:extLst>
          </p:cNvPr>
          <p:cNvSpPr>
            <a:spLocks noGrp="1"/>
          </p:cNvSpPr>
          <p:nvPr>
            <p:ph type="title"/>
          </p:nvPr>
        </p:nvSpPr>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4000" b="1" dirty="0">
                <a:solidFill>
                  <a:srgbClr val="1F517B"/>
                </a:solidFill>
                <a:latin typeface="+mn-lt"/>
              </a:rPr>
              <a:t>For the 98% of adults with intellectual disability who don’t go to college - the current reality </a:t>
            </a:r>
            <a:endParaRPr lang="en-US" sz="4000" dirty="0">
              <a:latin typeface="+mn-lt"/>
            </a:endParaRPr>
          </a:p>
        </p:txBody>
      </p:sp>
      <p:sp>
        <p:nvSpPr>
          <p:cNvPr id="4" name="Content Placeholder 3">
            <a:extLst>
              <a:ext uri="{FF2B5EF4-FFF2-40B4-BE49-F238E27FC236}">
                <a16:creationId xmlns:a16="http://schemas.microsoft.com/office/drawing/2014/main" id="{5694A390-D217-DC20-C73D-597BCE448D22}"/>
              </a:ext>
            </a:extLst>
          </p:cNvPr>
          <p:cNvSpPr>
            <a:spLocks noGrp="1"/>
          </p:cNvSpPr>
          <p:nvPr>
            <p:ph idx="1"/>
          </p:nvPr>
        </p:nvSpPr>
        <p:spPr>
          <a:xfrm>
            <a:off x="838200" y="1825626"/>
            <a:ext cx="10515600" cy="3432175"/>
          </a:xfrm>
        </p:spPr>
        <p:txBody>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545534" lvl="1" indent="-272767" algn="l">
              <a:lnSpc>
                <a:spcPts val="3638"/>
              </a:lnSpc>
              <a:buFont typeface="Arial"/>
              <a:buChar char="•"/>
            </a:pPr>
            <a:r>
              <a:rPr lang="en-US" sz="2933" u="none" dirty="0"/>
              <a:t>Only 15% have paid employment in the community</a:t>
            </a:r>
            <a:r>
              <a:rPr lang="en-US" sz="2933" u="none" baseline="30000" dirty="0"/>
              <a:t>2</a:t>
            </a:r>
            <a:endParaRPr lang="en-US" sz="2933" u="none" dirty="0"/>
          </a:p>
          <a:p>
            <a:pPr marL="545534" lvl="1" indent="-272767" algn="l">
              <a:lnSpc>
                <a:spcPts val="3638"/>
              </a:lnSpc>
              <a:buFont typeface="Arial"/>
              <a:buChar char="•"/>
            </a:pPr>
            <a:r>
              <a:rPr lang="en-US" sz="2933" dirty="0"/>
              <a:t>42% attend a day program or sheltered workshop</a:t>
            </a:r>
            <a:r>
              <a:rPr lang="en-US" sz="2933" baseline="30000" dirty="0"/>
              <a:t>2</a:t>
            </a:r>
            <a:r>
              <a:rPr lang="en-US" sz="2933" dirty="0"/>
              <a:t> </a:t>
            </a:r>
          </a:p>
          <a:p>
            <a:pPr marL="545534" lvl="1" indent="-272767" algn="l">
              <a:lnSpc>
                <a:spcPts val="3638"/>
              </a:lnSpc>
              <a:buFont typeface="Arial"/>
              <a:buChar char="•"/>
            </a:pPr>
            <a:r>
              <a:rPr lang="en-US" sz="2933" dirty="0"/>
              <a:t>44% report they often or sometimes feel lonely</a:t>
            </a:r>
            <a:r>
              <a:rPr lang="en-US" sz="2933" baseline="30000" dirty="0"/>
              <a:t>2</a:t>
            </a:r>
            <a:endParaRPr lang="en-US" sz="2933" dirty="0"/>
          </a:p>
          <a:p>
            <a:pPr marL="545534" lvl="1" indent="-272767">
              <a:lnSpc>
                <a:spcPts val="3638"/>
              </a:lnSpc>
              <a:buFont typeface="Arial"/>
              <a:buChar char="•"/>
            </a:pPr>
            <a:r>
              <a:rPr lang="en-US" sz="2933" dirty="0"/>
              <a:t>29.3% live below the poverty line</a:t>
            </a:r>
            <a:r>
              <a:rPr lang="en-US" sz="2933" baseline="30000" dirty="0"/>
              <a:t>3</a:t>
            </a:r>
            <a:endParaRPr lang="en-US" sz="2933" dirty="0"/>
          </a:p>
          <a:p>
            <a:pPr marL="0" indent="0">
              <a:buNone/>
            </a:pPr>
            <a:endParaRPr lang="en-US" dirty="0"/>
          </a:p>
        </p:txBody>
      </p:sp>
      <p:pic>
        <p:nvPicPr>
          <p:cNvPr id="5" name="Picture 4">
            <a:extLst>
              <a:ext uri="{FF2B5EF4-FFF2-40B4-BE49-F238E27FC236}">
                <a16:creationId xmlns:a16="http://schemas.microsoft.com/office/drawing/2014/main" id="{68146861-D5E9-BC35-ABBF-1DB5D2C5552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119" y="5669299"/>
            <a:ext cx="6657959" cy="811679"/>
          </a:xfrm>
          <a:prstGeom prst="rect">
            <a:avLst/>
          </a:prstGeom>
        </p:spPr>
      </p:pic>
      <p:sp>
        <p:nvSpPr>
          <p:cNvPr id="6" name="Footer Placeholder 1">
            <a:extLst>
              <a:ext uri="{FF2B5EF4-FFF2-40B4-BE49-F238E27FC236}">
                <a16:creationId xmlns:a16="http://schemas.microsoft.com/office/drawing/2014/main" id="{770D3EFF-A259-9767-321C-0C79D74F0631}"/>
              </a:ext>
            </a:extLst>
          </p:cNvPr>
          <p:cNvSpPr>
            <a:spLocks noGrp="1"/>
          </p:cNvSpPr>
          <p:nvPr>
            <p:ph type="ftr" sz="quarter" idx="11"/>
          </p:nvPr>
        </p:nvSpPr>
        <p:spPr>
          <a:xfrm>
            <a:off x="7366000" y="6130209"/>
            <a:ext cx="4114800" cy="365125"/>
          </a:xfrm>
        </p:spPr>
        <p:txBody>
          <a:bodyPr/>
          <a:lstStyle>
            <a:defPPr>
              <a:defRPr lang="en-US"/>
            </a:defPPr>
            <a:lvl1pPr marL="0" algn="l" defTabSz="203190" rtl="0" eaLnBrk="1" latinLnBrk="0" hangingPunct="1">
              <a:defRPr sz="800" kern="1200">
                <a:solidFill>
                  <a:schemeClr val="tx1"/>
                </a:solidFill>
                <a:latin typeface="+mn-lt"/>
                <a:ea typeface="+mn-ea"/>
                <a:cs typeface="+mn-cs"/>
              </a:defRPr>
            </a:lvl1pPr>
            <a:lvl2pPr marL="203190" algn="l" defTabSz="203190" rtl="0" eaLnBrk="1" latinLnBrk="0" hangingPunct="1">
              <a:defRPr sz="800" kern="1200">
                <a:solidFill>
                  <a:schemeClr val="tx1"/>
                </a:solidFill>
                <a:latin typeface="+mn-lt"/>
                <a:ea typeface="+mn-ea"/>
                <a:cs typeface="+mn-cs"/>
              </a:defRPr>
            </a:lvl2pPr>
            <a:lvl3pPr marL="406380" algn="l" defTabSz="203190" rtl="0" eaLnBrk="1" latinLnBrk="0" hangingPunct="1">
              <a:defRPr sz="800" kern="1200">
                <a:solidFill>
                  <a:schemeClr val="tx1"/>
                </a:solidFill>
                <a:latin typeface="+mn-lt"/>
                <a:ea typeface="+mn-ea"/>
                <a:cs typeface="+mn-cs"/>
              </a:defRPr>
            </a:lvl3pPr>
            <a:lvl4pPr marL="609570" algn="l" defTabSz="203190" rtl="0" eaLnBrk="1" latinLnBrk="0" hangingPunct="1">
              <a:defRPr sz="800" kern="1200">
                <a:solidFill>
                  <a:schemeClr val="tx1"/>
                </a:solidFill>
                <a:latin typeface="+mn-lt"/>
                <a:ea typeface="+mn-ea"/>
                <a:cs typeface="+mn-cs"/>
              </a:defRPr>
            </a:lvl4pPr>
            <a:lvl5pPr marL="812759" algn="l" defTabSz="203190" rtl="0" eaLnBrk="1" latinLnBrk="0" hangingPunct="1">
              <a:defRPr sz="800" kern="1200">
                <a:solidFill>
                  <a:schemeClr val="tx1"/>
                </a:solidFill>
                <a:latin typeface="+mn-lt"/>
                <a:ea typeface="+mn-ea"/>
                <a:cs typeface="+mn-cs"/>
              </a:defRPr>
            </a:lvl5pPr>
            <a:lvl6pPr marL="1015949" algn="l" defTabSz="203190" rtl="0" eaLnBrk="1" latinLnBrk="0" hangingPunct="1">
              <a:defRPr sz="800" kern="1200">
                <a:solidFill>
                  <a:schemeClr val="tx1"/>
                </a:solidFill>
                <a:latin typeface="+mn-lt"/>
                <a:ea typeface="+mn-ea"/>
                <a:cs typeface="+mn-cs"/>
              </a:defRPr>
            </a:lvl6pPr>
            <a:lvl7pPr marL="1219139" algn="l" defTabSz="203190" rtl="0" eaLnBrk="1" latinLnBrk="0" hangingPunct="1">
              <a:defRPr sz="800" kern="1200">
                <a:solidFill>
                  <a:schemeClr val="tx1"/>
                </a:solidFill>
                <a:latin typeface="+mn-lt"/>
                <a:ea typeface="+mn-ea"/>
                <a:cs typeface="+mn-cs"/>
              </a:defRPr>
            </a:lvl7pPr>
            <a:lvl8pPr marL="1422329" algn="l" defTabSz="203190" rtl="0" eaLnBrk="1" latinLnBrk="0" hangingPunct="1">
              <a:defRPr sz="800" kern="1200">
                <a:solidFill>
                  <a:schemeClr val="tx1"/>
                </a:solidFill>
                <a:latin typeface="+mn-lt"/>
                <a:ea typeface="+mn-ea"/>
                <a:cs typeface="+mn-cs"/>
              </a:defRPr>
            </a:lvl8pPr>
            <a:lvl9pPr marL="1625519" algn="l" defTabSz="203190" rtl="0" eaLnBrk="1" latinLnBrk="0" hangingPunct="1">
              <a:defRPr sz="800" kern="1200">
                <a:solidFill>
                  <a:schemeClr val="tx1"/>
                </a:solidFill>
                <a:latin typeface="+mn-lt"/>
                <a:ea typeface="+mn-ea"/>
                <a:cs typeface="+mn-cs"/>
              </a:defRPr>
            </a:lvl9pPr>
          </a:lstStyle>
          <a:p>
            <a:pPr algn="r"/>
            <a:r>
              <a:rPr lang="en-US" dirty="0"/>
              <a:t>2. National Core Indicators, 2022</a:t>
            </a:r>
          </a:p>
          <a:p>
            <a:pPr algn="r"/>
            <a:r>
              <a:rPr lang="en-US" dirty="0"/>
              <a:t>3. Winsor et al., 2022</a:t>
            </a:r>
          </a:p>
        </p:txBody>
      </p:sp>
    </p:spTree>
    <p:extLst>
      <p:ext uri="{BB962C8B-B14F-4D97-AF65-F5344CB8AC3E}">
        <p14:creationId xmlns:p14="http://schemas.microsoft.com/office/powerpoint/2010/main" val="4158354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345341" y="299162"/>
            <a:ext cx="6665059" cy="13849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304770" rtl="0" eaLnBrk="1" fontAlgn="auto" latinLnBrk="0" hangingPunct="1">
              <a:lnSpc>
                <a:spcPts val="3568"/>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F517B"/>
                </a:solidFill>
                <a:effectLst/>
                <a:uLnTx/>
                <a:uFillTx/>
                <a:latin typeface="+mn-lt"/>
                <a:ea typeface="+mn-ea"/>
                <a:cs typeface="+mn-cs"/>
              </a:rPr>
              <a:t>For the 2% who attend postsecondary education, the outcomes are promising…</a:t>
            </a:r>
          </a:p>
        </p:txBody>
      </p:sp>
      <p:sp>
        <p:nvSpPr>
          <p:cNvPr id="4" name="TextBox 4"/>
          <p:cNvSpPr txBox="1"/>
          <p:nvPr/>
        </p:nvSpPr>
        <p:spPr>
          <a:xfrm>
            <a:off x="184136" y="1926497"/>
            <a:ext cx="6987469" cy="3588376"/>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546973" lvl="1" indent="-273486">
              <a:lnSpc>
                <a:spcPts val="3546"/>
              </a:lnSpc>
              <a:spcBef>
                <a:spcPct val="0"/>
              </a:spcBef>
              <a:buFont typeface="Arial"/>
              <a:buChar char="•"/>
            </a:pPr>
            <a:r>
              <a:rPr lang="en-US" sz="2267" dirty="0"/>
              <a:t>59% find competitive, integrated employment </a:t>
            </a:r>
            <a:br>
              <a:rPr lang="en-US" sz="2267" dirty="0"/>
            </a:br>
            <a:r>
              <a:rPr lang="en-US" sz="2267" dirty="0"/>
              <a:t>1 year after exit</a:t>
            </a:r>
            <a:r>
              <a:rPr lang="en-US" sz="2267" baseline="30000" dirty="0"/>
              <a:t>4</a:t>
            </a:r>
            <a:r>
              <a:rPr lang="en-US" sz="2267" dirty="0"/>
              <a:t> </a:t>
            </a:r>
          </a:p>
          <a:p>
            <a:pPr marL="546973" lvl="1" indent="-273486">
              <a:lnSpc>
                <a:spcPts val="3546"/>
              </a:lnSpc>
              <a:spcBef>
                <a:spcPct val="0"/>
              </a:spcBef>
              <a:buFont typeface="Arial"/>
              <a:buChar char="•"/>
            </a:pPr>
            <a:r>
              <a:rPr lang="en-US" sz="2267" dirty="0"/>
              <a:t>51% earned higher wages than those who did not access postsecondary education</a:t>
            </a:r>
            <a:r>
              <a:rPr lang="en-US" sz="2267" baseline="30000" dirty="0"/>
              <a:t>5</a:t>
            </a:r>
            <a:r>
              <a:rPr lang="en-US" sz="2267" dirty="0"/>
              <a:t> </a:t>
            </a:r>
          </a:p>
          <a:p>
            <a:pPr marL="546973" lvl="1" indent="-273486">
              <a:lnSpc>
                <a:spcPts val="3546"/>
              </a:lnSpc>
              <a:spcBef>
                <a:spcPct val="0"/>
              </a:spcBef>
              <a:buFont typeface="Arial"/>
              <a:buChar char="•"/>
            </a:pPr>
            <a:r>
              <a:rPr lang="en-US" sz="2267" dirty="0"/>
              <a:t>87% of students were enrolled in a credential program</a:t>
            </a:r>
            <a:r>
              <a:rPr lang="en-US" sz="2267" baseline="30000" dirty="0"/>
              <a:t>4</a:t>
            </a:r>
            <a:r>
              <a:rPr lang="en-US" sz="2267" dirty="0"/>
              <a:t>*</a:t>
            </a:r>
          </a:p>
          <a:p>
            <a:pPr marL="546973" lvl="1" indent="-273486" algn="l">
              <a:lnSpc>
                <a:spcPts val="3546"/>
              </a:lnSpc>
              <a:spcBef>
                <a:spcPct val="0"/>
              </a:spcBef>
              <a:buFont typeface="Arial"/>
              <a:buChar char="•"/>
            </a:pPr>
            <a:r>
              <a:rPr lang="en-US" sz="2267" dirty="0"/>
              <a:t>100% of programs provided peer mentor support to students</a:t>
            </a:r>
            <a:r>
              <a:rPr lang="en-US" sz="2267" baseline="30000" dirty="0"/>
              <a:t>4</a:t>
            </a:r>
            <a:r>
              <a:rPr lang="en-US" sz="2267" dirty="0"/>
              <a:t>*</a:t>
            </a:r>
          </a:p>
        </p:txBody>
      </p:sp>
      <p:sp>
        <p:nvSpPr>
          <p:cNvPr id="5" name="TextBox 5"/>
          <p:cNvSpPr txBox="1"/>
          <p:nvPr/>
        </p:nvSpPr>
        <p:spPr>
          <a:xfrm>
            <a:off x="1763440" y="5675236"/>
            <a:ext cx="4959190" cy="400815"/>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algn="r">
              <a:lnSpc>
                <a:spcPts val="2895"/>
              </a:lnSpc>
              <a:spcBef>
                <a:spcPct val="0"/>
              </a:spcBef>
            </a:pPr>
            <a:r>
              <a:rPr lang="en-US" sz="3600" b="1" dirty="0">
                <a:solidFill>
                  <a:srgbClr val="1F517B"/>
                </a:solidFill>
              </a:rPr>
              <a:t>…but options are limited. </a:t>
            </a:r>
          </a:p>
        </p:txBody>
      </p:sp>
      <p:pic>
        <p:nvPicPr>
          <p:cNvPr id="6" name="Picture 6" descr="Image of a college student with Down syndrome walking outside on campus with a peer">
            <a:extLst>
              <a:ext uri="{FF2B5EF4-FFF2-40B4-BE49-F238E27FC236}">
                <a16:creationId xmlns:a16="http://schemas.microsoft.com/office/drawing/2014/main" id="{075E1BE5-3944-43E3-70CF-348E8C0072E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49260" y="0"/>
            <a:ext cx="4842741" cy="6858000"/>
          </a:xfrm>
          <a:prstGeom prst="rect">
            <a:avLst/>
          </a:prstGeom>
        </p:spPr>
      </p:pic>
      <p:sp>
        <p:nvSpPr>
          <p:cNvPr id="2" name="Footer Placeholder 1">
            <a:extLst>
              <a:ext uri="{FF2B5EF4-FFF2-40B4-BE49-F238E27FC236}">
                <a16:creationId xmlns:a16="http://schemas.microsoft.com/office/drawing/2014/main" id="{4AE746CA-6C52-414C-F7BD-4A1D42446090}"/>
              </a:ext>
            </a:extLst>
          </p:cNvPr>
          <p:cNvSpPr>
            <a:spLocks noGrp="1"/>
          </p:cNvSpPr>
          <p:nvPr>
            <p:ph type="ftr" sz="quarter" idx="11"/>
          </p:nvPr>
        </p:nvSpPr>
        <p:spPr>
          <a:xfrm>
            <a:off x="204014" y="6271114"/>
            <a:ext cx="5181600" cy="610077"/>
          </a:xfrm>
        </p:spPr>
        <p:txBody>
          <a:bodyPr/>
          <a:lstStyle>
            <a:defPPr>
              <a:defRPr lang="en-US"/>
            </a:defPPr>
            <a:lvl1pPr marL="0" algn="l" defTabSz="203190" rtl="0" eaLnBrk="1" latinLnBrk="0" hangingPunct="1">
              <a:defRPr sz="800" kern="1200">
                <a:solidFill>
                  <a:schemeClr val="tx1"/>
                </a:solidFill>
                <a:latin typeface="+mn-lt"/>
                <a:ea typeface="+mn-ea"/>
                <a:cs typeface="+mn-cs"/>
              </a:defRPr>
            </a:lvl1pPr>
            <a:lvl2pPr marL="203190" algn="l" defTabSz="203190" rtl="0" eaLnBrk="1" latinLnBrk="0" hangingPunct="1">
              <a:defRPr sz="800" kern="1200">
                <a:solidFill>
                  <a:schemeClr val="tx1"/>
                </a:solidFill>
                <a:latin typeface="+mn-lt"/>
                <a:ea typeface="+mn-ea"/>
                <a:cs typeface="+mn-cs"/>
              </a:defRPr>
            </a:lvl2pPr>
            <a:lvl3pPr marL="406380" algn="l" defTabSz="203190" rtl="0" eaLnBrk="1" latinLnBrk="0" hangingPunct="1">
              <a:defRPr sz="800" kern="1200">
                <a:solidFill>
                  <a:schemeClr val="tx1"/>
                </a:solidFill>
                <a:latin typeface="+mn-lt"/>
                <a:ea typeface="+mn-ea"/>
                <a:cs typeface="+mn-cs"/>
              </a:defRPr>
            </a:lvl3pPr>
            <a:lvl4pPr marL="609570" algn="l" defTabSz="203190" rtl="0" eaLnBrk="1" latinLnBrk="0" hangingPunct="1">
              <a:defRPr sz="800" kern="1200">
                <a:solidFill>
                  <a:schemeClr val="tx1"/>
                </a:solidFill>
                <a:latin typeface="+mn-lt"/>
                <a:ea typeface="+mn-ea"/>
                <a:cs typeface="+mn-cs"/>
              </a:defRPr>
            </a:lvl4pPr>
            <a:lvl5pPr marL="812759" algn="l" defTabSz="203190" rtl="0" eaLnBrk="1" latinLnBrk="0" hangingPunct="1">
              <a:defRPr sz="800" kern="1200">
                <a:solidFill>
                  <a:schemeClr val="tx1"/>
                </a:solidFill>
                <a:latin typeface="+mn-lt"/>
                <a:ea typeface="+mn-ea"/>
                <a:cs typeface="+mn-cs"/>
              </a:defRPr>
            </a:lvl5pPr>
            <a:lvl6pPr marL="1015949" algn="l" defTabSz="203190" rtl="0" eaLnBrk="1" latinLnBrk="0" hangingPunct="1">
              <a:defRPr sz="800" kern="1200">
                <a:solidFill>
                  <a:schemeClr val="tx1"/>
                </a:solidFill>
                <a:latin typeface="+mn-lt"/>
                <a:ea typeface="+mn-ea"/>
                <a:cs typeface="+mn-cs"/>
              </a:defRPr>
            </a:lvl6pPr>
            <a:lvl7pPr marL="1219139" algn="l" defTabSz="203190" rtl="0" eaLnBrk="1" latinLnBrk="0" hangingPunct="1">
              <a:defRPr sz="800" kern="1200">
                <a:solidFill>
                  <a:schemeClr val="tx1"/>
                </a:solidFill>
                <a:latin typeface="+mn-lt"/>
                <a:ea typeface="+mn-ea"/>
                <a:cs typeface="+mn-cs"/>
              </a:defRPr>
            </a:lvl7pPr>
            <a:lvl8pPr marL="1422329" algn="l" defTabSz="203190" rtl="0" eaLnBrk="1" latinLnBrk="0" hangingPunct="1">
              <a:defRPr sz="800" kern="1200">
                <a:solidFill>
                  <a:schemeClr val="tx1"/>
                </a:solidFill>
                <a:latin typeface="+mn-lt"/>
                <a:ea typeface="+mn-ea"/>
                <a:cs typeface="+mn-cs"/>
              </a:defRPr>
            </a:lvl8pPr>
            <a:lvl9pPr marL="1625519" algn="l" defTabSz="203190" rtl="0" eaLnBrk="1" latinLnBrk="0" hangingPunct="1">
              <a:defRPr sz="800" kern="1200">
                <a:solidFill>
                  <a:schemeClr val="tx1"/>
                </a:solidFill>
                <a:latin typeface="+mn-lt"/>
                <a:ea typeface="+mn-ea"/>
                <a:cs typeface="+mn-cs"/>
              </a:defRPr>
            </a:lvl9pPr>
          </a:lstStyle>
          <a:p>
            <a:pPr algn="l"/>
            <a:r>
              <a:rPr lang="en-US" sz="1067" dirty="0">
                <a:solidFill>
                  <a:schemeClr val="tx1"/>
                </a:solidFill>
                <a:latin typeface="+mj-lt"/>
              </a:rPr>
              <a:t>4. </a:t>
            </a:r>
            <a:r>
              <a:rPr lang="en-US" sz="1067" dirty="0" err="1">
                <a:solidFill>
                  <a:schemeClr val="tx1"/>
                </a:solidFill>
                <a:latin typeface="+mj-lt"/>
              </a:rPr>
              <a:t>Grigal</a:t>
            </a:r>
            <a:r>
              <a:rPr lang="en-US" sz="1067" dirty="0">
                <a:solidFill>
                  <a:schemeClr val="tx1"/>
                </a:solidFill>
                <a:latin typeface="+mj-lt"/>
              </a:rPr>
              <a:t> et al., 2022, 5. Smith et al., 2018</a:t>
            </a:r>
          </a:p>
          <a:p>
            <a:pPr algn="l"/>
            <a:r>
              <a:rPr lang="en-US" sz="1067" dirty="0">
                <a:solidFill>
                  <a:schemeClr val="tx1"/>
                </a:solidFill>
                <a:latin typeface="+mj-lt"/>
              </a:rPr>
              <a:t>*based on TPSID model demonstration sites, not representative of all programs in US.</a:t>
            </a:r>
            <a:endParaRPr lang="en-US" sz="1067" u="none" spc="154" dirty="0">
              <a:solidFill>
                <a:schemeClr val="tx1"/>
              </a:solidFill>
              <a:highlight>
                <a:srgbClr val="FFFF00"/>
              </a:highlight>
              <a:latin typeface="+mj-lt"/>
            </a:endParaRPr>
          </a:p>
          <a:p>
            <a:pPr algn="l"/>
            <a:endParaRPr lang="en-US" sz="1067" dirty="0">
              <a:solidFill>
                <a:schemeClr val="tx1"/>
              </a:solidFill>
            </a:endParaRPr>
          </a:p>
        </p:txBody>
      </p:sp>
    </p:spTree>
    <p:extLst>
      <p:ext uri="{BB962C8B-B14F-4D97-AF65-F5344CB8AC3E}">
        <p14:creationId xmlns:p14="http://schemas.microsoft.com/office/powerpoint/2010/main" val="4118534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43145" y="1561501"/>
            <a:ext cx="710425" cy="902127"/>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90196" y="3043245"/>
            <a:ext cx="890229" cy="1053525"/>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1061872" y="4823062"/>
            <a:ext cx="946875" cy="946875"/>
          </a:xfrm>
          <a:prstGeom prst="rect">
            <a:avLst/>
          </a:prstGeom>
        </p:spPr>
      </p:pic>
      <p:sp>
        <p:nvSpPr>
          <p:cNvPr id="13" name="Title 12">
            <a:extLst>
              <a:ext uri="{FF2B5EF4-FFF2-40B4-BE49-F238E27FC236}">
                <a16:creationId xmlns:a16="http://schemas.microsoft.com/office/drawing/2014/main" id="{8E0BB008-B3BB-E9B6-5EAB-28AE24D2AEE9}"/>
              </a:ext>
            </a:extLst>
          </p:cNvPr>
          <p:cNvSpPr txBox="1">
            <a:spLocks noGrp="1"/>
          </p:cNvSpPr>
          <p:nvPr>
            <p:ph type="title" idx="4294967295"/>
          </p:nvPr>
        </p:nvSpPr>
        <p:spPr>
          <a:xfrm>
            <a:off x="660400" y="285293"/>
            <a:ext cx="10352730" cy="1031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ts val="3569"/>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F517B"/>
                </a:solidFill>
                <a:effectLst/>
                <a:uLnTx/>
                <a:uFillTx/>
                <a:latin typeface="+mn-lt"/>
                <a:ea typeface="+mn-ea"/>
                <a:cs typeface="+mn-cs"/>
              </a:rPr>
              <a:t>Why is it so difficult for students </a:t>
            </a:r>
          </a:p>
          <a:p>
            <a:pPr marL="0" marR="0" lvl="0" indent="0" algn="ctr" defTabSz="304770" rtl="0" eaLnBrk="1" fontAlgn="auto" latinLnBrk="0" hangingPunct="1">
              <a:lnSpc>
                <a:spcPts val="3569"/>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F517B"/>
                </a:solidFill>
                <a:effectLst/>
                <a:uLnTx/>
                <a:uFillTx/>
                <a:latin typeface="+mn-lt"/>
                <a:ea typeface="+mn-ea"/>
                <a:cs typeface="+mn-cs"/>
              </a:rPr>
              <a:t>with intellectual disability to go to college?</a:t>
            </a:r>
          </a:p>
        </p:txBody>
      </p:sp>
      <p:sp>
        <p:nvSpPr>
          <p:cNvPr id="5" name="TextBox 5"/>
          <p:cNvSpPr txBox="1"/>
          <p:nvPr/>
        </p:nvSpPr>
        <p:spPr>
          <a:xfrm>
            <a:off x="2311405" y="1597815"/>
            <a:ext cx="3767662" cy="512961"/>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lnSpc>
                <a:spcPts val="3993"/>
              </a:lnSpc>
              <a:spcBef>
                <a:spcPct val="0"/>
              </a:spcBef>
            </a:pPr>
            <a:r>
              <a:rPr lang="en-US" sz="3600" b="1" dirty="0">
                <a:solidFill>
                  <a:srgbClr val="1F517B"/>
                </a:solidFill>
              </a:rPr>
              <a:t>Lack of Preparation </a:t>
            </a:r>
          </a:p>
        </p:txBody>
      </p:sp>
      <p:sp>
        <p:nvSpPr>
          <p:cNvPr id="6" name="TextBox 6"/>
          <p:cNvSpPr txBox="1"/>
          <p:nvPr/>
        </p:nvSpPr>
        <p:spPr>
          <a:xfrm>
            <a:off x="2147716" y="2259947"/>
            <a:ext cx="7967547" cy="728533"/>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223925" lvl="1">
              <a:lnSpc>
                <a:spcPts val="2903"/>
              </a:lnSpc>
            </a:pPr>
            <a:r>
              <a:rPr lang="en-US" sz="2074" dirty="0">
                <a:solidFill>
                  <a:srgbClr val="1F517B"/>
                </a:solidFill>
              </a:rPr>
              <a:t>College preparation for students with intellectual disability is minimal or absent in most middle and high schools</a:t>
            </a:r>
          </a:p>
        </p:txBody>
      </p:sp>
      <p:sp>
        <p:nvSpPr>
          <p:cNvPr id="7" name="TextBox 7"/>
          <p:cNvSpPr txBox="1"/>
          <p:nvPr/>
        </p:nvSpPr>
        <p:spPr>
          <a:xfrm>
            <a:off x="2288133" y="3304364"/>
            <a:ext cx="3786232" cy="512961"/>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lnSpc>
                <a:spcPts val="3993"/>
              </a:lnSpc>
              <a:spcBef>
                <a:spcPct val="0"/>
              </a:spcBef>
            </a:pPr>
            <a:r>
              <a:rPr lang="en-US" sz="3600" b="1" dirty="0">
                <a:solidFill>
                  <a:srgbClr val="1F517B"/>
                </a:solidFill>
              </a:rPr>
              <a:t>Minimal Awareness </a:t>
            </a:r>
          </a:p>
        </p:txBody>
      </p:sp>
      <p:sp>
        <p:nvSpPr>
          <p:cNvPr id="8" name="TextBox 8"/>
          <p:cNvSpPr txBox="1"/>
          <p:nvPr/>
        </p:nvSpPr>
        <p:spPr>
          <a:xfrm>
            <a:off x="2133378" y="3869521"/>
            <a:ext cx="7981885" cy="352362"/>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223925" lvl="1">
              <a:lnSpc>
                <a:spcPts val="2903"/>
              </a:lnSpc>
            </a:pPr>
            <a:r>
              <a:rPr lang="en-US" sz="2074" dirty="0">
                <a:solidFill>
                  <a:srgbClr val="1F517B"/>
                </a:solidFill>
                <a:latin typeface="Canva Sans"/>
              </a:rPr>
              <a:t>Students and families are unaware of the opportunities</a:t>
            </a:r>
          </a:p>
        </p:txBody>
      </p:sp>
      <p:sp>
        <p:nvSpPr>
          <p:cNvPr id="9" name="TextBox 9"/>
          <p:cNvSpPr txBox="1"/>
          <p:nvPr/>
        </p:nvSpPr>
        <p:spPr>
          <a:xfrm>
            <a:off x="2288133" y="4823062"/>
            <a:ext cx="2423591" cy="538609"/>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lnSpc>
                <a:spcPts val="4179"/>
              </a:lnSpc>
              <a:spcBef>
                <a:spcPct val="0"/>
              </a:spcBef>
            </a:pPr>
            <a:r>
              <a:rPr lang="en-US" sz="3600" b="1" dirty="0">
                <a:solidFill>
                  <a:srgbClr val="1F517B"/>
                </a:solidFill>
              </a:rPr>
              <a:t>Few Options</a:t>
            </a:r>
          </a:p>
        </p:txBody>
      </p:sp>
      <p:sp>
        <p:nvSpPr>
          <p:cNvPr id="10" name="TextBox 10"/>
          <p:cNvSpPr txBox="1"/>
          <p:nvPr/>
        </p:nvSpPr>
        <p:spPr>
          <a:xfrm>
            <a:off x="2133378" y="5405670"/>
            <a:ext cx="8879752" cy="728533"/>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223925" lvl="1">
              <a:lnSpc>
                <a:spcPts val="2903"/>
              </a:lnSpc>
            </a:pPr>
            <a:r>
              <a:rPr lang="en-US" sz="2074" dirty="0">
                <a:solidFill>
                  <a:srgbClr val="1F517B"/>
                </a:solidFill>
              </a:rPr>
              <a:t>Just 7% of the 4,360 colleges/universities nationally include students with intellectual disability</a:t>
            </a:r>
          </a:p>
        </p:txBody>
      </p:sp>
    </p:spTree>
    <p:extLst>
      <p:ext uri="{BB962C8B-B14F-4D97-AF65-F5344CB8AC3E}">
        <p14:creationId xmlns:p14="http://schemas.microsoft.com/office/powerpoint/2010/main" val="855281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44D16B-D801-33F1-0873-2875D153E8F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Think Higher. Think College.</a:t>
            </a:r>
          </a:p>
        </p:txBody>
      </p:sp>
      <p:pic>
        <p:nvPicPr>
          <p:cNvPr id="2" name="Picture 2" descr="Think Higher Think College logo with 3 waves above."/>
          <p:cNvPicPr>
            <a:picLocks noChangeAspect="1"/>
          </p:cNvPicPr>
          <p:nvPr/>
        </p:nvPicPr>
        <p:blipFill>
          <a:blip r:embed="rId3"/>
          <a:srcRect/>
          <a:stretch>
            <a:fillRect/>
          </a:stretch>
        </p:blipFill>
        <p:spPr>
          <a:xfrm>
            <a:off x="1778000" y="276714"/>
            <a:ext cx="8991600" cy="6602969"/>
          </a:xfrm>
          <a:prstGeom prst="rect">
            <a:avLst/>
          </a:prstGeom>
        </p:spPr>
      </p:pic>
    </p:spTree>
    <p:extLst>
      <p:ext uri="{BB962C8B-B14F-4D97-AF65-F5344CB8AC3E}">
        <p14:creationId xmlns:p14="http://schemas.microsoft.com/office/powerpoint/2010/main" val="3400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E142-9A01-7F63-AFB6-468E6BEDFBB6}"/>
              </a:ext>
            </a:extLst>
          </p:cNvPr>
          <p:cNvSpPr>
            <a:spLocks noGrp="1"/>
          </p:cNvSpPr>
          <p:nvPr>
            <p:ph type="title" idx="4294967295"/>
          </p:nvPr>
        </p:nvSpPr>
        <p:spPr>
          <a:xfrm>
            <a:off x="417690" y="272568"/>
            <a:ext cx="11458221" cy="1749908"/>
          </a:xfrm>
          <a:prstGeom prst="rect">
            <a:avLst/>
          </a:prstGeom>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4000" dirty="0">
                <a:solidFill>
                  <a:srgbClr val="22527C"/>
                </a:solidFill>
              </a:rPr>
              <a:t>Watch &amp; share campaign video, find new resources, view recordings &amp; learn more at </a:t>
            </a:r>
            <a:r>
              <a:rPr lang="en-US" sz="4000" dirty="0">
                <a:solidFill>
                  <a:srgbClr val="22527C"/>
                </a:solidFill>
                <a:hlinkClick r:id="rId3">
                  <a:extLst>
                    <a:ext uri="{A12FA001-AC4F-418D-AE19-62706E023703}">
                      <ahyp:hlinkClr xmlns:ahyp="http://schemas.microsoft.com/office/drawing/2018/hyperlinkcolor" val="tx"/>
                    </a:ext>
                  </a:extLst>
                </a:hlinkClick>
              </a:rPr>
              <a:t>www.thinkhighered.net</a:t>
            </a:r>
            <a:r>
              <a:rPr lang="en-US" sz="4000" dirty="0">
                <a:solidFill>
                  <a:srgbClr val="22527C"/>
                </a:solidFill>
              </a:rPr>
              <a:t>   </a:t>
            </a:r>
          </a:p>
        </p:txBody>
      </p:sp>
      <p:pic>
        <p:nvPicPr>
          <p:cNvPr id="5" name="Picture 4" descr="screen shot of the Think College Website where you can watch their campaign video">
            <a:extLst>
              <a:ext uri="{FF2B5EF4-FFF2-40B4-BE49-F238E27FC236}">
                <a16:creationId xmlns:a16="http://schemas.microsoft.com/office/drawing/2014/main" id="{776C4E25-4B38-9973-316C-839D76BA6A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11504" y="2022476"/>
            <a:ext cx="9168993" cy="4766158"/>
          </a:xfrm>
          <a:prstGeom prst="rect">
            <a:avLst/>
          </a:prstGeom>
          <a:noFill/>
        </p:spPr>
      </p:pic>
    </p:spTree>
    <p:extLst>
      <p:ext uri="{BB962C8B-B14F-4D97-AF65-F5344CB8AC3E}">
        <p14:creationId xmlns:p14="http://schemas.microsoft.com/office/powerpoint/2010/main" val="177487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E8EF-5B1C-42C9-3E63-23ED4AC8DB25}"/>
              </a:ext>
            </a:extLst>
          </p:cNvPr>
          <p:cNvSpPr>
            <a:spLocks noGrp="1"/>
          </p:cNvSpPr>
          <p:nvPr>
            <p:ph type="ctrTitle"/>
          </p:nvPr>
        </p:nvSpPr>
        <p:spPr>
          <a:xfrm>
            <a:off x="2438400" y="0"/>
            <a:ext cx="10419644" cy="2387600"/>
          </a:xfrm>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4000" dirty="0"/>
              <a:t>Tools to Use to Spread </a:t>
            </a:r>
            <a:br>
              <a:rPr lang="en-US" sz="4000" dirty="0"/>
            </a:br>
            <a:r>
              <a:rPr lang="en-US" sz="4000" dirty="0"/>
              <a:t>the Word: “Think Higher. </a:t>
            </a:r>
            <a:br>
              <a:rPr lang="en-US" sz="4000" dirty="0"/>
            </a:br>
            <a:r>
              <a:rPr lang="en-US" sz="4000" dirty="0"/>
              <a:t>Think College.”</a:t>
            </a:r>
          </a:p>
        </p:txBody>
      </p:sp>
      <p:sp>
        <p:nvSpPr>
          <p:cNvPr id="3" name="Subtitle 2">
            <a:extLst>
              <a:ext uri="{FF2B5EF4-FFF2-40B4-BE49-F238E27FC236}">
                <a16:creationId xmlns:a16="http://schemas.microsoft.com/office/drawing/2014/main" id="{2188F02E-4903-3E0E-DDD6-D9FBAED2927D}"/>
              </a:ext>
            </a:extLst>
          </p:cNvPr>
          <p:cNvSpPr>
            <a:spLocks noGrp="1"/>
          </p:cNvSpPr>
          <p:nvPr>
            <p:ph type="subTitle" idx="1"/>
          </p:nvPr>
        </p:nvSpPr>
        <p:spPr>
          <a:xfrm>
            <a:off x="711200" y="2409032"/>
            <a:ext cx="9144000" cy="4122738"/>
          </a:xfrm>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3200" dirty="0"/>
              <a:t>Campaign videos, images, and other resources are accessible to anyone and ready to share!</a:t>
            </a:r>
          </a:p>
          <a:p>
            <a:pPr algn="l"/>
            <a:r>
              <a:rPr lang="en-US" sz="3200" dirty="0">
                <a:solidFill>
                  <a:srgbClr val="0563C1"/>
                </a:solidFill>
                <a:hlinkClick r:id="rId2">
                  <a:extLst>
                    <a:ext uri="{A12FA001-AC4F-418D-AE19-62706E023703}">
                      <ahyp:hlinkClr xmlns:ahyp="http://schemas.microsoft.com/office/drawing/2018/hyperlinkcolor" val="tx"/>
                    </a:ext>
                  </a:extLst>
                </a:hlinkClick>
              </a:rPr>
              <a:t>Dissemination Toolkit </a:t>
            </a:r>
            <a:r>
              <a:rPr lang="en-US" sz="3200" dirty="0"/>
              <a:t>with suggestions for use</a:t>
            </a:r>
          </a:p>
          <a:p>
            <a:pPr algn="l"/>
            <a:r>
              <a:rPr lang="en-US" sz="3200" dirty="0"/>
              <a:t>Comprehensive, easy-to-use </a:t>
            </a:r>
            <a:r>
              <a:rPr lang="en-US" sz="3200" dirty="0">
                <a:hlinkClick r:id="rId3"/>
              </a:rPr>
              <a:t>Resource Guide </a:t>
            </a:r>
            <a:r>
              <a:rPr lang="en-US" sz="3200" dirty="0"/>
              <a:t>with talking </a:t>
            </a:r>
            <a:br>
              <a:rPr lang="en-US" sz="3200" dirty="0"/>
            </a:br>
            <a:r>
              <a:rPr lang="en-US" sz="3200" dirty="0"/>
              <a:t>points, tips, research, and tools </a:t>
            </a:r>
          </a:p>
          <a:p>
            <a:pPr algn="l"/>
            <a:r>
              <a:rPr lang="en-US" sz="3200" dirty="0"/>
              <a:t>Link to </a:t>
            </a:r>
            <a:r>
              <a:rPr lang="en-US" sz="3200" dirty="0">
                <a:hlinkClick r:id="rId4"/>
              </a:rPr>
              <a:t>Spanish resources </a:t>
            </a:r>
            <a:r>
              <a:rPr lang="en-US" sz="3200" dirty="0"/>
              <a:t>for families </a:t>
            </a:r>
          </a:p>
        </p:txBody>
      </p:sp>
      <p:pic>
        <p:nvPicPr>
          <p:cNvPr id="5" name="Graphic 4" descr="Architecture with solid fill">
            <a:extLst>
              <a:ext uri="{FF2B5EF4-FFF2-40B4-BE49-F238E27FC236}">
                <a16:creationId xmlns:a16="http://schemas.microsoft.com/office/drawing/2014/main" id="{A6111F6F-8C9D-8B3E-A30E-910A8CC53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165894"/>
            <a:ext cx="1832681" cy="1832681"/>
          </a:xfrm>
          <a:prstGeom prst="rect">
            <a:avLst/>
          </a:prstGeom>
        </p:spPr>
      </p:pic>
      <p:pic>
        <p:nvPicPr>
          <p:cNvPr id="7" name="Picture 6" descr="A group of people with disabilities sitting together and smiling at a table with the Think College logo in the bottom corner.">
            <a:extLst>
              <a:ext uri="{FF2B5EF4-FFF2-40B4-BE49-F238E27FC236}">
                <a16:creationId xmlns:a16="http://schemas.microsoft.com/office/drawing/2014/main" id="{EFD7C023-7B56-2E60-1BFA-BAF5ECC886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48800" y="3022600"/>
            <a:ext cx="2490788" cy="2490788"/>
          </a:xfrm>
          <a:prstGeom prst="rect">
            <a:avLst/>
          </a:prstGeom>
        </p:spPr>
      </p:pic>
    </p:spTree>
    <p:extLst>
      <p:ext uri="{BB962C8B-B14F-4D97-AF65-F5344CB8AC3E}">
        <p14:creationId xmlns:p14="http://schemas.microsoft.com/office/powerpoint/2010/main" val="306000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rPr>
              <a:t>Up Front Matters Cont’d</a:t>
            </a:r>
            <a:endParaRPr lang="en-US" dirty="0"/>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dirty="0"/>
              <a:t>If you have any questions following this recording, please contact us at </a:t>
            </a:r>
            <a:r>
              <a:rPr lang="en-US" sz="3000" u="sng" dirty="0">
                <a:hlinkClick r:id="rId4"/>
              </a:rPr>
              <a:t>disability.statistics@unh.edu</a:t>
            </a:r>
            <a:r>
              <a:rPr lang="en-US" sz="3000" dirty="0"/>
              <a:t>, or toll free at 866-538-9521 for more information. Thanks for joining us. Enjoy today's webinar!</a:t>
            </a:r>
          </a:p>
          <a:p>
            <a:endParaRPr lang="en-US" dirty="0"/>
          </a:p>
        </p:txBody>
      </p:sp>
      <p:sp>
        <p:nvSpPr>
          <p:cNvPr id="4" name="Date Placeholder 3">
            <a:extLst>
              <a:ext uri="{FF2B5EF4-FFF2-40B4-BE49-F238E27FC236}">
                <a16:creationId xmlns:a16="http://schemas.microsoft.com/office/drawing/2014/main" id="{AAB9E55A-7AC7-4290-88F6-719F922A66E8}"/>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Lst>
          </p:cNvPr>
          <p:cNvSpPr>
            <a:spLocks noGrp="1"/>
          </p:cNvSpPr>
          <p:nvPr>
            <p:ph type="sldNum" sz="quarter" idx="12"/>
          </p:nvPr>
        </p:nvSpPr>
        <p:spPr/>
        <p:txBody>
          <a:bodyPr/>
          <a:lstStyle/>
          <a:p>
            <a:fld id="{9C637C1D-740A-4EE7-9AC7-DE15DA94B719}" type="slidenum">
              <a:rPr lang="en-US" smtClean="0"/>
              <a:t>4</a:t>
            </a:fld>
            <a:endParaRPr lang="en-US"/>
          </a:p>
        </p:txBody>
      </p:sp>
      <p:pic>
        <p:nvPicPr>
          <p:cNvPr id="6" name="nTIDE-3" descr="audio icon to start recorded audio intro (continued)">
            <a:hlinkClick r:id="" action="ppaction://media"/>
            <a:extLst>
              <a:ext uri="{FF2B5EF4-FFF2-40B4-BE49-F238E27FC236}">
                <a16:creationId xmlns:a16="http://schemas.microsoft.com/office/drawing/2014/main" id="{1EBEF609-0148-4D2B-86AF-CCA882B45E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85800"/>
            <a:ext cx="485201" cy="485201"/>
          </a:xfrm>
          <a:prstGeom prst="rect">
            <a:avLst/>
          </a:prstGeom>
        </p:spPr>
      </p:pic>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A7F38-F86D-5CE2-7738-510CCE0E598B}"/>
              </a:ext>
            </a:extLst>
          </p:cNvPr>
          <p:cNvSpPr>
            <a:spLocks noGrp="1"/>
          </p:cNvSpPr>
          <p:nvPr>
            <p:ph type="title"/>
          </p:nvPr>
        </p:nvSpPr>
        <p:spPr>
          <a:xfrm>
            <a:off x="838200" y="274321"/>
            <a:ext cx="10515600" cy="1416368"/>
          </a:xfrm>
        </p:spPr>
        <p:txBody>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4000" dirty="0"/>
              <a:t>Campaign website: </a:t>
            </a:r>
            <a:r>
              <a:rPr lang="en-US" sz="4000" dirty="0" err="1"/>
              <a:t>thinkhighered.net</a:t>
            </a:r>
            <a:r>
              <a:rPr lang="en-US" sz="4000" dirty="0"/>
              <a:t> </a:t>
            </a:r>
          </a:p>
        </p:txBody>
      </p:sp>
      <p:sp>
        <p:nvSpPr>
          <p:cNvPr id="2" name="Content Placeholder 1">
            <a:extLst>
              <a:ext uri="{FF2B5EF4-FFF2-40B4-BE49-F238E27FC236}">
                <a16:creationId xmlns:a16="http://schemas.microsoft.com/office/drawing/2014/main" id="{F7B302D1-1B58-DE27-AEFD-C4B09CCA5AA0}"/>
              </a:ext>
            </a:extLst>
          </p:cNvPr>
          <p:cNvSpPr>
            <a:spLocks noGrp="1"/>
          </p:cNvSpPr>
          <p:nvPr>
            <p:ph idx="1"/>
          </p:nvPr>
        </p:nvSpPr>
        <p:spPr>
          <a:xfrm>
            <a:off x="838200" y="1804086"/>
            <a:ext cx="10515600" cy="4063958"/>
          </a:xfrm>
        </p:spPr>
        <p:txBody>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3200" dirty="0"/>
              <a:t>This campaign informs and encourages people to consider college as an option for students with intellectual disability. </a:t>
            </a:r>
          </a:p>
          <a:p>
            <a:pPr algn="l"/>
            <a:r>
              <a:rPr lang="en-US" sz="3200" dirty="0"/>
              <a:t>For our target audiences, we created guides to making this happen:</a:t>
            </a:r>
          </a:p>
          <a:p>
            <a:pPr lvl="1" algn="l"/>
            <a:r>
              <a:rPr lang="en-US" sz="3200" dirty="0"/>
              <a:t>Students &amp; families</a:t>
            </a:r>
          </a:p>
          <a:p>
            <a:pPr lvl="1" algn="l"/>
            <a:r>
              <a:rPr lang="en-US" sz="3200" dirty="0"/>
              <a:t>Educators, transition specialists &amp; vocational rehab professionals</a:t>
            </a:r>
          </a:p>
          <a:p>
            <a:pPr lvl="1" algn="l"/>
            <a:r>
              <a:rPr lang="en-US" sz="3200" dirty="0"/>
              <a:t>Higher education faculty &amp; staff</a:t>
            </a:r>
          </a:p>
          <a:p>
            <a:pPr marL="0" indent="0" algn="ctr">
              <a:spcBef>
                <a:spcPts val="0"/>
              </a:spcBef>
              <a:buNone/>
            </a:pPr>
            <a:endParaRPr lang="en-US" sz="4000" dirty="0">
              <a:solidFill>
                <a:srgbClr val="22527C"/>
              </a:solidFill>
              <a:latin typeface="+mn-lt"/>
            </a:endParaRPr>
          </a:p>
        </p:txBody>
      </p:sp>
    </p:spTree>
    <p:extLst>
      <p:ext uri="{BB962C8B-B14F-4D97-AF65-F5344CB8AC3E}">
        <p14:creationId xmlns:p14="http://schemas.microsoft.com/office/powerpoint/2010/main" val="161955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4C81-3EEF-C037-72EE-B9A7EA343D96}"/>
              </a:ext>
            </a:extLst>
          </p:cNvPr>
          <p:cNvSpPr>
            <a:spLocks noGrp="1"/>
          </p:cNvSpPr>
          <p:nvPr>
            <p:ph type="title"/>
          </p:nvPr>
        </p:nvSpPr>
        <p:spPr>
          <a:xfrm>
            <a:off x="838200" y="365126"/>
            <a:ext cx="10515600" cy="1325563"/>
          </a:xfrm>
        </p:spPr>
        <p:txBody>
          <a:bodyPr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4000" dirty="0"/>
              <a:t>Interested in more data?</a:t>
            </a:r>
          </a:p>
        </p:txBody>
      </p:sp>
      <p:pic>
        <p:nvPicPr>
          <p:cNvPr id="6" name="Picture 5" descr="A person reaching for a paper on a table full of paper and sticky notes">
            <a:extLst>
              <a:ext uri="{FF2B5EF4-FFF2-40B4-BE49-F238E27FC236}">
                <a16:creationId xmlns:a16="http://schemas.microsoft.com/office/drawing/2014/main" id="{ABB66C7B-501B-FBC1-C2B6-51E91E95514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8200" y="1825626"/>
            <a:ext cx="10515600" cy="4351338"/>
          </a:xfrm>
          <a:prstGeom prst="rect">
            <a:avLst/>
          </a:prstGeom>
          <a:noFill/>
        </p:spPr>
      </p:pic>
    </p:spTree>
    <p:extLst>
      <p:ext uri="{BB962C8B-B14F-4D97-AF65-F5344CB8AC3E}">
        <p14:creationId xmlns:p14="http://schemas.microsoft.com/office/powerpoint/2010/main" val="242796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0" y="46039"/>
            <a:ext cx="12192000" cy="139701"/>
            <a:chOff x="0" y="0"/>
            <a:chExt cx="24384000" cy="279402"/>
          </a:xfrm>
        </p:grpSpPr>
        <p:sp>
          <p:nvSpPr>
            <p:cNvPr id="3" name="Freeform 3"/>
            <p:cNvSpPr/>
            <p:nvPr/>
          </p:nvSpPr>
          <p:spPr>
            <a:xfrm>
              <a:off x="0" y="0"/>
              <a:ext cx="24384000" cy="279400"/>
            </a:xfrm>
            <a:custGeom>
              <a:avLst/>
              <a:gdLst/>
              <a:ahLst/>
              <a:cxnLst/>
              <a:rect l="l" t="t" r="r" b="b"/>
              <a:pathLst>
                <a:path w="24384000" h="279400">
                  <a:moveTo>
                    <a:pt x="0" y="46609"/>
                  </a:moveTo>
                  <a:cubicBezTo>
                    <a:pt x="0" y="20828"/>
                    <a:pt x="20828" y="0"/>
                    <a:pt x="46609" y="0"/>
                  </a:cubicBezTo>
                  <a:lnTo>
                    <a:pt x="24337390" y="0"/>
                  </a:lnTo>
                  <a:cubicBezTo>
                    <a:pt x="24363172" y="0"/>
                    <a:pt x="24384000" y="20828"/>
                    <a:pt x="24384000" y="46609"/>
                  </a:cubicBezTo>
                  <a:lnTo>
                    <a:pt x="24384000" y="232791"/>
                  </a:lnTo>
                  <a:cubicBezTo>
                    <a:pt x="24384000" y="258572"/>
                    <a:pt x="24363172" y="279400"/>
                    <a:pt x="24337390" y="279400"/>
                  </a:cubicBezTo>
                  <a:lnTo>
                    <a:pt x="46609" y="279400"/>
                  </a:lnTo>
                  <a:cubicBezTo>
                    <a:pt x="20828" y="279400"/>
                    <a:pt x="0" y="258572"/>
                    <a:pt x="0" y="232791"/>
                  </a:cubicBezTo>
                  <a:close/>
                </a:path>
              </a:pathLst>
            </a:custGeom>
            <a:solidFill>
              <a:srgbClr val="CC6D2A"/>
            </a:solidFill>
          </p:spPr>
          <p:txBody>
            <a:bodyPr/>
            <a:lstStyle/>
            <a:p>
              <a:endParaRPr lang="en-US"/>
            </a:p>
          </p:txBody>
        </p:sp>
        <p:sp>
          <p:nvSpPr>
            <p:cNvPr id="4" name="Freeform 4"/>
            <p:cNvSpPr/>
            <p:nvPr/>
          </p:nvSpPr>
          <p:spPr>
            <a:xfrm>
              <a:off x="-6350" y="-6350"/>
              <a:ext cx="24396700" cy="292100"/>
            </a:xfrm>
            <a:custGeom>
              <a:avLst/>
              <a:gdLst/>
              <a:ahLst/>
              <a:cxnLst/>
              <a:rect l="l" t="t" r="r" b="b"/>
              <a:pathLst>
                <a:path w="24396700" h="292100">
                  <a:moveTo>
                    <a:pt x="0" y="52959"/>
                  </a:moveTo>
                  <a:cubicBezTo>
                    <a:pt x="0" y="23749"/>
                    <a:pt x="23749" y="0"/>
                    <a:pt x="52959" y="0"/>
                  </a:cubicBezTo>
                  <a:lnTo>
                    <a:pt x="24343740" y="0"/>
                  </a:lnTo>
                  <a:lnTo>
                    <a:pt x="24343740" y="6350"/>
                  </a:lnTo>
                  <a:lnTo>
                    <a:pt x="24343740" y="0"/>
                  </a:lnTo>
                  <a:cubicBezTo>
                    <a:pt x="24372951" y="0"/>
                    <a:pt x="24396700" y="23749"/>
                    <a:pt x="24396700" y="52959"/>
                  </a:cubicBezTo>
                  <a:lnTo>
                    <a:pt x="24390350" y="52959"/>
                  </a:lnTo>
                  <a:lnTo>
                    <a:pt x="24396700" y="52959"/>
                  </a:lnTo>
                  <a:lnTo>
                    <a:pt x="24396700" y="239141"/>
                  </a:lnTo>
                  <a:lnTo>
                    <a:pt x="24390350" y="239141"/>
                  </a:lnTo>
                  <a:lnTo>
                    <a:pt x="24396700" y="239141"/>
                  </a:lnTo>
                  <a:cubicBezTo>
                    <a:pt x="24396700" y="268351"/>
                    <a:pt x="24372951" y="292100"/>
                    <a:pt x="24343740" y="292100"/>
                  </a:cubicBezTo>
                  <a:lnTo>
                    <a:pt x="24343740" y="285750"/>
                  </a:lnTo>
                  <a:lnTo>
                    <a:pt x="24343740" y="292100"/>
                  </a:lnTo>
                  <a:lnTo>
                    <a:pt x="52959" y="292100"/>
                  </a:lnTo>
                  <a:lnTo>
                    <a:pt x="52959" y="285750"/>
                  </a:lnTo>
                  <a:lnTo>
                    <a:pt x="52959" y="292100"/>
                  </a:lnTo>
                  <a:cubicBezTo>
                    <a:pt x="23749" y="292100"/>
                    <a:pt x="0" y="268351"/>
                    <a:pt x="0" y="239141"/>
                  </a:cubicBezTo>
                  <a:lnTo>
                    <a:pt x="0" y="52959"/>
                  </a:lnTo>
                  <a:lnTo>
                    <a:pt x="6350" y="52959"/>
                  </a:lnTo>
                  <a:lnTo>
                    <a:pt x="0" y="52959"/>
                  </a:lnTo>
                  <a:moveTo>
                    <a:pt x="12700" y="52959"/>
                  </a:moveTo>
                  <a:lnTo>
                    <a:pt x="12700" y="239141"/>
                  </a:lnTo>
                  <a:lnTo>
                    <a:pt x="6350" y="239141"/>
                  </a:lnTo>
                  <a:lnTo>
                    <a:pt x="12700" y="239141"/>
                  </a:lnTo>
                  <a:cubicBezTo>
                    <a:pt x="12700" y="261366"/>
                    <a:pt x="30734" y="279400"/>
                    <a:pt x="52959" y="279400"/>
                  </a:cubicBezTo>
                  <a:lnTo>
                    <a:pt x="24343740" y="279400"/>
                  </a:lnTo>
                  <a:cubicBezTo>
                    <a:pt x="24365965" y="279400"/>
                    <a:pt x="24384000" y="261366"/>
                    <a:pt x="24384000" y="239141"/>
                  </a:cubicBezTo>
                  <a:lnTo>
                    <a:pt x="24384000" y="52959"/>
                  </a:lnTo>
                  <a:cubicBezTo>
                    <a:pt x="24384000" y="30734"/>
                    <a:pt x="24365965" y="12700"/>
                    <a:pt x="24343740" y="12700"/>
                  </a:cubicBezTo>
                  <a:lnTo>
                    <a:pt x="52959" y="12700"/>
                  </a:lnTo>
                  <a:lnTo>
                    <a:pt x="52959" y="6350"/>
                  </a:lnTo>
                  <a:lnTo>
                    <a:pt x="52959" y="12700"/>
                  </a:lnTo>
                  <a:cubicBezTo>
                    <a:pt x="30734" y="12700"/>
                    <a:pt x="12700" y="30734"/>
                    <a:pt x="12700" y="52959"/>
                  </a:cubicBezTo>
                  <a:close/>
                </a:path>
              </a:pathLst>
            </a:custGeom>
            <a:solidFill>
              <a:srgbClr val="2F528F"/>
            </a:solidFill>
          </p:spPr>
          <p:txBody>
            <a:bodyPr/>
            <a:lstStyle/>
            <a:p>
              <a:endParaRPr lang="en-US"/>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277695" y="6188351"/>
            <a:ext cx="4685657" cy="584733"/>
          </a:xfrm>
          <a:prstGeom prst="rect">
            <a:avLst/>
          </a:prstGeom>
        </p:spPr>
      </p:pic>
      <p:sp>
        <p:nvSpPr>
          <p:cNvPr id="6" name="TextBox 6"/>
          <p:cNvSpPr txBox="1">
            <a:spLocks noGrp="1"/>
          </p:cNvSpPr>
          <p:nvPr>
            <p:ph type="title" idx="4294967295"/>
          </p:nvPr>
        </p:nvSpPr>
        <p:spPr>
          <a:xfrm>
            <a:off x="376277" y="557829"/>
            <a:ext cx="11364231" cy="4958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l" defTabSz="609660" rtl="0" eaLnBrk="1" fontAlgn="auto" latinLnBrk="0" hangingPunct="1">
              <a:lnSpc>
                <a:spcPts val="3888"/>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35A7C"/>
                </a:solidFill>
                <a:effectLst/>
                <a:uLnTx/>
                <a:uFillTx/>
                <a:latin typeface="Calibri" panose="020F0502020204030204" pitchFamily="34" charset="0"/>
                <a:ea typeface="+mn-ea"/>
                <a:cs typeface="+mn-cs"/>
              </a:rPr>
              <a:t>Data the National Coordinating Center collects from TPSIDs</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4741219" y="1820538"/>
            <a:ext cx="2536476" cy="1705780"/>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9084353" y="1703130"/>
            <a:ext cx="1758387" cy="1758387"/>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364555" y="1638327"/>
            <a:ext cx="1887993" cy="1887993"/>
          </a:xfrm>
          <a:prstGeom prst="rect">
            <a:avLst/>
          </a:prstGeom>
        </p:spPr>
      </p:pic>
      <p:sp>
        <p:nvSpPr>
          <p:cNvPr id="10" name="TextBox 10"/>
          <p:cNvSpPr txBox="1"/>
          <p:nvPr/>
        </p:nvSpPr>
        <p:spPr>
          <a:xfrm>
            <a:off x="925709" y="3659895"/>
            <a:ext cx="2765685" cy="489151"/>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60">
              <a:lnSpc>
                <a:spcPts val="4054"/>
              </a:lnSpc>
            </a:pPr>
            <a:r>
              <a:rPr lang="en-US" sz="2895" dirty="0">
                <a:solidFill>
                  <a:srgbClr val="235A7C"/>
                </a:solidFill>
                <a:latin typeface="Calibri"/>
              </a:rPr>
              <a:t>Program data</a:t>
            </a:r>
          </a:p>
        </p:txBody>
      </p:sp>
      <p:sp>
        <p:nvSpPr>
          <p:cNvPr id="13" name="TextBox 13"/>
          <p:cNvSpPr txBox="1"/>
          <p:nvPr/>
        </p:nvSpPr>
        <p:spPr>
          <a:xfrm>
            <a:off x="1226038" y="4378498"/>
            <a:ext cx="2352011" cy="2154436"/>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60"/>
            <a:r>
              <a:rPr lang="en-US" sz="2800" dirty="0">
                <a:solidFill>
                  <a:srgbClr val="235A7C"/>
                </a:solidFill>
                <a:latin typeface="Calibri"/>
              </a:rPr>
              <a:t>For example:</a:t>
            </a:r>
          </a:p>
          <a:p>
            <a:pPr algn="ctr" defTabSz="609660"/>
            <a:r>
              <a:rPr lang="en-US" sz="2800" dirty="0">
                <a:solidFill>
                  <a:srgbClr val="235A7C"/>
                </a:solidFill>
                <a:latin typeface="Calibri"/>
              </a:rPr>
              <a:t>Operation</a:t>
            </a:r>
          </a:p>
          <a:p>
            <a:pPr algn="ctr" defTabSz="609660"/>
            <a:r>
              <a:rPr lang="en-US" sz="2800" dirty="0">
                <a:solidFill>
                  <a:srgbClr val="235A7C"/>
                </a:solidFill>
                <a:latin typeface="Calibri"/>
              </a:rPr>
              <a:t>Partners</a:t>
            </a:r>
          </a:p>
          <a:p>
            <a:pPr algn="ctr" defTabSz="609660"/>
            <a:r>
              <a:rPr lang="en-US" sz="2800" dirty="0">
                <a:solidFill>
                  <a:srgbClr val="235A7C"/>
                </a:solidFill>
                <a:latin typeface="Calibri"/>
              </a:rPr>
              <a:t>Charges</a:t>
            </a:r>
          </a:p>
          <a:p>
            <a:pPr algn="ctr" defTabSz="609660"/>
            <a:r>
              <a:rPr lang="en-US" sz="2800" dirty="0">
                <a:solidFill>
                  <a:srgbClr val="235A7C"/>
                </a:solidFill>
                <a:latin typeface="Calibri"/>
              </a:rPr>
              <a:t>Staff</a:t>
            </a:r>
          </a:p>
        </p:txBody>
      </p:sp>
      <p:sp>
        <p:nvSpPr>
          <p:cNvPr id="11" name="TextBox 11"/>
          <p:cNvSpPr txBox="1"/>
          <p:nvPr/>
        </p:nvSpPr>
        <p:spPr>
          <a:xfrm>
            <a:off x="4738996" y="3659895"/>
            <a:ext cx="2538701" cy="489151"/>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60">
              <a:lnSpc>
                <a:spcPts val="4054"/>
              </a:lnSpc>
            </a:pPr>
            <a:r>
              <a:rPr lang="en-US" sz="2895" dirty="0">
                <a:solidFill>
                  <a:srgbClr val="235A7C"/>
                </a:solidFill>
                <a:latin typeface="Calibri"/>
              </a:rPr>
              <a:t>Student data</a:t>
            </a:r>
          </a:p>
        </p:txBody>
      </p:sp>
      <p:sp>
        <p:nvSpPr>
          <p:cNvPr id="14" name="TextBox 14"/>
          <p:cNvSpPr txBox="1"/>
          <p:nvPr/>
        </p:nvSpPr>
        <p:spPr>
          <a:xfrm>
            <a:off x="3993245" y="4322556"/>
            <a:ext cx="4030202" cy="2154436"/>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60">
              <a:spcBef>
                <a:spcPct val="0"/>
              </a:spcBef>
            </a:pPr>
            <a:r>
              <a:rPr lang="en-US" sz="2800" dirty="0">
                <a:solidFill>
                  <a:srgbClr val="235A7C"/>
                </a:solidFill>
                <a:latin typeface="Calibri"/>
              </a:rPr>
              <a:t>For example:</a:t>
            </a:r>
          </a:p>
          <a:p>
            <a:pPr algn="ctr" defTabSz="609660">
              <a:spcBef>
                <a:spcPct val="0"/>
              </a:spcBef>
            </a:pPr>
            <a:r>
              <a:rPr lang="en-US" sz="2800" dirty="0">
                <a:solidFill>
                  <a:srgbClr val="235A7C"/>
                </a:solidFill>
                <a:latin typeface="Calibri"/>
              </a:rPr>
              <a:t>Core data (collected once)</a:t>
            </a:r>
          </a:p>
          <a:p>
            <a:pPr algn="ctr" defTabSz="609660">
              <a:spcBef>
                <a:spcPct val="0"/>
              </a:spcBef>
            </a:pPr>
            <a:r>
              <a:rPr lang="en-US" sz="2800" dirty="0">
                <a:solidFill>
                  <a:srgbClr val="235A7C"/>
                </a:solidFill>
                <a:latin typeface="Calibri"/>
              </a:rPr>
              <a:t>Annual data (course enrollments, jobs, etc)</a:t>
            </a:r>
          </a:p>
          <a:p>
            <a:pPr algn="ctr" defTabSz="609660">
              <a:spcBef>
                <a:spcPct val="0"/>
              </a:spcBef>
            </a:pPr>
            <a:r>
              <a:rPr lang="en-US" sz="2800" dirty="0">
                <a:solidFill>
                  <a:srgbClr val="235A7C"/>
                </a:solidFill>
                <a:latin typeface="Calibri"/>
              </a:rPr>
              <a:t>Status at exit</a:t>
            </a:r>
          </a:p>
        </p:txBody>
      </p:sp>
      <p:sp>
        <p:nvSpPr>
          <p:cNvPr id="12" name="TextBox 12"/>
          <p:cNvSpPr txBox="1"/>
          <p:nvPr/>
        </p:nvSpPr>
        <p:spPr>
          <a:xfrm>
            <a:off x="8325612" y="3659895"/>
            <a:ext cx="2940682" cy="489151"/>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60">
              <a:lnSpc>
                <a:spcPts val="4054"/>
              </a:lnSpc>
            </a:pPr>
            <a:r>
              <a:rPr lang="en-US" sz="2895" dirty="0">
                <a:solidFill>
                  <a:srgbClr val="235A7C"/>
                </a:solidFill>
                <a:latin typeface="Calibri" panose="020F0502020204030204" pitchFamily="34" charset="0"/>
                <a:cs typeface="Calibri" panose="020F0502020204030204" pitchFamily="34" charset="0"/>
              </a:rPr>
              <a:t>Follow-up data</a:t>
            </a:r>
          </a:p>
        </p:txBody>
      </p:sp>
      <p:sp>
        <p:nvSpPr>
          <p:cNvPr id="15" name="TextBox 15"/>
          <p:cNvSpPr txBox="1"/>
          <p:nvPr/>
        </p:nvSpPr>
        <p:spPr>
          <a:xfrm>
            <a:off x="7168196" y="4134668"/>
            <a:ext cx="5753100" cy="2154436"/>
          </a:xfrm>
          <a:prstGeom prst="rect">
            <a:avLst/>
          </a:prstGeom>
        </p:spPr>
        <p:txBody>
          <a:bodyPr wrap="square" lIns="0" tIns="0" rIns="0" bIns="0" rtlCol="0" anchor="t">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60">
              <a:spcBef>
                <a:spcPct val="0"/>
              </a:spcBef>
            </a:pPr>
            <a:r>
              <a:rPr lang="en-US" sz="2800" dirty="0">
                <a:solidFill>
                  <a:srgbClr val="235A7C"/>
                </a:solidFill>
                <a:latin typeface="Calibri"/>
              </a:rPr>
              <a:t>Once per year from each graduate</a:t>
            </a:r>
          </a:p>
          <a:p>
            <a:pPr algn="ctr" defTabSz="609660">
              <a:spcBef>
                <a:spcPct val="0"/>
              </a:spcBef>
            </a:pPr>
            <a:r>
              <a:rPr lang="en-US" sz="2800" dirty="0">
                <a:solidFill>
                  <a:srgbClr val="235A7C"/>
                </a:solidFill>
                <a:latin typeface="Calibri"/>
              </a:rPr>
              <a:t>For example:</a:t>
            </a:r>
          </a:p>
          <a:p>
            <a:pPr algn="ctr" defTabSz="609660">
              <a:spcBef>
                <a:spcPct val="0"/>
              </a:spcBef>
            </a:pPr>
            <a:r>
              <a:rPr lang="en-US" sz="2800" dirty="0">
                <a:solidFill>
                  <a:srgbClr val="235A7C"/>
                </a:solidFill>
                <a:latin typeface="Calibri"/>
              </a:rPr>
              <a:t>Employment </a:t>
            </a:r>
          </a:p>
          <a:p>
            <a:pPr algn="ctr" defTabSz="609660">
              <a:spcBef>
                <a:spcPct val="0"/>
              </a:spcBef>
            </a:pPr>
            <a:r>
              <a:rPr lang="en-US" sz="2800" dirty="0">
                <a:solidFill>
                  <a:srgbClr val="235A7C"/>
                </a:solidFill>
                <a:latin typeface="Calibri"/>
              </a:rPr>
              <a:t>Further education</a:t>
            </a:r>
          </a:p>
          <a:p>
            <a:pPr algn="ctr" defTabSz="609660">
              <a:spcBef>
                <a:spcPct val="0"/>
              </a:spcBef>
            </a:pPr>
            <a:r>
              <a:rPr lang="en-US" sz="2800" dirty="0">
                <a:solidFill>
                  <a:srgbClr val="235A7C"/>
                </a:solidFill>
                <a:latin typeface="Calibri"/>
              </a:rPr>
              <a:t>Living situation</a:t>
            </a:r>
          </a:p>
        </p:txBody>
      </p:sp>
    </p:spTree>
    <p:extLst>
      <p:ext uri="{BB962C8B-B14F-4D97-AF65-F5344CB8AC3E}">
        <p14:creationId xmlns:p14="http://schemas.microsoft.com/office/powerpoint/2010/main" val="4254271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A3EDF-E75F-47E2-785B-32093F382890}"/>
              </a:ext>
            </a:extLst>
          </p:cNvPr>
          <p:cNvSpPr txBox="1">
            <a:spLocks noGrp="1"/>
          </p:cNvSpPr>
          <p:nvPr>
            <p:ph type="title" idx="4294967295"/>
          </p:nvPr>
        </p:nvSpPr>
        <p:spPr>
          <a:xfrm>
            <a:off x="1020085" y="717272"/>
            <a:ext cx="10374249"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457223" rtl="0" eaLnBrk="1" fontAlgn="auto" latinLnBrk="0" hangingPunct="1">
              <a:lnSpc>
                <a:spcPts val="6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1F497D">
                    <a:lumMod val="75000"/>
                  </a:srgbClr>
                </a:solidFill>
                <a:effectLst/>
                <a:uLnTx/>
                <a:uFillTx/>
                <a:latin typeface="Calibri"/>
                <a:ea typeface="+mn-ea"/>
                <a:cs typeface="+mn-cs"/>
              </a:rPr>
              <a:t>12 Years of TPSIDs (2010 – 2022)</a:t>
            </a:r>
          </a:p>
        </p:txBody>
      </p:sp>
      <p:grpSp>
        <p:nvGrpSpPr>
          <p:cNvPr id="14" name="Group 13">
            <a:extLst>
              <a:ext uri="{FF2B5EF4-FFF2-40B4-BE49-F238E27FC236}">
                <a16:creationId xmlns:a16="http://schemas.microsoft.com/office/drawing/2014/main" id="{36C70952-42D1-E2CF-7008-A6BD8DC46478}"/>
              </a:ext>
              <a:ext uri="{C183D7F6-B498-43B3-948B-1728B52AA6E4}">
                <adec:decorative xmlns:adec="http://schemas.microsoft.com/office/drawing/2017/decorative" val="1"/>
              </a:ext>
            </a:extLst>
          </p:cNvPr>
          <p:cNvGrpSpPr/>
          <p:nvPr/>
        </p:nvGrpSpPr>
        <p:grpSpPr>
          <a:xfrm>
            <a:off x="22542" y="6375400"/>
            <a:ext cx="12169459" cy="384048"/>
            <a:chOff x="33811" y="9563100"/>
            <a:chExt cx="18254189" cy="577669"/>
          </a:xfrm>
        </p:grpSpPr>
        <p:sp>
          <p:nvSpPr>
            <p:cNvPr id="15" name="Freeform 17">
              <a:extLst>
                <a:ext uri="{FF2B5EF4-FFF2-40B4-BE49-F238E27FC236}">
                  <a16:creationId xmlns:a16="http://schemas.microsoft.com/office/drawing/2014/main" id="{313B5354-253B-A7EA-E436-42021C4DE6D9}"/>
                </a:ext>
              </a:extLst>
            </p:cNvPr>
            <p:cNvSpPr/>
            <p:nvPr/>
          </p:nvSpPr>
          <p:spPr>
            <a:xfrm>
              <a:off x="2590800" y="9944100"/>
              <a:ext cx="15697200" cy="62222"/>
            </a:xfrm>
            <a:custGeom>
              <a:avLst/>
              <a:gdLst/>
              <a:ahLst/>
              <a:cxnLst/>
              <a:rect l="l" t="t" r="r" b="b"/>
              <a:pathLst>
                <a:path w="4933101" h="21337">
                  <a:moveTo>
                    <a:pt x="0" y="0"/>
                  </a:moveTo>
                  <a:lnTo>
                    <a:pt x="4933101" y="0"/>
                  </a:lnTo>
                  <a:lnTo>
                    <a:pt x="4933101" y="21337"/>
                  </a:lnTo>
                  <a:lnTo>
                    <a:pt x="0" y="21337"/>
                  </a:lnTo>
                  <a:close/>
                </a:path>
              </a:pathLst>
            </a:custGeom>
            <a:solidFill>
              <a:srgbClr val="20527C"/>
            </a:solidFill>
          </p:spPr>
          <p:txBody>
            <a:bodyPr/>
            <a:lstStyle/>
            <a:p>
              <a:endParaRPr lang="en-US"/>
            </a:p>
          </p:txBody>
        </p:sp>
        <p:pic>
          <p:nvPicPr>
            <p:cNvPr id="16" name="Picture 15">
              <a:extLst>
                <a:ext uri="{FF2B5EF4-FFF2-40B4-BE49-F238E27FC236}">
                  <a16:creationId xmlns:a16="http://schemas.microsoft.com/office/drawing/2014/main" id="{808464B9-DE34-D78F-EF36-F4490500EF8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811" y="9563100"/>
              <a:ext cx="8679878" cy="512961"/>
            </a:xfrm>
            <a:prstGeom prst="rect">
              <a:avLst/>
            </a:prstGeom>
          </p:spPr>
        </p:pic>
        <p:sp>
          <p:nvSpPr>
            <p:cNvPr id="17" name="Freeform 17">
              <a:extLst>
                <a:ext uri="{FF2B5EF4-FFF2-40B4-BE49-F238E27FC236}">
                  <a16:creationId xmlns:a16="http://schemas.microsoft.com/office/drawing/2014/main" id="{64F3C2AF-DDE3-FBC6-61C6-828F046295D0}"/>
                </a:ext>
              </a:extLst>
            </p:cNvPr>
            <p:cNvSpPr/>
            <p:nvPr/>
          </p:nvSpPr>
          <p:spPr>
            <a:xfrm>
              <a:off x="152400" y="10078547"/>
              <a:ext cx="18135600" cy="62222"/>
            </a:xfrm>
            <a:custGeom>
              <a:avLst/>
              <a:gdLst/>
              <a:ahLst/>
              <a:cxnLst/>
              <a:rect l="l" t="t" r="r" b="b"/>
              <a:pathLst>
                <a:path w="4933101" h="21337">
                  <a:moveTo>
                    <a:pt x="0" y="0"/>
                  </a:moveTo>
                  <a:lnTo>
                    <a:pt x="4933101" y="0"/>
                  </a:lnTo>
                  <a:lnTo>
                    <a:pt x="4933101" y="21337"/>
                  </a:lnTo>
                  <a:lnTo>
                    <a:pt x="0" y="21337"/>
                  </a:lnTo>
                  <a:close/>
                </a:path>
              </a:pathLst>
            </a:custGeom>
            <a:solidFill>
              <a:srgbClr val="CC6D2A"/>
            </a:solidFill>
          </p:spPr>
          <p:txBody>
            <a:bodyPr/>
            <a:lstStyle/>
            <a:p>
              <a:endParaRPr lang="en-US"/>
            </a:p>
          </p:txBody>
        </p:sp>
      </p:grpSp>
      <p:graphicFrame>
        <p:nvGraphicFramePr>
          <p:cNvPr id="5" name="Table 5">
            <a:extLst>
              <a:ext uri="{FF2B5EF4-FFF2-40B4-BE49-F238E27FC236}">
                <a16:creationId xmlns:a16="http://schemas.microsoft.com/office/drawing/2014/main" id="{04DA70B7-82B9-5B91-E47F-F9442514481B}"/>
              </a:ext>
            </a:extLst>
          </p:cNvPr>
          <p:cNvGraphicFramePr>
            <a:graphicFrameLocks noGrp="1"/>
          </p:cNvGraphicFramePr>
          <p:nvPr/>
        </p:nvGraphicFramePr>
        <p:xfrm>
          <a:off x="1020085" y="1993469"/>
          <a:ext cx="10087727" cy="4124960"/>
        </p:xfrm>
        <a:graphic>
          <a:graphicData uri="http://schemas.openxmlformats.org/drawingml/2006/table">
            <a:tbl>
              <a:tblPr firstRow="1" bandRow="1">
                <a:tableStyleId>{5940675A-B579-460E-94D1-54222C63F5DA}</a:tableStyleId>
              </a:tblPr>
              <a:tblGrid>
                <a:gridCol w="6385523">
                  <a:extLst>
                    <a:ext uri="{9D8B030D-6E8A-4147-A177-3AD203B41FA5}">
                      <a16:colId xmlns:a16="http://schemas.microsoft.com/office/drawing/2014/main" val="129996374"/>
                    </a:ext>
                  </a:extLst>
                </a:gridCol>
                <a:gridCol w="444851">
                  <a:extLst>
                    <a:ext uri="{9D8B030D-6E8A-4147-A177-3AD203B41FA5}">
                      <a16:colId xmlns:a16="http://schemas.microsoft.com/office/drawing/2014/main" val="1891620595"/>
                    </a:ext>
                  </a:extLst>
                </a:gridCol>
                <a:gridCol w="3257353">
                  <a:extLst>
                    <a:ext uri="{9D8B030D-6E8A-4147-A177-3AD203B41FA5}">
                      <a16:colId xmlns:a16="http://schemas.microsoft.com/office/drawing/2014/main" val="3985424141"/>
                    </a:ext>
                  </a:extLst>
                </a:gridCol>
              </a:tblGrid>
              <a:tr h="792480">
                <a:tc>
                  <a:txBody>
                    <a:bodyPr/>
                    <a:lstStyle/>
                    <a:p>
                      <a:pPr algn="ctr"/>
                      <a:r>
                        <a:rPr lang="en-US" sz="2900" dirty="0">
                          <a:solidFill>
                            <a:srgbClr val="20527C"/>
                          </a:solidFill>
                          <a:latin typeface="+mn-lt"/>
                        </a:rPr>
                        <a:t>Paid jobs while in program</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900">
                        <a:solidFill>
                          <a:srgbClr val="20527C"/>
                        </a:solidFill>
                        <a:latin typeface="Comic Sans MS" panose="030F0902030302020204" pitchFamily="66"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4000" b="1" dirty="0">
                          <a:solidFill>
                            <a:srgbClr val="20527C"/>
                          </a:solidFill>
                          <a:latin typeface="Comic Sans MS" panose="030F0902030302020204" pitchFamily="66" charset="0"/>
                        </a:rPr>
                        <a:t>  </a:t>
                      </a:r>
                      <a:r>
                        <a:rPr lang="en-US" sz="4000" b="1" dirty="0">
                          <a:solidFill>
                            <a:schemeClr val="bg1"/>
                          </a:solidFill>
                          <a:latin typeface="Comic Sans MS" panose="030F0902030302020204" pitchFamily="66" charset="0"/>
                        </a:rPr>
                        <a:t>3,675</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6D2A"/>
                    </a:solidFill>
                  </a:tcPr>
                </a:tc>
                <a:extLst>
                  <a:ext uri="{0D108BD9-81ED-4DB2-BD59-A6C34878D82A}">
                    <a16:rowId xmlns:a16="http://schemas.microsoft.com/office/drawing/2014/main" val="3552131236"/>
                  </a:ext>
                </a:extLst>
              </a:tr>
              <a:tr h="264160">
                <a:tc>
                  <a:txBody>
                    <a:bodyPr/>
                    <a:lstStyle/>
                    <a:p>
                      <a:pPr algn="ctr"/>
                      <a:endParaRPr lang="en-US" sz="1300" dirty="0">
                        <a:solidFill>
                          <a:srgbClr val="20527C"/>
                        </a:solidFill>
                        <a:latin typeface="+mn-lt"/>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300" dirty="0">
                        <a:solidFill>
                          <a:srgbClr val="20527C"/>
                        </a:solidFill>
                        <a:latin typeface="Comic Sans MS" panose="030F0902030302020204" pitchFamily="66"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300" b="1" dirty="0">
                        <a:solidFill>
                          <a:srgbClr val="20527C"/>
                        </a:solidFill>
                        <a:latin typeface="Comic Sans MS" panose="030F0902030302020204" pitchFamily="66" charset="0"/>
                      </a:endParaRPr>
                    </a:p>
                  </a:txBody>
                  <a:tcPr marL="60960" marR="60960" marT="30480" marB="304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9776072"/>
                  </a:ext>
                </a:extLst>
              </a:tr>
              <a:tr h="792480">
                <a:tc>
                  <a:txBody>
                    <a:bodyPr/>
                    <a:lstStyle/>
                    <a:p>
                      <a:pPr algn="ctr"/>
                      <a:r>
                        <a:rPr lang="en-US" sz="2900" dirty="0">
                          <a:solidFill>
                            <a:srgbClr val="20527C"/>
                          </a:solidFill>
                          <a:latin typeface="+mn-lt"/>
                        </a:rPr>
                        <a:t>Course enrollments</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900">
                        <a:solidFill>
                          <a:srgbClr val="20527C"/>
                        </a:solidFill>
                        <a:latin typeface="Comic Sans MS" panose="030F0902030302020204" pitchFamily="66"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4000" b="1" dirty="0">
                          <a:solidFill>
                            <a:schemeClr val="bg1"/>
                          </a:solidFill>
                          <a:latin typeface="Comic Sans MS" panose="030F0902030302020204" pitchFamily="66" charset="0"/>
                        </a:rPr>
                        <a:t>59,727</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E81BD"/>
                    </a:solidFill>
                  </a:tcPr>
                </a:tc>
                <a:extLst>
                  <a:ext uri="{0D108BD9-81ED-4DB2-BD59-A6C34878D82A}">
                    <a16:rowId xmlns:a16="http://schemas.microsoft.com/office/drawing/2014/main" val="3810124398"/>
                  </a:ext>
                </a:extLst>
              </a:tr>
              <a:tr h="264160">
                <a:tc>
                  <a:txBody>
                    <a:bodyPr/>
                    <a:lstStyle/>
                    <a:p>
                      <a:pPr algn="ctr"/>
                      <a:endParaRPr lang="en-US" sz="1300" dirty="0">
                        <a:solidFill>
                          <a:srgbClr val="20527C"/>
                        </a:solidFill>
                        <a:latin typeface="+mn-lt"/>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300" dirty="0">
                        <a:solidFill>
                          <a:srgbClr val="20527C"/>
                        </a:solidFill>
                        <a:latin typeface="Comic Sans MS" panose="030F0902030302020204" pitchFamily="66"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300" b="1" dirty="0">
                        <a:solidFill>
                          <a:srgbClr val="20527C"/>
                        </a:solidFill>
                        <a:latin typeface="Comic Sans MS" panose="030F0902030302020204" pitchFamily="66" charset="0"/>
                      </a:endParaRPr>
                    </a:p>
                  </a:txBody>
                  <a:tcPr marL="60960" marR="60960" marT="30480" marB="304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5304072"/>
                  </a:ext>
                </a:extLst>
              </a:tr>
              <a:tr h="792480">
                <a:tc>
                  <a:txBody>
                    <a:bodyPr/>
                    <a:lstStyle/>
                    <a:p>
                      <a:pPr algn="ctr"/>
                      <a:r>
                        <a:rPr lang="en-US" sz="2900" dirty="0">
                          <a:solidFill>
                            <a:srgbClr val="CC6D2A"/>
                          </a:solidFill>
                          <a:latin typeface="+mn-lt"/>
                        </a:rPr>
                        <a:t>Inclusive</a:t>
                      </a:r>
                      <a:r>
                        <a:rPr lang="en-US" sz="2900" dirty="0">
                          <a:solidFill>
                            <a:srgbClr val="20527C"/>
                          </a:solidFill>
                          <a:latin typeface="+mn-lt"/>
                        </a:rPr>
                        <a:t> course enrollments</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900">
                        <a:solidFill>
                          <a:srgbClr val="20527C"/>
                        </a:solidFill>
                        <a:latin typeface="Comic Sans MS" panose="030F0902030302020204" pitchFamily="66"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4000" b="1" dirty="0">
                          <a:solidFill>
                            <a:schemeClr val="bg1"/>
                          </a:solidFill>
                          <a:latin typeface="Comic Sans MS" panose="030F0902030302020204" pitchFamily="66" charset="0"/>
                        </a:rPr>
                        <a:t>26,597</a:t>
                      </a:r>
                    </a:p>
                  </a:txBody>
                  <a:tcPr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A939C"/>
                    </a:solidFill>
                  </a:tcPr>
                </a:tc>
                <a:extLst>
                  <a:ext uri="{0D108BD9-81ED-4DB2-BD59-A6C34878D82A}">
                    <a16:rowId xmlns:a16="http://schemas.microsoft.com/office/drawing/2014/main" val="3396469703"/>
                  </a:ext>
                </a:extLst>
              </a:tr>
              <a:tr h="264160">
                <a:tc>
                  <a:txBody>
                    <a:bodyPr/>
                    <a:lstStyle/>
                    <a:p>
                      <a:pPr algn="ctr"/>
                      <a:endParaRPr lang="en-US" sz="1300" dirty="0">
                        <a:solidFill>
                          <a:srgbClr val="20527C"/>
                        </a:solidFill>
                        <a:latin typeface="+mn-lt"/>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300" dirty="0">
                        <a:solidFill>
                          <a:srgbClr val="20527C"/>
                        </a:solidFill>
                        <a:latin typeface="Comic Sans MS" panose="030F0902030302020204" pitchFamily="66"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300" b="1" dirty="0">
                        <a:solidFill>
                          <a:srgbClr val="20527C"/>
                        </a:solidFill>
                        <a:latin typeface="Comic Sans MS" panose="030F0902030302020204" pitchFamily="66" charset="0"/>
                      </a:endParaRPr>
                    </a:p>
                  </a:txBody>
                  <a:tcPr marL="60960" marR="60960" marT="30480" marB="304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7271444"/>
                  </a:ext>
                </a:extLst>
              </a:tr>
              <a:tr h="955040">
                <a:tc>
                  <a:txBody>
                    <a:bodyPr/>
                    <a:lstStyle/>
                    <a:p>
                      <a:pPr algn="ctr"/>
                      <a:r>
                        <a:rPr lang="en-US" sz="2900" dirty="0">
                          <a:solidFill>
                            <a:srgbClr val="20527C"/>
                          </a:solidFill>
                          <a:latin typeface="+mn-lt"/>
                        </a:rPr>
                        <a:t>Students who completed program and earned credential</a:t>
                      </a:r>
                    </a:p>
                  </a:txBody>
                  <a:tcPr marL="30480" marR="3048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900" dirty="0">
                        <a:solidFill>
                          <a:srgbClr val="20527C"/>
                        </a:solidFill>
                        <a:latin typeface="Comic Sans MS" panose="030F0902030302020204" pitchFamily="66" charset="0"/>
                      </a:endParaRPr>
                    </a:p>
                  </a:txBody>
                  <a:tcPr marL="30480" marR="3048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900" b="1" dirty="0">
                          <a:solidFill>
                            <a:srgbClr val="20527C"/>
                          </a:solidFill>
                          <a:latin typeface="Comic Sans MS" panose="030F0902030302020204" pitchFamily="66" charset="0"/>
                        </a:rPr>
                        <a:t>  </a:t>
                      </a:r>
                      <a:r>
                        <a:rPr lang="en-US" sz="4000" b="1" dirty="0">
                          <a:solidFill>
                            <a:schemeClr val="bg1"/>
                          </a:solidFill>
                          <a:latin typeface="Comic Sans MS" panose="030F0902030302020204" pitchFamily="66" charset="0"/>
                        </a:rPr>
                        <a:t>2,134</a:t>
                      </a:r>
                    </a:p>
                  </a:txBody>
                  <a:tcPr marL="30480" marR="30480" marT="30480" marB="304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037121700"/>
                  </a:ext>
                </a:extLst>
              </a:tr>
            </a:tbl>
          </a:graphicData>
        </a:graphic>
      </p:graphicFrame>
      <p:pic>
        <p:nvPicPr>
          <p:cNvPr id="6" name="Graphic 5">
            <a:extLst>
              <a:ext uri="{FF2B5EF4-FFF2-40B4-BE49-F238E27FC236}">
                <a16:creationId xmlns:a16="http://schemas.microsoft.com/office/drawing/2014/main" id="{80F04608-2531-615C-601B-45E1D2835A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41377" y="1999918"/>
            <a:ext cx="792480" cy="792480"/>
          </a:xfrm>
          <a:prstGeom prst="rect">
            <a:avLst/>
          </a:prstGeom>
        </p:spPr>
      </p:pic>
      <p:pic>
        <p:nvPicPr>
          <p:cNvPr id="8" name="Graphic 7">
            <a:extLst>
              <a:ext uri="{FF2B5EF4-FFF2-40B4-BE49-F238E27FC236}">
                <a16:creationId xmlns:a16="http://schemas.microsoft.com/office/drawing/2014/main" id="{54A63538-0322-90B7-88FE-674F35BA5C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02337" y="3103763"/>
            <a:ext cx="731520" cy="731520"/>
          </a:xfrm>
          <a:prstGeom prst="rect">
            <a:avLst/>
          </a:prstGeom>
        </p:spPr>
      </p:pic>
      <p:pic>
        <p:nvPicPr>
          <p:cNvPr id="21" name="Graphic 20">
            <a:extLst>
              <a:ext uri="{FF2B5EF4-FFF2-40B4-BE49-F238E27FC236}">
                <a16:creationId xmlns:a16="http://schemas.microsoft.com/office/drawing/2014/main" id="{E4E87E22-E177-4C9E-5DC8-EE54011E204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02337" y="4167093"/>
            <a:ext cx="731520" cy="731520"/>
          </a:xfrm>
          <a:prstGeom prst="rect">
            <a:avLst/>
          </a:prstGeom>
        </p:spPr>
      </p:pic>
      <p:pic>
        <p:nvPicPr>
          <p:cNvPr id="23" name="Graphic 22">
            <a:extLst>
              <a:ext uri="{FF2B5EF4-FFF2-40B4-BE49-F238E27FC236}">
                <a16:creationId xmlns:a16="http://schemas.microsoft.com/office/drawing/2014/main" id="{FD26782F-12E9-875C-B1B5-493424724DE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10897" y="5209978"/>
            <a:ext cx="914400" cy="914400"/>
          </a:xfrm>
          <a:prstGeom prst="rect">
            <a:avLst/>
          </a:prstGeom>
        </p:spPr>
      </p:pic>
    </p:spTree>
    <p:extLst>
      <p:ext uri="{BB962C8B-B14F-4D97-AF65-F5344CB8AC3E}">
        <p14:creationId xmlns:p14="http://schemas.microsoft.com/office/powerpoint/2010/main" val="2489409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6CE4-E780-D8AC-0506-B4B0D6D07CB8}"/>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sz="4800" dirty="0"/>
              <a:t>Employment after Graduation Statistics</a:t>
            </a:r>
          </a:p>
        </p:txBody>
      </p:sp>
      <p:pic>
        <p:nvPicPr>
          <p:cNvPr id="5" name="Picture 4" descr="59% of TPSID graduates are employed one year after graduation compared to a national average of 19% of adults with intellectual disability. ">
            <a:extLst>
              <a:ext uri="{FF2B5EF4-FFF2-40B4-BE49-F238E27FC236}">
                <a16:creationId xmlns:a16="http://schemas.microsoft.com/office/drawing/2014/main" id="{36BA5C6C-8C12-1748-A4CF-3834021ECFA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22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0" y="46039"/>
            <a:ext cx="12192000" cy="139701"/>
            <a:chOff x="0" y="0"/>
            <a:chExt cx="24384000" cy="279402"/>
          </a:xfrm>
        </p:grpSpPr>
        <p:sp>
          <p:nvSpPr>
            <p:cNvPr id="3" name="Freeform 3"/>
            <p:cNvSpPr/>
            <p:nvPr/>
          </p:nvSpPr>
          <p:spPr>
            <a:xfrm>
              <a:off x="0" y="0"/>
              <a:ext cx="24384000" cy="279400"/>
            </a:xfrm>
            <a:custGeom>
              <a:avLst/>
              <a:gdLst/>
              <a:ahLst/>
              <a:cxnLst/>
              <a:rect l="l" t="t" r="r" b="b"/>
              <a:pathLst>
                <a:path w="24384000" h="279400">
                  <a:moveTo>
                    <a:pt x="0" y="46609"/>
                  </a:moveTo>
                  <a:cubicBezTo>
                    <a:pt x="0" y="20828"/>
                    <a:pt x="20828" y="0"/>
                    <a:pt x="46609" y="0"/>
                  </a:cubicBezTo>
                  <a:lnTo>
                    <a:pt x="24337390" y="0"/>
                  </a:lnTo>
                  <a:cubicBezTo>
                    <a:pt x="24363172" y="0"/>
                    <a:pt x="24384000" y="20828"/>
                    <a:pt x="24384000" y="46609"/>
                  </a:cubicBezTo>
                  <a:lnTo>
                    <a:pt x="24384000" y="232791"/>
                  </a:lnTo>
                  <a:cubicBezTo>
                    <a:pt x="24384000" y="258572"/>
                    <a:pt x="24363172" y="279400"/>
                    <a:pt x="24337390" y="279400"/>
                  </a:cubicBezTo>
                  <a:lnTo>
                    <a:pt x="46609" y="279400"/>
                  </a:lnTo>
                  <a:cubicBezTo>
                    <a:pt x="20828" y="279400"/>
                    <a:pt x="0" y="258572"/>
                    <a:pt x="0" y="232791"/>
                  </a:cubicBezTo>
                  <a:close/>
                </a:path>
              </a:pathLst>
            </a:custGeom>
            <a:solidFill>
              <a:srgbClr val="CC6D2A"/>
            </a:solidFill>
          </p:spPr>
          <p:txBody>
            <a:bodyPr/>
            <a:lstStyle/>
            <a:p>
              <a:endParaRPr lang="en-US"/>
            </a:p>
          </p:txBody>
        </p:sp>
        <p:sp>
          <p:nvSpPr>
            <p:cNvPr id="4" name="Freeform 4"/>
            <p:cNvSpPr/>
            <p:nvPr/>
          </p:nvSpPr>
          <p:spPr>
            <a:xfrm>
              <a:off x="-6350" y="-6350"/>
              <a:ext cx="24396700" cy="292100"/>
            </a:xfrm>
            <a:custGeom>
              <a:avLst/>
              <a:gdLst/>
              <a:ahLst/>
              <a:cxnLst/>
              <a:rect l="l" t="t" r="r" b="b"/>
              <a:pathLst>
                <a:path w="24396700" h="292100">
                  <a:moveTo>
                    <a:pt x="0" y="52959"/>
                  </a:moveTo>
                  <a:cubicBezTo>
                    <a:pt x="0" y="23749"/>
                    <a:pt x="23749" y="0"/>
                    <a:pt x="52959" y="0"/>
                  </a:cubicBezTo>
                  <a:lnTo>
                    <a:pt x="24343740" y="0"/>
                  </a:lnTo>
                  <a:lnTo>
                    <a:pt x="24343740" y="6350"/>
                  </a:lnTo>
                  <a:lnTo>
                    <a:pt x="24343740" y="0"/>
                  </a:lnTo>
                  <a:cubicBezTo>
                    <a:pt x="24372951" y="0"/>
                    <a:pt x="24396700" y="23749"/>
                    <a:pt x="24396700" y="52959"/>
                  </a:cubicBezTo>
                  <a:lnTo>
                    <a:pt x="24390350" y="52959"/>
                  </a:lnTo>
                  <a:lnTo>
                    <a:pt x="24396700" y="52959"/>
                  </a:lnTo>
                  <a:lnTo>
                    <a:pt x="24396700" y="239141"/>
                  </a:lnTo>
                  <a:lnTo>
                    <a:pt x="24390350" y="239141"/>
                  </a:lnTo>
                  <a:lnTo>
                    <a:pt x="24396700" y="239141"/>
                  </a:lnTo>
                  <a:cubicBezTo>
                    <a:pt x="24396700" y="268351"/>
                    <a:pt x="24372951" y="292100"/>
                    <a:pt x="24343740" y="292100"/>
                  </a:cubicBezTo>
                  <a:lnTo>
                    <a:pt x="24343740" y="285750"/>
                  </a:lnTo>
                  <a:lnTo>
                    <a:pt x="24343740" y="292100"/>
                  </a:lnTo>
                  <a:lnTo>
                    <a:pt x="52959" y="292100"/>
                  </a:lnTo>
                  <a:lnTo>
                    <a:pt x="52959" y="285750"/>
                  </a:lnTo>
                  <a:lnTo>
                    <a:pt x="52959" y="292100"/>
                  </a:lnTo>
                  <a:cubicBezTo>
                    <a:pt x="23749" y="292100"/>
                    <a:pt x="0" y="268351"/>
                    <a:pt x="0" y="239141"/>
                  </a:cubicBezTo>
                  <a:lnTo>
                    <a:pt x="0" y="52959"/>
                  </a:lnTo>
                  <a:lnTo>
                    <a:pt x="6350" y="52959"/>
                  </a:lnTo>
                  <a:lnTo>
                    <a:pt x="0" y="52959"/>
                  </a:lnTo>
                  <a:moveTo>
                    <a:pt x="12700" y="52959"/>
                  </a:moveTo>
                  <a:lnTo>
                    <a:pt x="12700" y="239141"/>
                  </a:lnTo>
                  <a:lnTo>
                    <a:pt x="6350" y="239141"/>
                  </a:lnTo>
                  <a:lnTo>
                    <a:pt x="12700" y="239141"/>
                  </a:lnTo>
                  <a:cubicBezTo>
                    <a:pt x="12700" y="261366"/>
                    <a:pt x="30734" y="279400"/>
                    <a:pt x="52959" y="279400"/>
                  </a:cubicBezTo>
                  <a:lnTo>
                    <a:pt x="24343740" y="279400"/>
                  </a:lnTo>
                  <a:cubicBezTo>
                    <a:pt x="24365965" y="279400"/>
                    <a:pt x="24384000" y="261366"/>
                    <a:pt x="24384000" y="239141"/>
                  </a:cubicBezTo>
                  <a:lnTo>
                    <a:pt x="24384000" y="52959"/>
                  </a:lnTo>
                  <a:cubicBezTo>
                    <a:pt x="24384000" y="30734"/>
                    <a:pt x="24365965" y="12700"/>
                    <a:pt x="24343740" y="12700"/>
                  </a:cubicBezTo>
                  <a:lnTo>
                    <a:pt x="52959" y="12700"/>
                  </a:lnTo>
                  <a:lnTo>
                    <a:pt x="52959" y="6350"/>
                  </a:lnTo>
                  <a:lnTo>
                    <a:pt x="52959" y="12700"/>
                  </a:lnTo>
                  <a:cubicBezTo>
                    <a:pt x="30734" y="12700"/>
                    <a:pt x="12700" y="30734"/>
                    <a:pt x="12700" y="52959"/>
                  </a:cubicBezTo>
                  <a:close/>
                </a:path>
              </a:pathLst>
            </a:custGeom>
            <a:solidFill>
              <a:srgbClr val="2F528F"/>
            </a:solidFill>
          </p:spPr>
          <p:txBody>
            <a:bodyPr/>
            <a:lstStyle/>
            <a:p>
              <a:endParaRPr lang="en-US"/>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213601" y="6121696"/>
            <a:ext cx="4542367" cy="566851"/>
          </a:xfrm>
          <a:prstGeom prst="rect">
            <a:avLst/>
          </a:prstGeom>
        </p:spPr>
      </p:pic>
      <p:sp>
        <p:nvSpPr>
          <p:cNvPr id="16" name="Title 15">
            <a:extLst>
              <a:ext uri="{FF2B5EF4-FFF2-40B4-BE49-F238E27FC236}">
                <a16:creationId xmlns:a16="http://schemas.microsoft.com/office/drawing/2014/main" id="{555FF572-469D-766D-93A8-FA478D1A02E6}"/>
              </a:ext>
            </a:extLst>
          </p:cNvPr>
          <p:cNvSpPr>
            <a:spLocks noGrp="1"/>
          </p:cNvSpPr>
          <p:nvPr>
            <p:ph type="title"/>
          </p:nvPr>
        </p:nvSpPr>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4000" dirty="0"/>
              <a:t>See more data</a:t>
            </a:r>
          </a:p>
        </p:txBody>
      </p:sp>
      <p:sp>
        <p:nvSpPr>
          <p:cNvPr id="18" name="Content Placeholder 17">
            <a:extLst>
              <a:ext uri="{FF2B5EF4-FFF2-40B4-BE49-F238E27FC236}">
                <a16:creationId xmlns:a16="http://schemas.microsoft.com/office/drawing/2014/main" id="{D0AA30FA-3742-403E-59E9-B3858F33E94C}"/>
              </a:ext>
            </a:extLst>
          </p:cNvPr>
          <p:cNvSpPr>
            <a:spLocks noGrp="1"/>
          </p:cNvSpPr>
          <p:nvPr>
            <p:ph sz="half" idx="2"/>
          </p:nvPr>
        </p:nvSpPr>
        <p:spPr>
          <a:xfrm>
            <a:off x="6172200" y="1825626"/>
            <a:ext cx="5816600" cy="4351338"/>
          </a:xfrm>
        </p:spPr>
        <p:txBody>
          <a:bodyP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3200" dirty="0"/>
              <a:t>Annual Reports</a:t>
            </a:r>
          </a:p>
          <a:p>
            <a:r>
              <a:rPr lang="en-US" sz="3200" dirty="0"/>
              <a:t>Fast Facts</a:t>
            </a:r>
          </a:p>
          <a:p>
            <a:r>
              <a:rPr lang="en-US" sz="3200" dirty="0"/>
              <a:t>Data Reports</a:t>
            </a:r>
          </a:p>
          <a:p>
            <a:r>
              <a:rPr lang="en-US" sz="3200" dirty="0"/>
              <a:t>Journal articles</a:t>
            </a:r>
          </a:p>
          <a:p>
            <a:endParaRPr lang="en-US" sz="3200" dirty="0"/>
          </a:p>
          <a:p>
            <a:pPr marL="0" indent="0">
              <a:buNone/>
            </a:pPr>
            <a:r>
              <a:rPr lang="en-US" sz="3200" dirty="0">
                <a:hlinkClick r:id="rId4"/>
              </a:rPr>
              <a:t>https://thinkcollege.net/researchproducts</a:t>
            </a:r>
            <a:r>
              <a:rPr lang="en-US" sz="3200" dirty="0"/>
              <a:t> </a:t>
            </a:r>
          </a:p>
        </p:txBody>
      </p:sp>
      <p:pic>
        <p:nvPicPr>
          <p:cNvPr id="19" name="Picture 11" descr="Front cover of the Think College Annual Report of the Cohort 3 TPSID Model Demonstration Projects (Year 1, 2020-2021)">
            <a:extLst>
              <a:ext uri="{FF2B5EF4-FFF2-40B4-BE49-F238E27FC236}">
                <a16:creationId xmlns:a16="http://schemas.microsoft.com/office/drawing/2014/main" id="{EE6DB5B4-6BDE-F15B-4786-6AEB5A885C79}"/>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rcRect/>
          <a:stretch>
            <a:fillRect/>
          </a:stretch>
        </p:blipFill>
        <p:spPr>
          <a:xfrm>
            <a:off x="1566464" y="1770358"/>
            <a:ext cx="3388845" cy="4351338"/>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417760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9EC17-A06C-F683-AE83-E41D44744C2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Learn More and Contact info</a:t>
            </a:r>
          </a:p>
        </p:txBody>
      </p:sp>
      <p:pic>
        <p:nvPicPr>
          <p:cNvPr id="4" name="Picture 3" descr="Think College Contact information - www.thinkcollege.net thinkcollegeTA@gmail.com www.facebook.com/thinkcollege&#10;www.twitter.com/thinkcollegeici">
            <a:extLst>
              <a:ext uri="{FF2B5EF4-FFF2-40B4-BE49-F238E27FC236}">
                <a16:creationId xmlns:a16="http://schemas.microsoft.com/office/drawing/2014/main" id="{E62AC839-771B-144A-8BCE-01905289615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566145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2416-409A-4A37-9B07-B2A78581C6B5}"/>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Questions and Answers</a:t>
            </a:r>
            <a:endParaRPr lang="en-US" dirty="0"/>
          </a:p>
        </p:txBody>
      </p:sp>
      <p:sp>
        <p:nvSpPr>
          <p:cNvPr id="3" name="Content Placeholder 2">
            <a:extLst>
              <a:ext uri="{FF2B5EF4-FFF2-40B4-BE49-F238E27FC236}">
                <a16:creationId xmlns:a16="http://schemas.microsoft.com/office/drawing/2014/main" id="{0C8A23B5-12CA-4102-BC63-5C9675362D1D}"/>
              </a:ext>
            </a:extLst>
          </p:cNvPr>
          <p:cNvSpPr>
            <a:spLocks noGrp="1"/>
          </p:cNvSpPr>
          <p:nvPr>
            <p:ph idx="1"/>
          </p:nvPr>
        </p:nvSpPr>
        <p:spPr/>
        <p:txBody>
          <a:bodyPr/>
          <a:lstStyle/>
          <a:p>
            <a:pPr marL="0" indent="0" algn="ctr">
              <a:spcBef>
                <a:spcPts val="600"/>
              </a:spcBef>
              <a:buNone/>
            </a:pPr>
            <a:r>
              <a:rPr lang="en-US" sz="2800" dirty="0">
                <a:latin typeface="Calibri" panose="020F0502020204030204" pitchFamily="34" charset="0"/>
                <a:cs typeface="Microsoft Sans Serif" pitchFamily="34" charset="0"/>
              </a:rPr>
              <a:t>Use Q&amp;A button on Zoom </a:t>
            </a:r>
          </a:p>
          <a:p>
            <a:pPr marL="0" indent="0" algn="ctr">
              <a:spcBef>
                <a:spcPts val="600"/>
              </a:spcBef>
              <a:buNone/>
            </a:pPr>
            <a:endParaRPr lang="en-US" sz="2800" dirty="0">
              <a:latin typeface="Calibri" panose="020F0502020204030204" pitchFamily="34" charset="0"/>
              <a:cs typeface="Microsoft Sans Serif" pitchFamily="34" charset="0"/>
            </a:endParaRPr>
          </a:p>
          <a:p>
            <a:pPr marL="0" indent="0" algn="ctr">
              <a:spcBef>
                <a:spcPts val="600"/>
              </a:spcBef>
              <a:buNone/>
            </a:pPr>
            <a:endParaRPr lang="en-US" dirty="0">
              <a:latin typeface="Calibri" panose="020F0502020204030204" pitchFamily="34" charset="0"/>
              <a:cs typeface="Microsoft Sans Serif" pitchFamily="34" charset="0"/>
            </a:endParaRPr>
          </a:p>
          <a:p>
            <a:pPr marL="0" indent="0" algn="ctr">
              <a:spcBef>
                <a:spcPts val="600"/>
              </a:spcBef>
              <a:buNone/>
            </a:pPr>
            <a:r>
              <a:rPr lang="en-US" sz="2800" dirty="0">
                <a:latin typeface="Calibri" panose="020F0502020204030204" pitchFamily="34" charset="0"/>
                <a:cs typeface="Microsoft Sans Serif" pitchFamily="34" charset="0"/>
              </a:rPr>
              <a:t>Slides will be archived at: </a:t>
            </a:r>
            <a:r>
              <a:rPr lang="en-US" sz="3200" dirty="0">
                <a:hlinkClick r:id="rId2"/>
              </a:rPr>
              <a:t>https://researchondisability.org/home/ntide</a:t>
            </a:r>
            <a:r>
              <a:rPr lang="en-US" sz="3200" dirty="0"/>
              <a:t>.</a:t>
            </a:r>
            <a:endParaRPr lang="en-US" sz="2800" dirty="0">
              <a:latin typeface="Calibri" panose="020F0502020204030204" pitchFamily="34" charset="0"/>
              <a:cs typeface="Microsoft Sans Serif" pitchFamily="34" charset="0"/>
            </a:endParaRPr>
          </a:p>
          <a:p>
            <a:pPr marL="0" indent="0" algn="ctr">
              <a:spcBef>
                <a:spcPts val="600"/>
              </a:spcBef>
              <a:buNone/>
            </a:pPr>
            <a:endParaRPr lang="en-US" sz="2800" dirty="0">
              <a:latin typeface="Calibri" panose="020F0502020204030204" pitchFamily="34" charset="0"/>
              <a:cs typeface="Microsoft Sans Serif" pitchFamily="34" charset="0"/>
            </a:endParaRPr>
          </a:p>
          <a:p>
            <a:pPr marL="0" indent="0" algn="ctr">
              <a:spcBef>
                <a:spcPts val="600"/>
              </a:spcBef>
              <a:buNone/>
            </a:pPr>
            <a:r>
              <a:rPr lang="en-US" sz="2800" dirty="0">
                <a:latin typeface="Calibri" panose="020F0502020204030204" pitchFamily="34" charset="0"/>
                <a:cs typeface="Microsoft Sans Serif" pitchFamily="34" charset="0"/>
              </a:rPr>
              <a:t>Take our feedback survey at …</a:t>
            </a:r>
          </a:p>
          <a:p>
            <a:pPr marL="0" indent="0" algn="ctr">
              <a:spcBef>
                <a:spcPts val="600"/>
              </a:spcBef>
              <a:buNone/>
            </a:pPr>
            <a:r>
              <a:rPr lang="en-US" sz="2800" dirty="0">
                <a:latin typeface="Calibri" panose="020F0502020204030204" pitchFamily="34" charset="0"/>
                <a:cs typeface="Microsoft Sans Serif" pitchFamily="34" charset="0"/>
              </a:rPr>
              <a:t>www.researchondisability.org/ntide/ntide-survey</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449888F-E2C7-4BF4-BFF0-1E945C07721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FB64073-8D8D-4035-9AE3-FE2D81A87184}"/>
              </a:ext>
            </a:extLst>
          </p:cNvPr>
          <p:cNvSpPr>
            <a:spLocks noGrp="1"/>
          </p:cNvSpPr>
          <p:nvPr>
            <p:ph type="sldNum" sz="quarter" idx="12"/>
          </p:nvPr>
        </p:nvSpPr>
        <p:spPr/>
        <p:txBody>
          <a:bodyPr/>
          <a:lstStyle/>
          <a:p>
            <a:fld id="{9C637C1D-740A-4EE7-9AC7-DE15DA94B719}" type="slidenum">
              <a:rPr lang="en-US" smtClean="0"/>
              <a:t>47</a:t>
            </a:fld>
            <a:endParaRPr lang="en-US"/>
          </a:p>
        </p:txBody>
      </p:sp>
      <p:pic>
        <p:nvPicPr>
          <p:cNvPr id="7" name="Picture 6">
            <a:extLst>
              <a:ext uri="{FF2B5EF4-FFF2-40B4-BE49-F238E27FC236}">
                <a16:creationId xmlns:a16="http://schemas.microsoft.com/office/drawing/2014/main" id="{3ED6B128-8BBE-4548-83FA-174348EB03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7967" y="1690688"/>
            <a:ext cx="1126058" cy="864186"/>
          </a:xfrm>
          <a:prstGeom prst="rect">
            <a:avLst/>
          </a:prstGeom>
        </p:spPr>
      </p:pic>
    </p:spTree>
    <p:extLst>
      <p:ext uri="{BB962C8B-B14F-4D97-AF65-F5344CB8AC3E}">
        <p14:creationId xmlns:p14="http://schemas.microsoft.com/office/powerpoint/2010/main" val="3249569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dirty="0">
                <a:latin typeface="Calibri" panose="020F0502020204030204" pitchFamily="34" charset="0"/>
              </a:rPr>
              <a:t>Thank You!</a:t>
            </a:r>
            <a:endParaRPr lang="en-US" dirty="0"/>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dirty="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dirty="0">
                <a:latin typeface="Calibri" panose="020F0502020204030204" pitchFamily="34" charset="0"/>
                <a:cs typeface="Microsoft Sans Serif" pitchFamily="34" charset="0"/>
              </a:rPr>
              <a:t>Kessler Foundation (</a:t>
            </a:r>
            <a:r>
              <a:rPr lang="en-US" dirty="0">
                <a:latin typeface="Calibri" panose="020F0502020204030204" pitchFamily="34" charset="0"/>
                <a:cs typeface="Microsoft Sans Serif" pitchFamily="34" charset="0"/>
                <a:hlinkClick r:id="rId2"/>
              </a:rPr>
              <a:t>www.kesslerfoundation.org</a:t>
            </a:r>
            <a:r>
              <a:rPr lang="en-US" dirty="0">
                <a:latin typeface="Calibri" panose="020F0502020204030204" pitchFamily="34" charset="0"/>
                <a:cs typeface="Microsoft Sans Serif" pitchFamily="34" charset="0"/>
              </a:rPr>
              <a:t>)</a:t>
            </a:r>
          </a:p>
          <a:p>
            <a:pPr marL="742950" lvl="1" indent="-285750">
              <a:spcBef>
                <a:spcPts val="1800"/>
              </a:spcBef>
            </a:pPr>
            <a:r>
              <a:rPr lang="en-US" dirty="0">
                <a:latin typeface="Calibri" panose="020F0502020204030204" pitchFamily="34" charset="0"/>
                <a:cs typeface="Microsoft Sans Serif" pitchFamily="34" charset="0"/>
              </a:rPr>
              <a:t>UNH/Institute on Disability (</a:t>
            </a:r>
            <a:r>
              <a:rPr lang="en-US" dirty="0">
                <a:latin typeface="Calibri" panose="020F0502020204030204" pitchFamily="34" charset="0"/>
                <a:cs typeface="Microsoft Sans Serif" pitchFamily="34" charset="0"/>
                <a:hlinkClick r:id="rId3"/>
              </a:rPr>
              <a:t>www.ResearchOnDisability.org</a:t>
            </a:r>
            <a:r>
              <a:rPr lang="en-US" dirty="0">
                <a:latin typeface="Calibri" panose="020F0502020204030204" pitchFamily="34" charset="0"/>
                <a:cs typeface="Microsoft Sans Serif" pitchFamily="34" charset="0"/>
              </a:rPr>
              <a:t>)</a:t>
            </a:r>
          </a:p>
          <a:p>
            <a:pPr marL="742950" lvl="1" indent="-285750">
              <a:spcBef>
                <a:spcPts val="1800"/>
              </a:spcBef>
            </a:pPr>
            <a:r>
              <a:rPr lang="en-US" dirty="0">
                <a:latin typeface="Calibri" panose="020F0502020204030204" pitchFamily="34" charset="0"/>
                <a:cs typeface="Microsoft Sans Serif" pitchFamily="34" charset="0"/>
              </a:rPr>
              <a:t>AUCD (</a:t>
            </a:r>
            <a:r>
              <a:rPr lang="en-US" dirty="0">
                <a:latin typeface="Calibri" panose="020F0502020204030204" pitchFamily="34" charset="0"/>
                <a:cs typeface="Microsoft Sans Serif" pitchFamily="34" charset="0"/>
                <a:hlinkClick r:id="rId4"/>
              </a:rPr>
              <a:t>www.AUCD.org</a:t>
            </a:r>
            <a:r>
              <a:rPr lang="en-US" dirty="0">
                <a:latin typeface="Calibri" panose="020F0502020204030204" pitchFamily="34" charset="0"/>
                <a:cs typeface="Microsoft Sans Serif" pitchFamily="34" charset="0"/>
              </a:rPr>
              <a:t>)	</a:t>
            </a:r>
          </a:p>
          <a:p>
            <a:pPr marL="285750" indent="-285750">
              <a:spcBef>
                <a:spcPts val="1800"/>
              </a:spcBef>
            </a:pPr>
            <a:r>
              <a:rPr lang="en-US" sz="3000" dirty="0">
                <a:latin typeface="Calibri" panose="020F0502020204030204" pitchFamily="34" charset="0"/>
                <a:cs typeface="Microsoft Sans Serif" pitchFamily="34" charset="0"/>
              </a:rPr>
              <a:t>Contact us at</a:t>
            </a:r>
          </a:p>
          <a:p>
            <a:pPr marL="742950" lvl="1" indent="-285750">
              <a:spcBef>
                <a:spcPts val="1800"/>
              </a:spcBef>
            </a:pPr>
            <a:r>
              <a:rPr lang="en-US" dirty="0">
                <a:latin typeface="Calibri" panose="020F0502020204030204" pitchFamily="34" charset="0"/>
                <a:cs typeface="Microsoft Sans Serif" pitchFamily="34" charset="0"/>
              </a:rPr>
              <a:t>Email: Disability.Statistics@unh.edu </a:t>
            </a:r>
          </a:p>
          <a:p>
            <a:pPr marL="742950" lvl="1" indent="-285750">
              <a:spcBef>
                <a:spcPts val="1800"/>
              </a:spcBef>
            </a:pPr>
            <a:r>
              <a:rPr lang="en-US" dirty="0">
                <a:latin typeface="Calibri" panose="020F0502020204030204" pitchFamily="34" charset="0"/>
                <a:cs typeface="Microsoft Sans Serif" pitchFamily="34" charset="0"/>
              </a:rPr>
              <a:t>Call: </a:t>
            </a:r>
            <a:r>
              <a:rPr lang="en-US" dirty="0">
                <a:latin typeface="Calibri" panose="020F0502020204030204" pitchFamily="34" charset="0"/>
              </a:rPr>
              <a:t>866-538-9521 (toll free)</a:t>
            </a:r>
            <a:endParaRPr lang="en-US" b="1" dirty="0">
              <a:latin typeface="Calibri" panose="020F0502020204030204" pitchFamily="34" charset="0"/>
            </a:endParaRPr>
          </a:p>
          <a:p>
            <a:pPr marL="742950" lvl="1" indent="-285750">
              <a:spcBef>
                <a:spcPts val="1800"/>
              </a:spcBef>
            </a:pPr>
            <a:r>
              <a:rPr lang="en-US" dirty="0">
                <a:latin typeface="Calibri" panose="020F0502020204030204" pitchFamily="34" charset="0"/>
              </a:rPr>
              <a:t>Twitter at </a:t>
            </a:r>
            <a:r>
              <a:rPr lang="en-US" i="1" dirty="0">
                <a:latin typeface="Calibri" panose="020F0502020204030204" pitchFamily="34" charset="0"/>
              </a:rPr>
              <a:t>#nTIDELearn  </a:t>
            </a:r>
            <a:endParaRPr lang="en-US" dirty="0">
              <a:latin typeface="Calibri" panose="020F0502020204030204" pitchFamily="34" charset="0"/>
            </a:endParaRPr>
          </a:p>
          <a:p>
            <a:endParaRPr lang="en-US" sz="3000"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59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dirty="0">
                <a:latin typeface="Calibri" panose="020F0502020204030204" pitchFamily="34" charset="0"/>
              </a:rPr>
              <a:t>Bye!</a:t>
            </a:r>
            <a:endParaRPr lang="en-US" dirty="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descr="audio icon to start playing end music">
            <a:hlinkClick r:id="" action="ppaction://media"/>
            <a:extLst>
              <a:ext uri="{FF2B5EF4-FFF2-40B4-BE49-F238E27FC236}">
                <a16:creationId xmlns:a16="http://schemas.microsoft.com/office/drawing/2014/main" id="{4D44247C-3914-4CA2-9538-B83542AE17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51000" y="707817"/>
            <a:ext cx="489366" cy="489366"/>
          </a:xfrm>
          <a:prstGeom prst="rect">
            <a:avLst/>
          </a:prstGeom>
        </p:spPr>
      </p:pic>
    </p:spTree>
    <p:extLst>
      <p:ext uri="{BB962C8B-B14F-4D97-AF65-F5344CB8AC3E}">
        <p14:creationId xmlns:p14="http://schemas.microsoft.com/office/powerpoint/2010/main" val="27548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sz="4400" b="1" u="sng" dirty="0">
                <a:solidFill>
                  <a:schemeClr val="tx1"/>
                </a:solidFill>
                <a:latin typeface="Calibri" panose="020F0502020204030204" pitchFamily="34" charset="0"/>
                <a:cs typeface="Calibri" panose="020F0502020204030204" pitchFamily="34" charset="0"/>
              </a:rPr>
              <a:t>Welcome</a:t>
            </a:r>
            <a:endParaRPr lang="en-US" u="sng" dirty="0"/>
          </a:p>
        </p:txBody>
      </p:sp>
      <p:sp>
        <p:nvSpPr>
          <p:cNvPr id="3" name="Content Placeholder 2">
            <a:extLst>
              <a:ext uri="{FF2B5EF4-FFF2-40B4-BE49-F238E27FC236}">
                <a16:creationId xmlns:a16="http://schemas.microsoft.com/office/drawing/2014/main" id="{0D5B6EF4-241B-4449-8E37-9ABA41C398CB}"/>
              </a:ext>
            </a:extLst>
          </p:cNvPr>
          <p:cNvSpPr>
            <a:spLocks noGrp="1"/>
          </p:cNvSpPr>
          <p:nvPr>
            <p:ph idx="1"/>
          </p:nvPr>
        </p:nvSpPr>
        <p:spPr/>
        <p:txBody>
          <a:bodyPr/>
          <a:lstStyle/>
          <a:p>
            <a:pPr marL="0" indent="0">
              <a:buNone/>
            </a:pPr>
            <a:endParaRPr lang="en-US" sz="2800" b="1" dirty="0">
              <a:solidFill>
                <a:schemeClr val="tx1"/>
              </a:solidFill>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lgn="ctr">
              <a:buNone/>
            </a:pPr>
            <a:r>
              <a:rPr lang="en-US" sz="3200" b="1" dirty="0">
                <a:solidFill>
                  <a:schemeClr val="tx1"/>
                </a:solidFill>
                <a:latin typeface="Calibri" panose="020F0502020204030204" pitchFamily="34" charset="0"/>
                <a:cs typeface="Calibri" panose="020F0502020204030204" pitchFamily="34" charset="0"/>
              </a:rPr>
              <a:t>Andrew Houtenville</a:t>
            </a:r>
            <a:br>
              <a:rPr lang="en-US" sz="3200" b="1"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University of New Hampshire</a:t>
            </a:r>
            <a:br>
              <a:rPr lang="en-US" sz="3200" dirty="0">
                <a:solidFill>
                  <a:schemeClr val="tx1"/>
                </a:solidFill>
                <a:latin typeface="Calibri" panose="020F0502020204030204" pitchFamily="34" charset="0"/>
                <a:cs typeface="Calibri" panose="020F0502020204030204" pitchFamily="34" charset="0"/>
              </a:rPr>
            </a:br>
            <a:br>
              <a:rPr lang="en-US" sz="3200" dirty="0">
                <a:solidFill>
                  <a:schemeClr val="tx1"/>
                </a:solidFill>
                <a:latin typeface="Calibri" panose="020F0502020204030204" pitchFamily="34" charset="0"/>
                <a:cs typeface="Calibri" panose="020F0502020204030204" pitchFamily="34" charset="0"/>
              </a:rPr>
            </a:br>
            <a:endParaRPr lang="en-US" sz="3200" dirty="0"/>
          </a:p>
        </p:txBody>
      </p:sp>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137761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5095-A54C-43C7-9F76-75F907615938}"/>
              </a:ext>
            </a:extLst>
          </p:cNvPr>
          <p:cNvSpPr>
            <a:spLocks noGrp="1"/>
          </p:cNvSpPr>
          <p:nvPr>
            <p:ph type="title"/>
          </p:nvPr>
        </p:nvSpPr>
        <p:spPr>
          <a:xfrm>
            <a:off x="838200" y="365125"/>
            <a:ext cx="10515600" cy="1325563"/>
          </a:xfrm>
        </p:spPr>
        <p:txBody>
          <a:bodyPr/>
          <a:lstStyle/>
          <a:p>
            <a:pPr algn="ctr"/>
            <a:r>
              <a:rPr lang="en-US" b="1" u="sng" dirty="0">
                <a:latin typeface="Calibri" panose="020F0502020204030204" pitchFamily="34" charset="0"/>
                <a:cs typeface="Calibri" panose="020F0502020204030204" pitchFamily="34" charset="0"/>
              </a:rPr>
              <a:t>Zoom Tips</a:t>
            </a:r>
            <a:endParaRPr lang="en-US" u="sng" dirty="0"/>
          </a:p>
        </p:txBody>
      </p:sp>
      <p:sp>
        <p:nvSpPr>
          <p:cNvPr id="8" name="Content Placeholder 2">
            <a:extLst>
              <a:ext uri="{FF2B5EF4-FFF2-40B4-BE49-F238E27FC236}">
                <a16:creationId xmlns:a16="http://schemas.microsoft.com/office/drawing/2014/main" id="{47364682-7CDF-4184-9C2B-684464DD9104}"/>
              </a:ext>
            </a:extLst>
          </p:cNvPr>
          <p:cNvSpPr>
            <a:spLocks noGrp="1"/>
          </p:cNvSpPr>
          <p:nvPr>
            <p:ph idx="1"/>
          </p:nvPr>
        </p:nvSpPr>
        <p:spPr>
          <a:xfrm>
            <a:off x="648764" y="1720926"/>
            <a:ext cx="5447236" cy="4535447"/>
          </a:xfrm>
        </p:spPr>
        <p:txBody>
          <a:bodyPr/>
          <a:lstStyle/>
          <a:p>
            <a:pPr>
              <a:spcBef>
                <a:spcPts val="1800"/>
              </a:spcBef>
            </a:pPr>
            <a:r>
              <a:rPr lang="en-US" sz="3000" b="1" dirty="0">
                <a:latin typeface="Calibri" panose="020F0502020204030204" pitchFamily="34" charset="0"/>
              </a:rPr>
              <a:t>Tip #1: Sound</a:t>
            </a:r>
          </a:p>
          <a:p>
            <a:pPr marL="231775" indent="0">
              <a:lnSpc>
                <a:spcPct val="100000"/>
              </a:lnSpc>
              <a:spcBef>
                <a:spcPts val="1200"/>
              </a:spcBef>
              <a:buNone/>
            </a:pPr>
            <a:r>
              <a:rPr lang="en-US" sz="2400" dirty="0">
                <a:latin typeface="Calibri" panose="020F0502020204030204" pitchFamily="34" charset="0"/>
                <a:cs typeface="Calibri" panose="020F0502020204030204" pitchFamily="34" charset="0"/>
              </a:rPr>
              <a:t>To select your speaker system, click on the </a:t>
            </a:r>
            <a:r>
              <a:rPr lang="en-US" sz="2400" b="1" dirty="0">
                <a:latin typeface="Calibri" panose="020F0502020204030204" pitchFamily="34" charset="0"/>
                <a:cs typeface="Calibri" panose="020F0502020204030204" pitchFamily="34" charset="0"/>
              </a:rPr>
              <a:t>up arrow</a:t>
            </a:r>
            <a:r>
              <a:rPr lang="en-US" sz="2400" dirty="0">
                <a:latin typeface="Calibri" panose="020F0502020204030204" pitchFamily="34" charset="0"/>
                <a:cs typeface="Calibri" panose="020F0502020204030204" pitchFamily="34" charset="0"/>
              </a:rPr>
              <a:t> next to </a:t>
            </a:r>
            <a:r>
              <a:rPr lang="en-US" sz="2400" b="1" dirty="0">
                <a:latin typeface="Calibri" panose="020F0502020204030204" pitchFamily="34" charset="0"/>
                <a:cs typeface="Calibri" panose="020F0502020204030204" pitchFamily="34" charset="0"/>
              </a:rPr>
              <a:t>Audio Settings</a:t>
            </a:r>
            <a:r>
              <a:rPr lang="en-US" sz="2400" dirty="0">
                <a:latin typeface="Calibri" panose="020F0502020204030204" pitchFamily="34" charset="0"/>
                <a:cs typeface="Calibri" panose="020F0502020204030204" pitchFamily="34" charset="0"/>
              </a:rPr>
              <a:t>, and then select one of the options.            </a:t>
            </a:r>
            <a:endParaRPr lang="en-US" dirty="0"/>
          </a:p>
        </p:txBody>
      </p:sp>
      <p:sp>
        <p:nvSpPr>
          <p:cNvPr id="10" name="Content Placeholder 2">
            <a:extLst>
              <a:ext uri="{FF2B5EF4-FFF2-40B4-BE49-F238E27FC236}">
                <a16:creationId xmlns:a16="http://schemas.microsoft.com/office/drawing/2014/main" id="{B13162B4-F838-4DF4-36B6-639433F65169}"/>
              </a:ext>
            </a:extLst>
          </p:cNvPr>
          <p:cNvSpPr txBox="1">
            <a:spLocks/>
          </p:cNvSpPr>
          <p:nvPr/>
        </p:nvSpPr>
        <p:spPr>
          <a:xfrm>
            <a:off x="5969936" y="1719326"/>
            <a:ext cx="5447236" cy="4535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000" b="1" dirty="0">
                <a:latin typeface="Calibri" panose="020F0502020204030204" pitchFamily="34" charset="0"/>
              </a:rPr>
              <a:t>Tip #2: Closed Captioning</a:t>
            </a:r>
          </a:p>
          <a:p>
            <a:pPr marL="231775" indent="0">
              <a:lnSpc>
                <a:spcPct val="100000"/>
              </a:lnSpc>
              <a:spcBef>
                <a:spcPts val="1200"/>
              </a:spcBef>
              <a:buFont typeface="Arial" panose="020B0604020202020204" pitchFamily="34" charset="0"/>
              <a:buNone/>
            </a:pPr>
            <a:r>
              <a:rPr lang="en-US" sz="2400" dirty="0">
                <a:latin typeface="Calibri" panose="020F0502020204030204" pitchFamily="34" charset="0"/>
                <a:cs typeface="Calibri" panose="020F0502020204030204" pitchFamily="34" charset="0"/>
              </a:rPr>
              <a:t>Click on </a:t>
            </a:r>
            <a:r>
              <a:rPr lang="en-US" sz="2400" b="1" dirty="0">
                <a:latin typeface="Calibri" panose="020F0502020204030204" pitchFamily="34" charset="0"/>
                <a:cs typeface="Calibri" panose="020F0502020204030204" pitchFamily="34" charset="0"/>
              </a:rPr>
              <a:t>Closed Caption</a:t>
            </a:r>
            <a:r>
              <a:rPr lang="en-US" sz="2400" dirty="0">
                <a:latin typeface="Calibri" panose="020F0502020204030204" pitchFamily="34" charset="0"/>
                <a:cs typeface="Calibri" panose="020F0502020204030204" pitchFamily="34" charset="0"/>
              </a:rPr>
              <a:t>, and then select </a:t>
            </a:r>
            <a:r>
              <a:rPr lang="en-US" sz="2400" b="1" dirty="0">
                <a:latin typeface="Calibri" panose="020F0502020204030204" pitchFamily="34" charset="0"/>
                <a:cs typeface="Calibri" panose="020F0502020204030204" pitchFamily="34" charset="0"/>
              </a:rPr>
              <a:t>Show Subtitle </a:t>
            </a:r>
            <a:r>
              <a:rPr lang="en-US" sz="2400" dirty="0">
                <a:latin typeface="Calibri" panose="020F0502020204030204" pitchFamily="34" charset="0"/>
                <a:cs typeface="Calibri" panose="020F0502020204030204" pitchFamily="34" charset="0"/>
              </a:rPr>
              <a:t>for subtitles, or select </a:t>
            </a:r>
            <a:r>
              <a:rPr lang="en-US" sz="2400" b="1" dirty="0">
                <a:latin typeface="Calibri" panose="020F0502020204030204" pitchFamily="34" charset="0"/>
                <a:cs typeface="Calibri" panose="020F0502020204030204" pitchFamily="34" charset="0"/>
              </a:rPr>
              <a:t>View Full Transcript </a:t>
            </a:r>
            <a:r>
              <a:rPr lang="en-US" sz="2400" dirty="0">
                <a:latin typeface="Calibri" panose="020F0502020204030204" pitchFamily="34" charset="0"/>
                <a:cs typeface="Calibri" panose="020F0502020204030204" pitchFamily="34" charset="0"/>
              </a:rPr>
              <a:t>for a running transcript of the captions.</a:t>
            </a:r>
          </a:p>
          <a:p>
            <a:endParaRPr lang="en-US" dirty="0"/>
          </a:p>
        </p:txBody>
      </p:sp>
      <p:pic>
        <p:nvPicPr>
          <p:cNvPr id="11" name="Picture 10">
            <a:extLst>
              <a:ext uri="{FF2B5EF4-FFF2-40B4-BE49-F238E27FC236}">
                <a16:creationId xmlns:a16="http://schemas.microsoft.com/office/drawing/2014/main" id="{EEFAE1D9-5B40-B1B4-ECFB-A87AE1172D0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5021" y="3946357"/>
            <a:ext cx="2243522" cy="2249497"/>
          </a:xfrm>
          <a:prstGeom prst="rect">
            <a:avLst/>
          </a:prstGeom>
        </p:spPr>
      </p:pic>
      <p:pic>
        <p:nvPicPr>
          <p:cNvPr id="12" name="Picture 11">
            <a:extLst>
              <a:ext uri="{FF2B5EF4-FFF2-40B4-BE49-F238E27FC236}">
                <a16:creationId xmlns:a16="http://schemas.microsoft.com/office/drawing/2014/main" id="{58ABE535-34CC-2224-3D83-5C618C827A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9461" y="3946357"/>
            <a:ext cx="3420152" cy="2195758"/>
          </a:xfrm>
          <a:prstGeom prst="rect">
            <a:avLst/>
          </a:prstGeom>
        </p:spPr>
      </p:pic>
      <p:sp>
        <p:nvSpPr>
          <p:cNvPr id="4" name="Date Placeholder 3">
            <a:extLst>
              <a:ext uri="{FF2B5EF4-FFF2-40B4-BE49-F238E27FC236}">
                <a16:creationId xmlns:a16="http://schemas.microsoft.com/office/drawing/2014/main" id="{6CB762AE-40ED-47E6-BED3-33D0544212F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44649C42-8B52-44F6-B27D-1D53143ED712}"/>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49438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dirty="0">
                <a:solidFill>
                  <a:schemeClr val="tx1"/>
                </a:solidFill>
                <a:latin typeface="Calibri" panose="020F0502020204030204" pitchFamily="34" charset="0"/>
              </a:rPr>
              <a:t>About nTIDE Lunch &amp; Learn</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dirty="0">
                <a:latin typeface="Calibri" panose="020F0502020204030204" pitchFamily="34" charset="0"/>
              </a:rPr>
              <a:t>Occurs at noon Eastern-time on the first Friday day of each month, with the release of the </a:t>
            </a:r>
            <a:r>
              <a:rPr lang="en-US" sz="3000" u="sng" dirty="0">
                <a:latin typeface="Calibri" panose="020F0502020204030204" pitchFamily="34" charset="0"/>
              </a:rPr>
              <a:t>nTIDE Report</a:t>
            </a:r>
            <a:r>
              <a:rPr lang="en-US" sz="3000" dirty="0">
                <a:latin typeface="Calibri" panose="020F0502020204030204" pitchFamily="34" charset="0"/>
              </a:rPr>
              <a:t>.</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53859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dirty="0">
                <a:latin typeface="Calibri" panose="020F0502020204030204" pitchFamily="34" charset="0"/>
              </a:rPr>
              <a:t>Today’s Program</a:t>
            </a:r>
            <a:endParaRPr lang="en-US"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dirty="0">
                <a:latin typeface="Calibri" panose="020F0502020204030204" pitchFamily="34" charset="0"/>
              </a:rPr>
              <a:t>Part 1: nTIDE Report … “The Numbers”</a:t>
            </a:r>
          </a:p>
          <a:p>
            <a:pPr lvl="1">
              <a:spcBef>
                <a:spcPts val="800"/>
              </a:spcBef>
            </a:pPr>
            <a:r>
              <a:rPr lang="en-US" dirty="0">
                <a:latin typeface="Calibri" panose="020F0502020204030204" pitchFamily="34" charset="0"/>
              </a:rPr>
              <a:t>John O’Neill, Kessler Foundation</a:t>
            </a:r>
          </a:p>
          <a:p>
            <a:pPr lvl="1">
              <a:spcBef>
                <a:spcPts val="800"/>
              </a:spcBef>
            </a:pPr>
            <a:r>
              <a:rPr lang="en-US" dirty="0">
                <a:latin typeface="Calibri" panose="020F0502020204030204" pitchFamily="34" charset="0"/>
              </a:rPr>
              <a:t>Andrew Houtenville, University of New Hampshire</a:t>
            </a:r>
          </a:p>
          <a:p>
            <a:r>
              <a:rPr lang="en-US" sz="3000" dirty="0">
                <a:latin typeface="Calibri" panose="020F0502020204030204" pitchFamily="34" charset="0"/>
              </a:rPr>
              <a:t>Part 2: nTIDE News</a:t>
            </a:r>
          </a:p>
          <a:p>
            <a:pPr lvl="1"/>
            <a:r>
              <a:rPr lang="en-US" dirty="0">
                <a:latin typeface="Calibri"/>
                <a:cs typeface="Calibri"/>
              </a:rPr>
              <a:t>Denise Rozell, </a:t>
            </a:r>
            <a:r>
              <a:rPr lang="en-US" dirty="0">
                <a:solidFill>
                  <a:srgbClr val="000000"/>
                </a:solidFill>
                <a:latin typeface="Calibri"/>
                <a:cs typeface="Calibri"/>
              </a:rPr>
              <a:t>Association of University Centers on Disabilities (AUCD</a:t>
            </a:r>
            <a:r>
              <a:rPr lang="en-US" dirty="0">
                <a:latin typeface="Calibri"/>
                <a:cs typeface="Calibri"/>
              </a:rPr>
              <a:t>)</a:t>
            </a:r>
          </a:p>
          <a:p>
            <a:pPr>
              <a:spcBef>
                <a:spcPts val="1200"/>
              </a:spcBef>
            </a:pPr>
            <a:r>
              <a:rPr lang="en-US" sz="3000" dirty="0">
                <a:latin typeface="Calibri"/>
                <a:cs typeface="Calibri"/>
              </a:rPr>
              <a:t>Part 3: Guest Speaker</a:t>
            </a:r>
          </a:p>
          <a:p>
            <a:pPr lvl="1">
              <a:spcBef>
                <a:spcPts val="1200"/>
              </a:spcBef>
            </a:pPr>
            <a:r>
              <a:rPr lang="en-US" dirty="0">
                <a:latin typeface="Calibri" panose="020F0502020204030204" pitchFamily="34" charset="0"/>
                <a:ea typeface="+mn-lt"/>
                <a:cs typeface="Calibri" panose="020F0502020204030204" pitchFamily="34" charset="0"/>
              </a:rPr>
              <a:t>Clare Papay and Rebecca Lazo, Think College, UMass Boston</a:t>
            </a:r>
          </a:p>
          <a:p>
            <a:pPr>
              <a:spcBef>
                <a:spcPts val="1200"/>
              </a:spcBef>
            </a:pPr>
            <a:r>
              <a:rPr lang="en-US" sz="3000" dirty="0">
                <a:latin typeface="Calibri"/>
                <a:cs typeface="Calibri"/>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2370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dirty="0">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b="1" dirty="0"/>
              <a:t>John O’Neill</a:t>
            </a:r>
          </a:p>
          <a:p>
            <a:pPr marL="0" indent="0" algn="ctr">
              <a:buNone/>
            </a:pPr>
            <a:r>
              <a:rPr lang="en-US" sz="3200" dirty="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104172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1.xml><?xml version="1.0" encoding="utf-8"?>
<a:theme xmlns:a="http://schemas.openxmlformats.org/drawingml/2006/main" name="Blan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TCtemplateM2" id="{02177914-D1A5-1744-95CB-6766048EB993}" vid="{784622FC-F4F4-9D42-9994-167A8D295B23}"/>
    </a:ext>
  </a:extLst>
</a:theme>
</file>

<file path=ppt/theme/theme12.xml><?xml version="1.0" encoding="utf-8"?>
<a:theme xmlns:a="http://schemas.openxmlformats.org/drawingml/2006/main" name="Office Theme 2013 - 2022">
  <a:themeElements>
    <a:clrScheme name="TC ">
      <a:dk1>
        <a:srgbClr val="20527C"/>
      </a:dk1>
      <a:lt1>
        <a:srgbClr val="FEFFFF"/>
      </a:lt1>
      <a:dk2>
        <a:srgbClr val="FEFFFF"/>
      </a:dk2>
      <a:lt2>
        <a:srgbClr val="E7E6E6"/>
      </a:lt2>
      <a:accent1>
        <a:srgbClr val="4472C4"/>
      </a:accent1>
      <a:accent2>
        <a:srgbClr val="ED7D31"/>
      </a:accent2>
      <a:accent3>
        <a:srgbClr val="87A379"/>
      </a:accent3>
      <a:accent4>
        <a:srgbClr val="5D2B79"/>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N_NCC Combo PPT Template_2023" id="{3A58D3FE-2E02-5D43-B9C2-9D7B752E85AF}" vid="{6E542E68-9F32-0543-8561-1DB54F4529F8}"/>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1FBE0B53-9B40-A143-8FF5-66DAA938B2A9}" vid="{6415D3C1-ABE6-4344-9708-A76F0890310A}"/>
    </a:ext>
  </a:extLst>
</a:theme>
</file>

<file path=ppt/theme/theme15.xml><?xml version="1.0" encoding="utf-8"?>
<a:theme xmlns:a="http://schemas.openxmlformats.org/drawingml/2006/main" name="THTC Blue">
  <a:themeElements>
    <a:clrScheme name="Think Higher Think College">
      <a:dk1>
        <a:srgbClr val="22527C"/>
      </a:dk1>
      <a:lt1>
        <a:srgbClr val="FFFFFF"/>
      </a:lt1>
      <a:dk2>
        <a:srgbClr val="44546A"/>
      </a:dk2>
      <a:lt2>
        <a:srgbClr val="E7E6E6"/>
      </a:lt2>
      <a:accent1>
        <a:srgbClr val="00ADEF"/>
      </a:accent1>
      <a:accent2>
        <a:srgbClr val="F08D20"/>
      </a:accent2>
      <a:accent3>
        <a:srgbClr val="549397"/>
      </a:accent3>
      <a:accent4>
        <a:srgbClr val="74C043"/>
      </a:accent4>
      <a:accent5>
        <a:srgbClr val="5B9BD5"/>
      </a:accent5>
      <a:accent6>
        <a:srgbClr val="7EC651"/>
      </a:accent6>
      <a:hlink>
        <a:srgbClr val="0563C1"/>
      </a:hlink>
      <a:folHlink>
        <a:srgbClr val="22527C"/>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TCtemplateM2" id="{02177914-D1A5-1744-95CB-6766048EB993}" vid="{3CC01FB8-70A4-A64A-A32B-B67B906774F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EF50E91F-49E5-4495-8926-77CD2C4917CF}" vid="{163152EE-BDA7-41F2-AEB1-3C99EA090F7A}"/>
    </a:ext>
  </a:extLst>
</a:theme>
</file>

<file path=ppt/theme/theme3.xml><?xml version="1.0" encoding="utf-8"?>
<a:theme xmlns:a="http://schemas.openxmlformats.org/drawingml/2006/main" name="Blank Presentation">
  <a:themeElements>
    <a:clrScheme name="">
      <a:dk1>
        <a:srgbClr val="173257"/>
      </a:dk1>
      <a:lt1>
        <a:srgbClr val="FFFFFF"/>
      </a:lt1>
      <a:dk2>
        <a:srgbClr val="AF0632"/>
      </a:dk2>
      <a:lt2>
        <a:srgbClr val="808080"/>
      </a:lt2>
      <a:accent1>
        <a:srgbClr val="80A9CF"/>
      </a:accent1>
      <a:accent2>
        <a:srgbClr val="F1AD49"/>
      </a:accent2>
      <a:accent3>
        <a:srgbClr val="FFFFFF"/>
      </a:accent3>
      <a:accent4>
        <a:srgbClr val="122949"/>
      </a:accent4>
      <a:accent5>
        <a:srgbClr val="C0D1E4"/>
      </a:accent5>
      <a:accent6>
        <a:srgbClr val="DA9C41"/>
      </a:accent6>
      <a:hlink>
        <a:srgbClr val="00498B"/>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
      <a:dk1>
        <a:srgbClr val="173257"/>
      </a:dk1>
      <a:lt1>
        <a:srgbClr val="FFFFFF"/>
      </a:lt1>
      <a:dk2>
        <a:srgbClr val="AF0632"/>
      </a:dk2>
      <a:lt2>
        <a:srgbClr val="808080"/>
      </a:lt2>
      <a:accent1>
        <a:srgbClr val="80A9CF"/>
      </a:accent1>
      <a:accent2>
        <a:srgbClr val="F1AD49"/>
      </a:accent2>
      <a:accent3>
        <a:srgbClr val="FFFFFF"/>
      </a:accent3>
      <a:accent4>
        <a:srgbClr val="122949"/>
      </a:accent4>
      <a:accent5>
        <a:srgbClr val="C0D1E4"/>
      </a:accent5>
      <a:accent6>
        <a:srgbClr val="DA9C41"/>
      </a:accent6>
      <a:hlink>
        <a:srgbClr val="00498B"/>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2016 NOD Brand Colors">
      <a:dk1>
        <a:srgbClr val="000000"/>
      </a:dk1>
      <a:lt1>
        <a:srgbClr val="FFFFFF"/>
      </a:lt1>
      <a:dk2>
        <a:srgbClr val="000000"/>
      </a:dk2>
      <a:lt2>
        <a:srgbClr val="808080"/>
      </a:lt2>
      <a:accent1>
        <a:srgbClr val="057EB3"/>
      </a:accent1>
      <a:accent2>
        <a:srgbClr val="018F9E"/>
      </a:accent2>
      <a:accent3>
        <a:srgbClr val="1E4079"/>
      </a:accent3>
      <a:accent4>
        <a:srgbClr val="0093CB"/>
      </a:accent4>
      <a:accent5>
        <a:srgbClr val="666666"/>
      </a:accent5>
      <a:accent6>
        <a:srgbClr val="86B7BF"/>
      </a:accent6>
      <a:hlink>
        <a:srgbClr val="057EB3"/>
      </a:hlink>
      <a:folHlink>
        <a:srgbClr val="007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2016 NOD Brand Colors">
      <a:dk1>
        <a:srgbClr val="000000"/>
      </a:dk1>
      <a:lt1>
        <a:srgbClr val="FFFFFF"/>
      </a:lt1>
      <a:dk2>
        <a:srgbClr val="000000"/>
      </a:dk2>
      <a:lt2>
        <a:srgbClr val="808080"/>
      </a:lt2>
      <a:accent1>
        <a:srgbClr val="057EB3"/>
      </a:accent1>
      <a:accent2>
        <a:srgbClr val="018F9E"/>
      </a:accent2>
      <a:accent3>
        <a:srgbClr val="1E4079"/>
      </a:accent3>
      <a:accent4>
        <a:srgbClr val="0093CB"/>
      </a:accent4>
      <a:accent5>
        <a:srgbClr val="666666"/>
      </a:accent5>
      <a:accent6>
        <a:srgbClr val="86B7BF"/>
      </a:accent6>
      <a:hlink>
        <a:srgbClr val="057EB3"/>
      </a:hlink>
      <a:folHlink>
        <a:srgbClr val="007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 - Slide Master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change test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RM ODEIA Presentation draft" id="{7E243DA2-BA59-4528-91DB-015657675BB2}" vid="{216CFD34-0BA5-4782-BA3C-8BE533552218}"/>
    </a:ext>
  </a:extLst>
</a:theme>
</file>

<file path=ppt/theme/theme8.xml><?xml version="1.0" encoding="utf-8"?>
<a:theme xmlns:a="http://schemas.openxmlformats.org/drawingml/2006/main" name="2.0 - Slide Master -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change test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RM ODEIA Presentation draft" id="{7E243DA2-BA59-4528-91DB-015657675BB2}" vid="{9B27D321-F263-4E6F-98EF-09206F0D3DC6}"/>
    </a:ext>
  </a:extLst>
</a:theme>
</file>

<file path=ppt/theme/theme9.xml><?xml version="1.0" encoding="utf-8"?>
<a:theme xmlns:a="http://schemas.openxmlformats.org/drawingml/2006/main" name="3.0 - Slide Master - End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change test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RM ODEIA Presentation draft" id="{7E243DA2-BA59-4528-91DB-015657675BB2}" vid="{C713BE7D-33A8-446B-B3B0-698906A891A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015E9C2F62A04D8E5072CE357391F8" ma:contentTypeVersion="2" ma:contentTypeDescription="Create a new document." ma:contentTypeScope="" ma:versionID="2262463df2beeb76f6bf1b6cbcf6dc86">
  <xsd:schema xmlns:xsd="http://www.w3.org/2001/XMLSchema" xmlns:xs="http://www.w3.org/2001/XMLSchema" xmlns:p="http://schemas.microsoft.com/office/2006/metadata/properties" xmlns:ns3="af1aecce-9966-48e2-adf8-ad84ee7f2c0f" targetNamespace="http://schemas.microsoft.com/office/2006/metadata/properties" ma:root="true" ma:fieldsID="a77094892c8f3730db53e0fe2134b2ea" ns3:_="">
    <xsd:import namespace="af1aecce-9966-48e2-adf8-ad84ee7f2c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ecce-9966-48e2-adf8-ad84ee7f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8ECAD1-5D6A-4885-A5A8-6A469323B40F}">
  <ds:schemaRefs>
    <ds:schemaRef ds:uri="af1aecce-9966-48e2-adf8-ad84ee7f2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55F3AE54-E525-407A-9473-4F14C43EA8FD}">
  <ds:schemaRefs>
    <ds:schemaRef ds:uri="http://schemas.microsoft.com/office/infopath/2007/PartnerControls"/>
    <ds:schemaRef ds:uri="http://purl.org/dc/terms/"/>
    <ds:schemaRef ds:uri="af1aecce-9966-48e2-adf8-ad84ee7f2c0f"/>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7214</TotalTime>
  <Words>2797</Words>
  <Application>Microsoft Office PowerPoint</Application>
  <PresentationFormat>Widescreen</PresentationFormat>
  <Paragraphs>329</Paragraphs>
  <Slides>49</Slides>
  <Notes>17</Notes>
  <HiddenSlides>0</HiddenSlides>
  <MMClips>4</MMClips>
  <ScaleCrop>false</ScaleCrop>
  <HeadingPairs>
    <vt:vector size="6" baseType="variant">
      <vt:variant>
        <vt:lpstr>Fonts Used</vt:lpstr>
      </vt:variant>
      <vt:variant>
        <vt:i4>19</vt:i4>
      </vt:variant>
      <vt:variant>
        <vt:lpstr>Theme</vt:lpstr>
      </vt:variant>
      <vt:variant>
        <vt:i4>15</vt:i4>
      </vt:variant>
      <vt:variant>
        <vt:lpstr>Slide Titles</vt:lpstr>
      </vt:variant>
      <vt:variant>
        <vt:i4>49</vt:i4>
      </vt:variant>
    </vt:vector>
  </HeadingPairs>
  <TitlesOfParts>
    <vt:vector size="83" baseType="lpstr">
      <vt:lpstr>Arial</vt:lpstr>
      <vt:lpstr>Arial Black</vt:lpstr>
      <vt:lpstr>Calibri</vt:lpstr>
      <vt:lpstr>Calibri Light</vt:lpstr>
      <vt:lpstr>Canva Sans</vt:lpstr>
      <vt:lpstr>Century Gothic</vt:lpstr>
      <vt:lpstr>Comic Sans MS</vt:lpstr>
      <vt:lpstr>Cooper Hewitt</vt:lpstr>
      <vt:lpstr>Courier New</vt:lpstr>
      <vt:lpstr>Gill Sans</vt:lpstr>
      <vt:lpstr>Gill Sans MT</vt:lpstr>
      <vt:lpstr>Gill Sans SemiBold</vt:lpstr>
      <vt:lpstr>Myriad Pro</vt:lpstr>
      <vt:lpstr>PublicSans Regular</vt:lpstr>
      <vt:lpstr>Source Sans Pro</vt:lpstr>
      <vt:lpstr>Source Sans Pro Semibold</vt:lpstr>
      <vt:lpstr>Symbol</vt:lpstr>
      <vt:lpstr>Times New Roman</vt:lpstr>
      <vt:lpstr>Wingdings</vt:lpstr>
      <vt:lpstr>2_nTIDE Lunch and Learn PPT Template</vt:lpstr>
      <vt:lpstr>Custom Design</vt:lpstr>
      <vt:lpstr>Blank Presentation</vt:lpstr>
      <vt:lpstr>2_Blank Presentation</vt:lpstr>
      <vt:lpstr>1_Office Theme</vt:lpstr>
      <vt:lpstr>2_Office Theme</vt:lpstr>
      <vt:lpstr>1.0 - Slide Master - Title</vt:lpstr>
      <vt:lpstr>2.0 - Slide Master - Content</vt:lpstr>
      <vt:lpstr>3.0 - Slide Master - End Content</vt:lpstr>
      <vt:lpstr>Office Theme</vt:lpstr>
      <vt:lpstr>Blank background</vt:lpstr>
      <vt:lpstr>Office Theme 2013 - 2022</vt:lpstr>
      <vt:lpstr>2_Office Theme</vt:lpstr>
      <vt:lpstr>1_Office Theme</vt:lpstr>
      <vt:lpstr>THTC Blue</vt:lpstr>
      <vt:lpstr>nTIDE Lunch &amp; Learn Webinar Series</vt:lpstr>
      <vt:lpstr>nTIDE Lunch &amp; Learn     Webinar Series audio</vt:lpstr>
      <vt:lpstr>Up Front Matters</vt:lpstr>
      <vt:lpstr>Up Front Matters Cont’d</vt:lpstr>
      <vt:lpstr>Welcome</vt:lpstr>
      <vt:lpstr>Zoom Tips</vt:lpstr>
      <vt:lpstr>About nTIDE Lunch &amp; Learn</vt:lpstr>
      <vt:lpstr>Today’s Program</vt:lpstr>
      <vt:lpstr>Part 1: The nTIDE Report</vt:lpstr>
      <vt:lpstr>The Monthly nTIDE Report</vt:lpstr>
      <vt:lpstr>Source of the Data</vt:lpstr>
      <vt:lpstr>The Numbers</vt:lpstr>
      <vt:lpstr>Employment -to-  Population  Ratio</vt:lpstr>
      <vt:lpstr>Employment -to-  Population  Ratio: June</vt:lpstr>
      <vt:lpstr>Employment -to-  Population  Ratio: July</vt:lpstr>
      <vt:lpstr>Labor  Force Participation Rate</vt:lpstr>
      <vt:lpstr>Labor  Force Participation Rate: June</vt:lpstr>
      <vt:lpstr>Labor  Force Participation Rate: July</vt:lpstr>
      <vt:lpstr>Part 2 nTIDE News</vt:lpstr>
      <vt:lpstr>Federal Policy Update</vt:lpstr>
      <vt:lpstr>Disability and Diversity at Work </vt:lpstr>
      <vt:lpstr>VR and Young Adults with Autism </vt:lpstr>
      <vt:lpstr>Self Employment – JVR Special Issue pg 1</vt:lpstr>
      <vt:lpstr>Self Employment – JVR Special Issue pg 2</vt:lpstr>
      <vt:lpstr>DETAC Podcasts: Self-Employment</vt:lpstr>
      <vt:lpstr>Self Identification in Employment </vt:lpstr>
      <vt:lpstr> Revised Federal Voluntary Self-Identification Disability Form </vt:lpstr>
      <vt:lpstr>National Online Dialogue on Transition</vt:lpstr>
      <vt:lpstr>Social Security: The Future of Mortality, Disability and Work: Helping to Inform the Social Security Trust Fund Projections </vt:lpstr>
      <vt:lpstr>Part 3: nTIDE Guest Speaker</vt:lpstr>
      <vt:lpstr>Think Higher. Think College. </vt:lpstr>
      <vt:lpstr>At Think College,  we help</vt:lpstr>
      <vt:lpstr>This year…</vt:lpstr>
      <vt:lpstr>For the 98% of adults with intellectual disability who don’t go to college - the current reality </vt:lpstr>
      <vt:lpstr>For the 2% who attend postsecondary education, the outcomes are promising…</vt:lpstr>
      <vt:lpstr>Why is it so difficult for students  with intellectual disability to go to college?</vt:lpstr>
      <vt:lpstr>Think Higher. Think College.</vt:lpstr>
      <vt:lpstr>Watch &amp; share campaign video, find new resources, view recordings &amp; learn more at www.thinkhighered.net   </vt:lpstr>
      <vt:lpstr>Tools to Use to Spread  the Word: “Think Higher.  Think College.”</vt:lpstr>
      <vt:lpstr>Campaign website: thinkhighered.net </vt:lpstr>
      <vt:lpstr>Interested in more data?</vt:lpstr>
      <vt:lpstr>Data the National Coordinating Center collects from TPSIDs</vt:lpstr>
      <vt:lpstr>12 Years of TPSIDs (2010 – 2022)</vt:lpstr>
      <vt:lpstr>Employment after Graduation Statistics</vt:lpstr>
      <vt:lpstr>See more data</vt:lpstr>
      <vt:lpstr>Learn More and Contact info</vt:lpstr>
      <vt:lpstr>Questions and Answers</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lastModifiedBy>Kate Filanoski</cp:lastModifiedBy>
  <cp:revision>269</cp:revision>
  <dcterms:created xsi:type="dcterms:W3CDTF">2020-10-02T13:45:56Z</dcterms:created>
  <dcterms:modified xsi:type="dcterms:W3CDTF">2023-08-04T17:50:58Z</dcterms:modified>
</cp:coreProperties>
</file>