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86" r:id="rId5"/>
    <p:sldId id="281" r:id="rId6"/>
    <p:sldId id="283" r:id="rId7"/>
    <p:sldId id="287" r:id="rId8"/>
    <p:sldId id="290" r:id="rId9"/>
    <p:sldId id="289" r:id="rId10"/>
    <p:sldId id="29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63795C-7249-4B83-8027-F48BB0280ED0}" v="8" dt="2022-10-03T01:13:47.1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1074" autoAdjust="0"/>
  </p:normalViewPr>
  <p:slideViewPr>
    <p:cSldViewPr snapToGrid="0">
      <p:cViewPr varScale="1">
        <p:scale>
          <a:sx n="61" d="100"/>
          <a:sy n="61" d="100"/>
        </p:scale>
        <p:origin x="860"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B23DA7-43F3-48DF-A4ED-0BABC1A1F2B0}" type="datetimeFigureOut">
              <a:rPr lang="en-US" smtClean="0"/>
              <a:t>10/3/2022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A53B0B-CCEE-4CC8-B8DE-ADCAE04E2B99}" type="slidenum">
              <a:rPr lang="en-US" smtClean="0"/>
              <a:t>‹#›</a:t>
            </a:fld>
            <a:endParaRPr lang="en-US"/>
          </a:p>
        </p:txBody>
      </p:sp>
    </p:spTree>
    <p:extLst>
      <p:ext uri="{BB962C8B-B14F-4D97-AF65-F5344CB8AC3E}">
        <p14:creationId xmlns:p14="http://schemas.microsoft.com/office/powerpoint/2010/main" val="1514213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A3362-2933-4895-8A0E-9CEB450171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20D686-2661-40CC-A72F-4F02AF91FB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F58FB7-31B4-4C78-A8BA-4D014E9BFC9F}"/>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5" name="Footer Placeholder 4">
            <a:extLst>
              <a:ext uri="{FF2B5EF4-FFF2-40B4-BE49-F238E27FC236}">
                <a16:creationId xmlns:a16="http://schemas.microsoft.com/office/drawing/2014/main" id="{9C1D64C5-AEDB-4959-BDBA-2DB090B4A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54C32-B5D7-44E4-8202-9B870D0513B4}"/>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29818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47810-36B1-450C-B939-70CF87FEB2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7F7A05-C38D-49D5-9435-1FE43C586B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D0E9F8-FB9A-4FC7-959C-2E85D10E68A3}"/>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5" name="Footer Placeholder 4">
            <a:extLst>
              <a:ext uri="{FF2B5EF4-FFF2-40B4-BE49-F238E27FC236}">
                <a16:creationId xmlns:a16="http://schemas.microsoft.com/office/drawing/2014/main" id="{F47AA95F-3BEE-44CA-A6E0-FB02357CD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AB169A-E5B6-44D4-8303-848E1F775A90}"/>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1944815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64730A-815D-4762-809B-A51C40B324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7331C5-8AE0-4F5B-8556-A15AC9E6A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028D84-EFFA-42CA-AED7-B4B619E10B0B}"/>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5" name="Footer Placeholder 4">
            <a:extLst>
              <a:ext uri="{FF2B5EF4-FFF2-40B4-BE49-F238E27FC236}">
                <a16:creationId xmlns:a16="http://schemas.microsoft.com/office/drawing/2014/main" id="{F239085D-E222-4CE0-9390-F73C40CD0A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AFBCF9-7557-4B0A-948C-6FC5DC220A55}"/>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3735436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5C3D2-0141-423B-B954-1396AF1AAC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3A256A-29A2-499A-903E-64E6A2E8D9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C96BC-45B6-425C-998E-ED099D242235}"/>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5" name="Footer Placeholder 4">
            <a:extLst>
              <a:ext uri="{FF2B5EF4-FFF2-40B4-BE49-F238E27FC236}">
                <a16:creationId xmlns:a16="http://schemas.microsoft.com/office/drawing/2014/main" id="{8FB1D358-7772-40C8-B79F-C374A2D3BF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E9904-EE79-4074-8D39-D80EB261671F}"/>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22905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04597-41A7-4CF5-A994-F0326D7F05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006098-FB58-42FE-A573-438CF10530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26ADBF-EFF2-4411-8E34-27A7B9119BBA}"/>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5" name="Footer Placeholder 4">
            <a:extLst>
              <a:ext uri="{FF2B5EF4-FFF2-40B4-BE49-F238E27FC236}">
                <a16:creationId xmlns:a16="http://schemas.microsoft.com/office/drawing/2014/main" id="{B6C8FEF7-6978-4E43-AC45-1BB15FB13F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0D2E66-82A5-4497-889B-2A44EDFED838}"/>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119480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B820-CE8D-4A90-84B7-BE9CCB3C15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F8D46D-2EED-45BC-B359-C8776F77A9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1A77B0-0D00-463F-A615-BA36A979D1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A04BCA-57D8-47CB-98E8-57520EFF0217}"/>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6" name="Footer Placeholder 5">
            <a:extLst>
              <a:ext uri="{FF2B5EF4-FFF2-40B4-BE49-F238E27FC236}">
                <a16:creationId xmlns:a16="http://schemas.microsoft.com/office/drawing/2014/main" id="{92DD4A4F-82CB-47EE-B399-175967A68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5DE41F-237C-40B2-8308-9F0E230B116E}"/>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74679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6EFC5-636B-4659-8FB1-004897ECF4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80D722-ADF3-4B44-9A45-5F64139CB8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E88709-D9D9-422C-A061-F15F51D333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602413-C372-4C78-99BE-2A6F43715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53AF92-A03F-4436-BF48-7D339BA368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4071DA-9197-404B-AD75-B05A1E9B7AD4}"/>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8" name="Footer Placeholder 7">
            <a:extLst>
              <a:ext uri="{FF2B5EF4-FFF2-40B4-BE49-F238E27FC236}">
                <a16:creationId xmlns:a16="http://schemas.microsoft.com/office/drawing/2014/main" id="{174FA604-205E-44CF-B5C5-F1E1C27CE2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ECE963-2847-4960-B1C5-2BF3A8F66694}"/>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993025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7EC10-E7F0-48C1-A331-8D57BB04BC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4CAA2C-850E-4536-9DEA-0686C4E912AB}"/>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4" name="Footer Placeholder 3">
            <a:extLst>
              <a:ext uri="{FF2B5EF4-FFF2-40B4-BE49-F238E27FC236}">
                <a16:creationId xmlns:a16="http://schemas.microsoft.com/office/drawing/2014/main" id="{A5150E89-AF9F-4A2C-BDB1-29675BA095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424E98-630C-404A-AFF2-CDE0CC91B5AC}"/>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225729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DBB2EF-8721-4472-B089-A437A6ACF7B8}"/>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3" name="Footer Placeholder 2">
            <a:extLst>
              <a:ext uri="{FF2B5EF4-FFF2-40B4-BE49-F238E27FC236}">
                <a16:creationId xmlns:a16="http://schemas.microsoft.com/office/drawing/2014/main" id="{4CE26F17-BA28-4875-AC8F-2E6A93A59D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39FEC0-EC9C-499E-814C-6FF4C98FB559}"/>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3014127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D7054-5EE1-472E-BE55-255FF35B24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42AB9B-4EC9-441F-8E48-648B9E1F4B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BA6637-765C-4A1E-B3F4-3C5A9178A6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74AEC-0B38-408F-B450-AACB21275B43}"/>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6" name="Footer Placeholder 5">
            <a:extLst>
              <a:ext uri="{FF2B5EF4-FFF2-40B4-BE49-F238E27FC236}">
                <a16:creationId xmlns:a16="http://schemas.microsoft.com/office/drawing/2014/main" id="{F0D2C65D-0F92-44DD-86D5-3DE83996B8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5E3D29-2C58-4E1D-A2B8-80F6B97EDA41}"/>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2458348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3A36-4F2F-4083-BD79-50D78635C0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F9C41E-0772-48B0-8579-915BBD2CA2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181CE7-3759-428C-8821-43D46BBB72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43F59A-79EB-41D0-B08B-950ABAE474FA}"/>
              </a:ext>
            </a:extLst>
          </p:cNvPr>
          <p:cNvSpPr>
            <a:spLocks noGrp="1"/>
          </p:cNvSpPr>
          <p:nvPr>
            <p:ph type="dt" sz="half" idx="10"/>
          </p:nvPr>
        </p:nvSpPr>
        <p:spPr/>
        <p:txBody>
          <a:bodyPr/>
          <a:lstStyle/>
          <a:p>
            <a:fld id="{8D55EB26-A464-45D0-9AB2-8CC77C0912F1}" type="datetimeFigureOut">
              <a:rPr lang="en-US" smtClean="0"/>
              <a:t>10/3/2022</a:t>
            </a:fld>
            <a:endParaRPr lang="en-US"/>
          </a:p>
        </p:txBody>
      </p:sp>
      <p:sp>
        <p:nvSpPr>
          <p:cNvPr id="6" name="Footer Placeholder 5">
            <a:extLst>
              <a:ext uri="{FF2B5EF4-FFF2-40B4-BE49-F238E27FC236}">
                <a16:creationId xmlns:a16="http://schemas.microsoft.com/office/drawing/2014/main" id="{8CED3A5A-5A82-4464-895D-179C92DACB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ECFE1-3943-4213-9A78-96CCB697D759}"/>
              </a:ext>
            </a:extLst>
          </p:cNvPr>
          <p:cNvSpPr>
            <a:spLocks noGrp="1"/>
          </p:cNvSpPr>
          <p:nvPr>
            <p:ph type="sldNum" sz="quarter" idx="12"/>
          </p:nvPr>
        </p:nvSpPr>
        <p:spPr/>
        <p:txBody>
          <a:bodyPr/>
          <a:lstStyle/>
          <a:p>
            <a:fld id="{B99C47FE-D57B-4A4E-979B-92E2C91F08EA}" type="slidenum">
              <a:rPr lang="en-US" smtClean="0"/>
              <a:t>‹#›</a:t>
            </a:fld>
            <a:endParaRPr lang="en-US"/>
          </a:p>
        </p:txBody>
      </p:sp>
    </p:spTree>
    <p:extLst>
      <p:ext uri="{BB962C8B-B14F-4D97-AF65-F5344CB8AC3E}">
        <p14:creationId xmlns:p14="http://schemas.microsoft.com/office/powerpoint/2010/main" val="43394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1BE0F1-4CCC-4E38-9D6C-E7705D7C05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7C1B68-3ED1-4DDA-98C2-5A991C371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C7ABB8-B6C8-4C0D-90AA-79C4F55686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5EB26-A464-45D0-9AB2-8CC77C0912F1}" type="datetimeFigureOut">
              <a:rPr lang="en-US" smtClean="0"/>
              <a:t>10/3/2022</a:t>
            </a:fld>
            <a:endParaRPr lang="en-US"/>
          </a:p>
        </p:txBody>
      </p:sp>
      <p:sp>
        <p:nvSpPr>
          <p:cNvPr id="5" name="Footer Placeholder 4">
            <a:extLst>
              <a:ext uri="{FF2B5EF4-FFF2-40B4-BE49-F238E27FC236}">
                <a16:creationId xmlns:a16="http://schemas.microsoft.com/office/drawing/2014/main" id="{9E68068C-AA10-4EAC-A4F2-B532304F46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D1F872-43E9-46DE-A586-4944A74898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9C47FE-D57B-4A4E-979B-92E2C91F08EA}" type="slidenum">
              <a:rPr lang="en-US" smtClean="0"/>
              <a:t>‹#›</a:t>
            </a:fld>
            <a:endParaRPr lang="en-US"/>
          </a:p>
        </p:txBody>
      </p:sp>
    </p:spTree>
    <p:extLst>
      <p:ext uri="{BB962C8B-B14F-4D97-AF65-F5344CB8AC3E}">
        <p14:creationId xmlns:p14="http://schemas.microsoft.com/office/powerpoint/2010/main" val="4038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ennewith@unitedspinal.org"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 clipart, tableware&#10;&#10;Description automatically generated">
            <a:extLst>
              <a:ext uri="{FF2B5EF4-FFF2-40B4-BE49-F238E27FC236}">
                <a16:creationId xmlns:a16="http://schemas.microsoft.com/office/drawing/2014/main" id="{8CD7934E-2B41-1583-EB74-CEF4CB7B3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057" y="197221"/>
            <a:ext cx="3586462" cy="880367"/>
          </a:xfrm>
          <a:prstGeom prst="rect">
            <a:avLst/>
          </a:prstGeom>
        </p:spPr>
      </p:pic>
      <p:sp>
        <p:nvSpPr>
          <p:cNvPr id="7" name="Subtitle 6">
            <a:extLst>
              <a:ext uri="{FF2B5EF4-FFF2-40B4-BE49-F238E27FC236}">
                <a16:creationId xmlns:a16="http://schemas.microsoft.com/office/drawing/2014/main" id="{8A512553-1E5E-40C2-B6E0-63D4DCD7086E}"/>
              </a:ext>
            </a:extLst>
          </p:cNvPr>
          <p:cNvSpPr>
            <a:spLocks noGrp="1"/>
          </p:cNvSpPr>
          <p:nvPr>
            <p:ph type="subTitle" idx="1"/>
          </p:nvPr>
        </p:nvSpPr>
        <p:spPr>
          <a:xfrm>
            <a:off x="1368725" y="1911260"/>
            <a:ext cx="9144000" cy="1655762"/>
          </a:xfrm>
        </p:spPr>
        <p:txBody>
          <a:bodyPr>
            <a:normAutofit/>
          </a:bodyPr>
          <a:lstStyle/>
          <a:p>
            <a:r>
              <a:rPr lang="en-US" sz="2800" b="1" dirty="0"/>
              <a:t>2022 State of the Science on Disability Statistics Conference</a:t>
            </a:r>
          </a:p>
          <a:p>
            <a:r>
              <a:rPr lang="en-US" sz="2800" b="1" dirty="0"/>
              <a:t>October 6-7, 2022</a:t>
            </a:r>
          </a:p>
          <a:p>
            <a:r>
              <a:rPr lang="en-US" sz="2800" b="1" dirty="0"/>
              <a:t>Washington, DC </a:t>
            </a:r>
          </a:p>
        </p:txBody>
      </p:sp>
      <p:sp>
        <p:nvSpPr>
          <p:cNvPr id="8" name="TextBox 7">
            <a:extLst>
              <a:ext uri="{FF2B5EF4-FFF2-40B4-BE49-F238E27FC236}">
                <a16:creationId xmlns:a16="http://schemas.microsoft.com/office/drawing/2014/main" id="{9158F9B0-BC20-99D0-8210-9D60FDD7FC50}"/>
              </a:ext>
            </a:extLst>
          </p:cNvPr>
          <p:cNvSpPr txBox="1"/>
          <p:nvPr/>
        </p:nvSpPr>
        <p:spPr>
          <a:xfrm>
            <a:off x="1299714" y="5460520"/>
            <a:ext cx="9845615" cy="1477328"/>
          </a:xfrm>
          <a:prstGeom prst="rect">
            <a:avLst/>
          </a:prstGeom>
          <a:noFill/>
        </p:spPr>
        <p:txBody>
          <a:bodyPr wrap="square" rtlCol="0">
            <a:spAutoFit/>
          </a:bodyPr>
          <a:lstStyle/>
          <a:p>
            <a:pPr algn="ctr"/>
            <a:r>
              <a:rPr lang="en-US" dirty="0"/>
              <a:t>Alexandra Bennewith, MPA</a:t>
            </a:r>
          </a:p>
          <a:p>
            <a:pPr algn="ctr"/>
            <a:r>
              <a:rPr lang="en-US" dirty="0"/>
              <a:t>Vice President, Government Relations</a:t>
            </a:r>
          </a:p>
          <a:p>
            <a:pPr algn="ctr"/>
            <a:r>
              <a:rPr lang="en-US" dirty="0"/>
              <a:t>United Spinal Association</a:t>
            </a:r>
          </a:p>
          <a:p>
            <a:pPr algn="ctr"/>
            <a:r>
              <a:rPr lang="en-US" dirty="0">
                <a:hlinkClick r:id="rId3"/>
              </a:rPr>
              <a:t>abennewith@unitedspinal.org</a:t>
            </a:r>
            <a:endParaRPr lang="en-US" dirty="0"/>
          </a:p>
          <a:p>
            <a:pPr algn="ctr"/>
            <a:endParaRPr lang="en-US" dirty="0"/>
          </a:p>
        </p:txBody>
      </p:sp>
      <p:sp>
        <p:nvSpPr>
          <p:cNvPr id="9" name="TextBox 8">
            <a:extLst>
              <a:ext uri="{FF2B5EF4-FFF2-40B4-BE49-F238E27FC236}">
                <a16:creationId xmlns:a16="http://schemas.microsoft.com/office/drawing/2014/main" id="{C671AA24-BD56-17C7-858B-3DA3CF3693C4}"/>
              </a:ext>
            </a:extLst>
          </p:cNvPr>
          <p:cNvSpPr txBox="1"/>
          <p:nvPr/>
        </p:nvSpPr>
        <p:spPr>
          <a:xfrm>
            <a:off x="1797170" y="3939029"/>
            <a:ext cx="9730596" cy="461665"/>
          </a:xfrm>
          <a:prstGeom prst="rect">
            <a:avLst/>
          </a:prstGeom>
          <a:noFill/>
        </p:spPr>
        <p:txBody>
          <a:bodyPr wrap="square" rtlCol="0">
            <a:spAutoFit/>
          </a:bodyPr>
          <a:lstStyle/>
          <a:p>
            <a:r>
              <a:rPr lang="en-US" sz="2400" b="1" dirty="0">
                <a:effectLst/>
                <a:latin typeface="Calibri" panose="020F0502020204030204" pitchFamily="34" charset="0"/>
                <a:ea typeface="Times New Roman" panose="02020603050405020304" pitchFamily="18" charset="0"/>
              </a:rPr>
              <a:t>Using Disability Statistics and Key Examples: Data Uses and Needs</a:t>
            </a:r>
            <a:endParaRPr lang="en-US" sz="2400" b="1" dirty="0"/>
          </a:p>
        </p:txBody>
      </p:sp>
    </p:spTree>
    <p:extLst>
      <p:ext uri="{BB962C8B-B14F-4D97-AF65-F5344CB8AC3E}">
        <p14:creationId xmlns:p14="http://schemas.microsoft.com/office/powerpoint/2010/main" val="2333882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F59D75-64DA-472D-B612-EA7784759BAC}"/>
              </a:ext>
            </a:extLst>
          </p:cNvPr>
          <p:cNvSpPr>
            <a:spLocks noGrp="1"/>
          </p:cNvSpPr>
          <p:nvPr>
            <p:ph type="title"/>
          </p:nvPr>
        </p:nvSpPr>
        <p:spPr>
          <a:xfrm>
            <a:off x="179378" y="199140"/>
            <a:ext cx="10515600" cy="1325563"/>
          </a:xfrm>
        </p:spPr>
        <p:txBody>
          <a:bodyPr>
            <a:normAutofit/>
          </a:bodyPr>
          <a:lstStyle/>
          <a:p>
            <a:r>
              <a:rPr lang="en-US" b="1" dirty="0"/>
              <a:t>Our Vision and Mission</a:t>
            </a:r>
          </a:p>
        </p:txBody>
      </p:sp>
      <p:sp>
        <p:nvSpPr>
          <p:cNvPr id="5" name="Content Placeholder 4">
            <a:extLst>
              <a:ext uri="{FF2B5EF4-FFF2-40B4-BE49-F238E27FC236}">
                <a16:creationId xmlns:a16="http://schemas.microsoft.com/office/drawing/2014/main" id="{E8E911AF-6F9D-41A2-839A-954F2FD4D7B7}"/>
              </a:ext>
            </a:extLst>
          </p:cNvPr>
          <p:cNvSpPr>
            <a:spLocks noGrp="1"/>
          </p:cNvSpPr>
          <p:nvPr>
            <p:ph idx="1"/>
          </p:nvPr>
        </p:nvSpPr>
        <p:spPr/>
        <p:txBody>
          <a:bodyPr>
            <a:normAutofit/>
          </a:bodyPr>
          <a:lstStyle/>
          <a:p>
            <a:pPr marL="0" indent="0">
              <a:lnSpc>
                <a:spcPct val="90000"/>
              </a:lnSpc>
              <a:spcBef>
                <a:spcPts val="1000"/>
              </a:spcBef>
              <a:buNone/>
            </a:pPr>
            <a:r>
              <a:rPr lang="en-US" sz="2600" b="1" i="1" u="sng" dirty="0">
                <a:latin typeface="Helvetica" panose="020B0604020202020204" pitchFamily="34" charset="0"/>
                <a:ea typeface="Calibri"/>
                <a:cs typeface="Helvetica" panose="020B0604020202020204" pitchFamily="34" charset="0"/>
              </a:rPr>
              <a:t>Vision</a:t>
            </a:r>
            <a:r>
              <a:rPr lang="en-US" sz="2600" b="1" dirty="0">
                <a:latin typeface="Helvetica" panose="020B0604020202020204" pitchFamily="34" charset="0"/>
                <a:ea typeface="Calibri"/>
                <a:cs typeface="Helvetica" panose="020B0604020202020204" pitchFamily="34" charset="0"/>
              </a:rPr>
              <a:t>: </a:t>
            </a:r>
          </a:p>
          <a:p>
            <a:pPr marL="0" indent="0">
              <a:lnSpc>
                <a:spcPct val="90000"/>
              </a:lnSpc>
              <a:spcBef>
                <a:spcPts val="1000"/>
              </a:spcBef>
              <a:buNone/>
            </a:pPr>
            <a:r>
              <a:rPr lang="en-US" sz="2600" dirty="0">
                <a:latin typeface="Helvetica" panose="020B0604020202020204" pitchFamily="34" charset="0"/>
                <a:ea typeface="Calibri"/>
                <a:cs typeface="Helvetica" panose="020B0604020202020204" pitchFamily="34" charset="0"/>
              </a:rPr>
              <a:t>United Spinal Association envisions a world in which people with spinal cord injuries and disorders (SCI/D) and wheelchair users can realize their full potential.</a:t>
            </a:r>
          </a:p>
          <a:p>
            <a:pPr marL="0" indent="0">
              <a:lnSpc>
                <a:spcPct val="90000"/>
              </a:lnSpc>
              <a:spcBef>
                <a:spcPts val="1000"/>
              </a:spcBef>
              <a:buNone/>
            </a:pPr>
            <a:endParaRPr lang="en-US" sz="2600" dirty="0">
              <a:latin typeface="Helvetica" panose="020B0604020202020204" pitchFamily="34" charset="0"/>
              <a:ea typeface="Calibri"/>
              <a:cs typeface="Helvetica" panose="020B0604020202020204" pitchFamily="34" charset="0"/>
            </a:endParaRPr>
          </a:p>
          <a:p>
            <a:pPr marL="0" indent="0">
              <a:lnSpc>
                <a:spcPct val="90000"/>
              </a:lnSpc>
              <a:spcBef>
                <a:spcPts val="1000"/>
              </a:spcBef>
              <a:buNone/>
            </a:pPr>
            <a:r>
              <a:rPr lang="en-US" sz="2600" b="1" i="1" u="sng" dirty="0">
                <a:latin typeface="Helvetica" panose="020B0604020202020204" pitchFamily="34" charset="0"/>
                <a:ea typeface="Calibri"/>
                <a:cs typeface="Helvetica" panose="020B0604020202020204" pitchFamily="34" charset="0"/>
              </a:rPr>
              <a:t>Mission</a:t>
            </a:r>
            <a:r>
              <a:rPr lang="en-US" sz="2600" b="1" dirty="0">
                <a:latin typeface="Helvetica" panose="020B0604020202020204" pitchFamily="34" charset="0"/>
                <a:ea typeface="Calibri"/>
                <a:cs typeface="Helvetica" panose="020B0604020202020204" pitchFamily="34" charset="0"/>
              </a:rPr>
              <a:t>:</a:t>
            </a:r>
            <a:br>
              <a:rPr lang="en-US" sz="2600" dirty="0">
                <a:latin typeface="Helvetica" panose="020B0604020202020204" pitchFamily="34" charset="0"/>
                <a:ea typeface="Calibri"/>
                <a:cs typeface="Helvetica" panose="020B0604020202020204" pitchFamily="34" charset="0"/>
              </a:rPr>
            </a:br>
            <a:r>
              <a:rPr lang="en-US" sz="2600" dirty="0">
                <a:latin typeface="Helvetica" panose="020B0604020202020204" pitchFamily="34" charset="0"/>
                <a:ea typeface="Calibri"/>
                <a:cs typeface="Helvetica" panose="020B0604020202020204" pitchFamily="34" charset="0"/>
              </a:rPr>
              <a:t>United Spinal Association’s mission  is to empower and advocate for people with spinal cord injuries and disorders (SCI/D) and wheelchair users to achieve the highest possible quality of life.</a:t>
            </a:r>
            <a:endParaRPr lang="en-US" sz="2600" dirty="0">
              <a:latin typeface="Helvetica" panose="020B0604020202020204" pitchFamily="34" charset="0"/>
              <a:cs typeface="Helvetica" panose="020B0604020202020204" pitchFamily="34" charset="0"/>
            </a:endParaRPr>
          </a:p>
          <a:p>
            <a:endParaRPr lang="en-US" dirty="0"/>
          </a:p>
        </p:txBody>
      </p:sp>
      <p:cxnSp>
        <p:nvCxnSpPr>
          <p:cNvPr id="7" name="Straight Connector 6">
            <a:extLst>
              <a:ext uri="{FF2B5EF4-FFF2-40B4-BE49-F238E27FC236}">
                <a16:creationId xmlns:a16="http://schemas.microsoft.com/office/drawing/2014/main" id="{ED7229B0-921E-44FD-ACFE-21D1E04249B7}"/>
              </a:ext>
            </a:extLst>
          </p:cNvPr>
          <p:cNvCxnSpPr>
            <a:cxnSpLocks/>
          </p:cNvCxnSpPr>
          <p:nvPr/>
        </p:nvCxnSpPr>
        <p:spPr>
          <a:xfrm>
            <a:off x="246570" y="1157556"/>
            <a:ext cx="7138249" cy="0"/>
          </a:xfrm>
          <a:prstGeom prst="line">
            <a:avLst/>
          </a:prstGeom>
          <a:ln w="57150">
            <a:solidFill>
              <a:srgbClr val="F47321"/>
            </a:solidFill>
          </a:ln>
        </p:spPr>
        <p:style>
          <a:lnRef idx="1">
            <a:schemeClr val="accent6"/>
          </a:lnRef>
          <a:fillRef idx="0">
            <a:schemeClr val="accent6"/>
          </a:fillRef>
          <a:effectRef idx="0">
            <a:schemeClr val="accent6"/>
          </a:effectRef>
          <a:fontRef idx="minor">
            <a:schemeClr val="tx1"/>
          </a:fontRef>
        </p:style>
      </p:cxnSp>
      <p:pic>
        <p:nvPicPr>
          <p:cNvPr id="2" name="Picture 1">
            <a:extLst>
              <a:ext uri="{FF2B5EF4-FFF2-40B4-BE49-F238E27FC236}">
                <a16:creationId xmlns:a16="http://schemas.microsoft.com/office/drawing/2014/main" id="{151F530A-F6AE-2AEA-262E-EBA1C7291853}"/>
              </a:ext>
            </a:extLst>
          </p:cNvPr>
          <p:cNvPicPr>
            <a:picLocks noChangeAspect="1"/>
          </p:cNvPicPr>
          <p:nvPr/>
        </p:nvPicPr>
        <p:blipFill>
          <a:blip r:embed="rId2"/>
          <a:stretch>
            <a:fillRect/>
          </a:stretch>
        </p:blipFill>
        <p:spPr>
          <a:xfrm>
            <a:off x="10921428" y="5860821"/>
            <a:ext cx="1035739" cy="849154"/>
          </a:xfrm>
          <a:prstGeom prst="rect">
            <a:avLst/>
          </a:prstGeom>
        </p:spPr>
      </p:pic>
    </p:spTree>
    <p:extLst>
      <p:ext uri="{BB962C8B-B14F-4D97-AF65-F5344CB8AC3E}">
        <p14:creationId xmlns:p14="http://schemas.microsoft.com/office/powerpoint/2010/main" val="402352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711AA-A5F6-4F48-813F-2DEFD11F72D3}"/>
              </a:ext>
            </a:extLst>
          </p:cNvPr>
          <p:cNvSpPr>
            <a:spLocks noGrp="1"/>
          </p:cNvSpPr>
          <p:nvPr>
            <p:ph type="title"/>
          </p:nvPr>
        </p:nvSpPr>
        <p:spPr>
          <a:xfrm>
            <a:off x="145301" y="223137"/>
            <a:ext cx="10515600" cy="1325563"/>
          </a:xfrm>
        </p:spPr>
        <p:txBody>
          <a:bodyPr>
            <a:normAutofit/>
          </a:bodyPr>
          <a:lstStyle/>
          <a:p>
            <a:r>
              <a:rPr lang="en-US" b="1" dirty="0"/>
              <a:t>Who We Are</a:t>
            </a:r>
          </a:p>
        </p:txBody>
      </p:sp>
      <p:sp>
        <p:nvSpPr>
          <p:cNvPr id="3" name="Content Placeholder 2">
            <a:extLst>
              <a:ext uri="{FF2B5EF4-FFF2-40B4-BE49-F238E27FC236}">
                <a16:creationId xmlns:a16="http://schemas.microsoft.com/office/drawing/2014/main" id="{0570DCD8-6433-4CC3-96D4-1AC0D27A1301}"/>
              </a:ext>
            </a:extLst>
          </p:cNvPr>
          <p:cNvSpPr>
            <a:spLocks noGrp="1"/>
          </p:cNvSpPr>
          <p:nvPr>
            <p:ph idx="1"/>
          </p:nvPr>
        </p:nvSpPr>
        <p:spPr>
          <a:xfrm>
            <a:off x="322900" y="1279187"/>
            <a:ext cx="11546200" cy="5006211"/>
          </a:xfrm>
        </p:spPr>
        <p:txBody>
          <a:bodyPr>
            <a:normAutofit fontScale="92500"/>
          </a:bodyPr>
          <a:lstStyle/>
          <a:p>
            <a:r>
              <a:rPr lang="en-US" sz="2800" dirty="0">
                <a:latin typeface="Helvetica"/>
                <a:cs typeface="Helvetica"/>
              </a:rPr>
              <a:t>Over 75 years dedicated to enhancing the quality of life of all wheelchair users and th</a:t>
            </a:r>
            <a:r>
              <a:rPr lang="en-US" dirty="0">
                <a:latin typeface="Helvetica"/>
                <a:cs typeface="Helvetica"/>
              </a:rPr>
              <a:t>e broader disability community</a:t>
            </a:r>
            <a:endParaRPr lang="en-US" sz="2800" dirty="0">
              <a:latin typeface="Helvetica"/>
              <a:cs typeface="Helvetica"/>
            </a:endParaRPr>
          </a:p>
          <a:p>
            <a:pPr lvl="1"/>
            <a:r>
              <a:rPr lang="en-US" sz="2800" dirty="0">
                <a:latin typeface="Helvetica"/>
                <a:cs typeface="Helvetica"/>
              </a:rPr>
              <a:t>5.5 million wheelchair users in the U.S./60 million disabled people in the United States (U.S. Census Data)</a:t>
            </a:r>
          </a:p>
          <a:p>
            <a:pPr lvl="1"/>
            <a:r>
              <a:rPr lang="en-US" sz="2800" dirty="0">
                <a:latin typeface="Helvetica"/>
                <a:cs typeface="Helvetica"/>
              </a:rPr>
              <a:t>Nearly 50 chapters and 200 support groups</a:t>
            </a:r>
          </a:p>
          <a:p>
            <a:pPr lvl="1"/>
            <a:r>
              <a:rPr lang="en-US" sz="2800" dirty="0">
                <a:latin typeface="Helvetica"/>
                <a:cs typeface="Helvetica"/>
              </a:rPr>
              <a:t>60,000 Members</a:t>
            </a:r>
          </a:p>
          <a:p>
            <a:pPr lvl="1"/>
            <a:r>
              <a:rPr lang="en-US" sz="2800" dirty="0">
                <a:latin typeface="Helvetica"/>
                <a:cs typeface="Helvetica"/>
              </a:rPr>
              <a:t>100+ premier rehabilitation hospital business members</a:t>
            </a:r>
          </a:p>
          <a:p>
            <a:r>
              <a:rPr lang="en-US" sz="2800" dirty="0">
                <a:latin typeface="Helvetica"/>
                <a:cs typeface="Helvetica"/>
              </a:rPr>
              <a:t>New Mobility Magazine – lifestyle magazine for wheelchair users</a:t>
            </a:r>
          </a:p>
          <a:p>
            <a:r>
              <a:rPr lang="en-US" sz="2800" b="0" i="0" u="none" strike="noStrike" baseline="0" dirty="0">
                <a:solidFill>
                  <a:srgbClr val="212121"/>
                </a:solidFill>
                <a:latin typeface="Helvetica" panose="020B0604020202020204" pitchFamily="34" charset="0"/>
                <a:cs typeface="Helvetica" panose="020B0604020202020204" pitchFamily="34" charset="0"/>
              </a:rPr>
              <a:t>VA-accredited veterans service organization (VSO) serving veterans with disabilities of all kinds </a:t>
            </a:r>
          </a:p>
          <a:p>
            <a:r>
              <a:rPr lang="en-US" sz="2800" b="0" i="0" u="none" strike="noStrike" baseline="0" dirty="0">
                <a:solidFill>
                  <a:srgbClr val="212121"/>
                </a:solidFill>
                <a:latin typeface="Helvetica" panose="020B0604020202020204" pitchFamily="34" charset="0"/>
                <a:cs typeface="Helvetica" panose="020B0604020202020204" pitchFamily="34" charset="0"/>
              </a:rPr>
              <a:t>Partnership with 18 distinguished Spinal Cord Injury Model System Centers that support innovative projects and research in the field of SCI</a:t>
            </a:r>
            <a:endParaRPr lang="en-US" dirty="0">
              <a:latin typeface="Helvetica" panose="020B0604020202020204" pitchFamily="34" charset="0"/>
              <a:cs typeface="Helvetica" panose="020B0604020202020204" pitchFamily="34" charset="0"/>
            </a:endParaRPr>
          </a:p>
          <a:p>
            <a:endParaRPr lang="en-US" sz="2800" dirty="0">
              <a:latin typeface="Helvetica"/>
              <a:cs typeface="Helvetica"/>
            </a:endParaRPr>
          </a:p>
          <a:p>
            <a:pPr marL="0" indent="0" algn="l">
              <a:buNone/>
            </a:pPr>
            <a:endParaRPr lang="en-US" sz="1800" b="0" i="0" u="none" strike="noStrike" baseline="0" dirty="0">
              <a:solidFill>
                <a:srgbClr val="000000"/>
              </a:solidFill>
              <a:latin typeface="Calibri" panose="020F0502020204030204" pitchFamily="34" charset="0"/>
            </a:endParaRPr>
          </a:p>
        </p:txBody>
      </p:sp>
      <p:pic>
        <p:nvPicPr>
          <p:cNvPr id="4" name="Picture 3">
            <a:extLst>
              <a:ext uri="{FF2B5EF4-FFF2-40B4-BE49-F238E27FC236}">
                <a16:creationId xmlns:a16="http://schemas.microsoft.com/office/drawing/2014/main" id="{AFE29988-6DF9-42F7-9EBF-F15CC208B503}"/>
              </a:ext>
            </a:extLst>
          </p:cNvPr>
          <p:cNvPicPr>
            <a:picLocks noChangeAspect="1"/>
          </p:cNvPicPr>
          <p:nvPr/>
        </p:nvPicPr>
        <p:blipFill>
          <a:blip r:embed="rId2"/>
          <a:stretch>
            <a:fillRect/>
          </a:stretch>
        </p:blipFill>
        <p:spPr>
          <a:xfrm>
            <a:off x="10921428" y="5860821"/>
            <a:ext cx="1035739" cy="849154"/>
          </a:xfrm>
          <a:prstGeom prst="rect">
            <a:avLst/>
          </a:prstGeom>
        </p:spPr>
      </p:pic>
      <p:cxnSp>
        <p:nvCxnSpPr>
          <p:cNvPr id="5" name="Straight Connector 4">
            <a:extLst>
              <a:ext uri="{FF2B5EF4-FFF2-40B4-BE49-F238E27FC236}">
                <a16:creationId xmlns:a16="http://schemas.microsoft.com/office/drawing/2014/main" id="{07D83B87-295A-4E8B-8D1F-BAC2DACFBCE9}"/>
              </a:ext>
            </a:extLst>
          </p:cNvPr>
          <p:cNvCxnSpPr>
            <a:cxnSpLocks/>
          </p:cNvCxnSpPr>
          <p:nvPr/>
        </p:nvCxnSpPr>
        <p:spPr>
          <a:xfrm>
            <a:off x="246570" y="1157556"/>
            <a:ext cx="7138249" cy="0"/>
          </a:xfrm>
          <a:prstGeom prst="line">
            <a:avLst/>
          </a:prstGeom>
          <a:ln w="57150">
            <a:solidFill>
              <a:srgbClr val="F4732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990908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A15DA-DCA1-6D14-EE97-EB096FA1FD5F}"/>
              </a:ext>
            </a:extLst>
          </p:cNvPr>
          <p:cNvSpPr>
            <a:spLocks noGrp="1"/>
          </p:cNvSpPr>
          <p:nvPr>
            <p:ph type="title"/>
          </p:nvPr>
        </p:nvSpPr>
        <p:spPr>
          <a:xfrm>
            <a:off x="311989" y="373752"/>
            <a:ext cx="10515600" cy="1325563"/>
          </a:xfrm>
        </p:spPr>
        <p:txBody>
          <a:bodyPr/>
          <a:lstStyle/>
          <a:p>
            <a:r>
              <a:rPr lang="en-US" b="1" dirty="0"/>
              <a:t>Got Data?</a:t>
            </a:r>
          </a:p>
        </p:txBody>
      </p:sp>
      <p:sp>
        <p:nvSpPr>
          <p:cNvPr id="3" name="Content Placeholder 2">
            <a:extLst>
              <a:ext uri="{FF2B5EF4-FFF2-40B4-BE49-F238E27FC236}">
                <a16:creationId xmlns:a16="http://schemas.microsoft.com/office/drawing/2014/main" id="{19405119-EB01-A58A-FBF4-7076D2E4FADB}"/>
              </a:ext>
            </a:extLst>
          </p:cNvPr>
          <p:cNvSpPr>
            <a:spLocks noGrp="1"/>
          </p:cNvSpPr>
          <p:nvPr>
            <p:ph idx="1"/>
          </p:nvPr>
        </p:nvSpPr>
        <p:spPr>
          <a:xfrm>
            <a:off x="691550" y="2320835"/>
            <a:ext cx="10945483" cy="5722931"/>
          </a:xfrm>
        </p:spPr>
        <p:txBody>
          <a:bodyPr>
            <a:normAutofit/>
          </a:bodyPr>
          <a:lstStyle/>
          <a:p>
            <a:r>
              <a:rPr lang="en-US" b="1" dirty="0"/>
              <a:t>Centers for Disease Control and Prevention </a:t>
            </a:r>
            <a:r>
              <a:rPr lang="en-US" dirty="0"/>
              <a:t>– National Neurological Conditions Surveillance System/National Center on Birth Defects and Developmental Disabilities</a:t>
            </a:r>
          </a:p>
          <a:p>
            <a:r>
              <a:rPr lang="en-US" b="1" dirty="0"/>
              <a:t>National Institute of Minority Health and Health Disparities </a:t>
            </a:r>
            <a:r>
              <a:rPr lang="en-US" dirty="0"/>
              <a:t>(Other NIH ICs)</a:t>
            </a:r>
          </a:p>
          <a:p>
            <a:r>
              <a:rPr lang="en-US" b="1" dirty="0"/>
              <a:t>Department of Labor </a:t>
            </a:r>
            <a:r>
              <a:rPr lang="en-US" dirty="0"/>
              <a:t>– Office of Disability Employment Policy</a:t>
            </a:r>
          </a:p>
          <a:p>
            <a:r>
              <a:rPr lang="en-US" b="1" dirty="0"/>
              <a:t>Department of Transportation</a:t>
            </a:r>
          </a:p>
          <a:p>
            <a:r>
              <a:rPr lang="en-US" b="1" dirty="0"/>
              <a:t>Federal </a:t>
            </a:r>
            <a:r>
              <a:rPr lang="en-US" b="1"/>
              <a:t>Communications Commission</a:t>
            </a:r>
            <a:endParaRPr lang="en-US" b="1" dirty="0"/>
          </a:p>
          <a:p>
            <a:pPr lvl="1"/>
            <a:endParaRPr lang="en-US" dirty="0"/>
          </a:p>
          <a:p>
            <a:endParaRPr lang="en-US" dirty="0"/>
          </a:p>
        </p:txBody>
      </p:sp>
      <p:cxnSp>
        <p:nvCxnSpPr>
          <p:cNvPr id="4" name="Straight Connector 3">
            <a:extLst>
              <a:ext uri="{FF2B5EF4-FFF2-40B4-BE49-F238E27FC236}">
                <a16:creationId xmlns:a16="http://schemas.microsoft.com/office/drawing/2014/main" id="{BF66EAD5-761C-6832-51E9-63DA24F39F00}"/>
              </a:ext>
            </a:extLst>
          </p:cNvPr>
          <p:cNvCxnSpPr>
            <a:cxnSpLocks/>
          </p:cNvCxnSpPr>
          <p:nvPr/>
        </p:nvCxnSpPr>
        <p:spPr>
          <a:xfrm>
            <a:off x="375967" y="1321458"/>
            <a:ext cx="7138249" cy="0"/>
          </a:xfrm>
          <a:prstGeom prst="line">
            <a:avLst/>
          </a:prstGeom>
          <a:ln w="57150">
            <a:solidFill>
              <a:srgbClr val="F47321"/>
            </a:solidFill>
          </a:ln>
        </p:spPr>
        <p:style>
          <a:lnRef idx="1">
            <a:schemeClr val="accent6"/>
          </a:lnRef>
          <a:fillRef idx="0">
            <a:schemeClr val="accent6"/>
          </a:fillRef>
          <a:effectRef idx="0">
            <a:schemeClr val="accent6"/>
          </a:effectRef>
          <a:fontRef idx="minor">
            <a:schemeClr val="tx1"/>
          </a:fontRef>
        </p:style>
      </p:cxnSp>
      <p:pic>
        <p:nvPicPr>
          <p:cNvPr id="5" name="Picture 4">
            <a:extLst>
              <a:ext uri="{FF2B5EF4-FFF2-40B4-BE49-F238E27FC236}">
                <a16:creationId xmlns:a16="http://schemas.microsoft.com/office/drawing/2014/main" id="{1186FE31-4557-F695-3CA4-99A809F49F3A}"/>
              </a:ext>
            </a:extLst>
          </p:cNvPr>
          <p:cNvPicPr>
            <a:picLocks noChangeAspect="1"/>
          </p:cNvPicPr>
          <p:nvPr/>
        </p:nvPicPr>
        <p:blipFill>
          <a:blip r:embed="rId2"/>
          <a:stretch>
            <a:fillRect/>
          </a:stretch>
        </p:blipFill>
        <p:spPr>
          <a:xfrm>
            <a:off x="10921428" y="5860821"/>
            <a:ext cx="1035739" cy="849154"/>
          </a:xfrm>
          <a:prstGeom prst="rect">
            <a:avLst/>
          </a:prstGeom>
        </p:spPr>
      </p:pic>
    </p:spTree>
    <p:extLst>
      <p:ext uri="{BB962C8B-B14F-4D97-AF65-F5344CB8AC3E}">
        <p14:creationId xmlns:p14="http://schemas.microsoft.com/office/powerpoint/2010/main" val="3982470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A15DA-DCA1-6D14-EE97-EB096FA1FD5F}"/>
              </a:ext>
            </a:extLst>
          </p:cNvPr>
          <p:cNvSpPr>
            <a:spLocks noGrp="1"/>
          </p:cNvSpPr>
          <p:nvPr>
            <p:ph type="title"/>
          </p:nvPr>
        </p:nvSpPr>
        <p:spPr>
          <a:xfrm>
            <a:off x="311989" y="373752"/>
            <a:ext cx="10515600" cy="1325563"/>
          </a:xfrm>
        </p:spPr>
        <p:txBody>
          <a:bodyPr/>
          <a:lstStyle/>
          <a:p>
            <a:r>
              <a:rPr lang="en-US" b="1" dirty="0"/>
              <a:t>Got Data?</a:t>
            </a:r>
          </a:p>
        </p:txBody>
      </p:sp>
      <p:sp>
        <p:nvSpPr>
          <p:cNvPr id="3" name="Content Placeholder 2">
            <a:extLst>
              <a:ext uri="{FF2B5EF4-FFF2-40B4-BE49-F238E27FC236}">
                <a16:creationId xmlns:a16="http://schemas.microsoft.com/office/drawing/2014/main" id="{19405119-EB01-A58A-FBF4-7076D2E4FADB}"/>
              </a:ext>
            </a:extLst>
          </p:cNvPr>
          <p:cNvSpPr>
            <a:spLocks noGrp="1"/>
          </p:cNvSpPr>
          <p:nvPr>
            <p:ph idx="1"/>
          </p:nvPr>
        </p:nvSpPr>
        <p:spPr>
          <a:xfrm>
            <a:off x="700176" y="1825625"/>
            <a:ext cx="10945483" cy="4946111"/>
          </a:xfrm>
        </p:spPr>
        <p:txBody>
          <a:bodyPr>
            <a:normAutofit/>
          </a:bodyPr>
          <a:lstStyle/>
          <a:p>
            <a:r>
              <a:rPr lang="en-US" b="1" dirty="0"/>
              <a:t>National Council on Disability </a:t>
            </a:r>
            <a:r>
              <a:rPr lang="en-US" dirty="0"/>
              <a:t>– Health Equity Framework</a:t>
            </a:r>
          </a:p>
          <a:p>
            <a:pPr lvl="1"/>
            <a:r>
              <a:rPr lang="en-US" dirty="0"/>
              <a:t>Special Medically Underserved Population (SMUP) Designation</a:t>
            </a:r>
          </a:p>
          <a:p>
            <a:pPr lvl="1"/>
            <a:r>
              <a:rPr lang="en-US" dirty="0"/>
              <a:t>Health Disparities Population Designation</a:t>
            </a:r>
          </a:p>
          <a:p>
            <a:pPr lvl="1"/>
            <a:r>
              <a:rPr lang="en-US" dirty="0"/>
              <a:t>Comprehensive Disability Clinical – Care Curricula </a:t>
            </a:r>
          </a:p>
          <a:p>
            <a:pPr lvl="1"/>
            <a:r>
              <a:rPr lang="en-US" dirty="0"/>
              <a:t>Accessible Medical Diagnostic Equipment – Improved Data Collection</a:t>
            </a:r>
          </a:p>
          <a:p>
            <a:r>
              <a:rPr lang="en-US" b="1" dirty="0"/>
              <a:t>Health and Human Services</a:t>
            </a:r>
          </a:p>
          <a:p>
            <a:pPr lvl="1"/>
            <a:r>
              <a:rPr lang="en-US" b="1" dirty="0"/>
              <a:t>Administration for Community Living/National Institute of Disability, Independent Living and Rehabilitation Research, (formerly NIDRR)</a:t>
            </a:r>
          </a:p>
          <a:p>
            <a:pPr lvl="1"/>
            <a:r>
              <a:rPr lang="en-US" b="1" dirty="0"/>
              <a:t>Centers for Medicare and Medicaid Services </a:t>
            </a:r>
            <a:r>
              <a:rPr lang="en-US" dirty="0"/>
              <a:t>(Home and Community Based Services)</a:t>
            </a:r>
          </a:p>
          <a:p>
            <a:r>
              <a:rPr lang="en-US" b="1" dirty="0"/>
              <a:t>U.S. Census Bureau</a:t>
            </a:r>
          </a:p>
          <a:p>
            <a:pPr lvl="1"/>
            <a:endParaRPr lang="en-US" dirty="0"/>
          </a:p>
          <a:p>
            <a:endParaRPr lang="en-US" dirty="0"/>
          </a:p>
        </p:txBody>
      </p:sp>
      <p:cxnSp>
        <p:nvCxnSpPr>
          <p:cNvPr id="4" name="Straight Connector 3">
            <a:extLst>
              <a:ext uri="{FF2B5EF4-FFF2-40B4-BE49-F238E27FC236}">
                <a16:creationId xmlns:a16="http://schemas.microsoft.com/office/drawing/2014/main" id="{BF66EAD5-761C-6832-51E9-63DA24F39F00}"/>
              </a:ext>
            </a:extLst>
          </p:cNvPr>
          <p:cNvCxnSpPr>
            <a:cxnSpLocks/>
          </p:cNvCxnSpPr>
          <p:nvPr/>
        </p:nvCxnSpPr>
        <p:spPr>
          <a:xfrm>
            <a:off x="375967" y="1321458"/>
            <a:ext cx="7138249" cy="0"/>
          </a:xfrm>
          <a:prstGeom prst="line">
            <a:avLst/>
          </a:prstGeom>
          <a:ln w="57150">
            <a:solidFill>
              <a:srgbClr val="F47321"/>
            </a:solidFill>
          </a:ln>
        </p:spPr>
        <p:style>
          <a:lnRef idx="1">
            <a:schemeClr val="accent6"/>
          </a:lnRef>
          <a:fillRef idx="0">
            <a:schemeClr val="accent6"/>
          </a:fillRef>
          <a:effectRef idx="0">
            <a:schemeClr val="accent6"/>
          </a:effectRef>
          <a:fontRef idx="minor">
            <a:schemeClr val="tx1"/>
          </a:fontRef>
        </p:style>
      </p:cxnSp>
      <p:pic>
        <p:nvPicPr>
          <p:cNvPr id="5" name="Picture 4">
            <a:extLst>
              <a:ext uri="{FF2B5EF4-FFF2-40B4-BE49-F238E27FC236}">
                <a16:creationId xmlns:a16="http://schemas.microsoft.com/office/drawing/2014/main" id="{1186FE31-4557-F695-3CA4-99A809F49F3A}"/>
              </a:ext>
            </a:extLst>
          </p:cNvPr>
          <p:cNvPicPr>
            <a:picLocks noChangeAspect="1"/>
          </p:cNvPicPr>
          <p:nvPr/>
        </p:nvPicPr>
        <p:blipFill>
          <a:blip r:embed="rId2"/>
          <a:stretch>
            <a:fillRect/>
          </a:stretch>
        </p:blipFill>
        <p:spPr>
          <a:xfrm>
            <a:off x="10921428" y="5860821"/>
            <a:ext cx="1035739" cy="849154"/>
          </a:xfrm>
          <a:prstGeom prst="rect">
            <a:avLst/>
          </a:prstGeom>
        </p:spPr>
      </p:pic>
    </p:spTree>
    <p:extLst>
      <p:ext uri="{BB962C8B-B14F-4D97-AF65-F5344CB8AC3E}">
        <p14:creationId xmlns:p14="http://schemas.microsoft.com/office/powerpoint/2010/main" val="4080784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A15DA-DCA1-6D14-EE97-EB096FA1FD5F}"/>
              </a:ext>
            </a:extLst>
          </p:cNvPr>
          <p:cNvSpPr>
            <a:spLocks noGrp="1"/>
          </p:cNvSpPr>
          <p:nvPr>
            <p:ph type="title"/>
          </p:nvPr>
        </p:nvSpPr>
        <p:spPr>
          <a:xfrm>
            <a:off x="286109" y="330619"/>
            <a:ext cx="10515600" cy="1325563"/>
          </a:xfrm>
        </p:spPr>
        <p:txBody>
          <a:bodyPr/>
          <a:lstStyle/>
          <a:p>
            <a:r>
              <a:rPr lang="en-US" b="1" dirty="0"/>
              <a:t>Then what?</a:t>
            </a:r>
          </a:p>
        </p:txBody>
      </p:sp>
      <p:sp>
        <p:nvSpPr>
          <p:cNvPr id="3" name="Content Placeholder 2">
            <a:extLst>
              <a:ext uri="{FF2B5EF4-FFF2-40B4-BE49-F238E27FC236}">
                <a16:creationId xmlns:a16="http://schemas.microsoft.com/office/drawing/2014/main" id="{19405119-EB01-A58A-FBF4-7076D2E4FADB}"/>
              </a:ext>
            </a:extLst>
          </p:cNvPr>
          <p:cNvSpPr>
            <a:spLocks noGrp="1"/>
          </p:cNvSpPr>
          <p:nvPr>
            <p:ph idx="1"/>
          </p:nvPr>
        </p:nvSpPr>
        <p:spPr>
          <a:xfrm>
            <a:off x="726056" y="1656181"/>
            <a:ext cx="10515600" cy="5053794"/>
          </a:xfrm>
        </p:spPr>
        <p:txBody>
          <a:bodyPr>
            <a:normAutofit lnSpcReduction="10000"/>
          </a:bodyPr>
          <a:lstStyle/>
          <a:p>
            <a:r>
              <a:rPr lang="en-US" b="1" i="0" dirty="0">
                <a:effectLst/>
                <a:latin typeface="MercurySSm-Book-Pro_Web"/>
              </a:rPr>
              <a:t>Executive Order 13958 – November 2, 2022</a:t>
            </a:r>
          </a:p>
          <a:p>
            <a:pPr lvl="1"/>
            <a:r>
              <a:rPr lang="en-US" b="0" i="0" dirty="0">
                <a:effectLst/>
                <a:latin typeface="MercurySSm-Book-Pro_Web"/>
              </a:rPr>
              <a:t>Advancing Racial Equity and Support for Underserved Communities Through the Federal Government</a:t>
            </a:r>
          </a:p>
          <a:p>
            <a:pPr lvl="1"/>
            <a:r>
              <a:rPr lang="en-US" dirty="0">
                <a:latin typeface="MercurySSm-Book-Pro_Web"/>
              </a:rPr>
              <a:t>Diversity, Equity, Inclusion and Accessibility</a:t>
            </a:r>
          </a:p>
          <a:p>
            <a:pPr lvl="1"/>
            <a:r>
              <a:rPr lang="en-US" dirty="0">
                <a:latin typeface="MercurySSm-Book-Pro_Web"/>
              </a:rPr>
              <a:t>White House RFI on Data Equity – October 3, 2022</a:t>
            </a:r>
          </a:p>
          <a:p>
            <a:r>
              <a:rPr lang="en-US" sz="1800" b="1" i="0" u="none" strike="noStrike" baseline="0" dirty="0">
                <a:solidFill>
                  <a:srgbClr val="1F1F1F"/>
                </a:solidFill>
                <a:latin typeface="Calibri" panose="020F0502020204030204" pitchFamily="34" charset="0"/>
              </a:rPr>
              <a:t>Section 504 of the Rehabilitation Act of 1973 </a:t>
            </a:r>
            <a:r>
              <a:rPr lang="en-US" sz="1800" b="0" i="0" u="none" strike="noStrike" baseline="0" dirty="0">
                <a:solidFill>
                  <a:srgbClr val="1F1F1F"/>
                </a:solidFill>
                <a:latin typeface="Calibri" panose="020F0502020204030204" pitchFamily="34" charset="0"/>
              </a:rPr>
              <a:t>is a national law that protects qualified individuals from discrimination based on their disability and applies to employers and organizations that receive financial assistance from any Federal department or agency, including the U.S. Department of Health and Human Services where the Federal agency, CMS is housed. </a:t>
            </a:r>
            <a:endParaRPr lang="en-US" sz="1800" b="0" i="0" u="none" strike="noStrike" baseline="0" dirty="0">
              <a:solidFill>
                <a:srgbClr val="000000"/>
              </a:solidFill>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July 1990, Congress enacted the landmark </a:t>
            </a:r>
            <a:r>
              <a:rPr lang="en-US" sz="1800" b="1" i="0" u="none" strike="noStrike" baseline="0" dirty="0">
                <a:solidFill>
                  <a:srgbClr val="000000"/>
                </a:solidFill>
                <a:latin typeface="Calibri" panose="020F0502020204030204" pitchFamily="34" charset="0"/>
              </a:rPr>
              <a:t>Americans with Disabilities Act </a:t>
            </a:r>
            <a:r>
              <a:rPr lang="en-US" sz="1800" b="0" i="0" u="none" strike="noStrike" baseline="0" dirty="0">
                <a:solidFill>
                  <a:srgbClr val="000000"/>
                </a:solidFill>
                <a:latin typeface="Calibri" panose="020F0502020204030204" pitchFamily="34" charset="0"/>
              </a:rPr>
              <a:t>to provide a clear and comprehensive national mandate for the elimination of discrimination against individuals with disabilities. Title II of the ADA requires public entities to administer services, programs, and activities in the most integrated setting appropriate to the needs of qualified individuals with disabilities. </a:t>
            </a:r>
          </a:p>
          <a:p>
            <a:r>
              <a:rPr lang="en-US" sz="1800" b="0" i="0" u="none" strike="noStrike" baseline="0" dirty="0">
                <a:solidFill>
                  <a:srgbClr val="1F1F1F"/>
                </a:solidFill>
                <a:latin typeface="Calibri" panose="020F0502020204030204" pitchFamily="34" charset="0"/>
              </a:rPr>
              <a:t> </a:t>
            </a:r>
            <a:r>
              <a:rPr lang="en-US" sz="1800" b="0" i="0" u="none" strike="noStrike" baseline="0" dirty="0">
                <a:solidFill>
                  <a:srgbClr val="000000"/>
                </a:solidFill>
                <a:latin typeface="Calibri" panose="020F0502020204030204" pitchFamily="34" charset="0"/>
              </a:rPr>
              <a:t>June 22, 1999, the United States Supreme Court held in </a:t>
            </a:r>
            <a:r>
              <a:rPr lang="en-US" sz="1800" b="1" i="1" u="none" strike="noStrike" baseline="0" dirty="0">
                <a:solidFill>
                  <a:srgbClr val="000000"/>
                </a:solidFill>
                <a:latin typeface="Calibri" panose="020F0502020204030204" pitchFamily="34" charset="0"/>
              </a:rPr>
              <a:t>Olmstead v. L.C</a:t>
            </a:r>
            <a:r>
              <a:rPr lang="en-US" sz="1800" b="0" i="1" u="none" strike="noStrike" baseline="0" dirty="0">
                <a:solidFill>
                  <a:srgbClr val="000000"/>
                </a:solidFill>
                <a:latin typeface="Calibri" panose="020F0502020204030204" pitchFamily="34" charset="0"/>
              </a:rPr>
              <a:t>. </a:t>
            </a:r>
            <a:r>
              <a:rPr lang="en-US" sz="1800" b="0" i="0" u="none" strike="noStrike" baseline="0" dirty="0">
                <a:solidFill>
                  <a:srgbClr val="000000"/>
                </a:solidFill>
                <a:latin typeface="Calibri" panose="020F0502020204030204" pitchFamily="34" charset="0"/>
              </a:rPr>
              <a:t>that unjustified segregation of persons with disabilities constitutes discrimination in violation of Title II of the ADA. The Court held that public entities must provide community-based services to persons with disabilities when (1) such services are appropriate; (2) the affected persons do not oppose community-based treatment; and (3) community-based services can be reasonably accommodated. </a:t>
            </a:r>
          </a:p>
          <a:p>
            <a:endParaRPr lang="en-US" dirty="0"/>
          </a:p>
        </p:txBody>
      </p:sp>
      <p:cxnSp>
        <p:nvCxnSpPr>
          <p:cNvPr id="4" name="Straight Connector 3">
            <a:extLst>
              <a:ext uri="{FF2B5EF4-FFF2-40B4-BE49-F238E27FC236}">
                <a16:creationId xmlns:a16="http://schemas.microsoft.com/office/drawing/2014/main" id="{BF66EAD5-761C-6832-51E9-63DA24F39F00}"/>
              </a:ext>
            </a:extLst>
          </p:cNvPr>
          <p:cNvCxnSpPr>
            <a:cxnSpLocks/>
          </p:cNvCxnSpPr>
          <p:nvPr/>
        </p:nvCxnSpPr>
        <p:spPr>
          <a:xfrm>
            <a:off x="375967" y="1321458"/>
            <a:ext cx="7138249" cy="0"/>
          </a:xfrm>
          <a:prstGeom prst="line">
            <a:avLst/>
          </a:prstGeom>
          <a:ln w="57150">
            <a:solidFill>
              <a:srgbClr val="F47321"/>
            </a:solidFill>
          </a:ln>
        </p:spPr>
        <p:style>
          <a:lnRef idx="1">
            <a:schemeClr val="accent6"/>
          </a:lnRef>
          <a:fillRef idx="0">
            <a:schemeClr val="accent6"/>
          </a:fillRef>
          <a:effectRef idx="0">
            <a:schemeClr val="accent6"/>
          </a:effectRef>
          <a:fontRef idx="minor">
            <a:schemeClr val="tx1"/>
          </a:fontRef>
        </p:style>
      </p:cxnSp>
      <p:pic>
        <p:nvPicPr>
          <p:cNvPr id="5" name="Picture 4">
            <a:extLst>
              <a:ext uri="{FF2B5EF4-FFF2-40B4-BE49-F238E27FC236}">
                <a16:creationId xmlns:a16="http://schemas.microsoft.com/office/drawing/2014/main" id="{1186FE31-4557-F695-3CA4-99A809F49F3A}"/>
              </a:ext>
            </a:extLst>
          </p:cNvPr>
          <p:cNvPicPr>
            <a:picLocks noChangeAspect="1"/>
          </p:cNvPicPr>
          <p:nvPr/>
        </p:nvPicPr>
        <p:blipFill>
          <a:blip r:embed="rId2"/>
          <a:stretch>
            <a:fillRect/>
          </a:stretch>
        </p:blipFill>
        <p:spPr>
          <a:xfrm>
            <a:off x="10921428" y="5860821"/>
            <a:ext cx="1035739" cy="849154"/>
          </a:xfrm>
          <a:prstGeom prst="rect">
            <a:avLst/>
          </a:prstGeom>
        </p:spPr>
      </p:pic>
    </p:spTree>
    <p:extLst>
      <p:ext uri="{BB962C8B-B14F-4D97-AF65-F5344CB8AC3E}">
        <p14:creationId xmlns:p14="http://schemas.microsoft.com/office/powerpoint/2010/main" val="1554194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A15DA-DCA1-6D14-EE97-EB096FA1FD5F}"/>
              </a:ext>
            </a:extLst>
          </p:cNvPr>
          <p:cNvSpPr>
            <a:spLocks noGrp="1"/>
          </p:cNvSpPr>
          <p:nvPr>
            <p:ph type="title"/>
          </p:nvPr>
        </p:nvSpPr>
        <p:spPr>
          <a:xfrm>
            <a:off x="286109" y="330619"/>
            <a:ext cx="10515600" cy="1325563"/>
          </a:xfrm>
        </p:spPr>
        <p:txBody>
          <a:bodyPr/>
          <a:lstStyle/>
          <a:p>
            <a:r>
              <a:rPr lang="en-US" b="1" dirty="0"/>
              <a:t>Everyone needs to be identified</a:t>
            </a:r>
          </a:p>
        </p:txBody>
      </p:sp>
      <p:sp>
        <p:nvSpPr>
          <p:cNvPr id="3" name="Content Placeholder 2">
            <a:extLst>
              <a:ext uri="{FF2B5EF4-FFF2-40B4-BE49-F238E27FC236}">
                <a16:creationId xmlns:a16="http://schemas.microsoft.com/office/drawing/2014/main" id="{19405119-EB01-A58A-FBF4-7076D2E4FADB}"/>
              </a:ext>
            </a:extLst>
          </p:cNvPr>
          <p:cNvSpPr>
            <a:spLocks noGrp="1"/>
          </p:cNvSpPr>
          <p:nvPr>
            <p:ph idx="1"/>
          </p:nvPr>
        </p:nvSpPr>
        <p:spPr>
          <a:xfrm>
            <a:off x="726056" y="1656181"/>
            <a:ext cx="10515600" cy="5053794"/>
          </a:xfrm>
        </p:spPr>
        <p:txBody>
          <a:bodyPr>
            <a:normAutofit/>
          </a:bodyPr>
          <a:lstStyle/>
          <a:p>
            <a:pPr algn="ctr"/>
            <a:r>
              <a:rPr lang="en-US" dirty="0"/>
              <a:t>When everyone can be identified</a:t>
            </a:r>
          </a:p>
          <a:p>
            <a:pPr algn="ctr"/>
            <a:r>
              <a:rPr lang="en-US" dirty="0"/>
              <a:t>That’s when we have a true democracy</a:t>
            </a:r>
          </a:p>
          <a:p>
            <a:pPr algn="ctr"/>
            <a:r>
              <a:rPr lang="en-US" dirty="0"/>
              <a:t>Let’s work together to reach that goal</a:t>
            </a:r>
          </a:p>
          <a:p>
            <a:endParaRPr lang="en-US" dirty="0"/>
          </a:p>
          <a:p>
            <a:pPr marL="0" indent="0">
              <a:buNone/>
            </a:pPr>
            <a:endParaRPr lang="en-US" dirty="0"/>
          </a:p>
          <a:p>
            <a:pPr marL="0" indent="0" algn="ctr">
              <a:buNone/>
            </a:pPr>
            <a:r>
              <a:rPr lang="en-US" b="1" dirty="0"/>
              <a:t>THANK YOU</a:t>
            </a:r>
          </a:p>
        </p:txBody>
      </p:sp>
      <p:cxnSp>
        <p:nvCxnSpPr>
          <p:cNvPr id="4" name="Straight Connector 3">
            <a:extLst>
              <a:ext uri="{FF2B5EF4-FFF2-40B4-BE49-F238E27FC236}">
                <a16:creationId xmlns:a16="http://schemas.microsoft.com/office/drawing/2014/main" id="{BF66EAD5-761C-6832-51E9-63DA24F39F00}"/>
              </a:ext>
            </a:extLst>
          </p:cNvPr>
          <p:cNvCxnSpPr>
            <a:cxnSpLocks/>
          </p:cNvCxnSpPr>
          <p:nvPr/>
        </p:nvCxnSpPr>
        <p:spPr>
          <a:xfrm>
            <a:off x="375967" y="1321458"/>
            <a:ext cx="7138249" cy="0"/>
          </a:xfrm>
          <a:prstGeom prst="line">
            <a:avLst/>
          </a:prstGeom>
          <a:ln w="57150">
            <a:solidFill>
              <a:srgbClr val="F47321"/>
            </a:solidFill>
          </a:ln>
        </p:spPr>
        <p:style>
          <a:lnRef idx="1">
            <a:schemeClr val="accent6"/>
          </a:lnRef>
          <a:fillRef idx="0">
            <a:schemeClr val="accent6"/>
          </a:fillRef>
          <a:effectRef idx="0">
            <a:schemeClr val="accent6"/>
          </a:effectRef>
          <a:fontRef idx="minor">
            <a:schemeClr val="tx1"/>
          </a:fontRef>
        </p:style>
      </p:cxnSp>
      <p:pic>
        <p:nvPicPr>
          <p:cNvPr id="5" name="Picture 4">
            <a:extLst>
              <a:ext uri="{FF2B5EF4-FFF2-40B4-BE49-F238E27FC236}">
                <a16:creationId xmlns:a16="http://schemas.microsoft.com/office/drawing/2014/main" id="{1186FE31-4557-F695-3CA4-99A809F49F3A}"/>
              </a:ext>
            </a:extLst>
          </p:cNvPr>
          <p:cNvPicPr>
            <a:picLocks noChangeAspect="1"/>
          </p:cNvPicPr>
          <p:nvPr/>
        </p:nvPicPr>
        <p:blipFill>
          <a:blip r:embed="rId2"/>
          <a:stretch>
            <a:fillRect/>
          </a:stretch>
        </p:blipFill>
        <p:spPr>
          <a:xfrm>
            <a:off x="10921428" y="5860821"/>
            <a:ext cx="1035739" cy="849154"/>
          </a:xfrm>
          <a:prstGeom prst="rect">
            <a:avLst/>
          </a:prstGeom>
        </p:spPr>
      </p:pic>
    </p:spTree>
    <p:extLst>
      <p:ext uri="{BB962C8B-B14F-4D97-AF65-F5344CB8AC3E}">
        <p14:creationId xmlns:p14="http://schemas.microsoft.com/office/powerpoint/2010/main" val="379966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140C27D34B51488A959DEFAD6AF5BA" ma:contentTypeVersion="14" ma:contentTypeDescription="Create a new document." ma:contentTypeScope="" ma:versionID="e9055b865891e1bc6da18e2f095e070d">
  <xsd:schema xmlns:xsd="http://www.w3.org/2001/XMLSchema" xmlns:xs="http://www.w3.org/2001/XMLSchema" xmlns:p="http://schemas.microsoft.com/office/2006/metadata/properties" xmlns:ns2="b890e8a4-07fb-40c0-b1f0-e60129db0154" xmlns:ns3="27372f93-3c11-4043-84f8-811e6147917e" targetNamespace="http://schemas.microsoft.com/office/2006/metadata/properties" ma:root="true" ma:fieldsID="5bcb2d24d30d69b8c265ae00abf888f0" ns2:_="" ns3:_="">
    <xsd:import namespace="b890e8a4-07fb-40c0-b1f0-e60129db0154"/>
    <xsd:import namespace="27372f93-3c11-4043-84f8-811e614791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90e8a4-07fb-40c0-b1f0-e60129db01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372f93-3c11-4043-84f8-811e6147917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649a8e2-0970-4ba9-9c68-99083dcbc388}" ma:internalName="TaxCatchAll" ma:showField="CatchAllData" ma:web="27372f93-3c11-4043-84f8-811e614791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7372f93-3c11-4043-84f8-811e6147917e" xsi:nil="true"/>
    <lcf76f155ced4ddcb4097134ff3c332f xmlns="b890e8a4-07fb-40c0-b1f0-e60129db015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8DE7F44-C127-4F4C-8D5C-B85ED4798F6A}">
  <ds:schemaRefs>
    <ds:schemaRef ds:uri="http://schemas.microsoft.com/sharepoint/v3/contenttype/forms"/>
  </ds:schemaRefs>
</ds:datastoreItem>
</file>

<file path=customXml/itemProps2.xml><?xml version="1.0" encoding="utf-8"?>
<ds:datastoreItem xmlns:ds="http://schemas.openxmlformats.org/officeDocument/2006/customXml" ds:itemID="{FBC88700-E952-4470-A3F7-B5D084F4D881}"/>
</file>

<file path=customXml/itemProps3.xml><?xml version="1.0" encoding="utf-8"?>
<ds:datastoreItem xmlns:ds="http://schemas.openxmlformats.org/officeDocument/2006/customXml" ds:itemID="{87AA2B35-4ED4-4873-B0E3-8A24571486F1}">
  <ds:schemaRefs>
    <ds:schemaRef ds:uri="http://www.w3.org/XML/1998/namespace"/>
    <ds:schemaRef ds:uri="http://schemas.microsoft.com/office/2006/documentManagement/types"/>
    <ds:schemaRef ds:uri="http://schemas.microsoft.com/office/2006/metadata/properties"/>
    <ds:schemaRef ds:uri="2c323564-f3a1-45ac-bdb9-989617a32075"/>
    <ds:schemaRef ds:uri="http://purl.org/dc/dcmitype/"/>
    <ds:schemaRef ds:uri="http://purl.org/dc/elements/1.1/"/>
    <ds:schemaRef ds:uri="http://schemas.openxmlformats.org/package/2006/metadata/core-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12008</TotalTime>
  <Words>627</Words>
  <Application>Microsoft Office PowerPoint</Application>
  <PresentationFormat>Widescreen</PresentationFormat>
  <Paragraphs>53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Helvetica</vt:lpstr>
      <vt:lpstr>MercurySSm-Book-Pro_Web</vt:lpstr>
      <vt:lpstr>Office Theme</vt:lpstr>
      <vt:lpstr>PowerPoint Presentation</vt:lpstr>
      <vt:lpstr>Our Vision and Mission</vt:lpstr>
      <vt:lpstr>Who We Are</vt:lpstr>
      <vt:lpstr>Got Data?</vt:lpstr>
      <vt:lpstr>Got Data?</vt:lpstr>
      <vt:lpstr>Then what?</vt:lpstr>
      <vt:lpstr>Everyone needs to be identified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Spinal Association 2021 Business Plan Working Session</dc:title>
  <dc:creator>Vincenzo Piscopo</dc:creator>
  <cp:lastModifiedBy>Alexandra Bennewith</cp:lastModifiedBy>
  <cp:revision>9</cp:revision>
  <dcterms:created xsi:type="dcterms:W3CDTF">2021-01-08T15:31:21Z</dcterms:created>
  <dcterms:modified xsi:type="dcterms:W3CDTF">2022-10-03T12:55:22Z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0x0101008A7A81A6EACCD645B515257AA4A59825</vt:lpwstr>
  </property>
  <property fmtid="{D5CDD505-2E9C-101B-9397-08002B2CF9AE}" pid="3" name="MediaServiceImageTags">
    <vt:lpwstr/>
  </property>
</Properties>
</file>