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80" r:id="rId2"/>
    <p:sldMasterId id="2147483794" r:id="rId3"/>
    <p:sldMasterId id="2147483806" r:id="rId4"/>
    <p:sldMasterId id="2147483818" r:id="rId5"/>
  </p:sldMasterIdLst>
  <p:notesMasterIdLst>
    <p:notesMasterId r:id="rId30"/>
  </p:notesMasterIdLst>
  <p:handoutMasterIdLst>
    <p:handoutMasterId r:id="rId31"/>
  </p:handoutMasterIdLst>
  <p:sldIdLst>
    <p:sldId id="277" r:id="rId6"/>
    <p:sldId id="279" r:id="rId7"/>
    <p:sldId id="455" r:id="rId8"/>
    <p:sldId id="456" r:id="rId9"/>
    <p:sldId id="457" r:id="rId10"/>
    <p:sldId id="458" r:id="rId11"/>
    <p:sldId id="461" r:id="rId12"/>
    <p:sldId id="459" r:id="rId13"/>
    <p:sldId id="462" r:id="rId14"/>
    <p:sldId id="464" r:id="rId15"/>
    <p:sldId id="466" r:id="rId16"/>
    <p:sldId id="468" r:id="rId17"/>
    <p:sldId id="463" r:id="rId18"/>
    <p:sldId id="465" r:id="rId19"/>
    <p:sldId id="469" r:id="rId20"/>
    <p:sldId id="470" r:id="rId21"/>
    <p:sldId id="471" r:id="rId22"/>
    <p:sldId id="472" r:id="rId23"/>
    <p:sldId id="450" r:id="rId24"/>
    <p:sldId id="473" r:id="rId25"/>
    <p:sldId id="474" r:id="rId26"/>
    <p:sldId id="453" r:id="rId27"/>
    <p:sldId id="475" r:id="rId28"/>
    <p:sldId id="476" r:id="rId29"/>
  </p:sldIdLst>
  <p:sldSz cx="12192000" cy="6858000"/>
  <p:notesSz cx="9601200" cy="731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6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3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6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818" algn="l" defTabSz="9143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980" algn="l" defTabSz="9143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144" algn="l" defTabSz="9143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308" algn="l" defTabSz="91432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isability in America" id="{9F1C360A-E6E6-4EC3-86B5-7F18B4DD3AA9}">
          <p14:sldIdLst>
            <p14:sldId id="277"/>
            <p14:sldId id="279"/>
            <p14:sldId id="455"/>
            <p14:sldId id="456"/>
            <p14:sldId id="457"/>
            <p14:sldId id="458"/>
            <p14:sldId id="461"/>
            <p14:sldId id="459"/>
            <p14:sldId id="462"/>
            <p14:sldId id="464"/>
            <p14:sldId id="466"/>
            <p14:sldId id="468"/>
            <p14:sldId id="463"/>
            <p14:sldId id="465"/>
            <p14:sldId id="469"/>
            <p14:sldId id="470"/>
            <p14:sldId id="471"/>
            <p14:sldId id="472"/>
            <p14:sldId id="450"/>
            <p14:sldId id="473"/>
            <p14:sldId id="474"/>
            <p14:sldId id="453"/>
            <p14:sldId id="475"/>
            <p14:sldId id="4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43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E291F1-03A6-9C24-0BCE-CE075CCC4FBE}" name="Shreya Paul" initials="SP" userId="S::sp1485@usnh.edu::87619f83-0189-48ca-b016-38a0e3be0ea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in Wolff" initials="KW" lastIdx="1" clrIdx="0"/>
  <p:cmAuthor id="2" name="Debra Brucker" initials="DB" lastIdx="1" clrIdx="1">
    <p:extLst>
      <p:ext uri="{19B8F6BF-5375-455C-9EA6-DF929625EA0E}">
        <p15:presenceInfo xmlns:p15="http://schemas.microsoft.com/office/powerpoint/2012/main" userId="S-1-5-21-1343024091-287218729-682003330-453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F2CB07"/>
    <a:srgbClr val="F28F0D"/>
    <a:srgbClr val="3EC241"/>
    <a:srgbClr val="0000FF"/>
    <a:srgbClr val="D37D0B"/>
    <a:srgbClr val="EAF1FA"/>
    <a:srgbClr val="A40000"/>
    <a:srgbClr val="F2C108"/>
    <a:srgbClr val="F2A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04" autoAdjust="0"/>
    <p:restoredTop sz="86827" autoAdjust="0"/>
  </p:normalViewPr>
  <p:slideViewPr>
    <p:cSldViewPr>
      <p:cViewPr varScale="1">
        <p:scale>
          <a:sx n="62" d="100"/>
          <a:sy n="62" d="100"/>
        </p:scale>
        <p:origin x="97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6269"/>
    </p:cViewPr>
  </p:sorterViewPr>
  <p:notesViewPr>
    <p:cSldViewPr>
      <p:cViewPr>
        <p:scale>
          <a:sx n="75" d="100"/>
          <a:sy n="75" d="100"/>
        </p:scale>
        <p:origin x="1782" y="-192"/>
      </p:cViewPr>
      <p:guideLst>
        <p:guide orient="horz" pos="2343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commentAuthors" Target="commentAuthors.xml"/><Relationship Id="rId37" Type="http://schemas.microsoft.com/office/2018/10/relationships/authors" Target="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D5758F-C051-4E37-BD1C-B1E696A9747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5316C57-79E6-4C57-8595-1EFB3C8B9F60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Biology</a:t>
          </a:r>
        </a:p>
      </dgm:t>
    </dgm:pt>
    <dgm:pt modelId="{9580B6E4-E093-4069-8637-4B9E1FBEFE5C}" type="parTrans" cxnId="{EB3FB865-D3FD-48CF-8268-767B52A5E249}">
      <dgm:prSet/>
      <dgm:spPr/>
      <dgm:t>
        <a:bodyPr/>
        <a:lstStyle/>
        <a:p>
          <a:endParaRPr lang="en-US"/>
        </a:p>
      </dgm:t>
    </dgm:pt>
    <dgm:pt modelId="{88423F5E-0B97-4808-9B8E-D6E7D93989A6}" type="sibTrans" cxnId="{EB3FB865-D3FD-48CF-8268-767B52A5E249}">
      <dgm:prSet/>
      <dgm:spPr/>
      <dgm:t>
        <a:bodyPr/>
        <a:lstStyle/>
        <a:p>
          <a:endParaRPr lang="en-US"/>
        </a:p>
      </dgm:t>
    </dgm:pt>
    <dgm:pt modelId="{43D550BB-2F22-4FE2-83D4-9015CB6ABA9F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Environ-</a:t>
          </a:r>
          <a:r>
            <a:rPr lang="en-US" sz="1800" dirty="0" err="1">
              <a:latin typeface="Arial" panose="020B0604020202020204" pitchFamily="34" charset="0"/>
              <a:cs typeface="Arial" panose="020B0604020202020204" pitchFamily="34" charset="0"/>
            </a:rPr>
            <a:t>ment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AC62EC-7CC6-417B-9957-6CD52024A15C}" type="parTrans" cxnId="{290448FD-B997-4AC1-8BD4-B3C7D2F25BAF}">
      <dgm:prSet/>
      <dgm:spPr/>
      <dgm:t>
        <a:bodyPr/>
        <a:lstStyle/>
        <a:p>
          <a:endParaRPr lang="en-US"/>
        </a:p>
      </dgm:t>
    </dgm:pt>
    <dgm:pt modelId="{87E22F12-6F72-4179-96B1-642060A0DD3C}" type="sibTrans" cxnId="{290448FD-B997-4AC1-8BD4-B3C7D2F25BAF}">
      <dgm:prSet/>
      <dgm:spPr/>
      <dgm:t>
        <a:bodyPr/>
        <a:lstStyle/>
        <a:p>
          <a:endParaRPr lang="en-US"/>
        </a:p>
      </dgm:t>
    </dgm:pt>
    <dgm:pt modelId="{75247F1A-D5DC-4472-8215-3CFAC83FC8CC}">
      <dgm:prSet phldrT="[Text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en-US" sz="1800" b="0" dirty="0">
              <a:latin typeface="Arial" panose="020B0604020202020204" pitchFamily="34" charset="0"/>
              <a:cs typeface="Arial" panose="020B0604020202020204" pitchFamily="34" charset="0"/>
            </a:rPr>
            <a:t>Lifestyle and Behavior</a:t>
          </a:r>
        </a:p>
      </dgm:t>
    </dgm:pt>
    <dgm:pt modelId="{A01DCC5A-ABC3-436B-A3BD-1FE547D71CA7}" type="parTrans" cxnId="{F007B676-4189-42E9-A603-A2A949D9895B}">
      <dgm:prSet/>
      <dgm:spPr/>
      <dgm:t>
        <a:bodyPr/>
        <a:lstStyle/>
        <a:p>
          <a:endParaRPr lang="en-US"/>
        </a:p>
      </dgm:t>
    </dgm:pt>
    <dgm:pt modelId="{E92FE538-2232-4EAD-BE61-B2773DB05A7E}" type="sibTrans" cxnId="{F007B676-4189-42E9-A603-A2A949D9895B}">
      <dgm:prSet/>
      <dgm:spPr/>
      <dgm:t>
        <a:bodyPr/>
        <a:lstStyle/>
        <a:p>
          <a:endParaRPr lang="en-US"/>
        </a:p>
      </dgm:t>
    </dgm:pt>
    <dgm:pt modelId="{72007317-071D-4BFB-B374-2F411CD3A46A}" type="pres">
      <dgm:prSet presAssocID="{5BD5758F-C051-4E37-BD1C-B1E696A97479}" presName="compositeShape" presStyleCnt="0">
        <dgm:presLayoutVars>
          <dgm:chMax val="7"/>
          <dgm:dir/>
          <dgm:resizeHandles val="exact"/>
        </dgm:presLayoutVars>
      </dgm:prSet>
      <dgm:spPr/>
    </dgm:pt>
    <dgm:pt modelId="{610204BD-8594-4950-9D46-621E71181805}" type="pres">
      <dgm:prSet presAssocID="{45316C57-79E6-4C57-8595-1EFB3C8B9F60}" presName="circ1" presStyleLbl="vennNode1" presStyleIdx="0" presStyleCnt="3"/>
      <dgm:spPr/>
    </dgm:pt>
    <dgm:pt modelId="{A978193A-1CD5-445B-B2F4-D36F3E8BCEA8}" type="pres">
      <dgm:prSet presAssocID="{45316C57-79E6-4C57-8595-1EFB3C8B9F6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341B8C1-8F9C-4FFD-96A7-42D0D4EBC83D}" type="pres">
      <dgm:prSet presAssocID="{43D550BB-2F22-4FE2-83D4-9015CB6ABA9F}" presName="circ2" presStyleLbl="vennNode1" presStyleIdx="1" presStyleCnt="3"/>
      <dgm:spPr/>
    </dgm:pt>
    <dgm:pt modelId="{81719D96-70AA-4E21-94D4-D97CCFE4C5C6}" type="pres">
      <dgm:prSet presAssocID="{43D550BB-2F22-4FE2-83D4-9015CB6ABA9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592AC7A-B10A-497F-B2F0-B748A7041859}" type="pres">
      <dgm:prSet presAssocID="{75247F1A-D5DC-4472-8215-3CFAC83FC8CC}" presName="circ3" presStyleLbl="vennNode1" presStyleIdx="2" presStyleCnt="3" custScaleX="113766"/>
      <dgm:spPr/>
    </dgm:pt>
    <dgm:pt modelId="{A17C1D60-04FA-4F1D-9833-918DCD920B21}" type="pres">
      <dgm:prSet presAssocID="{75247F1A-D5DC-4472-8215-3CFAC83FC8C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89FE53E-5DB4-4658-A842-EF99528BFD54}" type="presOf" srcId="{45316C57-79E6-4C57-8595-1EFB3C8B9F60}" destId="{610204BD-8594-4950-9D46-621E71181805}" srcOrd="0" destOrd="0" presId="urn:microsoft.com/office/officeart/2005/8/layout/venn1"/>
    <dgm:cxn modelId="{EB3FB865-D3FD-48CF-8268-767B52A5E249}" srcId="{5BD5758F-C051-4E37-BD1C-B1E696A97479}" destId="{45316C57-79E6-4C57-8595-1EFB3C8B9F60}" srcOrd="0" destOrd="0" parTransId="{9580B6E4-E093-4069-8637-4B9E1FBEFE5C}" sibTransId="{88423F5E-0B97-4808-9B8E-D6E7D93989A6}"/>
    <dgm:cxn modelId="{1EBC6B4C-88A8-4868-BD8A-22D51A7C0BFC}" type="presOf" srcId="{43D550BB-2F22-4FE2-83D4-9015CB6ABA9F}" destId="{81719D96-70AA-4E21-94D4-D97CCFE4C5C6}" srcOrd="1" destOrd="0" presId="urn:microsoft.com/office/officeart/2005/8/layout/venn1"/>
    <dgm:cxn modelId="{2917196D-3105-4C6D-943A-8C04A4113B41}" type="presOf" srcId="{45316C57-79E6-4C57-8595-1EFB3C8B9F60}" destId="{A978193A-1CD5-445B-B2F4-D36F3E8BCEA8}" srcOrd="1" destOrd="0" presId="urn:microsoft.com/office/officeart/2005/8/layout/venn1"/>
    <dgm:cxn modelId="{F007B676-4189-42E9-A603-A2A949D9895B}" srcId="{5BD5758F-C051-4E37-BD1C-B1E696A97479}" destId="{75247F1A-D5DC-4472-8215-3CFAC83FC8CC}" srcOrd="2" destOrd="0" parTransId="{A01DCC5A-ABC3-436B-A3BD-1FE547D71CA7}" sibTransId="{E92FE538-2232-4EAD-BE61-B2773DB05A7E}"/>
    <dgm:cxn modelId="{E4287084-5806-4E88-8815-7003521034A4}" type="presOf" srcId="{75247F1A-D5DC-4472-8215-3CFAC83FC8CC}" destId="{B592AC7A-B10A-497F-B2F0-B748A7041859}" srcOrd="0" destOrd="0" presId="urn:microsoft.com/office/officeart/2005/8/layout/venn1"/>
    <dgm:cxn modelId="{31097C93-C982-4ABC-81EE-34470E2FA309}" type="presOf" srcId="{5BD5758F-C051-4E37-BD1C-B1E696A97479}" destId="{72007317-071D-4BFB-B374-2F411CD3A46A}" srcOrd="0" destOrd="0" presId="urn:microsoft.com/office/officeart/2005/8/layout/venn1"/>
    <dgm:cxn modelId="{6808A3CF-6179-4639-B340-5505041FA07B}" type="presOf" srcId="{75247F1A-D5DC-4472-8215-3CFAC83FC8CC}" destId="{A17C1D60-04FA-4F1D-9833-918DCD920B21}" srcOrd="1" destOrd="0" presId="urn:microsoft.com/office/officeart/2005/8/layout/venn1"/>
    <dgm:cxn modelId="{D55D0BDD-5E2A-4500-9381-63DF77AC916E}" type="presOf" srcId="{43D550BB-2F22-4FE2-83D4-9015CB6ABA9F}" destId="{8341B8C1-8F9C-4FFD-96A7-42D0D4EBC83D}" srcOrd="0" destOrd="0" presId="urn:microsoft.com/office/officeart/2005/8/layout/venn1"/>
    <dgm:cxn modelId="{290448FD-B997-4AC1-8BD4-B3C7D2F25BAF}" srcId="{5BD5758F-C051-4E37-BD1C-B1E696A97479}" destId="{43D550BB-2F22-4FE2-83D4-9015CB6ABA9F}" srcOrd="1" destOrd="0" parTransId="{C7AC62EC-7CC6-417B-9957-6CD52024A15C}" sibTransId="{87E22F12-6F72-4179-96B1-642060A0DD3C}"/>
    <dgm:cxn modelId="{A335745C-8E60-447E-81C5-490E6B2BD043}" type="presParOf" srcId="{72007317-071D-4BFB-B374-2F411CD3A46A}" destId="{610204BD-8594-4950-9D46-621E71181805}" srcOrd="0" destOrd="0" presId="urn:microsoft.com/office/officeart/2005/8/layout/venn1"/>
    <dgm:cxn modelId="{C3A6D4E2-9D48-4DD0-A52F-19ABAAF52817}" type="presParOf" srcId="{72007317-071D-4BFB-B374-2F411CD3A46A}" destId="{A978193A-1CD5-445B-B2F4-D36F3E8BCEA8}" srcOrd="1" destOrd="0" presId="urn:microsoft.com/office/officeart/2005/8/layout/venn1"/>
    <dgm:cxn modelId="{482C0CD6-A7B4-4B68-98FD-0F82919AA81E}" type="presParOf" srcId="{72007317-071D-4BFB-B374-2F411CD3A46A}" destId="{8341B8C1-8F9C-4FFD-96A7-42D0D4EBC83D}" srcOrd="2" destOrd="0" presId="urn:microsoft.com/office/officeart/2005/8/layout/venn1"/>
    <dgm:cxn modelId="{DF8C0FEB-5DB8-4867-81B4-4AA87A735B82}" type="presParOf" srcId="{72007317-071D-4BFB-B374-2F411CD3A46A}" destId="{81719D96-70AA-4E21-94D4-D97CCFE4C5C6}" srcOrd="3" destOrd="0" presId="urn:microsoft.com/office/officeart/2005/8/layout/venn1"/>
    <dgm:cxn modelId="{1109797F-55E7-4334-AC53-DF0E7B4F98D6}" type="presParOf" srcId="{72007317-071D-4BFB-B374-2F411CD3A46A}" destId="{B592AC7A-B10A-497F-B2F0-B748A7041859}" srcOrd="4" destOrd="0" presId="urn:microsoft.com/office/officeart/2005/8/layout/venn1"/>
    <dgm:cxn modelId="{012BA57C-2E2D-49A6-B440-7081F3C3E76D}" type="presParOf" srcId="{72007317-071D-4BFB-B374-2F411CD3A46A}" destId="{A17C1D60-04FA-4F1D-9833-918DCD920B21}" srcOrd="5" destOrd="0" presId="urn:microsoft.com/office/officeart/2005/8/layout/venn1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0204BD-8594-4950-9D46-621E71181805}">
      <dsp:nvSpPr>
        <dsp:cNvPr id="0" name=""/>
        <dsp:cNvSpPr/>
      </dsp:nvSpPr>
      <dsp:spPr>
        <a:xfrm>
          <a:off x="815866" y="65602"/>
          <a:ext cx="1357289" cy="1357289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Biology</a:t>
          </a:r>
        </a:p>
      </dsp:txBody>
      <dsp:txXfrm>
        <a:off x="996838" y="303127"/>
        <a:ext cx="995345" cy="610780"/>
      </dsp:txXfrm>
    </dsp:sp>
    <dsp:sp modelId="{8341B8C1-8F9C-4FFD-96A7-42D0D4EBC83D}">
      <dsp:nvSpPr>
        <dsp:cNvPr id="0" name=""/>
        <dsp:cNvSpPr/>
      </dsp:nvSpPr>
      <dsp:spPr>
        <a:xfrm>
          <a:off x="1305621" y="913908"/>
          <a:ext cx="1357289" cy="1357289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Environ-</a:t>
          </a:r>
          <a:r>
            <a:rPr lang="en-US" sz="1800" kern="1200" dirty="0" err="1">
              <a:latin typeface="Arial" panose="020B0604020202020204" pitchFamily="34" charset="0"/>
              <a:cs typeface="Arial" panose="020B0604020202020204" pitchFamily="34" charset="0"/>
            </a:rPr>
            <a:t>ment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20726" y="1264541"/>
        <a:ext cx="814373" cy="746509"/>
      </dsp:txXfrm>
    </dsp:sp>
    <dsp:sp modelId="{B592AC7A-B10A-497F-B2F0-B748A7041859}">
      <dsp:nvSpPr>
        <dsp:cNvPr id="0" name=""/>
        <dsp:cNvSpPr/>
      </dsp:nvSpPr>
      <dsp:spPr>
        <a:xfrm>
          <a:off x="232688" y="913908"/>
          <a:ext cx="1544133" cy="1357289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latin typeface="Arial" panose="020B0604020202020204" pitchFamily="34" charset="0"/>
              <a:cs typeface="Arial" panose="020B0604020202020204" pitchFamily="34" charset="0"/>
            </a:rPr>
            <a:t>Lifestyle and Behavior</a:t>
          </a:r>
        </a:p>
      </dsp:txBody>
      <dsp:txXfrm>
        <a:off x="378094" y="1264541"/>
        <a:ext cx="926480" cy="746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161389" cy="372111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7639" y="1"/>
            <a:ext cx="4161389" cy="372111"/>
          </a:xfrm>
          <a:prstGeom prst="rect">
            <a:avLst/>
          </a:prstGeom>
        </p:spPr>
        <p:txBody>
          <a:bodyPr vert="horz" lIns="96656" tIns="48328" rIns="96656" bIns="48328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7604B2F-4C23-49D1-B52A-780C162449A6}" type="datetimeFigureOut">
              <a:rPr lang="en-US"/>
              <a:pPr>
                <a:defRPr/>
              </a:pPr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7063741"/>
            <a:ext cx="4161389" cy="372111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7639" y="7063741"/>
            <a:ext cx="4161389" cy="372111"/>
          </a:xfrm>
          <a:prstGeom prst="rect">
            <a:avLst/>
          </a:prstGeom>
        </p:spPr>
        <p:txBody>
          <a:bodyPr vert="horz" lIns="96656" tIns="48328" rIns="96656" bIns="48328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BF4AA8F-969A-4DF6-B13F-2E6EB4CE0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68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4161389" cy="37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91" tIns="49246" rIns="98491" bIns="49246" numCol="1" anchor="t" anchorCtr="0" compatLnSpc="1">
            <a:prstTxWarp prst="textNoShape">
              <a:avLst/>
            </a:prstTxWarp>
          </a:bodyPr>
          <a:lstStyle>
            <a:lvl1pPr defTabSz="985012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7639" y="1"/>
            <a:ext cx="4161389" cy="37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91" tIns="49246" rIns="98491" bIns="49246" numCol="1" anchor="t" anchorCtr="0" compatLnSpc="1">
            <a:prstTxWarp prst="textNoShape">
              <a:avLst/>
            </a:prstTxWarp>
          </a:bodyPr>
          <a:lstStyle>
            <a:lvl1pPr algn="r" defTabSz="985012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22513" y="557213"/>
            <a:ext cx="4956175" cy="2789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990" y="3533143"/>
            <a:ext cx="7679221" cy="334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91" tIns="49246" rIns="98491" bIns="49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7063741"/>
            <a:ext cx="4161389" cy="37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91" tIns="49246" rIns="98491" bIns="49246" numCol="1" anchor="b" anchorCtr="0" compatLnSpc="1">
            <a:prstTxWarp prst="textNoShape">
              <a:avLst/>
            </a:prstTxWarp>
          </a:bodyPr>
          <a:lstStyle>
            <a:lvl1pPr defTabSz="985012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7639" y="7063741"/>
            <a:ext cx="4161389" cy="37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491" tIns="49246" rIns="98491" bIns="49246" numCol="1" anchor="b" anchorCtr="0" compatLnSpc="1">
            <a:prstTxWarp prst="textNoShape">
              <a:avLst/>
            </a:prstTxWarp>
          </a:bodyPr>
          <a:lstStyle>
            <a:lvl1pPr algn="r" defTabSz="985012">
              <a:defRPr sz="1200">
                <a:cs typeface="+mn-cs"/>
              </a:defRPr>
            </a:lvl1pPr>
          </a:lstStyle>
          <a:p>
            <a:pPr>
              <a:defRPr/>
            </a:pPr>
            <a:fld id="{DC5BF3A7-7ADB-44B5-A588-E84FF536DC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02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6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2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818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44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08" algn="l" defTabSz="9143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990" y="3606492"/>
            <a:ext cx="7679221" cy="3346451"/>
          </a:xfrm>
        </p:spPr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3623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369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5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285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85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54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64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8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16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8972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22513" y="557213"/>
            <a:ext cx="4956175" cy="278923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328E0C-063C-4B5A-80A5-54727084C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4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0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9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84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952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22513" y="557213"/>
            <a:ext cx="4956175" cy="278923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328E0C-063C-4B5A-80A5-54727084C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310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2082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32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0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0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0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60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04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095B6-E040-4F97-A2FE-6874A8491B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4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70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44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5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22513" y="557213"/>
            <a:ext cx="4956175" cy="27892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5BF3A7-7ADB-44B5-A588-E84FF536DC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0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4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2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DB47AAD-5729-4AB7-8E5A-03CEAB2492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28800" y="6254751"/>
            <a:ext cx="914400" cy="476250"/>
          </a:xfr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3000"/>
    </mc:Choice>
    <mc:Fallback xmlns="">
      <p:transition advClick="0" advTm="3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4A78F6F-E6FA-430A-B7F6-39EBBDEC8E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28800" y="6254751"/>
            <a:ext cx="914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3000"/>
    </mc:Choice>
    <mc:Fallback xmlns="">
      <p:transition advClick="0" advTm="3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56BB929-C51E-4E8D-A73A-F16BF3933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28800" y="6254751"/>
            <a:ext cx="914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1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3000"/>
    </mc:Choice>
    <mc:Fallback xmlns="">
      <p:transition advClick="0" advTm="3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3C44-2044-495F-B004-95852D9FE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3619FF-4A2B-4D17-97B4-46F5BB3F4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01457B2-39A2-47B9-A96D-CA092AE965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06400" y="6096002"/>
            <a:ext cx="914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90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90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5670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770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3047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7867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2826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535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AB15776-39E1-4FEA-9ECA-70F640C055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28800" y="6254751"/>
            <a:ext cx="914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3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3000"/>
    </mc:Choice>
    <mc:Fallback xmlns="">
      <p:transition advClick="0" advTm="3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486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9133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1741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44695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30358-5BC6-4B83-BC52-36C8AF24F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64A05-84B1-4DE2-8A85-5A21EFD7D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2" indent="0" algn="ctr">
              <a:buNone/>
              <a:defRPr sz="1500"/>
            </a:lvl2pPr>
            <a:lvl3pPr marL="685766" indent="0" algn="ctr">
              <a:buNone/>
              <a:defRPr sz="1351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4" indent="0" algn="ctr">
              <a:buNone/>
              <a:defRPr sz="1200"/>
            </a:lvl6pPr>
            <a:lvl7pPr marL="2057298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12E8A-B720-45C0-B8ED-3AD9B495D70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6400" y="6248402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850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793C9-F2D5-42B1-84F8-914F22E7E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16DA4-3230-462D-8D94-D82DF9471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A22EE-6227-4C4D-9886-7389A0508EE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6400" y="6248402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171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D4CBE-CB1B-456D-9E55-8CC4533F0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42C416-E313-479D-A205-060305104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AD9C3-EDA0-4931-99B3-34724CA23D1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6400" y="6248402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62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9E930-0768-4F6F-8C2F-9E389F0DC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40943-CCB0-4BD0-847F-8BB5C10B4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3885F6-4DAC-4CE4-A566-BDAB27E77F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79E987-37F6-4678-A558-AC700F538DD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6400" y="6248402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548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2E5CF-00A2-466E-9CA8-7553B0DDD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6C45B-7537-4305-979D-2B0BD33E2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47B72-E2B4-4A8D-BEDE-0BF39A172E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1E56F-F05E-48F7-B8E5-22DAF325E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351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6E6826-0AD8-4048-9EF4-E0ADA8030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CA49EB93-BF1C-4FC0-8829-1F66EA8029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406400" y="6248402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8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26F6F-EBF6-4C6C-9408-835196748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2975038-0136-4E56-83D8-7F44AB47F2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6400" y="6248402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96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4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2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312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6A14FFA-8A01-46D8-A549-868224A33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8800" y="6254751"/>
            <a:ext cx="914400" cy="476250"/>
          </a:xfr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3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3000"/>
    </mc:Choice>
    <mc:Fallback xmlns="">
      <p:transition advClick="0" advTm="3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7403121B-BF9C-4189-B853-1F692B09B2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6400" y="6248402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3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53A09-4FC2-4658-A5B0-EAFD9997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7FC91-8865-48A1-AC1B-21DD40F9A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EC978-AD9C-436A-A647-DFFC804E4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46C4438-5BA3-47B2-A3BB-E0FB521DA2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6400" y="6248402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83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C35D-50B3-40ED-A4BC-32FD56EC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49CAED-0B74-4EE2-993D-2D8FA6128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82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4" indent="0">
              <a:buNone/>
              <a:defRPr sz="1500"/>
            </a:lvl6pPr>
            <a:lvl7pPr marL="2057298" indent="0">
              <a:buNone/>
              <a:defRPr sz="1500"/>
            </a:lvl7pPr>
            <a:lvl8pPr marL="2400180" indent="0">
              <a:buNone/>
              <a:defRPr sz="1500"/>
            </a:lvl8pPr>
            <a:lvl9pPr marL="274306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1A3DF-2013-4587-AF6E-B122F2316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82" indent="0">
              <a:buNone/>
              <a:defRPr sz="1051"/>
            </a:lvl2pPr>
            <a:lvl3pPr marL="685766" indent="0">
              <a:buNone/>
              <a:defRPr sz="900"/>
            </a:lvl3pPr>
            <a:lvl4pPr marL="1028649" indent="0">
              <a:buNone/>
              <a:defRPr sz="751"/>
            </a:lvl4pPr>
            <a:lvl5pPr marL="1371532" indent="0">
              <a:buNone/>
              <a:defRPr sz="751"/>
            </a:lvl5pPr>
            <a:lvl6pPr marL="1714414" indent="0">
              <a:buNone/>
              <a:defRPr sz="751"/>
            </a:lvl6pPr>
            <a:lvl7pPr marL="2057298" indent="0">
              <a:buNone/>
              <a:defRPr sz="751"/>
            </a:lvl7pPr>
            <a:lvl8pPr marL="2400180" indent="0">
              <a:buNone/>
              <a:defRPr sz="751"/>
            </a:lvl8pPr>
            <a:lvl9pPr marL="2743062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DACC954-FC92-4D01-A980-F55F1842EC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6400" y="6248402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88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F1012-ED94-48E5-B3AB-30BF6271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BDA651-9CAB-4481-927C-DC5F24C5FE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A6015-DE70-4725-81EE-866BBD1AC6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6400" y="6248402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10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C63D7F-AF45-4D01-9E21-845E7D3738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DF104D-8DE8-4A05-9A68-F0A3E5D5A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5010F-4F3D-4062-A147-DA1D089C95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6400" y="6248402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670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pattFill prst="dk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FC5167-FF84-6D49-B71F-AF38F31D82E9}"/>
              </a:ext>
            </a:extLst>
          </p:cNvPr>
          <p:cNvSpPr/>
          <p:nvPr userDrawn="1"/>
        </p:nvSpPr>
        <p:spPr>
          <a:xfrm>
            <a:off x="0" y="3429000"/>
            <a:ext cx="12192000" cy="1593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D2C4E-54C3-E942-BCE5-08CA139B7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7036" y="3561520"/>
            <a:ext cx="7088577" cy="83689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3920"/>
              </a:lnSpc>
              <a:defRPr sz="3600" b="1" i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96E03-67D4-AB44-A78E-11BF4C75A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7034" y="4289097"/>
            <a:ext cx="7088577" cy="544642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1700" b="0" i="0" kern="0" spc="0" baseline="0">
                <a:solidFill>
                  <a:srgbClr val="013591"/>
                </a:solidFill>
                <a:latin typeface="Source Sans Pro Light" panose="020B0403030403020204" pitchFamily="34" charset="77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E90848-5DC8-1749-BBFF-5FED1EE01D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6391" y="3177747"/>
            <a:ext cx="192278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86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7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3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178" indent="0">
              <a:buNone/>
              <a:defRPr sz="2000"/>
            </a:lvl2pPr>
            <a:lvl3pPr marL="914354" indent="0">
              <a:buNone/>
              <a:defRPr sz="20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8A068-0B34-8744-823E-4A291939F9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73" y="5592076"/>
            <a:ext cx="596515" cy="787998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CF51F07-D41C-F145-88D1-66956E30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57949" y="0"/>
            <a:ext cx="573405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326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+ R.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332" y="571507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59331" y="1858276"/>
            <a:ext cx="4610100" cy="3657600"/>
          </a:xfrm>
        </p:spPr>
        <p:txBody>
          <a:bodyPr>
            <a:noAutofit/>
          </a:bodyPr>
          <a:lstStyle>
            <a:lvl1pPr marL="342882" indent="-342882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baseline="0"/>
            </a:lvl1pPr>
            <a:lvl2pPr marL="457178" indent="0">
              <a:buNone/>
              <a:defRPr sz="2000"/>
            </a:lvl2pPr>
            <a:lvl3pPr marL="914354" indent="0">
              <a:buNone/>
              <a:defRPr sz="20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738DE-3A36-7743-9096-D88580B25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CF51F07-D41C-F145-88D1-66956E30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" y="0"/>
            <a:ext cx="577215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26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pattFill prst="dkUpDiag">
          <a:fgClr>
            <a:srgbClr val="004F9D"/>
          </a:fgClr>
          <a:bgClr>
            <a:srgbClr val="01359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94" y="714887"/>
            <a:ext cx="5967713" cy="398888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7200"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738DE-3A36-7743-9096-D88580B25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CB7C41-036F-3C46-985A-A2DA08A2D9DF}"/>
              </a:ext>
            </a:extLst>
          </p:cNvPr>
          <p:cNvCxnSpPr>
            <a:cxnSpLocks/>
          </p:cNvCxnSpPr>
          <p:nvPr userDrawn="1"/>
        </p:nvCxnSpPr>
        <p:spPr>
          <a:xfrm flipV="1">
            <a:off x="3" y="4671793"/>
            <a:ext cx="7141580" cy="319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8509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" y="0"/>
            <a:ext cx="4262719" cy="6858000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 userDrawn="1"/>
        </p:nvSpPr>
        <p:spPr>
          <a:xfrm>
            <a:off x="657677" y="3604630"/>
            <a:ext cx="1343891" cy="138546"/>
          </a:xfrm>
          <a:prstGeom prst="rect">
            <a:avLst/>
          </a:prstGeom>
          <a:solidFill>
            <a:srgbClr val="18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6" y="954743"/>
            <a:ext cx="3328911" cy="247426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CF51F07-D41C-F145-88D1-66956E30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2717" y="0"/>
            <a:ext cx="7929283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745200-ED8B-854E-8AF4-AE185B01A5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087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283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905000"/>
            <a:ext cx="5283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84328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8D8B302-7C4B-46DA-9A36-C944A6AD4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28800" y="6254751"/>
            <a:ext cx="914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4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3000"/>
    </mc:Choice>
    <mc:Fallback xmlns="">
      <p:transition advClick="0" advTm="3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240887-672A-304F-9FA5-1BEF1B2A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29286" y="0"/>
            <a:ext cx="4262719" cy="6858000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929283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738DE-3A36-7743-9096-D88580B25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85F05C-984C-D042-AFBB-8851E753CF09}"/>
              </a:ext>
            </a:extLst>
          </p:cNvPr>
          <p:cNvSpPr/>
          <p:nvPr userDrawn="1"/>
        </p:nvSpPr>
        <p:spPr>
          <a:xfrm>
            <a:off x="8491193" y="3604630"/>
            <a:ext cx="1343891" cy="138546"/>
          </a:xfrm>
          <a:prstGeom prst="rect">
            <a:avLst/>
          </a:prstGeom>
          <a:solidFill>
            <a:srgbClr val="182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CEF31-6BBD-F84E-936F-6782D772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023" y="954743"/>
            <a:ext cx="3328911" cy="2474260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2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82A7DE4-9D1B-B94D-B064-FC6B4CCD3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20"/>
            <a:ext cx="10515600" cy="8784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C1D0E4-3F7B-8E47-99F5-5078B9047C5E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3A0125DB-FA05-1F44-8F17-9B2134CCC5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97536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178" indent="0">
              <a:buNone/>
              <a:defRPr sz="2000"/>
            </a:lvl2pPr>
            <a:lvl3pPr marL="914354" indent="0">
              <a:buNone/>
              <a:defRPr sz="20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7AFD6A-D2C0-A74E-9AFB-31DA6E393B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67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72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6912" userDrawn="1">
          <p15:clr>
            <a:srgbClr val="FBAE40"/>
          </p15:clr>
        </p15:guide>
        <p15:guide id="5" orient="horz" pos="1152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3B7F23B7-3D29-7648-8921-3A0E9180A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20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8FD7305-84FB-DD4D-8E52-33C2B3B6A0A5}"/>
              </a:ext>
            </a:extLst>
          </p:cNvPr>
          <p:cNvCxnSpPr/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B0015C2C-C98E-C64F-B39D-C237006462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9753600" cy="3657600"/>
          </a:xfrm>
        </p:spPr>
        <p:txBody>
          <a:bodyPr>
            <a:noAutofit/>
          </a:bodyPr>
          <a:lstStyle>
            <a:lvl1pPr marL="0" indent="-160012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/>
            </a:lvl1pPr>
            <a:lvl2pPr marL="457178" indent="0">
              <a:buNone/>
              <a:defRPr sz="2000"/>
            </a:lvl2pPr>
            <a:lvl3pPr marL="914354" indent="0">
              <a:buNone/>
              <a:defRPr sz="20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0FF76-DE25-8D40-8EFE-7B9A471F04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9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72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6912" userDrawn="1">
          <p15:clr>
            <a:srgbClr val="FBAE40"/>
          </p15:clr>
        </p15:guide>
        <p15:guide id="5" orient="horz" pos="1152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20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178" indent="0">
              <a:buNone/>
              <a:defRPr sz="2000"/>
            </a:lvl2pPr>
            <a:lvl3pPr marL="914354" indent="0">
              <a:buNone/>
              <a:defRPr sz="20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8957F7-CF9F-E448-9A02-EAAD09EF4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2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456" userDrawn="1">
          <p15:clr>
            <a:srgbClr val="FBAE40"/>
          </p15:clr>
        </p15:guide>
        <p15:guide id="5" pos="691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4176" userDrawn="1">
          <p15:clr>
            <a:srgbClr val="FBAE40"/>
          </p15:clr>
        </p15:guide>
        <p15:guide id="8" pos="3504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20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5" y="1828800"/>
            <a:ext cx="3723191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178" indent="0">
              <a:buNone/>
              <a:defRPr sz="2000"/>
            </a:lvl2pPr>
            <a:lvl3pPr marL="914354" indent="0">
              <a:buNone/>
              <a:defRPr sz="20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043363-8F7A-0D43-8F32-D88C4C281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86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456" userDrawn="1">
          <p15:clr>
            <a:srgbClr val="FBAE40"/>
          </p15:clr>
        </p15:guide>
        <p15:guide id="5" pos="691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3120" userDrawn="1">
          <p15:clr>
            <a:srgbClr val="FBAE40"/>
          </p15:clr>
        </p15:guide>
        <p15:guide id="8" pos="3504" userDrawn="1">
          <p15:clr>
            <a:srgbClr val="FBAE40"/>
          </p15:clr>
        </p15:guide>
        <p15:guide id="9" orient="horz" pos="3264" userDrawn="1">
          <p15:clr>
            <a:srgbClr val="FBAE40"/>
          </p15:clr>
        </p15:guide>
        <p15:guide id="10" orient="horz" pos="1344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3" y="3860"/>
            <a:ext cx="12166100" cy="6854142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3619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456" userDrawn="1">
          <p15:clr>
            <a:srgbClr val="FBAE40"/>
          </p15:clr>
        </p15:guide>
        <p15:guide id="5" pos="691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3120" userDrawn="1">
          <p15:clr>
            <a:srgbClr val="FBAE40"/>
          </p15:clr>
        </p15:guide>
        <p15:guide id="8" pos="3504" userDrawn="1">
          <p15:clr>
            <a:srgbClr val="FBAE40"/>
          </p15:clr>
        </p15:guide>
        <p15:guide id="9" orient="horz" pos="3264" userDrawn="1">
          <p15:clr>
            <a:srgbClr val="FBAE40"/>
          </p15:clr>
        </p15:guide>
        <p15:guide id="10" orient="horz" pos="1344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0"/>
            <a:ext cx="103251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</a:extLst>
          </p:cNvPr>
          <p:cNvSpPr/>
          <p:nvPr userDrawn="1"/>
        </p:nvSpPr>
        <p:spPr>
          <a:xfrm>
            <a:off x="10325103" y="0"/>
            <a:ext cx="1866900" cy="6858000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738DE-3A36-7743-9096-D88580B25A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7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6000"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869" y="3691772"/>
            <a:ext cx="2854035" cy="1666717"/>
          </a:xfrm>
        </p:spPr>
        <p:txBody>
          <a:bodyPr>
            <a:noAutofit/>
          </a:bodyPr>
          <a:lstStyle>
            <a:lvl1pPr marL="0" indent="0" algn="l">
              <a:lnSpc>
                <a:spcPts val="2400"/>
              </a:lnSpc>
              <a:buNone/>
              <a:defRPr sz="1700" b="0" i="0" kern="0" spc="0" baseline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9767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504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66903" y="0"/>
            <a:ext cx="10325100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" y="0"/>
            <a:ext cx="1866900" cy="6858000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738DE-3A36-7743-9096-D88580B25A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73" y="5592076"/>
            <a:ext cx="596515" cy="78799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925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r">
              <a:defRPr sz="6000"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16309" y="3691772"/>
            <a:ext cx="2854035" cy="1666717"/>
          </a:xfrm>
        </p:spPr>
        <p:txBody>
          <a:bodyPr>
            <a:noAutofit/>
          </a:bodyPr>
          <a:lstStyle>
            <a:lvl1pPr marL="0" indent="0" algn="r">
              <a:lnSpc>
                <a:spcPts val="2400"/>
              </a:lnSpc>
              <a:buNone/>
              <a:defRPr sz="1700" b="0" i="0" kern="0" spc="0" baseline="0">
                <a:solidFill>
                  <a:schemeClr val="bg1"/>
                </a:solidFill>
                <a:latin typeface="Source Sans Pro Light" panose="020B0403030403020204" pitchFamily="34" charset="77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8084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COPY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7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3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178" indent="0">
              <a:buNone/>
              <a:defRPr sz="2000"/>
            </a:lvl2pPr>
            <a:lvl3pPr marL="914354" indent="0">
              <a:buNone/>
              <a:defRPr sz="20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D972F3-B67C-BA41-9DE6-D0F069460C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442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with COPY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700" y="571507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E506AC32-CF8A-3240-BFFE-0BAE85B420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29403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ts val="2400"/>
              </a:lnSpc>
              <a:spcBef>
                <a:spcPts val="400"/>
              </a:spcBef>
              <a:buNone/>
              <a:defRPr sz="2000"/>
            </a:lvl1pPr>
            <a:lvl2pPr marL="457178" indent="0">
              <a:buNone/>
              <a:defRPr sz="2000"/>
            </a:lvl2pPr>
            <a:lvl3pPr marL="914354" indent="0">
              <a:buNone/>
              <a:defRPr sz="20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E40814-8CAE-4841-B97D-1290FFB55C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7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4176" userDrawn="1">
          <p15:clr>
            <a:srgbClr val="FBAE40"/>
          </p15:clr>
        </p15:guide>
        <p15:guide id="9" pos="3840" userDrawn="1">
          <p15:clr>
            <a:srgbClr val="FBAE40"/>
          </p15:clr>
        </p15:guide>
        <p15:guide id="10" pos="691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79B1757-1528-4994-9FFD-D9EB86A604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28800" y="6254751"/>
            <a:ext cx="914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1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3000"/>
    </mc:Choice>
    <mc:Fallback xmlns="">
      <p:transition advClick="0" advTm="33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DATA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7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hart Placeholder 2">
            <a:extLst>
              <a:ext uri="{FF2B5EF4-FFF2-40B4-BE49-F238E27FC236}">
                <a16:creationId xmlns:a16="http://schemas.microsoft.com/office/drawing/2014/main" id="{FF498322-C164-CC4D-B4E1-8A9EB2E70EA8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219200" y="1828800"/>
            <a:ext cx="4343400" cy="365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E473BD-D837-184C-BEBE-C0149E5773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0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701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 with DATA +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2700" y="571507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rgbClr val="01359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7A2FCD2B-FE36-6F49-9CCD-8E56619D4DFE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6629400" y="1828800"/>
            <a:ext cx="4343400" cy="365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FB6D81-F300-2047-B552-EEA5130E4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52173" y="5592076"/>
            <a:ext cx="596515" cy="78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2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4176" userDrawn="1">
          <p15:clr>
            <a:srgbClr val="FBAE40"/>
          </p15:clr>
        </p15:guide>
        <p15:guide id="9" pos="3840" userDrawn="1">
          <p15:clr>
            <a:srgbClr val="FBAE40"/>
          </p15:clr>
        </p15:guide>
        <p15:guide id="10" pos="6912" userDrawn="1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161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 object, web&#10;&#10;Description automatically generated">
            <a:extLst>
              <a:ext uri="{FF2B5EF4-FFF2-40B4-BE49-F238E27FC236}">
                <a16:creationId xmlns:a16="http://schemas.microsoft.com/office/drawing/2014/main" id="{8219985A-B3A9-4B72-B418-9549027C7A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4" t="12600" r="6677" b="4862"/>
          <a:stretch/>
        </p:blipFill>
        <p:spPr>
          <a:xfrm>
            <a:off x="5" y="1223676"/>
            <a:ext cx="5137265" cy="56603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670050-D1B7-4CBA-8DE1-683288EB26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12039" y="1528881"/>
            <a:ext cx="6250372" cy="1760006"/>
          </a:xfrm>
          <a:noFill/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Release of the Annual Disability Statistics Compendium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5FBB6A-2C60-4860-9F73-B3B6C793E8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19985" y="3566596"/>
            <a:ext cx="5842431" cy="17600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0">
                <a:solidFill>
                  <a:srgbClr val="000000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br>
              <a:rPr lang="en-US" dirty="0"/>
            </a:br>
            <a:r>
              <a:rPr lang="en-US" dirty="0"/>
              <a:t>February 9-12, 2021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Rehabilitation Research and Training Center on Disability Statistics and Demographics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StatsRRTC</a:t>
            </a: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)</a:t>
            </a:r>
            <a:b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</a:br>
            <a:r>
              <a:rPr lang="en-US" dirty="0"/>
              <a:t>University of New Hampshire’s Institute on Disability </a:t>
            </a:r>
            <a:br>
              <a:rPr lang="en-US" dirty="0"/>
            </a:br>
            <a:endParaRPr lang="en-US" dirty="0"/>
          </a:p>
        </p:txBody>
      </p:sp>
      <p:pic>
        <p:nvPicPr>
          <p:cNvPr id="9" name="Picture 8" descr="Institute on Disability/UCED">
            <a:extLst>
              <a:ext uri="{FF2B5EF4-FFF2-40B4-BE49-F238E27FC236}">
                <a16:creationId xmlns:a16="http://schemas.microsoft.com/office/drawing/2014/main" id="{7AF86F4B-0841-4B0E-A552-B7AF17EDD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12" y="5487651"/>
            <a:ext cx="2243496" cy="620542"/>
          </a:xfrm>
          <a:prstGeom prst="rect">
            <a:avLst/>
          </a:prstGeom>
        </p:spPr>
      </p:pic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7BD533B3-68C2-4997-875E-216599B062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7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752" y="1816887"/>
            <a:ext cx="5405607" cy="4863578"/>
          </a:xfrm>
          <a:prstGeom prst="rect">
            <a:avLst/>
          </a:prstGeom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003DE92-DBC0-4BF5-83D7-57A56F4A9FB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980" y="5481688"/>
            <a:ext cx="2984499" cy="51829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411F24B-4B00-4FBD-9BC5-F3BDFCF2BB4B}"/>
              </a:ext>
            </a:extLst>
          </p:cNvPr>
          <p:cNvSpPr/>
          <p:nvPr userDrawn="1"/>
        </p:nvSpPr>
        <p:spPr>
          <a:xfrm>
            <a:off x="0" y="1117171"/>
            <a:ext cx="12101088" cy="174707"/>
          </a:xfrm>
          <a:prstGeom prst="rect">
            <a:avLst/>
          </a:prstGeom>
          <a:solidFill>
            <a:srgbClr val="C33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526646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7295D8D-6F92-4035-A152-926CC3F86C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28800" y="6254751"/>
            <a:ext cx="914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9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3000"/>
    </mc:Choice>
    <mc:Fallback xmlns="">
      <p:transition advClick="0" advTm="3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3A9EC-ADB4-462B-A331-F94C96B4AF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28800" y="6254751"/>
            <a:ext cx="914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2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3000"/>
    </mc:Choice>
    <mc:Fallback xmlns="">
      <p:transition advClick="0" advTm="3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CE54DB6-E5CA-48DE-B27B-99B63BD023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28800" y="6254751"/>
            <a:ext cx="914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36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3000"/>
    </mc:Choice>
    <mc:Fallback xmlns="">
      <p:transition advClick="0" advTm="3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A353DD2-E744-4F49-8A47-D39F40A33F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28800" y="6254751"/>
            <a:ext cx="914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2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3000"/>
    </mc:Choice>
    <mc:Fallback xmlns="">
      <p:transition advClick="0" advTm="3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05000"/>
            <a:ext cx="10769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6705600" y="3"/>
            <a:ext cx="4165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z="1400">
              <a:cs typeface="+mn-cs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9476574-89D5-4AA1-BF05-6ACC5F1AC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8800" y="6254751"/>
            <a:ext cx="914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33000"/>
    </mc:Choice>
    <mc:Fallback xmlns="">
      <p:transition advClick="0" advTm="33000"/>
    </mc:Fallback>
  </mc:AlternateConten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C91B4-EA54-476D-ACBF-55D4A6DFB2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08000" y="6096002"/>
            <a:ext cx="9144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33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hf hdr="0" ftr="0" dt="0"/>
  <p:txStyles>
    <p:titleStyle>
      <a:lvl1pPr algn="ctr" defTabSz="4571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8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D351B13-AB02-43DE-806C-F1AB470A6B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1000" y="6305552"/>
            <a:ext cx="939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43CCB1A-5FAC-44C2-A958-39EC00897567}" type="slidenum">
              <a:rPr lang="en-US" sz="1400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7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78CDE-E249-4FEC-81B2-8F8B43BC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B4F57-C26B-4FEE-A4E2-654FB489D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F0197-24C1-485E-8C52-9C073AC7F3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6400" y="6248402"/>
            <a:ext cx="914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843CCB1A-5FAC-44C2-A958-39EC008975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1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ft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8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l" defTabSz="685766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3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B69483-D310-4C47-9384-835ED571A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C688A30-D0E0-AF4A-AB9B-CD0AC88CA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47E2A7E-8957-394B-836C-16BA372D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77"/>
              </a:defRPr>
            </a:lvl1pPr>
          </a:lstStyle>
          <a:p>
            <a:fld id="{F9DACE89-5049-9D42-8713-0737A9D748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2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13591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354" rtl="0" eaLnBrk="1" latinLnBrk="0" hangingPunct="1">
        <a:lnSpc>
          <a:spcPts val="2400"/>
        </a:lnSpc>
        <a:spcBef>
          <a:spcPts val="4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457178" indent="0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354" indent="0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532" indent="0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709" indent="0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lassifications/icf/en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Relationship Id="rId5" Type="http://schemas.openxmlformats.org/officeDocument/2006/relationships/hyperlink" Target="http://www.jstor.org/stable/2137284" TargetMode="External"/><Relationship Id="rId4" Type="http://schemas.openxmlformats.org/officeDocument/2006/relationships/hyperlink" Target="https://doi.org/10.17226/157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6C3E-B0FB-4CF2-AAD3-2C4D4BD56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3833" y="1527056"/>
            <a:ext cx="6073323" cy="876969"/>
          </a:xfrm>
        </p:spPr>
        <p:txBody>
          <a:bodyPr>
            <a:noAutofit/>
          </a:bodyPr>
          <a:lstStyle/>
          <a:p>
            <a:r>
              <a:rPr lang="en-US" sz="2500" dirty="0">
                <a:solidFill>
                  <a:schemeClr val="tx1"/>
                </a:solidFill>
              </a:rPr>
              <a:t>Models and Concepts of Disability</a:t>
            </a:r>
            <a:br>
              <a:rPr lang="en-US" sz="2500" dirty="0">
                <a:solidFill>
                  <a:schemeClr val="tx1"/>
                </a:solidFill>
              </a:rPr>
            </a:br>
            <a:endParaRPr lang="en-US" sz="25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7C39F2-EC9F-439D-BD42-CEF034434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7887" y="2404877"/>
            <a:ext cx="5842431" cy="26356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Disability in America</a:t>
            </a:r>
          </a:p>
        </p:txBody>
      </p:sp>
    </p:spTree>
    <p:extLst>
      <p:ext uri="{BB962C8B-B14F-4D97-AF65-F5344CB8AC3E}">
        <p14:creationId xmlns:p14="http://schemas.microsoft.com/office/powerpoint/2010/main" val="4010452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AE4C5-B73E-4F05-AD05-BAE2F889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1828800"/>
          </a:xfrm>
        </p:spPr>
        <p:txBody>
          <a:bodyPr/>
          <a:lstStyle/>
          <a:p>
            <a:br>
              <a:rPr lang="en-US" sz="4000" dirty="0">
                <a:solidFill>
                  <a:srgbClr val="0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sz="4000" dirty="0">
                <a:solidFill>
                  <a:srgbClr val="0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4000" dirty="0">
                <a:solidFill>
                  <a:srgbClr val="0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 Classification of Functioning, Disability, and Health (ICF)</a:t>
            </a:r>
            <a:br>
              <a:rPr lang="en-US" sz="4000" dirty="0">
                <a:solidFill>
                  <a:srgbClr val="0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4000" dirty="0">
              <a:solidFill>
                <a:srgbClr val="00008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301A5-159B-49F6-91BF-1F5441E1C6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5" y="1460634"/>
            <a:ext cx="10714617" cy="4240924"/>
          </a:xfrm>
        </p:spPr>
        <p:txBody>
          <a:bodyPr/>
          <a:lstStyle/>
          <a:p>
            <a:pPr marL="457178" indent="-457178">
              <a:lnSpc>
                <a:spcPct val="2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ICF framework helps collect disability data that is consistent and internationally comparable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[5]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8" indent="-457178">
              <a:lnSpc>
                <a:spcPct val="2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ICF classifies functioning and disability associated with health conditions,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the people, themselves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[5]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 fontAlgn="base">
              <a:lnSpc>
                <a:spcPct val="20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endParaRPr lang="en-US" sz="2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688E-F7FB-4168-8098-275E0EEC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312"/>
            <a:ext cx="10515600" cy="1178088"/>
          </a:xfrm>
        </p:spPr>
        <p:txBody>
          <a:bodyPr/>
          <a:lstStyle/>
          <a:p>
            <a:r>
              <a:rPr lang="en-US" sz="4000" dirty="0"/>
              <a:t>Why use the ICF?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1F6A8-64E2-44A1-8E33-43D713EC77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6" y="1504178"/>
            <a:ext cx="10714617" cy="3872753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1800"/>
              </a:spcBef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ICF is the world standard for conceptualizing and classifying functioning and disability, agreed by the World Health Assembly in 2001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[5]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>
              <a:lnSpc>
                <a:spcPct val="2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It provides a 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common language, terms and concepts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on disability </a:t>
            </a:r>
          </a:p>
          <a:p>
            <a:pPr marL="342882" indent="-342882">
              <a:lnSpc>
                <a:spcPct val="2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It is a </a:t>
            </a:r>
            <a:r>
              <a:rPr lang="de-DE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multi purpose tool </a:t>
            </a: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which allows for a wide range of use cases </a:t>
            </a:r>
          </a:p>
          <a:p>
            <a:pPr marL="342882" indent="-342882">
              <a:lnSpc>
                <a:spcPct val="2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>
              <a:lnSpc>
                <a:spcPct val="2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1800"/>
              </a:spcBef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9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688E-F7FB-4168-8098-275E0EEC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312"/>
            <a:ext cx="10515600" cy="1178088"/>
          </a:xfrm>
        </p:spPr>
        <p:txBody>
          <a:bodyPr/>
          <a:lstStyle/>
          <a:p>
            <a:r>
              <a:rPr lang="en-US" sz="4000" dirty="0"/>
              <a:t>Why use the ICF?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1F6A8-64E2-44A1-8E33-43D713EC77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5" y="1460634"/>
            <a:ext cx="10714617" cy="4240924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ICF supports </a:t>
            </a: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rights-based policies </a:t>
            </a: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and provides a model to assist planning and communication across many sectors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It provides an </a:t>
            </a:r>
            <a:r>
              <a:rPr lang="de-DE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organized data structure </a:t>
            </a:r>
            <a:r>
              <a:rPr lang="de-DE" sz="2500" dirty="0">
                <a:latin typeface="Arial" panose="020B0604020202020204" pitchFamily="34" charset="0"/>
                <a:cs typeface="Arial" panose="020B0604020202020204" pitchFamily="34" charset="0"/>
              </a:rPr>
              <a:t>for policy-relevant population data</a:t>
            </a:r>
          </a:p>
          <a:p>
            <a:pPr>
              <a:lnSpc>
                <a:spcPct val="200000"/>
              </a:lnSpc>
              <a:spcBef>
                <a:spcPts val="1800"/>
              </a:spcBef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688E-F7FB-4168-8098-275E0EEC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3112"/>
            <a:ext cx="10515600" cy="1178088"/>
          </a:xfrm>
        </p:spPr>
        <p:txBody>
          <a:bodyPr/>
          <a:lstStyle/>
          <a:p>
            <a:r>
              <a:rPr lang="en-US" sz="4000" dirty="0"/>
              <a:t>ICF : Concepts of Functioning and Disability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1F6A8-64E2-44A1-8E33-43D713EC77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5" y="1460634"/>
            <a:ext cx="10714617" cy="4240924"/>
          </a:xfrm>
        </p:spPr>
        <p:txBody>
          <a:bodyPr/>
          <a:lstStyle/>
          <a:p>
            <a:pPr marL="342882" indent="-342882" fontAlgn="base">
              <a:lnSpc>
                <a:spcPct val="20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ICF is a framework to organize and document information on functioning and disability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[5]</a:t>
            </a:r>
            <a:endParaRPr lang="en-US" sz="2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 fontAlgn="base">
              <a:lnSpc>
                <a:spcPct val="20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ICF provides a standard language for disability by combining the medical and the social model of disability as a “bio-psycho-social synthesis” </a:t>
            </a: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[5]</a:t>
            </a:r>
            <a:endParaRPr lang="en-US" sz="2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1800"/>
              </a:spcBef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3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1F6A8-64E2-44A1-8E33-43D713EC77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5" y="1460634"/>
            <a:ext cx="10714617" cy="4240924"/>
          </a:xfrm>
        </p:spPr>
        <p:txBody>
          <a:bodyPr/>
          <a:lstStyle/>
          <a:p>
            <a:pPr marL="342882" indent="-342882" fontAlgn="base">
              <a:lnSpc>
                <a:spcPct val="20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ICF defines functioning as a “</a:t>
            </a:r>
            <a:r>
              <a:rPr lang="en-US" sz="25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 interaction </a:t>
            </a: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a person’s </a:t>
            </a:r>
            <a:r>
              <a:rPr lang="en-US" sz="25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condition, environmental factors </a:t>
            </a: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5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factors</a:t>
            </a: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 [5]</a:t>
            </a:r>
            <a:endParaRPr lang="en-US" sz="2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 fontAlgn="base">
              <a:lnSpc>
                <a:spcPct val="20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ICF uses a neutral language to record both positive and negative aspects of functioning </a:t>
            </a: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[5]</a:t>
            </a:r>
            <a:endParaRPr lang="en-US" sz="2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 fontAlgn="base">
              <a:lnSpc>
                <a:spcPct val="20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1800"/>
              </a:spcBef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ADC7AA-0277-E654-AE1C-FF0D6E70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ICF: Concepts of functionality and disability</a:t>
            </a:r>
          </a:p>
        </p:txBody>
      </p:sp>
    </p:spTree>
    <p:extLst>
      <p:ext uri="{BB962C8B-B14F-4D97-AF65-F5344CB8AC3E}">
        <p14:creationId xmlns:p14="http://schemas.microsoft.com/office/powerpoint/2010/main" val="419581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688E-F7FB-4168-8098-275E0EEC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312"/>
            <a:ext cx="10515600" cy="1178088"/>
          </a:xfrm>
        </p:spPr>
        <p:txBody>
          <a:bodyPr/>
          <a:lstStyle/>
          <a:p>
            <a:r>
              <a:rPr lang="en-US" sz="4000" dirty="0">
                <a:solidFill>
                  <a:srgbClr val="000080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Definitions of Components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1F6A8-64E2-44A1-8E33-43D713EC77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5" y="1460634"/>
            <a:ext cx="10714617" cy="4240924"/>
          </a:xfrm>
        </p:spPr>
        <p:txBody>
          <a:bodyPr/>
          <a:lstStyle/>
          <a:p>
            <a:pPr marL="457178" indent="-45717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Functioning –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is an umbrella term for body functions, structures, activities and participation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[5]</a:t>
            </a:r>
            <a:endParaRPr lang="en-US" sz="2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8" indent="-45717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Disability –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is an umbrella term for impairments, activity limitations and participation restrictions i.e. union of these three concepts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[5]</a:t>
            </a:r>
            <a:endParaRPr lang="en-US" sz="2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8" indent="-45717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Body functions –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physiological functions of body systems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[5]</a:t>
            </a:r>
            <a:endParaRPr lang="en-US" sz="2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8" indent="-45717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500" b="1" i="1" dirty="0">
                <a:latin typeface="Arial" panose="020B0604020202020204" pitchFamily="34" charset="0"/>
                <a:cs typeface="Arial" panose="020B0604020202020204" pitchFamily="34" charset="0"/>
              </a:rPr>
              <a:t>Body structures –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anatomical parts of the body e.g. limbs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[5]</a:t>
            </a:r>
            <a:endParaRPr lang="en-US" sz="25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1800"/>
              </a:spcBef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1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11F6A8-64E2-44A1-8E33-43D713EC77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5" y="1460634"/>
            <a:ext cx="10714617" cy="4240924"/>
          </a:xfrm>
        </p:spPr>
        <p:txBody>
          <a:bodyPr/>
          <a:lstStyle/>
          <a:p>
            <a:pPr marL="342882" indent="-342882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– </a:t>
            </a: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execution of a task by an individual </a:t>
            </a: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[5]</a:t>
            </a:r>
            <a:endParaRPr lang="en-US" sz="25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Participation – </a:t>
            </a: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involvement in a life situation </a:t>
            </a: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[5]</a:t>
            </a:r>
            <a:endParaRPr lang="en-US" sz="25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 fontAlgn="base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500" b="1" i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factors – </a:t>
            </a: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physical, social, attitudinal environment in which a person lives </a:t>
            </a:r>
            <a:r>
              <a:rPr lang="en-US" sz="25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[5]</a:t>
            </a:r>
            <a:endParaRPr lang="en-US" sz="2500" b="1" i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1800"/>
              </a:spcBef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314CBE6-454A-FF25-1483-1DB66D04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Components</a:t>
            </a:r>
          </a:p>
        </p:txBody>
      </p:sp>
    </p:spTree>
    <p:extLst>
      <p:ext uri="{BB962C8B-B14F-4D97-AF65-F5344CB8AC3E}">
        <p14:creationId xmlns:p14="http://schemas.microsoft.com/office/powerpoint/2010/main" val="9325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688E-F7FB-4168-8098-275E0EEC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312"/>
            <a:ext cx="10515600" cy="1178088"/>
          </a:xfrm>
        </p:spPr>
        <p:txBody>
          <a:bodyPr/>
          <a:lstStyle/>
          <a:p>
            <a:r>
              <a:rPr lang="en-US" sz="4000" dirty="0">
                <a:solidFill>
                  <a:srgbClr val="0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ICF Model: Interaction between ICF components</a:t>
            </a:r>
            <a:endParaRPr lang="en-US" sz="4000" dirty="0">
              <a:solidFill>
                <a:srgbClr val="00008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55B5D5-DF9F-4F21-BC6B-EC7F40500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28800" y="1996912"/>
            <a:ext cx="8382000" cy="4175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B76992-C2F2-41B6-A044-A4B2FC12CB46}"/>
              </a:ext>
            </a:extLst>
          </p:cNvPr>
          <p:cNvSpPr txBox="1"/>
          <p:nvPr/>
        </p:nvSpPr>
        <p:spPr>
          <a:xfrm>
            <a:off x="4733291" y="2202373"/>
            <a:ext cx="2667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 Conditions (disorder or disease)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30A5BB-228A-44CA-B437-8E77C78EBAB5}"/>
              </a:ext>
            </a:extLst>
          </p:cNvPr>
          <p:cNvSpPr txBox="1"/>
          <p:nvPr/>
        </p:nvSpPr>
        <p:spPr>
          <a:xfrm>
            <a:off x="2209800" y="3680667"/>
            <a:ext cx="1828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Body Functions and Structures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F433D6-695C-4F95-A9A0-33AC1717B4B2}"/>
              </a:ext>
            </a:extLst>
          </p:cNvPr>
          <p:cNvSpPr txBox="1"/>
          <p:nvPr/>
        </p:nvSpPr>
        <p:spPr>
          <a:xfrm>
            <a:off x="5216736" y="3859767"/>
            <a:ext cx="1828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B47E7C-01FC-49B7-9FC6-5680D10DC722}"/>
              </a:ext>
            </a:extLst>
          </p:cNvPr>
          <p:cNvSpPr txBox="1"/>
          <p:nvPr/>
        </p:nvSpPr>
        <p:spPr>
          <a:xfrm>
            <a:off x="3276625" y="5192550"/>
            <a:ext cx="251457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Environmental Factors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C1A354-025C-4482-850E-D2CB8522E020}"/>
              </a:ext>
            </a:extLst>
          </p:cNvPr>
          <p:cNvSpPr txBox="1"/>
          <p:nvPr/>
        </p:nvSpPr>
        <p:spPr>
          <a:xfrm>
            <a:off x="8077200" y="3786346"/>
            <a:ext cx="18288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C414CE-0A11-4C3D-AEAA-80C95D5868F5}"/>
              </a:ext>
            </a:extLst>
          </p:cNvPr>
          <p:cNvSpPr txBox="1"/>
          <p:nvPr/>
        </p:nvSpPr>
        <p:spPr>
          <a:xfrm>
            <a:off x="6858000" y="5199973"/>
            <a:ext cx="1828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Personal Factors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EBBA6F-1F0D-475D-83ED-9A86C12DE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56760" y="4876800"/>
            <a:ext cx="307848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3DBB0C0-8C29-4243-B15F-53489D4DB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95600" y="4648200"/>
            <a:ext cx="6096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A89182-5ADD-425E-9F6E-148B28CD5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95600" y="3352800"/>
            <a:ext cx="6096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B48A9FE-3AF6-44C6-A849-75721DF8F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05760" y="3352805"/>
            <a:ext cx="0" cy="32785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72345D-F948-4176-9E11-CC3714614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81440" y="3352809"/>
            <a:ext cx="10160" cy="4335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EDB4D48-8E75-439D-AC73-AF90AB87E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905760" y="4352008"/>
            <a:ext cx="0" cy="2961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5698F97-D1E7-456D-A6B6-5F2255A50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991600" y="4155679"/>
            <a:ext cx="0" cy="4925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B508145-EBC2-4ECF-946A-EE47A2CC4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35240" y="4881792"/>
            <a:ext cx="0" cy="3107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42CDBB9-8AF3-4E92-B5A7-3D274EABE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56760" y="4876804"/>
            <a:ext cx="0" cy="3107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D93F6A8-8AE2-4106-9EDD-24D7BBC96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2971809"/>
            <a:ext cx="0" cy="814543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7D5FE6-09F5-4B8A-80F0-4022F0871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254500" y="4037188"/>
            <a:ext cx="76200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30D7CD0-4F9D-41BC-BFD7-DE0A94BCE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54240" y="4049991"/>
            <a:ext cx="76200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5CF7FD4-304C-48C5-BD9F-A0A8E8309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087537" y="4326989"/>
            <a:ext cx="8468" cy="5674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701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688E-F7FB-4168-8098-275E0EEC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312"/>
            <a:ext cx="10515600" cy="1178088"/>
          </a:xfrm>
        </p:spPr>
        <p:txBody>
          <a:bodyPr/>
          <a:lstStyle/>
          <a:p>
            <a:r>
              <a:rPr lang="en-US" sz="4000" dirty="0">
                <a:solidFill>
                  <a:srgbClr val="0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ICF Model: An Example</a:t>
            </a:r>
            <a:endParaRPr lang="en-US" sz="4000" dirty="0">
              <a:solidFill>
                <a:srgbClr val="00008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C859BC-2BF0-49C4-AF2C-AE0F58351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57200" y="1600208"/>
            <a:ext cx="11049000" cy="4953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B6D946-2D54-427F-9055-A0B2772076D1}"/>
              </a:ext>
            </a:extLst>
          </p:cNvPr>
          <p:cNvSpPr txBox="1"/>
          <p:nvPr/>
        </p:nvSpPr>
        <p:spPr>
          <a:xfrm>
            <a:off x="4762500" y="1676400"/>
            <a:ext cx="2667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Osteoarthritis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968648-F119-48FB-A263-79B581D41162}"/>
              </a:ext>
            </a:extLst>
          </p:cNvPr>
          <p:cNvSpPr txBox="1"/>
          <p:nvPr/>
        </p:nvSpPr>
        <p:spPr>
          <a:xfrm>
            <a:off x="838200" y="2719960"/>
            <a:ext cx="332517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Body Functions and Structures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Pain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Range of Motion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Muscle weakness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Coordination deficits</a:t>
            </a:r>
          </a:p>
          <a:p>
            <a:pPr marL="285737" indent="-285737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Problems with energy and drive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A80FB3-58ED-4DC7-8032-C9CAD02C4EFF}"/>
              </a:ext>
            </a:extLst>
          </p:cNvPr>
          <p:cNvSpPr txBox="1"/>
          <p:nvPr/>
        </p:nvSpPr>
        <p:spPr>
          <a:xfrm>
            <a:off x="5029200" y="2752641"/>
            <a:ext cx="225636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Mobility, standing, walking, use of transportation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Grasping, handling of objects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8D0C5F-ED96-48AB-AAFF-8FF937375C30}"/>
              </a:ext>
            </a:extLst>
          </p:cNvPr>
          <p:cNvSpPr txBox="1"/>
          <p:nvPr/>
        </p:nvSpPr>
        <p:spPr>
          <a:xfrm>
            <a:off x="8097519" y="2752640"/>
            <a:ext cx="3009587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Vocational performance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Family relations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Recreation and leisure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Social life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E731E9-D850-4419-9156-A1EBFB5A925F}"/>
              </a:ext>
            </a:extLst>
          </p:cNvPr>
          <p:cNvSpPr txBox="1"/>
          <p:nvPr/>
        </p:nvSpPr>
        <p:spPr>
          <a:xfrm>
            <a:off x="2285999" y="5323582"/>
            <a:ext cx="322579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Environmental Factors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Workplace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Housing and transportation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Facilities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4101C38-7DEE-4CDA-A924-5EFCE77829F2}"/>
              </a:ext>
            </a:extLst>
          </p:cNvPr>
          <p:cNvSpPr txBox="1"/>
          <p:nvPr/>
        </p:nvSpPr>
        <p:spPr>
          <a:xfrm>
            <a:off x="7010405" y="5322230"/>
            <a:ext cx="198119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Personal Factors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Health Behavior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Coping strategies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Age and Gender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386B8EF-928F-46D3-AC5E-35DD9A0D9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56760" y="5006734"/>
            <a:ext cx="307848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46832E8-250B-49D8-8856-A6FD6E7AF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05760" y="4648200"/>
            <a:ext cx="6096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3D6FB5E-65D5-4628-89D9-82AFCA82B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95600" y="2133600"/>
            <a:ext cx="6096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5D8CB0C-08E5-40A2-AA58-42FD1F71C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905760" y="2128532"/>
            <a:ext cx="0" cy="5914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DEABBC9-5AF9-4582-81A2-1B78BAF11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1760" y="2128523"/>
            <a:ext cx="10160" cy="6241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689EA2DD-B293-46BF-B170-EB948F217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2905760" y="4346927"/>
            <a:ext cx="0" cy="2961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524FCF1-A371-4A8C-AFDE-BFD4B56C3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8991600" y="4298087"/>
            <a:ext cx="0" cy="3450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376256D-92CE-4014-8D9E-A1B91F9A4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35240" y="5006738"/>
            <a:ext cx="0" cy="3107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67F66E7-6CAC-4EEA-BD6C-1AE56BCAF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56760" y="5023243"/>
            <a:ext cx="0" cy="31075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8EBE2FC-117E-44A7-8593-E9E316C89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85775" y="2209804"/>
            <a:ext cx="0" cy="437635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135A9EE-F90C-4A63-8E13-A53CE40A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191000" y="3407267"/>
            <a:ext cx="76200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707BE3FA-EC2D-4AE3-BE2B-5FDF3BFA5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54240" y="3352799"/>
            <a:ext cx="762000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D2A3F24-F33E-4BD6-A32D-1226000E8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087537" y="4408780"/>
            <a:ext cx="8468" cy="5674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81103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24000" y="10437"/>
            <a:ext cx="9144000" cy="6942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Structure of the ICF Coding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38151F-4821-43C7-8E31-E695A69DF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847851" y="6435773"/>
            <a:ext cx="685800" cy="476251"/>
          </a:xfr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9D4137-0C47-4131-9773-A3EEB98AC146}"/>
              </a:ext>
            </a:extLst>
          </p:cNvPr>
          <p:cNvSpPr txBox="1"/>
          <p:nvPr/>
        </p:nvSpPr>
        <p:spPr>
          <a:xfrm>
            <a:off x="5410200" y="1221687"/>
            <a:ext cx="16764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  <a:cs typeface="Calibri" panose="020F0502020204030204" pitchFamily="34" charset="0"/>
              </a:rPr>
              <a:t>ICF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06AF97-E121-4164-BBBE-48C0BD303843}"/>
              </a:ext>
            </a:extLst>
          </p:cNvPr>
          <p:cNvSpPr txBox="1"/>
          <p:nvPr/>
        </p:nvSpPr>
        <p:spPr>
          <a:xfrm>
            <a:off x="2438400" y="1963227"/>
            <a:ext cx="2743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Part 1: Functioning and Disability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5DC14-CE73-441B-9D0D-9E9DB4B0E325}"/>
              </a:ext>
            </a:extLst>
          </p:cNvPr>
          <p:cNvSpPr txBox="1"/>
          <p:nvPr/>
        </p:nvSpPr>
        <p:spPr>
          <a:xfrm>
            <a:off x="7321142" y="1963227"/>
            <a:ext cx="228006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Part 2: Contextual Factors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C40259-C818-4D33-B48A-0551E0124E66}"/>
              </a:ext>
            </a:extLst>
          </p:cNvPr>
          <p:cNvSpPr txBox="1"/>
          <p:nvPr/>
        </p:nvSpPr>
        <p:spPr>
          <a:xfrm>
            <a:off x="1762122" y="2833311"/>
            <a:ext cx="190500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  <a:cs typeface="Calibri" panose="020F0502020204030204" pitchFamily="34" charset="0"/>
              </a:rPr>
              <a:t>Body Functions and Structures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435D1A-C71B-488F-A7BD-73504C4A9A88}"/>
              </a:ext>
            </a:extLst>
          </p:cNvPr>
          <p:cNvSpPr txBox="1"/>
          <p:nvPr/>
        </p:nvSpPr>
        <p:spPr>
          <a:xfrm>
            <a:off x="4191000" y="2833312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  <a:cs typeface="Calibri" panose="020F0502020204030204" pitchFamily="34" charset="0"/>
              </a:rPr>
              <a:t>Activities and Participation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C7E1B6-7751-4E64-9F4C-FF2466D9C990}"/>
              </a:ext>
            </a:extLst>
          </p:cNvPr>
          <p:cNvSpPr txBox="1"/>
          <p:nvPr/>
        </p:nvSpPr>
        <p:spPr>
          <a:xfrm>
            <a:off x="6858003" y="2844233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  <a:cs typeface="Calibri" panose="020F0502020204030204" pitchFamily="34" charset="0"/>
              </a:rPr>
              <a:t>Environmental Factors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6261BB-247C-4152-AB30-6F27365B9AF4}"/>
              </a:ext>
            </a:extLst>
          </p:cNvPr>
          <p:cNvSpPr txBox="1"/>
          <p:nvPr/>
        </p:nvSpPr>
        <p:spPr>
          <a:xfrm>
            <a:off x="8839200" y="2844234"/>
            <a:ext cx="15240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  <a:cs typeface="Calibri" panose="020F0502020204030204" pitchFamily="34" charset="0"/>
              </a:rPr>
              <a:t>Personal Factors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613457-6A59-43F7-8F4E-F055EA9CF2D6}"/>
              </a:ext>
            </a:extLst>
          </p:cNvPr>
          <p:cNvSpPr txBox="1"/>
          <p:nvPr/>
        </p:nvSpPr>
        <p:spPr>
          <a:xfrm>
            <a:off x="1543054" y="3884549"/>
            <a:ext cx="99060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cs typeface="Calibri" panose="020F0502020204030204" pitchFamily="34" charset="0"/>
              </a:rPr>
              <a:t>Change in Body Function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9C89C9-7CF9-4BF8-9842-26B6EE3F779A}"/>
              </a:ext>
            </a:extLst>
          </p:cNvPr>
          <p:cNvSpPr txBox="1"/>
          <p:nvPr/>
        </p:nvSpPr>
        <p:spPr>
          <a:xfrm>
            <a:off x="2647949" y="3884546"/>
            <a:ext cx="93345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cs typeface="Calibri" panose="020F0502020204030204" pitchFamily="34" charset="0"/>
              </a:rPr>
              <a:t>Change in Body Structure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7EBDCA-1BCA-470D-B004-DAA2595C4CFA}"/>
              </a:ext>
            </a:extLst>
          </p:cNvPr>
          <p:cNvSpPr txBox="1"/>
          <p:nvPr/>
        </p:nvSpPr>
        <p:spPr>
          <a:xfrm>
            <a:off x="4191001" y="3884547"/>
            <a:ext cx="93345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cs typeface="Calibri" panose="020F0502020204030204" pitchFamily="34" charset="0"/>
              </a:rPr>
              <a:t>Capacity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F8C645-E745-4DC4-8BF7-309204919981}"/>
              </a:ext>
            </a:extLst>
          </p:cNvPr>
          <p:cNvSpPr txBox="1"/>
          <p:nvPr/>
        </p:nvSpPr>
        <p:spPr>
          <a:xfrm>
            <a:off x="5267329" y="3884547"/>
            <a:ext cx="120967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cs typeface="Calibri" panose="020F0502020204030204" pitchFamily="34" charset="0"/>
              </a:rPr>
              <a:t>Performance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0291F92-86DC-4DEA-8927-4C1AF3122035}"/>
              </a:ext>
            </a:extLst>
          </p:cNvPr>
          <p:cNvSpPr txBox="1"/>
          <p:nvPr/>
        </p:nvSpPr>
        <p:spPr>
          <a:xfrm>
            <a:off x="1702436" y="4908222"/>
            <a:ext cx="857251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cs typeface="Calibri" panose="020F0502020204030204" pitchFamily="34" charset="0"/>
              </a:rPr>
              <a:t>Item Levels-</a:t>
            </a:r>
          </a:p>
          <a:p>
            <a:pPr marL="285737" indent="-285737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1</a:t>
            </a:r>
            <a:r>
              <a:rPr lang="en-US" sz="1400" baseline="30000" dirty="0">
                <a:latin typeface="+mj-lt"/>
                <a:cs typeface="Calibri" panose="020F0502020204030204" pitchFamily="34" charset="0"/>
              </a:rPr>
              <a:t>st</a:t>
            </a:r>
            <a:endParaRPr lang="en-US" sz="1400" dirty="0">
              <a:latin typeface="+mj-lt"/>
              <a:cs typeface="Calibri" panose="020F0502020204030204" pitchFamily="34" charset="0"/>
            </a:endParaRPr>
          </a:p>
          <a:p>
            <a:pPr marL="285737" indent="-285737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2</a:t>
            </a:r>
            <a:r>
              <a:rPr lang="en-US" sz="1400" baseline="30000" dirty="0">
                <a:latin typeface="+mj-lt"/>
                <a:cs typeface="Calibri" panose="020F0502020204030204" pitchFamily="34" charset="0"/>
              </a:rPr>
              <a:t>nd</a:t>
            </a:r>
            <a:endParaRPr lang="en-US" sz="1400" dirty="0">
              <a:latin typeface="+mj-lt"/>
              <a:cs typeface="Calibri" panose="020F0502020204030204" pitchFamily="34" charset="0"/>
            </a:endParaRPr>
          </a:p>
          <a:p>
            <a:pPr marL="285737" indent="-285737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3rd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D8F511-C9DE-445A-857F-47E3D8E8D439}"/>
              </a:ext>
            </a:extLst>
          </p:cNvPr>
          <p:cNvSpPr txBox="1"/>
          <p:nvPr/>
        </p:nvSpPr>
        <p:spPr>
          <a:xfrm>
            <a:off x="2695576" y="4903901"/>
            <a:ext cx="857251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cs typeface="Calibri" panose="020F0502020204030204" pitchFamily="34" charset="0"/>
              </a:rPr>
              <a:t>Item Levels-</a:t>
            </a:r>
          </a:p>
          <a:p>
            <a:pPr marL="285737" indent="-285737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1</a:t>
            </a:r>
            <a:r>
              <a:rPr lang="en-US" sz="1400" baseline="30000" dirty="0">
                <a:latin typeface="+mj-lt"/>
                <a:cs typeface="Calibri" panose="020F0502020204030204" pitchFamily="34" charset="0"/>
              </a:rPr>
              <a:t>st</a:t>
            </a:r>
            <a:endParaRPr lang="en-US" sz="1400" dirty="0">
              <a:latin typeface="+mj-lt"/>
              <a:cs typeface="Calibri" panose="020F0502020204030204" pitchFamily="34" charset="0"/>
            </a:endParaRPr>
          </a:p>
          <a:p>
            <a:pPr marL="285737" indent="-285737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2</a:t>
            </a:r>
            <a:r>
              <a:rPr lang="en-US" sz="1400" baseline="30000" dirty="0">
                <a:latin typeface="+mj-lt"/>
                <a:cs typeface="Calibri" panose="020F0502020204030204" pitchFamily="34" charset="0"/>
              </a:rPr>
              <a:t>nd</a:t>
            </a:r>
            <a:endParaRPr lang="en-US" sz="1400" dirty="0">
              <a:latin typeface="+mj-lt"/>
              <a:cs typeface="Calibri" panose="020F0502020204030204" pitchFamily="34" charset="0"/>
            </a:endParaRPr>
          </a:p>
          <a:p>
            <a:pPr marL="285737" indent="-285737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3rd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D44742-94E7-4423-8CA4-EF70B68DAC8A}"/>
              </a:ext>
            </a:extLst>
          </p:cNvPr>
          <p:cNvSpPr txBox="1"/>
          <p:nvPr/>
        </p:nvSpPr>
        <p:spPr>
          <a:xfrm>
            <a:off x="4229101" y="4908405"/>
            <a:ext cx="857251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cs typeface="Calibri" panose="020F0502020204030204" pitchFamily="34" charset="0"/>
              </a:rPr>
              <a:t>Item Levels-</a:t>
            </a:r>
          </a:p>
          <a:p>
            <a:pPr marL="285737" indent="-285737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1</a:t>
            </a:r>
            <a:r>
              <a:rPr lang="en-US" sz="1400" baseline="30000" dirty="0">
                <a:latin typeface="+mj-lt"/>
                <a:cs typeface="Calibri" panose="020F0502020204030204" pitchFamily="34" charset="0"/>
              </a:rPr>
              <a:t>st</a:t>
            </a:r>
            <a:endParaRPr lang="en-US" sz="1400" dirty="0">
              <a:latin typeface="+mj-lt"/>
              <a:cs typeface="Calibri" panose="020F0502020204030204" pitchFamily="34" charset="0"/>
            </a:endParaRPr>
          </a:p>
          <a:p>
            <a:pPr marL="285737" indent="-285737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2</a:t>
            </a:r>
            <a:r>
              <a:rPr lang="en-US" sz="1400" baseline="30000" dirty="0">
                <a:latin typeface="+mj-lt"/>
                <a:cs typeface="Calibri" panose="020F0502020204030204" pitchFamily="34" charset="0"/>
              </a:rPr>
              <a:t>nd</a:t>
            </a:r>
            <a:endParaRPr lang="en-US" sz="1400" dirty="0">
              <a:latin typeface="+mj-lt"/>
              <a:cs typeface="Calibri" panose="020F0502020204030204" pitchFamily="34" charset="0"/>
            </a:endParaRPr>
          </a:p>
          <a:p>
            <a:pPr marL="285737" indent="-285737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3rd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D3FB2A-63DC-4B61-8783-385AAFACAF58}"/>
              </a:ext>
            </a:extLst>
          </p:cNvPr>
          <p:cNvSpPr txBox="1"/>
          <p:nvPr/>
        </p:nvSpPr>
        <p:spPr>
          <a:xfrm>
            <a:off x="5410201" y="4895909"/>
            <a:ext cx="857251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cs typeface="Calibri" panose="020F0502020204030204" pitchFamily="34" charset="0"/>
              </a:rPr>
              <a:t>Item Levels-</a:t>
            </a:r>
          </a:p>
          <a:p>
            <a:pPr marL="285737" indent="-285737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1</a:t>
            </a:r>
            <a:r>
              <a:rPr lang="en-US" sz="1400" baseline="30000" dirty="0">
                <a:latin typeface="+mj-lt"/>
                <a:cs typeface="Calibri" panose="020F0502020204030204" pitchFamily="34" charset="0"/>
              </a:rPr>
              <a:t>st</a:t>
            </a:r>
            <a:endParaRPr lang="en-US" sz="1400" dirty="0">
              <a:latin typeface="+mj-lt"/>
              <a:cs typeface="Calibri" panose="020F0502020204030204" pitchFamily="34" charset="0"/>
            </a:endParaRPr>
          </a:p>
          <a:p>
            <a:pPr marL="285737" indent="-285737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2</a:t>
            </a:r>
            <a:r>
              <a:rPr lang="en-US" sz="1400" baseline="30000" dirty="0">
                <a:latin typeface="+mj-lt"/>
                <a:cs typeface="Calibri" panose="020F0502020204030204" pitchFamily="34" charset="0"/>
              </a:rPr>
              <a:t>nd</a:t>
            </a:r>
            <a:endParaRPr lang="en-US" sz="1400" dirty="0">
              <a:latin typeface="+mj-lt"/>
              <a:cs typeface="Calibri" panose="020F0502020204030204" pitchFamily="34" charset="0"/>
            </a:endParaRPr>
          </a:p>
          <a:p>
            <a:pPr marL="285737" indent="-285737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3rd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5CD8DE5-F2BD-4473-9ED2-80E632C14C35}"/>
              </a:ext>
            </a:extLst>
          </p:cNvPr>
          <p:cNvSpPr txBox="1"/>
          <p:nvPr/>
        </p:nvSpPr>
        <p:spPr>
          <a:xfrm>
            <a:off x="6979520" y="3871645"/>
            <a:ext cx="12096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cs typeface="Calibri" panose="020F0502020204030204" pitchFamily="34" charset="0"/>
              </a:rPr>
              <a:t>Facilitator/Barrier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BBE776-3C4E-4025-BABC-531CF5DD6502}"/>
              </a:ext>
            </a:extLst>
          </p:cNvPr>
          <p:cNvSpPr txBox="1"/>
          <p:nvPr/>
        </p:nvSpPr>
        <p:spPr>
          <a:xfrm>
            <a:off x="7191377" y="4903901"/>
            <a:ext cx="857251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j-lt"/>
                <a:cs typeface="Calibri" panose="020F0502020204030204" pitchFamily="34" charset="0"/>
              </a:rPr>
              <a:t>Item Levels-</a:t>
            </a:r>
          </a:p>
          <a:p>
            <a:pPr marL="285737" indent="-285737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1</a:t>
            </a:r>
            <a:r>
              <a:rPr lang="en-US" sz="1400" baseline="30000" dirty="0">
                <a:latin typeface="+mj-lt"/>
                <a:cs typeface="Calibri" panose="020F0502020204030204" pitchFamily="34" charset="0"/>
              </a:rPr>
              <a:t>st</a:t>
            </a:r>
            <a:endParaRPr lang="en-US" sz="1400" dirty="0">
              <a:latin typeface="+mj-lt"/>
              <a:cs typeface="Calibri" panose="020F0502020204030204" pitchFamily="34" charset="0"/>
            </a:endParaRPr>
          </a:p>
          <a:p>
            <a:pPr marL="285737" indent="-285737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2</a:t>
            </a:r>
            <a:r>
              <a:rPr lang="en-US" sz="1400" baseline="30000" dirty="0">
                <a:latin typeface="+mj-lt"/>
                <a:cs typeface="Calibri" panose="020F0502020204030204" pitchFamily="34" charset="0"/>
              </a:rPr>
              <a:t>nd</a:t>
            </a:r>
            <a:endParaRPr lang="en-US" sz="1400" dirty="0">
              <a:latin typeface="+mj-lt"/>
              <a:cs typeface="Calibri" panose="020F0502020204030204" pitchFamily="34" charset="0"/>
            </a:endParaRPr>
          </a:p>
          <a:p>
            <a:pPr marL="285737" indent="-285737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  <a:cs typeface="Calibri" panose="020F0502020204030204" pitchFamily="34" charset="0"/>
              </a:rPr>
              <a:t>3rd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7AE97C7-3976-4063-B77B-53AE7100A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3" idx="2"/>
            <a:endCxn id="31" idx="0"/>
          </p:cNvCxnSpPr>
          <p:nvPr/>
        </p:nvCxnSpPr>
        <p:spPr>
          <a:xfrm>
            <a:off x="4657727" y="4192324"/>
            <a:ext cx="0" cy="7160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AD82EE9-B57F-4263-A54D-A1D4C0AC4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5838827" y="4192321"/>
            <a:ext cx="2" cy="7035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AF329B7-C757-43B6-B466-57B59BA39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7620003" y="4374257"/>
            <a:ext cx="0" cy="52964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59ED4CE-ED0D-4F89-9BB0-16D3E7DD9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105029" y="4623216"/>
            <a:ext cx="5715" cy="27269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C3D990E-6E93-4F2F-AB31-F2C94D7AC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1" idx="2"/>
            <a:endCxn id="29" idx="0"/>
          </p:cNvCxnSpPr>
          <p:nvPr/>
        </p:nvCxnSpPr>
        <p:spPr>
          <a:xfrm>
            <a:off x="3114675" y="4623210"/>
            <a:ext cx="9527" cy="2806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CA58879-27F1-460E-A653-CD6332AF6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98992" y="3648594"/>
            <a:ext cx="0" cy="22046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A06B101-F61E-4D3D-8C0B-567A02CE9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14675" y="3648585"/>
            <a:ext cx="0" cy="2280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28237DC3-F9ED-44D8-9262-706411C40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098997" y="3648587"/>
            <a:ext cx="10156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2908930-ECE6-44DA-AAAB-1F095B912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02705" y="3429009"/>
            <a:ext cx="0" cy="22046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6E20B9C-77E3-439A-AE60-1700CC22F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616613" y="3648587"/>
            <a:ext cx="10156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7D84A16-B728-4B59-945A-F7C32319BA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622323" y="3638045"/>
            <a:ext cx="0" cy="2280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42F95E3-A705-4866-9FD4-E14D7ECF5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32291" y="3638045"/>
            <a:ext cx="0" cy="2280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207E36E-F6CB-412F-A807-D4BBB5E91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86351" y="3418081"/>
            <a:ext cx="0" cy="2280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A997DC4-FF88-4FD3-9200-64AEA56049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19400" y="2609557"/>
            <a:ext cx="0" cy="2237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780ED2F-B321-47E3-AE1D-FB7ECA2A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657729" y="2609557"/>
            <a:ext cx="1" cy="2237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7CAD04-1B68-4EBE-9DBC-ADD246911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24447" y="2609557"/>
            <a:ext cx="0" cy="2237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025FC03-8257-4F09-B90F-973C4E8BC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329221" y="2609557"/>
            <a:ext cx="0" cy="22375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2C582EC-D415-47D6-BD43-E52FC2F91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09120" y="3429005"/>
            <a:ext cx="10885" cy="43707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5B7F258-C09D-4B79-A700-6CA95A29D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038601" y="1368940"/>
            <a:ext cx="1381363" cy="57581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C8A81D8D-E0FD-447A-9324-86F5E91F6B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7102703" y="1408568"/>
            <a:ext cx="1358471" cy="55465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Callout: Line with Accent Bar 80">
            <a:extLst>
              <a:ext uri="{FF2B5EF4-FFF2-40B4-BE49-F238E27FC236}">
                <a16:creationId xmlns:a16="http://schemas.microsoft.com/office/drawing/2014/main" id="{5AC0280C-6BEA-4F6B-985A-733501452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56430" y="5235585"/>
            <a:ext cx="1044775" cy="584775"/>
          </a:xfrm>
          <a:prstGeom prst="accentCallout1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C4CDAE3-2E47-409B-B7E0-B3F95877D5CE}"/>
              </a:ext>
            </a:extLst>
          </p:cNvPr>
          <p:cNvSpPr txBox="1"/>
          <p:nvPr/>
        </p:nvSpPr>
        <p:spPr>
          <a:xfrm>
            <a:off x="8556430" y="5204804"/>
            <a:ext cx="14257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+mj-lt"/>
                <a:cs typeface="Calibri" panose="020F0502020204030204" pitchFamily="34" charset="0"/>
              </a:rPr>
              <a:t>Domains and Categories at different levels</a:t>
            </a:r>
          </a:p>
        </p:txBody>
      </p:sp>
    </p:spTree>
    <p:extLst>
      <p:ext uri="{BB962C8B-B14F-4D97-AF65-F5344CB8AC3E}">
        <p14:creationId xmlns:p14="http://schemas.microsoft.com/office/powerpoint/2010/main" val="262716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8000"/>
    </mc:Choice>
    <mc:Fallback xmlns="">
      <p:transition advClick="0" advTm="38000"/>
    </mc:Fallback>
  </mc:AlternateContent>
  <p:extLst>
    <p:ext uri="{E180D4A7-C9FB-4DFB-919C-405C955672EB}">
      <p14:showEvtLst xmlns:p14="http://schemas.microsoft.com/office/powerpoint/2010/main">
        <p14:playEvt time="0" objId="2"/>
        <p14:stopEvt time="39077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ED7642-093E-4B1E-A9DD-6E0F6A9CDC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9199" y="590363"/>
            <a:ext cx="6402224" cy="8702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3591"/>
                </a:solidFill>
                <a:effectLst/>
                <a:uLnTx/>
                <a:uFillTx/>
                <a:latin typeface="Source Sans Pro" panose="020B0503030403020204" pitchFamily="34" charset="77"/>
                <a:ea typeface="+mj-ea"/>
                <a:cs typeface="+mj-cs"/>
              </a:rPr>
              <a:t>Agenda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4F216-323B-4D6B-B5CA-E249F9F74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5" y="1460632"/>
            <a:ext cx="10714617" cy="4940171"/>
          </a:xfrm>
        </p:spPr>
        <p:txBody>
          <a:bodyPr/>
          <a:lstStyle/>
          <a:p>
            <a:pPr marL="457178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Definitions of the Components of the Disability Process</a:t>
            </a:r>
          </a:p>
          <a:p>
            <a:pPr marL="457178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Modified IOM Model and its components</a:t>
            </a:r>
          </a:p>
          <a:p>
            <a:pPr marL="457178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ICF Model – Concepts, Use, Structure, Definitions</a:t>
            </a:r>
          </a:p>
          <a:p>
            <a:pPr marL="457178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ICF Model – Interaction between Components</a:t>
            </a:r>
          </a:p>
          <a:p>
            <a:pPr marL="457178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 marL="342882" indent="-342882" fontAlgn="base">
              <a:lnSpc>
                <a:spcPct val="20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1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D5027-EA1D-1A79-79F1-2EA425D0F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Definitions of Disability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F35CBC2-BDBC-01C7-AD42-C2B72905EC9F}"/>
              </a:ext>
            </a:extLst>
          </p:cNvPr>
          <p:cNvSpPr txBox="1">
            <a:spLocks noChangeArrowheads="1"/>
          </p:cNvSpPr>
          <p:nvPr/>
        </p:nvSpPr>
        <p:spPr>
          <a:xfrm>
            <a:off x="1216152" y="1463041"/>
            <a:ext cx="10515600" cy="48316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82" indent="-342882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 single definition of disability does not meet societal needs.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[2]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medical model made disability a lonely state – defined and stigmatized by others.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[2]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social model held that problems lie not within the person with disabilities but in the environment that fails to accommodate the people with disabilities.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[2]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For setting health policies in US, a framework like ICF, incorporating both social and medical perspective, is used.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[2]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3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D3EEF-6BE9-E944-0EFE-70453D58D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20"/>
            <a:ext cx="10744200" cy="878459"/>
          </a:xfrm>
        </p:spPr>
        <p:txBody>
          <a:bodyPr/>
          <a:lstStyle/>
          <a:p>
            <a:r>
              <a:rPr lang="en-US" dirty="0"/>
              <a:t>Anderson (1968): Social Determinants of Health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661BD7B-1C8C-4CCD-BF61-C1C5DCD9EDBC}"/>
              </a:ext>
            </a:extLst>
          </p:cNvPr>
          <p:cNvSpPr txBox="1">
            <a:spLocks noChangeArrowheads="1"/>
          </p:cNvSpPr>
          <p:nvPr/>
        </p:nvSpPr>
        <p:spPr>
          <a:xfrm>
            <a:off x="1216152" y="1463041"/>
            <a:ext cx="10515600" cy="48316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indent="-4571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Uses a three-stage model including predisposing, enabling and need components to explain the differing use of medical care services.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[7]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8" indent="-4571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initial unit of analysis was a family; </a:t>
            </a:r>
          </a:p>
          <a:p>
            <a:pPr marL="457178" indent="-4571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Later it was changed to an individual. </a:t>
            </a:r>
          </a:p>
          <a:p>
            <a:pPr marL="457178" indent="-45717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initial behavior model is shown in the next slide. 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30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25252" y="1861761"/>
            <a:ext cx="9144000" cy="4574017"/>
          </a:xfrm>
        </p:spPr>
        <p:txBody>
          <a:bodyPr/>
          <a:lstStyle/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5" name="Text Box 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541133" y="25791"/>
            <a:ext cx="9144000" cy="122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Andersen (1968): Individual Determinants of Health Services Utilization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120102-511B-479D-A8AC-C5569B0CD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943100" y="6435773"/>
            <a:ext cx="685800" cy="476251"/>
          </a:xfrm>
        </p:spPr>
        <p:txBody>
          <a:bodyPr/>
          <a:lstStyle/>
          <a:p>
            <a:pPr>
              <a:defRPr/>
            </a:pPr>
            <a:fld id="{843CCB1A-5FAC-44C2-A958-39EC0089756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EE99C4-1544-4887-8058-8F3F63F91EA2}"/>
              </a:ext>
            </a:extLst>
          </p:cNvPr>
          <p:cNvSpPr txBox="1"/>
          <p:nvPr/>
        </p:nvSpPr>
        <p:spPr>
          <a:xfrm>
            <a:off x="1746579" y="1385511"/>
            <a:ext cx="21396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Predisposing Characteristics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B1CFF8-EB6F-4BC1-9ECB-834363C75C3F}"/>
              </a:ext>
            </a:extLst>
          </p:cNvPr>
          <p:cNvSpPr txBox="1"/>
          <p:nvPr/>
        </p:nvSpPr>
        <p:spPr>
          <a:xfrm>
            <a:off x="1757014" y="2299785"/>
            <a:ext cx="212918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  <a:cs typeface="Calibri" panose="020F0502020204030204" pitchFamily="34" charset="0"/>
              </a:rPr>
              <a:t>Demographic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anose="020F0502020204030204" pitchFamily="34" charset="0"/>
              </a:rPr>
              <a:t>Age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anose="020F0502020204030204" pitchFamily="34" charset="0"/>
              </a:rPr>
              <a:t>Sex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F9A9EC-A9F9-4108-B95E-6829052614D6}"/>
              </a:ext>
            </a:extLst>
          </p:cNvPr>
          <p:cNvSpPr txBox="1"/>
          <p:nvPr/>
        </p:nvSpPr>
        <p:spPr>
          <a:xfrm>
            <a:off x="1734661" y="3552811"/>
            <a:ext cx="216345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cs typeface="Calibri" panose="020F0502020204030204" pitchFamily="34" charset="0"/>
              </a:rPr>
              <a:t>Social Structure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Calibri" panose="020F0502020204030204" pitchFamily="34" charset="0"/>
              </a:rPr>
              <a:t>Education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Calibri" panose="020F0502020204030204" pitchFamily="34" charset="0"/>
              </a:rPr>
              <a:t>Race 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Calibri" panose="020F0502020204030204" pitchFamily="34" charset="0"/>
              </a:rPr>
              <a:t>Occupation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A46292-EB66-4E3A-B8D6-4712064924EF}"/>
              </a:ext>
            </a:extLst>
          </p:cNvPr>
          <p:cNvSpPr txBox="1"/>
          <p:nvPr/>
        </p:nvSpPr>
        <p:spPr>
          <a:xfrm>
            <a:off x="1491453" y="4972004"/>
            <a:ext cx="264986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  <a:cs typeface="Calibri" panose="020F0502020204030204" pitchFamily="34" charset="0"/>
              </a:rPr>
              <a:t>Health Beliefs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Calibri" panose="020F0502020204030204" pitchFamily="34" charset="0"/>
              </a:rPr>
              <a:t>Values/Attitudes/Knowledge about health, health services, diseases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F52636-B105-418F-9E9D-1FDF343EFB4B}"/>
              </a:ext>
            </a:extLst>
          </p:cNvPr>
          <p:cNvSpPr txBox="1"/>
          <p:nvPr/>
        </p:nvSpPr>
        <p:spPr>
          <a:xfrm>
            <a:off x="5411169" y="1385511"/>
            <a:ext cx="2057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Enabling</a:t>
            </a:r>
            <a:r>
              <a:rPr lang="en-US" dirty="0">
                <a:latin typeface="+mj-lt"/>
                <a:cs typeface="Calibri" panose="020F0502020204030204" pitchFamily="34" charset="0"/>
              </a:rPr>
              <a:t> </a:t>
            </a:r>
            <a:r>
              <a:rPr lang="en-US" b="1" dirty="0">
                <a:latin typeface="+mj-lt"/>
                <a:cs typeface="Calibri" panose="020F0502020204030204" pitchFamily="34" charset="0"/>
              </a:rPr>
              <a:t>Resources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CAD4BE-D543-448F-8BAF-77D1F524FACD}"/>
              </a:ext>
            </a:extLst>
          </p:cNvPr>
          <p:cNvSpPr txBox="1"/>
          <p:nvPr/>
        </p:nvSpPr>
        <p:spPr>
          <a:xfrm>
            <a:off x="5411169" y="2300949"/>
            <a:ext cx="20574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cs typeface="Calibri" panose="020F0502020204030204" pitchFamily="34" charset="0"/>
              </a:rPr>
              <a:t>Personal/Family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Calibri" panose="020F0502020204030204" pitchFamily="34" charset="0"/>
              </a:rPr>
              <a:t>Income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Calibri" panose="020F0502020204030204" pitchFamily="34" charset="0"/>
              </a:rPr>
              <a:t>Health Insurance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Calibri" panose="020F0502020204030204" pitchFamily="34" charset="0"/>
              </a:rPr>
              <a:t>Type/Access to regular source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C9F6D1-467B-4F75-A666-1B7E026F5048}"/>
              </a:ext>
            </a:extLst>
          </p:cNvPr>
          <p:cNvSpPr txBox="1"/>
          <p:nvPr/>
        </p:nvSpPr>
        <p:spPr>
          <a:xfrm>
            <a:off x="5389247" y="4372539"/>
            <a:ext cx="210950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cs typeface="Calibri" panose="020F0502020204030204" pitchFamily="34" charset="0"/>
              </a:rPr>
              <a:t>Community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Calibri" panose="020F0502020204030204" pitchFamily="34" charset="0"/>
              </a:rPr>
              <a:t>Price of health services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Calibri" panose="020F0502020204030204" pitchFamily="34" charset="0"/>
              </a:rPr>
              <a:t>Region of country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A0FC3-2C19-4BDF-B8A4-5577C6B4AA52}"/>
              </a:ext>
            </a:extLst>
          </p:cNvPr>
          <p:cNvSpPr txBox="1"/>
          <p:nvPr/>
        </p:nvSpPr>
        <p:spPr>
          <a:xfrm>
            <a:off x="8863233" y="1514350"/>
            <a:ext cx="16100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  <a:cs typeface="Calibri" panose="020F0502020204030204" pitchFamily="34" charset="0"/>
              </a:rPr>
              <a:t>Illness Level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199A27-6EF7-4DC3-B374-DE5FC34E3E68}"/>
              </a:ext>
            </a:extLst>
          </p:cNvPr>
          <p:cNvSpPr txBox="1"/>
          <p:nvPr/>
        </p:nvSpPr>
        <p:spPr>
          <a:xfrm>
            <a:off x="8859222" y="2115116"/>
            <a:ext cx="161003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cs typeface="Calibri" panose="020F0502020204030204" pitchFamily="34" charset="0"/>
              </a:rPr>
              <a:t>Perceived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Calibri" panose="020F0502020204030204" pitchFamily="34" charset="0"/>
              </a:rPr>
              <a:t>Disability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Calibri" panose="020F0502020204030204" pitchFamily="34" charset="0"/>
              </a:rPr>
              <a:t>Symptoms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Calibri" panose="020F0502020204030204" pitchFamily="34" charset="0"/>
              </a:rPr>
              <a:t>Diagnosis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421D8C9-8E80-4C79-8BD6-7ADA0195EAFA}"/>
              </a:ext>
            </a:extLst>
          </p:cNvPr>
          <p:cNvSpPr txBox="1"/>
          <p:nvPr/>
        </p:nvSpPr>
        <p:spPr>
          <a:xfrm>
            <a:off x="8859222" y="3605728"/>
            <a:ext cx="161003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  <a:cs typeface="Calibri" panose="020F0502020204030204" pitchFamily="34" charset="0"/>
              </a:rPr>
              <a:t>Evaluated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Calibri" panose="020F0502020204030204" pitchFamily="34" charset="0"/>
              </a:rPr>
              <a:t>Symptoms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Calibri" panose="020F0502020204030204" pitchFamily="34" charset="0"/>
              </a:rPr>
              <a:t>Diagnoses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56C2C6-C104-4F18-84C5-CB9D45D86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56375" y="2031839"/>
            <a:ext cx="0" cy="26794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2953B4-3D15-403C-B0AC-FC8860EF7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2816387" y="4753140"/>
            <a:ext cx="0" cy="19986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D6E228-F948-4179-B2E3-747D305B1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756375" y="3223112"/>
            <a:ext cx="0" cy="32969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6B170D-1BE9-469D-A008-CD2A9B4A0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439869" y="2064918"/>
            <a:ext cx="0" cy="2017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BF30C90-C29B-49C5-B4D2-A93DD3087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113133" y="3679450"/>
            <a:ext cx="0" cy="2017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64F39B6-0D42-4927-9113-71407A8FA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9664235" y="1913329"/>
            <a:ext cx="3" cy="2017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63CCD7D-48BC-478B-8BDB-BB7AB2119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9583119" y="3376690"/>
            <a:ext cx="0" cy="2017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25FD88-DFBF-9AA0-4118-3F618C054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2" idx="3"/>
            <a:endCxn id="4" idx="1"/>
          </p:cNvCxnSpPr>
          <p:nvPr/>
        </p:nvCxnSpPr>
        <p:spPr>
          <a:xfrm>
            <a:off x="3886198" y="1708677"/>
            <a:ext cx="152497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4485BFF-7B81-E26B-0848-4BC71CFED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7468569" y="1699016"/>
            <a:ext cx="1394664" cy="9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10421C1-01E5-AB09-8BD8-D8E8201A4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39869" y="4073835"/>
            <a:ext cx="0" cy="28514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43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8000"/>
    </mc:Choice>
    <mc:Fallback xmlns="">
      <p:transition advClick="0" advTm="38000"/>
    </mc:Fallback>
  </mc:AlternateContent>
  <p:extLst>
    <p:ext uri="{E180D4A7-C9FB-4DFB-919C-405C955672EB}">
      <p14:showEvtLst xmlns:p14="http://schemas.microsoft.com/office/powerpoint/2010/main">
        <p14:playEvt time="0" objId="2"/>
        <p14:stopEvt time="39077" objId="2"/>
      </p14:showEvtLst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1C24E-0088-0DB9-4578-AF5D3B65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D19B8CA-0D2B-F289-8E67-8A48D7380334}"/>
              </a:ext>
            </a:extLst>
          </p:cNvPr>
          <p:cNvSpPr txBox="1">
            <a:spLocks noChangeArrowheads="1"/>
          </p:cNvSpPr>
          <p:nvPr/>
        </p:nvSpPr>
        <p:spPr>
          <a:xfrm>
            <a:off x="1219200" y="1676404"/>
            <a:ext cx="4876800" cy="483164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78" indent="-457178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IOM model – </a:t>
            </a:r>
          </a:p>
          <a:p>
            <a:pPr marL="342882" indent="-342882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state of “disability” does not appear in this model since it is not inherent in the individual</a:t>
            </a:r>
          </a:p>
          <a:p>
            <a:pPr marL="342882" indent="-342882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“no disabling condition indicates that complete rehabilitation is possible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2940A8-DB1B-651A-D16A-1C37092666E0}"/>
              </a:ext>
            </a:extLst>
          </p:cNvPr>
          <p:cNvSpPr txBox="1"/>
          <p:nvPr/>
        </p:nvSpPr>
        <p:spPr>
          <a:xfrm>
            <a:off x="5943600" y="1676405"/>
            <a:ext cx="4876800" cy="5099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78" indent="-457178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ICF framework – </a:t>
            </a:r>
          </a:p>
          <a:p>
            <a:pPr marL="342882" indent="-342882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helps collect disability data that is consistent and internationally comparable</a:t>
            </a:r>
          </a:p>
          <a:p>
            <a:pPr marL="342882" indent="-342882">
              <a:lnSpc>
                <a:spcPct val="150000"/>
              </a:lnSpc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classifies functioning and disability associated with health conditions, </a:t>
            </a:r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the people, themselves. </a:t>
            </a:r>
          </a:p>
        </p:txBody>
      </p:sp>
    </p:spTree>
    <p:extLst>
      <p:ext uri="{BB962C8B-B14F-4D97-AF65-F5344CB8AC3E}">
        <p14:creationId xmlns:p14="http://schemas.microsoft.com/office/powerpoint/2010/main" val="398865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FDB6E-6D99-A319-6337-8179FF91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736AC14-AEF0-79BE-6766-8770D1D27032}"/>
              </a:ext>
            </a:extLst>
          </p:cNvPr>
          <p:cNvSpPr txBox="1">
            <a:spLocks noChangeArrowheads="1"/>
          </p:cNvSpPr>
          <p:nvPr/>
        </p:nvSpPr>
        <p:spPr>
          <a:xfrm>
            <a:off x="1216152" y="1524000"/>
            <a:ext cx="10137648" cy="43434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4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300"/>
              </a:spcBef>
              <a:spcAft>
                <a:spcPts val="0"/>
              </a:spcAft>
            </a:pPr>
            <a:r>
              <a:rPr lang="en-US" sz="1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Institute of Medicine (US) Committee on Assessing Rehabilitation Science and Engineering, Brandt, E. N., Jr., &amp; Pope, A. M. (Eds.). (1997). </a:t>
            </a:r>
            <a:r>
              <a:rPr lang="en-US" sz="1500" i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Enabling America: Assessing the Role of Rehabilitation Science and Engineering</a:t>
            </a:r>
            <a:r>
              <a:rPr lang="en-US" sz="1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National Academies Press (US).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[1]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</a:pPr>
            <a:r>
              <a:rPr lang="en-US" sz="15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Iezzoni</a:t>
            </a:r>
            <a:r>
              <a:rPr lang="en-US" sz="15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LI, Freedman VA. (2008). Turning the Disability Tide: The Importance of Definitions. </a:t>
            </a:r>
            <a:r>
              <a:rPr lang="en-US" sz="15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JAMA, </a:t>
            </a:r>
            <a:r>
              <a:rPr lang="en-US" sz="15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299(3):332–334. doi:10.1001/jama.299.3.332.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[2]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</a:pPr>
            <a:r>
              <a:rPr lang="en-US" sz="15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Nagi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S. (1965). Some conceptual issues in disability and rehabilitation. In M. Sussman (Ed.),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Sociology and Rehabilitation (pp. 100–113). </a:t>
            </a:r>
            <a:r>
              <a:rPr lang="en-US" sz="15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Washington, DC: American Sociological Association.</a:t>
            </a:r>
            <a:r>
              <a:rPr lang="en-US" sz="15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[3]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</a:pPr>
            <a:r>
              <a:rPr lang="en-US" sz="1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Institute of Medicine (US) and National Research Council (US) Committee to Review the Social Security Administration's Disability Decision Process Research, Mathiowetz, N., &amp; Wunderlich, G. S. (Eds.). (2000). </a:t>
            </a:r>
            <a:r>
              <a:rPr lang="en-US" sz="1500" i="1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Survey Measurement of Work Disability: Summary of a Workshop</a:t>
            </a:r>
            <a:r>
              <a:rPr lang="en-US" sz="150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National Academies Press (US).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[4]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</a:pPr>
            <a:r>
              <a:rPr lang="en-US" sz="15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International Classification of Functioning, Disability and Health (ICF)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(n.d.). World Health Organization. Retrieved August 26, 2020, from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en-US" sz="1500" u="sng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http://www.who.int/classifications/icf/en/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.[5]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</a:pP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Institute of Medicine. (1991). Disability in America: Toward a National Agenda for Prevention. </a:t>
            </a:r>
            <a:r>
              <a:rPr lang="en-US" sz="15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Washington, DC: The National Academies Press. </a:t>
            </a:r>
            <a:r>
              <a:rPr lang="en-US" sz="1500" u="sng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https://doi.org/10.17226/1579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[6]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300"/>
              </a:spcBef>
              <a:spcAft>
                <a:spcPts val="0"/>
              </a:spcAft>
            </a:pPr>
            <a:r>
              <a:rPr lang="en-US" sz="15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Andersen, R. (1995). Revisiting the Behavioral Model and Access to Medical Care: Does it Matter? </a:t>
            </a:r>
            <a:r>
              <a:rPr lang="en-US" sz="15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Journal of Health and Social Behavior,</a:t>
            </a:r>
            <a:r>
              <a:rPr lang="en-US" sz="15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00" i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en-US" sz="15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(1), 1-10. Retrieved August 28, 2020, from </a:t>
            </a:r>
            <a:r>
              <a:rPr lang="en-US" sz="1500" u="sng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http://www.jstor.org/stable/2137284</a:t>
            </a:r>
            <a:r>
              <a:rPr lang="en-US" sz="15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[7]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</a:pPr>
            <a:b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5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Bef>
                <a:spcPts val="1800"/>
              </a:spcBef>
              <a:spcAft>
                <a:spcPts val="0"/>
              </a:spcAft>
            </a:pPr>
            <a:endParaRPr lang="en-US" sz="15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95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ED7642-093E-4B1E-A9DD-6E0F6A9CDC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9204" y="590363"/>
            <a:ext cx="9677401" cy="8702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3591"/>
                </a:solidFill>
                <a:effectLst/>
                <a:uLnTx/>
                <a:uFillTx/>
                <a:latin typeface="Source Sans Pro" panose="020B0503030403020204" pitchFamily="34" charset="77"/>
                <a:ea typeface="+mj-ea"/>
                <a:cs typeface="+mj-cs"/>
              </a:rPr>
              <a:t>Revisiting the Disability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4F216-323B-4D6B-B5CA-E249F9F74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5" y="1460634"/>
            <a:ext cx="10714617" cy="4240924"/>
          </a:xfrm>
        </p:spPr>
        <p:txBody>
          <a:bodyPr/>
          <a:lstStyle/>
          <a:p>
            <a:pPr marL="457178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According to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Nagi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(1965), disability is a limitation in performing certain roles and tasks that society expects of an individual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[3]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8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Disability is not inherent to the individual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[3]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8" indent="-347454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Many disabling conditions are thus preventable and reversible with proper rehabilitation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[3]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7454" fontAlgn="base">
              <a:lnSpc>
                <a:spcPct val="15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endParaRPr lang="en-US" sz="2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88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7ED7642-093E-4B1E-A9DD-6E0F6A9CDC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9204" y="590363"/>
            <a:ext cx="9677401" cy="87027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13591"/>
                </a:solidFill>
                <a:latin typeface="Source Sans Pro" panose="020B0503030403020204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13591"/>
                </a:solidFill>
                <a:effectLst/>
                <a:uLnTx/>
                <a:uFillTx/>
                <a:latin typeface="Source Sans Pro" panose="020B0503030403020204" pitchFamily="34" charset="77"/>
                <a:ea typeface="+mj-ea"/>
                <a:cs typeface="+mj-cs"/>
              </a:rPr>
              <a:t>Revisiting the Disability Process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4F216-323B-4D6B-B5CA-E249F9F74C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5" y="1460634"/>
            <a:ext cx="10714617" cy="4240924"/>
          </a:xfrm>
        </p:spPr>
        <p:txBody>
          <a:bodyPr/>
          <a:lstStyle/>
          <a:p>
            <a:pPr marL="457178" indent="-457178">
              <a:lnSpc>
                <a:spcPct val="2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four components of the disabling process – pathology, impairment, functional limitation and disability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[3]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8" indent="-457178">
              <a:lnSpc>
                <a:spcPct val="2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These components were introduced by </a:t>
            </a:r>
            <a:r>
              <a:rPr lang="en-US" sz="2500" dirty="0" err="1">
                <a:latin typeface="Arial" panose="020B0604020202020204" pitchFamily="34" charset="0"/>
                <a:cs typeface="Arial" panose="020B0604020202020204" pitchFamily="34" charset="0"/>
              </a:rPr>
              <a:t>Nagi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(1965) and later refined by IOM (1991)</a:t>
            </a:r>
          </a:p>
          <a:p>
            <a:pPr marL="342882" indent="-342882" fontAlgn="base">
              <a:lnSpc>
                <a:spcPct val="20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endParaRPr lang="en-US" sz="2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>
            <a:extLst>
              <a:ext uri="{FF2B5EF4-FFF2-40B4-BE49-F238E27FC236}">
                <a16:creationId xmlns:a16="http://schemas.microsoft.com/office/drawing/2014/main" id="{CB32EF51-A07F-4900-9206-120E17B7427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685803"/>
            <a:ext cx="10515600" cy="7748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u="sng" dirty="0">
                <a:solidFill>
                  <a:srgbClr val="0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TABLE 1 : Concepts of Pathology, Impairment, Functional Limitation, and Disability (IOM, 1991)  [1]</a:t>
            </a:r>
            <a:br>
              <a:rPr lang="en-US" sz="2400" u="sng" dirty="0">
                <a:solidFill>
                  <a:srgbClr val="0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2400" u="sng" dirty="0">
              <a:solidFill>
                <a:srgbClr val="00008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82F64F16-6CD4-4E3C-B361-82570621A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270387"/>
              </p:ext>
            </p:extLst>
          </p:nvPr>
        </p:nvGraphicFramePr>
        <p:xfrm>
          <a:off x="838200" y="1577341"/>
          <a:ext cx="10058400" cy="519144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192420390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153293326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291058674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675225465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Impairment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Functional Limitation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51494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9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Definition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017928"/>
                  </a:ext>
                </a:extLst>
              </a:tr>
              <a:tr h="394684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Interruption or interference of normal bodily processes or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Loss and/or abnormality of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mental, emotional, physiological, or anatomical structure or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function: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includes all losses or abnormalities;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Lack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ability to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 an action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 activity in the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manner considered normal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that results from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impairment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Inability in</a:t>
                      </a:r>
                      <a:endParaRPr lang="en-US" sz="19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performing socially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defined activities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roles expected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individuals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within a social and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physical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environment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399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961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>
            <a:extLst>
              <a:ext uri="{FF2B5EF4-FFF2-40B4-BE49-F238E27FC236}">
                <a16:creationId xmlns:a16="http://schemas.microsoft.com/office/drawing/2014/main" id="{74FF08C3-3B60-46A5-A89D-D0D5FE8AAC0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685803"/>
            <a:ext cx="10515600" cy="7748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400" u="sng" dirty="0">
                <a:solidFill>
                  <a:srgbClr val="0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TABLE 1 : Concepts of Pathology, Impairment, Functional Limitation, and Disability (IOM, 1991)</a:t>
            </a:r>
            <a:br>
              <a:rPr lang="en-US" sz="2400" u="sng" dirty="0">
                <a:solidFill>
                  <a:srgbClr val="0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2400" u="sng" dirty="0">
              <a:solidFill>
                <a:srgbClr val="00008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B990BAB-BA2F-439B-B714-39FC8A2DE4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86962"/>
              </p:ext>
            </p:extLst>
          </p:nvPr>
        </p:nvGraphicFramePr>
        <p:xfrm>
          <a:off x="838200" y="1644716"/>
          <a:ext cx="10058400" cy="90602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94814074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4246174703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827153141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80638295"/>
                    </a:ext>
                  </a:extLst>
                </a:gridCol>
              </a:tblGrid>
              <a:tr h="906029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Pathology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Impairment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Functional Limitation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18131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52A91C-7FCC-4F48-9AB7-451724552A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008610"/>
              </p:ext>
            </p:extLst>
          </p:nvPr>
        </p:nvGraphicFramePr>
        <p:xfrm>
          <a:off x="870858" y="2734834"/>
          <a:ext cx="10047516" cy="388300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511879">
                  <a:extLst>
                    <a:ext uri="{9D8B030D-6E8A-4147-A177-3AD203B41FA5}">
                      <a16:colId xmlns:a16="http://schemas.microsoft.com/office/drawing/2014/main" val="1966316181"/>
                    </a:ext>
                  </a:extLst>
                </a:gridCol>
                <a:gridCol w="2511879">
                  <a:extLst>
                    <a:ext uri="{9D8B030D-6E8A-4147-A177-3AD203B41FA5}">
                      <a16:colId xmlns:a16="http://schemas.microsoft.com/office/drawing/2014/main" val="1372210597"/>
                    </a:ext>
                  </a:extLst>
                </a:gridCol>
                <a:gridCol w="2511879">
                  <a:extLst>
                    <a:ext uri="{9D8B030D-6E8A-4147-A177-3AD203B41FA5}">
                      <a16:colId xmlns:a16="http://schemas.microsoft.com/office/drawing/2014/main" val="3132458580"/>
                    </a:ext>
                  </a:extLst>
                </a:gridCol>
                <a:gridCol w="2511879">
                  <a:extLst>
                    <a:ext uri="{9D8B030D-6E8A-4147-A177-3AD203B41FA5}">
                      <a16:colId xmlns:a16="http://schemas.microsoft.com/office/drawing/2014/main" val="400894197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900" b="0" i="1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Level of Reference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784176"/>
                  </a:ext>
                </a:extLst>
              </a:tr>
              <a:tr h="177621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Cells and tissues</a:t>
                      </a:r>
                      <a:endParaRPr lang="en-US" sz="1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Organs and organ systems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Organism—action or activity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 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Society—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task performance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within the social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cultural context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6925843"/>
                  </a:ext>
                </a:extLst>
              </a:tr>
              <a:tr h="384993">
                <a:tc>
                  <a:txBody>
                    <a:bodyPr/>
                    <a:lstStyle/>
                    <a:p>
                      <a:r>
                        <a:rPr lang="en-US" sz="19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777000"/>
                  </a:ext>
                </a:extLst>
              </a:tr>
              <a:tr h="134080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Denervated muscle in arm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due to trauma</a:t>
                      </a:r>
                      <a:endParaRPr lang="en-US" sz="1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Atrophy of muscle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Cannot pull with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arm</a:t>
                      </a:r>
                      <a:endParaRPr lang="en-US" sz="1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900" b="0" i="0" u="none" strike="noStrik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of job; can no longer swim recreationally</a:t>
                      </a: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212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489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>
            <a:extLst>
              <a:ext uri="{FF2B5EF4-FFF2-40B4-BE49-F238E27FC236}">
                <a16:creationId xmlns:a16="http://schemas.microsoft.com/office/drawing/2014/main" id="{28A801D4-D9D9-430E-A2F2-5B11FB8E76C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62000" y="914401"/>
            <a:ext cx="10591800" cy="4750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u="sng" dirty="0">
                <a:solidFill>
                  <a:srgbClr val="0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Figure 2: The Enabling-Disabling Process [1]</a:t>
            </a: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99F6185C-E739-4DE0-B525-A4182FC60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090533" y="2991970"/>
            <a:ext cx="1633039" cy="1910207"/>
            <a:chOff x="1087" y="1886"/>
            <a:chExt cx="2113" cy="2143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B2FD9F8A-34C2-4A0F-84D4-915D5BE69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2163"/>
              <a:ext cx="1592" cy="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>
              <a:extLst>
                <a:ext uri="{FF2B5EF4-FFF2-40B4-BE49-F238E27FC236}">
                  <a16:creationId xmlns:a16="http://schemas.microsoft.com/office/drawing/2014/main" id="{2F46EBCE-E1EC-4626-8DAF-852ECD486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" y="2931"/>
              <a:ext cx="28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9">
              <a:extLst>
                <a:ext uri="{FF2B5EF4-FFF2-40B4-BE49-F238E27FC236}">
                  <a16:creationId xmlns:a16="http://schemas.microsoft.com/office/drawing/2014/main" id="{71861111-25AB-464E-B117-109D3B402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" y="1891"/>
              <a:ext cx="2102" cy="2132"/>
            </a:xfrm>
            <a:prstGeom prst="rect">
              <a:avLst/>
            </a:prstGeom>
            <a:noFill/>
            <a:ln w="694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CFE7CD8-CD90-4350-9CC1-0A7ACC3BE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948736" y="1800984"/>
            <a:ext cx="1925707" cy="3990237"/>
            <a:chOff x="2773" y="6333"/>
            <a:chExt cx="1840" cy="3437"/>
          </a:xfrm>
        </p:grpSpPr>
        <p:pic>
          <p:nvPicPr>
            <p:cNvPr id="11" name="Picture 11">
              <a:extLst>
                <a:ext uri="{FF2B5EF4-FFF2-40B4-BE49-F238E27FC236}">
                  <a16:creationId xmlns:a16="http://schemas.microsoft.com/office/drawing/2014/main" id="{88CFB85D-58B6-4020-A4E3-17779EA08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" y="6332"/>
              <a:ext cx="1592" cy="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DDFDF217-A72A-47EF-BD83-6D329D0FE3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3" y="7100"/>
              <a:ext cx="28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5E700822-9F80-452D-B815-68E98FDC9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3" y="6611"/>
              <a:ext cx="1336" cy="1185"/>
            </a:xfrm>
            <a:prstGeom prst="rect">
              <a:avLst/>
            </a:prstGeom>
            <a:noFill/>
            <a:ln w="694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87D818E9-862C-461E-947C-E017C62D7A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3" y="9769"/>
              <a:ext cx="0" cy="0"/>
            </a:xfrm>
            <a:prstGeom prst="line">
              <a:avLst/>
            </a:prstGeom>
            <a:noFill/>
            <a:ln w="463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44C0766-8DBB-4EF4-B5DB-0FC75C667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7" y="7859"/>
              <a:ext cx="52" cy="163"/>
            </a:xfrm>
            <a:custGeom>
              <a:avLst/>
              <a:gdLst>
                <a:gd name="T0" fmla="+- 0 3693 3668"/>
                <a:gd name="T1" fmla="*/ T0 w 52"/>
                <a:gd name="T2" fmla="+- 0 7859 7859"/>
                <a:gd name="T3" fmla="*/ 7859 h 163"/>
                <a:gd name="T4" fmla="+- 0 3668 3668"/>
                <a:gd name="T5" fmla="*/ T4 w 52"/>
                <a:gd name="T6" fmla="+- 0 8022 7859"/>
                <a:gd name="T7" fmla="*/ 8022 h 163"/>
                <a:gd name="T8" fmla="+- 0 3720 3668"/>
                <a:gd name="T9" fmla="*/ T8 w 52"/>
                <a:gd name="T10" fmla="+- 0 8021 7859"/>
                <a:gd name="T11" fmla="*/ 8021 h 163"/>
                <a:gd name="T12" fmla="+- 0 3693 3668"/>
                <a:gd name="T13" fmla="*/ T12 w 52"/>
                <a:gd name="T14" fmla="+- 0 7859 7859"/>
                <a:gd name="T15" fmla="*/ 7859 h 1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52" h="163">
                  <a:moveTo>
                    <a:pt x="25" y="0"/>
                  </a:moveTo>
                  <a:lnTo>
                    <a:pt x="0" y="163"/>
                  </a:lnTo>
                  <a:lnTo>
                    <a:pt x="52" y="16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6">
            <a:extLst>
              <a:ext uri="{FF2B5EF4-FFF2-40B4-BE49-F238E27FC236}">
                <a16:creationId xmlns:a16="http://schemas.microsoft.com/office/drawing/2014/main" id="{18469140-05F8-4DCC-B7AE-F2C43C68F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81433" y="1572265"/>
            <a:ext cx="1677543" cy="1828799"/>
            <a:chOff x="1087" y="1886"/>
            <a:chExt cx="2113" cy="2143"/>
          </a:xfrm>
        </p:grpSpPr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B58ABFDB-57C8-49E6-8427-BC4F5F77C1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8" y="2163"/>
              <a:ext cx="1592" cy="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id="{79D9BAC7-9A97-41B4-9668-59AFE1992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" y="2931"/>
              <a:ext cx="28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id="{51AF2A75-D80C-4AD2-B864-01BED22809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2" y="1891"/>
              <a:ext cx="2102" cy="2132"/>
            </a:xfrm>
            <a:prstGeom prst="rect">
              <a:avLst/>
            </a:prstGeom>
            <a:noFill/>
            <a:ln w="694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:a16="http://schemas.microsoft.com/office/drawing/2014/main" id="{1DEBA7FF-5B14-4947-8AE9-C389E575F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05707" y="4312585"/>
            <a:ext cx="1104392" cy="1003708"/>
            <a:chOff x="4392" y="2816"/>
            <a:chExt cx="1347" cy="1196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FD267C-816D-478B-89BE-93463EDBC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" y="2963"/>
              <a:ext cx="796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9D993C98-B411-4B7A-B12C-D4977CAC8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2" y="3347"/>
              <a:ext cx="145" cy="100"/>
            </a:xfrm>
            <a:custGeom>
              <a:avLst/>
              <a:gdLst>
                <a:gd name="T0" fmla="+- 0 4685 4613"/>
                <a:gd name="T1" fmla="*/ T0 w 145"/>
                <a:gd name="T2" fmla="+- 0 3347 3347"/>
                <a:gd name="T3" fmla="*/ 3347 h 100"/>
                <a:gd name="T4" fmla="+- 0 4657 4613"/>
                <a:gd name="T5" fmla="*/ T4 w 145"/>
                <a:gd name="T6" fmla="+- 0 3351 3347"/>
                <a:gd name="T7" fmla="*/ 3351 h 100"/>
                <a:gd name="T8" fmla="+- 0 4634 4613"/>
                <a:gd name="T9" fmla="*/ T8 w 145"/>
                <a:gd name="T10" fmla="+- 0 3362 3347"/>
                <a:gd name="T11" fmla="*/ 3362 h 100"/>
                <a:gd name="T12" fmla="+- 0 4618 4613"/>
                <a:gd name="T13" fmla="*/ T12 w 145"/>
                <a:gd name="T14" fmla="+- 0 3378 3347"/>
                <a:gd name="T15" fmla="*/ 3378 h 100"/>
                <a:gd name="T16" fmla="+- 0 4613 4613"/>
                <a:gd name="T17" fmla="*/ T16 w 145"/>
                <a:gd name="T18" fmla="+- 0 3397 3347"/>
                <a:gd name="T19" fmla="*/ 3397 h 100"/>
                <a:gd name="T20" fmla="+- 0 4618 4613"/>
                <a:gd name="T21" fmla="*/ T20 w 145"/>
                <a:gd name="T22" fmla="+- 0 3416 3347"/>
                <a:gd name="T23" fmla="*/ 3416 h 100"/>
                <a:gd name="T24" fmla="+- 0 4634 4613"/>
                <a:gd name="T25" fmla="*/ T24 w 145"/>
                <a:gd name="T26" fmla="+- 0 3432 3347"/>
                <a:gd name="T27" fmla="*/ 3432 h 100"/>
                <a:gd name="T28" fmla="+- 0 4657 4613"/>
                <a:gd name="T29" fmla="*/ T28 w 145"/>
                <a:gd name="T30" fmla="+- 0 3443 3347"/>
                <a:gd name="T31" fmla="*/ 3443 h 100"/>
                <a:gd name="T32" fmla="+- 0 4685 4613"/>
                <a:gd name="T33" fmla="*/ T32 w 145"/>
                <a:gd name="T34" fmla="+- 0 3447 3347"/>
                <a:gd name="T35" fmla="*/ 3447 h 100"/>
                <a:gd name="T36" fmla="+- 0 4713 4613"/>
                <a:gd name="T37" fmla="*/ T36 w 145"/>
                <a:gd name="T38" fmla="+- 0 3443 3347"/>
                <a:gd name="T39" fmla="*/ 3443 h 100"/>
                <a:gd name="T40" fmla="+- 0 4736 4613"/>
                <a:gd name="T41" fmla="*/ T40 w 145"/>
                <a:gd name="T42" fmla="+- 0 3432 3347"/>
                <a:gd name="T43" fmla="*/ 3432 h 100"/>
                <a:gd name="T44" fmla="+- 0 4751 4613"/>
                <a:gd name="T45" fmla="*/ T44 w 145"/>
                <a:gd name="T46" fmla="+- 0 3416 3347"/>
                <a:gd name="T47" fmla="*/ 3416 h 100"/>
                <a:gd name="T48" fmla="+- 0 4757 4613"/>
                <a:gd name="T49" fmla="*/ T48 w 145"/>
                <a:gd name="T50" fmla="+- 0 3397 3347"/>
                <a:gd name="T51" fmla="*/ 3397 h 100"/>
                <a:gd name="T52" fmla="+- 0 4751 4613"/>
                <a:gd name="T53" fmla="*/ T52 w 145"/>
                <a:gd name="T54" fmla="+- 0 3378 3347"/>
                <a:gd name="T55" fmla="*/ 3378 h 100"/>
                <a:gd name="T56" fmla="+- 0 4736 4613"/>
                <a:gd name="T57" fmla="*/ T56 w 145"/>
                <a:gd name="T58" fmla="+- 0 3362 3347"/>
                <a:gd name="T59" fmla="*/ 3362 h 100"/>
                <a:gd name="T60" fmla="+- 0 4713 4613"/>
                <a:gd name="T61" fmla="*/ T60 w 145"/>
                <a:gd name="T62" fmla="+- 0 3351 3347"/>
                <a:gd name="T63" fmla="*/ 3351 h 100"/>
                <a:gd name="T64" fmla="+- 0 4685 4613"/>
                <a:gd name="T65" fmla="*/ T64 w 145"/>
                <a:gd name="T66" fmla="+- 0 3347 3347"/>
                <a:gd name="T67" fmla="*/ 3347 h 1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</a:cxnLst>
              <a:rect l="0" t="0" r="r" b="b"/>
              <a:pathLst>
                <a:path w="145" h="100">
                  <a:moveTo>
                    <a:pt x="72" y="0"/>
                  </a:moveTo>
                  <a:lnTo>
                    <a:pt x="44" y="4"/>
                  </a:lnTo>
                  <a:lnTo>
                    <a:pt x="21" y="15"/>
                  </a:lnTo>
                  <a:lnTo>
                    <a:pt x="5" y="31"/>
                  </a:lnTo>
                  <a:lnTo>
                    <a:pt x="0" y="50"/>
                  </a:lnTo>
                  <a:lnTo>
                    <a:pt x="5" y="69"/>
                  </a:lnTo>
                  <a:lnTo>
                    <a:pt x="21" y="85"/>
                  </a:lnTo>
                  <a:lnTo>
                    <a:pt x="44" y="96"/>
                  </a:lnTo>
                  <a:lnTo>
                    <a:pt x="72" y="100"/>
                  </a:lnTo>
                  <a:lnTo>
                    <a:pt x="100" y="96"/>
                  </a:lnTo>
                  <a:lnTo>
                    <a:pt x="123" y="85"/>
                  </a:lnTo>
                  <a:lnTo>
                    <a:pt x="138" y="69"/>
                  </a:lnTo>
                  <a:lnTo>
                    <a:pt x="144" y="50"/>
                  </a:lnTo>
                  <a:lnTo>
                    <a:pt x="138" y="31"/>
                  </a:lnTo>
                  <a:lnTo>
                    <a:pt x="123" y="15"/>
                  </a:lnTo>
                  <a:lnTo>
                    <a:pt x="100" y="4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2A8F50D5-6E50-4D5D-B09B-B2880B4DF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7" y="2821"/>
              <a:ext cx="1336" cy="1185"/>
            </a:xfrm>
            <a:prstGeom prst="rect">
              <a:avLst/>
            </a:prstGeom>
            <a:noFill/>
            <a:ln w="694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4B96762-F06C-4F14-A7C6-CE473A52680A}"/>
              </a:ext>
            </a:extLst>
          </p:cNvPr>
          <p:cNvSpPr txBox="1"/>
          <p:nvPr/>
        </p:nvSpPr>
        <p:spPr>
          <a:xfrm>
            <a:off x="907111" y="2129938"/>
            <a:ext cx="1967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Environment</a:t>
            </a:r>
          </a:p>
          <a:p>
            <a:pPr algn="ctr"/>
            <a:r>
              <a:rPr lang="en-US" dirty="0"/>
              <a:t>(Physical and Social)</a:t>
            </a:r>
          </a:p>
        </p:txBody>
      </p:sp>
      <p:cxnSp>
        <p:nvCxnSpPr>
          <p:cNvPr id="24" name="Straight Arrow Connector 23" descr="Arrow">
            <a:extLst>
              <a:ext uri="{FF2B5EF4-FFF2-40B4-BE49-F238E27FC236}">
                <a16:creationId xmlns:a16="http://schemas.microsoft.com/office/drawing/2014/main" id="{C503EF59-D804-44B4-8062-A2F67642B1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/>
        </p:nvCxnSpPr>
        <p:spPr>
          <a:xfrm>
            <a:off x="3012195" y="3759807"/>
            <a:ext cx="17526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2F7FF21-EC37-4E47-BA94-2A2E923A4525}"/>
              </a:ext>
            </a:extLst>
          </p:cNvPr>
          <p:cNvSpPr txBox="1"/>
          <p:nvPr/>
        </p:nvSpPr>
        <p:spPr>
          <a:xfrm>
            <a:off x="2952721" y="3112176"/>
            <a:ext cx="1739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Disabling Process</a:t>
            </a:r>
          </a:p>
          <a:p>
            <a:pPr algn="ctr"/>
            <a:endParaRPr lang="en-US" b="1" dirty="0"/>
          </a:p>
          <a:p>
            <a:pPr algn="ctr"/>
            <a:r>
              <a:rPr lang="en-US" dirty="0"/>
              <a:t>Person’s needs grow relative to existing environment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4BE9C6-16C6-4DA4-B753-AD9BBDA715FF}"/>
              </a:ext>
            </a:extLst>
          </p:cNvPr>
          <p:cNvSpPr txBox="1"/>
          <p:nvPr/>
        </p:nvSpPr>
        <p:spPr>
          <a:xfrm>
            <a:off x="7026127" y="3372589"/>
            <a:ext cx="121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Enabling </a:t>
            </a:r>
          </a:p>
          <a:p>
            <a:r>
              <a:rPr lang="en-US" b="1" dirty="0"/>
              <a:t>Process</a:t>
            </a:r>
          </a:p>
          <a:p>
            <a:endParaRPr lang="en-US" b="1" dirty="0"/>
          </a:p>
        </p:txBody>
      </p:sp>
      <p:cxnSp>
        <p:nvCxnSpPr>
          <p:cNvPr id="25" name="Straight Arrow Connector 24" descr="Arrow connecting functional restoration and environmental modification">
            <a:extLst>
              <a:ext uri="{FF2B5EF4-FFF2-40B4-BE49-F238E27FC236}">
                <a16:creationId xmlns:a16="http://schemas.microsoft.com/office/drawing/2014/main" id="{4EA007F5-CE09-45C2-8D98-6074157B69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 flipV="1">
            <a:off x="6765904" y="2145192"/>
            <a:ext cx="1419573" cy="132393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 descr="Arrow connecting functional restoration and restore a person's functionality">
            <a:extLst>
              <a:ext uri="{FF2B5EF4-FFF2-40B4-BE49-F238E27FC236}">
                <a16:creationId xmlns:a16="http://schemas.microsoft.com/office/drawing/2014/main" id="{2B50E78F-6F47-436D-A95F-E9FC3C0689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6745516" y="3751022"/>
            <a:ext cx="1740173" cy="11257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578F3F6-AEEC-4101-8AB9-E6B6BC4BAE33}"/>
              </a:ext>
            </a:extLst>
          </p:cNvPr>
          <p:cNvSpPr txBox="1"/>
          <p:nvPr/>
        </p:nvSpPr>
        <p:spPr>
          <a:xfrm>
            <a:off x="6057907" y="1498971"/>
            <a:ext cx="2748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Environmental Modification</a:t>
            </a:r>
          </a:p>
          <a:p>
            <a:r>
              <a:rPr lang="en-US" dirty="0"/>
              <a:t>Ramps; Universal Design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DFF233F-EE43-4443-AF69-76676A52D660}"/>
              </a:ext>
            </a:extLst>
          </p:cNvPr>
          <p:cNvSpPr txBox="1"/>
          <p:nvPr/>
        </p:nvSpPr>
        <p:spPr>
          <a:xfrm>
            <a:off x="6616221" y="4373710"/>
            <a:ext cx="17394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Functional Restoration</a:t>
            </a:r>
          </a:p>
          <a:p>
            <a:endParaRPr lang="en-US" b="1" dirty="0"/>
          </a:p>
          <a:p>
            <a:r>
              <a:rPr lang="en-US" dirty="0"/>
              <a:t>Neural Repair; Range of motion; Artificial hip replacement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EB9898-451E-4915-A4C3-DE4311E9FD9F}"/>
              </a:ext>
            </a:extLst>
          </p:cNvPr>
          <p:cNvSpPr txBox="1"/>
          <p:nvPr/>
        </p:nvSpPr>
        <p:spPr>
          <a:xfrm>
            <a:off x="8625991" y="5481941"/>
            <a:ext cx="182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Restore a person’s functionality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CE87A6-BB0B-4755-8102-E7B093CB7BCE}"/>
              </a:ext>
            </a:extLst>
          </p:cNvPr>
          <p:cNvSpPr txBox="1"/>
          <p:nvPr/>
        </p:nvSpPr>
        <p:spPr>
          <a:xfrm>
            <a:off x="10130340" y="1817152"/>
            <a:ext cx="17394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Enlarge the environment to make it more accessible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836F707-B81B-BB6B-32A5-6B2B2CCB4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93594" y="3429000"/>
            <a:ext cx="196364" cy="53339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64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>
            <a:extLst>
              <a:ext uri="{FF2B5EF4-FFF2-40B4-BE49-F238E27FC236}">
                <a16:creationId xmlns:a16="http://schemas.microsoft.com/office/drawing/2014/main" id="{18EABB6C-0546-4D23-8493-0250D21ADC3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71600" y="685800"/>
            <a:ext cx="8716432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400" u="sng" dirty="0">
                <a:solidFill>
                  <a:srgbClr val="0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Figure 1. The Modified IOM Model. The Disability in America Model (IOM 1991) [6]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37608B-25A2-4A73-B8F1-984824ACE3F9}"/>
              </a:ext>
            </a:extLst>
          </p:cNvPr>
          <p:cNvSpPr txBox="1"/>
          <p:nvPr/>
        </p:nvSpPr>
        <p:spPr>
          <a:xfrm>
            <a:off x="4539341" y="1694630"/>
            <a:ext cx="262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Transitional factors</a:t>
            </a:r>
          </a:p>
        </p:txBody>
      </p:sp>
      <p:graphicFrame>
        <p:nvGraphicFramePr>
          <p:cNvPr id="6" name="Diagram 5" descr="Venn diagram showing the intersection of biology, lifestyle and behavior and environment. ">
            <a:extLst>
              <a:ext uri="{FF2B5EF4-FFF2-40B4-BE49-F238E27FC236}">
                <a16:creationId xmlns:a16="http://schemas.microsoft.com/office/drawing/2014/main" id="{82AED253-F520-42D5-B16C-C7242530A1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8569340"/>
              </p:ext>
            </p:extLst>
          </p:nvPr>
        </p:nvGraphicFramePr>
        <p:xfrm>
          <a:off x="4572000" y="1981200"/>
          <a:ext cx="28956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3E1486D-27DF-4C12-8F44-F8F71D69C6B9}"/>
              </a:ext>
            </a:extLst>
          </p:cNvPr>
          <p:cNvSpPr txBox="1"/>
          <p:nvPr/>
        </p:nvSpPr>
        <p:spPr>
          <a:xfrm>
            <a:off x="1752600" y="5076373"/>
            <a:ext cx="164084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Disabling Condition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7D0666-CF72-4822-8A08-DDBEF30315CA}"/>
              </a:ext>
            </a:extLst>
          </p:cNvPr>
          <p:cNvSpPr txBox="1"/>
          <p:nvPr/>
        </p:nvSpPr>
        <p:spPr>
          <a:xfrm>
            <a:off x="3925574" y="5184097"/>
            <a:ext cx="15621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FBA781-6C6D-4BD8-AE42-1551580452F8}"/>
              </a:ext>
            </a:extLst>
          </p:cNvPr>
          <p:cNvSpPr txBox="1"/>
          <p:nvPr/>
        </p:nvSpPr>
        <p:spPr>
          <a:xfrm>
            <a:off x="6477005" y="5184094"/>
            <a:ext cx="15621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Impairment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2B3834-AA21-4E8E-B0CC-7D163F0D319D}"/>
              </a:ext>
            </a:extLst>
          </p:cNvPr>
          <p:cNvSpPr txBox="1"/>
          <p:nvPr/>
        </p:nvSpPr>
        <p:spPr>
          <a:xfrm>
            <a:off x="8571234" y="5076373"/>
            <a:ext cx="15621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Functional Limitation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A90934-764C-4BC0-951D-61FA97E67AD4}"/>
              </a:ext>
            </a:extLst>
          </p:cNvPr>
          <p:cNvSpPr txBox="1"/>
          <p:nvPr/>
        </p:nvSpPr>
        <p:spPr>
          <a:xfrm>
            <a:off x="5257805" y="5980679"/>
            <a:ext cx="15621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Quality of Life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52BC07-3811-4A64-B887-8E1A571DD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3597568" y="5015529"/>
            <a:ext cx="204051" cy="5411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3C28EE-8588-404A-8B33-75D4E600F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3505877" y="5190505"/>
            <a:ext cx="204051" cy="5411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EF3202-0506-40A7-824F-E5FBABC62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806" y="5124717"/>
            <a:ext cx="791119" cy="2976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E8040F-6B14-4689-8A32-07900A54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5755753" y="5046693"/>
            <a:ext cx="294443" cy="7809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6C85D08-7711-4CC3-A248-A14AABB628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8254749" y="4986453"/>
            <a:ext cx="204051" cy="54117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BE90AA-A9D1-4275-8CBC-8B266A13F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8180240" y="5169417"/>
            <a:ext cx="204051" cy="54117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BF50F0-AC24-4764-859D-31AE1DF64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27149" y="5542034"/>
            <a:ext cx="0" cy="3975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FF7818-9C80-4E4A-A176-3059ADB0A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19800" y="4318000"/>
            <a:ext cx="0" cy="762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49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AE4C5-B73E-4F05-AD05-BAE2F889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10515600" cy="990600"/>
          </a:xfrm>
        </p:spPr>
        <p:txBody>
          <a:bodyPr/>
          <a:lstStyle/>
          <a:p>
            <a:br>
              <a:rPr lang="en-US" sz="4000" dirty="0">
                <a:solidFill>
                  <a:srgbClr val="0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br>
              <a:rPr lang="en-US" sz="4000" dirty="0">
                <a:solidFill>
                  <a:srgbClr val="0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4000" dirty="0">
                <a:solidFill>
                  <a:srgbClr val="0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International Classification of Functioning, Disability, and Health (ICF)</a:t>
            </a:r>
            <a:br>
              <a:rPr lang="en-US" sz="4000" dirty="0">
                <a:solidFill>
                  <a:srgbClr val="00008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4000" dirty="0">
              <a:solidFill>
                <a:srgbClr val="00008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4301A5-159B-49F6-91BF-1F5441E1C6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6152" y="1460634"/>
            <a:ext cx="11095616" cy="4240924"/>
          </a:xfrm>
        </p:spPr>
        <p:txBody>
          <a:bodyPr/>
          <a:lstStyle/>
          <a:p>
            <a:pPr marL="457178" indent="-457178">
              <a:lnSpc>
                <a:spcPct val="2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ICF belongs to the WHO family of international classification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[5]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178" indent="-457178">
              <a:lnSpc>
                <a:spcPct val="2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Collecting data about levels of functioning and disability is fundamental to predict service needs, length of hospitalization and level of care or functional outcomes 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  <a:hlinkClick r:id="rId3" action="ppaction://hlinksldjump"/>
              </a:rPr>
              <a:t>[5]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82" indent="-342882" fontAlgn="base">
              <a:lnSpc>
                <a:spcPct val="200000"/>
              </a:lnSpc>
              <a:spcBef>
                <a:spcPts val="1800"/>
              </a:spcBef>
              <a:spcAft>
                <a:spcPct val="0"/>
              </a:spcAft>
              <a:buFontTx/>
              <a:buChar char="•"/>
              <a:defRPr/>
            </a:pPr>
            <a:endParaRPr lang="en-US" sz="25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1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utenville_2014 compendium (4)">
  <a:themeElements>
    <a:clrScheme name="experimental3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xperimental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xperimental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rimental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xperimental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HPowerpointTemplateWHITE1  -  Read-Only" id="{63B5605D-EC25-401F-BB01-4F26CDC26DEB}" vid="{1D341EF9-CACC-4201-999D-88C7ACF3B915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Houtenville_2014 compendium (4)</Template>
  <TotalTime>17505</TotalTime>
  <Words>1606</Words>
  <Application>Microsoft Office PowerPoint</Application>
  <PresentationFormat>Widescreen</PresentationFormat>
  <Paragraphs>262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Calibri</vt:lpstr>
      <vt:lpstr>Calibri Light</vt:lpstr>
      <vt:lpstr>Segoe UI</vt:lpstr>
      <vt:lpstr>Source Sans Pro</vt:lpstr>
      <vt:lpstr>Source Sans Pro Light</vt:lpstr>
      <vt:lpstr>Wingdings</vt:lpstr>
      <vt:lpstr>Houtenville_2014 compendium (4)</vt:lpstr>
      <vt:lpstr>1_Office Theme</vt:lpstr>
      <vt:lpstr>Custom Design</vt:lpstr>
      <vt:lpstr>1_Custom Design</vt:lpstr>
      <vt:lpstr>2_Custom Design</vt:lpstr>
      <vt:lpstr>Models and Concepts of Disability </vt:lpstr>
      <vt:lpstr>Agenda</vt:lpstr>
      <vt:lpstr>Revisiting the Disability Process</vt:lpstr>
      <vt:lpstr>Revisiting the Disability Process</vt:lpstr>
      <vt:lpstr>TABLE 1 : Concepts of Pathology, Impairment, Functional Limitation, and Disability (IOM, 1991)  [1] </vt:lpstr>
      <vt:lpstr>TABLE 1 : Concepts of Pathology, Impairment, Functional Limitation, and Disability (IOM, 1991) </vt:lpstr>
      <vt:lpstr>Figure 2: The Enabling-Disabling Process [1]</vt:lpstr>
      <vt:lpstr>Figure 1. The Modified IOM Model. The Disability in America Model (IOM 1991) [6]</vt:lpstr>
      <vt:lpstr>  International Classification of Functioning, Disability, and Health (ICF) </vt:lpstr>
      <vt:lpstr>  International Classification of Functioning, Disability, and Health (ICF) </vt:lpstr>
      <vt:lpstr>Why use the ICF?</vt:lpstr>
      <vt:lpstr>Why use the ICF?</vt:lpstr>
      <vt:lpstr>ICF : Concepts of Functioning and Disability </vt:lpstr>
      <vt:lpstr>ICF: Concepts of functionality and disability</vt:lpstr>
      <vt:lpstr>Definitions of Components</vt:lpstr>
      <vt:lpstr>Definitions of Components</vt:lpstr>
      <vt:lpstr>The ICF Model: Interaction between ICF components</vt:lpstr>
      <vt:lpstr>The ICF Model: An Example</vt:lpstr>
      <vt:lpstr>Structure of the ICF Coding System</vt:lpstr>
      <vt:lpstr>The Importance of Definitions of Disability </vt:lpstr>
      <vt:lpstr>Anderson (1968): Social Determinants of Health</vt:lpstr>
      <vt:lpstr>Andersen (1968): Individual Determinants of Health Services Utilization</vt:lpstr>
      <vt:lpstr>Summary</vt:lpstr>
      <vt:lpstr>References</vt:lpstr>
    </vt:vector>
  </TitlesOfParts>
  <Company>Institute on Disability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Gould, Penny</dc:creator>
  <cp:lastModifiedBy>Shreya Paul</cp:lastModifiedBy>
  <cp:revision>7415</cp:revision>
  <cp:lastPrinted>2022-06-08T19:28:15Z</cp:lastPrinted>
  <dcterms:created xsi:type="dcterms:W3CDTF">2016-01-08T20:42:16Z</dcterms:created>
  <dcterms:modified xsi:type="dcterms:W3CDTF">2022-08-09T14:49:34Z</dcterms:modified>
</cp:coreProperties>
</file>