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77" r:id="rId3"/>
    <p:sldId id="279" r:id="rId4"/>
    <p:sldId id="505" r:id="rId5"/>
    <p:sldId id="506" r:id="rId6"/>
    <p:sldId id="507" r:id="rId7"/>
    <p:sldId id="512" r:id="rId8"/>
    <p:sldId id="508" r:id="rId9"/>
    <p:sldId id="509" r:id="rId10"/>
    <p:sldId id="504" r:id="rId11"/>
    <p:sldId id="513" r:id="rId12"/>
    <p:sldId id="510" r:id="rId13"/>
    <p:sldId id="485" r:id="rId14"/>
    <p:sldId id="486" r:id="rId15"/>
    <p:sldId id="496" r:id="rId16"/>
    <p:sldId id="49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reya Paul" initials="SP" lastIdx="1" clrIdx="0">
    <p:extLst>
      <p:ext uri="{19B8F6BF-5375-455C-9EA6-DF929625EA0E}">
        <p15:presenceInfo xmlns:p15="http://schemas.microsoft.com/office/powerpoint/2012/main" userId="S::sp1485@unh.edu::87619f83-0189-48ca-b016-38a0e3be0e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1359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B01264-B35F-4AC7-9C84-2A14BD981B80}" v="2" dt="2022-07-26T01:11:51.8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8" autoAdjust="0"/>
    <p:restoredTop sz="86481" autoAdjust="0"/>
  </p:normalViewPr>
  <p:slideViewPr>
    <p:cSldViewPr snapToGrid="0">
      <p:cViewPr varScale="1">
        <p:scale>
          <a:sx n="62" d="100"/>
          <a:sy n="62" d="100"/>
        </p:scale>
        <p:origin x="258" y="72"/>
      </p:cViewPr>
      <p:guideLst/>
    </p:cSldViewPr>
  </p:slideViewPr>
  <p:outlineViewPr>
    <p:cViewPr>
      <p:scale>
        <a:sx n="33" d="100"/>
        <a:sy n="33" d="100"/>
      </p:scale>
      <p:origin x="0" y="-697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wyer Rogers" userId="iDw5KADnj1r7Ax+cSXMFWe2LP8w+/SideyLUsRqOu4E=" providerId="None" clId="Web-{F1B01264-B35F-4AC7-9C84-2A14BD981B80}"/>
    <pc:docChg chg="addSld delSld">
      <pc:chgData name="Sawyer Rogers" userId="iDw5KADnj1r7Ax+cSXMFWe2LP8w+/SideyLUsRqOu4E=" providerId="None" clId="Web-{F1B01264-B35F-4AC7-9C84-2A14BD981B80}" dt="2022-07-26T01:11:51.796" v="1"/>
      <pc:docMkLst>
        <pc:docMk/>
      </pc:docMkLst>
      <pc:sldChg chg="add del">
        <pc:chgData name="Sawyer Rogers" userId="iDw5KADnj1r7Ax+cSXMFWe2LP8w+/SideyLUsRqOu4E=" providerId="None" clId="Web-{F1B01264-B35F-4AC7-9C84-2A14BD981B80}" dt="2022-07-26T01:11:51.796" v="1"/>
        <pc:sldMkLst>
          <pc:docMk/>
          <pc:sldMk cId="3715395750" sldId="5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B614CE-851B-4FD3-87FE-6C8B1F641136}" type="datetimeFigureOut">
              <a:rPr lang="en-US" smtClean="0"/>
              <a:t>8/9/2022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095B6-E040-4F97-A2FE-6874A8491B9C}" type="slidenum">
              <a:rPr lang="en-US" smtClean="0"/>
              <a:t>‹#›</a:t>
            </a:fld>
            <a:endParaRPr lang="en-US"/>
          </a:p>
        </p:txBody>
      </p:sp>
    </p:spTree>
    <p:extLst>
      <p:ext uri="{BB962C8B-B14F-4D97-AF65-F5344CB8AC3E}">
        <p14:creationId xmlns:p14="http://schemas.microsoft.com/office/powerpoint/2010/main" val="275617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3623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4B095B6-E040-4F97-A2FE-6874A8491B9C}" type="slidenum">
              <a:rPr lang="en-US" smtClean="0"/>
              <a:t>10</a:t>
            </a:fld>
            <a:endParaRPr lang="en-US"/>
          </a:p>
        </p:txBody>
      </p:sp>
    </p:spTree>
    <p:extLst>
      <p:ext uri="{BB962C8B-B14F-4D97-AF65-F5344CB8AC3E}">
        <p14:creationId xmlns:p14="http://schemas.microsoft.com/office/powerpoint/2010/main" val="3847947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095B6-E040-4F97-A2FE-6874A8491B9C}" type="slidenum">
              <a:rPr lang="en-US" smtClean="0"/>
              <a:t>11</a:t>
            </a:fld>
            <a:endParaRPr lang="en-US"/>
          </a:p>
        </p:txBody>
      </p:sp>
    </p:spTree>
    <p:extLst>
      <p:ext uri="{BB962C8B-B14F-4D97-AF65-F5344CB8AC3E}">
        <p14:creationId xmlns:p14="http://schemas.microsoft.com/office/powerpoint/2010/main" val="3157425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44B095B6-E040-4F97-A2FE-6874A8491B9C}" type="slidenum">
              <a:rPr lang="en-US" smtClean="0"/>
              <a:t>12</a:t>
            </a:fld>
            <a:endParaRPr lang="en-US"/>
          </a:p>
        </p:txBody>
      </p:sp>
    </p:spTree>
    <p:extLst>
      <p:ext uri="{BB962C8B-B14F-4D97-AF65-F5344CB8AC3E}">
        <p14:creationId xmlns:p14="http://schemas.microsoft.com/office/powerpoint/2010/main" val="2797626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095B6-E040-4F97-A2FE-6874A8491B9C}" type="slidenum">
              <a:rPr lang="en-US" smtClean="0"/>
              <a:t>13</a:t>
            </a:fld>
            <a:endParaRPr lang="en-US"/>
          </a:p>
        </p:txBody>
      </p:sp>
    </p:spTree>
    <p:extLst>
      <p:ext uri="{BB962C8B-B14F-4D97-AF65-F5344CB8AC3E}">
        <p14:creationId xmlns:p14="http://schemas.microsoft.com/office/powerpoint/2010/main" val="3122889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095B6-E040-4F97-A2FE-6874A8491B9C}" type="slidenum">
              <a:rPr lang="en-US" smtClean="0"/>
              <a:t>14</a:t>
            </a:fld>
            <a:endParaRPr lang="en-US"/>
          </a:p>
        </p:txBody>
      </p:sp>
    </p:spTree>
    <p:extLst>
      <p:ext uri="{BB962C8B-B14F-4D97-AF65-F5344CB8AC3E}">
        <p14:creationId xmlns:p14="http://schemas.microsoft.com/office/powerpoint/2010/main" val="2729152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095B6-E040-4F97-A2FE-6874A8491B9C}" type="slidenum">
              <a:rPr lang="en-US" smtClean="0"/>
              <a:t>15</a:t>
            </a:fld>
            <a:endParaRPr lang="en-US"/>
          </a:p>
        </p:txBody>
      </p:sp>
    </p:spTree>
    <p:extLst>
      <p:ext uri="{BB962C8B-B14F-4D97-AF65-F5344CB8AC3E}">
        <p14:creationId xmlns:p14="http://schemas.microsoft.com/office/powerpoint/2010/main" val="2030221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44B095B6-E040-4F97-A2FE-6874A8491B9C}" type="slidenum">
              <a:rPr lang="en-US" smtClean="0"/>
              <a:t>2</a:t>
            </a:fld>
            <a:endParaRPr lang="en-US"/>
          </a:p>
        </p:txBody>
      </p:sp>
    </p:spTree>
    <p:extLst>
      <p:ext uri="{BB962C8B-B14F-4D97-AF65-F5344CB8AC3E}">
        <p14:creationId xmlns:p14="http://schemas.microsoft.com/office/powerpoint/2010/main" val="542929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095B6-E040-4F97-A2FE-6874A8491B9C}" type="slidenum">
              <a:rPr lang="en-US" smtClean="0"/>
              <a:t>3</a:t>
            </a:fld>
            <a:endParaRPr lang="en-US"/>
          </a:p>
        </p:txBody>
      </p:sp>
    </p:spTree>
    <p:extLst>
      <p:ext uri="{BB962C8B-B14F-4D97-AF65-F5344CB8AC3E}">
        <p14:creationId xmlns:p14="http://schemas.microsoft.com/office/powerpoint/2010/main" val="2231485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095B6-E040-4F97-A2FE-6874A8491B9C}" type="slidenum">
              <a:rPr lang="en-US" smtClean="0"/>
              <a:t>4</a:t>
            </a:fld>
            <a:endParaRPr lang="en-US"/>
          </a:p>
        </p:txBody>
      </p:sp>
    </p:spTree>
    <p:extLst>
      <p:ext uri="{BB962C8B-B14F-4D97-AF65-F5344CB8AC3E}">
        <p14:creationId xmlns:p14="http://schemas.microsoft.com/office/powerpoint/2010/main" val="389557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095B6-E040-4F97-A2FE-6874A8491B9C}" type="slidenum">
              <a:rPr lang="en-US" smtClean="0"/>
              <a:t>5</a:t>
            </a:fld>
            <a:endParaRPr lang="en-US"/>
          </a:p>
        </p:txBody>
      </p:sp>
    </p:spTree>
    <p:extLst>
      <p:ext uri="{BB962C8B-B14F-4D97-AF65-F5344CB8AC3E}">
        <p14:creationId xmlns:p14="http://schemas.microsoft.com/office/powerpoint/2010/main" val="3086019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095B6-E040-4F97-A2FE-6874A8491B9C}" type="slidenum">
              <a:rPr lang="en-US" smtClean="0"/>
              <a:t>6</a:t>
            </a:fld>
            <a:endParaRPr lang="en-US"/>
          </a:p>
        </p:txBody>
      </p:sp>
    </p:spTree>
    <p:extLst>
      <p:ext uri="{BB962C8B-B14F-4D97-AF65-F5344CB8AC3E}">
        <p14:creationId xmlns:p14="http://schemas.microsoft.com/office/powerpoint/2010/main" val="1404777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095B6-E040-4F97-A2FE-6874A8491B9C}" type="slidenum">
              <a:rPr lang="en-US" smtClean="0"/>
              <a:t>7</a:t>
            </a:fld>
            <a:endParaRPr lang="en-US"/>
          </a:p>
        </p:txBody>
      </p:sp>
    </p:spTree>
    <p:extLst>
      <p:ext uri="{BB962C8B-B14F-4D97-AF65-F5344CB8AC3E}">
        <p14:creationId xmlns:p14="http://schemas.microsoft.com/office/powerpoint/2010/main" val="3610139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095B6-E040-4F97-A2FE-6874A8491B9C}" type="slidenum">
              <a:rPr lang="en-US" smtClean="0"/>
              <a:t>8</a:t>
            </a:fld>
            <a:endParaRPr lang="en-US"/>
          </a:p>
        </p:txBody>
      </p:sp>
    </p:spTree>
    <p:extLst>
      <p:ext uri="{BB962C8B-B14F-4D97-AF65-F5344CB8AC3E}">
        <p14:creationId xmlns:p14="http://schemas.microsoft.com/office/powerpoint/2010/main" val="2581946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50000"/>
              </a:lnSpc>
              <a:spcBef>
                <a:spcPct val="30000"/>
              </a:spcBef>
              <a:spcAft>
                <a:spcPct val="0"/>
              </a:spcAft>
              <a:buClrTx/>
              <a:buSzTx/>
              <a:buFontTx/>
              <a:buNone/>
              <a:tabLst/>
              <a:defRPr/>
            </a:pP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B095B6-E040-4F97-A2FE-6874A8491B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5598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ED4AE-9F75-45C0-B54F-BF52E8C512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069132-0330-41F5-A3F9-DBD94F7EA3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1FBEE2-3307-4E62-844E-37A7C4CCF4A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EBA714F-CCDE-49C9-8BA3-5C8952125F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1A2F47-1B7B-484F-A2CD-FFB7E23CAD43}"/>
              </a:ext>
            </a:extLst>
          </p:cNvPr>
          <p:cNvSpPr>
            <a:spLocks noGrp="1"/>
          </p:cNvSpPr>
          <p:nvPr>
            <p:ph type="sldNum" sz="quarter" idx="12"/>
          </p:nvPr>
        </p:nvSpPr>
        <p:spPr/>
        <p:txBody>
          <a:bodyPr/>
          <a:lstStyle/>
          <a:p>
            <a:fld id="{72476313-A619-445E-9D5B-4DE218FC01D5}" type="slidenum">
              <a:rPr lang="en-US" smtClean="0"/>
              <a:t>‹#›</a:t>
            </a:fld>
            <a:endParaRPr lang="en-US"/>
          </a:p>
        </p:txBody>
      </p:sp>
    </p:spTree>
    <p:extLst>
      <p:ext uri="{BB962C8B-B14F-4D97-AF65-F5344CB8AC3E}">
        <p14:creationId xmlns:p14="http://schemas.microsoft.com/office/powerpoint/2010/main" val="157141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C1BD6-5486-4A25-BBB5-A46E4AEB77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3B3A61-71F0-4D0D-AA66-18DD8EE618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C1BB6D-CF2B-4CAC-BC8F-08194ED0748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7F8EF0E-5C5E-4791-9216-0B62D81EBB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22B3CF-EB36-4033-8C63-DE8C99393861}"/>
              </a:ext>
            </a:extLst>
          </p:cNvPr>
          <p:cNvSpPr>
            <a:spLocks noGrp="1"/>
          </p:cNvSpPr>
          <p:nvPr>
            <p:ph type="sldNum" sz="quarter" idx="12"/>
          </p:nvPr>
        </p:nvSpPr>
        <p:spPr/>
        <p:txBody>
          <a:bodyPr/>
          <a:lstStyle/>
          <a:p>
            <a:fld id="{72476313-A619-445E-9D5B-4DE218FC01D5}" type="slidenum">
              <a:rPr lang="en-US" smtClean="0"/>
              <a:t>‹#›</a:t>
            </a:fld>
            <a:endParaRPr lang="en-US"/>
          </a:p>
        </p:txBody>
      </p:sp>
    </p:spTree>
    <p:extLst>
      <p:ext uri="{BB962C8B-B14F-4D97-AF65-F5344CB8AC3E}">
        <p14:creationId xmlns:p14="http://schemas.microsoft.com/office/powerpoint/2010/main" val="3463867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AEE8EE-70D6-4885-84CC-BB8F2093CA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7C2BF6-B1B5-43A6-BAFF-C865FA976B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C6E955-7C7D-45E5-902C-0BFA7672F00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6152A6-B38A-4DA1-A10B-B611868C47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AA9C1F-FA17-422D-BDC3-02748D0F1F74}"/>
              </a:ext>
            </a:extLst>
          </p:cNvPr>
          <p:cNvSpPr>
            <a:spLocks noGrp="1"/>
          </p:cNvSpPr>
          <p:nvPr>
            <p:ph type="sldNum" sz="quarter" idx="12"/>
          </p:nvPr>
        </p:nvSpPr>
        <p:spPr/>
        <p:txBody>
          <a:bodyPr/>
          <a:lstStyle/>
          <a:p>
            <a:fld id="{72476313-A619-445E-9D5B-4DE218FC01D5}" type="slidenum">
              <a:rPr lang="en-US" smtClean="0"/>
              <a:t>‹#›</a:t>
            </a:fld>
            <a:endParaRPr lang="en-US"/>
          </a:p>
        </p:txBody>
      </p:sp>
    </p:spTree>
    <p:extLst>
      <p:ext uri="{BB962C8B-B14F-4D97-AF65-F5344CB8AC3E}">
        <p14:creationId xmlns:p14="http://schemas.microsoft.com/office/powerpoint/2010/main" val="2889565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OP Title with Copy + Media">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rgbClr val="013591"/>
                </a:solidFill>
                <a:latin typeface="Source Sans Pro" panose="020B0503030403020204" pitchFamily="34" charset="77"/>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372319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5562600" y="2133600"/>
            <a:ext cx="5410200" cy="30480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pic>
        <p:nvPicPr>
          <p:cNvPr id="10" name="Picture 9">
            <a:extLst>
              <a:ext uri="{FF2B5EF4-FFF2-40B4-BE49-F238E27FC236}">
                <a16:creationId xmlns:a16="http://schemas.microsoft.com/office/drawing/2014/main" id="{09043363-8F7A-0D43-8F32-D88C4C2810F7}"/>
              </a:ext>
            </a:extLst>
          </p:cNvPr>
          <p:cNvPicPr>
            <a:picLocks noChangeAspect="1"/>
          </p:cNvPicPr>
          <p:nvPr userDrawn="1"/>
        </p:nvPicPr>
        <p:blipFill>
          <a:blip r:embed="rId2"/>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2603476714"/>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p:bg>
      <p:bgPr>
        <a:pattFill prst="dk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FC5167-FF84-6D49-B71F-AF38F31D82E9}"/>
              </a:ext>
            </a:extLst>
          </p:cNvPr>
          <p:cNvSpPr/>
          <p:nvPr userDrawn="1"/>
        </p:nvSpPr>
        <p:spPr>
          <a:xfrm>
            <a:off x="0" y="3429000"/>
            <a:ext cx="12192000" cy="1593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DD2C4E-54C3-E942-BCE5-08CA139B77B6}"/>
              </a:ext>
            </a:extLst>
          </p:cNvPr>
          <p:cNvSpPr>
            <a:spLocks noGrp="1"/>
          </p:cNvSpPr>
          <p:nvPr>
            <p:ph type="ctrTitle"/>
          </p:nvPr>
        </p:nvSpPr>
        <p:spPr>
          <a:xfrm>
            <a:off x="3807030" y="3561520"/>
            <a:ext cx="7088577" cy="836898"/>
          </a:xfrm>
          <a:prstGeom prst="rect">
            <a:avLst/>
          </a:prstGeom>
          <a:noFill/>
        </p:spPr>
        <p:txBody>
          <a:bodyPr anchor="b">
            <a:noAutofit/>
          </a:bodyPr>
          <a:lstStyle>
            <a:lvl1pPr algn="l">
              <a:lnSpc>
                <a:spcPts val="3920"/>
              </a:lnSpc>
              <a:defRPr sz="3600" b="1" i="0" baseline="0">
                <a:solidFill>
                  <a:srgbClr val="013591"/>
                </a:solidFill>
                <a:latin typeface="Source Sans Pro" panose="020B0503030403020204" pitchFamily="34" charset="77"/>
              </a:defRPr>
            </a:lvl1pPr>
          </a:lstStyle>
          <a:p>
            <a:r>
              <a:rPr lang="en-US" dirty="0"/>
              <a:t>Click to edit Master title style</a:t>
            </a:r>
          </a:p>
        </p:txBody>
      </p:sp>
      <p:sp>
        <p:nvSpPr>
          <p:cNvPr id="3" name="Subtitle 2">
            <a:extLst>
              <a:ext uri="{FF2B5EF4-FFF2-40B4-BE49-F238E27FC236}">
                <a16:creationId xmlns:a16="http://schemas.microsoft.com/office/drawing/2014/main" id="{AB696E03-67D4-AB44-A78E-11BF4C75AF90}"/>
              </a:ext>
            </a:extLst>
          </p:cNvPr>
          <p:cNvSpPr>
            <a:spLocks noGrp="1"/>
          </p:cNvSpPr>
          <p:nvPr>
            <p:ph type="subTitle" idx="1"/>
          </p:nvPr>
        </p:nvSpPr>
        <p:spPr>
          <a:xfrm>
            <a:off x="3807029" y="4289097"/>
            <a:ext cx="7088577" cy="544642"/>
          </a:xfrm>
        </p:spPr>
        <p:txBody>
          <a:bodyPr>
            <a:noAutofit/>
          </a:bodyPr>
          <a:lstStyle>
            <a:lvl1pPr marL="0" indent="0" algn="l">
              <a:lnSpc>
                <a:spcPts val="2400"/>
              </a:lnSpc>
              <a:buNone/>
              <a:defRPr sz="1700" b="0" i="0" kern="0" spc="0" baseline="0">
                <a:solidFill>
                  <a:srgbClr val="013591"/>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16E90848-5DC8-1749-BBFF-5FED1EE01DC5}"/>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1296391" y="3177747"/>
            <a:ext cx="1922780" cy="2540000"/>
          </a:xfrm>
          <a:prstGeom prst="rect">
            <a:avLst/>
          </a:prstGeom>
        </p:spPr>
      </p:pic>
    </p:spTree>
    <p:extLst>
      <p:ext uri="{BB962C8B-B14F-4D97-AF65-F5344CB8AC3E}">
        <p14:creationId xmlns:p14="http://schemas.microsoft.com/office/powerpoint/2010/main" val="7131041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dirty="0"/>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p:nvPr>
        </p:nvSpPr>
        <p:spPr>
          <a:xfrm>
            <a:off x="1219200" y="1828800"/>
            <a:ext cx="46101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pic>
        <p:nvPicPr>
          <p:cNvPr id="7" name="Picture 6">
            <a:extLst>
              <a:ext uri="{FF2B5EF4-FFF2-40B4-BE49-F238E27FC236}">
                <a16:creationId xmlns:a16="http://schemas.microsoft.com/office/drawing/2014/main" id="{0658A068-0B34-8744-823E-4A291939F959}"/>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27073" y="5592076"/>
            <a:ext cx="596515" cy="787998"/>
          </a:xfrm>
          <a:prstGeom prst="rect">
            <a:avLst/>
          </a:prstGeom>
        </p:spPr>
      </p:pic>
      <p:sp>
        <p:nvSpPr>
          <p:cNvPr id="8" name="Picture Placeholder 8">
            <a:extLst>
              <a:ext uri="{FF2B5EF4-FFF2-40B4-BE49-F238E27FC236}">
                <a16:creationId xmlns:a16="http://schemas.microsoft.com/office/drawing/2014/main" id="{9CF51F07-D41C-F145-88D1-66956E3000C3}"/>
              </a:ext>
              <a:ext uri="{C183D7F6-B498-43B3-948B-1728B52AA6E4}">
                <adec:decorative xmlns:adec="http://schemas.microsoft.com/office/drawing/2017/decorative" val="1"/>
              </a:ext>
            </a:extLst>
          </p:cNvPr>
          <p:cNvSpPr>
            <a:spLocks noGrp="1"/>
          </p:cNvSpPr>
          <p:nvPr>
            <p:ph type="pic" sz="quarter" idx="11"/>
          </p:nvPr>
        </p:nvSpPr>
        <p:spPr>
          <a:xfrm>
            <a:off x="6457950" y="0"/>
            <a:ext cx="5734050" cy="6858000"/>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419594251"/>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List + R.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6259329"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dirty="0"/>
              <a:t>Click to edit Master</a:t>
            </a:r>
          </a:p>
        </p:txBody>
      </p: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hasCustomPrompt="1"/>
          </p:nvPr>
        </p:nvSpPr>
        <p:spPr>
          <a:xfrm>
            <a:off x="6259329" y="1858276"/>
            <a:ext cx="4610100" cy="3657600"/>
          </a:xfrm>
        </p:spPr>
        <p:txBody>
          <a:bodyPr>
            <a:noAutofit/>
          </a:bodyPr>
          <a:lstStyle>
            <a:lvl1pPr marL="342900" indent="-342900">
              <a:lnSpc>
                <a:spcPts val="2400"/>
              </a:lnSpc>
              <a:spcBef>
                <a:spcPts val="400"/>
              </a:spcBef>
              <a:buFont typeface="Arial" panose="020B0604020202020204" pitchFamily="34" charset="0"/>
              <a:buChar char="•"/>
              <a:defRPr sz="200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Bullet 1</a:t>
            </a:r>
          </a:p>
          <a:p>
            <a:pPr lvl="0"/>
            <a:r>
              <a:rPr lang="en-US" dirty="0"/>
              <a:t>Bullet 2</a:t>
            </a:r>
          </a:p>
          <a:p>
            <a:pPr lvl="0"/>
            <a:r>
              <a:rPr lang="en-US" dirty="0"/>
              <a:t>Bullet 3</a:t>
            </a:r>
          </a:p>
        </p:txBody>
      </p:sp>
      <p:pic>
        <p:nvPicPr>
          <p:cNvPr id="6" name="Picture 5">
            <a:extLst>
              <a:ext uri="{FF2B5EF4-FFF2-40B4-BE49-F238E27FC236}">
                <a16:creationId xmlns:a16="http://schemas.microsoft.com/office/drawing/2014/main" id="{964738DE-3A36-7743-9096-D88580B25A5E}"/>
              </a:ext>
            </a:extLst>
          </p:cNvPr>
          <p:cNvPicPr>
            <a:picLocks noChangeAspect="1"/>
          </p:cNvPicPr>
          <p:nvPr userDrawn="1"/>
        </p:nvPicPr>
        <p:blipFill>
          <a:blip r:embed="rId2"/>
          <a:stretch>
            <a:fillRect/>
          </a:stretch>
        </p:blipFill>
        <p:spPr>
          <a:xfrm>
            <a:off x="10952173" y="5592076"/>
            <a:ext cx="596515" cy="787998"/>
          </a:xfrm>
          <a:prstGeom prst="rect">
            <a:avLst/>
          </a:prstGeom>
        </p:spPr>
      </p:pic>
      <p:sp>
        <p:nvSpPr>
          <p:cNvPr id="8" name="Picture Placeholder 8">
            <a:extLst>
              <a:ext uri="{FF2B5EF4-FFF2-40B4-BE49-F238E27FC236}">
                <a16:creationId xmlns:a16="http://schemas.microsoft.com/office/drawing/2014/main" id="{9CF51F07-D41C-F145-88D1-66956E3000C3}"/>
              </a:ext>
              <a:ext uri="{C183D7F6-B498-43B3-948B-1728B52AA6E4}">
                <adec:decorative xmlns:adec="http://schemas.microsoft.com/office/drawing/2017/decorative" val="1"/>
              </a:ext>
            </a:extLst>
          </p:cNvPr>
          <p:cNvSpPr>
            <a:spLocks noGrp="1"/>
          </p:cNvSpPr>
          <p:nvPr>
            <p:ph type="pic" sz="quarter" idx="11"/>
          </p:nvPr>
        </p:nvSpPr>
        <p:spPr>
          <a:xfrm>
            <a:off x="0" y="0"/>
            <a:ext cx="5772150" cy="6858000"/>
          </a:xfrm>
        </p:spPr>
        <p:txBody>
          <a:bodyPr/>
          <a:lstStyle>
            <a:lvl1pPr>
              <a:defRPr>
                <a:solidFill>
                  <a:schemeClr val="bg1"/>
                </a:solidFill>
              </a:defRPr>
            </a:lvl1pPr>
          </a:lstStyle>
          <a:p>
            <a:endParaRPr lang="en-US" dirty="0"/>
          </a:p>
        </p:txBody>
      </p:sp>
      <p:cxnSp>
        <p:nvCxnSpPr>
          <p:cNvPr id="9" name="Straight Connector 8">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03875733"/>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bg>
      <p:bgPr>
        <a:pattFill prst="dkUpDiag">
          <a:fgClr>
            <a:srgbClr val="004F9D"/>
          </a:fgClr>
          <a:bgClr>
            <a:srgbClr val="013591"/>
          </a:bgClr>
        </a:patt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1331089" y="714886"/>
            <a:ext cx="5967713" cy="3988887"/>
          </a:xfrm>
          <a:prstGeom prst="rect">
            <a:avLst/>
          </a:prstGeom>
          <a:noFill/>
        </p:spPr>
        <p:txBody>
          <a:bodyPr anchor="b">
            <a:noAutofit/>
          </a:bodyPr>
          <a:lstStyle>
            <a:lvl1pPr>
              <a:defRPr sz="7200" b="1" i="0">
                <a:solidFill>
                  <a:schemeClr val="bg1"/>
                </a:solidFill>
                <a:latin typeface="Source Sans Pro" panose="020B0503030403020204" pitchFamily="34" charset="77"/>
              </a:defRPr>
            </a:lvl1pPr>
          </a:lstStyle>
          <a:p>
            <a:r>
              <a:rPr lang="en-US" dirty="0"/>
              <a:t>Click to edit Master title style</a:t>
            </a:r>
          </a:p>
        </p:txBody>
      </p:sp>
      <p:pic>
        <p:nvPicPr>
          <p:cNvPr id="10" name="Picture 9">
            <a:extLst>
              <a:ext uri="{FF2B5EF4-FFF2-40B4-BE49-F238E27FC236}">
                <a16:creationId xmlns:a16="http://schemas.microsoft.com/office/drawing/2014/main" id="{964738DE-3A36-7743-9096-D88580B25A5E}"/>
              </a:ext>
            </a:extLst>
          </p:cNvPr>
          <p:cNvPicPr>
            <a:picLocks noChangeAspect="1"/>
          </p:cNvPicPr>
          <p:nvPr userDrawn="1"/>
        </p:nvPicPr>
        <p:blipFill>
          <a:blip r:embed="rId2"/>
          <a:stretch>
            <a:fillRect/>
          </a:stretch>
        </p:blipFill>
        <p:spPr>
          <a:xfrm>
            <a:off x="10952173" y="5592076"/>
            <a:ext cx="596515" cy="787998"/>
          </a:xfrm>
          <a:prstGeom prst="rect">
            <a:avLst/>
          </a:prstGeom>
        </p:spPr>
      </p:pic>
      <p:cxnSp>
        <p:nvCxnSpPr>
          <p:cNvPr id="11" name="Straight Connector 10">
            <a:extLst>
              <a:ext uri="{FF2B5EF4-FFF2-40B4-BE49-F238E27FC236}">
                <a16:creationId xmlns:a16="http://schemas.microsoft.com/office/drawing/2014/main" id="{DDCB7C41-036F-3C46-985A-A2DA08A2D9DF}"/>
              </a:ext>
            </a:extLst>
          </p:cNvPr>
          <p:cNvCxnSpPr>
            <a:cxnSpLocks/>
          </p:cNvCxnSpPr>
          <p:nvPr userDrawn="1"/>
        </p:nvCxnSpPr>
        <p:spPr>
          <a:xfrm flipV="1">
            <a:off x="0" y="4671793"/>
            <a:ext cx="7141580" cy="3198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713512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Section Header + Pic">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userDrawn="1"/>
        </p:nvSpPr>
        <p:spPr>
          <a:xfrm>
            <a:off x="0" y="0"/>
            <a:ext cx="4262718" cy="6858000"/>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67A2BA2-B7FF-5149-B98F-44E9F3D7BA2B}"/>
              </a:ext>
            </a:extLst>
          </p:cNvPr>
          <p:cNvSpPr/>
          <p:nvPr userDrawn="1"/>
        </p:nvSpPr>
        <p:spPr>
          <a:xfrm>
            <a:off x="657676" y="3604628"/>
            <a:ext cx="1343891" cy="138546"/>
          </a:xfrm>
          <a:prstGeom prst="rect">
            <a:avLst/>
          </a:prstGeom>
          <a:solidFill>
            <a:srgbClr val="182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1035FF9D-8F55-774F-A2D7-885F4FB16D39}"/>
              </a:ext>
            </a:extLst>
          </p:cNvPr>
          <p:cNvSpPr>
            <a:spLocks noGrp="1"/>
          </p:cNvSpPr>
          <p:nvPr>
            <p:ph type="title"/>
          </p:nvPr>
        </p:nvSpPr>
        <p:spPr>
          <a:xfrm>
            <a:off x="553501" y="954741"/>
            <a:ext cx="3328911" cy="2474259"/>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endParaRPr lang="en-US" dirty="0"/>
          </a:p>
        </p:txBody>
      </p:sp>
      <p:sp>
        <p:nvSpPr>
          <p:cNvPr id="7" name="Picture Placeholder 8">
            <a:extLst>
              <a:ext uri="{FF2B5EF4-FFF2-40B4-BE49-F238E27FC236}">
                <a16:creationId xmlns:a16="http://schemas.microsoft.com/office/drawing/2014/main" id="{9CF51F07-D41C-F145-88D1-66956E3000C3}"/>
              </a:ext>
              <a:ext uri="{C183D7F6-B498-43B3-948B-1728B52AA6E4}">
                <adec:decorative xmlns:adec="http://schemas.microsoft.com/office/drawing/2017/decorative" val="1"/>
              </a:ext>
            </a:extLst>
          </p:cNvPr>
          <p:cNvSpPr>
            <a:spLocks noGrp="1"/>
          </p:cNvSpPr>
          <p:nvPr>
            <p:ph type="pic" sz="quarter" idx="10"/>
          </p:nvPr>
        </p:nvSpPr>
        <p:spPr>
          <a:xfrm>
            <a:off x="4262718" y="0"/>
            <a:ext cx="7929282" cy="6858000"/>
          </a:xfrm>
        </p:spPr>
        <p:txBody>
          <a:bodyPr/>
          <a:lstStyle>
            <a:lvl1pPr>
              <a:defRPr>
                <a:solidFill>
                  <a:schemeClr val="bg1"/>
                </a:solidFill>
              </a:defRPr>
            </a:lvl1pPr>
          </a:lstStyle>
          <a:p>
            <a:endParaRPr lang="en-US" dirty="0"/>
          </a:p>
        </p:txBody>
      </p:sp>
      <p:pic>
        <p:nvPicPr>
          <p:cNvPr id="8" name="Picture 7">
            <a:extLst>
              <a:ext uri="{FF2B5EF4-FFF2-40B4-BE49-F238E27FC236}">
                <a16:creationId xmlns:a16="http://schemas.microsoft.com/office/drawing/2014/main" id="{B2745200-ED8B-854E-8AF4-AE185B01A5BB}"/>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27073" y="5592076"/>
            <a:ext cx="596515" cy="787998"/>
          </a:xfrm>
          <a:prstGeom prst="rect">
            <a:avLst/>
          </a:prstGeom>
        </p:spPr>
      </p:pic>
    </p:spTree>
    <p:extLst>
      <p:ext uri="{BB962C8B-B14F-4D97-AF65-F5344CB8AC3E}">
        <p14:creationId xmlns:p14="http://schemas.microsoft.com/office/powerpoint/2010/main" val="3748095404"/>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IGHT Section Header + Pic">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240887-672A-304F-9FA5-1BEF1B2AEB18}"/>
              </a:ext>
              <a:ext uri="{C183D7F6-B498-43B3-948B-1728B52AA6E4}">
                <adec:decorative xmlns:adec="http://schemas.microsoft.com/office/drawing/2017/decorative" val="1"/>
              </a:ext>
            </a:extLst>
          </p:cNvPr>
          <p:cNvSpPr/>
          <p:nvPr userDrawn="1"/>
        </p:nvSpPr>
        <p:spPr>
          <a:xfrm>
            <a:off x="7929282" y="0"/>
            <a:ext cx="4262718" cy="6858000"/>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0" y="0"/>
            <a:ext cx="7929282" cy="6858000"/>
          </a:xfrm>
        </p:spPr>
        <p:txBody>
          <a:bodyPr/>
          <a:lstStyle>
            <a:lvl1pPr>
              <a:defRPr>
                <a:solidFill>
                  <a:schemeClr val="bg1"/>
                </a:solidFill>
              </a:defRPr>
            </a:lvl1pPr>
          </a:lstStyle>
          <a:p>
            <a:endParaRPr lang="en-US" dirty="0"/>
          </a:p>
        </p:txBody>
      </p:sp>
      <p:pic>
        <p:nvPicPr>
          <p:cNvPr id="10" name="Picture 9">
            <a:extLst>
              <a:ext uri="{FF2B5EF4-FFF2-40B4-BE49-F238E27FC236}">
                <a16:creationId xmlns:a16="http://schemas.microsoft.com/office/drawing/2014/main" id="{964738DE-3A36-7743-9096-D88580B25A5E}"/>
              </a:ext>
            </a:extLst>
          </p:cNvPr>
          <p:cNvPicPr>
            <a:picLocks noChangeAspect="1"/>
          </p:cNvPicPr>
          <p:nvPr userDrawn="1"/>
        </p:nvPicPr>
        <p:blipFill>
          <a:blip r:embed="rId2"/>
          <a:stretch>
            <a:fillRect/>
          </a:stretch>
        </p:blipFill>
        <p:spPr>
          <a:xfrm>
            <a:off x="10952173" y="5592076"/>
            <a:ext cx="596515" cy="787998"/>
          </a:xfrm>
          <a:prstGeom prst="rect">
            <a:avLst/>
          </a:prstGeom>
        </p:spPr>
      </p:pic>
      <p:sp>
        <p:nvSpPr>
          <p:cNvPr id="11" name="Rectangle 10">
            <a:extLst>
              <a:ext uri="{FF2B5EF4-FFF2-40B4-BE49-F238E27FC236}">
                <a16:creationId xmlns:a16="http://schemas.microsoft.com/office/drawing/2014/main" id="{7A85F05C-984C-D042-AFBB-8851E753CF09}"/>
              </a:ext>
            </a:extLst>
          </p:cNvPr>
          <p:cNvSpPr/>
          <p:nvPr userDrawn="1"/>
        </p:nvSpPr>
        <p:spPr>
          <a:xfrm>
            <a:off x="8491193" y="3604628"/>
            <a:ext cx="1343891" cy="138546"/>
          </a:xfrm>
          <a:prstGeom prst="rect">
            <a:avLst/>
          </a:prstGeom>
          <a:solidFill>
            <a:srgbClr val="182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BF3CEF31-6BBD-F84E-936F-6782D772FEAA}"/>
              </a:ext>
            </a:extLst>
          </p:cNvPr>
          <p:cNvSpPr>
            <a:spLocks noGrp="1"/>
          </p:cNvSpPr>
          <p:nvPr>
            <p:ph type="title"/>
          </p:nvPr>
        </p:nvSpPr>
        <p:spPr>
          <a:xfrm>
            <a:off x="8387018" y="954741"/>
            <a:ext cx="3328911" cy="2474259"/>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endParaRPr lang="en-US" dirty="0"/>
          </a:p>
        </p:txBody>
      </p:sp>
    </p:spTree>
    <p:extLst>
      <p:ext uri="{BB962C8B-B14F-4D97-AF65-F5344CB8AC3E}">
        <p14:creationId xmlns:p14="http://schemas.microsoft.com/office/powerpoint/2010/main" val="33774045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P Title with Copy">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82A7DE4-9D1B-B94D-B064-FC6B4CCD3F20}"/>
              </a:ext>
            </a:extLst>
          </p:cNvPr>
          <p:cNvSpPr>
            <a:spLocks noGrp="1"/>
          </p:cNvSpPr>
          <p:nvPr>
            <p:ph type="title"/>
          </p:nvPr>
        </p:nvSpPr>
        <p:spPr>
          <a:xfrm>
            <a:off x="838200" y="563317"/>
            <a:ext cx="10515600" cy="878459"/>
          </a:xfrm>
          <a:prstGeom prst="rect">
            <a:avLst/>
          </a:prstGeom>
          <a:noFill/>
        </p:spPr>
        <p:txBody>
          <a:bodyPr anchor="b">
            <a:noAutofit/>
          </a:bodyPr>
          <a:lstStyle>
            <a:lvl1pPr>
              <a:defRPr b="1" i="0">
                <a:solidFill>
                  <a:srgbClr val="013591"/>
                </a:solidFill>
                <a:latin typeface="Source Sans Pro" panose="020B0503030403020204" pitchFamily="34" charset="77"/>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42C1D0E4-3F7B-8E47-99F5-5078B9047C5E}"/>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3A0125DB-FA05-1F44-8F17-9B2134CCC545}"/>
              </a:ext>
            </a:extLst>
          </p:cNvPr>
          <p:cNvSpPr>
            <a:spLocks noGrp="1"/>
          </p:cNvSpPr>
          <p:nvPr>
            <p:ph type="body" sz="quarter" idx="10"/>
          </p:nvPr>
        </p:nvSpPr>
        <p:spPr>
          <a:xfrm>
            <a:off x="1219200" y="1828800"/>
            <a:ext cx="97536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pic>
        <p:nvPicPr>
          <p:cNvPr id="6" name="Picture 5">
            <a:extLst>
              <a:ext uri="{FF2B5EF4-FFF2-40B4-BE49-F238E27FC236}">
                <a16:creationId xmlns:a16="http://schemas.microsoft.com/office/drawing/2014/main" id="{587AFD6A-D2C0-A74E-9AFB-31DA6E393B6D}"/>
              </a:ext>
            </a:extLst>
          </p:cNvPr>
          <p:cNvPicPr>
            <a:picLocks noChangeAspect="1"/>
          </p:cNvPicPr>
          <p:nvPr userDrawn="1"/>
        </p:nvPicPr>
        <p:blipFill>
          <a:blip r:embed="rId2"/>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1400903933"/>
      </p:ext>
    </p:extLst>
  </p:cSld>
  <p:clrMapOvr>
    <a:masterClrMapping/>
  </p:clrMapOvr>
  <p:extLst>
    <p:ext uri="{DCECCB84-F9BA-43D5-87BE-67443E8EF086}">
      <p15:sldGuideLst xmlns:p15="http://schemas.microsoft.com/office/powerpoint/2012/main">
        <p15:guide id="1" orient="horz" pos="2160">
          <p15:clr>
            <a:srgbClr val="FBAE40"/>
          </p15:clr>
        </p15:guide>
        <p15:guide id="2" pos="7272">
          <p15:clr>
            <a:srgbClr val="FBAE40"/>
          </p15:clr>
        </p15:guide>
        <p15:guide id="3" pos="768">
          <p15:clr>
            <a:srgbClr val="FBAE40"/>
          </p15:clr>
        </p15:guide>
        <p15:guide id="4" pos="6912">
          <p15:clr>
            <a:srgbClr val="FBAE40"/>
          </p15:clr>
        </p15:guide>
        <p15:guide id="5" orient="horz" pos="1152">
          <p15:clr>
            <a:srgbClr val="FBAE40"/>
          </p15:clr>
        </p15:guide>
        <p15:guide id="6" orient="horz" pos="3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9AE09-92B4-4D54-94F1-76584E0937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3B9575-DE26-46EB-8D4F-B34032C6F5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9DFC7-C439-4AA7-888A-FA88202436A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CA9C5CF-6A87-460E-B1A8-DE4491B4AD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9A236-D732-42B2-885D-48FA3D680595}"/>
              </a:ext>
            </a:extLst>
          </p:cNvPr>
          <p:cNvSpPr>
            <a:spLocks noGrp="1"/>
          </p:cNvSpPr>
          <p:nvPr>
            <p:ph type="sldNum" sz="quarter" idx="12"/>
          </p:nvPr>
        </p:nvSpPr>
        <p:spPr/>
        <p:txBody>
          <a:bodyPr/>
          <a:lstStyle/>
          <a:p>
            <a:fld id="{72476313-A619-445E-9D5B-4DE218FC01D5}" type="slidenum">
              <a:rPr lang="en-US" smtClean="0"/>
              <a:t>‹#›</a:t>
            </a:fld>
            <a:endParaRPr lang="en-US"/>
          </a:p>
        </p:txBody>
      </p:sp>
    </p:spTree>
    <p:extLst>
      <p:ext uri="{BB962C8B-B14F-4D97-AF65-F5344CB8AC3E}">
        <p14:creationId xmlns:p14="http://schemas.microsoft.com/office/powerpoint/2010/main" val="22553800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 Title with List">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3B7F23B7-3D29-7648-8921-3A0E9180A252}"/>
              </a:ext>
            </a:extLst>
          </p:cNvPr>
          <p:cNvSpPr>
            <a:spLocks noGrp="1"/>
          </p:cNvSpPr>
          <p:nvPr>
            <p:ph type="title"/>
          </p:nvPr>
        </p:nvSpPr>
        <p:spPr>
          <a:xfrm>
            <a:off x="838200" y="563317"/>
            <a:ext cx="10515600" cy="878459"/>
          </a:xfrm>
          <a:prstGeom prst="rect">
            <a:avLst/>
          </a:prstGeom>
          <a:noFill/>
        </p:spPr>
        <p:txBody>
          <a:bodyPr anchor="b"/>
          <a:lstStyle>
            <a:lvl1pPr>
              <a:defRPr b="1" i="0">
                <a:solidFill>
                  <a:srgbClr val="013591"/>
                </a:solidFill>
                <a:latin typeface="Source Sans Pro" panose="020B0503030403020204" pitchFamily="34" charset="77"/>
              </a:defRPr>
            </a:lvl1pPr>
          </a:lstStyle>
          <a:p>
            <a:r>
              <a:rPr lang="en-US" dirty="0"/>
              <a:t>Click to edit Master title style</a:t>
            </a:r>
          </a:p>
        </p:txBody>
      </p:sp>
      <p:cxnSp>
        <p:nvCxnSpPr>
          <p:cNvPr id="36" name="Straight Connector 35">
            <a:extLst>
              <a:ext uri="{FF2B5EF4-FFF2-40B4-BE49-F238E27FC236}">
                <a16:creationId xmlns:a16="http://schemas.microsoft.com/office/drawing/2014/main" id="{88FD7305-84FB-DD4D-8E52-33C2B3B6A0A5}"/>
              </a:ext>
            </a:extLst>
          </p:cNvPr>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7" name="Text Placeholder 27">
            <a:extLst>
              <a:ext uri="{FF2B5EF4-FFF2-40B4-BE49-F238E27FC236}">
                <a16:creationId xmlns:a16="http://schemas.microsoft.com/office/drawing/2014/main" id="{B0015C2C-C98E-C64F-B39D-C23700646215}"/>
              </a:ext>
            </a:extLst>
          </p:cNvPr>
          <p:cNvSpPr>
            <a:spLocks noGrp="1"/>
          </p:cNvSpPr>
          <p:nvPr>
            <p:ph type="body" sz="quarter" idx="10"/>
          </p:nvPr>
        </p:nvSpPr>
        <p:spPr>
          <a:xfrm>
            <a:off x="1219200" y="1828800"/>
            <a:ext cx="9753600" cy="3657600"/>
          </a:xfrm>
        </p:spPr>
        <p:txBody>
          <a:bodyPr>
            <a:noAutofit/>
          </a:bodyPr>
          <a:lstStyle>
            <a:lvl1pPr marL="0" indent="-160020">
              <a:lnSpc>
                <a:spcPts val="2400"/>
              </a:lnSpc>
              <a:spcBef>
                <a:spcPts val="400"/>
              </a:spcBef>
              <a:buFont typeface="Arial" panose="020B0604020202020204" pitchFamily="34" charset="0"/>
              <a:buChar char="•"/>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pic>
        <p:nvPicPr>
          <p:cNvPr id="6" name="Picture 5">
            <a:extLst>
              <a:ext uri="{FF2B5EF4-FFF2-40B4-BE49-F238E27FC236}">
                <a16:creationId xmlns:a16="http://schemas.microsoft.com/office/drawing/2014/main" id="{0F10FF76-DE25-8D40-8EFE-7B9A471F0484}"/>
              </a:ext>
            </a:extLst>
          </p:cNvPr>
          <p:cNvPicPr>
            <a:picLocks noChangeAspect="1"/>
          </p:cNvPicPr>
          <p:nvPr userDrawn="1"/>
        </p:nvPicPr>
        <p:blipFill>
          <a:blip r:embed="rId2"/>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1308117919"/>
      </p:ext>
    </p:extLst>
  </p:cSld>
  <p:clrMapOvr>
    <a:masterClrMapping/>
  </p:clrMapOvr>
  <p:extLst>
    <p:ext uri="{DCECCB84-F9BA-43D5-87BE-67443E8EF086}">
      <p15:sldGuideLst xmlns:p15="http://schemas.microsoft.com/office/powerpoint/2012/main">
        <p15:guide id="1" orient="horz" pos="2160">
          <p15:clr>
            <a:srgbClr val="FBAE40"/>
          </p15:clr>
        </p15:guide>
        <p15:guide id="2" pos="7272">
          <p15:clr>
            <a:srgbClr val="FBAE40"/>
          </p15:clr>
        </p15:guide>
        <p15:guide id="3" pos="768">
          <p15:clr>
            <a:srgbClr val="FBAE40"/>
          </p15:clr>
        </p15:guide>
        <p15:guide id="4" pos="6912">
          <p15:clr>
            <a:srgbClr val="FBAE40"/>
          </p15:clr>
        </p15:guide>
        <p15:guide id="5" orient="horz" pos="1152">
          <p15:clr>
            <a:srgbClr val="FBAE40"/>
          </p15:clr>
        </p15:guide>
        <p15:guide id="6" orient="horz" pos="345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P Title with Copy + Data">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rgbClr val="013591"/>
                </a:solidFill>
                <a:latin typeface="Source Sans Pro" panose="020B0503030403020204" pitchFamily="34" charset="77"/>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43434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6629400" y="1828800"/>
            <a:ext cx="4343400" cy="36576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pic>
        <p:nvPicPr>
          <p:cNvPr id="10" name="Picture 9">
            <a:extLst>
              <a:ext uri="{FF2B5EF4-FFF2-40B4-BE49-F238E27FC236}">
                <a16:creationId xmlns:a16="http://schemas.microsoft.com/office/drawing/2014/main" id="{FC8957F7-CF9F-E448-9A02-EAAD09EF4717}"/>
              </a:ext>
            </a:extLst>
          </p:cNvPr>
          <p:cNvPicPr>
            <a:picLocks noChangeAspect="1"/>
          </p:cNvPicPr>
          <p:nvPr userDrawn="1"/>
        </p:nvPicPr>
        <p:blipFill>
          <a:blip r:embed="rId2"/>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1167689022"/>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4176">
          <p15:clr>
            <a:srgbClr val="FBAE40"/>
          </p15:clr>
        </p15:guide>
        <p15:guide id="8" pos="350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P Title with Copy + Media">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75C93F-9B39-B14E-8F95-3F4F71234853}"/>
              </a:ext>
            </a:extLst>
          </p:cNvPr>
          <p:cNvSpPr>
            <a:spLocks noGrp="1"/>
          </p:cNvSpPr>
          <p:nvPr>
            <p:ph type="title"/>
          </p:nvPr>
        </p:nvSpPr>
        <p:spPr>
          <a:xfrm>
            <a:off x="838200" y="563317"/>
            <a:ext cx="10515600" cy="878459"/>
          </a:xfrm>
          <a:prstGeom prst="rect">
            <a:avLst/>
          </a:prstGeom>
          <a:noFill/>
        </p:spPr>
        <p:txBody>
          <a:bodyPr anchor="b"/>
          <a:lstStyle>
            <a:lvl1pPr>
              <a:defRPr b="1" i="0">
                <a:solidFill>
                  <a:srgbClr val="013591"/>
                </a:solidFill>
                <a:latin typeface="Source Sans Pro" panose="020B0503030403020204" pitchFamily="34" charset="77"/>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D7BB6FEF-CAD6-8545-B06F-55D8B5926E2B}"/>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9" name="Text Placeholder 27">
            <a:extLst>
              <a:ext uri="{FF2B5EF4-FFF2-40B4-BE49-F238E27FC236}">
                <a16:creationId xmlns:a16="http://schemas.microsoft.com/office/drawing/2014/main" id="{F7B34011-377E-CE42-9302-79559B2A06FA}"/>
              </a:ext>
            </a:extLst>
          </p:cNvPr>
          <p:cNvSpPr>
            <a:spLocks noGrp="1"/>
          </p:cNvSpPr>
          <p:nvPr>
            <p:ph type="body" sz="quarter" idx="10"/>
          </p:nvPr>
        </p:nvSpPr>
        <p:spPr>
          <a:xfrm>
            <a:off x="1219200" y="1828800"/>
            <a:ext cx="372319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sp>
        <p:nvSpPr>
          <p:cNvPr id="12" name="Content Placeholder 11">
            <a:extLst>
              <a:ext uri="{FF2B5EF4-FFF2-40B4-BE49-F238E27FC236}">
                <a16:creationId xmlns:a16="http://schemas.microsoft.com/office/drawing/2014/main" id="{C84056BA-2837-8F44-8004-739C36682A52}"/>
              </a:ext>
            </a:extLst>
          </p:cNvPr>
          <p:cNvSpPr>
            <a:spLocks noGrp="1"/>
          </p:cNvSpPr>
          <p:nvPr>
            <p:ph sz="quarter" idx="11"/>
          </p:nvPr>
        </p:nvSpPr>
        <p:spPr>
          <a:xfrm>
            <a:off x="5562600" y="2133600"/>
            <a:ext cx="5410200" cy="3048000"/>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pic>
        <p:nvPicPr>
          <p:cNvPr id="10" name="Picture 9">
            <a:extLst>
              <a:ext uri="{FF2B5EF4-FFF2-40B4-BE49-F238E27FC236}">
                <a16:creationId xmlns:a16="http://schemas.microsoft.com/office/drawing/2014/main" id="{09043363-8F7A-0D43-8F32-D88C4C2810F7}"/>
              </a:ext>
            </a:extLst>
          </p:cNvPr>
          <p:cNvPicPr>
            <a:picLocks noChangeAspect="1"/>
          </p:cNvPicPr>
          <p:nvPr userDrawn="1"/>
        </p:nvPicPr>
        <p:blipFill>
          <a:blip r:embed="rId2"/>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1295838773"/>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edia Only">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84056BA-2837-8F44-8004-739C36682A52}"/>
              </a:ext>
            </a:extLst>
          </p:cNvPr>
          <p:cNvSpPr>
            <a:spLocks noGrp="1" noChangeAspect="1"/>
          </p:cNvSpPr>
          <p:nvPr>
            <p:ph sz="quarter" idx="11"/>
          </p:nvPr>
        </p:nvSpPr>
        <p:spPr>
          <a:xfrm>
            <a:off x="0" y="3858"/>
            <a:ext cx="12166100" cy="6854142"/>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191992105"/>
      </p:ext>
    </p:extLst>
  </p:cSld>
  <p:clrMapOvr>
    <a:masterClrMapping/>
  </p:clrMapOvr>
  <p:extLst>
    <p:ext uri="{DCECCB84-F9BA-43D5-87BE-67443E8EF086}">
      <p15:sldGuideLst xmlns:p15="http://schemas.microsoft.com/office/powerpoint/2012/main">
        <p15:guide id="1" orient="horz" pos="2160">
          <p15:clr>
            <a:srgbClr val="FBAE40"/>
          </p15:clr>
        </p15:guide>
        <p15:guide id="2" pos="768">
          <p15:clr>
            <a:srgbClr val="FBAE40"/>
          </p15:clr>
        </p15:guide>
        <p15:guide id="3" orient="horz" pos="1152">
          <p15:clr>
            <a:srgbClr val="FBAE40"/>
          </p15:clr>
        </p15:guide>
        <p15:guide id="4" orient="horz" pos="3456">
          <p15:clr>
            <a:srgbClr val="FBAE40"/>
          </p15:clr>
        </p15:guide>
        <p15:guide id="5" pos="6912">
          <p15:clr>
            <a:srgbClr val="FBAE40"/>
          </p15:clr>
        </p15:guide>
        <p15:guide id="6" pos="3840">
          <p15:clr>
            <a:srgbClr val="FBAE40"/>
          </p15:clr>
        </p15:guide>
        <p15:guide id="7" pos="3120">
          <p15:clr>
            <a:srgbClr val="FBAE40"/>
          </p15:clr>
        </p15:guide>
        <p15:guide id="8" pos="3504">
          <p15:clr>
            <a:srgbClr val="FBAE40"/>
          </p15:clr>
        </p15:guide>
        <p15:guide id="9" orient="horz" pos="3264">
          <p15:clr>
            <a:srgbClr val="FBAE40"/>
          </p15:clr>
        </p15:guide>
        <p15:guide id="10" orient="horz" pos="134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FT Title, Caption and Pic">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0" y="0"/>
            <a:ext cx="10325100" cy="6858000"/>
          </a:xfrm>
        </p:spPr>
        <p:txBody>
          <a:bodyPr/>
          <a:lstStyle>
            <a:lvl1pPr>
              <a:defRPr>
                <a:solidFill>
                  <a:schemeClr val="bg1"/>
                </a:solidFill>
              </a:defRPr>
            </a:lvl1pPr>
          </a:lstStyle>
          <a:p>
            <a:endParaRPr lang="en-US" dirty="0"/>
          </a:p>
        </p:txBody>
      </p:sp>
      <p:sp>
        <p:nvSpPr>
          <p:cNvPr id="12" name="Rectangle 11">
            <a:extLst>
              <a:ext uri="{FF2B5EF4-FFF2-40B4-BE49-F238E27FC236}">
                <a16:creationId xmlns:a16="http://schemas.microsoft.com/office/drawing/2014/main" id="{CF95F29C-14A0-5C4F-877C-1B28B706B781}"/>
              </a:ext>
            </a:extLst>
          </p:cNvPr>
          <p:cNvSpPr/>
          <p:nvPr userDrawn="1"/>
        </p:nvSpPr>
        <p:spPr>
          <a:xfrm>
            <a:off x="10325100" y="0"/>
            <a:ext cx="1866900" cy="6858000"/>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64738DE-3A36-7743-9096-D88580B25A5E}"/>
              </a:ext>
            </a:extLst>
          </p:cNvPr>
          <p:cNvPicPr>
            <a:picLocks noChangeAspect="1"/>
          </p:cNvPicPr>
          <p:nvPr userDrawn="1"/>
        </p:nvPicPr>
        <p:blipFill>
          <a:blip r:embed="rId2"/>
          <a:stretch>
            <a:fillRect/>
          </a:stretch>
        </p:blipFill>
        <p:spPr>
          <a:xfrm>
            <a:off x="10952173" y="5592076"/>
            <a:ext cx="596515" cy="787998"/>
          </a:xfrm>
          <a:prstGeom prst="rect">
            <a:avLst/>
          </a:prstGeom>
        </p:spPr>
      </p:pic>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52866" y="714887"/>
            <a:ext cx="4128416" cy="2714113"/>
          </a:xfrm>
          <a:prstGeom prst="rect">
            <a:avLst/>
          </a:prstGeom>
          <a:noFill/>
        </p:spPr>
        <p:txBody>
          <a:bodyPr anchor="b">
            <a:noAutofit/>
          </a:bodyPr>
          <a:lstStyle>
            <a:lvl1pPr>
              <a:defRPr sz="6000" b="1" i="0">
                <a:solidFill>
                  <a:schemeClr val="bg1"/>
                </a:solidFill>
                <a:latin typeface="Source Sans Pro" panose="020B0503030403020204" pitchFamily="34" charset="77"/>
              </a:defRPr>
            </a:lvl1pPr>
          </a:lstStyle>
          <a:p>
            <a:r>
              <a:rPr lang="en-US" dirty="0"/>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752866" y="3691766"/>
            <a:ext cx="2854035" cy="1666717"/>
          </a:xfrm>
        </p:spPr>
        <p:txBody>
          <a:bodyPr>
            <a:noAutofit/>
          </a:bodyPr>
          <a:lstStyle>
            <a:lvl1pPr marL="0" indent="0" algn="l">
              <a:lnSpc>
                <a:spcPts val="2400"/>
              </a:lnSpc>
              <a:buNone/>
              <a:defRPr sz="1700" b="0" i="0" kern="0" spc="0" baseline="0">
                <a:solidFill>
                  <a:schemeClr val="bg1"/>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br>
              <a:rPr lang="en-US" dirty="0"/>
            </a:br>
            <a:r>
              <a:rPr lang="en-US" dirty="0"/>
              <a:t>subtitle style</a:t>
            </a:r>
          </a:p>
        </p:txBody>
      </p:sp>
    </p:spTree>
    <p:extLst>
      <p:ext uri="{BB962C8B-B14F-4D97-AF65-F5344CB8AC3E}">
        <p14:creationId xmlns:p14="http://schemas.microsoft.com/office/powerpoint/2010/main" val="1637187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50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IGHT Title, Caption and Pic">
    <p:bg>
      <p:bgPr>
        <a:solidFill>
          <a:schemeClr val="bg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9C32234-5597-9943-BCC0-4D32D78648D0}"/>
              </a:ext>
              <a:ext uri="{C183D7F6-B498-43B3-948B-1728B52AA6E4}">
                <adec:decorative xmlns:adec="http://schemas.microsoft.com/office/drawing/2017/decorative" val="1"/>
              </a:ext>
            </a:extLst>
          </p:cNvPr>
          <p:cNvSpPr>
            <a:spLocks noGrp="1"/>
          </p:cNvSpPr>
          <p:nvPr>
            <p:ph type="pic" sz="quarter" idx="10"/>
          </p:nvPr>
        </p:nvSpPr>
        <p:spPr>
          <a:xfrm>
            <a:off x="1866900" y="0"/>
            <a:ext cx="10325100" cy="6858000"/>
          </a:xfrm>
        </p:spPr>
        <p:txBody>
          <a:bodyPr/>
          <a:lstStyle>
            <a:lvl1pPr>
              <a:defRPr>
                <a:solidFill>
                  <a:schemeClr val="bg1"/>
                </a:solidFill>
              </a:defRPr>
            </a:lvl1pPr>
          </a:lstStyle>
          <a:p>
            <a:endParaRPr lang="en-US" dirty="0"/>
          </a:p>
        </p:txBody>
      </p:sp>
      <p:sp>
        <p:nvSpPr>
          <p:cNvPr id="12" name="Rectangle 11">
            <a:extLst>
              <a:ext uri="{FF2B5EF4-FFF2-40B4-BE49-F238E27FC236}">
                <a16:creationId xmlns:a16="http://schemas.microsoft.com/office/drawing/2014/main" id="{CF95F29C-14A0-5C4F-877C-1B28B706B781}"/>
              </a:ext>
              <a:ext uri="{C183D7F6-B498-43B3-948B-1728B52AA6E4}">
                <adec:decorative xmlns:adec="http://schemas.microsoft.com/office/drawing/2017/decorative" val="1"/>
              </a:ext>
            </a:extLst>
          </p:cNvPr>
          <p:cNvSpPr/>
          <p:nvPr userDrawn="1"/>
        </p:nvSpPr>
        <p:spPr>
          <a:xfrm>
            <a:off x="0" y="0"/>
            <a:ext cx="1866900" cy="6858000"/>
          </a:xfrm>
          <a:prstGeom prst="rect">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64738DE-3A36-7743-9096-D88580B25A5E}"/>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27073" y="5592076"/>
            <a:ext cx="596515" cy="787998"/>
          </a:xfrm>
          <a:prstGeom prst="rect">
            <a:avLst/>
          </a:prstGeom>
        </p:spPr>
      </p:pic>
      <p:sp>
        <p:nvSpPr>
          <p:cNvPr id="7" name="Title 1">
            <a:extLst>
              <a:ext uri="{FF2B5EF4-FFF2-40B4-BE49-F238E27FC236}">
                <a16:creationId xmlns:a16="http://schemas.microsoft.com/office/drawing/2014/main" id="{556C97FE-F032-B847-BDE5-E74BCB78C009}"/>
              </a:ext>
            </a:extLst>
          </p:cNvPr>
          <p:cNvSpPr>
            <a:spLocks noGrp="1"/>
          </p:cNvSpPr>
          <p:nvPr>
            <p:ph type="title"/>
          </p:nvPr>
        </p:nvSpPr>
        <p:spPr>
          <a:xfrm>
            <a:off x="7341925" y="714887"/>
            <a:ext cx="4128416" cy="2714113"/>
          </a:xfrm>
          <a:prstGeom prst="rect">
            <a:avLst/>
          </a:prstGeom>
          <a:noFill/>
        </p:spPr>
        <p:txBody>
          <a:bodyPr anchor="b">
            <a:noAutofit/>
          </a:bodyPr>
          <a:lstStyle>
            <a:lvl1pPr algn="r">
              <a:defRPr sz="6000" b="1" i="0">
                <a:solidFill>
                  <a:schemeClr val="bg1"/>
                </a:solidFill>
                <a:latin typeface="Source Sans Pro" panose="020B0503030403020204" pitchFamily="34" charset="77"/>
              </a:defRPr>
            </a:lvl1pPr>
          </a:lstStyle>
          <a:p>
            <a:r>
              <a:rPr lang="en-US" dirty="0"/>
              <a:t>Click to edit Master title style</a:t>
            </a:r>
          </a:p>
        </p:txBody>
      </p:sp>
      <p:sp>
        <p:nvSpPr>
          <p:cNvPr id="14" name="Subtitle 2">
            <a:extLst>
              <a:ext uri="{FF2B5EF4-FFF2-40B4-BE49-F238E27FC236}">
                <a16:creationId xmlns:a16="http://schemas.microsoft.com/office/drawing/2014/main" id="{EE74C142-31AF-234D-926E-15F7604CA2D8}"/>
              </a:ext>
            </a:extLst>
          </p:cNvPr>
          <p:cNvSpPr>
            <a:spLocks noGrp="1"/>
          </p:cNvSpPr>
          <p:nvPr>
            <p:ph type="subTitle" idx="1" hasCustomPrompt="1"/>
          </p:nvPr>
        </p:nvSpPr>
        <p:spPr>
          <a:xfrm>
            <a:off x="8616306" y="3691766"/>
            <a:ext cx="2854035" cy="1666717"/>
          </a:xfrm>
        </p:spPr>
        <p:txBody>
          <a:bodyPr>
            <a:noAutofit/>
          </a:bodyPr>
          <a:lstStyle>
            <a:lvl1pPr marL="0" indent="0" algn="r">
              <a:lnSpc>
                <a:spcPts val="2400"/>
              </a:lnSpc>
              <a:buNone/>
              <a:defRPr sz="1700" b="0" i="0" kern="0" spc="0" baseline="0">
                <a:solidFill>
                  <a:schemeClr val="bg1"/>
                </a:solidFill>
                <a:latin typeface="Source Sans Pro Light" panose="020B04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a:t>
            </a:r>
            <a:br>
              <a:rPr lang="en-US" dirty="0"/>
            </a:br>
            <a:r>
              <a:rPr lang="en-US" dirty="0"/>
              <a:t>subtitle style</a:t>
            </a:r>
          </a:p>
        </p:txBody>
      </p:sp>
    </p:spTree>
    <p:extLst>
      <p:ext uri="{BB962C8B-B14F-4D97-AF65-F5344CB8AC3E}">
        <p14:creationId xmlns:p14="http://schemas.microsoft.com/office/powerpoint/2010/main" val="27585704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FT Title with COPY +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dirty="0"/>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28" name="Text Placeholder 27">
            <a:extLst>
              <a:ext uri="{FF2B5EF4-FFF2-40B4-BE49-F238E27FC236}">
                <a16:creationId xmlns:a16="http://schemas.microsoft.com/office/drawing/2014/main" id="{A83D09D6-5A99-A74C-8BF9-7080E38EEF6D}"/>
              </a:ext>
            </a:extLst>
          </p:cNvPr>
          <p:cNvSpPr>
            <a:spLocks noGrp="1"/>
          </p:cNvSpPr>
          <p:nvPr>
            <p:ph type="body" sz="quarter" idx="10"/>
          </p:nvPr>
        </p:nvSpPr>
        <p:spPr>
          <a:xfrm>
            <a:off x="1219200" y="1828800"/>
            <a:ext cx="46101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pic>
        <p:nvPicPr>
          <p:cNvPr id="7" name="Picture 6">
            <a:extLst>
              <a:ext uri="{FF2B5EF4-FFF2-40B4-BE49-F238E27FC236}">
                <a16:creationId xmlns:a16="http://schemas.microsoft.com/office/drawing/2014/main" id="{CFD972F3-B67C-BA41-9DE6-D0F069460CAE}"/>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27073" y="5592076"/>
            <a:ext cx="596515" cy="787998"/>
          </a:xfrm>
          <a:prstGeom prst="rect">
            <a:avLst/>
          </a:prstGeom>
        </p:spPr>
      </p:pic>
    </p:spTree>
    <p:extLst>
      <p:ext uri="{BB962C8B-B14F-4D97-AF65-F5344CB8AC3E}">
        <p14:creationId xmlns:p14="http://schemas.microsoft.com/office/powerpoint/2010/main" val="1211671653"/>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IGHT Title with COPY +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6362699"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dirty="0"/>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7" name="Text Placeholder 27">
            <a:extLst>
              <a:ext uri="{FF2B5EF4-FFF2-40B4-BE49-F238E27FC236}">
                <a16:creationId xmlns:a16="http://schemas.microsoft.com/office/drawing/2014/main" id="{E506AC32-CF8A-3240-BFFE-0BAE85B42066}"/>
              </a:ext>
            </a:extLst>
          </p:cNvPr>
          <p:cNvSpPr>
            <a:spLocks noGrp="1"/>
          </p:cNvSpPr>
          <p:nvPr>
            <p:ph type="body" sz="quarter" idx="10"/>
          </p:nvPr>
        </p:nvSpPr>
        <p:spPr>
          <a:xfrm>
            <a:off x="6629400" y="1828800"/>
            <a:ext cx="4610100" cy="3657600"/>
          </a:xfrm>
        </p:spPr>
        <p:txBody>
          <a:bodyPr>
            <a:noAutofit/>
          </a:bodyPr>
          <a:lstStyle>
            <a:lvl1pPr marL="0" indent="0">
              <a:lnSpc>
                <a:spcPts val="2400"/>
              </a:lnSpc>
              <a:spcBef>
                <a:spcPts val="4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Edit Master text styles</a:t>
            </a:r>
          </a:p>
        </p:txBody>
      </p:sp>
      <p:pic>
        <p:nvPicPr>
          <p:cNvPr id="8" name="Picture 7">
            <a:extLst>
              <a:ext uri="{FF2B5EF4-FFF2-40B4-BE49-F238E27FC236}">
                <a16:creationId xmlns:a16="http://schemas.microsoft.com/office/drawing/2014/main" id="{60E40814-8CAE-4841-B97D-1290FFB55CCF}"/>
              </a:ext>
            </a:extLst>
          </p:cNvPr>
          <p:cNvPicPr>
            <a:picLocks noChangeAspect="1"/>
          </p:cNvPicPr>
          <p:nvPr userDrawn="1"/>
        </p:nvPicPr>
        <p:blipFill>
          <a:blip r:embed="rId2"/>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4130388552"/>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4176">
          <p15:clr>
            <a:srgbClr val="FBAE40"/>
          </p15:clr>
        </p15:guide>
        <p15:guide id="9" pos="3840">
          <p15:clr>
            <a:srgbClr val="FBAE40"/>
          </p15:clr>
        </p15:guide>
        <p15:guide id="10" pos="691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FT Title with DATA +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838200"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dirty="0"/>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7" name="Chart Placeholder 2">
            <a:extLst>
              <a:ext uri="{FF2B5EF4-FFF2-40B4-BE49-F238E27FC236}">
                <a16:creationId xmlns:a16="http://schemas.microsoft.com/office/drawing/2014/main" id="{FF498322-C164-CC4D-B4E1-8A9EB2E70EA8}"/>
              </a:ext>
            </a:extLst>
          </p:cNvPr>
          <p:cNvSpPr>
            <a:spLocks noGrp="1"/>
          </p:cNvSpPr>
          <p:nvPr>
            <p:ph type="chart" sz="quarter" idx="11"/>
          </p:nvPr>
        </p:nvSpPr>
        <p:spPr>
          <a:xfrm>
            <a:off x="1219200" y="1828800"/>
            <a:ext cx="4343400" cy="3657600"/>
          </a:xfrm>
        </p:spPr>
        <p:txBody>
          <a:bodyPr/>
          <a:lstStyle>
            <a:lvl1pPr>
              <a:defRPr>
                <a:solidFill>
                  <a:schemeClr val="bg1"/>
                </a:solidFill>
              </a:defRPr>
            </a:lvl1pPr>
          </a:lstStyle>
          <a:p>
            <a:endParaRPr lang="en-US" dirty="0"/>
          </a:p>
        </p:txBody>
      </p:sp>
      <p:pic>
        <p:nvPicPr>
          <p:cNvPr id="8" name="Picture 7">
            <a:extLst>
              <a:ext uri="{FF2B5EF4-FFF2-40B4-BE49-F238E27FC236}">
                <a16:creationId xmlns:a16="http://schemas.microsoft.com/office/drawing/2014/main" id="{37E473BD-D837-184C-BEBE-C0149E5773B7}"/>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27073" y="5592076"/>
            <a:ext cx="596515" cy="787998"/>
          </a:xfrm>
          <a:prstGeom prst="rect">
            <a:avLst/>
          </a:prstGeom>
        </p:spPr>
      </p:pic>
    </p:spTree>
    <p:extLst>
      <p:ext uri="{BB962C8B-B14F-4D97-AF65-F5344CB8AC3E}">
        <p14:creationId xmlns:p14="http://schemas.microsoft.com/office/powerpoint/2010/main" val="3247068488"/>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3840">
          <p15:clr>
            <a:srgbClr val="FBAE40"/>
          </p15:clr>
        </p15:guide>
        <p15:guide id="9" pos="417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IGHT Title with DATA + Pic">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C93F7C2-1EE6-7B46-AD76-676DC38D24C5}"/>
              </a:ext>
            </a:extLst>
          </p:cNvPr>
          <p:cNvSpPr>
            <a:spLocks noGrp="1"/>
          </p:cNvSpPr>
          <p:nvPr>
            <p:ph type="title"/>
          </p:nvPr>
        </p:nvSpPr>
        <p:spPr>
          <a:xfrm>
            <a:off x="6362699" y="571505"/>
            <a:ext cx="4991101" cy="870271"/>
          </a:xfrm>
          <a:prstGeom prst="rect">
            <a:avLst/>
          </a:prstGeom>
          <a:noFill/>
        </p:spPr>
        <p:txBody>
          <a:bodyPr anchor="b">
            <a:noAutofit/>
          </a:bodyPr>
          <a:lstStyle>
            <a:lvl1pPr>
              <a:defRPr b="1" i="0" kern="0" baseline="0">
                <a:solidFill>
                  <a:srgbClr val="013591"/>
                </a:solidFill>
                <a:latin typeface="Source Sans Pro" panose="020B0503030403020204" pitchFamily="34" charset="77"/>
              </a:defRPr>
            </a:lvl1pPr>
          </a:lstStyle>
          <a:p>
            <a:r>
              <a:rPr lang="en-US" dirty="0"/>
              <a:t>Click to edit Master</a:t>
            </a:r>
          </a:p>
        </p:txBody>
      </p:sp>
      <p:cxnSp>
        <p:nvCxnSpPr>
          <p:cNvPr id="20" name="Straight Connector 19">
            <a:extLst>
              <a:ext uri="{FF2B5EF4-FFF2-40B4-BE49-F238E27FC236}">
                <a16:creationId xmlns:a16="http://schemas.microsoft.com/office/drawing/2014/main" id="{C48076DE-3A61-F549-BC8D-062979F11F9F}"/>
              </a:ext>
            </a:extLst>
          </p:cNvPr>
          <p:cNvCxnSpPr>
            <a:cxnSpLocks/>
          </p:cNvCxnSpPr>
          <p:nvPr userDrawn="1"/>
        </p:nvCxnSpPr>
        <p:spPr>
          <a:xfrm>
            <a:off x="838200" y="1484304"/>
            <a:ext cx="10515600" cy="0"/>
          </a:xfrm>
          <a:prstGeom prst="line">
            <a:avLst/>
          </a:prstGeom>
          <a:ln>
            <a:solidFill>
              <a:srgbClr val="013591"/>
            </a:solidFill>
          </a:ln>
        </p:spPr>
        <p:style>
          <a:lnRef idx="2">
            <a:schemeClr val="dk1"/>
          </a:lnRef>
          <a:fillRef idx="0">
            <a:schemeClr val="dk1"/>
          </a:fillRef>
          <a:effectRef idx="1">
            <a:schemeClr val="dk1"/>
          </a:effectRef>
          <a:fontRef idx="minor">
            <a:schemeClr val="tx1"/>
          </a:fontRef>
        </p:style>
      </p:cxnSp>
      <p:sp>
        <p:nvSpPr>
          <p:cNvPr id="3" name="Chart Placeholder 2">
            <a:extLst>
              <a:ext uri="{FF2B5EF4-FFF2-40B4-BE49-F238E27FC236}">
                <a16:creationId xmlns:a16="http://schemas.microsoft.com/office/drawing/2014/main" id="{7A2FCD2B-FE36-6F49-9CCD-8E56619D4DFE}"/>
              </a:ext>
            </a:extLst>
          </p:cNvPr>
          <p:cNvSpPr>
            <a:spLocks noGrp="1"/>
          </p:cNvSpPr>
          <p:nvPr>
            <p:ph type="chart" sz="quarter" idx="11"/>
          </p:nvPr>
        </p:nvSpPr>
        <p:spPr>
          <a:xfrm>
            <a:off x="6629400" y="1828800"/>
            <a:ext cx="4343400" cy="3657600"/>
          </a:xfrm>
        </p:spPr>
        <p:txBody>
          <a:bodyPr/>
          <a:lstStyle>
            <a:lvl1pPr>
              <a:defRPr>
                <a:solidFill>
                  <a:schemeClr val="bg1"/>
                </a:solidFill>
              </a:defRPr>
            </a:lvl1pPr>
          </a:lstStyle>
          <a:p>
            <a:endParaRPr lang="en-US" dirty="0"/>
          </a:p>
        </p:txBody>
      </p:sp>
      <p:pic>
        <p:nvPicPr>
          <p:cNvPr id="7" name="Picture 6">
            <a:extLst>
              <a:ext uri="{FF2B5EF4-FFF2-40B4-BE49-F238E27FC236}">
                <a16:creationId xmlns:a16="http://schemas.microsoft.com/office/drawing/2014/main" id="{69FB6D81-F300-2047-B552-EEA5130E4003}"/>
              </a:ext>
            </a:extLst>
          </p:cNvPr>
          <p:cNvPicPr>
            <a:picLocks noChangeAspect="1"/>
          </p:cNvPicPr>
          <p:nvPr userDrawn="1"/>
        </p:nvPicPr>
        <p:blipFill>
          <a:blip r:embed="rId2"/>
          <a:stretch>
            <a:fillRect/>
          </a:stretch>
        </p:blipFill>
        <p:spPr>
          <a:xfrm>
            <a:off x="10952173" y="5592076"/>
            <a:ext cx="596515" cy="787998"/>
          </a:xfrm>
          <a:prstGeom prst="rect">
            <a:avLst/>
          </a:prstGeom>
        </p:spPr>
      </p:pic>
    </p:spTree>
    <p:extLst>
      <p:ext uri="{BB962C8B-B14F-4D97-AF65-F5344CB8AC3E}">
        <p14:creationId xmlns:p14="http://schemas.microsoft.com/office/powerpoint/2010/main" val="192878056"/>
      </p:ext>
    </p:extLst>
  </p:cSld>
  <p:clrMapOvr>
    <a:masterClrMapping/>
  </p:clrMapOvr>
  <p:extLst>
    <p:ext uri="{DCECCB84-F9BA-43D5-87BE-67443E8EF086}">
      <p15:sldGuideLst xmlns:p15="http://schemas.microsoft.com/office/powerpoint/2012/main">
        <p15:guide id="1" orient="horz" pos="2160">
          <p15:clr>
            <a:srgbClr val="FBAE40"/>
          </p15:clr>
        </p15:guide>
        <p15:guide id="2" pos="408">
          <p15:clr>
            <a:srgbClr val="FBAE40"/>
          </p15:clr>
        </p15:guide>
        <p15:guide id="3" pos="768">
          <p15:clr>
            <a:srgbClr val="FBAE40"/>
          </p15:clr>
        </p15:guide>
        <p15:guide id="4" pos="3504">
          <p15:clr>
            <a:srgbClr val="FBAE40"/>
          </p15:clr>
        </p15:guide>
        <p15:guide id="6" orient="horz" pos="3456">
          <p15:clr>
            <a:srgbClr val="FBAE40"/>
          </p15:clr>
        </p15:guide>
        <p15:guide id="7" orient="horz" pos="1152">
          <p15:clr>
            <a:srgbClr val="FBAE40"/>
          </p15:clr>
        </p15:guide>
        <p15:guide id="8" pos="4176">
          <p15:clr>
            <a:srgbClr val="FBAE40"/>
          </p15:clr>
        </p15:guide>
        <p15:guide id="9" pos="3840">
          <p15:clr>
            <a:srgbClr val="FBAE40"/>
          </p15:clr>
        </p15:guide>
        <p15:guide id="10" pos="69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4B86-3FB2-4A57-9716-F87FD94201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BC9FC1-0F55-4AE6-845C-989777840A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4DF674-BE2A-4C30-BFED-8DB5951A02C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37AF7D2-1C5F-4F8D-8DED-40364E6E5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069E22-8D16-4311-8248-E73EF3CE5A3C}"/>
              </a:ext>
            </a:extLst>
          </p:cNvPr>
          <p:cNvSpPr>
            <a:spLocks noGrp="1"/>
          </p:cNvSpPr>
          <p:nvPr>
            <p:ph type="sldNum" sz="quarter" idx="12"/>
          </p:nvPr>
        </p:nvSpPr>
        <p:spPr/>
        <p:txBody>
          <a:bodyPr/>
          <a:lstStyle/>
          <a:p>
            <a:fld id="{72476313-A619-445E-9D5B-4DE218FC01D5}" type="slidenum">
              <a:rPr lang="en-US" smtClean="0"/>
              <a:t>‹#›</a:t>
            </a:fld>
            <a:endParaRPr lang="en-US"/>
          </a:p>
        </p:txBody>
      </p:sp>
    </p:spTree>
    <p:extLst>
      <p:ext uri="{BB962C8B-B14F-4D97-AF65-F5344CB8AC3E}">
        <p14:creationId xmlns:p14="http://schemas.microsoft.com/office/powerpoint/2010/main" val="27150561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2538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pic>
        <p:nvPicPr>
          <p:cNvPr id="8" name="Picture 7" descr="A picture containing outdoor object, web&#10;&#10;Description automatically generated">
            <a:extLst>
              <a:ext uri="{FF2B5EF4-FFF2-40B4-BE49-F238E27FC236}">
                <a16:creationId xmlns:a16="http://schemas.microsoft.com/office/drawing/2014/main" id="{8219985A-B3A9-4B72-B418-9549027C7A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0684" t="12600" r="6677" b="4862"/>
          <a:stretch/>
        </p:blipFill>
        <p:spPr>
          <a:xfrm>
            <a:off x="0" y="1223672"/>
            <a:ext cx="5137265" cy="5660393"/>
          </a:xfrm>
          <a:prstGeom prst="rect">
            <a:avLst/>
          </a:prstGeom>
        </p:spPr>
      </p:pic>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512037" y="1528880"/>
            <a:ext cx="6250372" cy="1760006"/>
          </a:xfrm>
          <a:noFill/>
        </p:spPr>
        <p:txBody>
          <a:bodyPr anchor="ctr">
            <a:normAutofit/>
          </a:bodyPr>
          <a:lstStyle>
            <a:lvl1pPr algn="ctr">
              <a:defRPr sz="4800" b="1" i="0">
                <a:solidFill>
                  <a:srgbClr val="000000"/>
                </a:solidFill>
              </a:defRPr>
            </a:lvl1pPr>
          </a:lstStyle>
          <a:p>
            <a:r>
              <a:rPr lang="en-US" dirty="0"/>
              <a:t>Release of the Annual Disability Statistics Compendium</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760006"/>
          </a:xfrm>
        </p:spPr>
        <p:txBody>
          <a:bodyPr anchor="ctr">
            <a:normAutofit/>
          </a:bodyPr>
          <a:lstStyle>
            <a:lvl1pPr marL="0" indent="0" algn="ctr">
              <a:buNone/>
              <a:defRPr sz="1800" i="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br>
              <a:rPr lang="en-US" dirty="0"/>
            </a:br>
            <a:r>
              <a:rPr lang="en-US" dirty="0"/>
              <a:t>February 9-12, 2021</a:t>
            </a:r>
          </a:p>
          <a:p>
            <a:r>
              <a:rPr lang="en-US" b="0" i="0" dirty="0">
                <a:solidFill>
                  <a:srgbClr val="333333"/>
                </a:solidFill>
                <a:effectLst/>
                <a:latin typeface="Segoe UI" panose="020B0502040204020203" pitchFamily="34" charset="0"/>
              </a:rPr>
              <a:t>Rehabilitation Research and Training Center on Disability Statistics and Demographics (</a:t>
            </a:r>
            <a:r>
              <a:rPr lang="en-US" b="0" i="0" dirty="0" err="1">
                <a:solidFill>
                  <a:srgbClr val="333333"/>
                </a:solidFill>
                <a:effectLst/>
                <a:latin typeface="Segoe UI" panose="020B0502040204020203" pitchFamily="34" charset="0"/>
              </a:rPr>
              <a:t>StatsRRTC</a:t>
            </a:r>
            <a:r>
              <a:rPr lang="en-US" b="0" i="0" dirty="0">
                <a:solidFill>
                  <a:srgbClr val="333333"/>
                </a:solidFill>
                <a:effectLst/>
                <a:latin typeface="Segoe UI" panose="020B0502040204020203" pitchFamily="34" charset="0"/>
              </a:rPr>
              <a:t>)</a:t>
            </a:r>
            <a:br>
              <a:rPr lang="en-US" b="0" i="0" dirty="0">
                <a:solidFill>
                  <a:srgbClr val="333333"/>
                </a:solidFill>
                <a:effectLst/>
                <a:latin typeface="Segoe UI" panose="020B0502040204020203" pitchFamily="34" charset="0"/>
              </a:rPr>
            </a:br>
            <a:r>
              <a:rPr lang="en-US" dirty="0"/>
              <a:t>University of New Hampshire’s Institute on Disability </a:t>
            </a:r>
            <a:br>
              <a:rPr lang="en-US" dirty="0"/>
            </a:br>
            <a:endParaRPr lang="en-US" dirty="0"/>
          </a:p>
        </p:txBody>
      </p:sp>
      <p:pic>
        <p:nvPicPr>
          <p:cNvPr id="9" name="Picture 8" descr="Institute on Disability/UCED">
            <a:extLst>
              <a:ext uri="{FF2B5EF4-FFF2-40B4-BE49-F238E27FC236}">
                <a16:creationId xmlns:a16="http://schemas.microsoft.com/office/drawing/2014/main" id="{7AF86F4B-0841-4B0E-A552-B7AF17EDDF4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8412" y="5487651"/>
            <a:ext cx="2243496" cy="620541"/>
          </a:xfrm>
          <a:prstGeom prst="rect">
            <a:avLst/>
          </a:prstGeom>
        </p:spPr>
      </p:pic>
      <p:pic>
        <p:nvPicPr>
          <p:cNvPr id="10" name="Picture 9" descr="A picture containing chart&#10;&#10;Description automatically generated">
            <a:extLst>
              <a:ext uri="{FF2B5EF4-FFF2-40B4-BE49-F238E27FC236}">
                <a16:creationId xmlns:a16="http://schemas.microsoft.com/office/drawing/2014/main" id="{7BD533B3-68C2-4997-875E-216599B06235}"/>
              </a:ext>
            </a:extLst>
          </p:cNvPr>
          <p:cNvPicPr>
            <a:picLocks noChangeAspect="1"/>
          </p:cNvPicPr>
          <p:nvPr userDrawn="1"/>
        </p:nvPicPr>
        <p:blipFill>
          <a:blip r:embed="rId4" cstate="print">
            <a:alphaModFix amt="7000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00755" y="1816887"/>
            <a:ext cx="5405607" cy="4863578"/>
          </a:xfrm>
          <a:prstGeom prst="rect">
            <a:avLst/>
          </a:prstGeom>
        </p:spPr>
      </p:pic>
      <p:pic>
        <p:nvPicPr>
          <p:cNvPr id="5" name="Picture 4" descr="Text&#10;&#10;Description automatically generated">
            <a:extLst>
              <a:ext uri="{FF2B5EF4-FFF2-40B4-BE49-F238E27FC236}">
                <a16:creationId xmlns:a16="http://schemas.microsoft.com/office/drawing/2014/main" id="{5003DE92-DBC0-4BF5-83D7-57A56F4A9FB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19979" y="5481687"/>
            <a:ext cx="2984498" cy="518298"/>
          </a:xfrm>
          <a:prstGeom prst="rect">
            <a:avLst/>
          </a:prstGeom>
        </p:spPr>
      </p:pic>
      <p:sp>
        <p:nvSpPr>
          <p:cNvPr id="11" name="Rectangle 10">
            <a:extLst>
              <a:ext uri="{FF2B5EF4-FFF2-40B4-BE49-F238E27FC236}">
                <a16:creationId xmlns:a16="http://schemas.microsoft.com/office/drawing/2014/main" id="{4411F24B-4B00-4FBD-9BC5-F3BDFCF2BB4B}"/>
              </a:ext>
            </a:extLst>
          </p:cNvPr>
          <p:cNvSpPr/>
          <p:nvPr userDrawn="1"/>
        </p:nvSpPr>
        <p:spPr>
          <a:xfrm>
            <a:off x="0" y="1117164"/>
            <a:ext cx="12101088" cy="174707"/>
          </a:xfrm>
          <a:prstGeom prst="rect">
            <a:avLst/>
          </a:prstGeom>
          <a:solidFill>
            <a:srgbClr val="C33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Tree>
    <p:extLst>
      <p:ext uri="{BB962C8B-B14F-4D97-AF65-F5344CB8AC3E}">
        <p14:creationId xmlns:p14="http://schemas.microsoft.com/office/powerpoint/2010/main" val="1525286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A550-0A26-48A6-832E-F8A9CF809E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75C6F1-7709-414B-9744-94A807F957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A65105-B560-4B25-A51F-91D6D84CD2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F6C5C9-8709-4587-B522-8395C9BC7A7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7BE5295-8961-4D40-B9D4-C250E3FA20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630680-35E5-46A0-B2DE-5400571103CD}"/>
              </a:ext>
            </a:extLst>
          </p:cNvPr>
          <p:cNvSpPr>
            <a:spLocks noGrp="1"/>
          </p:cNvSpPr>
          <p:nvPr>
            <p:ph type="sldNum" sz="quarter" idx="12"/>
          </p:nvPr>
        </p:nvSpPr>
        <p:spPr/>
        <p:txBody>
          <a:bodyPr/>
          <a:lstStyle/>
          <a:p>
            <a:fld id="{72476313-A619-445E-9D5B-4DE218FC01D5}" type="slidenum">
              <a:rPr lang="en-US" smtClean="0"/>
              <a:t>‹#›</a:t>
            </a:fld>
            <a:endParaRPr lang="en-US"/>
          </a:p>
        </p:txBody>
      </p:sp>
    </p:spTree>
    <p:extLst>
      <p:ext uri="{BB962C8B-B14F-4D97-AF65-F5344CB8AC3E}">
        <p14:creationId xmlns:p14="http://schemas.microsoft.com/office/powerpoint/2010/main" val="2697921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DD16-96E9-48DB-B985-40BCC78A23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71F4C1-ADC1-4A7F-98DA-684C05D4FB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1EB9A1-8807-4230-8095-CED3E7412E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844016-9192-4ECD-899B-4F25FBCBFB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351A67-DE8B-4C5F-B159-6BE56E1BFA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FE630E-0E95-442A-906A-00A5F136391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5E2639C7-9DD3-4F82-8420-2E99AFEDD9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739D1A-04F0-41A9-A030-604D2A97A4BB}"/>
              </a:ext>
            </a:extLst>
          </p:cNvPr>
          <p:cNvSpPr>
            <a:spLocks noGrp="1"/>
          </p:cNvSpPr>
          <p:nvPr>
            <p:ph type="sldNum" sz="quarter" idx="12"/>
          </p:nvPr>
        </p:nvSpPr>
        <p:spPr/>
        <p:txBody>
          <a:bodyPr/>
          <a:lstStyle/>
          <a:p>
            <a:fld id="{72476313-A619-445E-9D5B-4DE218FC01D5}" type="slidenum">
              <a:rPr lang="en-US" smtClean="0"/>
              <a:t>‹#›</a:t>
            </a:fld>
            <a:endParaRPr lang="en-US"/>
          </a:p>
        </p:txBody>
      </p:sp>
    </p:spTree>
    <p:extLst>
      <p:ext uri="{BB962C8B-B14F-4D97-AF65-F5344CB8AC3E}">
        <p14:creationId xmlns:p14="http://schemas.microsoft.com/office/powerpoint/2010/main" val="2941881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76B36-6F36-4AAF-B558-8E203632B5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032FDE-3C51-4E29-A386-70715D8CF7B3}"/>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C5316271-9000-498B-A740-18410D987F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A81565-522B-4125-9CB4-6997F9FC0640}"/>
              </a:ext>
            </a:extLst>
          </p:cNvPr>
          <p:cNvSpPr>
            <a:spLocks noGrp="1"/>
          </p:cNvSpPr>
          <p:nvPr>
            <p:ph type="sldNum" sz="quarter" idx="12"/>
          </p:nvPr>
        </p:nvSpPr>
        <p:spPr/>
        <p:txBody>
          <a:bodyPr/>
          <a:lstStyle/>
          <a:p>
            <a:fld id="{72476313-A619-445E-9D5B-4DE218FC01D5}" type="slidenum">
              <a:rPr lang="en-US" smtClean="0"/>
              <a:t>‹#›</a:t>
            </a:fld>
            <a:endParaRPr lang="en-US"/>
          </a:p>
        </p:txBody>
      </p:sp>
    </p:spTree>
    <p:extLst>
      <p:ext uri="{BB962C8B-B14F-4D97-AF65-F5344CB8AC3E}">
        <p14:creationId xmlns:p14="http://schemas.microsoft.com/office/powerpoint/2010/main" val="1240716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915341-F920-4A7B-86E2-C424C3611AA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497FC76-3943-473D-9D3F-75EE0EAC13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A7314-CC36-47EB-B43B-2F4AFD3B7765}"/>
              </a:ext>
            </a:extLst>
          </p:cNvPr>
          <p:cNvSpPr>
            <a:spLocks noGrp="1"/>
          </p:cNvSpPr>
          <p:nvPr>
            <p:ph type="sldNum" sz="quarter" idx="12"/>
          </p:nvPr>
        </p:nvSpPr>
        <p:spPr/>
        <p:txBody>
          <a:bodyPr/>
          <a:lstStyle/>
          <a:p>
            <a:fld id="{72476313-A619-445E-9D5B-4DE218FC01D5}" type="slidenum">
              <a:rPr lang="en-US" smtClean="0"/>
              <a:t>‹#›</a:t>
            </a:fld>
            <a:endParaRPr lang="en-US"/>
          </a:p>
        </p:txBody>
      </p:sp>
    </p:spTree>
    <p:extLst>
      <p:ext uri="{BB962C8B-B14F-4D97-AF65-F5344CB8AC3E}">
        <p14:creationId xmlns:p14="http://schemas.microsoft.com/office/powerpoint/2010/main" val="3337803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27575-BD2B-4314-BA42-AF3347BF32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D2FFA2-A054-46E9-AE8F-1634F57B97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3F5237-1386-4490-BE5A-4E6EDD6183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731B16-C393-40E6-99ED-EE731C2EB3C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E5EF365-1A07-4E6F-AF06-FE93AA399B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C1F447-656D-40E8-B548-CF66F43E8227}"/>
              </a:ext>
            </a:extLst>
          </p:cNvPr>
          <p:cNvSpPr>
            <a:spLocks noGrp="1"/>
          </p:cNvSpPr>
          <p:nvPr>
            <p:ph type="sldNum" sz="quarter" idx="12"/>
          </p:nvPr>
        </p:nvSpPr>
        <p:spPr/>
        <p:txBody>
          <a:bodyPr/>
          <a:lstStyle/>
          <a:p>
            <a:fld id="{72476313-A619-445E-9D5B-4DE218FC01D5}" type="slidenum">
              <a:rPr lang="en-US" smtClean="0"/>
              <a:t>‹#›</a:t>
            </a:fld>
            <a:endParaRPr lang="en-US"/>
          </a:p>
        </p:txBody>
      </p:sp>
    </p:spTree>
    <p:extLst>
      <p:ext uri="{BB962C8B-B14F-4D97-AF65-F5344CB8AC3E}">
        <p14:creationId xmlns:p14="http://schemas.microsoft.com/office/powerpoint/2010/main" val="2548088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791EA-EA93-4B07-9310-935C181506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E358CF-8190-4C83-B776-5852D7DD2B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68CC7B-E99F-4F54-B1F8-7B9313B3C1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D306AD-AA7C-4ED0-8206-E820921B3F1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9AE7EB9-C61F-4385-8DB9-B9D8CE1CD6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48C2BA-8235-4ECE-9BCB-3F5D48248E03}"/>
              </a:ext>
            </a:extLst>
          </p:cNvPr>
          <p:cNvSpPr>
            <a:spLocks noGrp="1"/>
          </p:cNvSpPr>
          <p:nvPr>
            <p:ph type="sldNum" sz="quarter" idx="12"/>
          </p:nvPr>
        </p:nvSpPr>
        <p:spPr/>
        <p:txBody>
          <a:bodyPr/>
          <a:lstStyle/>
          <a:p>
            <a:fld id="{72476313-A619-445E-9D5B-4DE218FC01D5}" type="slidenum">
              <a:rPr lang="en-US" smtClean="0"/>
              <a:t>‹#›</a:t>
            </a:fld>
            <a:endParaRPr lang="en-US"/>
          </a:p>
        </p:txBody>
      </p:sp>
    </p:spTree>
    <p:extLst>
      <p:ext uri="{BB962C8B-B14F-4D97-AF65-F5344CB8AC3E}">
        <p14:creationId xmlns:p14="http://schemas.microsoft.com/office/powerpoint/2010/main" val="934789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6C90D2-A859-4E78-B3C8-77C1649C98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E9D997-DCB4-44CA-9FD0-2EE257C3BC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888C2A-943D-4E26-B1F0-20C74C2FE6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875B2F3-BA1B-416C-8DA8-495811667D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A52D59-A8A9-4D0E-A8D1-A136C0C9C8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76313-A619-445E-9D5B-4DE218FC01D5}" type="slidenum">
              <a:rPr lang="en-US" smtClean="0"/>
              <a:t>‹#›</a:t>
            </a:fld>
            <a:endParaRPr lang="en-US"/>
          </a:p>
        </p:txBody>
      </p:sp>
    </p:spTree>
    <p:extLst>
      <p:ext uri="{BB962C8B-B14F-4D97-AF65-F5344CB8AC3E}">
        <p14:creationId xmlns:p14="http://schemas.microsoft.com/office/powerpoint/2010/main" val="3559415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0E167-3836-0642-BCC3-4535E090A129}"/>
              </a:ext>
            </a:extLst>
          </p:cNvPr>
          <p:cNvSpPr>
            <a:spLocks noGrp="1"/>
          </p:cNvSpPr>
          <p:nvPr>
            <p:ph type="title"/>
          </p:nvPr>
        </p:nvSpPr>
        <p:spPr>
          <a:xfrm>
            <a:off x="838200" y="571500"/>
            <a:ext cx="10515600" cy="864725"/>
          </a:xfrm>
          <a:prstGeom prst="rect">
            <a:avLst/>
          </a:prstGeom>
          <a:noFill/>
        </p:spPr>
        <p:txBody>
          <a:bodyPr vert="horz" lIns="9144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AB76B000-B4CE-5D45-B0F6-37FF6D9B6C6C}"/>
              </a:ext>
            </a:extLst>
          </p:cNvPr>
          <p:cNvSpPr>
            <a:spLocks noGrp="1"/>
          </p:cNvSpPr>
          <p:nvPr>
            <p:ph type="body" idx="1"/>
          </p:nvPr>
        </p:nvSpPr>
        <p:spPr>
          <a:xfrm>
            <a:off x="1219200" y="1828800"/>
            <a:ext cx="9753600" cy="36576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2FB69483-D310-4C47-9384-835ED571A6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0" i="0">
                <a:solidFill>
                  <a:schemeClr val="tx1">
                    <a:tint val="75000"/>
                  </a:schemeClr>
                </a:solidFill>
                <a:latin typeface="Source Sans Pro" panose="020B0503030403020204" pitchFamily="34" charset="77"/>
              </a:defRPr>
            </a:lvl1pPr>
          </a:lstStyle>
          <a:p>
            <a:endParaRPr lang="en-US" dirty="0"/>
          </a:p>
        </p:txBody>
      </p:sp>
      <p:sp>
        <p:nvSpPr>
          <p:cNvPr id="9" name="Date Placeholder 8">
            <a:extLst>
              <a:ext uri="{FF2B5EF4-FFF2-40B4-BE49-F238E27FC236}">
                <a16:creationId xmlns:a16="http://schemas.microsoft.com/office/drawing/2014/main" id="{4C688A30-D0E0-AF4A-AB9B-CD0AC88CA1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chemeClr val="tx1">
                    <a:tint val="75000"/>
                  </a:schemeClr>
                </a:solidFill>
                <a:latin typeface="Source Sans Pro" panose="020B0503030403020204" pitchFamily="34" charset="77"/>
              </a:defRPr>
            </a:lvl1pPr>
          </a:lstStyle>
          <a:p>
            <a:endParaRPr lang="en-US" dirty="0"/>
          </a:p>
        </p:txBody>
      </p:sp>
      <p:sp>
        <p:nvSpPr>
          <p:cNvPr id="10" name="Slide Number Placeholder 9">
            <a:extLst>
              <a:ext uri="{FF2B5EF4-FFF2-40B4-BE49-F238E27FC236}">
                <a16:creationId xmlns:a16="http://schemas.microsoft.com/office/drawing/2014/main" id="{B47E2A7E-8957-394B-836C-16BA372D57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Source Sans Pro" panose="020B0503030403020204" pitchFamily="34" charset="77"/>
              </a:defRPr>
            </a:lvl1pPr>
          </a:lstStyle>
          <a:p>
            <a:fld id="{F9DACE89-5049-9D42-8713-0737A9D7485F}" type="slidenum">
              <a:rPr lang="en-US" smtClean="0"/>
              <a:pPr/>
              <a:t>‹#›</a:t>
            </a:fld>
            <a:endParaRPr lang="en-US" dirty="0"/>
          </a:p>
        </p:txBody>
      </p:sp>
    </p:spTree>
    <p:extLst>
      <p:ext uri="{BB962C8B-B14F-4D97-AF65-F5344CB8AC3E}">
        <p14:creationId xmlns:p14="http://schemas.microsoft.com/office/powerpoint/2010/main" val="2045694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ftr="0" dt="0"/>
  <p:txStyles>
    <p:title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p:titleStyle>
    <p:bodyStyle>
      <a:lvl1pPr marL="0" indent="0" algn="l" defTabSz="914400" rtl="0" eaLnBrk="1" latinLnBrk="0" hangingPunct="1">
        <a:lnSpc>
          <a:spcPts val="2400"/>
        </a:lnSpc>
        <a:spcBef>
          <a:spcPts val="400"/>
        </a:spcBef>
        <a:buFont typeface="Arial" panose="020B0604020202020204" pitchFamily="34" charset="0"/>
        <a:buNone/>
        <a:defRPr sz="2000" kern="1200">
          <a:solidFill>
            <a:schemeClr val="tx1"/>
          </a:solidFill>
          <a:latin typeface="Source Sans Pro" panose="020B0503030403020204"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www.unescap.org/sites/default/d8files/8.%20Part%20One_Chapter%203.pdf" TargetMode="External"/><Relationship Id="rId7" Type="http://schemas.openxmlformats.org/officeDocument/2006/relationships/hyperlink" Target="https://aspe.hhs.gov/reports/disability-data-national-surveys-0#overview"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s://academic.oup.com/jcmc/article/10/3/JCMC1034/4614509" TargetMode="External"/><Relationship Id="rId5" Type="http://schemas.openxmlformats.org/officeDocument/2006/relationships/hyperlink" Target="https://nationalpublicresearch.com/services/mail-surveys/" TargetMode="External"/><Relationship Id="rId4" Type="http://schemas.openxmlformats.org/officeDocument/2006/relationships/hyperlink" Target="https://www.sciencedirect.com/science/article/pii/S2212977413000331"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slide" Target="slide12.xml"/><Relationship Id="rId7" Type="http://schemas.openxmlformats.org/officeDocument/2006/relationships/hyperlink" Target="https://netivist.org/debate/best-internet-browser-chrome-firefox-or-explorer"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pexels.com/photo/brown-paper-envelope-on-table-21129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7.png"/><Relationship Id="rId4" Type="http://schemas.openxmlformats.org/officeDocument/2006/relationships/slide" Target="slide12.xml"/></Relationships>
</file>

<file path=ppt/slides/_rels/slide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creativecommons.org/licenses/by-nc-sa/3.0/" TargetMode="External"/><Relationship Id="rId5" Type="http://schemas.openxmlformats.org/officeDocument/2006/relationships/hyperlink" Target="https://www.enago.com/academy/tips-for-a-great-letter-of-recommendation/" TargetMode="Externa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pxhere.com/en/photo/648632"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7.png"/><Relationship Id="rId4" Type="http://schemas.openxmlformats.org/officeDocument/2006/relationships/slide" Target="slide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pixabay.com/illustrations/interview-job-icon-job-interview-1018333/"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slide" Target="slide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56C3E-B0FB-4CF2-AAD3-2C4D4BD56ECA}"/>
              </a:ext>
            </a:extLst>
          </p:cNvPr>
          <p:cNvSpPr>
            <a:spLocks noGrp="1"/>
          </p:cNvSpPr>
          <p:nvPr>
            <p:ph type="ctrTitle"/>
          </p:nvPr>
        </p:nvSpPr>
        <p:spPr>
          <a:xfrm>
            <a:off x="5512037" y="1528880"/>
            <a:ext cx="6073322" cy="876969"/>
          </a:xfrm>
        </p:spPr>
        <p:txBody>
          <a:bodyPr>
            <a:noAutofit/>
          </a:bodyPr>
          <a:lstStyle/>
          <a:p>
            <a:r>
              <a:rPr lang="en-US" sz="2500" b="1" dirty="0">
                <a:solidFill>
                  <a:schemeClr val="tx1"/>
                </a:solidFill>
              </a:rPr>
              <a:t>Disability Measurement and Eligibility Criteria</a:t>
            </a:r>
            <a:br>
              <a:rPr lang="en-US" sz="2500" b="1" dirty="0">
                <a:solidFill>
                  <a:schemeClr val="tx1"/>
                </a:solidFill>
              </a:rPr>
            </a:br>
            <a:endParaRPr lang="en-US" sz="2500" dirty="0"/>
          </a:p>
        </p:txBody>
      </p:sp>
      <p:sp>
        <p:nvSpPr>
          <p:cNvPr id="3" name="Subtitle 2">
            <a:extLst>
              <a:ext uri="{FF2B5EF4-FFF2-40B4-BE49-F238E27FC236}">
                <a16:creationId xmlns:a16="http://schemas.microsoft.com/office/drawing/2014/main" id="{8D7C39F2-EC9F-439D-BD42-CEF034434198}"/>
              </a:ext>
            </a:extLst>
          </p:cNvPr>
          <p:cNvSpPr>
            <a:spLocks noGrp="1"/>
          </p:cNvSpPr>
          <p:nvPr>
            <p:ph type="subTitle" idx="1"/>
          </p:nvPr>
        </p:nvSpPr>
        <p:spPr>
          <a:xfrm>
            <a:off x="5896411" y="2405850"/>
            <a:ext cx="5842431" cy="2635636"/>
          </a:xfrm>
        </p:spPr>
        <p:txBody>
          <a:bodyPr>
            <a:noAutofit/>
          </a:bodyPr>
          <a:lstStyle/>
          <a:p>
            <a:pPr>
              <a:lnSpc>
                <a:spcPct val="150000"/>
              </a:lnSpc>
            </a:pPr>
            <a:r>
              <a:rPr lang="en-US" sz="4000" b="1" dirty="0">
                <a:latin typeface="Source Sans Pro" panose="020B0503030403020204" pitchFamily="34" charset="0"/>
                <a:ea typeface="Source Sans Pro" panose="020B0503030403020204" pitchFamily="34" charset="0"/>
              </a:rPr>
              <a:t>Operationalization of Disability in Surveys II</a:t>
            </a:r>
          </a:p>
        </p:txBody>
      </p:sp>
    </p:spTree>
    <p:extLst>
      <p:ext uri="{BB962C8B-B14F-4D97-AF65-F5344CB8AC3E}">
        <p14:creationId xmlns:p14="http://schemas.microsoft.com/office/powerpoint/2010/main" val="4010452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F8340-630E-45D7-A063-064CF2475762}"/>
              </a:ext>
            </a:extLst>
          </p:cNvPr>
          <p:cNvSpPr>
            <a:spLocks noGrp="1"/>
          </p:cNvSpPr>
          <p:nvPr>
            <p:ph type="title"/>
          </p:nvPr>
        </p:nvSpPr>
        <p:spPr/>
        <p:txBody>
          <a:bodyPr>
            <a:normAutofit/>
          </a:bodyPr>
          <a:lstStyle/>
          <a:p>
            <a:r>
              <a:rPr lang="en-US" dirty="0"/>
              <a:t>Existing Disability-Related Survey Data</a:t>
            </a:r>
          </a:p>
        </p:txBody>
      </p:sp>
      <p:sp>
        <p:nvSpPr>
          <p:cNvPr id="5" name="TextBox 4">
            <a:extLst>
              <a:ext uri="{FF2B5EF4-FFF2-40B4-BE49-F238E27FC236}">
                <a16:creationId xmlns:a16="http://schemas.microsoft.com/office/drawing/2014/main" id="{4ADB8591-E0ED-4BBA-9817-4592CC84DEF1}"/>
              </a:ext>
            </a:extLst>
          </p:cNvPr>
          <p:cNvSpPr txBox="1"/>
          <p:nvPr/>
        </p:nvSpPr>
        <p:spPr>
          <a:xfrm>
            <a:off x="925830" y="1737360"/>
            <a:ext cx="9784080" cy="4842929"/>
          </a:xfrm>
          <a:prstGeom prst="rect">
            <a:avLst/>
          </a:prstGeom>
          <a:noFill/>
        </p:spPr>
        <p:txBody>
          <a:bodyPr wrap="square" rtlCol="0">
            <a:spAutoFit/>
          </a:bodyPr>
          <a:lstStyle/>
          <a:p>
            <a:pPr marL="285750" indent="-285750">
              <a:lnSpc>
                <a:spcPct val="150000"/>
              </a:lnSpc>
              <a:spcBef>
                <a:spcPts val="400"/>
              </a:spcBef>
              <a:buFont typeface="Arial" panose="020B0604020202020204" pitchFamily="34" charset="0"/>
              <a:buChar char="•"/>
            </a:pPr>
            <a:r>
              <a:rPr lang="en-US" sz="2500" dirty="0">
                <a:latin typeface="Arial" panose="020B0604020202020204" pitchFamily="34" charset="0"/>
                <a:cs typeface="Arial" panose="020B0604020202020204" pitchFamily="34" charset="0"/>
              </a:rPr>
              <a:t>There is an effort to use a uniform set of disability indicators across national surveys </a:t>
            </a:r>
            <a:r>
              <a:rPr lang="en-US" sz="2500" dirty="0">
                <a:latin typeface="Arial" panose="020B0604020202020204" pitchFamily="34" charset="0"/>
                <a:cs typeface="Arial" panose="020B0604020202020204" pitchFamily="34" charset="0"/>
                <a:hlinkClick r:id="rId3" action="ppaction://hlinksldjump"/>
              </a:rPr>
              <a:t>[7]</a:t>
            </a:r>
            <a:endParaRPr lang="en-US" sz="2500" dirty="0">
              <a:latin typeface="Arial" panose="020B0604020202020204" pitchFamily="34" charset="0"/>
              <a:cs typeface="Arial" panose="020B0604020202020204" pitchFamily="34" charset="0"/>
            </a:endParaRPr>
          </a:p>
          <a:p>
            <a:pPr marL="285750" indent="-285750">
              <a:lnSpc>
                <a:spcPct val="150000"/>
              </a:lnSpc>
              <a:spcBef>
                <a:spcPts val="400"/>
              </a:spcBef>
              <a:buFont typeface="Arial" panose="020B0604020202020204" pitchFamily="34" charset="0"/>
              <a:buChar char="•"/>
            </a:pPr>
            <a:r>
              <a:rPr lang="en-US" sz="2500" dirty="0">
                <a:latin typeface="Arial" panose="020B0604020202020204" pitchFamily="34" charset="0"/>
                <a:cs typeface="Arial" panose="020B0604020202020204" pitchFamily="34" charset="0"/>
              </a:rPr>
              <a:t>Few surveys contain measures to identify people with cognitive and intellectual disability</a:t>
            </a:r>
          </a:p>
          <a:p>
            <a:pPr marL="285750" indent="-285750">
              <a:lnSpc>
                <a:spcPct val="150000"/>
              </a:lnSpc>
              <a:spcBef>
                <a:spcPts val="400"/>
              </a:spcBef>
              <a:buFont typeface="Arial" panose="020B0604020202020204" pitchFamily="34" charset="0"/>
              <a:buChar char="•"/>
            </a:pPr>
            <a:r>
              <a:rPr lang="en-US" sz="2500" dirty="0">
                <a:latin typeface="Arial" panose="020B0604020202020204" pitchFamily="34" charset="0"/>
                <a:cs typeface="Arial" panose="020B0604020202020204" pitchFamily="34" charset="0"/>
              </a:rPr>
              <a:t>Few surveys contain measures to identify specific health conditions underlying disability</a:t>
            </a:r>
          </a:p>
          <a:p>
            <a:pPr marL="285750" indent="-285750">
              <a:lnSpc>
                <a:spcPct val="150000"/>
              </a:lnSpc>
              <a:spcBef>
                <a:spcPts val="400"/>
              </a:spcBef>
              <a:buFont typeface="Arial" panose="020B0604020202020204" pitchFamily="34" charset="0"/>
              <a:buChar char="•"/>
            </a:pPr>
            <a:r>
              <a:rPr lang="en-US" sz="2500" dirty="0">
                <a:latin typeface="Arial" panose="020B0604020202020204" pitchFamily="34" charset="0"/>
                <a:cs typeface="Arial" panose="020B0604020202020204" pitchFamily="34" charset="0"/>
              </a:rPr>
              <a:t>Many national surveys have longitudinal components </a:t>
            </a:r>
            <a:r>
              <a:rPr lang="en-US" sz="2500" dirty="0">
                <a:latin typeface="Arial" panose="020B0604020202020204" pitchFamily="34" charset="0"/>
                <a:cs typeface="Arial" panose="020B0604020202020204" pitchFamily="34" charset="0"/>
                <a:hlinkClick r:id="rId3" action="ppaction://hlinksldjump"/>
              </a:rPr>
              <a:t>[7]</a:t>
            </a:r>
            <a:endParaRPr lang="en-US" sz="2500" dirty="0">
              <a:latin typeface="Arial" panose="020B0604020202020204" pitchFamily="34" charset="0"/>
              <a:cs typeface="Arial" panose="020B0604020202020204" pitchFamily="34" charset="0"/>
            </a:endParaRPr>
          </a:p>
          <a:p>
            <a:pPr marL="285750" indent="-285750">
              <a:lnSpc>
                <a:spcPct val="150000"/>
              </a:lnSpc>
              <a:spcBef>
                <a:spcPts val="400"/>
              </a:spcBef>
              <a:buFont typeface="Arial" panose="020B0604020202020204" pitchFamily="34" charset="0"/>
              <a:buChar char="•"/>
            </a:pPr>
            <a:endParaRPr lang="en-US"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961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54316-8463-409B-BD5D-76AE7F77E858}"/>
              </a:ext>
            </a:extLst>
          </p:cNvPr>
          <p:cNvSpPr>
            <a:spLocks noGrp="1"/>
          </p:cNvSpPr>
          <p:nvPr>
            <p:ph type="title"/>
          </p:nvPr>
        </p:nvSpPr>
        <p:spPr>
          <a:xfrm>
            <a:off x="838200" y="182881"/>
            <a:ext cx="10515600" cy="1258896"/>
          </a:xfrm>
        </p:spPr>
        <p:txBody>
          <a:bodyPr>
            <a:noAutofit/>
          </a:bodyPr>
          <a:lstStyle/>
          <a:p>
            <a:r>
              <a:rPr lang="en-US" dirty="0"/>
              <a:t>Conclusion</a:t>
            </a:r>
          </a:p>
        </p:txBody>
      </p:sp>
      <p:sp>
        <p:nvSpPr>
          <p:cNvPr id="10" name="Text Placeholder 2">
            <a:extLst>
              <a:ext uri="{FF2B5EF4-FFF2-40B4-BE49-F238E27FC236}">
                <a16:creationId xmlns:a16="http://schemas.microsoft.com/office/drawing/2014/main" id="{E4827FD2-0524-434D-AA52-F89E5EC69943}"/>
              </a:ext>
            </a:extLst>
          </p:cNvPr>
          <p:cNvSpPr>
            <a:spLocks noGrp="1"/>
          </p:cNvSpPr>
          <p:nvPr>
            <p:ph type="body" sz="quarter" idx="10"/>
          </p:nvPr>
        </p:nvSpPr>
        <p:spPr>
          <a:xfrm>
            <a:off x="981307" y="1828800"/>
            <a:ext cx="10076333" cy="3770722"/>
          </a:xfrm>
        </p:spPr>
        <p:txBody>
          <a:bodyPr>
            <a:noAutofit/>
          </a:bodyPr>
          <a:lstStyle/>
          <a:p>
            <a:pPr marL="342900" indent="-342900">
              <a:lnSpc>
                <a:spcPct val="150000"/>
              </a:lnSpc>
              <a:buFont typeface="Arial" panose="020B0604020202020204" pitchFamily="34" charset="0"/>
              <a:buChar char="•"/>
            </a:pPr>
            <a:r>
              <a:rPr lang="en-US" sz="2500" dirty="0">
                <a:effectLst/>
                <a:latin typeface="Arial" panose="020B0604020202020204" pitchFamily="34" charset="0"/>
                <a:ea typeface="Calibri" panose="020F0502020204030204" pitchFamily="34" charset="0"/>
                <a:cs typeface="Arial" panose="020B0604020202020204" pitchFamily="34" charset="0"/>
              </a:rPr>
              <a:t>Disability prevalence can vary significantly depending on how the question is asked</a:t>
            </a:r>
          </a:p>
          <a:p>
            <a:pPr marL="342900" indent="-342900">
              <a:lnSpc>
                <a:spcPct val="150000"/>
              </a:lnSpc>
              <a:buFont typeface="Arial" panose="020B0604020202020204" pitchFamily="34" charset="0"/>
              <a:buChar char="•"/>
            </a:pPr>
            <a:r>
              <a:rPr lang="en-US" sz="2500" dirty="0">
                <a:latin typeface="Arial" panose="020B0604020202020204" pitchFamily="34" charset="0"/>
                <a:ea typeface="Calibri" panose="020F0502020204030204" pitchFamily="34" charset="0"/>
                <a:cs typeface="Arial" panose="020B0604020202020204" pitchFamily="34" charset="0"/>
              </a:rPr>
              <a:t>Different survey modes have different strengths and weaknesses</a:t>
            </a:r>
          </a:p>
          <a:p>
            <a:pPr marL="342900" indent="-342900">
              <a:lnSpc>
                <a:spcPct val="150000"/>
              </a:lnSpc>
              <a:buFont typeface="Arial" panose="020B0604020202020204" pitchFamily="34" charset="0"/>
              <a:buChar char="•"/>
            </a:pPr>
            <a:r>
              <a:rPr lang="en-US" sz="2500" dirty="0">
                <a:latin typeface="Arial" panose="020B0604020202020204" pitchFamily="34" charset="0"/>
                <a:ea typeface="Calibri" panose="020F0502020204030204" pitchFamily="34" charset="0"/>
                <a:cs typeface="Arial" panose="020B0604020202020204" pitchFamily="34" charset="0"/>
              </a:rPr>
              <a:t>There is an effort to use standard disability indicators across surveys</a:t>
            </a:r>
          </a:p>
          <a:p>
            <a:pPr marL="342900" indent="-342900">
              <a:lnSpc>
                <a:spcPct val="150000"/>
              </a:lnSpc>
              <a:buFont typeface="Arial" panose="020B0604020202020204" pitchFamily="34" charset="0"/>
              <a:buChar char="•"/>
            </a:pPr>
            <a:r>
              <a:rPr lang="en-US" sz="2500" dirty="0">
                <a:latin typeface="Arial" panose="020B0604020202020204" pitchFamily="34" charset="0"/>
                <a:ea typeface="Calibri" panose="020F0502020204030204" pitchFamily="34" charset="0"/>
                <a:cs typeface="Arial" panose="020B0604020202020204" pitchFamily="34" charset="0"/>
              </a:rPr>
              <a:t>Few surveys contain measures to identify people with cognitive and intellectual disabilities</a:t>
            </a:r>
          </a:p>
          <a:p>
            <a:pPr marL="342900" indent="-342900">
              <a:lnSpc>
                <a:spcPct val="150000"/>
              </a:lnSpc>
              <a:buFont typeface="Arial" panose="020B0604020202020204" pitchFamily="34" charset="0"/>
              <a:buChar char="•"/>
            </a:pPr>
            <a:endParaRPr lang="en-US" sz="2500" dirty="0">
              <a:latin typeface="Arial" panose="020B0604020202020204" pitchFamily="34" charset="0"/>
              <a:ea typeface="Calibri" panose="020F0502020204030204" pitchFamily="34" charset="0"/>
              <a:cs typeface="Arial" panose="020B0604020202020204" pitchFamily="34" charset="0"/>
            </a:endParaRPr>
          </a:p>
          <a:p>
            <a:pPr>
              <a:lnSpc>
                <a:spcPct val="150000"/>
              </a:lnSpc>
            </a:pPr>
            <a:endParaRPr lang="en-US" sz="25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en-US" sz="25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en-US"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539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ED7642-093E-4B1E-A9DD-6E0F6A9CDCE9}"/>
              </a:ext>
            </a:extLst>
          </p:cNvPr>
          <p:cNvSpPr txBox="1">
            <a:spLocks noGrp="1"/>
          </p:cNvSpPr>
          <p:nvPr>
            <p:ph type="title" idx="4294967295"/>
          </p:nvPr>
        </p:nvSpPr>
        <p:spPr>
          <a:xfrm>
            <a:off x="1219198" y="172720"/>
            <a:ext cx="10190481" cy="12879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13591"/>
                </a:solidFill>
                <a:effectLst/>
                <a:uLnTx/>
                <a:uFillTx/>
                <a:latin typeface="Source Sans Pro" panose="020B0503030403020204" pitchFamily="34" charset="77"/>
                <a:ea typeface="+mj-ea"/>
                <a:cs typeface="+mj-cs"/>
              </a:rPr>
              <a:t>References</a:t>
            </a:r>
          </a:p>
        </p:txBody>
      </p:sp>
      <p:sp>
        <p:nvSpPr>
          <p:cNvPr id="3" name="Text Placeholder 2">
            <a:extLst>
              <a:ext uri="{FF2B5EF4-FFF2-40B4-BE49-F238E27FC236}">
                <a16:creationId xmlns:a16="http://schemas.microsoft.com/office/drawing/2014/main" id="{2DFD6366-1E14-EB4D-80A7-B422CFF3DED6}"/>
              </a:ext>
            </a:extLst>
          </p:cNvPr>
          <p:cNvSpPr>
            <a:spLocks noGrp="1"/>
          </p:cNvSpPr>
          <p:nvPr>
            <p:ph type="body" sz="quarter" idx="10"/>
          </p:nvPr>
        </p:nvSpPr>
        <p:spPr>
          <a:xfrm>
            <a:off x="1219199" y="1828800"/>
            <a:ext cx="9838441" cy="3770722"/>
          </a:xfrm>
        </p:spPr>
        <p:txBody>
          <a:bodyPr>
            <a:noAutofit/>
          </a:bodyPr>
          <a:lstStyle/>
          <a:p>
            <a:pPr marL="228600" indent="-228600">
              <a:buAutoNum type="arabicPeriod"/>
            </a:pPr>
            <a:r>
              <a:rPr lang="en-US" sz="1500" b="0" i="0" u="none" strike="noStrike" dirty="0" err="1">
                <a:solidFill>
                  <a:srgbClr val="000000"/>
                </a:solidFill>
                <a:effectLst/>
                <a:latin typeface="Arial" panose="020B0604020202020204" pitchFamily="34" charset="0"/>
                <a:cs typeface="Arial" panose="020B0604020202020204" pitchFamily="34" charset="0"/>
              </a:rPr>
              <a:t>Krahn</a:t>
            </a:r>
            <a:r>
              <a:rPr lang="en-US" sz="1500" b="0" i="0" u="none" strike="noStrike" dirty="0">
                <a:solidFill>
                  <a:srgbClr val="000000"/>
                </a:solidFill>
                <a:effectLst/>
                <a:latin typeface="Arial" panose="020B0604020202020204" pitchFamily="34" charset="0"/>
                <a:cs typeface="Arial" panose="020B0604020202020204" pitchFamily="34" charset="0"/>
              </a:rPr>
              <a:t> GL, Walker DK, Correa-De-Araujo R. Persons with disabilities as an unrecognized health disparity population. Am J Public Health. 2015 Apr;105 Suppl 2:S198-206.  </a:t>
            </a:r>
          </a:p>
          <a:p>
            <a:pPr marL="228600" indent="-228600">
              <a:buAutoNum type="arabicPeriod"/>
            </a:pPr>
            <a:r>
              <a:rPr lang="en-US" sz="1500" dirty="0">
                <a:latin typeface="Arial" panose="020B0604020202020204" pitchFamily="34" charset="0"/>
                <a:cs typeface="Arial" panose="020B0604020202020204" pitchFamily="34" charset="0"/>
              </a:rPr>
              <a:t>https://www.washington.edu/doit/sites/default/files/atoms/files/RESPECT_2020_DisabilityData.pdf</a:t>
            </a:r>
          </a:p>
          <a:p>
            <a:pPr marL="228600" indent="-228600">
              <a:buAutoNum type="arabicPeriod"/>
            </a:pPr>
            <a:r>
              <a:rPr lang="en-US" sz="1500" dirty="0">
                <a:latin typeface="Arial" panose="020B0604020202020204" pitchFamily="34" charset="0"/>
                <a:cs typeface="Arial" panose="020B0604020202020204" pitchFamily="34" charset="0"/>
                <a:hlinkClick r:id="rId3"/>
              </a:rPr>
              <a:t>https://www.unescap.org/sites/default/d8files/8.%20Part%20One_Chapter%203.pdf</a:t>
            </a:r>
            <a:endParaRPr lang="en-US" sz="1500" dirty="0">
              <a:latin typeface="Arial" panose="020B0604020202020204" pitchFamily="34" charset="0"/>
              <a:cs typeface="Arial" panose="020B0604020202020204" pitchFamily="34" charset="0"/>
            </a:endParaRPr>
          </a:p>
          <a:p>
            <a:pPr marL="228600" indent="-228600">
              <a:buAutoNum type="arabicPeriod"/>
            </a:pPr>
            <a:r>
              <a:rPr lang="en-US" sz="1500" dirty="0">
                <a:latin typeface="Arial" panose="020B0604020202020204" pitchFamily="34" charset="0"/>
                <a:cs typeface="Arial" panose="020B0604020202020204" pitchFamily="34" charset="0"/>
                <a:hlinkClick r:id="rId4"/>
              </a:rPr>
              <a:t>https://www.sciencedirect.com/science/article/pii/S2212977413000331</a:t>
            </a:r>
            <a:endParaRPr lang="en-US" sz="1500" dirty="0">
              <a:latin typeface="Arial" panose="020B0604020202020204" pitchFamily="34" charset="0"/>
              <a:cs typeface="Arial" panose="020B0604020202020204" pitchFamily="34" charset="0"/>
            </a:endParaRPr>
          </a:p>
          <a:p>
            <a:pPr marL="228600" indent="-228600">
              <a:buFont typeface="Arial" panose="020B0604020202020204" pitchFamily="34" charset="0"/>
              <a:buAutoNum type="arabicPeriod"/>
            </a:pPr>
            <a:r>
              <a:rPr lang="en-US" sz="1500" dirty="0">
                <a:latin typeface="Arial" panose="020B0604020202020204" pitchFamily="34" charset="0"/>
                <a:cs typeface="Arial" panose="020B0604020202020204" pitchFamily="34" charset="0"/>
                <a:hlinkClick r:id="rId5"/>
              </a:rPr>
              <a:t>https://nationalpublicresearch.com/services/mail-surveys/</a:t>
            </a:r>
            <a:endParaRPr lang="en-US" sz="1500" dirty="0">
              <a:latin typeface="Arial" panose="020B0604020202020204" pitchFamily="34" charset="0"/>
              <a:cs typeface="Arial" panose="020B0604020202020204" pitchFamily="34" charset="0"/>
            </a:endParaRPr>
          </a:p>
          <a:p>
            <a:pPr marL="228600" indent="-228600">
              <a:buAutoNum type="arabicPeriod"/>
            </a:pPr>
            <a:r>
              <a:rPr lang="en-US" sz="1500" dirty="0">
                <a:latin typeface="Arial" panose="020B0604020202020204" pitchFamily="34" charset="0"/>
                <a:cs typeface="Arial" panose="020B0604020202020204" pitchFamily="34" charset="0"/>
                <a:hlinkClick r:id="rId6"/>
              </a:rPr>
              <a:t>https://academic.oup.com/jcmc/article/10/3/JCMC1034/4614509</a:t>
            </a:r>
            <a:endParaRPr lang="en-US" sz="1500" dirty="0">
              <a:latin typeface="Arial" panose="020B0604020202020204" pitchFamily="34" charset="0"/>
              <a:cs typeface="Arial" panose="020B0604020202020204" pitchFamily="34" charset="0"/>
            </a:endParaRPr>
          </a:p>
          <a:p>
            <a:pPr marL="228600" indent="-228600">
              <a:buAutoNum type="arabicPeriod"/>
            </a:pPr>
            <a:r>
              <a:rPr lang="en-US" sz="1500" dirty="0">
                <a:latin typeface="Arial" panose="020B0604020202020204" pitchFamily="34" charset="0"/>
                <a:cs typeface="Arial" panose="020B0604020202020204" pitchFamily="34" charset="0"/>
                <a:hlinkClick r:id="rId7"/>
              </a:rPr>
              <a:t>https://aspe.hhs.gov/reports/disability-data-national-surveys-0#overview</a:t>
            </a:r>
            <a:endParaRPr lang="en-US" sz="1500" dirty="0">
              <a:latin typeface="Arial" panose="020B0604020202020204" pitchFamily="34" charset="0"/>
              <a:cs typeface="Arial" panose="020B0604020202020204" pitchFamily="34" charset="0"/>
            </a:endParaRPr>
          </a:p>
          <a:p>
            <a:pPr marL="228600" indent="-228600">
              <a:buAutoNum type="arabicPeriod"/>
            </a:pPr>
            <a:r>
              <a:rPr lang="en-US" sz="1500" dirty="0">
                <a:latin typeface="Arial" panose="020B0604020202020204" pitchFamily="34" charset="0"/>
                <a:cs typeface="Arial" panose="020B0604020202020204" pitchFamily="34" charset="0"/>
              </a:rPr>
              <a:t>https://escholarship.umassmed.edu/cgi/viewcontent.cgi?article=1017&amp;context=pib</a:t>
            </a:r>
          </a:p>
          <a:p>
            <a:pPr marL="228600" indent="-228600">
              <a:buAutoNum type="arabicPeriod"/>
            </a:pPr>
            <a:endParaRPr lang="en-US" sz="1500" dirty="0">
              <a:latin typeface="Arial" panose="020B0604020202020204" pitchFamily="34" charset="0"/>
              <a:cs typeface="Arial" panose="020B0604020202020204" pitchFamily="34" charset="0"/>
            </a:endParaRPr>
          </a:p>
          <a:p>
            <a:pPr marL="228600" indent="-228600">
              <a:buAutoNum type="arabicPeriod"/>
            </a:pPr>
            <a:endParaRPr lang="en-US" sz="1500" dirty="0">
              <a:latin typeface="Arial" panose="020B0604020202020204" pitchFamily="34" charset="0"/>
              <a:cs typeface="Arial" panose="020B0604020202020204" pitchFamily="34" charset="0"/>
            </a:endParaRPr>
          </a:p>
          <a:p>
            <a:pPr marL="228600" indent="-228600">
              <a:buAutoNum type="arabicPeriod"/>
            </a:pPr>
            <a:endParaRPr lang="en-US" sz="1500" dirty="0">
              <a:latin typeface="Arial" panose="020B0604020202020204" pitchFamily="34" charset="0"/>
              <a:cs typeface="Arial" panose="020B0604020202020204" pitchFamily="34" charset="0"/>
            </a:endParaRPr>
          </a:p>
          <a:p>
            <a:endParaRPr lang="en-US" sz="1500" dirty="0">
              <a:latin typeface="Arial" panose="020B0604020202020204" pitchFamily="34" charset="0"/>
              <a:cs typeface="Arial" panose="020B0604020202020204" pitchFamily="34" charset="0"/>
            </a:endParaRPr>
          </a:p>
          <a:p>
            <a:pPr algn="l" rtl="0" fontAlgn="base">
              <a:buFont typeface="Arial" panose="020B0604020202020204" pitchFamily="34" charset="0"/>
              <a:buChar char="•"/>
            </a:pPr>
            <a:endParaRPr lang="en-US" sz="1500" b="0" i="0" dirty="0">
              <a:solidFill>
                <a:srgbClr val="000000"/>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endParaRPr lang="en-US" sz="1500" b="0" i="0" dirty="0">
              <a:solidFill>
                <a:srgbClr val="000000"/>
              </a:solidFill>
              <a:effectLst/>
              <a:latin typeface="Arial" panose="020B0604020202020204" pitchFamily="34" charset="0"/>
              <a:cs typeface="Arial" panose="020B0604020202020204" pitchFamily="34" charset="0"/>
            </a:endParaRPr>
          </a:p>
          <a:p>
            <a:pPr algn="l" rtl="0" fontAlgn="base"/>
            <a:r>
              <a:rPr lang="en-US" sz="1500" b="0" i="0" u="none" strike="noStrike" dirty="0">
                <a:solidFill>
                  <a:srgbClr val="000000"/>
                </a:solidFill>
                <a:effectLst/>
                <a:latin typeface="Arial" panose="020B0604020202020204" pitchFamily="34" charset="0"/>
                <a:cs typeface="Arial" panose="020B0604020202020204" pitchFamily="34" charset="0"/>
              </a:rPr>
              <a:t> </a:t>
            </a:r>
            <a:r>
              <a:rPr lang="en-US" sz="1500" b="0" i="0" dirty="0">
                <a:solidFill>
                  <a:srgbClr val="000000"/>
                </a:solidFill>
                <a:effectLst/>
                <a:latin typeface="Arial" panose="020B0604020202020204" pitchFamily="34" charset="0"/>
                <a:cs typeface="Arial" panose="020B0604020202020204" pitchFamily="34" charset="0"/>
              </a:rPr>
              <a:t>​</a:t>
            </a:r>
          </a:p>
          <a:p>
            <a:pPr algn="l" rtl="0" fontAlgn="base"/>
            <a:endParaRPr lang="en-US" sz="1500" b="0" i="0" dirty="0">
              <a:solidFill>
                <a:srgbClr val="000000"/>
              </a:solidFill>
              <a:effectLst/>
              <a:latin typeface="Arial" panose="020B0604020202020204" pitchFamily="34" charset="0"/>
              <a:cs typeface="Arial" panose="020B0604020202020204" pitchFamily="34" charset="0"/>
            </a:endParaRPr>
          </a:p>
          <a:p>
            <a:pPr algn="l" rtl="0" fontAlgn="base"/>
            <a:endParaRPr lang="en-US" sz="1500" b="0" i="0" dirty="0">
              <a:solidFill>
                <a:srgbClr val="000000"/>
              </a:solidFill>
              <a:effectLst/>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0690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ED7642-093E-4B1E-A9DD-6E0F6A9CDCE9}"/>
              </a:ext>
            </a:extLst>
          </p:cNvPr>
          <p:cNvSpPr txBox="1">
            <a:spLocks noGrp="1"/>
          </p:cNvSpPr>
          <p:nvPr>
            <p:ph type="title" idx="4294967295"/>
          </p:nvPr>
        </p:nvSpPr>
        <p:spPr>
          <a:xfrm>
            <a:off x="1219198" y="172720"/>
            <a:ext cx="10190481" cy="12879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13591"/>
                </a:solidFill>
                <a:effectLst/>
                <a:uLnTx/>
                <a:uFillTx/>
                <a:latin typeface="Source Sans Pro" panose="020B0503030403020204" pitchFamily="34" charset="77"/>
                <a:ea typeface="+mj-ea"/>
                <a:cs typeface="+mj-cs"/>
              </a:rPr>
              <a:t>Answer key</a:t>
            </a:r>
          </a:p>
        </p:txBody>
      </p:sp>
      <p:sp>
        <p:nvSpPr>
          <p:cNvPr id="3" name="Text Placeholder 2">
            <a:extLst>
              <a:ext uri="{FF2B5EF4-FFF2-40B4-BE49-F238E27FC236}">
                <a16:creationId xmlns:a16="http://schemas.microsoft.com/office/drawing/2014/main" id="{2DFD6366-1E14-EB4D-80A7-B422CFF3DED6}"/>
              </a:ext>
            </a:extLst>
          </p:cNvPr>
          <p:cNvSpPr>
            <a:spLocks noGrp="1"/>
          </p:cNvSpPr>
          <p:nvPr>
            <p:ph type="body" sz="quarter" idx="10"/>
          </p:nvPr>
        </p:nvSpPr>
        <p:spPr>
          <a:xfrm>
            <a:off x="1219199" y="1828800"/>
            <a:ext cx="9838441" cy="3770722"/>
          </a:xfrm>
        </p:spPr>
        <p:txBody>
          <a:bodyPr>
            <a:noAutofit/>
          </a:bodyPr>
          <a:lstStyle/>
          <a:p>
            <a:pPr>
              <a:lnSpc>
                <a:spcPct val="150000"/>
              </a:lnSpc>
            </a:pPr>
            <a:r>
              <a:rPr lang="en-US" sz="1500" b="0" i="0" dirty="0">
                <a:solidFill>
                  <a:srgbClr val="000000"/>
                </a:solidFill>
                <a:effectLst/>
                <a:latin typeface="Arial" panose="020B0604020202020204" pitchFamily="34" charset="0"/>
                <a:cs typeface="Arial" panose="020B0604020202020204" pitchFamily="34" charset="0"/>
              </a:rPr>
              <a:t>1.  (Slide 10) </a:t>
            </a:r>
            <a:r>
              <a:rPr lang="en-US" sz="1500" dirty="0">
                <a:latin typeface="Arial" panose="020B0604020202020204" pitchFamily="34" charset="0"/>
                <a:cs typeface="Arial" panose="020B0604020202020204" pitchFamily="34" charset="0"/>
              </a:rPr>
              <a:t>Even minor changes in question wording can impact how people respond and research comparing the 6QS to the WGSS has found that more people tend to report a disability on the ACS 6QS than the WGSS if we use the top 2 response options to count someone as having a disability. It’s useful to note that generally speaking, this does not appear to be biasing. That is, if you are interested in studying the relationship to other outcomes, the disability measurement method does not impact those estimates. While estimates vary a bit, about 16% on the ACS and 9% on the NHIS -  one is not “more correct” than the other. Disability can be measured different ways and we will get different estimates depending on mode of operationalization, or due to other methodological differences.</a:t>
            </a:r>
            <a:endParaRPr lang="en-US" sz="1500" b="0" i="0" dirty="0">
              <a:solidFill>
                <a:srgbClr val="000000"/>
              </a:solidFill>
              <a:effectLst/>
              <a:latin typeface="Arial" panose="020B0604020202020204" pitchFamily="34" charset="0"/>
              <a:cs typeface="Arial" panose="020B0604020202020204" pitchFamily="34" charset="0"/>
            </a:endParaRPr>
          </a:p>
          <a:p>
            <a:pPr algn="l" rtl="0" fontAlgn="base"/>
            <a:endParaRPr lang="en-US" sz="1500" b="0" i="0" dirty="0">
              <a:solidFill>
                <a:srgbClr val="000000"/>
              </a:solidFill>
              <a:effectLst/>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7697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54316-8463-409B-BD5D-76AE7F77E858}"/>
              </a:ext>
            </a:extLst>
          </p:cNvPr>
          <p:cNvSpPr>
            <a:spLocks noGrp="1"/>
          </p:cNvSpPr>
          <p:nvPr>
            <p:ph type="title"/>
          </p:nvPr>
        </p:nvSpPr>
        <p:spPr>
          <a:xfrm>
            <a:off x="388620" y="182881"/>
            <a:ext cx="11395710" cy="1258896"/>
          </a:xfrm>
        </p:spPr>
        <p:txBody>
          <a:bodyPr>
            <a:noAutofit/>
          </a:bodyPr>
          <a:lstStyle/>
          <a:p>
            <a:pPr algn="ctr"/>
            <a:r>
              <a:rPr lang="en-US" dirty="0"/>
              <a:t>Survey Rules, Concepts and Definitions (ACS)</a:t>
            </a:r>
          </a:p>
        </p:txBody>
      </p:sp>
      <p:sp>
        <p:nvSpPr>
          <p:cNvPr id="3" name="TextBox 2">
            <a:extLst>
              <a:ext uri="{FF2B5EF4-FFF2-40B4-BE49-F238E27FC236}">
                <a16:creationId xmlns:a16="http://schemas.microsoft.com/office/drawing/2014/main" id="{E758DF20-B064-4CF2-B953-6ADC0A17B2D8}"/>
              </a:ext>
            </a:extLst>
          </p:cNvPr>
          <p:cNvSpPr txBox="1"/>
          <p:nvPr/>
        </p:nvSpPr>
        <p:spPr>
          <a:xfrm>
            <a:off x="5040630" y="1698272"/>
            <a:ext cx="1908810" cy="369332"/>
          </a:xfrm>
          <a:prstGeom prst="rect">
            <a:avLst/>
          </a:prstGeom>
          <a:noFill/>
          <a:ln>
            <a:solidFill>
              <a:schemeClr val="tx1"/>
            </a:solidFill>
          </a:ln>
        </p:spPr>
        <p:txBody>
          <a:bodyPr wrap="square" rtlCol="0">
            <a:spAutoFit/>
          </a:bodyPr>
          <a:lstStyle/>
          <a:p>
            <a:pPr algn="ctr"/>
            <a:r>
              <a:rPr lang="en-US" dirty="0"/>
              <a:t>Living Quarters</a:t>
            </a:r>
          </a:p>
        </p:txBody>
      </p:sp>
      <p:sp>
        <p:nvSpPr>
          <p:cNvPr id="83" name="TextBox 82">
            <a:extLst>
              <a:ext uri="{FF2B5EF4-FFF2-40B4-BE49-F238E27FC236}">
                <a16:creationId xmlns:a16="http://schemas.microsoft.com/office/drawing/2014/main" id="{F6B13870-A1E6-4CBE-9DFC-4702A0F467CA}"/>
              </a:ext>
            </a:extLst>
          </p:cNvPr>
          <p:cNvSpPr txBox="1"/>
          <p:nvPr/>
        </p:nvSpPr>
        <p:spPr>
          <a:xfrm>
            <a:off x="7288531" y="1895726"/>
            <a:ext cx="1908810" cy="369332"/>
          </a:xfrm>
          <a:prstGeom prst="rect">
            <a:avLst/>
          </a:prstGeom>
          <a:noFill/>
          <a:ln>
            <a:noFill/>
          </a:ln>
        </p:spPr>
        <p:txBody>
          <a:bodyPr wrap="square" rtlCol="0">
            <a:spAutoFit/>
          </a:bodyPr>
          <a:lstStyle/>
          <a:p>
            <a:pPr algn="ctr"/>
            <a:r>
              <a:rPr lang="en-US" b="1" dirty="0">
                <a:solidFill>
                  <a:srgbClr val="FF0000"/>
                </a:solidFill>
              </a:rPr>
              <a:t>Interview rules</a:t>
            </a:r>
          </a:p>
        </p:txBody>
      </p:sp>
      <p:sp>
        <p:nvSpPr>
          <p:cNvPr id="7" name="TextBox 6">
            <a:extLst>
              <a:ext uri="{FF2B5EF4-FFF2-40B4-BE49-F238E27FC236}">
                <a16:creationId xmlns:a16="http://schemas.microsoft.com/office/drawing/2014/main" id="{97C4C67F-4050-4CB1-9689-DDCBEFA4CB5B}"/>
              </a:ext>
            </a:extLst>
          </p:cNvPr>
          <p:cNvSpPr txBox="1"/>
          <p:nvPr/>
        </p:nvSpPr>
        <p:spPr>
          <a:xfrm>
            <a:off x="8599171" y="2747506"/>
            <a:ext cx="1908810" cy="369332"/>
          </a:xfrm>
          <a:prstGeom prst="rect">
            <a:avLst/>
          </a:prstGeom>
          <a:noFill/>
          <a:ln>
            <a:solidFill>
              <a:schemeClr val="tx1"/>
            </a:solidFill>
          </a:ln>
        </p:spPr>
        <p:txBody>
          <a:bodyPr wrap="square" rtlCol="0">
            <a:spAutoFit/>
          </a:bodyPr>
          <a:lstStyle/>
          <a:p>
            <a:pPr algn="ctr"/>
            <a:r>
              <a:rPr lang="en-US" dirty="0"/>
              <a:t>Group Quarters</a:t>
            </a:r>
          </a:p>
        </p:txBody>
      </p:sp>
      <p:sp>
        <p:nvSpPr>
          <p:cNvPr id="12" name="TextBox 11">
            <a:extLst>
              <a:ext uri="{FF2B5EF4-FFF2-40B4-BE49-F238E27FC236}">
                <a16:creationId xmlns:a16="http://schemas.microsoft.com/office/drawing/2014/main" id="{EC4BBF61-7BA1-43E1-8187-13A08140B686}"/>
              </a:ext>
            </a:extLst>
          </p:cNvPr>
          <p:cNvSpPr txBox="1"/>
          <p:nvPr/>
        </p:nvSpPr>
        <p:spPr>
          <a:xfrm>
            <a:off x="6997066" y="3724304"/>
            <a:ext cx="1245870" cy="646331"/>
          </a:xfrm>
          <a:prstGeom prst="rect">
            <a:avLst/>
          </a:prstGeom>
          <a:noFill/>
          <a:ln>
            <a:solidFill>
              <a:schemeClr val="tx1"/>
            </a:solidFill>
          </a:ln>
        </p:spPr>
        <p:txBody>
          <a:bodyPr wrap="square" rtlCol="0">
            <a:spAutoFit/>
          </a:bodyPr>
          <a:lstStyle/>
          <a:p>
            <a:pPr algn="ctr"/>
            <a:r>
              <a:rPr lang="en-US" dirty="0"/>
              <a:t>Group homes</a:t>
            </a:r>
          </a:p>
        </p:txBody>
      </p:sp>
      <p:sp>
        <p:nvSpPr>
          <p:cNvPr id="13" name="TextBox 12">
            <a:extLst>
              <a:ext uri="{FF2B5EF4-FFF2-40B4-BE49-F238E27FC236}">
                <a16:creationId xmlns:a16="http://schemas.microsoft.com/office/drawing/2014/main" id="{07577C07-E895-4B1E-97EF-E158FF4DB91A}"/>
              </a:ext>
            </a:extLst>
          </p:cNvPr>
          <p:cNvSpPr txBox="1"/>
          <p:nvPr/>
        </p:nvSpPr>
        <p:spPr>
          <a:xfrm>
            <a:off x="8640128" y="3700532"/>
            <a:ext cx="1337310" cy="670103"/>
          </a:xfrm>
          <a:prstGeom prst="rect">
            <a:avLst/>
          </a:prstGeom>
          <a:noFill/>
          <a:ln>
            <a:solidFill>
              <a:schemeClr val="tx1"/>
            </a:solidFill>
          </a:ln>
        </p:spPr>
        <p:txBody>
          <a:bodyPr wrap="square" rtlCol="0">
            <a:spAutoFit/>
          </a:bodyPr>
          <a:lstStyle/>
          <a:p>
            <a:pPr algn="ctr"/>
            <a:r>
              <a:rPr lang="en-US" dirty="0"/>
              <a:t>Correctional facilities</a:t>
            </a:r>
          </a:p>
        </p:txBody>
      </p:sp>
      <p:sp>
        <p:nvSpPr>
          <p:cNvPr id="14" name="TextBox 13">
            <a:extLst>
              <a:ext uri="{FF2B5EF4-FFF2-40B4-BE49-F238E27FC236}">
                <a16:creationId xmlns:a16="http://schemas.microsoft.com/office/drawing/2014/main" id="{16183CB7-D4BF-4DD9-97C2-3889BEA811F1}"/>
              </a:ext>
            </a:extLst>
          </p:cNvPr>
          <p:cNvSpPr txBox="1"/>
          <p:nvPr/>
        </p:nvSpPr>
        <p:spPr>
          <a:xfrm>
            <a:off x="10374630" y="3688647"/>
            <a:ext cx="1337310" cy="646331"/>
          </a:xfrm>
          <a:prstGeom prst="rect">
            <a:avLst/>
          </a:prstGeom>
          <a:noFill/>
          <a:ln>
            <a:solidFill>
              <a:schemeClr val="tx1"/>
            </a:solidFill>
          </a:ln>
        </p:spPr>
        <p:txBody>
          <a:bodyPr wrap="square" rtlCol="0">
            <a:spAutoFit/>
          </a:bodyPr>
          <a:lstStyle/>
          <a:p>
            <a:pPr algn="ctr"/>
            <a:r>
              <a:rPr lang="en-US" dirty="0"/>
              <a:t>College dormitories</a:t>
            </a:r>
          </a:p>
        </p:txBody>
      </p:sp>
      <p:sp>
        <p:nvSpPr>
          <p:cNvPr id="84" name="TextBox 83">
            <a:extLst>
              <a:ext uri="{FF2B5EF4-FFF2-40B4-BE49-F238E27FC236}">
                <a16:creationId xmlns:a16="http://schemas.microsoft.com/office/drawing/2014/main" id="{60094B9C-A7ED-42B2-9035-91AFF3680CA1}"/>
              </a:ext>
            </a:extLst>
          </p:cNvPr>
          <p:cNvSpPr txBox="1"/>
          <p:nvPr/>
        </p:nvSpPr>
        <p:spPr>
          <a:xfrm>
            <a:off x="2892743" y="1916509"/>
            <a:ext cx="1908810" cy="369332"/>
          </a:xfrm>
          <a:prstGeom prst="rect">
            <a:avLst/>
          </a:prstGeom>
          <a:noFill/>
          <a:ln>
            <a:noFill/>
          </a:ln>
        </p:spPr>
        <p:txBody>
          <a:bodyPr wrap="square" rtlCol="0">
            <a:spAutoFit/>
          </a:bodyPr>
          <a:lstStyle/>
          <a:p>
            <a:pPr algn="ctr"/>
            <a:r>
              <a:rPr lang="en-US" b="1" dirty="0">
                <a:solidFill>
                  <a:srgbClr val="FF0000"/>
                </a:solidFill>
              </a:rPr>
              <a:t>Interview rules</a:t>
            </a:r>
          </a:p>
        </p:txBody>
      </p:sp>
      <p:sp>
        <p:nvSpPr>
          <p:cNvPr id="6" name="TextBox 5">
            <a:extLst>
              <a:ext uri="{FF2B5EF4-FFF2-40B4-BE49-F238E27FC236}">
                <a16:creationId xmlns:a16="http://schemas.microsoft.com/office/drawing/2014/main" id="{42032446-0BFC-4277-899C-0A7DC9DB1575}"/>
              </a:ext>
            </a:extLst>
          </p:cNvPr>
          <p:cNvSpPr txBox="1"/>
          <p:nvPr/>
        </p:nvSpPr>
        <p:spPr>
          <a:xfrm>
            <a:off x="1844040" y="2747506"/>
            <a:ext cx="1908810" cy="369332"/>
          </a:xfrm>
          <a:prstGeom prst="rect">
            <a:avLst/>
          </a:prstGeom>
          <a:noFill/>
          <a:ln>
            <a:solidFill>
              <a:schemeClr val="tx1"/>
            </a:solidFill>
          </a:ln>
        </p:spPr>
        <p:txBody>
          <a:bodyPr wrap="square" rtlCol="0">
            <a:spAutoFit/>
          </a:bodyPr>
          <a:lstStyle/>
          <a:p>
            <a:pPr algn="ctr"/>
            <a:r>
              <a:rPr lang="en-US" dirty="0"/>
              <a:t>Housing Units</a:t>
            </a:r>
          </a:p>
        </p:txBody>
      </p:sp>
      <p:sp>
        <p:nvSpPr>
          <p:cNvPr id="8" name="TextBox 7">
            <a:extLst>
              <a:ext uri="{FF2B5EF4-FFF2-40B4-BE49-F238E27FC236}">
                <a16:creationId xmlns:a16="http://schemas.microsoft.com/office/drawing/2014/main" id="{A4967E27-A424-4904-A17A-D438D7D4FA8B}"/>
              </a:ext>
            </a:extLst>
          </p:cNvPr>
          <p:cNvSpPr txBox="1"/>
          <p:nvPr/>
        </p:nvSpPr>
        <p:spPr>
          <a:xfrm>
            <a:off x="480060" y="3850919"/>
            <a:ext cx="1043940" cy="369332"/>
          </a:xfrm>
          <a:prstGeom prst="rect">
            <a:avLst/>
          </a:prstGeom>
          <a:noFill/>
          <a:ln>
            <a:solidFill>
              <a:schemeClr val="tx1"/>
            </a:solidFill>
          </a:ln>
        </p:spPr>
        <p:txBody>
          <a:bodyPr wrap="square" rtlCol="0">
            <a:spAutoFit/>
          </a:bodyPr>
          <a:lstStyle/>
          <a:p>
            <a:pPr algn="ctr"/>
            <a:r>
              <a:rPr lang="en-US" dirty="0"/>
              <a:t>House</a:t>
            </a:r>
          </a:p>
        </p:txBody>
      </p:sp>
      <p:sp>
        <p:nvSpPr>
          <p:cNvPr id="9" name="TextBox 8">
            <a:extLst>
              <a:ext uri="{FF2B5EF4-FFF2-40B4-BE49-F238E27FC236}">
                <a16:creationId xmlns:a16="http://schemas.microsoft.com/office/drawing/2014/main" id="{79D92CBF-40BB-436C-9E70-992FA66EB123}"/>
              </a:ext>
            </a:extLst>
          </p:cNvPr>
          <p:cNvSpPr txBox="1"/>
          <p:nvPr/>
        </p:nvSpPr>
        <p:spPr>
          <a:xfrm>
            <a:off x="1652588" y="3850919"/>
            <a:ext cx="1245870" cy="369332"/>
          </a:xfrm>
          <a:prstGeom prst="rect">
            <a:avLst/>
          </a:prstGeom>
          <a:noFill/>
          <a:ln>
            <a:solidFill>
              <a:schemeClr val="tx1"/>
            </a:solidFill>
          </a:ln>
        </p:spPr>
        <p:txBody>
          <a:bodyPr wrap="square" rtlCol="0">
            <a:spAutoFit/>
          </a:bodyPr>
          <a:lstStyle/>
          <a:p>
            <a:pPr algn="ctr"/>
            <a:r>
              <a:rPr lang="en-US" dirty="0"/>
              <a:t>Apartment</a:t>
            </a:r>
          </a:p>
        </p:txBody>
      </p:sp>
      <p:sp>
        <p:nvSpPr>
          <p:cNvPr id="10" name="TextBox 9">
            <a:extLst>
              <a:ext uri="{FF2B5EF4-FFF2-40B4-BE49-F238E27FC236}">
                <a16:creationId xmlns:a16="http://schemas.microsoft.com/office/drawing/2014/main" id="{AD661E7D-AD2D-433D-A96F-8C4A8E843203}"/>
              </a:ext>
            </a:extLst>
          </p:cNvPr>
          <p:cNvSpPr txBox="1"/>
          <p:nvPr/>
        </p:nvSpPr>
        <p:spPr>
          <a:xfrm>
            <a:off x="3049905" y="3700532"/>
            <a:ext cx="1245870" cy="670103"/>
          </a:xfrm>
          <a:prstGeom prst="rect">
            <a:avLst/>
          </a:prstGeom>
          <a:noFill/>
          <a:ln>
            <a:solidFill>
              <a:schemeClr val="tx1"/>
            </a:solidFill>
          </a:ln>
        </p:spPr>
        <p:txBody>
          <a:bodyPr wrap="square" rtlCol="0">
            <a:spAutoFit/>
          </a:bodyPr>
          <a:lstStyle/>
          <a:p>
            <a:pPr algn="ctr"/>
            <a:r>
              <a:rPr lang="en-US" dirty="0"/>
              <a:t>Group of rooms</a:t>
            </a:r>
          </a:p>
        </p:txBody>
      </p:sp>
      <p:sp>
        <p:nvSpPr>
          <p:cNvPr id="11" name="TextBox 10">
            <a:extLst>
              <a:ext uri="{FF2B5EF4-FFF2-40B4-BE49-F238E27FC236}">
                <a16:creationId xmlns:a16="http://schemas.microsoft.com/office/drawing/2014/main" id="{0C8B8010-820E-435F-9FDB-2BE1B2F027B0}"/>
              </a:ext>
            </a:extLst>
          </p:cNvPr>
          <p:cNvSpPr txBox="1"/>
          <p:nvPr/>
        </p:nvSpPr>
        <p:spPr>
          <a:xfrm>
            <a:off x="4447222" y="3700532"/>
            <a:ext cx="1793558" cy="646331"/>
          </a:xfrm>
          <a:prstGeom prst="rect">
            <a:avLst/>
          </a:prstGeom>
          <a:noFill/>
          <a:ln>
            <a:solidFill>
              <a:schemeClr val="tx1"/>
            </a:solidFill>
          </a:ln>
        </p:spPr>
        <p:txBody>
          <a:bodyPr wrap="square" rtlCol="0">
            <a:spAutoFit/>
          </a:bodyPr>
          <a:lstStyle/>
          <a:p>
            <a:pPr algn="ctr"/>
            <a:r>
              <a:rPr lang="en-US" dirty="0"/>
              <a:t>Separate living quarters</a:t>
            </a:r>
          </a:p>
        </p:txBody>
      </p:sp>
      <p:sp>
        <p:nvSpPr>
          <p:cNvPr id="79" name="TextBox 78">
            <a:extLst>
              <a:ext uri="{FF2B5EF4-FFF2-40B4-BE49-F238E27FC236}">
                <a16:creationId xmlns:a16="http://schemas.microsoft.com/office/drawing/2014/main" id="{B256287F-5FEC-4B53-9C12-0847301EE262}"/>
              </a:ext>
            </a:extLst>
          </p:cNvPr>
          <p:cNvSpPr txBox="1"/>
          <p:nvPr/>
        </p:nvSpPr>
        <p:spPr>
          <a:xfrm>
            <a:off x="5286375" y="5132344"/>
            <a:ext cx="1908810" cy="369332"/>
          </a:xfrm>
          <a:prstGeom prst="rect">
            <a:avLst/>
          </a:prstGeom>
          <a:noFill/>
          <a:ln>
            <a:noFill/>
          </a:ln>
        </p:spPr>
        <p:txBody>
          <a:bodyPr wrap="square" rtlCol="0">
            <a:spAutoFit/>
          </a:bodyPr>
          <a:lstStyle/>
          <a:p>
            <a:pPr algn="ctr"/>
            <a:r>
              <a:rPr lang="en-US" b="1" dirty="0">
                <a:solidFill>
                  <a:srgbClr val="FF0000"/>
                </a:solidFill>
              </a:rPr>
              <a:t>Residence rules</a:t>
            </a:r>
          </a:p>
        </p:txBody>
      </p:sp>
      <p:sp>
        <p:nvSpPr>
          <p:cNvPr id="82" name="TextBox 81">
            <a:extLst>
              <a:ext uri="{FF2B5EF4-FFF2-40B4-BE49-F238E27FC236}">
                <a16:creationId xmlns:a16="http://schemas.microsoft.com/office/drawing/2014/main" id="{57BA8125-5D49-47D6-8387-B8B131C146B2}"/>
              </a:ext>
            </a:extLst>
          </p:cNvPr>
          <p:cNvSpPr txBox="1"/>
          <p:nvPr/>
        </p:nvSpPr>
        <p:spPr>
          <a:xfrm>
            <a:off x="5040630" y="5952442"/>
            <a:ext cx="2354580" cy="646331"/>
          </a:xfrm>
          <a:prstGeom prst="rect">
            <a:avLst/>
          </a:prstGeom>
          <a:noFill/>
          <a:ln>
            <a:solidFill>
              <a:schemeClr val="tx1"/>
            </a:solidFill>
          </a:ln>
        </p:spPr>
        <p:txBody>
          <a:bodyPr wrap="square" rtlCol="0">
            <a:spAutoFit/>
          </a:bodyPr>
          <a:lstStyle/>
          <a:p>
            <a:pPr algn="ctr"/>
            <a:r>
              <a:rPr lang="en-US" dirty="0"/>
              <a:t>Selected Survey Respondents</a:t>
            </a:r>
          </a:p>
        </p:txBody>
      </p:sp>
      <p:cxnSp>
        <p:nvCxnSpPr>
          <p:cNvPr id="15" name="Straight Connector 14">
            <a:extLst>
              <a:ext uri="{FF2B5EF4-FFF2-40B4-BE49-F238E27FC236}">
                <a16:creationId xmlns:a16="http://schemas.microsoft.com/office/drawing/2014/main" id="{A15BCEE1-F119-464C-B14D-C012F85882B5}"/>
              </a:ext>
              <a:ext uri="{C183D7F6-B498-43B3-948B-1728B52AA6E4}">
                <adec:decorative xmlns:adec="http://schemas.microsoft.com/office/drawing/2017/decorative" val="1"/>
              </a:ext>
            </a:extLst>
          </p:cNvPr>
          <p:cNvCxnSpPr>
            <a:cxnSpLocks/>
            <a:stCxn id="3" idx="2"/>
          </p:cNvCxnSpPr>
          <p:nvPr/>
        </p:nvCxnSpPr>
        <p:spPr>
          <a:xfrm>
            <a:off x="5995035" y="2067604"/>
            <a:ext cx="0" cy="220581"/>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2D7BC3D7-CBA8-488D-8F07-4D06C1E07884}"/>
              </a:ext>
              <a:ext uri="{C183D7F6-B498-43B3-948B-1728B52AA6E4}">
                <adec:decorative xmlns:adec="http://schemas.microsoft.com/office/drawing/2017/decorative" val="1"/>
              </a:ext>
            </a:extLst>
          </p:cNvPr>
          <p:cNvCxnSpPr>
            <a:cxnSpLocks/>
          </p:cNvCxnSpPr>
          <p:nvPr/>
        </p:nvCxnSpPr>
        <p:spPr>
          <a:xfrm>
            <a:off x="2704148" y="2283251"/>
            <a:ext cx="6849428" cy="4934"/>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A61F1891-69D0-438B-85B1-7C4A877DE5BA}"/>
              </a:ext>
              <a:ext uri="{C183D7F6-B498-43B3-948B-1728B52AA6E4}">
                <adec:decorative xmlns:adec="http://schemas.microsoft.com/office/drawing/2017/decorative" val="1"/>
              </a:ext>
            </a:extLst>
          </p:cNvPr>
          <p:cNvCxnSpPr/>
          <p:nvPr/>
        </p:nvCxnSpPr>
        <p:spPr>
          <a:xfrm>
            <a:off x="2704148" y="2288185"/>
            <a:ext cx="0" cy="458202"/>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0E68A8C9-3CDB-4850-9AB2-DA4762035FDF}"/>
              </a:ext>
              <a:ext uri="{C183D7F6-B498-43B3-948B-1728B52AA6E4}">
                <adec:decorative xmlns:adec="http://schemas.microsoft.com/office/drawing/2017/decorative" val="1"/>
              </a:ext>
            </a:extLst>
          </p:cNvPr>
          <p:cNvCxnSpPr/>
          <p:nvPr/>
        </p:nvCxnSpPr>
        <p:spPr>
          <a:xfrm>
            <a:off x="9564054" y="2283251"/>
            <a:ext cx="0" cy="458202"/>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65E4A5F1-B4D5-47B5-91EC-84E93530950E}"/>
              </a:ext>
              <a:ext uri="{C183D7F6-B498-43B3-948B-1728B52AA6E4}">
                <adec:decorative xmlns:adec="http://schemas.microsoft.com/office/drawing/2017/decorative" val="1"/>
              </a:ext>
            </a:extLst>
          </p:cNvPr>
          <p:cNvCxnSpPr>
            <a:endCxn id="9" idx="0"/>
          </p:cNvCxnSpPr>
          <p:nvPr/>
        </p:nvCxnSpPr>
        <p:spPr>
          <a:xfrm flipH="1">
            <a:off x="2275523" y="3116838"/>
            <a:ext cx="10477" cy="734081"/>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AADDC1CE-8BE5-4258-8D6C-8F0736C8B8CA}"/>
              </a:ext>
              <a:ext uri="{C183D7F6-B498-43B3-948B-1728B52AA6E4}">
                <adec:decorative xmlns:adec="http://schemas.microsoft.com/office/drawing/2017/decorative" val="1"/>
              </a:ext>
            </a:extLst>
          </p:cNvPr>
          <p:cNvCxnSpPr>
            <a:cxnSpLocks/>
            <a:endCxn id="10" idx="0"/>
          </p:cNvCxnSpPr>
          <p:nvPr/>
        </p:nvCxnSpPr>
        <p:spPr>
          <a:xfrm>
            <a:off x="3672840" y="3129659"/>
            <a:ext cx="0" cy="570873"/>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6058FF5F-0592-4406-9A67-FB8EA2F38180}"/>
              </a:ext>
              <a:ext uri="{C183D7F6-B498-43B3-948B-1728B52AA6E4}">
                <adec:decorative xmlns:adec="http://schemas.microsoft.com/office/drawing/2017/decorative" val="1"/>
              </a:ext>
            </a:extLst>
          </p:cNvPr>
          <p:cNvCxnSpPr>
            <a:cxnSpLocks/>
            <a:stCxn id="6" idx="1"/>
          </p:cNvCxnSpPr>
          <p:nvPr/>
        </p:nvCxnSpPr>
        <p:spPr>
          <a:xfrm flipH="1" flipV="1">
            <a:off x="1029654" y="2926080"/>
            <a:ext cx="814386" cy="6092"/>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3EC3ED49-E2CD-4139-ADDA-768943C5E31D}"/>
              </a:ext>
              <a:ext uri="{C183D7F6-B498-43B3-948B-1728B52AA6E4}">
                <adec:decorative xmlns:adec="http://schemas.microsoft.com/office/drawing/2017/decorative" val="1"/>
              </a:ext>
            </a:extLst>
          </p:cNvPr>
          <p:cNvCxnSpPr>
            <a:cxnSpLocks/>
            <a:endCxn id="8" idx="0"/>
          </p:cNvCxnSpPr>
          <p:nvPr/>
        </p:nvCxnSpPr>
        <p:spPr>
          <a:xfrm flipH="1">
            <a:off x="1002030" y="2926080"/>
            <a:ext cx="27624" cy="924839"/>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DD36AC5-2F72-46BF-956C-78BD41A64E10}"/>
              </a:ext>
              <a:ext uri="{C183D7F6-B498-43B3-948B-1728B52AA6E4}">
                <adec:decorative xmlns:adec="http://schemas.microsoft.com/office/drawing/2017/decorative" val="1"/>
              </a:ext>
            </a:extLst>
          </p:cNvPr>
          <p:cNvCxnSpPr>
            <a:cxnSpLocks/>
          </p:cNvCxnSpPr>
          <p:nvPr/>
        </p:nvCxnSpPr>
        <p:spPr>
          <a:xfrm flipH="1">
            <a:off x="3752850" y="2929890"/>
            <a:ext cx="1287780" cy="0"/>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05ACDADE-2F80-4D52-BA3B-0FF8D77B9E44}"/>
              </a:ext>
              <a:ext uri="{C183D7F6-B498-43B3-948B-1728B52AA6E4}">
                <adec:decorative xmlns:adec="http://schemas.microsoft.com/office/drawing/2017/decorative" val="1"/>
              </a:ext>
            </a:extLst>
          </p:cNvPr>
          <p:cNvCxnSpPr>
            <a:cxnSpLocks/>
          </p:cNvCxnSpPr>
          <p:nvPr/>
        </p:nvCxnSpPr>
        <p:spPr>
          <a:xfrm>
            <a:off x="5040630" y="2932172"/>
            <a:ext cx="0" cy="792132"/>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CE899E2E-66A2-4DE8-BE15-07A26ECC7851}"/>
              </a:ext>
              <a:ext uri="{C183D7F6-B498-43B3-948B-1728B52AA6E4}">
                <adec:decorative xmlns:adec="http://schemas.microsoft.com/office/drawing/2017/decorative" val="1"/>
              </a:ext>
            </a:extLst>
          </p:cNvPr>
          <p:cNvCxnSpPr>
            <a:cxnSpLocks/>
          </p:cNvCxnSpPr>
          <p:nvPr/>
        </p:nvCxnSpPr>
        <p:spPr>
          <a:xfrm>
            <a:off x="7620001" y="2956560"/>
            <a:ext cx="0" cy="767744"/>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9EA5E2B2-6B70-40C1-98B6-334600A5EA5D}"/>
              </a:ext>
              <a:ext uri="{C183D7F6-B498-43B3-948B-1728B52AA6E4}">
                <adec:decorative xmlns:adec="http://schemas.microsoft.com/office/drawing/2017/decorative" val="1"/>
              </a:ext>
            </a:extLst>
          </p:cNvPr>
          <p:cNvCxnSpPr>
            <a:cxnSpLocks/>
          </p:cNvCxnSpPr>
          <p:nvPr/>
        </p:nvCxnSpPr>
        <p:spPr>
          <a:xfrm>
            <a:off x="11028045" y="2956560"/>
            <a:ext cx="0" cy="731151"/>
          </a:xfrm>
          <a:prstGeom prst="line">
            <a:avLst/>
          </a:prstGeom>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14B1D7B0-2D6E-4347-BF89-1E5A919DB4F2}"/>
              </a:ext>
              <a:ext uri="{C183D7F6-B498-43B3-948B-1728B52AA6E4}">
                <adec:decorative xmlns:adec="http://schemas.microsoft.com/office/drawing/2017/decorative" val="1"/>
              </a:ext>
            </a:extLst>
          </p:cNvPr>
          <p:cNvCxnSpPr>
            <a:cxnSpLocks/>
          </p:cNvCxnSpPr>
          <p:nvPr/>
        </p:nvCxnSpPr>
        <p:spPr>
          <a:xfrm>
            <a:off x="9308783" y="3129659"/>
            <a:ext cx="0" cy="570873"/>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37035A26-FFA3-41DE-BF90-3BAD14DD0D34}"/>
              </a:ext>
              <a:ext uri="{C183D7F6-B498-43B3-948B-1728B52AA6E4}">
                <adec:decorative xmlns:adec="http://schemas.microsoft.com/office/drawing/2017/decorative" val="1"/>
              </a:ext>
            </a:extLst>
          </p:cNvPr>
          <p:cNvCxnSpPr>
            <a:cxnSpLocks/>
          </p:cNvCxnSpPr>
          <p:nvPr/>
        </p:nvCxnSpPr>
        <p:spPr>
          <a:xfrm flipH="1">
            <a:off x="7620001" y="2956560"/>
            <a:ext cx="969646" cy="0"/>
          </a:xfrm>
          <a:prstGeom prst="line">
            <a:avLst/>
          </a:prstGeom>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97E9D9A7-CABE-4698-ABFE-20AEA187F24A}"/>
              </a:ext>
              <a:ext uri="{C183D7F6-B498-43B3-948B-1728B52AA6E4}">
                <adec:decorative xmlns:adec="http://schemas.microsoft.com/office/drawing/2017/decorative" val="1"/>
              </a:ext>
            </a:extLst>
          </p:cNvPr>
          <p:cNvCxnSpPr>
            <a:cxnSpLocks/>
          </p:cNvCxnSpPr>
          <p:nvPr/>
        </p:nvCxnSpPr>
        <p:spPr>
          <a:xfrm flipH="1">
            <a:off x="10507981" y="2960370"/>
            <a:ext cx="535304" cy="0"/>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3C5305F9-8E7D-44AC-9D7A-576A16296382}"/>
              </a:ext>
              <a:ext uri="{C183D7F6-B498-43B3-948B-1728B52AA6E4}">
                <adec:decorative xmlns:adec="http://schemas.microsoft.com/office/drawing/2017/decorative" val="1"/>
              </a:ext>
            </a:extLst>
          </p:cNvPr>
          <p:cNvCxnSpPr>
            <a:cxnSpLocks/>
          </p:cNvCxnSpPr>
          <p:nvPr/>
        </p:nvCxnSpPr>
        <p:spPr>
          <a:xfrm>
            <a:off x="2743438" y="5577037"/>
            <a:ext cx="6849428" cy="4934"/>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2CEE3B0D-DC92-4ECE-A402-D841EE0E34F2}"/>
              </a:ext>
              <a:ext uri="{C183D7F6-B498-43B3-948B-1728B52AA6E4}">
                <adec:decorative xmlns:adec="http://schemas.microsoft.com/office/drawing/2017/decorative" val="1"/>
              </a:ext>
            </a:extLst>
          </p:cNvPr>
          <p:cNvCxnSpPr>
            <a:cxnSpLocks/>
            <a:stCxn id="8" idx="2"/>
          </p:cNvCxnSpPr>
          <p:nvPr/>
        </p:nvCxnSpPr>
        <p:spPr>
          <a:xfrm>
            <a:off x="1002030" y="4220251"/>
            <a:ext cx="1741408" cy="1356786"/>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145952AC-80DD-4B60-86F5-20B5C01D6445}"/>
              </a:ext>
              <a:ext uri="{C183D7F6-B498-43B3-948B-1728B52AA6E4}">
                <adec:decorative xmlns:adec="http://schemas.microsoft.com/office/drawing/2017/decorative" val="1"/>
              </a:ext>
            </a:extLst>
          </p:cNvPr>
          <p:cNvCxnSpPr>
            <a:cxnSpLocks/>
            <a:stCxn id="9" idx="2"/>
          </p:cNvCxnSpPr>
          <p:nvPr/>
        </p:nvCxnSpPr>
        <p:spPr>
          <a:xfrm>
            <a:off x="2275523" y="4220251"/>
            <a:ext cx="504467" cy="1374615"/>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5AA8EB33-36E1-427E-94B7-0E50419DA8D5}"/>
              </a:ext>
              <a:ext uri="{C183D7F6-B498-43B3-948B-1728B52AA6E4}">
                <adec:decorative xmlns:adec="http://schemas.microsoft.com/office/drawing/2017/decorative" val="1"/>
              </a:ext>
            </a:extLst>
          </p:cNvPr>
          <p:cNvCxnSpPr>
            <a:cxnSpLocks/>
            <a:stCxn id="10" idx="2"/>
          </p:cNvCxnSpPr>
          <p:nvPr/>
        </p:nvCxnSpPr>
        <p:spPr>
          <a:xfrm flipH="1">
            <a:off x="2779990" y="4370635"/>
            <a:ext cx="892850" cy="1187167"/>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9940EA7A-1D28-4E72-8B26-8DA5D0968F9C}"/>
              </a:ext>
              <a:ext uri="{C183D7F6-B498-43B3-948B-1728B52AA6E4}">
                <adec:decorative xmlns:adec="http://schemas.microsoft.com/office/drawing/2017/decorative" val="1"/>
              </a:ext>
            </a:extLst>
          </p:cNvPr>
          <p:cNvCxnSpPr>
            <a:cxnSpLocks/>
            <a:stCxn id="11" idx="2"/>
          </p:cNvCxnSpPr>
          <p:nvPr/>
        </p:nvCxnSpPr>
        <p:spPr>
          <a:xfrm flipH="1">
            <a:off x="2765584" y="4346863"/>
            <a:ext cx="2578417" cy="1230174"/>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22C679CF-3879-46CA-91D2-9F59A302A34F}"/>
              </a:ext>
              <a:ext uri="{C183D7F6-B498-43B3-948B-1728B52AA6E4}">
                <adec:decorative xmlns:adec="http://schemas.microsoft.com/office/drawing/2017/decorative" val="1"/>
              </a:ext>
            </a:extLst>
          </p:cNvPr>
          <p:cNvCxnSpPr>
            <a:cxnSpLocks/>
            <a:stCxn id="12" idx="2"/>
          </p:cNvCxnSpPr>
          <p:nvPr/>
        </p:nvCxnSpPr>
        <p:spPr>
          <a:xfrm>
            <a:off x="7620001" y="4370635"/>
            <a:ext cx="1944053" cy="1206402"/>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FBB4FB81-9AA1-4FF1-AD7C-688B3317F155}"/>
              </a:ext>
              <a:ext uri="{C183D7F6-B498-43B3-948B-1728B52AA6E4}">
                <adec:decorative xmlns:adec="http://schemas.microsoft.com/office/drawing/2017/decorative" val="1"/>
              </a:ext>
            </a:extLst>
          </p:cNvPr>
          <p:cNvCxnSpPr>
            <a:cxnSpLocks/>
          </p:cNvCxnSpPr>
          <p:nvPr/>
        </p:nvCxnSpPr>
        <p:spPr>
          <a:xfrm>
            <a:off x="9285866" y="4365701"/>
            <a:ext cx="304144" cy="1192101"/>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1461FB11-515B-4008-B33B-D11847468C3B}"/>
              </a:ext>
              <a:ext uri="{C183D7F6-B498-43B3-948B-1728B52AA6E4}">
                <adec:decorative xmlns:adec="http://schemas.microsoft.com/office/drawing/2017/decorative" val="1"/>
              </a:ext>
            </a:extLst>
          </p:cNvPr>
          <p:cNvCxnSpPr>
            <a:cxnSpLocks/>
          </p:cNvCxnSpPr>
          <p:nvPr/>
        </p:nvCxnSpPr>
        <p:spPr>
          <a:xfrm flipH="1">
            <a:off x="9582507" y="4352807"/>
            <a:ext cx="1410294" cy="1242059"/>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8A48C986-4B8D-49A7-985B-35E671954152}"/>
              </a:ext>
              <a:ext uri="{C183D7F6-B498-43B3-948B-1728B52AA6E4}">
                <adec:decorative xmlns:adec="http://schemas.microsoft.com/office/drawing/2017/decorative" val="1"/>
              </a:ext>
            </a:extLst>
          </p:cNvPr>
          <p:cNvCxnSpPr/>
          <p:nvPr/>
        </p:nvCxnSpPr>
        <p:spPr>
          <a:xfrm>
            <a:off x="6168152" y="5594866"/>
            <a:ext cx="0" cy="36016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23963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54316-8463-409B-BD5D-76AE7F77E858}"/>
              </a:ext>
            </a:extLst>
          </p:cNvPr>
          <p:cNvSpPr>
            <a:spLocks noGrp="1"/>
          </p:cNvSpPr>
          <p:nvPr>
            <p:ph type="title"/>
          </p:nvPr>
        </p:nvSpPr>
        <p:spPr>
          <a:xfrm>
            <a:off x="838200" y="182881"/>
            <a:ext cx="10515600" cy="1258896"/>
          </a:xfrm>
        </p:spPr>
        <p:txBody>
          <a:bodyPr>
            <a:noAutofit/>
          </a:bodyPr>
          <a:lstStyle/>
          <a:p>
            <a:r>
              <a:rPr lang="en-US" dirty="0"/>
              <a:t>Structure of the ACS Questionnaire</a:t>
            </a:r>
          </a:p>
        </p:txBody>
      </p:sp>
      <p:sp>
        <p:nvSpPr>
          <p:cNvPr id="3" name="TextBox 2">
            <a:extLst>
              <a:ext uri="{FF2B5EF4-FFF2-40B4-BE49-F238E27FC236}">
                <a16:creationId xmlns:a16="http://schemas.microsoft.com/office/drawing/2014/main" id="{FF84486A-E5FD-4959-B4A3-BF5896AB5163}"/>
              </a:ext>
            </a:extLst>
          </p:cNvPr>
          <p:cNvSpPr txBox="1"/>
          <p:nvPr/>
        </p:nvSpPr>
        <p:spPr>
          <a:xfrm>
            <a:off x="4274820" y="1577340"/>
            <a:ext cx="3600450" cy="369332"/>
          </a:xfrm>
          <a:prstGeom prst="rect">
            <a:avLst/>
          </a:prstGeom>
          <a:solidFill>
            <a:schemeClr val="accent6">
              <a:lumMod val="60000"/>
              <a:lumOff val="40000"/>
            </a:schemeClr>
          </a:solidFill>
          <a:ln>
            <a:noFill/>
          </a:ln>
        </p:spPr>
        <p:txBody>
          <a:bodyPr wrap="square" rtlCol="0">
            <a:spAutoFit/>
          </a:bodyPr>
          <a:lstStyle/>
          <a:p>
            <a:pPr algn="ctr"/>
            <a:r>
              <a:rPr lang="en-US" dirty="0"/>
              <a:t>American Community Survey (ACS)</a:t>
            </a:r>
          </a:p>
        </p:txBody>
      </p:sp>
      <p:sp>
        <p:nvSpPr>
          <p:cNvPr id="6" name="TextBox 5">
            <a:extLst>
              <a:ext uri="{FF2B5EF4-FFF2-40B4-BE49-F238E27FC236}">
                <a16:creationId xmlns:a16="http://schemas.microsoft.com/office/drawing/2014/main" id="{8185DBF9-7ADF-4115-8682-01401B29AB45}"/>
              </a:ext>
            </a:extLst>
          </p:cNvPr>
          <p:cNvSpPr txBox="1"/>
          <p:nvPr/>
        </p:nvSpPr>
        <p:spPr>
          <a:xfrm>
            <a:off x="1009650" y="2234922"/>
            <a:ext cx="1794510" cy="646331"/>
          </a:xfrm>
          <a:prstGeom prst="rect">
            <a:avLst/>
          </a:prstGeom>
          <a:solidFill>
            <a:schemeClr val="accent6">
              <a:lumMod val="20000"/>
              <a:lumOff val="80000"/>
            </a:schemeClr>
          </a:solidFill>
        </p:spPr>
        <p:txBody>
          <a:bodyPr wrap="square" rtlCol="0">
            <a:spAutoFit/>
          </a:bodyPr>
          <a:lstStyle/>
          <a:p>
            <a:pPr algn="ctr"/>
            <a:r>
              <a:rPr lang="en-US" dirty="0"/>
              <a:t>Household Information </a:t>
            </a:r>
          </a:p>
        </p:txBody>
      </p:sp>
      <p:sp>
        <p:nvSpPr>
          <p:cNvPr id="9" name="TextBox 8">
            <a:extLst>
              <a:ext uri="{FF2B5EF4-FFF2-40B4-BE49-F238E27FC236}">
                <a16:creationId xmlns:a16="http://schemas.microsoft.com/office/drawing/2014/main" id="{00F79AFF-3BA9-407E-88B8-02578C37A27A}"/>
              </a:ext>
            </a:extLst>
          </p:cNvPr>
          <p:cNvSpPr txBox="1"/>
          <p:nvPr/>
        </p:nvSpPr>
        <p:spPr>
          <a:xfrm>
            <a:off x="929640" y="2958238"/>
            <a:ext cx="179451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Housing unit</a:t>
            </a:r>
          </a:p>
          <a:p>
            <a:pPr marL="285750" indent="-285750">
              <a:buFont typeface="Arial" panose="020B0604020202020204" pitchFamily="34" charset="0"/>
              <a:buChar char="•"/>
            </a:pPr>
            <a:r>
              <a:rPr lang="en-US" dirty="0"/>
              <a:t>Housing unit status</a:t>
            </a:r>
          </a:p>
          <a:p>
            <a:pPr marL="285750" indent="-285750">
              <a:buFont typeface="Arial" panose="020B0604020202020204" pitchFamily="34" charset="0"/>
              <a:buChar char="•"/>
            </a:pPr>
            <a:r>
              <a:rPr lang="en-US" dirty="0"/>
              <a:t>Household</a:t>
            </a:r>
          </a:p>
          <a:p>
            <a:pPr marL="285750" indent="-285750">
              <a:buFont typeface="Arial" panose="020B0604020202020204" pitchFamily="34" charset="0"/>
              <a:buChar char="•"/>
            </a:pPr>
            <a:r>
              <a:rPr lang="en-US" dirty="0"/>
              <a:t>Household roster</a:t>
            </a:r>
          </a:p>
          <a:p>
            <a:pPr marL="285750" indent="-285750">
              <a:buFont typeface="Arial" panose="020B0604020202020204" pitchFamily="34" charset="0"/>
              <a:buChar char="•"/>
            </a:pPr>
            <a:r>
              <a:rPr lang="en-US" dirty="0"/>
              <a:t>Household respondent</a:t>
            </a:r>
          </a:p>
        </p:txBody>
      </p:sp>
      <p:sp>
        <p:nvSpPr>
          <p:cNvPr id="4" name="TextBox 3">
            <a:extLst>
              <a:ext uri="{FF2B5EF4-FFF2-40B4-BE49-F238E27FC236}">
                <a16:creationId xmlns:a16="http://schemas.microsoft.com/office/drawing/2014/main" id="{329711B7-6895-473B-A9EC-8AB4814F3866}"/>
              </a:ext>
            </a:extLst>
          </p:cNvPr>
          <p:cNvSpPr txBox="1"/>
          <p:nvPr/>
        </p:nvSpPr>
        <p:spPr>
          <a:xfrm>
            <a:off x="3383280" y="2234922"/>
            <a:ext cx="2274570" cy="646331"/>
          </a:xfrm>
          <a:prstGeom prst="rect">
            <a:avLst/>
          </a:prstGeom>
          <a:solidFill>
            <a:schemeClr val="accent6">
              <a:lumMod val="20000"/>
              <a:lumOff val="80000"/>
            </a:schemeClr>
          </a:solidFill>
        </p:spPr>
        <p:txBody>
          <a:bodyPr wrap="square" rtlCol="0">
            <a:spAutoFit/>
          </a:bodyPr>
          <a:lstStyle/>
          <a:p>
            <a:pPr algn="ctr"/>
            <a:r>
              <a:rPr lang="en-US" dirty="0"/>
              <a:t>Basic Demographic Information</a:t>
            </a:r>
          </a:p>
        </p:txBody>
      </p:sp>
      <p:sp>
        <p:nvSpPr>
          <p:cNvPr id="11" name="TextBox 10">
            <a:extLst>
              <a:ext uri="{FF2B5EF4-FFF2-40B4-BE49-F238E27FC236}">
                <a16:creationId xmlns:a16="http://schemas.microsoft.com/office/drawing/2014/main" id="{649F218E-CA0F-487C-9DEB-18DC7F2E8FAA}"/>
              </a:ext>
            </a:extLst>
          </p:cNvPr>
          <p:cNvSpPr txBox="1"/>
          <p:nvPr/>
        </p:nvSpPr>
        <p:spPr>
          <a:xfrm>
            <a:off x="3423285" y="2958238"/>
            <a:ext cx="179451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Householder</a:t>
            </a:r>
          </a:p>
          <a:p>
            <a:pPr marL="285750" indent="-285750">
              <a:buFont typeface="Arial" panose="020B0604020202020204" pitchFamily="34" charset="0"/>
              <a:buChar char="•"/>
            </a:pPr>
            <a:r>
              <a:rPr lang="en-US" dirty="0"/>
              <a:t>Sex</a:t>
            </a:r>
          </a:p>
          <a:p>
            <a:pPr marL="285750" indent="-285750">
              <a:buFont typeface="Arial" panose="020B0604020202020204" pitchFamily="34" charset="0"/>
              <a:buChar char="•"/>
            </a:pPr>
            <a:r>
              <a:rPr lang="en-US" dirty="0"/>
              <a:t>Age and Date of Birth</a:t>
            </a:r>
          </a:p>
          <a:p>
            <a:pPr marL="285750" indent="-285750">
              <a:buFont typeface="Arial" panose="020B0604020202020204" pitchFamily="34" charset="0"/>
              <a:buChar char="•"/>
            </a:pPr>
            <a:r>
              <a:rPr lang="en-US" dirty="0"/>
              <a:t>Relationship</a:t>
            </a:r>
          </a:p>
          <a:p>
            <a:pPr marL="285750" indent="-285750">
              <a:buFont typeface="Arial" panose="020B0604020202020204" pitchFamily="34" charset="0"/>
              <a:buChar char="•"/>
            </a:pPr>
            <a:r>
              <a:rPr lang="en-US" dirty="0"/>
              <a:t>Hispanic origin</a:t>
            </a:r>
          </a:p>
          <a:p>
            <a:pPr marL="285750" indent="-285750">
              <a:buFont typeface="Arial" panose="020B0604020202020204" pitchFamily="34" charset="0"/>
              <a:buChar char="•"/>
            </a:pPr>
            <a:r>
              <a:rPr lang="en-US" dirty="0"/>
              <a:t>Race</a:t>
            </a:r>
          </a:p>
        </p:txBody>
      </p:sp>
      <p:sp>
        <p:nvSpPr>
          <p:cNvPr id="7" name="TextBox 6">
            <a:extLst>
              <a:ext uri="{FF2B5EF4-FFF2-40B4-BE49-F238E27FC236}">
                <a16:creationId xmlns:a16="http://schemas.microsoft.com/office/drawing/2014/main" id="{666D4B45-9553-4C13-8877-8DAE1D0CF4F3}"/>
              </a:ext>
            </a:extLst>
          </p:cNvPr>
          <p:cNvSpPr txBox="1"/>
          <p:nvPr/>
        </p:nvSpPr>
        <p:spPr>
          <a:xfrm>
            <a:off x="6236970" y="2245827"/>
            <a:ext cx="1965960" cy="646331"/>
          </a:xfrm>
          <a:prstGeom prst="rect">
            <a:avLst/>
          </a:prstGeom>
          <a:solidFill>
            <a:schemeClr val="accent6">
              <a:lumMod val="20000"/>
              <a:lumOff val="80000"/>
            </a:schemeClr>
          </a:solidFill>
        </p:spPr>
        <p:txBody>
          <a:bodyPr wrap="square" rtlCol="0">
            <a:spAutoFit/>
          </a:bodyPr>
          <a:lstStyle/>
          <a:p>
            <a:pPr algn="ctr"/>
            <a:r>
              <a:rPr lang="en-US" dirty="0"/>
              <a:t>Detailed Housing Information</a:t>
            </a:r>
          </a:p>
        </p:txBody>
      </p:sp>
      <p:sp>
        <p:nvSpPr>
          <p:cNvPr id="10" name="TextBox 9">
            <a:extLst>
              <a:ext uri="{FF2B5EF4-FFF2-40B4-BE49-F238E27FC236}">
                <a16:creationId xmlns:a16="http://schemas.microsoft.com/office/drawing/2014/main" id="{E73DDEE7-AD64-4749-B9E2-170946D50AE2}"/>
              </a:ext>
            </a:extLst>
          </p:cNvPr>
          <p:cNvSpPr txBox="1"/>
          <p:nvPr/>
        </p:nvSpPr>
        <p:spPr>
          <a:xfrm>
            <a:off x="6236970" y="2914314"/>
            <a:ext cx="1794510" cy="3139321"/>
          </a:xfrm>
          <a:prstGeom prst="rect">
            <a:avLst/>
          </a:prstGeom>
          <a:noFill/>
        </p:spPr>
        <p:txBody>
          <a:bodyPr wrap="square" rtlCol="0">
            <a:spAutoFit/>
          </a:bodyPr>
          <a:lstStyle/>
          <a:p>
            <a:pPr marL="285750" indent="-285750">
              <a:buFont typeface="Arial" panose="020B0604020202020204" pitchFamily="34" charset="0"/>
              <a:buChar char="•"/>
            </a:pPr>
            <a:r>
              <a:rPr lang="en-US" dirty="0"/>
              <a:t>Units in structure</a:t>
            </a:r>
          </a:p>
          <a:p>
            <a:pPr marL="285750" indent="-285750">
              <a:buFont typeface="Arial" panose="020B0604020202020204" pitchFamily="34" charset="0"/>
              <a:buChar char="•"/>
            </a:pPr>
            <a:r>
              <a:rPr lang="en-US" dirty="0"/>
              <a:t>Year Structure Built</a:t>
            </a:r>
          </a:p>
          <a:p>
            <a:pPr marL="285750" indent="-285750">
              <a:buFont typeface="Arial" panose="020B0604020202020204" pitchFamily="34" charset="0"/>
              <a:buChar char="•"/>
            </a:pPr>
            <a:r>
              <a:rPr lang="en-US" dirty="0"/>
              <a:t>Acreage</a:t>
            </a:r>
          </a:p>
          <a:p>
            <a:pPr marL="285750" indent="-285750">
              <a:buFont typeface="Arial" panose="020B0604020202020204" pitchFamily="34" charset="0"/>
              <a:buChar char="•"/>
            </a:pPr>
            <a:r>
              <a:rPr lang="en-US" dirty="0"/>
              <a:t>Business on property</a:t>
            </a:r>
          </a:p>
          <a:p>
            <a:pPr marL="285750" indent="-285750">
              <a:buFont typeface="Arial" panose="020B0604020202020204" pitchFamily="34" charset="0"/>
              <a:buChar char="•"/>
            </a:pPr>
            <a:r>
              <a:rPr lang="en-US" dirty="0"/>
              <a:t>Rooms</a:t>
            </a:r>
          </a:p>
          <a:p>
            <a:pPr marL="285750" indent="-285750">
              <a:buFont typeface="Arial" panose="020B0604020202020204" pitchFamily="34" charset="0"/>
              <a:buChar char="•"/>
            </a:pPr>
            <a:r>
              <a:rPr lang="en-US" dirty="0"/>
              <a:t>Kitchen</a:t>
            </a:r>
          </a:p>
          <a:p>
            <a:pPr marL="285750" indent="-285750">
              <a:buFont typeface="Arial" panose="020B0604020202020204" pitchFamily="34" charset="0"/>
              <a:buChar char="•"/>
            </a:pPr>
            <a:r>
              <a:rPr lang="en-US" dirty="0"/>
              <a:t>Telephone and computer</a:t>
            </a:r>
          </a:p>
        </p:txBody>
      </p:sp>
      <p:sp>
        <p:nvSpPr>
          <p:cNvPr id="8" name="TextBox 7">
            <a:extLst>
              <a:ext uri="{FF2B5EF4-FFF2-40B4-BE49-F238E27FC236}">
                <a16:creationId xmlns:a16="http://schemas.microsoft.com/office/drawing/2014/main" id="{3A3F3E72-3252-45EE-A71B-584E7D18EED2}"/>
              </a:ext>
            </a:extLst>
          </p:cNvPr>
          <p:cNvSpPr txBox="1"/>
          <p:nvPr/>
        </p:nvSpPr>
        <p:spPr>
          <a:xfrm>
            <a:off x="8650604" y="2245827"/>
            <a:ext cx="2531745" cy="668487"/>
          </a:xfrm>
          <a:prstGeom prst="rect">
            <a:avLst/>
          </a:prstGeom>
          <a:solidFill>
            <a:schemeClr val="accent6">
              <a:lumMod val="20000"/>
              <a:lumOff val="80000"/>
            </a:schemeClr>
          </a:solidFill>
        </p:spPr>
        <p:txBody>
          <a:bodyPr wrap="square" rtlCol="0">
            <a:spAutoFit/>
          </a:bodyPr>
          <a:lstStyle/>
          <a:p>
            <a:pPr algn="ctr"/>
            <a:r>
              <a:rPr lang="en-US" dirty="0"/>
              <a:t>Detailed Population Information </a:t>
            </a:r>
          </a:p>
        </p:txBody>
      </p:sp>
      <p:sp>
        <p:nvSpPr>
          <p:cNvPr id="12" name="TextBox 11">
            <a:extLst>
              <a:ext uri="{FF2B5EF4-FFF2-40B4-BE49-F238E27FC236}">
                <a16:creationId xmlns:a16="http://schemas.microsoft.com/office/drawing/2014/main" id="{592113C2-F6C7-4E94-9141-FA1245CA035E}"/>
              </a:ext>
            </a:extLst>
          </p:cNvPr>
          <p:cNvSpPr txBox="1"/>
          <p:nvPr/>
        </p:nvSpPr>
        <p:spPr>
          <a:xfrm>
            <a:off x="8650604" y="2958238"/>
            <a:ext cx="1794510" cy="3416320"/>
          </a:xfrm>
          <a:prstGeom prst="rect">
            <a:avLst/>
          </a:prstGeom>
          <a:noFill/>
        </p:spPr>
        <p:txBody>
          <a:bodyPr wrap="square" rtlCol="0">
            <a:spAutoFit/>
          </a:bodyPr>
          <a:lstStyle/>
          <a:p>
            <a:pPr marL="285750" indent="-285750">
              <a:buFont typeface="Arial" panose="020B0604020202020204" pitchFamily="34" charset="0"/>
              <a:buChar char="•"/>
            </a:pPr>
            <a:r>
              <a:rPr lang="en-US" dirty="0"/>
              <a:t>Place of Birth</a:t>
            </a:r>
          </a:p>
          <a:p>
            <a:pPr marL="285750" indent="-285750">
              <a:buFont typeface="Arial" panose="020B0604020202020204" pitchFamily="34" charset="0"/>
              <a:buChar char="•"/>
            </a:pPr>
            <a:r>
              <a:rPr lang="en-US" dirty="0"/>
              <a:t>Citizenship</a:t>
            </a:r>
          </a:p>
          <a:p>
            <a:pPr marL="285750" indent="-285750">
              <a:buFont typeface="Arial" panose="020B0604020202020204" pitchFamily="34" charset="0"/>
              <a:buChar char="•"/>
            </a:pPr>
            <a:r>
              <a:rPr lang="en-US" dirty="0"/>
              <a:t>Educational attainment</a:t>
            </a:r>
          </a:p>
          <a:p>
            <a:pPr marL="285750" indent="-285750">
              <a:buFont typeface="Arial" panose="020B0604020202020204" pitchFamily="34" charset="0"/>
              <a:buChar char="•"/>
            </a:pPr>
            <a:r>
              <a:rPr lang="en-US" dirty="0"/>
              <a:t>Health insurance</a:t>
            </a:r>
          </a:p>
          <a:p>
            <a:pPr marL="285750" indent="-285750">
              <a:buFont typeface="Arial" panose="020B0604020202020204" pitchFamily="34" charset="0"/>
              <a:buChar char="•"/>
            </a:pPr>
            <a:r>
              <a:rPr lang="en-US" dirty="0"/>
              <a:t>Language spoken at home</a:t>
            </a:r>
          </a:p>
          <a:p>
            <a:pPr marL="285750" indent="-285750">
              <a:buFont typeface="Arial" panose="020B0604020202020204" pitchFamily="34" charset="0"/>
              <a:buChar char="•"/>
            </a:pPr>
            <a:r>
              <a:rPr lang="en-US" dirty="0"/>
              <a:t>Disability</a:t>
            </a:r>
          </a:p>
          <a:p>
            <a:pPr marL="285750" indent="-285750">
              <a:buFont typeface="Arial" panose="020B0604020202020204" pitchFamily="34" charset="0"/>
              <a:buChar char="•"/>
            </a:pPr>
            <a:r>
              <a:rPr lang="en-US" dirty="0"/>
              <a:t>Fertility</a:t>
            </a:r>
          </a:p>
          <a:p>
            <a:pPr marL="285750" indent="-285750">
              <a:buFont typeface="Arial" panose="020B0604020202020204" pitchFamily="34" charset="0"/>
              <a:buChar char="•"/>
            </a:pPr>
            <a:r>
              <a:rPr lang="en-US" dirty="0"/>
              <a:t>Marital status</a:t>
            </a:r>
          </a:p>
        </p:txBody>
      </p:sp>
      <p:cxnSp>
        <p:nvCxnSpPr>
          <p:cNvPr id="13" name="Straight Connector 12">
            <a:extLst>
              <a:ext uri="{FF2B5EF4-FFF2-40B4-BE49-F238E27FC236}">
                <a16:creationId xmlns:a16="http://schemas.microsoft.com/office/drawing/2014/main" id="{BF9FB292-9EF9-489F-83D5-DBFA2C3CECEA}"/>
              </a:ext>
              <a:ext uri="{C183D7F6-B498-43B3-948B-1728B52AA6E4}">
                <adec:decorative xmlns:adec="http://schemas.microsoft.com/office/drawing/2017/decorative" val="1"/>
              </a:ext>
            </a:extLst>
          </p:cNvPr>
          <p:cNvCxnSpPr>
            <a:cxnSpLocks/>
            <a:stCxn id="3" idx="3"/>
          </p:cNvCxnSpPr>
          <p:nvPr/>
        </p:nvCxnSpPr>
        <p:spPr>
          <a:xfrm>
            <a:off x="7875270" y="1762006"/>
            <a:ext cx="2255319" cy="7473"/>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BA5A23ED-628B-4EF9-A9DB-821A3D7C62ED}"/>
              </a:ext>
              <a:ext uri="{C183D7F6-B498-43B3-948B-1728B52AA6E4}">
                <adec:decorative xmlns:adec="http://schemas.microsoft.com/office/drawing/2017/decorative" val="1"/>
              </a:ext>
            </a:extLst>
          </p:cNvPr>
          <p:cNvCxnSpPr>
            <a:cxnSpLocks/>
          </p:cNvCxnSpPr>
          <p:nvPr/>
        </p:nvCxnSpPr>
        <p:spPr>
          <a:xfrm>
            <a:off x="1906905" y="1756611"/>
            <a:ext cx="2367915" cy="25736"/>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D41278D1-4E95-4A8B-A88C-CF210A621C1A}"/>
              </a:ext>
              <a:ext uri="{C183D7F6-B498-43B3-948B-1728B52AA6E4}">
                <adec:decorative xmlns:adec="http://schemas.microsoft.com/office/drawing/2017/decorative" val="1"/>
              </a:ext>
            </a:extLst>
          </p:cNvPr>
          <p:cNvCxnSpPr>
            <a:cxnSpLocks/>
          </p:cNvCxnSpPr>
          <p:nvPr/>
        </p:nvCxnSpPr>
        <p:spPr>
          <a:xfrm>
            <a:off x="1906905" y="1765742"/>
            <a:ext cx="0" cy="452575"/>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7978D26A-C3A9-4730-A74D-F57748A209C4}"/>
              </a:ext>
              <a:ext uri="{C183D7F6-B498-43B3-948B-1728B52AA6E4}">
                <adec:decorative xmlns:adec="http://schemas.microsoft.com/office/drawing/2017/decorative" val="1"/>
              </a:ext>
            </a:extLst>
          </p:cNvPr>
          <p:cNvCxnSpPr/>
          <p:nvPr/>
        </p:nvCxnSpPr>
        <p:spPr>
          <a:xfrm>
            <a:off x="10130589" y="1765742"/>
            <a:ext cx="0" cy="452575"/>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4497543A-D5D0-4F76-B499-BF7FD7951D81}"/>
              </a:ext>
              <a:ext uri="{C183D7F6-B498-43B3-948B-1728B52AA6E4}">
                <adec:decorative xmlns:adec="http://schemas.microsoft.com/office/drawing/2017/decorative" val="1"/>
              </a:ext>
            </a:extLst>
          </p:cNvPr>
          <p:cNvCxnSpPr>
            <a:cxnSpLocks/>
          </p:cNvCxnSpPr>
          <p:nvPr/>
        </p:nvCxnSpPr>
        <p:spPr>
          <a:xfrm>
            <a:off x="4668253" y="1949116"/>
            <a:ext cx="0" cy="269201"/>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AE251566-6F62-494C-9F79-776B2017A208}"/>
              </a:ext>
              <a:ext uri="{C183D7F6-B498-43B3-948B-1728B52AA6E4}">
                <adec:decorative xmlns:adec="http://schemas.microsoft.com/office/drawing/2017/decorative" val="1"/>
              </a:ext>
            </a:extLst>
          </p:cNvPr>
          <p:cNvCxnSpPr>
            <a:cxnSpLocks/>
            <a:endCxn id="7" idx="0"/>
          </p:cNvCxnSpPr>
          <p:nvPr/>
        </p:nvCxnSpPr>
        <p:spPr>
          <a:xfrm>
            <a:off x="7219950" y="1946672"/>
            <a:ext cx="0" cy="29915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81059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FD6366-1E14-EB4D-80A7-B422CFF3DED6}"/>
              </a:ext>
            </a:extLst>
          </p:cNvPr>
          <p:cNvSpPr>
            <a:spLocks noGrp="1"/>
          </p:cNvSpPr>
          <p:nvPr>
            <p:ph type="body" sz="quarter" idx="10"/>
          </p:nvPr>
        </p:nvSpPr>
        <p:spPr>
          <a:xfrm>
            <a:off x="1219199" y="1828800"/>
            <a:ext cx="9838441" cy="3770722"/>
          </a:xfrm>
        </p:spPr>
        <p:txBody>
          <a:bodyPr vert="horz" lIns="91440" tIns="45720" rIns="91440" bIns="45720" rtlCol="0" anchor="t">
            <a:noAutofit/>
          </a:bodyPr>
          <a:lstStyle/>
          <a:p>
            <a:pPr marL="342900" indent="-342900">
              <a:lnSpc>
                <a:spcPct val="150000"/>
              </a:lnSpc>
              <a:buFont typeface="Arial" panose="020B0604020202020204" pitchFamily="34" charset="0"/>
              <a:buChar char="•"/>
            </a:pPr>
            <a:r>
              <a:rPr lang="en-US" sz="2500" dirty="0">
                <a:latin typeface="Arial" panose="020B0604020202020204" pitchFamily="34" charset="0"/>
                <a:cs typeface="Arial" panose="020B0604020202020204" pitchFamily="34" charset="0"/>
              </a:rPr>
              <a:t>Strengths and Limitations of Survey Modes</a:t>
            </a:r>
          </a:p>
          <a:p>
            <a:pPr marL="800100" lvl="1" indent="-342900">
              <a:lnSpc>
                <a:spcPct val="150000"/>
              </a:lnSpc>
              <a:buFont typeface="Wingdings" panose="05000000000000000000" pitchFamily="2" charset="2"/>
              <a:buChar char="Ø"/>
            </a:pPr>
            <a:r>
              <a:rPr lang="en-US" sz="2500" dirty="0">
                <a:latin typeface="Arial" panose="020B0604020202020204" pitchFamily="34" charset="0"/>
                <a:cs typeface="Arial" panose="020B0604020202020204" pitchFamily="34" charset="0"/>
              </a:rPr>
              <a:t>Internet Survey</a:t>
            </a:r>
          </a:p>
          <a:p>
            <a:pPr marL="800100" lvl="1" indent="-342900">
              <a:lnSpc>
                <a:spcPct val="150000"/>
              </a:lnSpc>
              <a:buFont typeface="Wingdings" panose="05000000000000000000" pitchFamily="2" charset="2"/>
              <a:buChar char="Ø"/>
            </a:pPr>
            <a:r>
              <a:rPr lang="en-US" sz="2500" dirty="0">
                <a:latin typeface="Arial" panose="020B0604020202020204" pitchFamily="34" charset="0"/>
                <a:cs typeface="Arial" panose="020B0604020202020204" pitchFamily="34" charset="0"/>
              </a:rPr>
              <a:t>Mail Survey</a:t>
            </a:r>
          </a:p>
          <a:p>
            <a:pPr marL="800100" lvl="1" indent="-342900">
              <a:lnSpc>
                <a:spcPct val="150000"/>
              </a:lnSpc>
              <a:buFont typeface="Wingdings" panose="05000000000000000000" pitchFamily="2" charset="2"/>
              <a:buChar char="Ø"/>
            </a:pPr>
            <a:r>
              <a:rPr lang="en-US" sz="2500" dirty="0">
                <a:latin typeface="Arial" panose="020B0604020202020204" pitchFamily="34" charset="0"/>
                <a:cs typeface="Arial" panose="020B0604020202020204" pitchFamily="34" charset="0"/>
              </a:rPr>
              <a:t>Phone Survey</a:t>
            </a:r>
          </a:p>
          <a:p>
            <a:pPr marL="800100" lvl="1" indent="-342900">
              <a:lnSpc>
                <a:spcPct val="150000"/>
              </a:lnSpc>
              <a:buFont typeface="Wingdings" panose="05000000000000000000" pitchFamily="2" charset="2"/>
              <a:buChar char="Ø"/>
            </a:pPr>
            <a:r>
              <a:rPr lang="en-US" sz="2500" dirty="0">
                <a:latin typeface="Arial" panose="020B0604020202020204" pitchFamily="34" charset="0"/>
                <a:cs typeface="Arial" panose="020B0604020202020204" pitchFamily="34" charset="0"/>
              </a:rPr>
              <a:t>In-person Survey</a:t>
            </a:r>
          </a:p>
          <a:p>
            <a:pPr marL="342900" indent="-342900">
              <a:lnSpc>
                <a:spcPct val="150000"/>
              </a:lnSpc>
              <a:buFont typeface="Arial" panose="020B0604020202020204" pitchFamily="34" charset="0"/>
              <a:buChar char="•"/>
            </a:pPr>
            <a:r>
              <a:rPr lang="en-US" sz="2500" dirty="0">
                <a:latin typeface="Arial" panose="020B0604020202020204" pitchFamily="34" charset="0"/>
                <a:cs typeface="Arial" panose="020B0604020202020204" pitchFamily="34" charset="0"/>
              </a:rPr>
              <a:t>Existing Disability-Related Survey Data in the U.S.</a:t>
            </a:r>
          </a:p>
          <a:p>
            <a:pPr>
              <a:lnSpc>
                <a:spcPct val="150000"/>
              </a:lnSpc>
            </a:pPr>
            <a:endParaRPr lang="en-US" sz="25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17ED7642-093E-4B1E-A9DD-6E0F6A9CDCE9}"/>
              </a:ext>
            </a:extLst>
          </p:cNvPr>
          <p:cNvSpPr txBox="1">
            <a:spLocks noGrp="1"/>
          </p:cNvSpPr>
          <p:nvPr>
            <p:ph type="title" idx="4294967295"/>
          </p:nvPr>
        </p:nvSpPr>
        <p:spPr>
          <a:xfrm>
            <a:off x="1219199" y="590358"/>
            <a:ext cx="6402224" cy="8702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13591"/>
                </a:solidFill>
                <a:effectLst/>
                <a:uLnTx/>
                <a:uFillTx/>
                <a:latin typeface="Source Sans Pro" panose="020B0503030403020204" pitchFamily="34" charset="77"/>
                <a:ea typeface="+mj-ea"/>
                <a:cs typeface="+mj-cs"/>
              </a:rPr>
              <a:t>Agenda</a:t>
            </a:r>
          </a:p>
        </p:txBody>
      </p:sp>
    </p:spTree>
    <p:extLst>
      <p:ext uri="{BB962C8B-B14F-4D97-AF65-F5344CB8AC3E}">
        <p14:creationId xmlns:p14="http://schemas.microsoft.com/office/powerpoint/2010/main" val="229112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36A99E-389F-46E4-AEA2-E5E2F5E6BD85}"/>
              </a:ext>
            </a:extLst>
          </p:cNvPr>
          <p:cNvSpPr>
            <a:spLocks noGrp="1"/>
          </p:cNvSpPr>
          <p:nvPr>
            <p:ph type="title"/>
          </p:nvPr>
        </p:nvSpPr>
        <p:spPr>
          <a:xfrm>
            <a:off x="838200" y="2617471"/>
            <a:ext cx="10515600" cy="1338906"/>
          </a:xfrm>
        </p:spPr>
        <p:txBody>
          <a:bodyPr>
            <a:noAutofit/>
          </a:bodyPr>
          <a:lstStyle/>
          <a:p>
            <a:pPr algn="ctr"/>
            <a:r>
              <a:rPr kumimoji="0" lang="en-US" b="1" i="0" u="none" strike="noStrike" kern="1200" cap="none" spc="0" normalizeH="0" baseline="0" noProof="0" dirty="0">
                <a:ln>
                  <a:noFill/>
                </a:ln>
                <a:solidFill>
                  <a:srgbClr val="013591"/>
                </a:solidFill>
                <a:effectLst/>
                <a:uLnTx/>
                <a:uFillTx/>
                <a:latin typeface="Source Sans Pro" panose="020B0503030403020204" pitchFamily="34" charset="77"/>
                <a:ea typeface="+mj-ea"/>
                <a:cs typeface="+mj-cs"/>
              </a:rPr>
              <a:t>Strengths and Limitations of Survey Modes</a:t>
            </a:r>
            <a:endParaRPr lang="en-US" dirty="0"/>
          </a:p>
        </p:txBody>
      </p:sp>
    </p:spTree>
    <p:extLst>
      <p:ext uri="{BB962C8B-B14F-4D97-AF65-F5344CB8AC3E}">
        <p14:creationId xmlns:p14="http://schemas.microsoft.com/office/powerpoint/2010/main" val="3058093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54316-8463-409B-BD5D-76AE7F77E858}"/>
              </a:ext>
            </a:extLst>
          </p:cNvPr>
          <p:cNvSpPr>
            <a:spLocks noGrp="1"/>
          </p:cNvSpPr>
          <p:nvPr>
            <p:ph type="title"/>
          </p:nvPr>
        </p:nvSpPr>
        <p:spPr>
          <a:xfrm>
            <a:off x="838200" y="182881"/>
            <a:ext cx="10515600" cy="1258896"/>
          </a:xfrm>
        </p:spPr>
        <p:txBody>
          <a:bodyPr>
            <a:noAutofit/>
          </a:bodyPr>
          <a:lstStyle/>
          <a:p>
            <a:r>
              <a:rPr lang="en-US" dirty="0"/>
              <a:t>Internet Surveys</a:t>
            </a:r>
          </a:p>
        </p:txBody>
      </p:sp>
      <p:sp>
        <p:nvSpPr>
          <p:cNvPr id="3" name="TextBox 2">
            <a:extLst>
              <a:ext uri="{FF2B5EF4-FFF2-40B4-BE49-F238E27FC236}">
                <a16:creationId xmlns:a16="http://schemas.microsoft.com/office/drawing/2014/main" id="{FD9E3AB2-C843-4E9F-9FC0-0EF584FA8427}"/>
              </a:ext>
            </a:extLst>
          </p:cNvPr>
          <p:cNvSpPr txBox="1"/>
          <p:nvPr/>
        </p:nvSpPr>
        <p:spPr>
          <a:xfrm>
            <a:off x="1108710" y="2583180"/>
            <a:ext cx="4594860" cy="4324261"/>
          </a:xfrm>
          <a:prstGeom prst="rect">
            <a:avLst/>
          </a:prstGeom>
          <a:noFill/>
        </p:spPr>
        <p:txBody>
          <a:bodyPr wrap="square" rtlCol="0">
            <a:spAutoFit/>
          </a:bodyPr>
          <a:lstStyle/>
          <a:p>
            <a:pPr marL="285750" indent="-285750">
              <a:buFont typeface="Arial" panose="020B0604020202020204" pitchFamily="34" charset="0"/>
              <a:buChar char="•"/>
            </a:pPr>
            <a:r>
              <a:rPr lang="en-US" sz="2500" dirty="0">
                <a:latin typeface="Arial" panose="020B0604020202020204" pitchFamily="34" charset="0"/>
                <a:cs typeface="Arial" panose="020B0604020202020204" pitchFamily="34" charset="0"/>
              </a:rPr>
              <a:t>Access to unique populations like people with physical disabilities </a:t>
            </a:r>
            <a:r>
              <a:rPr lang="en-US" sz="2500" dirty="0">
                <a:latin typeface="Arial" panose="020B0604020202020204" pitchFamily="34" charset="0"/>
                <a:cs typeface="Arial" panose="020B0604020202020204" pitchFamily="34" charset="0"/>
                <a:hlinkClick r:id="rId3" action="ppaction://hlinksldjump"/>
              </a:rPr>
              <a:t>[6]</a:t>
            </a:r>
            <a:endParaRPr lang="en-US" sz="2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500" b="0" i="0" u="none" strike="noStrike" kern="1200" dirty="0">
                <a:solidFill>
                  <a:srgbClr val="000000"/>
                </a:solidFill>
                <a:effectLst/>
                <a:latin typeface="Arial" panose="020B0604020202020204" pitchFamily="34" charset="0"/>
                <a:cs typeface="Arial" panose="020B0604020202020204" pitchFamily="34" charset="0"/>
              </a:rPr>
              <a:t>Saves time for researchers </a:t>
            </a:r>
            <a:r>
              <a:rPr lang="en-US" sz="2500" dirty="0">
                <a:latin typeface="Arial" panose="020B0604020202020204" pitchFamily="34" charset="0"/>
                <a:cs typeface="Arial" panose="020B0604020202020204" pitchFamily="34" charset="0"/>
                <a:hlinkClick r:id="rId3" action="ppaction://hlinksldjump"/>
              </a:rPr>
              <a:t>[6]</a:t>
            </a:r>
            <a:endParaRPr lang="en-US" sz="2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500" b="0" i="0" u="none" strike="noStrike" kern="1200" dirty="0">
                <a:solidFill>
                  <a:srgbClr val="000000"/>
                </a:solidFill>
                <a:effectLst/>
                <a:latin typeface="Arial" panose="020B0604020202020204" pitchFamily="34" charset="0"/>
                <a:cs typeface="Arial" panose="020B0604020202020204" pitchFamily="34" charset="0"/>
              </a:rPr>
              <a:t>Affordable, lower cost </a:t>
            </a:r>
            <a:r>
              <a:rPr lang="en-US" sz="2500" dirty="0">
                <a:latin typeface="Arial" panose="020B0604020202020204" pitchFamily="34" charset="0"/>
                <a:cs typeface="Arial" panose="020B0604020202020204" pitchFamily="34" charset="0"/>
                <a:hlinkClick r:id="rId3" action="ppaction://hlinksldjump"/>
              </a:rPr>
              <a:t>[6]</a:t>
            </a:r>
            <a:endParaRPr lang="en-US" sz="2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500" b="0" i="0" u="none" strike="noStrike" kern="1200" dirty="0">
                <a:solidFill>
                  <a:srgbClr val="000000"/>
                </a:solidFill>
                <a:effectLst/>
                <a:latin typeface="Arial" panose="020B0604020202020204" pitchFamily="34" charset="0"/>
                <a:cs typeface="Arial" panose="020B0604020202020204" pitchFamily="34" charset="0"/>
              </a:rPr>
              <a:t>Higher speed </a:t>
            </a:r>
            <a:r>
              <a:rPr lang="en-US" sz="2500" dirty="0">
                <a:latin typeface="Arial" panose="020B0604020202020204" pitchFamily="34" charset="0"/>
                <a:cs typeface="Arial" panose="020B0604020202020204" pitchFamily="34" charset="0"/>
                <a:hlinkClick r:id="rId3" action="ppaction://hlinksldjump"/>
              </a:rPr>
              <a:t>[6]</a:t>
            </a:r>
            <a:endParaRPr lang="en-US" sz="2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500" b="0" i="0" u="none" strike="noStrike" kern="1200" dirty="0">
                <a:solidFill>
                  <a:srgbClr val="000000"/>
                </a:solidFill>
                <a:effectLst/>
                <a:latin typeface="Arial" panose="020B0604020202020204" pitchFamily="34" charset="0"/>
                <a:cs typeface="Arial" panose="020B0604020202020204" pitchFamily="34" charset="0"/>
              </a:rPr>
              <a:t>Visual, interactive, flexible </a:t>
            </a:r>
            <a:r>
              <a:rPr lang="en-US" sz="2500" dirty="0">
                <a:latin typeface="Arial" panose="020B0604020202020204" pitchFamily="34" charset="0"/>
                <a:cs typeface="Arial" panose="020B0604020202020204" pitchFamily="34" charset="0"/>
                <a:hlinkClick r:id="rId3" action="ppaction://hlinksldjump"/>
              </a:rPr>
              <a:t>[6]</a:t>
            </a:r>
            <a:endParaRPr lang="en-US" sz="2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500" b="0" i="0" u="none" strike="noStrike" kern="1200" dirty="0">
                <a:solidFill>
                  <a:srgbClr val="000000"/>
                </a:solidFill>
                <a:effectLst/>
                <a:latin typeface="Arial" panose="020B0604020202020204" pitchFamily="34" charset="0"/>
                <a:cs typeface="Arial" panose="020B0604020202020204" pitchFamily="34" charset="0"/>
              </a:rPr>
              <a:t>Higher response rate </a:t>
            </a:r>
            <a:r>
              <a:rPr lang="en-US" sz="2500" dirty="0">
                <a:latin typeface="Arial" panose="020B0604020202020204" pitchFamily="34" charset="0"/>
                <a:cs typeface="Arial" panose="020B0604020202020204" pitchFamily="34" charset="0"/>
                <a:hlinkClick r:id="rId3" action="ppaction://hlinksldjump"/>
              </a:rPr>
              <a:t>[6]</a:t>
            </a:r>
            <a:endParaRPr lang="en-US" sz="2500" b="0" i="0" u="none" strike="noStrike" dirty="0">
              <a:effectLst/>
              <a:latin typeface="Arial" panose="020B0604020202020204" pitchFamily="34" charset="0"/>
              <a:cs typeface="Arial" panose="020B0604020202020204" pitchFamily="34" charset="0"/>
            </a:endParaRPr>
          </a:p>
          <a:p>
            <a:endParaRPr lang="en-US" sz="2500" dirty="0">
              <a:latin typeface="Arial" panose="020B0604020202020204" pitchFamily="34" charset="0"/>
              <a:cs typeface="Arial" panose="020B0604020202020204" pitchFamily="34" charset="0"/>
            </a:endParaRPr>
          </a:p>
          <a:p>
            <a:endParaRPr lang="en-US" sz="25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14631CD-08FA-476B-BC0D-7E80B0946CAA}"/>
              </a:ext>
            </a:extLst>
          </p:cNvPr>
          <p:cNvSpPr txBox="1"/>
          <p:nvPr/>
        </p:nvSpPr>
        <p:spPr>
          <a:xfrm>
            <a:off x="5901690" y="2583180"/>
            <a:ext cx="4594860" cy="3939540"/>
          </a:xfrm>
          <a:prstGeom prst="rect">
            <a:avLst/>
          </a:prstGeom>
          <a:noFill/>
        </p:spPr>
        <p:txBody>
          <a:bodyPr wrap="square" rtlCol="0">
            <a:spAutoFit/>
          </a:bodyPr>
          <a:lstStyle/>
          <a:p>
            <a:pPr marL="285750" indent="-285750">
              <a:buFont typeface="Arial" panose="020B0604020202020204" pitchFamily="34" charset="0"/>
              <a:buChar char="•"/>
            </a:pPr>
            <a:r>
              <a:rPr lang="en-US" sz="2500" b="0" i="0" u="none" strike="noStrike" kern="1200" dirty="0">
                <a:solidFill>
                  <a:srgbClr val="000000"/>
                </a:solidFill>
                <a:effectLst/>
                <a:latin typeface="Arial" panose="020B0604020202020204" pitchFamily="34" charset="0"/>
                <a:cs typeface="Arial" panose="020B0604020202020204" pitchFamily="34" charset="0"/>
              </a:rPr>
              <a:t>Access issues </a:t>
            </a:r>
            <a:r>
              <a:rPr lang="en-US" sz="2500" dirty="0">
                <a:latin typeface="Arial" panose="020B0604020202020204" pitchFamily="34" charset="0"/>
                <a:cs typeface="Arial" panose="020B0604020202020204" pitchFamily="34" charset="0"/>
                <a:hlinkClick r:id="rId3" action="ppaction://hlinksldjump"/>
              </a:rPr>
              <a:t>[6] </a:t>
            </a:r>
            <a:endParaRPr lang="en-US" sz="2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500" b="0" i="0" u="none" strike="noStrike" kern="1200" dirty="0">
                <a:solidFill>
                  <a:srgbClr val="000000"/>
                </a:solidFill>
                <a:effectLst/>
                <a:latin typeface="Arial" panose="020B0604020202020204" pitchFamily="34" charset="0"/>
                <a:cs typeface="Arial" panose="020B0604020202020204" pitchFamily="34" charset="0"/>
              </a:rPr>
              <a:t>Generating a sample from an online community </a:t>
            </a:r>
            <a:r>
              <a:rPr lang="en-US" sz="2500" dirty="0">
                <a:latin typeface="Arial" panose="020B0604020202020204" pitchFamily="34" charset="0"/>
                <a:cs typeface="Arial" panose="020B0604020202020204" pitchFamily="34" charset="0"/>
                <a:hlinkClick r:id="rId3" action="ppaction://hlinksldjump"/>
              </a:rPr>
              <a:t>[6]</a:t>
            </a:r>
            <a:endParaRPr lang="en-US" sz="2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500" b="0" i="0" u="none" strike="noStrike" kern="1200" dirty="0">
                <a:solidFill>
                  <a:srgbClr val="000000"/>
                </a:solidFill>
                <a:effectLst/>
                <a:latin typeface="Arial" panose="020B0604020202020204" pitchFamily="34" charset="0"/>
                <a:cs typeface="Arial" panose="020B0604020202020204" pitchFamily="34" charset="0"/>
              </a:rPr>
              <a:t>High chance of non-response bias </a:t>
            </a:r>
            <a:r>
              <a:rPr lang="en-US" sz="2500" dirty="0">
                <a:latin typeface="Arial" panose="020B0604020202020204" pitchFamily="34" charset="0"/>
                <a:cs typeface="Arial" panose="020B0604020202020204" pitchFamily="34" charset="0"/>
                <a:hlinkClick r:id="rId3" action="ppaction://hlinksldjump"/>
              </a:rPr>
              <a:t>[6]</a:t>
            </a:r>
            <a:endParaRPr lang="en-US" sz="2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500" b="0" i="0" u="none" strike="noStrike" kern="1200" dirty="0">
                <a:solidFill>
                  <a:srgbClr val="000000"/>
                </a:solidFill>
                <a:effectLst/>
                <a:latin typeface="Arial" panose="020B0604020202020204" pitchFamily="34" charset="0"/>
                <a:cs typeface="Arial" panose="020B0604020202020204" pitchFamily="34" charset="0"/>
              </a:rPr>
              <a:t>Over representation of better educated people with higher incomes </a:t>
            </a:r>
            <a:r>
              <a:rPr lang="en-US" sz="2500" dirty="0">
                <a:latin typeface="Arial" panose="020B0604020202020204" pitchFamily="34" charset="0"/>
                <a:cs typeface="Arial" panose="020B0604020202020204" pitchFamily="34" charset="0"/>
                <a:hlinkClick r:id="rId3" action="ppaction://hlinksldjump"/>
              </a:rPr>
              <a:t>[6]</a:t>
            </a:r>
            <a:endParaRPr lang="en-US" sz="2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500" b="0" i="0" u="none" strike="noStrike" kern="1200" dirty="0">
                <a:solidFill>
                  <a:srgbClr val="000000"/>
                </a:solidFill>
                <a:effectLst/>
                <a:latin typeface="Arial" panose="020B0604020202020204" pitchFamily="34" charset="0"/>
                <a:cs typeface="Arial" panose="020B0604020202020204" pitchFamily="34" charset="0"/>
              </a:rPr>
              <a:t>Accessibility barriers </a:t>
            </a:r>
            <a:r>
              <a:rPr lang="en-US" sz="2500" dirty="0">
                <a:latin typeface="Arial" panose="020B0604020202020204" pitchFamily="34" charset="0"/>
                <a:cs typeface="Arial" panose="020B0604020202020204" pitchFamily="34" charset="0"/>
                <a:hlinkClick r:id="rId3" action="ppaction://hlinksldjump"/>
              </a:rPr>
              <a:t>[6]</a:t>
            </a:r>
            <a:endParaRPr lang="en-US" sz="2500" b="0" i="0" u="none" strike="noStrike" dirty="0">
              <a:effectLst/>
              <a:latin typeface="Arial" panose="020B0604020202020204" pitchFamily="34" charset="0"/>
              <a:cs typeface="Arial" panose="020B0604020202020204" pitchFamily="34" charset="0"/>
            </a:endParaRPr>
          </a:p>
          <a:p>
            <a:endParaRPr lang="en-US" sz="25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D03EEE5-348A-42A3-8C0F-C39CCE8ABF94}"/>
              </a:ext>
            </a:extLst>
          </p:cNvPr>
          <p:cNvSpPr txBox="1"/>
          <p:nvPr/>
        </p:nvSpPr>
        <p:spPr>
          <a:xfrm>
            <a:off x="1257300" y="1794510"/>
            <a:ext cx="1874520" cy="477054"/>
          </a:xfrm>
          <a:prstGeom prst="rect">
            <a:avLst/>
          </a:prstGeom>
          <a:noFill/>
        </p:spPr>
        <p:txBody>
          <a:bodyPr wrap="square" rtlCol="0">
            <a:spAutoFit/>
          </a:bodyPr>
          <a:lstStyle/>
          <a:p>
            <a:r>
              <a:rPr lang="en-US" sz="2500" b="1" dirty="0">
                <a:latin typeface="Arial" panose="020B0604020202020204" pitchFamily="34" charset="0"/>
                <a:cs typeface="Arial" panose="020B0604020202020204" pitchFamily="34" charset="0"/>
              </a:rPr>
              <a:t>Strengths</a:t>
            </a:r>
          </a:p>
        </p:txBody>
      </p:sp>
      <p:sp>
        <p:nvSpPr>
          <p:cNvPr id="7" name="TextBox 6">
            <a:extLst>
              <a:ext uri="{FF2B5EF4-FFF2-40B4-BE49-F238E27FC236}">
                <a16:creationId xmlns:a16="http://schemas.microsoft.com/office/drawing/2014/main" id="{C8EF0AE5-4D1B-4F66-A720-3B68AD8555AE}"/>
              </a:ext>
            </a:extLst>
          </p:cNvPr>
          <p:cNvSpPr txBox="1"/>
          <p:nvPr/>
        </p:nvSpPr>
        <p:spPr>
          <a:xfrm>
            <a:off x="5901690" y="1827812"/>
            <a:ext cx="2339340" cy="477054"/>
          </a:xfrm>
          <a:prstGeom prst="rect">
            <a:avLst/>
          </a:prstGeom>
          <a:noFill/>
        </p:spPr>
        <p:txBody>
          <a:bodyPr wrap="square" rtlCol="0">
            <a:spAutoFit/>
          </a:bodyPr>
          <a:lstStyle/>
          <a:p>
            <a:r>
              <a:rPr lang="en-US" sz="2500" b="1" dirty="0">
                <a:latin typeface="Arial" panose="020B0604020202020204" pitchFamily="34" charset="0"/>
                <a:cs typeface="Arial" panose="020B0604020202020204" pitchFamily="34" charset="0"/>
              </a:rPr>
              <a:t>Weaknesses</a:t>
            </a:r>
          </a:p>
        </p:txBody>
      </p:sp>
      <p:pic>
        <p:nvPicPr>
          <p:cNvPr id="9" name="Picture 8">
            <a:extLst>
              <a:ext uri="{FF2B5EF4-FFF2-40B4-BE49-F238E27FC236}">
                <a16:creationId xmlns:a16="http://schemas.microsoft.com/office/drawing/2014/main" id="{21393091-BE9E-4919-9A3A-76D54531D69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1441777"/>
            <a:ext cx="1363980" cy="1363980"/>
          </a:xfrm>
          <a:prstGeom prst="rect">
            <a:avLst/>
          </a:prstGeom>
        </p:spPr>
      </p:pic>
      <p:pic>
        <p:nvPicPr>
          <p:cNvPr id="11" name="Picture 10">
            <a:extLst>
              <a:ext uri="{FF2B5EF4-FFF2-40B4-BE49-F238E27FC236}">
                <a16:creationId xmlns:a16="http://schemas.microsoft.com/office/drawing/2014/main" id="{A97AC8F0-7144-466D-ADD7-85EA39C58A4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1030" y="1502460"/>
            <a:ext cx="1170256" cy="1170256"/>
          </a:xfrm>
          <a:prstGeom prst="rect">
            <a:avLst/>
          </a:prstGeom>
        </p:spPr>
      </p:pic>
      <p:pic>
        <p:nvPicPr>
          <p:cNvPr id="8" name="Picture 7">
            <a:extLst>
              <a:ext uri="{FF2B5EF4-FFF2-40B4-BE49-F238E27FC236}">
                <a16:creationId xmlns:a16="http://schemas.microsoft.com/office/drawing/2014/main" id="{9322D6C1-452D-4FC2-92A4-BB9A7F44DB2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288198" y="1662893"/>
            <a:ext cx="2080130" cy="1170256"/>
          </a:xfrm>
          <a:prstGeom prst="rect">
            <a:avLst/>
          </a:prstGeom>
        </p:spPr>
      </p:pic>
      <p:sp>
        <p:nvSpPr>
          <p:cNvPr id="10" name="TextBox 9">
            <a:extLst>
              <a:ext uri="{FF2B5EF4-FFF2-40B4-BE49-F238E27FC236}">
                <a16:creationId xmlns:a16="http://schemas.microsoft.com/office/drawing/2014/main" id="{061BF13E-7C31-40BD-83FD-7A702B34A695}"/>
              </a:ext>
            </a:extLst>
          </p:cNvPr>
          <p:cNvSpPr txBox="1"/>
          <p:nvPr/>
        </p:nvSpPr>
        <p:spPr>
          <a:xfrm>
            <a:off x="9541193" y="8181452"/>
            <a:ext cx="1011795" cy="646331"/>
          </a:xfrm>
          <a:prstGeom prst="rect">
            <a:avLst/>
          </a:prstGeom>
          <a:noFill/>
        </p:spPr>
        <p:txBody>
          <a:bodyPr wrap="square" rtlCol="0">
            <a:spAutoFit/>
          </a:bodyPr>
          <a:lstStyle/>
          <a:p>
            <a:r>
              <a:rPr lang="en-US" sz="900">
                <a:hlinkClick r:id="rId7" tooltip="https://netivist.org/debate/best-internet-browser-chrome-firefox-or-explorer"/>
              </a:rPr>
              <a:t>This Photo</a:t>
            </a:r>
            <a:r>
              <a:rPr lang="en-US" sz="900"/>
              <a:t> by Unknown Author is licensed under </a:t>
            </a:r>
            <a:r>
              <a:rPr lang="en-US" sz="900">
                <a:hlinkClick r:id="rId8" tooltip="https://creativecommons.org/licenses/by-nc-sa/3.0/"/>
              </a:rPr>
              <a:t>CC BY-SA-NC</a:t>
            </a:r>
            <a:endParaRPr lang="en-US" sz="900"/>
          </a:p>
        </p:txBody>
      </p:sp>
    </p:spTree>
    <p:extLst>
      <p:ext uri="{BB962C8B-B14F-4D97-AF65-F5344CB8AC3E}">
        <p14:creationId xmlns:p14="http://schemas.microsoft.com/office/powerpoint/2010/main" val="162144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54316-8463-409B-BD5D-76AE7F77E858}"/>
              </a:ext>
            </a:extLst>
          </p:cNvPr>
          <p:cNvSpPr>
            <a:spLocks noGrp="1"/>
          </p:cNvSpPr>
          <p:nvPr>
            <p:ph type="title"/>
          </p:nvPr>
        </p:nvSpPr>
        <p:spPr>
          <a:xfrm>
            <a:off x="838200" y="182881"/>
            <a:ext cx="10515600" cy="1258896"/>
          </a:xfrm>
        </p:spPr>
        <p:txBody>
          <a:bodyPr>
            <a:noAutofit/>
          </a:bodyPr>
          <a:lstStyle/>
          <a:p>
            <a:r>
              <a:rPr lang="en-US" dirty="0"/>
              <a:t>Mail Surveys</a:t>
            </a:r>
          </a:p>
        </p:txBody>
      </p:sp>
      <p:sp>
        <p:nvSpPr>
          <p:cNvPr id="9" name="TextBox 8">
            <a:extLst>
              <a:ext uri="{FF2B5EF4-FFF2-40B4-BE49-F238E27FC236}">
                <a16:creationId xmlns:a16="http://schemas.microsoft.com/office/drawing/2014/main" id="{745582ED-901E-4B24-A0C4-92D5788CAC60}"/>
              </a:ext>
            </a:extLst>
          </p:cNvPr>
          <p:cNvSpPr txBox="1"/>
          <p:nvPr/>
        </p:nvSpPr>
        <p:spPr>
          <a:xfrm>
            <a:off x="1257300" y="1794510"/>
            <a:ext cx="1874520" cy="477054"/>
          </a:xfrm>
          <a:prstGeom prst="rect">
            <a:avLst/>
          </a:prstGeom>
          <a:noFill/>
        </p:spPr>
        <p:txBody>
          <a:bodyPr wrap="square" rtlCol="0">
            <a:spAutoFit/>
          </a:bodyPr>
          <a:lstStyle/>
          <a:p>
            <a:r>
              <a:rPr lang="en-US" sz="2500" b="1" dirty="0">
                <a:latin typeface="Arial" panose="020B0604020202020204" pitchFamily="34" charset="0"/>
                <a:cs typeface="Arial" panose="020B0604020202020204" pitchFamily="34" charset="0"/>
              </a:rPr>
              <a:t>Strengths</a:t>
            </a:r>
          </a:p>
        </p:txBody>
      </p:sp>
      <p:pic>
        <p:nvPicPr>
          <p:cNvPr id="7" name="Picture 6">
            <a:extLst>
              <a:ext uri="{FF2B5EF4-FFF2-40B4-BE49-F238E27FC236}">
                <a16:creationId xmlns:a16="http://schemas.microsoft.com/office/drawing/2014/main" id="{E609DA3D-466C-40B9-A2A7-64E591073C6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1441777"/>
            <a:ext cx="1363980" cy="1363980"/>
          </a:xfrm>
          <a:prstGeom prst="rect">
            <a:avLst/>
          </a:prstGeom>
        </p:spPr>
      </p:pic>
      <p:sp>
        <p:nvSpPr>
          <p:cNvPr id="3" name="TextBox 2">
            <a:extLst>
              <a:ext uri="{FF2B5EF4-FFF2-40B4-BE49-F238E27FC236}">
                <a16:creationId xmlns:a16="http://schemas.microsoft.com/office/drawing/2014/main" id="{FD9E3AB2-C843-4E9F-9FC0-0EF584FA8427}"/>
              </a:ext>
            </a:extLst>
          </p:cNvPr>
          <p:cNvSpPr txBox="1"/>
          <p:nvPr/>
        </p:nvSpPr>
        <p:spPr>
          <a:xfrm>
            <a:off x="1108710" y="2587752"/>
            <a:ext cx="4594860" cy="2400657"/>
          </a:xfrm>
          <a:prstGeom prst="rect">
            <a:avLst/>
          </a:prstGeom>
          <a:noFill/>
        </p:spPr>
        <p:txBody>
          <a:bodyPr wrap="square" rtlCol="0">
            <a:spAutoFit/>
          </a:bodyPr>
          <a:lstStyle/>
          <a:p>
            <a:pPr marL="285750" indent="-285750">
              <a:buFont typeface="Arial" panose="020B0604020202020204" pitchFamily="34" charset="0"/>
              <a:buChar char="•"/>
            </a:pPr>
            <a:r>
              <a:rPr lang="en-US" sz="2500" b="0" i="0" u="none" strike="noStrike" kern="1200" dirty="0">
                <a:solidFill>
                  <a:srgbClr val="000000"/>
                </a:solidFill>
                <a:effectLst/>
                <a:latin typeface="Arial" panose="020B0604020202020204" pitchFamily="34" charset="0"/>
                <a:cs typeface="Arial" panose="020B0604020202020204" pitchFamily="34" charset="0"/>
              </a:rPr>
              <a:t>Geographical Stratification </a:t>
            </a:r>
            <a:r>
              <a:rPr lang="en-US" sz="2500" dirty="0">
                <a:latin typeface="Arial" panose="020B0604020202020204" pitchFamily="34" charset="0"/>
                <a:cs typeface="Arial" panose="020B0604020202020204" pitchFamily="34" charset="0"/>
                <a:hlinkClick r:id="rId4" action="ppaction://hlinksldjump"/>
              </a:rPr>
              <a:t>[5]</a:t>
            </a:r>
            <a:endParaRPr lang="en-US" sz="2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500" b="0" i="0" u="none" strike="noStrike" kern="1200" dirty="0">
                <a:solidFill>
                  <a:srgbClr val="000000"/>
                </a:solidFill>
                <a:effectLst/>
                <a:latin typeface="Arial" panose="020B0604020202020204" pitchFamily="34" charset="0"/>
                <a:cs typeface="Arial" panose="020B0604020202020204" pitchFamily="34" charset="0"/>
              </a:rPr>
              <a:t>Honesty </a:t>
            </a:r>
            <a:r>
              <a:rPr lang="en-US" sz="2500" dirty="0">
                <a:latin typeface="Arial" panose="020B0604020202020204" pitchFamily="34" charset="0"/>
                <a:cs typeface="Arial" panose="020B0604020202020204" pitchFamily="34" charset="0"/>
                <a:hlinkClick r:id="rId4" action="ppaction://hlinksldjump"/>
              </a:rPr>
              <a:t>[5]</a:t>
            </a:r>
            <a:endParaRPr lang="en-US" sz="2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500" b="0" i="0" u="none" strike="noStrike" kern="1200" dirty="0">
                <a:solidFill>
                  <a:srgbClr val="000000"/>
                </a:solidFill>
                <a:effectLst/>
                <a:latin typeface="Arial" panose="020B0604020202020204" pitchFamily="34" charset="0"/>
                <a:cs typeface="Arial" panose="020B0604020202020204" pitchFamily="34" charset="0"/>
              </a:rPr>
              <a:t>Convenience </a:t>
            </a:r>
            <a:r>
              <a:rPr lang="en-US" sz="2500" dirty="0">
                <a:latin typeface="Arial" panose="020B0604020202020204" pitchFamily="34" charset="0"/>
                <a:cs typeface="Arial" panose="020B0604020202020204" pitchFamily="34" charset="0"/>
                <a:hlinkClick r:id="rId4" action="ppaction://hlinksldjump"/>
              </a:rPr>
              <a:t>[5]</a:t>
            </a:r>
            <a:endParaRPr lang="en-US" sz="2500" b="0" i="0" u="none" strike="noStrike" dirty="0">
              <a:effectLst/>
              <a:latin typeface="Arial" panose="020B0604020202020204" pitchFamily="34" charset="0"/>
              <a:cs typeface="Arial" panose="020B0604020202020204" pitchFamily="34" charset="0"/>
            </a:endParaRPr>
          </a:p>
          <a:p>
            <a:endParaRPr lang="en-US" sz="2500" dirty="0">
              <a:latin typeface="Arial" panose="020B0604020202020204" pitchFamily="34" charset="0"/>
              <a:cs typeface="Arial" panose="020B0604020202020204" pitchFamily="34" charset="0"/>
            </a:endParaRPr>
          </a:p>
          <a:p>
            <a:endParaRPr lang="en-US" sz="25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E0B53E8-91C7-47B1-8506-D19955CADC7F}"/>
              </a:ext>
            </a:extLst>
          </p:cNvPr>
          <p:cNvSpPr txBox="1"/>
          <p:nvPr/>
        </p:nvSpPr>
        <p:spPr>
          <a:xfrm>
            <a:off x="5901690" y="1827812"/>
            <a:ext cx="2339340" cy="477054"/>
          </a:xfrm>
          <a:prstGeom prst="rect">
            <a:avLst/>
          </a:prstGeom>
          <a:noFill/>
        </p:spPr>
        <p:txBody>
          <a:bodyPr wrap="square" rtlCol="0">
            <a:spAutoFit/>
          </a:bodyPr>
          <a:lstStyle/>
          <a:p>
            <a:r>
              <a:rPr lang="en-US" sz="2500" b="1" dirty="0">
                <a:latin typeface="Arial" panose="020B0604020202020204" pitchFamily="34" charset="0"/>
                <a:cs typeface="Arial" panose="020B0604020202020204" pitchFamily="34" charset="0"/>
              </a:rPr>
              <a:t>Weaknesses</a:t>
            </a:r>
          </a:p>
        </p:txBody>
      </p:sp>
      <p:pic>
        <p:nvPicPr>
          <p:cNvPr id="8" name="Picture 7">
            <a:extLst>
              <a:ext uri="{FF2B5EF4-FFF2-40B4-BE49-F238E27FC236}">
                <a16:creationId xmlns:a16="http://schemas.microsoft.com/office/drawing/2014/main" id="{62F9D5FC-8966-450F-8583-2C626BC1D7C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1030" y="1502460"/>
            <a:ext cx="1170256" cy="1170256"/>
          </a:xfrm>
          <a:prstGeom prst="rect">
            <a:avLst/>
          </a:prstGeom>
        </p:spPr>
      </p:pic>
      <p:sp>
        <p:nvSpPr>
          <p:cNvPr id="5" name="TextBox 4">
            <a:extLst>
              <a:ext uri="{FF2B5EF4-FFF2-40B4-BE49-F238E27FC236}">
                <a16:creationId xmlns:a16="http://schemas.microsoft.com/office/drawing/2014/main" id="{B14631CD-08FA-476B-BC0D-7E80B0946CAA}"/>
              </a:ext>
            </a:extLst>
          </p:cNvPr>
          <p:cNvSpPr txBox="1"/>
          <p:nvPr/>
        </p:nvSpPr>
        <p:spPr>
          <a:xfrm>
            <a:off x="5867400" y="2587752"/>
            <a:ext cx="4594860" cy="3170099"/>
          </a:xfrm>
          <a:prstGeom prst="rect">
            <a:avLst/>
          </a:prstGeom>
          <a:noFill/>
        </p:spPr>
        <p:txBody>
          <a:bodyPr wrap="square" rtlCol="0">
            <a:spAutoFit/>
          </a:bodyPr>
          <a:lstStyle/>
          <a:p>
            <a:pPr marL="285750" indent="-285750">
              <a:buFont typeface="Arial" panose="020B0604020202020204" pitchFamily="34" charset="0"/>
              <a:buChar char="•"/>
            </a:pPr>
            <a:r>
              <a:rPr lang="en-US" sz="2500" dirty="0">
                <a:latin typeface="Arial" panose="020B0604020202020204" pitchFamily="34" charset="0"/>
                <a:cs typeface="Arial" panose="020B0604020202020204" pitchFamily="34" charset="0"/>
              </a:rPr>
              <a:t>Coverage errors and lower response rates </a:t>
            </a:r>
            <a:r>
              <a:rPr lang="en-US" sz="2500" dirty="0">
                <a:latin typeface="Arial" panose="020B0604020202020204" pitchFamily="34" charset="0"/>
                <a:cs typeface="Arial" panose="020B0604020202020204" pitchFamily="34" charset="0"/>
                <a:hlinkClick r:id="rId4" action="ppaction://hlinksldjump"/>
              </a:rPr>
              <a:t>[5]</a:t>
            </a:r>
            <a:endParaRPr lang="en-US" sz="2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500" b="0" i="0" u="none" strike="noStrike" kern="1200" dirty="0">
                <a:solidFill>
                  <a:srgbClr val="000000"/>
                </a:solidFill>
                <a:effectLst/>
                <a:latin typeface="Arial" panose="020B0604020202020204" pitchFamily="34" charset="0"/>
                <a:cs typeface="Arial" panose="020B0604020202020204" pitchFamily="34" charset="0"/>
              </a:rPr>
              <a:t>Questionnaire design can make or break the survey </a:t>
            </a:r>
            <a:r>
              <a:rPr lang="en-US" sz="2500" dirty="0">
                <a:latin typeface="Arial" panose="020B0604020202020204" pitchFamily="34" charset="0"/>
                <a:cs typeface="Arial" panose="020B0604020202020204" pitchFamily="34" charset="0"/>
                <a:hlinkClick r:id="rId4" action="ppaction://hlinksldjump"/>
              </a:rPr>
              <a:t>[5]</a:t>
            </a:r>
            <a:endParaRPr lang="en-US" sz="2500" b="0" i="0" u="none" strike="noStrike" dirty="0">
              <a:effectLst/>
              <a:latin typeface="Arial" panose="020B0604020202020204" pitchFamily="34" charset="0"/>
              <a:cs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2500" dirty="0">
                <a:solidFill>
                  <a:srgbClr val="000000"/>
                </a:solidFill>
                <a:latin typeface="Arial" panose="020B0604020202020204" pitchFamily="34" charset="0"/>
                <a:cs typeface="Arial" panose="020B0604020202020204" pitchFamily="34" charset="0"/>
              </a:rPr>
              <a:t>Accessibility Issues </a:t>
            </a:r>
            <a:r>
              <a:rPr lang="en-US" sz="2500" dirty="0">
                <a:latin typeface="Arial" panose="020B0604020202020204" pitchFamily="34" charset="0"/>
                <a:cs typeface="Arial" panose="020B0604020202020204" pitchFamily="34" charset="0"/>
                <a:hlinkClick r:id="rId4" action="ppaction://hlinksldjump"/>
              </a:rPr>
              <a:t>[5]</a:t>
            </a:r>
            <a:endParaRPr lang="en-US" sz="2500" b="0" i="0" u="none" strike="noStrike" dirty="0">
              <a:effectLst/>
              <a:latin typeface="Arial" panose="020B0604020202020204" pitchFamily="34" charset="0"/>
              <a:cs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US" sz="2500" b="0" i="0" u="none" strike="noStrike" kern="1200" dirty="0">
                <a:solidFill>
                  <a:srgbClr val="000000"/>
                </a:solidFill>
                <a:effectLst/>
                <a:latin typeface="Arial" panose="020B0604020202020204" pitchFamily="34" charset="0"/>
                <a:cs typeface="Arial" panose="020B0604020202020204" pitchFamily="34" charset="0"/>
              </a:rPr>
              <a:t>No control over completion of survey </a:t>
            </a:r>
            <a:r>
              <a:rPr lang="en-US" sz="2500" dirty="0">
                <a:latin typeface="Arial" panose="020B0604020202020204" pitchFamily="34" charset="0"/>
                <a:cs typeface="Arial" panose="020B0604020202020204" pitchFamily="34" charset="0"/>
                <a:hlinkClick r:id="rId4" action="ppaction://hlinksldjump"/>
              </a:rPr>
              <a:t>[5]</a:t>
            </a:r>
            <a:endParaRPr lang="en-US" sz="2500" b="0" i="0" u="none" strike="noStrike" dirty="0">
              <a:effectLst/>
              <a:latin typeface="Arial" panose="020B0604020202020204" pitchFamily="34" charset="0"/>
              <a:cs typeface="Arial" panose="020B0604020202020204" pitchFamily="34" charset="0"/>
            </a:endParaRPr>
          </a:p>
          <a:p>
            <a:endParaRPr lang="en-US" sz="250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A10D8DBD-35D2-49EE-8E52-ED0045DBFD9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257300" y="4339020"/>
            <a:ext cx="3360420" cy="2240280"/>
          </a:xfrm>
          <a:prstGeom prst="rect">
            <a:avLst/>
          </a:prstGeom>
        </p:spPr>
      </p:pic>
    </p:spTree>
    <p:extLst>
      <p:ext uri="{BB962C8B-B14F-4D97-AF65-F5344CB8AC3E}">
        <p14:creationId xmlns:p14="http://schemas.microsoft.com/office/powerpoint/2010/main" val="151133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10"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A6D740-A781-4A78-8FBF-683BD732B116}"/>
              </a:ext>
              <a:ext uri="{C183D7F6-B498-43B3-948B-1728B52AA6E4}">
                <adec:decorative xmlns:adec="http://schemas.microsoft.com/office/drawing/2017/decorative" val="1"/>
              </a:ext>
            </a:extLst>
          </p:cNvPr>
          <p:cNvSpPr>
            <a:spLocks noGrp="1"/>
          </p:cNvSpPr>
          <p:nvPr>
            <p:ph type="sldNum" sz="quarter" idx="12"/>
          </p:nvPr>
        </p:nvSpPr>
        <p:spPr/>
        <p:txBody>
          <a:bodyPr/>
          <a:lstStyle/>
          <a:p>
            <a:fld id="{72476313-A619-445E-9D5B-4DE218FC01D5}" type="slidenum">
              <a:rPr lang="en-US" smtClean="0"/>
              <a:t>6</a:t>
            </a:fld>
            <a:endParaRPr lang="en-US"/>
          </a:p>
        </p:txBody>
      </p:sp>
      <p:sp>
        <p:nvSpPr>
          <p:cNvPr id="6" name="Title 1">
            <a:extLst>
              <a:ext uri="{FF2B5EF4-FFF2-40B4-BE49-F238E27FC236}">
                <a16:creationId xmlns:a16="http://schemas.microsoft.com/office/drawing/2014/main" id="{82C11704-DF0E-49DA-81FA-16C13442DF93}"/>
              </a:ext>
            </a:extLst>
          </p:cNvPr>
          <p:cNvSpPr txBox="1">
            <a:spLocks noGrp="1"/>
          </p:cNvSpPr>
          <p:nvPr>
            <p:ph type="title" idx="4294967295"/>
          </p:nvPr>
        </p:nvSpPr>
        <p:spPr>
          <a:xfrm>
            <a:off x="422910" y="136524"/>
            <a:ext cx="10515600" cy="12618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sng" strike="noStrike" kern="1200" cap="none" spc="0" normalizeH="0" baseline="0" noProof="0" dirty="0">
                <a:ln>
                  <a:noFill/>
                </a:ln>
                <a:solidFill>
                  <a:srgbClr val="013591"/>
                </a:solidFill>
                <a:effectLst/>
                <a:uLnTx/>
                <a:uFillTx/>
                <a:latin typeface="Source Sans Pro" panose="020B0503030403020204" pitchFamily="34" charset="0"/>
                <a:ea typeface="Source Sans Pro" panose="020B0503030403020204" pitchFamily="34" charset="0"/>
                <a:cs typeface="+mj-cs"/>
              </a:rPr>
              <a:t>Don A. </a:t>
            </a:r>
            <a:r>
              <a:rPr kumimoji="0" lang="en-US" sz="4400" b="1" i="0" u="sng" strike="noStrike" kern="1200" cap="none" spc="0" normalizeH="0" baseline="0" noProof="0" dirty="0" err="1">
                <a:ln>
                  <a:noFill/>
                </a:ln>
                <a:solidFill>
                  <a:srgbClr val="013591"/>
                </a:solidFill>
                <a:effectLst/>
                <a:uLnTx/>
                <a:uFillTx/>
                <a:latin typeface="Source Sans Pro" panose="020B0503030403020204" pitchFamily="34" charset="0"/>
                <a:ea typeface="Source Sans Pro" panose="020B0503030403020204" pitchFamily="34" charset="0"/>
                <a:cs typeface="+mj-cs"/>
              </a:rPr>
              <a:t>Dillman’s</a:t>
            </a:r>
            <a:r>
              <a:rPr kumimoji="0" lang="en-US" sz="4400" b="1" i="0" u="sng" strike="noStrike" kern="1200" cap="none" spc="0" normalizeH="0" baseline="0" noProof="0" dirty="0">
                <a:ln>
                  <a:noFill/>
                </a:ln>
                <a:solidFill>
                  <a:srgbClr val="013591"/>
                </a:solidFill>
                <a:effectLst/>
                <a:uLnTx/>
                <a:uFillTx/>
                <a:latin typeface="Source Sans Pro" panose="020B0503030403020204" pitchFamily="34" charset="0"/>
                <a:ea typeface="Source Sans Pro" panose="020B0503030403020204" pitchFamily="34" charset="0"/>
                <a:cs typeface="+mj-cs"/>
              </a:rPr>
              <a:t> Total Design Method</a:t>
            </a:r>
          </a:p>
        </p:txBody>
      </p:sp>
      <p:sp>
        <p:nvSpPr>
          <p:cNvPr id="5" name="Text Placeholder 2">
            <a:extLst>
              <a:ext uri="{FF2B5EF4-FFF2-40B4-BE49-F238E27FC236}">
                <a16:creationId xmlns:a16="http://schemas.microsoft.com/office/drawing/2014/main" id="{99596FA7-B206-4885-9E96-78D4044EF4B5}"/>
              </a:ext>
            </a:extLst>
          </p:cNvPr>
          <p:cNvSpPr txBox="1">
            <a:spLocks/>
          </p:cNvSpPr>
          <p:nvPr/>
        </p:nvSpPr>
        <p:spPr>
          <a:xfrm>
            <a:off x="1009650" y="1067562"/>
            <a:ext cx="4103370" cy="5109210"/>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347472">
              <a:spcBef>
                <a:spcPts val="400"/>
              </a:spcBef>
            </a:pPr>
            <a:r>
              <a:rPr lang="en-US" sz="2500" b="1" dirty="0">
                <a:solidFill>
                  <a:schemeClr val="tx1"/>
                </a:solidFill>
                <a:latin typeface="Arial" panose="020B0604020202020204" pitchFamily="34" charset="0"/>
                <a:cs typeface="Arial" panose="020B0604020202020204" pitchFamily="34" charset="0"/>
              </a:rPr>
              <a:t>What is it? </a:t>
            </a:r>
            <a:r>
              <a:rPr lang="en-US" sz="2500" dirty="0">
                <a:solidFill>
                  <a:schemeClr val="tx1"/>
                </a:solidFill>
                <a:latin typeface="Arial" panose="020B0604020202020204" pitchFamily="34" charset="0"/>
                <a:cs typeface="Arial" panose="020B0604020202020204" pitchFamily="34" charset="0"/>
                <a:hlinkClick r:id="rId3" action="ppaction://hlinksldjump"/>
              </a:rPr>
              <a:t>[8]</a:t>
            </a:r>
            <a:endParaRPr lang="en-US" sz="2500" dirty="0">
              <a:solidFill>
                <a:schemeClr val="tx1"/>
              </a:solidFill>
              <a:latin typeface="Arial" panose="020B0604020202020204" pitchFamily="34" charset="0"/>
              <a:cs typeface="Arial" panose="020B0604020202020204" pitchFamily="34" charset="0"/>
            </a:endParaRPr>
          </a:p>
          <a:p>
            <a:pPr marL="457200" indent="-347472">
              <a:spcBef>
                <a:spcPts val="400"/>
              </a:spcBef>
              <a:buFont typeface="Arial" panose="020B0604020202020204" pitchFamily="34" charset="0"/>
              <a:buChar char="•"/>
            </a:pPr>
            <a:r>
              <a:rPr lang="en-US" sz="2500" dirty="0">
                <a:solidFill>
                  <a:schemeClr val="tx1"/>
                </a:solidFill>
                <a:latin typeface="Arial" panose="020B0604020202020204" pitchFamily="34" charset="0"/>
                <a:cs typeface="Arial" panose="020B0604020202020204" pitchFamily="34" charset="0"/>
              </a:rPr>
              <a:t>Recognized as state-of-the-art method for maximizing survey response rates </a:t>
            </a:r>
          </a:p>
          <a:p>
            <a:pPr marL="457200" indent="-347472">
              <a:spcBef>
                <a:spcPts val="400"/>
              </a:spcBef>
              <a:buFont typeface="Arial" panose="020B0604020202020204" pitchFamily="34" charset="0"/>
              <a:buChar char="•"/>
            </a:pPr>
            <a:r>
              <a:rPr lang="en-US" sz="2500" dirty="0">
                <a:solidFill>
                  <a:schemeClr val="tx1"/>
                </a:solidFill>
                <a:latin typeface="Arial" panose="020B0604020202020204" pitchFamily="34" charset="0"/>
                <a:cs typeface="Arial" panose="020B0604020202020204" pitchFamily="34" charset="0"/>
              </a:rPr>
              <a:t>“Guarantees” 80% return rates on </a:t>
            </a:r>
            <a:r>
              <a:rPr lang="en-US" sz="2500" b="1" dirty="0">
                <a:solidFill>
                  <a:schemeClr val="tx1"/>
                </a:solidFill>
                <a:latin typeface="Arial" panose="020B0604020202020204" pitchFamily="34" charset="0"/>
                <a:cs typeface="Arial" panose="020B0604020202020204" pitchFamily="34" charset="0"/>
              </a:rPr>
              <a:t>mail and internet surveys</a:t>
            </a:r>
          </a:p>
          <a:p>
            <a:pPr marL="457200" indent="-347472">
              <a:spcBef>
                <a:spcPts val="400"/>
              </a:spcBef>
              <a:buFont typeface="Arial" panose="020B0604020202020204" pitchFamily="34" charset="0"/>
              <a:buChar char="•"/>
            </a:pPr>
            <a:r>
              <a:rPr lang="en-US" sz="2500" dirty="0">
                <a:solidFill>
                  <a:schemeClr val="tx1"/>
                </a:solidFill>
                <a:latin typeface="Arial" panose="020B0604020202020204" pitchFamily="34" charset="0"/>
                <a:cs typeface="Arial" panose="020B0604020202020204" pitchFamily="34" charset="0"/>
              </a:rPr>
              <a:t>Provides guiding principles for improving administrative detail</a:t>
            </a:r>
          </a:p>
          <a:p>
            <a:pPr marL="457200" indent="-347472">
              <a:spcBef>
                <a:spcPts val="400"/>
              </a:spcBef>
              <a:buFont typeface="Arial" panose="020B0604020202020204" pitchFamily="34" charset="0"/>
              <a:buChar char="•"/>
            </a:pPr>
            <a:endParaRPr lang="en-US" sz="2500" dirty="0">
              <a:solidFill>
                <a:schemeClr val="tx1"/>
              </a:solidFill>
              <a:latin typeface="Arial" panose="020B0604020202020204" pitchFamily="34" charset="0"/>
              <a:cs typeface="Arial" panose="020B0604020202020204" pitchFamily="34" charset="0"/>
            </a:endParaRPr>
          </a:p>
          <a:p>
            <a:pPr marL="457200" indent="-347472">
              <a:spcBef>
                <a:spcPts val="400"/>
              </a:spcBef>
              <a:buFont typeface="Arial" panose="020B0604020202020204" pitchFamily="34" charset="0"/>
              <a:buChar char="•"/>
            </a:pPr>
            <a:endParaRPr lang="en-US" sz="2500" dirty="0">
              <a:solidFill>
                <a:schemeClr val="tx1"/>
              </a:solidFill>
              <a:latin typeface="Arial" panose="020B0604020202020204" pitchFamily="34" charset="0"/>
              <a:cs typeface="Arial" panose="020B0604020202020204" pitchFamily="34" charset="0"/>
            </a:endParaRPr>
          </a:p>
        </p:txBody>
      </p:sp>
      <p:sp>
        <p:nvSpPr>
          <p:cNvPr id="7" name="Content Placeholder 3">
            <a:extLst>
              <a:ext uri="{FF2B5EF4-FFF2-40B4-BE49-F238E27FC236}">
                <a16:creationId xmlns:a16="http://schemas.microsoft.com/office/drawing/2014/main" id="{37DFEB8A-BCA7-4CC1-AA2A-7CE79062075C}"/>
              </a:ext>
            </a:extLst>
          </p:cNvPr>
          <p:cNvSpPr txBox="1">
            <a:spLocks/>
          </p:cNvSpPr>
          <p:nvPr/>
        </p:nvSpPr>
        <p:spPr>
          <a:xfrm>
            <a:off x="5320665" y="803723"/>
            <a:ext cx="5410200" cy="33528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347472" algn="l">
              <a:spcBef>
                <a:spcPts val="400"/>
              </a:spcBef>
            </a:pPr>
            <a:r>
              <a:rPr lang="en-US" sz="2500" b="1" dirty="0">
                <a:solidFill>
                  <a:schemeClr val="tx1"/>
                </a:solidFill>
                <a:latin typeface="Arial" panose="020B0604020202020204" pitchFamily="34" charset="0"/>
                <a:cs typeface="Arial" panose="020B0604020202020204" pitchFamily="34" charset="0"/>
              </a:rPr>
              <a:t>Key Recommendations </a:t>
            </a:r>
            <a:r>
              <a:rPr lang="en-US" sz="2500" dirty="0">
                <a:solidFill>
                  <a:schemeClr val="tx1"/>
                </a:solidFill>
                <a:latin typeface="Arial" panose="020B0604020202020204" pitchFamily="34" charset="0"/>
                <a:cs typeface="Arial" panose="020B0604020202020204" pitchFamily="34" charset="0"/>
                <a:hlinkClick r:id="rId3" action="ppaction://hlinksldjump"/>
              </a:rPr>
              <a:t>[8]</a:t>
            </a:r>
            <a:r>
              <a:rPr lang="en-US" sz="2500" b="1" dirty="0">
                <a:solidFill>
                  <a:schemeClr val="tx1"/>
                </a:solidFill>
                <a:latin typeface="Arial" panose="020B0604020202020204" pitchFamily="34" charset="0"/>
                <a:cs typeface="Arial" panose="020B0604020202020204" pitchFamily="34" charset="0"/>
              </a:rPr>
              <a:t> – </a:t>
            </a:r>
          </a:p>
          <a:p>
            <a:pPr marL="457200" indent="-347472" algn="l">
              <a:spcBef>
                <a:spcPts val="400"/>
              </a:spcBef>
              <a:buFont typeface="Arial" panose="020B0604020202020204" pitchFamily="34" charset="0"/>
              <a:buChar char="•"/>
            </a:pPr>
            <a:r>
              <a:rPr lang="en-US" sz="2500" dirty="0">
                <a:solidFill>
                  <a:schemeClr val="tx1"/>
                </a:solidFill>
                <a:latin typeface="Arial" panose="020B0604020202020204" pitchFamily="34" charset="0"/>
                <a:cs typeface="Arial" panose="020B0604020202020204" pitchFamily="34" charset="0"/>
              </a:rPr>
              <a:t>Creating a respondent friendly survey</a:t>
            </a:r>
          </a:p>
          <a:p>
            <a:pPr marL="457200" indent="-347472" algn="l">
              <a:spcBef>
                <a:spcPts val="400"/>
              </a:spcBef>
              <a:buFont typeface="Arial" panose="020B0604020202020204" pitchFamily="34" charset="0"/>
              <a:buChar char="•"/>
            </a:pPr>
            <a:r>
              <a:rPr lang="en-US" sz="2500" dirty="0">
                <a:solidFill>
                  <a:schemeClr val="tx1"/>
                </a:solidFill>
                <a:latin typeface="Arial" panose="020B0604020202020204" pitchFamily="34" charset="0"/>
                <a:cs typeface="Arial" panose="020B0604020202020204" pitchFamily="34" charset="0"/>
              </a:rPr>
              <a:t>Including a stamped return envelope</a:t>
            </a:r>
          </a:p>
          <a:p>
            <a:pPr marL="457200" indent="-347472" algn="l">
              <a:spcBef>
                <a:spcPts val="400"/>
              </a:spcBef>
              <a:buFont typeface="Arial" panose="020B0604020202020204" pitchFamily="34" charset="0"/>
              <a:buChar char="•"/>
            </a:pPr>
            <a:r>
              <a:rPr lang="en-US" sz="2500" dirty="0">
                <a:solidFill>
                  <a:schemeClr val="tx1"/>
                </a:solidFill>
                <a:latin typeface="Arial" panose="020B0604020202020204" pitchFamily="34" charset="0"/>
                <a:cs typeface="Arial" panose="020B0604020202020204" pitchFamily="34" charset="0"/>
              </a:rPr>
              <a:t>Providing financial incentives</a:t>
            </a:r>
          </a:p>
          <a:p>
            <a:pPr marL="457200" indent="-347472" algn="l">
              <a:spcBef>
                <a:spcPts val="400"/>
              </a:spcBef>
              <a:buFont typeface="Arial" panose="020B0604020202020204" pitchFamily="34" charset="0"/>
              <a:buChar char="•"/>
            </a:pPr>
            <a:r>
              <a:rPr lang="en-US" sz="2500" dirty="0">
                <a:solidFill>
                  <a:schemeClr val="tx1"/>
                </a:solidFill>
                <a:latin typeface="Arial" panose="020B0604020202020204" pitchFamily="34" charset="0"/>
                <a:cs typeface="Arial" panose="020B0604020202020204" pitchFamily="34" charset="0"/>
              </a:rPr>
              <a:t>Personalizing correspondence</a:t>
            </a:r>
          </a:p>
        </p:txBody>
      </p:sp>
      <p:pic>
        <p:nvPicPr>
          <p:cNvPr id="3" name="Picture 2">
            <a:extLst>
              <a:ext uri="{FF2B5EF4-FFF2-40B4-BE49-F238E27FC236}">
                <a16:creationId xmlns:a16="http://schemas.microsoft.com/office/drawing/2014/main" id="{980E9C89-4274-4DD8-864E-1054BD7E544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678007" y="4046220"/>
            <a:ext cx="4904267" cy="2811780"/>
          </a:xfrm>
          <a:prstGeom prst="rect">
            <a:avLst/>
          </a:prstGeom>
        </p:spPr>
      </p:pic>
      <p:sp>
        <p:nvSpPr>
          <p:cNvPr id="4" name="TextBox 3">
            <a:extLst>
              <a:ext uri="{FF2B5EF4-FFF2-40B4-BE49-F238E27FC236}">
                <a16:creationId xmlns:a16="http://schemas.microsoft.com/office/drawing/2014/main" id="{976A7BEE-D43D-4136-A00B-AB08E3FF8567}"/>
              </a:ext>
            </a:extLst>
          </p:cNvPr>
          <p:cNvSpPr txBox="1"/>
          <p:nvPr/>
        </p:nvSpPr>
        <p:spPr>
          <a:xfrm>
            <a:off x="7078980" y="7031979"/>
            <a:ext cx="5113020" cy="230832"/>
          </a:xfrm>
          <a:prstGeom prst="rect">
            <a:avLst/>
          </a:prstGeom>
          <a:noFill/>
        </p:spPr>
        <p:txBody>
          <a:bodyPr wrap="square" rtlCol="0">
            <a:spAutoFit/>
          </a:bodyPr>
          <a:lstStyle/>
          <a:p>
            <a:r>
              <a:rPr lang="en-US" sz="900">
                <a:hlinkClick r:id="rId5" tooltip="https://www.enago.com/academy/tips-for-a-great-letter-of-recommendation/"/>
              </a:rPr>
              <a:t>This Photo</a:t>
            </a:r>
            <a:r>
              <a:rPr lang="en-US" sz="900"/>
              <a:t> by Unknown Author is licensed under </a:t>
            </a:r>
            <a:r>
              <a:rPr lang="en-US" sz="900">
                <a:hlinkClick r:id="rId6" tooltip="https://creativecommons.org/licenses/by-nc-sa/3.0/"/>
              </a:rPr>
              <a:t>CC BY-SA-NC</a:t>
            </a:r>
            <a:endParaRPr lang="en-US" sz="900"/>
          </a:p>
        </p:txBody>
      </p:sp>
    </p:spTree>
    <p:extLst>
      <p:ext uri="{BB962C8B-B14F-4D97-AF65-F5344CB8AC3E}">
        <p14:creationId xmlns:p14="http://schemas.microsoft.com/office/powerpoint/2010/main" val="291070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54316-8463-409B-BD5D-76AE7F77E858}"/>
              </a:ext>
            </a:extLst>
          </p:cNvPr>
          <p:cNvSpPr>
            <a:spLocks noGrp="1"/>
          </p:cNvSpPr>
          <p:nvPr>
            <p:ph type="title"/>
          </p:nvPr>
        </p:nvSpPr>
        <p:spPr>
          <a:xfrm>
            <a:off x="838200" y="182881"/>
            <a:ext cx="10515600" cy="1258896"/>
          </a:xfrm>
        </p:spPr>
        <p:txBody>
          <a:bodyPr>
            <a:noAutofit/>
          </a:bodyPr>
          <a:lstStyle/>
          <a:p>
            <a:r>
              <a:rPr lang="en-US" dirty="0"/>
              <a:t>Telephone Surveys</a:t>
            </a:r>
          </a:p>
        </p:txBody>
      </p:sp>
      <p:sp>
        <p:nvSpPr>
          <p:cNvPr id="8" name="TextBox 7">
            <a:extLst>
              <a:ext uri="{FF2B5EF4-FFF2-40B4-BE49-F238E27FC236}">
                <a16:creationId xmlns:a16="http://schemas.microsoft.com/office/drawing/2014/main" id="{9C30DCC2-DB72-4BD8-8BFB-B919EC2E60FF}"/>
              </a:ext>
            </a:extLst>
          </p:cNvPr>
          <p:cNvSpPr txBox="1"/>
          <p:nvPr/>
        </p:nvSpPr>
        <p:spPr>
          <a:xfrm>
            <a:off x="1257300" y="1794510"/>
            <a:ext cx="1874520" cy="477054"/>
          </a:xfrm>
          <a:prstGeom prst="rect">
            <a:avLst/>
          </a:prstGeom>
          <a:noFill/>
        </p:spPr>
        <p:txBody>
          <a:bodyPr wrap="square" rtlCol="0">
            <a:spAutoFit/>
          </a:bodyPr>
          <a:lstStyle/>
          <a:p>
            <a:r>
              <a:rPr lang="en-US" sz="2500" b="1" dirty="0">
                <a:latin typeface="Arial" panose="020B0604020202020204" pitchFamily="34" charset="0"/>
                <a:cs typeface="Arial" panose="020B0604020202020204" pitchFamily="34" charset="0"/>
              </a:rPr>
              <a:t>Strengths</a:t>
            </a:r>
          </a:p>
        </p:txBody>
      </p:sp>
      <p:pic>
        <p:nvPicPr>
          <p:cNvPr id="6" name="Picture 5">
            <a:extLst>
              <a:ext uri="{FF2B5EF4-FFF2-40B4-BE49-F238E27FC236}">
                <a16:creationId xmlns:a16="http://schemas.microsoft.com/office/drawing/2014/main" id="{8E7494D1-F89D-48F3-9A57-A48A11369BE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1441777"/>
            <a:ext cx="1363980" cy="1363980"/>
          </a:xfrm>
          <a:prstGeom prst="rect">
            <a:avLst/>
          </a:prstGeom>
        </p:spPr>
      </p:pic>
      <p:sp>
        <p:nvSpPr>
          <p:cNvPr id="3" name="TextBox 2">
            <a:extLst>
              <a:ext uri="{FF2B5EF4-FFF2-40B4-BE49-F238E27FC236}">
                <a16:creationId xmlns:a16="http://schemas.microsoft.com/office/drawing/2014/main" id="{FD9E3AB2-C843-4E9F-9FC0-0EF584FA8427}"/>
              </a:ext>
            </a:extLst>
          </p:cNvPr>
          <p:cNvSpPr txBox="1"/>
          <p:nvPr/>
        </p:nvSpPr>
        <p:spPr>
          <a:xfrm>
            <a:off x="1108710" y="2587752"/>
            <a:ext cx="4594860" cy="3554819"/>
          </a:xfrm>
          <a:prstGeom prst="rect">
            <a:avLst/>
          </a:prstGeom>
          <a:noFill/>
        </p:spPr>
        <p:txBody>
          <a:bodyPr wrap="square" rtlCol="0">
            <a:spAutoFit/>
          </a:bodyPr>
          <a:lstStyle/>
          <a:p>
            <a:pPr marL="285750" indent="-285750">
              <a:buFont typeface="Arial" panose="020B0604020202020204" pitchFamily="34" charset="0"/>
              <a:buChar char="•"/>
            </a:pPr>
            <a:r>
              <a:rPr lang="en-US" sz="2500" dirty="0">
                <a:latin typeface="Arial" panose="020B0604020202020204" pitchFamily="34" charset="0"/>
                <a:cs typeface="Arial" panose="020B0604020202020204" pitchFamily="34" charset="0"/>
              </a:rPr>
              <a:t>Possibility of Random Digital Dialing (RDD) </a:t>
            </a:r>
            <a:r>
              <a:rPr lang="en-US" sz="2500" dirty="0">
                <a:latin typeface="Arial" panose="020B0604020202020204" pitchFamily="34" charset="0"/>
                <a:cs typeface="Arial" panose="020B0604020202020204" pitchFamily="34" charset="0"/>
                <a:hlinkClick r:id="rId4" action="ppaction://hlinksldjump"/>
              </a:rPr>
              <a:t>[4]</a:t>
            </a:r>
            <a:endParaRPr lang="en-US" sz="2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500" b="0" i="0" u="none" strike="noStrike" kern="1200" dirty="0">
                <a:solidFill>
                  <a:srgbClr val="000000"/>
                </a:solidFill>
                <a:effectLst/>
                <a:latin typeface="Arial" panose="020B0604020202020204" pitchFamily="34" charset="0"/>
                <a:cs typeface="Arial" panose="020B0604020202020204" pitchFamily="34" charset="0"/>
              </a:rPr>
              <a:t>Good geographical coverage </a:t>
            </a:r>
            <a:r>
              <a:rPr lang="en-US" sz="2500" dirty="0">
                <a:latin typeface="Arial" panose="020B0604020202020204" pitchFamily="34" charset="0"/>
                <a:cs typeface="Arial" panose="020B0604020202020204" pitchFamily="34" charset="0"/>
                <a:hlinkClick r:id="rId4" action="ppaction://hlinksldjump"/>
              </a:rPr>
              <a:t>[4]</a:t>
            </a:r>
            <a:endParaRPr lang="en-US" sz="2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500" b="0" i="0" u="none" strike="noStrike" kern="1200" dirty="0">
                <a:solidFill>
                  <a:srgbClr val="000000"/>
                </a:solidFill>
                <a:effectLst/>
                <a:latin typeface="Arial" panose="020B0604020202020204" pitchFamily="34" charset="0"/>
                <a:cs typeface="Arial" panose="020B0604020202020204" pitchFamily="34" charset="0"/>
              </a:rPr>
              <a:t>Personal interaction </a:t>
            </a:r>
            <a:endParaRPr lang="en-US" sz="2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500" b="0" i="0" u="none" strike="noStrike" kern="1200" dirty="0">
                <a:solidFill>
                  <a:srgbClr val="000000"/>
                </a:solidFill>
                <a:effectLst/>
                <a:latin typeface="Arial" panose="020B0604020202020204" pitchFamily="34" charset="0"/>
                <a:cs typeface="Arial" panose="020B0604020202020204" pitchFamily="34" charset="0"/>
              </a:rPr>
              <a:t>Lower cost compared to face-to-face </a:t>
            </a:r>
            <a:r>
              <a:rPr lang="en-US" sz="2500" dirty="0">
                <a:latin typeface="Arial" panose="020B0604020202020204" pitchFamily="34" charset="0"/>
                <a:cs typeface="Arial" panose="020B0604020202020204" pitchFamily="34" charset="0"/>
                <a:hlinkClick r:id="rId4" action="ppaction://hlinksldjump"/>
              </a:rPr>
              <a:t>[4]</a:t>
            </a:r>
            <a:endParaRPr lang="en-US" sz="2500" b="0" i="0" u="none" strike="noStrike" dirty="0">
              <a:effectLst/>
              <a:latin typeface="Arial" panose="020B0604020202020204" pitchFamily="34" charset="0"/>
              <a:cs typeface="Arial" panose="020B0604020202020204" pitchFamily="34" charset="0"/>
            </a:endParaRPr>
          </a:p>
          <a:p>
            <a:endParaRPr lang="en-US" sz="2500" dirty="0">
              <a:latin typeface="Arial" panose="020B0604020202020204" pitchFamily="34" charset="0"/>
              <a:cs typeface="Arial" panose="020B0604020202020204" pitchFamily="34" charset="0"/>
            </a:endParaRPr>
          </a:p>
          <a:p>
            <a:endParaRPr lang="en-US" sz="25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8F7CE08-1AAF-42CF-9181-559A2FBD49F3}"/>
              </a:ext>
            </a:extLst>
          </p:cNvPr>
          <p:cNvSpPr txBox="1"/>
          <p:nvPr/>
        </p:nvSpPr>
        <p:spPr>
          <a:xfrm>
            <a:off x="5901690" y="1827812"/>
            <a:ext cx="2339340" cy="477054"/>
          </a:xfrm>
          <a:prstGeom prst="rect">
            <a:avLst/>
          </a:prstGeom>
          <a:noFill/>
        </p:spPr>
        <p:txBody>
          <a:bodyPr wrap="square" rtlCol="0">
            <a:spAutoFit/>
          </a:bodyPr>
          <a:lstStyle/>
          <a:p>
            <a:r>
              <a:rPr lang="en-US" sz="2500" b="1" dirty="0">
                <a:latin typeface="Arial" panose="020B0604020202020204" pitchFamily="34" charset="0"/>
                <a:cs typeface="Arial" panose="020B0604020202020204" pitchFamily="34" charset="0"/>
              </a:rPr>
              <a:t>Weaknesses</a:t>
            </a:r>
          </a:p>
        </p:txBody>
      </p:sp>
      <p:pic>
        <p:nvPicPr>
          <p:cNvPr id="7" name="Picture 6">
            <a:extLst>
              <a:ext uri="{FF2B5EF4-FFF2-40B4-BE49-F238E27FC236}">
                <a16:creationId xmlns:a16="http://schemas.microsoft.com/office/drawing/2014/main" id="{A0F1DE01-4359-48A7-874C-03EDCFAAF3B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1030" y="1502460"/>
            <a:ext cx="1170256" cy="1170256"/>
          </a:xfrm>
          <a:prstGeom prst="rect">
            <a:avLst/>
          </a:prstGeom>
        </p:spPr>
      </p:pic>
      <p:sp>
        <p:nvSpPr>
          <p:cNvPr id="5" name="TextBox 4">
            <a:extLst>
              <a:ext uri="{FF2B5EF4-FFF2-40B4-BE49-F238E27FC236}">
                <a16:creationId xmlns:a16="http://schemas.microsoft.com/office/drawing/2014/main" id="{B14631CD-08FA-476B-BC0D-7E80B0946CAA}"/>
              </a:ext>
            </a:extLst>
          </p:cNvPr>
          <p:cNvSpPr txBox="1"/>
          <p:nvPr/>
        </p:nvSpPr>
        <p:spPr>
          <a:xfrm>
            <a:off x="5867400" y="2587752"/>
            <a:ext cx="4594860" cy="2400657"/>
          </a:xfrm>
          <a:prstGeom prst="rect">
            <a:avLst/>
          </a:prstGeom>
          <a:noFill/>
        </p:spPr>
        <p:txBody>
          <a:bodyPr wrap="square" rtlCol="0">
            <a:spAutoFit/>
          </a:bodyPr>
          <a:lstStyle/>
          <a:p>
            <a:pPr marL="285750" indent="-285750">
              <a:buFont typeface="Arial" panose="020B0604020202020204" pitchFamily="34" charset="0"/>
              <a:buChar char="•"/>
            </a:pPr>
            <a:r>
              <a:rPr lang="en-US" sz="2500" i="0" u="none" strike="noStrike" kern="1200" dirty="0">
                <a:solidFill>
                  <a:srgbClr val="000000"/>
                </a:solidFill>
                <a:effectLst/>
                <a:latin typeface="Arial" panose="020B0604020202020204" pitchFamily="34" charset="0"/>
                <a:cs typeface="Arial" panose="020B0604020202020204" pitchFamily="34" charset="0"/>
              </a:rPr>
              <a:t>Interviewer Bias </a:t>
            </a:r>
            <a:r>
              <a:rPr lang="en-US" sz="2500" dirty="0">
                <a:latin typeface="Arial" panose="020B0604020202020204" pitchFamily="34" charset="0"/>
                <a:cs typeface="Arial" panose="020B0604020202020204" pitchFamily="34" charset="0"/>
                <a:hlinkClick r:id="rId4" action="ppaction://hlinksldjump"/>
              </a:rPr>
              <a:t>[4]</a:t>
            </a:r>
            <a:endParaRPr lang="en-US" sz="2500" i="0" u="none" strike="noStrike" kern="1200" dirty="0">
              <a:solidFill>
                <a:srgbClr val="000000"/>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500" b="0" i="0" u="none" strike="noStrike" kern="1200" dirty="0">
                <a:solidFill>
                  <a:srgbClr val="000000"/>
                </a:solidFill>
                <a:effectLst/>
                <a:latin typeface="Arial" panose="020B0604020202020204" pitchFamily="34" charset="0"/>
                <a:cs typeface="Arial" panose="020B0604020202020204" pitchFamily="34" charset="0"/>
              </a:rPr>
              <a:t>Lower response rate </a:t>
            </a:r>
            <a:r>
              <a:rPr lang="en-US" sz="2500" dirty="0">
                <a:latin typeface="Arial" panose="020B0604020202020204" pitchFamily="34" charset="0"/>
                <a:cs typeface="Arial" panose="020B0604020202020204" pitchFamily="34" charset="0"/>
                <a:hlinkClick r:id="rId4" action="ppaction://hlinksldjump"/>
              </a:rPr>
              <a:t>[4]</a:t>
            </a:r>
            <a:endParaRPr lang="en-US" sz="2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500" b="0" i="0" u="none" strike="noStrike" kern="1200" dirty="0">
                <a:solidFill>
                  <a:srgbClr val="000000"/>
                </a:solidFill>
                <a:effectLst/>
                <a:latin typeface="Arial" panose="020B0604020202020204" pitchFamily="34" charset="0"/>
                <a:cs typeface="Arial" panose="020B0604020202020204" pitchFamily="34" charset="0"/>
              </a:rPr>
              <a:t>Inability to use visual help </a:t>
            </a:r>
            <a:r>
              <a:rPr lang="en-US" sz="2500" dirty="0">
                <a:latin typeface="Arial" panose="020B0604020202020204" pitchFamily="34" charset="0"/>
                <a:cs typeface="Arial" panose="020B0604020202020204" pitchFamily="34" charset="0"/>
                <a:hlinkClick r:id="rId4" action="ppaction://hlinksldjump"/>
              </a:rPr>
              <a:t>[4]</a:t>
            </a:r>
            <a:endParaRPr lang="en-US" sz="2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500" b="0" i="0" u="none" strike="noStrike" kern="1200" dirty="0">
                <a:solidFill>
                  <a:srgbClr val="000000"/>
                </a:solidFill>
                <a:effectLst/>
                <a:latin typeface="Arial" panose="020B0604020202020204" pitchFamily="34" charset="0"/>
                <a:cs typeface="Arial" panose="020B0604020202020204" pitchFamily="34" charset="0"/>
              </a:rPr>
              <a:t>May exclude people with hearing difficulties </a:t>
            </a:r>
            <a:r>
              <a:rPr lang="en-US" sz="2500" dirty="0">
                <a:latin typeface="Arial" panose="020B0604020202020204" pitchFamily="34" charset="0"/>
                <a:cs typeface="Arial" panose="020B0604020202020204" pitchFamily="34" charset="0"/>
                <a:hlinkClick r:id="rId4" action="ppaction://hlinksldjump"/>
              </a:rPr>
              <a:t>[4]</a:t>
            </a:r>
            <a:endParaRPr lang="en-US" sz="2500" b="0" i="0" u="none" strike="noStrike" dirty="0">
              <a:effectLst/>
              <a:latin typeface="Arial" panose="020B0604020202020204" pitchFamily="34" charset="0"/>
              <a:cs typeface="Arial" panose="020B0604020202020204" pitchFamily="34" charset="0"/>
            </a:endParaRPr>
          </a:p>
          <a:p>
            <a:endParaRPr lang="en-US" sz="25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512DB35D-8C1A-4170-B013-2928C46DA75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686254" y="4722148"/>
            <a:ext cx="2957151" cy="1971434"/>
          </a:xfrm>
          <a:prstGeom prst="rect">
            <a:avLst/>
          </a:prstGeom>
        </p:spPr>
      </p:pic>
    </p:spTree>
    <p:extLst>
      <p:ext uri="{BB962C8B-B14F-4D97-AF65-F5344CB8AC3E}">
        <p14:creationId xmlns:p14="http://schemas.microsoft.com/office/powerpoint/2010/main" val="277875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9"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54316-8463-409B-BD5D-76AE7F77E858}"/>
              </a:ext>
            </a:extLst>
          </p:cNvPr>
          <p:cNvSpPr>
            <a:spLocks noGrp="1"/>
          </p:cNvSpPr>
          <p:nvPr>
            <p:ph type="title"/>
          </p:nvPr>
        </p:nvSpPr>
        <p:spPr>
          <a:xfrm>
            <a:off x="838200" y="182881"/>
            <a:ext cx="10515600" cy="1258896"/>
          </a:xfrm>
        </p:spPr>
        <p:txBody>
          <a:bodyPr>
            <a:noAutofit/>
          </a:bodyPr>
          <a:lstStyle/>
          <a:p>
            <a:r>
              <a:rPr lang="en-US" dirty="0"/>
              <a:t>In-person Surveys</a:t>
            </a:r>
          </a:p>
        </p:txBody>
      </p:sp>
      <p:sp>
        <p:nvSpPr>
          <p:cNvPr id="8" name="TextBox 7">
            <a:extLst>
              <a:ext uri="{FF2B5EF4-FFF2-40B4-BE49-F238E27FC236}">
                <a16:creationId xmlns:a16="http://schemas.microsoft.com/office/drawing/2014/main" id="{E8E69324-5875-48E0-9317-A8A63F380457}"/>
              </a:ext>
            </a:extLst>
          </p:cNvPr>
          <p:cNvSpPr txBox="1"/>
          <p:nvPr/>
        </p:nvSpPr>
        <p:spPr>
          <a:xfrm>
            <a:off x="1257300" y="1794510"/>
            <a:ext cx="1874520" cy="477054"/>
          </a:xfrm>
          <a:prstGeom prst="rect">
            <a:avLst/>
          </a:prstGeom>
          <a:noFill/>
        </p:spPr>
        <p:txBody>
          <a:bodyPr wrap="square" rtlCol="0">
            <a:spAutoFit/>
          </a:bodyPr>
          <a:lstStyle/>
          <a:p>
            <a:r>
              <a:rPr lang="en-US" sz="2500" b="1" dirty="0">
                <a:latin typeface="Arial" panose="020B0604020202020204" pitchFamily="34" charset="0"/>
                <a:cs typeface="Arial" panose="020B0604020202020204" pitchFamily="34" charset="0"/>
              </a:rPr>
              <a:t>Strengths</a:t>
            </a:r>
          </a:p>
        </p:txBody>
      </p:sp>
      <p:pic>
        <p:nvPicPr>
          <p:cNvPr id="6" name="Picture 5">
            <a:extLst>
              <a:ext uri="{FF2B5EF4-FFF2-40B4-BE49-F238E27FC236}">
                <a16:creationId xmlns:a16="http://schemas.microsoft.com/office/drawing/2014/main" id="{8A94E219-14C4-4856-AF13-E76345EFC20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1441777"/>
            <a:ext cx="1363980" cy="1363980"/>
          </a:xfrm>
          <a:prstGeom prst="rect">
            <a:avLst/>
          </a:prstGeom>
        </p:spPr>
      </p:pic>
      <p:sp>
        <p:nvSpPr>
          <p:cNvPr id="3" name="TextBox 2">
            <a:extLst>
              <a:ext uri="{FF2B5EF4-FFF2-40B4-BE49-F238E27FC236}">
                <a16:creationId xmlns:a16="http://schemas.microsoft.com/office/drawing/2014/main" id="{FD9E3AB2-C843-4E9F-9FC0-0EF584FA8427}"/>
              </a:ext>
            </a:extLst>
          </p:cNvPr>
          <p:cNvSpPr txBox="1"/>
          <p:nvPr/>
        </p:nvSpPr>
        <p:spPr>
          <a:xfrm>
            <a:off x="1108710" y="2587752"/>
            <a:ext cx="4594860" cy="2015936"/>
          </a:xfrm>
          <a:prstGeom prst="rect">
            <a:avLst/>
          </a:prstGeom>
          <a:noFill/>
        </p:spPr>
        <p:txBody>
          <a:bodyPr wrap="square" rtlCol="0">
            <a:spAutoFit/>
          </a:bodyPr>
          <a:lstStyle/>
          <a:p>
            <a:pPr marL="342900" indent="-342900" fontAlgn="t">
              <a:buFont typeface="Arial" panose="020B0604020202020204" pitchFamily="34" charset="0"/>
              <a:buChar char="•"/>
            </a:pPr>
            <a:r>
              <a:rPr lang="en-US" sz="2500" dirty="0">
                <a:latin typeface="Arial" panose="020B0604020202020204" pitchFamily="34" charset="0"/>
                <a:cs typeface="Arial" panose="020B0604020202020204" pitchFamily="34" charset="0"/>
              </a:rPr>
              <a:t>Clearly structured </a:t>
            </a:r>
            <a:r>
              <a:rPr lang="en-US" sz="2500" dirty="0">
                <a:latin typeface="Arial" panose="020B0604020202020204" pitchFamily="34" charset="0"/>
                <a:cs typeface="Arial" panose="020B0604020202020204" pitchFamily="34" charset="0"/>
                <a:hlinkClick r:id="rId4" action="ppaction://hlinksldjump"/>
              </a:rPr>
              <a:t>[4]</a:t>
            </a:r>
            <a:endParaRPr lang="en-US" sz="2500" dirty="0">
              <a:latin typeface="Arial" panose="020B0604020202020204" pitchFamily="34" charset="0"/>
              <a:cs typeface="Arial" panose="020B0604020202020204" pitchFamily="34" charset="0"/>
            </a:endParaRPr>
          </a:p>
          <a:p>
            <a:pPr marL="342900" indent="-342900" fontAlgn="t">
              <a:buFont typeface="Arial" panose="020B0604020202020204" pitchFamily="34" charset="0"/>
              <a:buChar char="•"/>
            </a:pPr>
            <a:r>
              <a:rPr lang="en-US" sz="2500" dirty="0">
                <a:latin typeface="Arial" panose="020B0604020202020204" pitchFamily="34" charset="0"/>
                <a:cs typeface="Arial" panose="020B0604020202020204" pitchFamily="34" charset="0"/>
              </a:rPr>
              <a:t>Flexible and adaptable </a:t>
            </a:r>
            <a:r>
              <a:rPr lang="en-US" sz="2500" dirty="0">
                <a:latin typeface="Arial" panose="020B0604020202020204" pitchFamily="34" charset="0"/>
                <a:cs typeface="Arial" panose="020B0604020202020204" pitchFamily="34" charset="0"/>
                <a:hlinkClick r:id="rId4" action="ppaction://hlinksldjump"/>
              </a:rPr>
              <a:t>[4]</a:t>
            </a:r>
            <a:endParaRPr lang="en-US" sz="2500" dirty="0">
              <a:solidFill>
                <a:srgbClr val="000000"/>
              </a:solidFill>
              <a:latin typeface="Arial" panose="020B0604020202020204" pitchFamily="34" charset="0"/>
              <a:cs typeface="Arial" panose="020B0604020202020204" pitchFamily="34" charset="0"/>
            </a:endParaRPr>
          </a:p>
          <a:p>
            <a:pPr marL="342900" indent="-342900" fontAlgn="t">
              <a:buFont typeface="Arial" panose="020B0604020202020204" pitchFamily="34" charset="0"/>
              <a:buChar char="•"/>
            </a:pPr>
            <a:r>
              <a:rPr lang="en-US" sz="2500" b="0" i="0" u="none" strike="noStrike" kern="1200" dirty="0">
                <a:solidFill>
                  <a:srgbClr val="000000"/>
                </a:solidFill>
                <a:effectLst/>
                <a:latin typeface="Arial" panose="020B0604020202020204" pitchFamily="34" charset="0"/>
                <a:cs typeface="Arial" panose="020B0604020202020204" pitchFamily="34" charset="0"/>
              </a:rPr>
              <a:t>Personal touch </a:t>
            </a:r>
            <a:r>
              <a:rPr lang="en-US" sz="2500" dirty="0">
                <a:latin typeface="Arial" panose="020B0604020202020204" pitchFamily="34" charset="0"/>
                <a:cs typeface="Arial" panose="020B0604020202020204" pitchFamily="34" charset="0"/>
                <a:hlinkClick r:id="rId4" action="ppaction://hlinksldjump"/>
              </a:rPr>
              <a:t>[4]</a:t>
            </a:r>
            <a:endParaRPr lang="en-US" sz="2500" b="0" i="0" u="none" strike="noStrike" dirty="0">
              <a:effectLst/>
              <a:latin typeface="Arial" panose="020B0604020202020204" pitchFamily="34" charset="0"/>
              <a:cs typeface="Arial" panose="020B0604020202020204" pitchFamily="34" charset="0"/>
            </a:endParaRPr>
          </a:p>
          <a:p>
            <a:endParaRPr lang="en-US" sz="2500" dirty="0">
              <a:latin typeface="Arial" panose="020B0604020202020204" pitchFamily="34" charset="0"/>
              <a:cs typeface="Arial" panose="020B0604020202020204" pitchFamily="34" charset="0"/>
            </a:endParaRPr>
          </a:p>
          <a:p>
            <a:endParaRPr lang="en-US" sz="25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093D28F-0BAA-41AF-8CD4-41AB4437732B}"/>
              </a:ext>
            </a:extLst>
          </p:cNvPr>
          <p:cNvSpPr txBox="1"/>
          <p:nvPr/>
        </p:nvSpPr>
        <p:spPr>
          <a:xfrm>
            <a:off x="5901690" y="1827812"/>
            <a:ext cx="2339340" cy="477054"/>
          </a:xfrm>
          <a:prstGeom prst="rect">
            <a:avLst/>
          </a:prstGeom>
          <a:noFill/>
        </p:spPr>
        <p:txBody>
          <a:bodyPr wrap="square" rtlCol="0">
            <a:spAutoFit/>
          </a:bodyPr>
          <a:lstStyle/>
          <a:p>
            <a:r>
              <a:rPr lang="en-US" sz="2500" b="1" dirty="0">
                <a:latin typeface="Arial" panose="020B0604020202020204" pitchFamily="34" charset="0"/>
                <a:cs typeface="Arial" panose="020B0604020202020204" pitchFamily="34" charset="0"/>
              </a:rPr>
              <a:t>Weaknesses</a:t>
            </a:r>
          </a:p>
        </p:txBody>
      </p:sp>
      <p:pic>
        <p:nvPicPr>
          <p:cNvPr id="7" name="Picture 6">
            <a:extLst>
              <a:ext uri="{FF2B5EF4-FFF2-40B4-BE49-F238E27FC236}">
                <a16:creationId xmlns:a16="http://schemas.microsoft.com/office/drawing/2014/main" id="{13C02453-CB37-4FD7-A698-825C001CA71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1030" y="1502460"/>
            <a:ext cx="1170256" cy="1170256"/>
          </a:xfrm>
          <a:prstGeom prst="rect">
            <a:avLst/>
          </a:prstGeom>
        </p:spPr>
      </p:pic>
      <p:sp>
        <p:nvSpPr>
          <p:cNvPr id="5" name="TextBox 4">
            <a:extLst>
              <a:ext uri="{FF2B5EF4-FFF2-40B4-BE49-F238E27FC236}">
                <a16:creationId xmlns:a16="http://schemas.microsoft.com/office/drawing/2014/main" id="{B14631CD-08FA-476B-BC0D-7E80B0946CAA}"/>
              </a:ext>
            </a:extLst>
          </p:cNvPr>
          <p:cNvSpPr txBox="1"/>
          <p:nvPr/>
        </p:nvSpPr>
        <p:spPr>
          <a:xfrm>
            <a:off x="5867400" y="2587752"/>
            <a:ext cx="4594860" cy="3554819"/>
          </a:xfrm>
          <a:prstGeom prst="rect">
            <a:avLst/>
          </a:prstGeom>
          <a:noFill/>
        </p:spPr>
        <p:txBody>
          <a:bodyPr wrap="square" rtlCol="0">
            <a:spAutoFit/>
          </a:bodyPr>
          <a:lstStyle/>
          <a:p>
            <a:pPr marL="342900" indent="-342900">
              <a:buFont typeface="Arial" panose="020B0604020202020204" pitchFamily="34" charset="0"/>
              <a:buChar char="•"/>
            </a:pPr>
            <a:r>
              <a:rPr lang="en-US" sz="2500" dirty="0">
                <a:latin typeface="Arial" panose="020B0604020202020204" pitchFamily="34" charset="0"/>
                <a:cs typeface="Arial" panose="020B0604020202020204" pitchFamily="34" charset="0"/>
              </a:rPr>
              <a:t>Interviewer Bias </a:t>
            </a:r>
            <a:r>
              <a:rPr lang="en-US" sz="2500" dirty="0">
                <a:latin typeface="Arial" panose="020B0604020202020204" pitchFamily="34" charset="0"/>
                <a:cs typeface="Arial" panose="020B0604020202020204" pitchFamily="34" charset="0"/>
                <a:hlinkClick r:id="rId4" action="ppaction://hlinksldjump"/>
              </a:rPr>
              <a:t>[4]</a:t>
            </a:r>
            <a:endParaRPr lang="en-US" sz="2500" dirty="0">
              <a:latin typeface="Arial" panose="020B0604020202020204" pitchFamily="34" charset="0"/>
              <a:cs typeface="Arial" panose="020B0604020202020204" pitchFamily="34" charset="0"/>
            </a:endParaRPr>
          </a:p>
          <a:p>
            <a:pPr marL="285750" indent="-285750" fontAlgn="t">
              <a:buFont typeface="Arial" panose="020B0604020202020204" pitchFamily="34" charset="0"/>
              <a:buChar char="•"/>
            </a:pPr>
            <a:r>
              <a:rPr lang="en-US" sz="2500" b="0" i="0" u="none" strike="noStrike" kern="1200" dirty="0">
                <a:solidFill>
                  <a:srgbClr val="000000"/>
                </a:solidFill>
                <a:effectLst/>
                <a:latin typeface="Arial" panose="020B0604020202020204" pitchFamily="34" charset="0"/>
                <a:cs typeface="Arial" panose="020B0604020202020204" pitchFamily="34" charset="0"/>
              </a:rPr>
              <a:t>Higher cost per respondent </a:t>
            </a:r>
            <a:r>
              <a:rPr lang="en-US" sz="2500" dirty="0">
                <a:latin typeface="Arial" panose="020B0604020202020204" pitchFamily="34" charset="0"/>
                <a:cs typeface="Arial" panose="020B0604020202020204" pitchFamily="34" charset="0"/>
                <a:hlinkClick r:id="rId4" action="ppaction://hlinksldjump"/>
              </a:rPr>
              <a:t>[4]</a:t>
            </a:r>
            <a:endParaRPr lang="en-US" sz="2500" dirty="0">
              <a:latin typeface="Arial" panose="020B0604020202020204" pitchFamily="34" charset="0"/>
              <a:cs typeface="Arial" panose="020B0604020202020204" pitchFamily="34" charset="0"/>
            </a:endParaRPr>
          </a:p>
          <a:p>
            <a:pPr marL="285750" indent="-285750" fontAlgn="t">
              <a:buFont typeface="Arial" panose="020B0604020202020204" pitchFamily="34" charset="0"/>
              <a:buChar char="•"/>
            </a:pPr>
            <a:r>
              <a:rPr lang="en-US" sz="2500" b="0" i="0" u="none" strike="noStrike" kern="1200" dirty="0">
                <a:solidFill>
                  <a:srgbClr val="000000"/>
                </a:solidFill>
                <a:effectLst/>
                <a:latin typeface="Arial" panose="020B0604020202020204" pitchFamily="34" charset="0"/>
                <a:cs typeface="Arial" panose="020B0604020202020204" pitchFamily="34" charset="0"/>
              </a:rPr>
              <a:t>Geographical limitations </a:t>
            </a:r>
            <a:r>
              <a:rPr lang="en-US" sz="2500" dirty="0">
                <a:latin typeface="Arial" panose="020B0604020202020204" pitchFamily="34" charset="0"/>
                <a:cs typeface="Arial" panose="020B0604020202020204" pitchFamily="34" charset="0"/>
                <a:hlinkClick r:id="rId4" action="ppaction://hlinksldjump"/>
              </a:rPr>
              <a:t>[4]</a:t>
            </a:r>
            <a:endParaRPr lang="en-US" sz="2500" dirty="0">
              <a:latin typeface="Arial" panose="020B0604020202020204" pitchFamily="34" charset="0"/>
              <a:cs typeface="Arial" panose="020B0604020202020204" pitchFamily="34" charset="0"/>
            </a:endParaRPr>
          </a:p>
          <a:p>
            <a:pPr marL="285750" indent="-285750" fontAlgn="t">
              <a:buFont typeface="Arial" panose="020B0604020202020204" pitchFamily="34" charset="0"/>
              <a:buChar char="•"/>
            </a:pPr>
            <a:r>
              <a:rPr lang="en-US" sz="2500" b="0" i="0" u="none" strike="noStrike" kern="1200" dirty="0">
                <a:solidFill>
                  <a:srgbClr val="000000"/>
                </a:solidFill>
                <a:effectLst/>
                <a:latin typeface="Arial" panose="020B0604020202020204" pitchFamily="34" charset="0"/>
                <a:cs typeface="Arial" panose="020B0604020202020204" pitchFamily="34" charset="0"/>
              </a:rPr>
              <a:t>Time pressure on respondents </a:t>
            </a:r>
            <a:r>
              <a:rPr lang="en-US" sz="2500" dirty="0">
                <a:latin typeface="Arial" panose="020B0604020202020204" pitchFamily="34" charset="0"/>
                <a:cs typeface="Arial" panose="020B0604020202020204" pitchFamily="34" charset="0"/>
                <a:hlinkClick r:id="rId4" action="ppaction://hlinksldjump"/>
              </a:rPr>
              <a:t>[4]</a:t>
            </a:r>
            <a:endParaRPr lang="en-US" sz="2500" dirty="0">
              <a:latin typeface="Arial" panose="020B0604020202020204" pitchFamily="34" charset="0"/>
              <a:cs typeface="Arial" panose="020B0604020202020204" pitchFamily="34" charset="0"/>
            </a:endParaRPr>
          </a:p>
          <a:p>
            <a:pPr marL="285750" indent="-285750" fontAlgn="t">
              <a:buFont typeface="Arial" panose="020B0604020202020204" pitchFamily="34" charset="0"/>
              <a:buChar char="•"/>
            </a:pPr>
            <a:r>
              <a:rPr lang="en-US" sz="2500" b="0" i="0" u="none" strike="noStrike" kern="1200" dirty="0">
                <a:solidFill>
                  <a:srgbClr val="000000"/>
                </a:solidFill>
                <a:effectLst/>
                <a:latin typeface="Arial" panose="020B0604020202020204" pitchFamily="34" charset="0"/>
                <a:cs typeface="Arial" panose="020B0604020202020204" pitchFamily="34" charset="0"/>
              </a:rPr>
              <a:t>More susceptible to social desirability bias </a:t>
            </a:r>
            <a:r>
              <a:rPr lang="en-US" sz="2500" dirty="0">
                <a:latin typeface="Arial" panose="020B0604020202020204" pitchFamily="34" charset="0"/>
                <a:cs typeface="Arial" panose="020B0604020202020204" pitchFamily="34" charset="0"/>
                <a:hlinkClick r:id="rId4" action="ppaction://hlinksldjump"/>
              </a:rPr>
              <a:t>[4]</a:t>
            </a:r>
            <a:endParaRPr lang="en-US" sz="2500" b="0" i="0" u="none" strike="noStrike" dirty="0">
              <a:effectLst/>
              <a:latin typeface="Arial" panose="020B0604020202020204" pitchFamily="34" charset="0"/>
              <a:cs typeface="Arial" panose="020B0604020202020204" pitchFamily="34" charset="0"/>
            </a:endParaRPr>
          </a:p>
          <a:p>
            <a:endParaRPr lang="en-US" sz="25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FDA7A25C-07E9-49B7-9EBB-319E9BFA4E5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108710" y="4019549"/>
            <a:ext cx="3712824" cy="2793347"/>
          </a:xfrm>
          <a:prstGeom prst="rect">
            <a:avLst/>
          </a:prstGeom>
        </p:spPr>
      </p:pic>
    </p:spTree>
    <p:extLst>
      <p:ext uri="{BB962C8B-B14F-4D97-AF65-F5344CB8AC3E}">
        <p14:creationId xmlns:p14="http://schemas.microsoft.com/office/powerpoint/2010/main" val="379625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9"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ED7642-093E-4B1E-A9DD-6E0F6A9CDCE9}"/>
              </a:ext>
            </a:extLst>
          </p:cNvPr>
          <p:cNvSpPr txBox="1">
            <a:spLocks noGrp="1"/>
          </p:cNvSpPr>
          <p:nvPr>
            <p:ph type="title" idx="4294967295"/>
          </p:nvPr>
        </p:nvSpPr>
        <p:spPr>
          <a:xfrm>
            <a:off x="1219199" y="594360"/>
            <a:ext cx="6402224" cy="8702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13591"/>
                </a:solidFill>
                <a:effectLst/>
                <a:uLnTx/>
                <a:uFillTx/>
                <a:latin typeface="Source Sans Pro" panose="020B0503030403020204" pitchFamily="34" charset="0"/>
                <a:ea typeface="Source Sans Pro" panose="020B0503030403020204" pitchFamily="34" charset="0"/>
                <a:cs typeface="+mj-cs"/>
              </a:rPr>
              <a:t>Think Out Loud</a:t>
            </a:r>
          </a:p>
        </p:txBody>
      </p:sp>
      <p:sp>
        <p:nvSpPr>
          <p:cNvPr id="5" name="Text Placeholder 4">
            <a:extLst>
              <a:ext uri="{FF2B5EF4-FFF2-40B4-BE49-F238E27FC236}">
                <a16:creationId xmlns:a16="http://schemas.microsoft.com/office/drawing/2014/main" id="{E7F4F216-323B-4D6B-B5CA-E249F9F74C56}"/>
              </a:ext>
            </a:extLst>
          </p:cNvPr>
          <p:cNvSpPr>
            <a:spLocks noGrp="1"/>
          </p:cNvSpPr>
          <p:nvPr>
            <p:ph type="body" sz="quarter" idx="10"/>
          </p:nvPr>
        </p:nvSpPr>
        <p:spPr>
          <a:xfrm>
            <a:off x="1047302" y="1789975"/>
            <a:ext cx="8768380" cy="4473665"/>
          </a:xfrm>
        </p:spPr>
        <p:txBody>
          <a:bodyPr/>
          <a:lstStyle/>
          <a:p>
            <a:pPr>
              <a:lnSpc>
                <a:spcPct val="150000"/>
              </a:lnSpc>
            </a:pPr>
            <a:r>
              <a:rPr lang="en-US" sz="2500" dirty="0">
                <a:latin typeface="Arial" panose="020B0604020202020204" pitchFamily="34" charset="0"/>
                <a:cs typeface="Arial" panose="020B0604020202020204" pitchFamily="34" charset="0"/>
              </a:rPr>
              <a:t>Who may be underrepresented in each of these modes of surveys?</a:t>
            </a:r>
          </a:p>
        </p:txBody>
      </p:sp>
      <p:pic>
        <p:nvPicPr>
          <p:cNvPr id="6" name="Graphic 5" descr="Badge Question Mark with solid fill">
            <a:extLst>
              <a:ext uri="{FF2B5EF4-FFF2-40B4-BE49-F238E27FC236}">
                <a16:creationId xmlns:a16="http://schemas.microsoft.com/office/drawing/2014/main" id="{74A213EE-6BC9-4B77-BA81-4181C6D395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2683" y="1810597"/>
            <a:ext cx="2175580" cy="2175580"/>
          </a:xfrm>
          <a:prstGeom prst="rect">
            <a:avLst/>
          </a:prstGeom>
        </p:spPr>
      </p:pic>
    </p:spTree>
    <p:extLst>
      <p:ext uri="{BB962C8B-B14F-4D97-AF65-F5344CB8AC3E}">
        <p14:creationId xmlns:p14="http://schemas.microsoft.com/office/powerpoint/2010/main" val="6346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HPowerpointTemplateWHITE1  -  Read-Only" id="{63B5605D-EC25-401F-BB01-4F26CDC26DEB}" vid="{1D341EF9-CACC-4201-999D-88C7ACF3B91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9279</TotalTime>
  <Words>937</Words>
  <Application>Microsoft Office PowerPoint</Application>
  <PresentationFormat>Widescreen</PresentationFormat>
  <Paragraphs>166</Paragraphs>
  <Slides>15</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Calibri</vt:lpstr>
      <vt:lpstr>Calibri Light</vt:lpstr>
      <vt:lpstr>Segoe UI</vt:lpstr>
      <vt:lpstr>Source Sans Pro</vt:lpstr>
      <vt:lpstr>Source Sans Pro Light</vt:lpstr>
      <vt:lpstr>Wingdings</vt:lpstr>
      <vt:lpstr>Office Theme</vt:lpstr>
      <vt:lpstr>1_Custom Design</vt:lpstr>
      <vt:lpstr>Disability Measurement and Eligibility Criteria </vt:lpstr>
      <vt:lpstr>Agenda</vt:lpstr>
      <vt:lpstr>Strengths and Limitations of Survey Modes</vt:lpstr>
      <vt:lpstr>Internet Surveys</vt:lpstr>
      <vt:lpstr>Mail Surveys</vt:lpstr>
      <vt:lpstr>Don A. Dillman’s Total Design Method</vt:lpstr>
      <vt:lpstr>Telephone Surveys</vt:lpstr>
      <vt:lpstr>In-person Surveys</vt:lpstr>
      <vt:lpstr>Think Out Loud</vt:lpstr>
      <vt:lpstr>Existing Disability-Related Survey Data</vt:lpstr>
      <vt:lpstr>Conclusion</vt:lpstr>
      <vt:lpstr>References</vt:lpstr>
      <vt:lpstr>Answer key</vt:lpstr>
      <vt:lpstr>Survey Rules, Concepts and Definitions (ACS)</vt:lpstr>
      <vt:lpstr>Structure of the ACS Questionnaire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Disparities and Program Participation</dc:title>
  <dc:creator>Paul, Shreya</dc:creator>
  <cp:lastModifiedBy>Shreya Paul</cp:lastModifiedBy>
  <cp:revision>191</cp:revision>
  <dcterms:created xsi:type="dcterms:W3CDTF">2021-04-30T19:27:52Z</dcterms:created>
  <dcterms:modified xsi:type="dcterms:W3CDTF">2022-08-09T14:48:16Z</dcterms:modified>
</cp:coreProperties>
</file>