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32" r:id="rId5"/>
    <p:sldMasterId id="2147483686" r:id="rId6"/>
    <p:sldMasterId id="2147483675" r:id="rId7"/>
  </p:sldMasterIdLst>
  <p:notesMasterIdLst>
    <p:notesMasterId r:id="rId45"/>
  </p:notesMasterIdLst>
  <p:sldIdLst>
    <p:sldId id="257" r:id="rId8"/>
    <p:sldId id="573" r:id="rId9"/>
    <p:sldId id="256" r:id="rId10"/>
    <p:sldId id="260" r:id="rId11"/>
    <p:sldId id="261" r:id="rId12"/>
    <p:sldId id="1053" r:id="rId13"/>
    <p:sldId id="277" r:id="rId14"/>
    <p:sldId id="11887" r:id="rId15"/>
    <p:sldId id="262" r:id="rId16"/>
    <p:sldId id="582" r:id="rId17"/>
    <p:sldId id="305" r:id="rId18"/>
    <p:sldId id="304" r:id="rId19"/>
    <p:sldId id="303" r:id="rId20"/>
    <p:sldId id="264" r:id="rId21"/>
    <p:sldId id="11924" r:id="rId22"/>
    <p:sldId id="11942" r:id="rId23"/>
    <p:sldId id="11940" r:id="rId24"/>
    <p:sldId id="11946" r:id="rId25"/>
    <p:sldId id="11947" r:id="rId26"/>
    <p:sldId id="11990" r:id="rId27"/>
    <p:sldId id="11996" r:id="rId28"/>
    <p:sldId id="11997" r:id="rId29"/>
    <p:sldId id="11998" r:id="rId30"/>
    <p:sldId id="11999" r:id="rId31"/>
    <p:sldId id="12000" r:id="rId32"/>
    <p:sldId id="12001" r:id="rId33"/>
    <p:sldId id="12002" r:id="rId34"/>
    <p:sldId id="12003" r:id="rId35"/>
    <p:sldId id="12004" r:id="rId36"/>
    <p:sldId id="308" r:id="rId37"/>
    <p:sldId id="11991" r:id="rId38"/>
    <p:sldId id="11992" r:id="rId39"/>
    <p:sldId id="11993" r:id="rId40"/>
    <p:sldId id="11994" r:id="rId41"/>
    <p:sldId id="274" r:id="rId42"/>
    <p:sldId id="507" r:id="rId43"/>
    <p:sldId id="506" r:id="rId44"/>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6469" autoAdjust="0"/>
  </p:normalViewPr>
  <p:slideViewPr>
    <p:cSldViewPr snapToGrid="0">
      <p:cViewPr varScale="1">
        <p:scale>
          <a:sx n="99" d="100"/>
          <a:sy n="99" d="100"/>
        </p:scale>
        <p:origin x="96" y="492"/>
      </p:cViewPr>
      <p:guideLst/>
    </p:cSldViewPr>
  </p:slideViewPr>
  <p:outlineViewPr>
    <p:cViewPr>
      <p:scale>
        <a:sx n="33" d="100"/>
        <a:sy n="33" d="100"/>
      </p:scale>
      <p:origin x="0" y="-4841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7/8/2022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30</a:t>
            </a:fld>
            <a:endParaRPr lang="en-US"/>
          </a:p>
        </p:txBody>
      </p:sp>
    </p:spTree>
    <p:extLst>
      <p:ext uri="{BB962C8B-B14F-4D97-AF65-F5344CB8AC3E}">
        <p14:creationId xmlns:p14="http://schemas.microsoft.com/office/powerpoint/2010/main" val="124758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5DF77-1009-47E2-AC7F-995B6307180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348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D58BF-EAC1-EE43-96D0-F8325C3103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221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D58BF-EAC1-EE43-96D0-F8325C3103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388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D58BF-EAC1-EE43-96D0-F8325C3103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006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d_Questions">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490463-F03D-4306-8545-812ED6F14E0F}"/>
              </a:ext>
            </a:extLst>
          </p:cNvPr>
          <p:cNvSpPr/>
          <p:nvPr userDrawn="1"/>
        </p:nvSpPr>
        <p:spPr>
          <a:xfrm>
            <a:off x="0" y="-6706"/>
            <a:ext cx="12192000" cy="68580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66CED25-0B13-4F41-B7AD-46AA7966844B}"/>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logo&#10;&#10;Description automatically generated">
            <a:extLst>
              <a:ext uri="{FF2B5EF4-FFF2-40B4-BE49-F238E27FC236}">
                <a16:creationId xmlns:a16="http://schemas.microsoft.com/office/drawing/2014/main" id="{C3C3BFDB-AAA1-4EFD-866D-7CA171286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515" y="6183887"/>
            <a:ext cx="1574399" cy="402336"/>
          </a:xfrm>
          <a:prstGeom prst="rect">
            <a:avLst/>
          </a:prstGeom>
        </p:spPr>
      </p:pic>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838200" y="3097609"/>
            <a:ext cx="10515600" cy="662782"/>
          </a:xfrm>
        </p:spPr>
        <p:txBody>
          <a:bodyPr lIns="0" tIns="0" rIns="0" bIns="0">
            <a:noAutofit/>
          </a:bodyPr>
          <a:lstStyle>
            <a:lvl1pPr algn="ctr">
              <a:defRPr sz="2800" b="1">
                <a:solidFill>
                  <a:schemeClr val="bg1"/>
                </a:solidFill>
              </a:defRPr>
            </a:lvl1pPr>
          </a:lstStyle>
          <a:p>
            <a:pPr lvl="0"/>
            <a:r>
              <a:rPr lang="en-US" dirty="0"/>
              <a:t>Questions?</a:t>
            </a:r>
          </a:p>
        </p:txBody>
      </p:sp>
      <p:cxnSp>
        <p:nvCxnSpPr>
          <p:cNvPr id="12" name="Straight Connector 11">
            <a:extLst>
              <a:ext uri="{FF2B5EF4-FFF2-40B4-BE49-F238E27FC236}">
                <a16:creationId xmlns:a16="http://schemas.microsoft.com/office/drawing/2014/main" id="{9699BC34-2765-4BE4-AA23-FD6B28B4AFFB}"/>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Tree>
    <p:extLst>
      <p:ext uri="{BB962C8B-B14F-4D97-AF65-F5344CB8AC3E}">
        <p14:creationId xmlns:p14="http://schemas.microsoft.com/office/powerpoint/2010/main" val="3739955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f_1 Column Text, Graphic,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8200" y="365760"/>
            <a:ext cx="10515600" cy="1325880"/>
          </a:xfrm>
        </p:spPr>
        <p:txBody>
          <a:bodyPr lIns="0" tIns="0" rIns="0" bIns="0"/>
          <a:lstStyle/>
          <a:p>
            <a:r>
              <a:rPr lang="en-US" dirty="0"/>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41248" y="1801368"/>
            <a:ext cx="10512552" cy="3918712"/>
          </a:xfrm>
        </p:spPr>
        <p:txBody>
          <a:bodyPr/>
          <a:lstStyle>
            <a:lvl1pPr>
              <a:defRPr/>
            </a:lvl1pPr>
          </a:lstStyle>
          <a:p>
            <a:pPr lvl="0"/>
            <a:r>
              <a:rPr lang="en-US" dirty="0"/>
              <a:t>Click to insert text</a:t>
            </a:r>
            <a:r>
              <a:rPr lang="en-US"/>
              <a:t>, graphic, or table</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38200" y="5829808"/>
            <a:ext cx="10512552" cy="256032"/>
          </a:xfrm>
        </p:spPr>
        <p:txBody>
          <a:bodyPr lIns="0">
            <a:normAutofit/>
          </a:bodyPr>
          <a:lstStyle>
            <a:lvl1pPr marL="0" indent="0">
              <a:buNone/>
              <a:defRPr sz="1200" b="0">
                <a:solidFill>
                  <a:schemeClr val="accent1"/>
                </a:solidFill>
              </a:defRPr>
            </a:lvl1pPr>
          </a:lstStyle>
          <a:p>
            <a:pPr lvl="0"/>
            <a:r>
              <a:rPr lang="en-US" dirty="0"/>
              <a:t>Click to insert notes or caption for graphic or table.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dirty="0"/>
          </a:p>
        </p:txBody>
      </p:sp>
      <p:cxnSp>
        <p:nvCxnSpPr>
          <p:cNvPr id="10" name="Straight Connector 9">
            <a:extLst>
              <a:ext uri="{FF2B5EF4-FFF2-40B4-BE49-F238E27FC236}">
                <a16:creationId xmlns:a16="http://schemas.microsoft.com/office/drawing/2014/main" id="{D12EB119-9A21-4481-B108-1DC12AA66B68}"/>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
        <p:nvSpPr>
          <p:cNvPr id="11" name="Rectangle 6">
            <a:extLst>
              <a:ext uri="{FF2B5EF4-FFF2-40B4-BE49-F238E27FC236}">
                <a16:creationId xmlns:a16="http://schemas.microsoft.com/office/drawing/2014/main" id="{EE951EFE-BB5F-44C3-97CE-B7646C344835}"/>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EED1B8F-8472-424A-976C-37544934D0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Tree>
    <p:extLst>
      <p:ext uri="{BB962C8B-B14F-4D97-AF65-F5344CB8AC3E}">
        <p14:creationId xmlns:p14="http://schemas.microsoft.com/office/powerpoint/2010/main" val="1583197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a_Cover No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600198" y="1828800"/>
            <a:ext cx="7312051" cy="1600200"/>
          </a:xfrm>
        </p:spPr>
        <p:txBody>
          <a:bodyPr lIns="0" tIns="0" rIns="0" bIns="0" anchor="b">
            <a:normAutofit/>
          </a:bodyPr>
          <a:lstStyle>
            <a:lvl1pPr algn="l">
              <a:defRPr sz="4800"/>
            </a:lvl1pPr>
          </a:lstStyle>
          <a:p>
            <a:r>
              <a:rPr lang="en-US" dirty="0"/>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600199" y="3657598"/>
            <a:ext cx="7312049" cy="777240"/>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Rectangle 6">
            <a:extLst>
              <a:ext uri="{FF2B5EF4-FFF2-40B4-BE49-F238E27FC236}">
                <a16:creationId xmlns:a16="http://schemas.microsoft.com/office/drawing/2014/main" id="{E32A52A6-D66B-4BC5-9D99-278AABEA09F6}"/>
              </a:ext>
            </a:extLst>
          </p:cNvPr>
          <p:cNvSpPr>
            <a:spLocks/>
          </p:cNvSpPr>
          <p:nvPr userDrawn="1"/>
        </p:nvSpPr>
        <p:spPr>
          <a:xfrm>
            <a:off x="8854440" y="3520440"/>
            <a:ext cx="3337560" cy="3337560"/>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a:srcRect/>
          <a:stretch/>
        </p:blipFill>
        <p:spPr>
          <a:xfrm>
            <a:off x="9464802" y="516642"/>
            <a:ext cx="2222868" cy="548640"/>
          </a:xfrm>
          <a:prstGeom prst="rect">
            <a:avLst/>
          </a:prstGeom>
        </p:spPr>
      </p:pic>
      <p:sp>
        <p:nvSpPr>
          <p:cNvPr id="10" name="Rectangle 9">
            <a:extLst>
              <a:ext uri="{FF2B5EF4-FFF2-40B4-BE49-F238E27FC236}">
                <a16:creationId xmlns:a16="http://schemas.microsoft.com/office/drawing/2014/main" id="{34D16150-F109-4FBA-BB17-B3F7795FCAF5}"/>
              </a:ext>
            </a:extLst>
          </p:cNvPr>
          <p:cNvSpPr>
            <a:spLocks noChangeAspect="1"/>
          </p:cNvSpPr>
          <p:nvPr userDrawn="1"/>
        </p:nvSpPr>
        <p:spPr>
          <a:xfrm>
            <a:off x="0" y="0"/>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0" y="18288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600199" y="4572000"/>
            <a:ext cx="4841761"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dirty="0"/>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694629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dirty="0"/>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447600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dirty="0"/>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600200" y="5486400"/>
            <a:ext cx="4841760"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dirty="0"/>
              <a:t>Click to edit text</a:t>
            </a:r>
          </a:p>
        </p:txBody>
      </p:sp>
    </p:spTree>
    <p:extLst>
      <p:ext uri="{BB962C8B-B14F-4D97-AF65-F5344CB8AC3E}">
        <p14:creationId xmlns:p14="http://schemas.microsoft.com/office/powerpoint/2010/main" val="4279423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EBA6E-366C-416D-BE2F-958577865D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D49BD1-1BF6-4EF7-B246-3DD255F85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A54F6F-A2AF-4EDF-90D9-ED25E43056FF}"/>
              </a:ext>
            </a:extLst>
          </p:cNvPr>
          <p:cNvSpPr>
            <a:spLocks noGrp="1"/>
          </p:cNvSpPr>
          <p:nvPr>
            <p:ph type="dt" sz="half" idx="10"/>
          </p:nvPr>
        </p:nvSpPr>
        <p:spPr/>
        <p:txBody>
          <a:bodyPr/>
          <a:lstStyle/>
          <a:p>
            <a:fld id="{0F8F06FA-EC3F-4E6A-8FDC-485912DA7200}" type="datetimeFigureOut">
              <a:rPr lang="en-US" smtClean="0"/>
              <a:t>7/8/2022</a:t>
            </a:fld>
            <a:endParaRPr lang="en-US"/>
          </a:p>
        </p:txBody>
      </p:sp>
      <p:sp>
        <p:nvSpPr>
          <p:cNvPr id="5" name="Footer Placeholder 4">
            <a:extLst>
              <a:ext uri="{FF2B5EF4-FFF2-40B4-BE49-F238E27FC236}">
                <a16:creationId xmlns:a16="http://schemas.microsoft.com/office/drawing/2014/main" id="{FFD01577-98D3-4983-ADE7-8C89FB81A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BF1D1-89A1-4401-A47A-69C8F6CFCF82}"/>
              </a:ext>
            </a:extLst>
          </p:cNvPr>
          <p:cNvSpPr>
            <a:spLocks noGrp="1"/>
          </p:cNvSpPr>
          <p:nvPr>
            <p:ph type="sldNum" sz="quarter" idx="12"/>
          </p:nvPr>
        </p:nvSpPr>
        <p:spPr/>
        <p:txBody>
          <a:bodyPr/>
          <a:lstStyle/>
          <a:p>
            <a:fld id="{7471B994-82F6-472E-8BE2-E7528DFA9BF1}" type="slidenum">
              <a:rPr lang="en-US" smtClean="0"/>
              <a:t>‹#›</a:t>
            </a:fld>
            <a:endParaRPr lang="en-US"/>
          </a:p>
        </p:txBody>
      </p:sp>
    </p:spTree>
    <p:extLst>
      <p:ext uri="{BB962C8B-B14F-4D97-AF65-F5344CB8AC3E}">
        <p14:creationId xmlns:p14="http://schemas.microsoft.com/office/powerpoint/2010/main" val="1558851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2FFED-E5C7-480E-A8AF-14F002A38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4560CA-F9DB-4C56-B00D-A6567201A6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264BB-6202-430D-A7FC-B7FE24CC7FE9}"/>
              </a:ext>
            </a:extLst>
          </p:cNvPr>
          <p:cNvSpPr>
            <a:spLocks noGrp="1"/>
          </p:cNvSpPr>
          <p:nvPr>
            <p:ph type="dt" sz="half" idx="10"/>
          </p:nvPr>
        </p:nvSpPr>
        <p:spPr/>
        <p:txBody>
          <a:bodyPr/>
          <a:lstStyle/>
          <a:p>
            <a:fld id="{0F8F06FA-EC3F-4E6A-8FDC-485912DA7200}" type="datetimeFigureOut">
              <a:rPr lang="en-US" smtClean="0"/>
              <a:t>7/8/2022</a:t>
            </a:fld>
            <a:endParaRPr lang="en-US"/>
          </a:p>
        </p:txBody>
      </p:sp>
      <p:sp>
        <p:nvSpPr>
          <p:cNvPr id="5" name="Footer Placeholder 4">
            <a:extLst>
              <a:ext uri="{FF2B5EF4-FFF2-40B4-BE49-F238E27FC236}">
                <a16:creationId xmlns:a16="http://schemas.microsoft.com/office/drawing/2014/main" id="{3BE4841F-F428-4F4B-8693-977D5C83D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D1F7B-B32C-41F3-A2CC-6DFAA9C99642}"/>
              </a:ext>
            </a:extLst>
          </p:cNvPr>
          <p:cNvSpPr>
            <a:spLocks noGrp="1"/>
          </p:cNvSpPr>
          <p:nvPr>
            <p:ph type="sldNum" sz="quarter" idx="12"/>
          </p:nvPr>
        </p:nvSpPr>
        <p:spPr/>
        <p:txBody>
          <a:bodyPr/>
          <a:lstStyle/>
          <a:p>
            <a:fld id="{7471B994-82F6-472E-8BE2-E7528DFA9BF1}" type="slidenum">
              <a:rPr lang="en-US" smtClean="0"/>
              <a:t>‹#›</a:t>
            </a:fld>
            <a:endParaRPr lang="en-US"/>
          </a:p>
        </p:txBody>
      </p:sp>
    </p:spTree>
    <p:extLst>
      <p:ext uri="{BB962C8B-B14F-4D97-AF65-F5344CB8AC3E}">
        <p14:creationId xmlns:p14="http://schemas.microsoft.com/office/powerpoint/2010/main" val="2759438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AEB0-5BF4-4F97-9B95-853F1F90E6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26AEF0-9A94-454E-B093-7D15C2F285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F8AE0E-5404-4A56-A806-FFB354D11EBC}"/>
              </a:ext>
            </a:extLst>
          </p:cNvPr>
          <p:cNvSpPr>
            <a:spLocks noGrp="1"/>
          </p:cNvSpPr>
          <p:nvPr>
            <p:ph type="dt" sz="half" idx="10"/>
          </p:nvPr>
        </p:nvSpPr>
        <p:spPr/>
        <p:txBody>
          <a:bodyPr/>
          <a:lstStyle/>
          <a:p>
            <a:fld id="{0F8F06FA-EC3F-4E6A-8FDC-485912DA7200}" type="datetimeFigureOut">
              <a:rPr lang="en-US" smtClean="0"/>
              <a:t>7/8/2022</a:t>
            </a:fld>
            <a:endParaRPr lang="en-US"/>
          </a:p>
        </p:txBody>
      </p:sp>
      <p:sp>
        <p:nvSpPr>
          <p:cNvPr id="5" name="Footer Placeholder 4">
            <a:extLst>
              <a:ext uri="{FF2B5EF4-FFF2-40B4-BE49-F238E27FC236}">
                <a16:creationId xmlns:a16="http://schemas.microsoft.com/office/drawing/2014/main" id="{1AC0F0DB-74D7-4E66-9F5A-446CD8E73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7BBB22-CDCF-4771-B5D0-A0B1D98D87D5}"/>
              </a:ext>
            </a:extLst>
          </p:cNvPr>
          <p:cNvSpPr>
            <a:spLocks noGrp="1"/>
          </p:cNvSpPr>
          <p:nvPr>
            <p:ph type="sldNum" sz="quarter" idx="12"/>
          </p:nvPr>
        </p:nvSpPr>
        <p:spPr/>
        <p:txBody>
          <a:bodyPr/>
          <a:lstStyle/>
          <a:p>
            <a:fld id="{7471B994-82F6-472E-8BE2-E7528DFA9BF1}" type="slidenum">
              <a:rPr lang="en-US" smtClean="0"/>
              <a:t>‹#›</a:t>
            </a:fld>
            <a:endParaRPr lang="en-US"/>
          </a:p>
        </p:txBody>
      </p:sp>
    </p:spTree>
    <p:extLst>
      <p:ext uri="{BB962C8B-B14F-4D97-AF65-F5344CB8AC3E}">
        <p14:creationId xmlns:p14="http://schemas.microsoft.com/office/powerpoint/2010/main" val="2458982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DF539-A621-47D0-83A0-0427C8DE4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D9C2FB-4305-4BA5-86C6-8A0772A2B3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678ED-E415-45F1-85E3-ACDE7D8A2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7FE8CC-998C-4FE8-AD78-238F00010EEA}"/>
              </a:ext>
            </a:extLst>
          </p:cNvPr>
          <p:cNvSpPr>
            <a:spLocks noGrp="1"/>
          </p:cNvSpPr>
          <p:nvPr>
            <p:ph type="dt" sz="half" idx="10"/>
          </p:nvPr>
        </p:nvSpPr>
        <p:spPr/>
        <p:txBody>
          <a:bodyPr/>
          <a:lstStyle/>
          <a:p>
            <a:fld id="{0F8F06FA-EC3F-4E6A-8FDC-485912DA7200}" type="datetimeFigureOut">
              <a:rPr lang="en-US" smtClean="0"/>
              <a:t>7/8/2022</a:t>
            </a:fld>
            <a:endParaRPr lang="en-US"/>
          </a:p>
        </p:txBody>
      </p:sp>
      <p:sp>
        <p:nvSpPr>
          <p:cNvPr id="6" name="Footer Placeholder 5">
            <a:extLst>
              <a:ext uri="{FF2B5EF4-FFF2-40B4-BE49-F238E27FC236}">
                <a16:creationId xmlns:a16="http://schemas.microsoft.com/office/drawing/2014/main" id="{B695FAFE-4820-4FA3-9DD4-D9C68FFF7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4B749C-41E7-45FD-8339-6FAF7E39A2C1}"/>
              </a:ext>
            </a:extLst>
          </p:cNvPr>
          <p:cNvSpPr>
            <a:spLocks noGrp="1"/>
          </p:cNvSpPr>
          <p:nvPr>
            <p:ph type="sldNum" sz="quarter" idx="12"/>
          </p:nvPr>
        </p:nvSpPr>
        <p:spPr/>
        <p:txBody>
          <a:bodyPr/>
          <a:lstStyle/>
          <a:p>
            <a:fld id="{7471B994-82F6-472E-8BE2-E7528DFA9BF1}" type="slidenum">
              <a:rPr lang="en-US" smtClean="0"/>
              <a:t>‹#›</a:t>
            </a:fld>
            <a:endParaRPr lang="en-US"/>
          </a:p>
        </p:txBody>
      </p:sp>
    </p:spTree>
    <p:extLst>
      <p:ext uri="{BB962C8B-B14F-4D97-AF65-F5344CB8AC3E}">
        <p14:creationId xmlns:p14="http://schemas.microsoft.com/office/powerpoint/2010/main" val="1627867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5981-0C46-4A80-BCE3-06094AD2FE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40CF3-0826-4C80-9829-EF95599C48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6C12BE-394E-4D17-96C7-20AF8A70CF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47A6F-106B-45E6-A817-8B972E341D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63A55B-06EE-41D9-8248-6BAE39F648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198A5A-73C6-4731-8DFA-19541550FCB6}"/>
              </a:ext>
            </a:extLst>
          </p:cNvPr>
          <p:cNvSpPr>
            <a:spLocks noGrp="1"/>
          </p:cNvSpPr>
          <p:nvPr>
            <p:ph type="dt" sz="half" idx="10"/>
          </p:nvPr>
        </p:nvSpPr>
        <p:spPr/>
        <p:txBody>
          <a:bodyPr/>
          <a:lstStyle/>
          <a:p>
            <a:fld id="{0F8F06FA-EC3F-4E6A-8FDC-485912DA7200}" type="datetimeFigureOut">
              <a:rPr lang="en-US" smtClean="0"/>
              <a:t>7/8/2022</a:t>
            </a:fld>
            <a:endParaRPr lang="en-US"/>
          </a:p>
        </p:txBody>
      </p:sp>
      <p:sp>
        <p:nvSpPr>
          <p:cNvPr id="8" name="Footer Placeholder 7">
            <a:extLst>
              <a:ext uri="{FF2B5EF4-FFF2-40B4-BE49-F238E27FC236}">
                <a16:creationId xmlns:a16="http://schemas.microsoft.com/office/drawing/2014/main" id="{910026C0-CCA9-4C42-ABBA-928C9381B7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B47869-B55F-494C-A730-28F1FCA6EB55}"/>
              </a:ext>
            </a:extLst>
          </p:cNvPr>
          <p:cNvSpPr>
            <a:spLocks noGrp="1"/>
          </p:cNvSpPr>
          <p:nvPr>
            <p:ph type="sldNum" sz="quarter" idx="12"/>
          </p:nvPr>
        </p:nvSpPr>
        <p:spPr/>
        <p:txBody>
          <a:bodyPr/>
          <a:lstStyle/>
          <a:p>
            <a:fld id="{7471B994-82F6-472E-8BE2-E7528DFA9BF1}" type="slidenum">
              <a:rPr lang="en-US" smtClean="0"/>
              <a:t>‹#›</a:t>
            </a:fld>
            <a:endParaRPr lang="en-US"/>
          </a:p>
        </p:txBody>
      </p:sp>
    </p:spTree>
    <p:extLst>
      <p:ext uri="{BB962C8B-B14F-4D97-AF65-F5344CB8AC3E}">
        <p14:creationId xmlns:p14="http://schemas.microsoft.com/office/powerpoint/2010/main" val="1673775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1975-0066-4261-8D39-17CC758FDF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BB8D50-8458-4768-AA1A-1FAEBDBC4394}"/>
              </a:ext>
            </a:extLst>
          </p:cNvPr>
          <p:cNvSpPr>
            <a:spLocks noGrp="1"/>
          </p:cNvSpPr>
          <p:nvPr>
            <p:ph type="dt" sz="half" idx="10"/>
          </p:nvPr>
        </p:nvSpPr>
        <p:spPr/>
        <p:txBody>
          <a:bodyPr/>
          <a:lstStyle/>
          <a:p>
            <a:fld id="{0F8F06FA-EC3F-4E6A-8FDC-485912DA7200}" type="datetimeFigureOut">
              <a:rPr lang="en-US" smtClean="0"/>
              <a:t>7/8/2022</a:t>
            </a:fld>
            <a:endParaRPr lang="en-US"/>
          </a:p>
        </p:txBody>
      </p:sp>
      <p:sp>
        <p:nvSpPr>
          <p:cNvPr id="4" name="Footer Placeholder 3">
            <a:extLst>
              <a:ext uri="{FF2B5EF4-FFF2-40B4-BE49-F238E27FC236}">
                <a16:creationId xmlns:a16="http://schemas.microsoft.com/office/drawing/2014/main" id="{02696221-DDD2-400F-8057-E78CC331B6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3AF96A-1C2E-4963-89B8-4D31CBDCC490}"/>
              </a:ext>
            </a:extLst>
          </p:cNvPr>
          <p:cNvSpPr>
            <a:spLocks noGrp="1"/>
          </p:cNvSpPr>
          <p:nvPr>
            <p:ph type="sldNum" sz="quarter" idx="12"/>
          </p:nvPr>
        </p:nvSpPr>
        <p:spPr/>
        <p:txBody>
          <a:bodyPr/>
          <a:lstStyle/>
          <a:p>
            <a:fld id="{7471B994-82F6-472E-8BE2-E7528DFA9BF1}" type="slidenum">
              <a:rPr lang="en-US" smtClean="0"/>
              <a:t>‹#›</a:t>
            </a:fld>
            <a:endParaRPr lang="en-US"/>
          </a:p>
        </p:txBody>
      </p:sp>
    </p:spTree>
    <p:extLst>
      <p:ext uri="{BB962C8B-B14F-4D97-AF65-F5344CB8AC3E}">
        <p14:creationId xmlns:p14="http://schemas.microsoft.com/office/powerpoint/2010/main" val="1772741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EFB994-A6C4-43B7-B728-1210551036CC}"/>
              </a:ext>
            </a:extLst>
          </p:cNvPr>
          <p:cNvSpPr>
            <a:spLocks noGrp="1"/>
          </p:cNvSpPr>
          <p:nvPr>
            <p:ph type="dt" sz="half" idx="10"/>
          </p:nvPr>
        </p:nvSpPr>
        <p:spPr/>
        <p:txBody>
          <a:bodyPr/>
          <a:lstStyle/>
          <a:p>
            <a:fld id="{0F8F06FA-EC3F-4E6A-8FDC-485912DA7200}" type="datetimeFigureOut">
              <a:rPr lang="en-US" smtClean="0"/>
              <a:t>7/8/2022</a:t>
            </a:fld>
            <a:endParaRPr lang="en-US"/>
          </a:p>
        </p:txBody>
      </p:sp>
      <p:sp>
        <p:nvSpPr>
          <p:cNvPr id="3" name="Footer Placeholder 2">
            <a:extLst>
              <a:ext uri="{FF2B5EF4-FFF2-40B4-BE49-F238E27FC236}">
                <a16:creationId xmlns:a16="http://schemas.microsoft.com/office/drawing/2014/main" id="{3D243E5A-D835-42FF-AFC4-F8F85573A0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C2B64B-C814-4471-A9B4-846B37945F32}"/>
              </a:ext>
            </a:extLst>
          </p:cNvPr>
          <p:cNvSpPr>
            <a:spLocks noGrp="1"/>
          </p:cNvSpPr>
          <p:nvPr>
            <p:ph type="sldNum" sz="quarter" idx="12"/>
          </p:nvPr>
        </p:nvSpPr>
        <p:spPr/>
        <p:txBody>
          <a:bodyPr/>
          <a:lstStyle/>
          <a:p>
            <a:fld id="{7471B994-82F6-472E-8BE2-E7528DFA9BF1}" type="slidenum">
              <a:rPr lang="en-US" smtClean="0"/>
              <a:t>‹#›</a:t>
            </a:fld>
            <a:endParaRPr lang="en-US"/>
          </a:p>
        </p:txBody>
      </p:sp>
    </p:spTree>
    <p:extLst>
      <p:ext uri="{BB962C8B-B14F-4D97-AF65-F5344CB8AC3E}">
        <p14:creationId xmlns:p14="http://schemas.microsoft.com/office/powerpoint/2010/main" val="1784376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3B66-7A9B-44A3-9D5F-B48232DD0D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56ED43-624C-40CC-8DC8-51597C9AB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DC5DB7-A845-4EE5-87DD-E2EBB416C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8E1803-4906-4D47-B2CD-677208DCCD7F}"/>
              </a:ext>
            </a:extLst>
          </p:cNvPr>
          <p:cNvSpPr>
            <a:spLocks noGrp="1"/>
          </p:cNvSpPr>
          <p:nvPr>
            <p:ph type="dt" sz="half" idx="10"/>
          </p:nvPr>
        </p:nvSpPr>
        <p:spPr/>
        <p:txBody>
          <a:bodyPr/>
          <a:lstStyle/>
          <a:p>
            <a:fld id="{0F8F06FA-EC3F-4E6A-8FDC-485912DA7200}" type="datetimeFigureOut">
              <a:rPr lang="en-US" smtClean="0"/>
              <a:t>7/8/2022</a:t>
            </a:fld>
            <a:endParaRPr lang="en-US"/>
          </a:p>
        </p:txBody>
      </p:sp>
      <p:sp>
        <p:nvSpPr>
          <p:cNvPr id="6" name="Footer Placeholder 5">
            <a:extLst>
              <a:ext uri="{FF2B5EF4-FFF2-40B4-BE49-F238E27FC236}">
                <a16:creationId xmlns:a16="http://schemas.microsoft.com/office/drawing/2014/main" id="{4D6D5E19-D908-4468-BB01-8D59DBC548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BE8641-1D3D-47EE-B53B-2D8E5543AD19}"/>
              </a:ext>
            </a:extLst>
          </p:cNvPr>
          <p:cNvSpPr>
            <a:spLocks noGrp="1"/>
          </p:cNvSpPr>
          <p:nvPr>
            <p:ph type="sldNum" sz="quarter" idx="12"/>
          </p:nvPr>
        </p:nvSpPr>
        <p:spPr/>
        <p:txBody>
          <a:bodyPr/>
          <a:lstStyle/>
          <a:p>
            <a:fld id="{7471B994-82F6-472E-8BE2-E7528DFA9BF1}" type="slidenum">
              <a:rPr lang="en-US" smtClean="0"/>
              <a:t>‹#›</a:t>
            </a:fld>
            <a:endParaRPr lang="en-US"/>
          </a:p>
        </p:txBody>
      </p:sp>
    </p:spTree>
    <p:extLst>
      <p:ext uri="{BB962C8B-B14F-4D97-AF65-F5344CB8AC3E}">
        <p14:creationId xmlns:p14="http://schemas.microsoft.com/office/powerpoint/2010/main" val="1412759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66E9-591C-4B20-831E-FAD0EB6FB7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06A861-4AA0-4BC4-AC5F-4483E595F5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CBB849-1622-429A-BD60-5C2C13F6E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6A6E96-E9B1-4E36-99D5-6CCFBDDE3DDF}"/>
              </a:ext>
            </a:extLst>
          </p:cNvPr>
          <p:cNvSpPr>
            <a:spLocks noGrp="1"/>
          </p:cNvSpPr>
          <p:nvPr>
            <p:ph type="dt" sz="half" idx="10"/>
          </p:nvPr>
        </p:nvSpPr>
        <p:spPr/>
        <p:txBody>
          <a:bodyPr/>
          <a:lstStyle/>
          <a:p>
            <a:fld id="{0F8F06FA-EC3F-4E6A-8FDC-485912DA7200}" type="datetimeFigureOut">
              <a:rPr lang="en-US" smtClean="0"/>
              <a:t>7/8/2022</a:t>
            </a:fld>
            <a:endParaRPr lang="en-US"/>
          </a:p>
        </p:txBody>
      </p:sp>
      <p:sp>
        <p:nvSpPr>
          <p:cNvPr id="6" name="Footer Placeholder 5">
            <a:extLst>
              <a:ext uri="{FF2B5EF4-FFF2-40B4-BE49-F238E27FC236}">
                <a16:creationId xmlns:a16="http://schemas.microsoft.com/office/drawing/2014/main" id="{ACA41A40-3136-4D9A-A1E3-757B1A1C0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472D6C-D01F-4C88-8744-B41626428460}"/>
              </a:ext>
            </a:extLst>
          </p:cNvPr>
          <p:cNvSpPr>
            <a:spLocks noGrp="1"/>
          </p:cNvSpPr>
          <p:nvPr>
            <p:ph type="sldNum" sz="quarter" idx="12"/>
          </p:nvPr>
        </p:nvSpPr>
        <p:spPr/>
        <p:txBody>
          <a:bodyPr/>
          <a:lstStyle/>
          <a:p>
            <a:fld id="{7471B994-82F6-472E-8BE2-E7528DFA9BF1}" type="slidenum">
              <a:rPr lang="en-US" smtClean="0"/>
              <a:t>‹#›</a:t>
            </a:fld>
            <a:endParaRPr lang="en-US"/>
          </a:p>
        </p:txBody>
      </p:sp>
    </p:spTree>
    <p:extLst>
      <p:ext uri="{BB962C8B-B14F-4D97-AF65-F5344CB8AC3E}">
        <p14:creationId xmlns:p14="http://schemas.microsoft.com/office/powerpoint/2010/main" val="3676819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0211-A39D-4FF5-80F7-6F87C926E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59FBDF-6902-4F14-889F-5638C25275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765BE-AB29-49EA-B784-AD72F7248C62}"/>
              </a:ext>
            </a:extLst>
          </p:cNvPr>
          <p:cNvSpPr>
            <a:spLocks noGrp="1"/>
          </p:cNvSpPr>
          <p:nvPr>
            <p:ph type="dt" sz="half" idx="10"/>
          </p:nvPr>
        </p:nvSpPr>
        <p:spPr/>
        <p:txBody>
          <a:bodyPr/>
          <a:lstStyle/>
          <a:p>
            <a:fld id="{0F8F06FA-EC3F-4E6A-8FDC-485912DA7200}" type="datetimeFigureOut">
              <a:rPr lang="en-US" smtClean="0"/>
              <a:t>7/8/2022</a:t>
            </a:fld>
            <a:endParaRPr lang="en-US"/>
          </a:p>
        </p:txBody>
      </p:sp>
      <p:sp>
        <p:nvSpPr>
          <p:cNvPr id="5" name="Footer Placeholder 4">
            <a:extLst>
              <a:ext uri="{FF2B5EF4-FFF2-40B4-BE49-F238E27FC236}">
                <a16:creationId xmlns:a16="http://schemas.microsoft.com/office/drawing/2014/main" id="{54767ADE-5A83-40F8-AE97-6B3AD608F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B451C-5476-48D6-A416-8CCE8B177D02}"/>
              </a:ext>
            </a:extLst>
          </p:cNvPr>
          <p:cNvSpPr>
            <a:spLocks noGrp="1"/>
          </p:cNvSpPr>
          <p:nvPr>
            <p:ph type="sldNum" sz="quarter" idx="12"/>
          </p:nvPr>
        </p:nvSpPr>
        <p:spPr/>
        <p:txBody>
          <a:bodyPr/>
          <a:lstStyle/>
          <a:p>
            <a:fld id="{7471B994-82F6-472E-8BE2-E7528DFA9BF1}" type="slidenum">
              <a:rPr lang="en-US" smtClean="0"/>
              <a:t>‹#›</a:t>
            </a:fld>
            <a:endParaRPr lang="en-US"/>
          </a:p>
        </p:txBody>
      </p:sp>
    </p:spTree>
    <p:extLst>
      <p:ext uri="{BB962C8B-B14F-4D97-AF65-F5344CB8AC3E}">
        <p14:creationId xmlns:p14="http://schemas.microsoft.com/office/powerpoint/2010/main" val="2794120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79F4CA-B7E2-4868-9D71-B1C4F3B079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BA181D-EBB3-40A3-9145-24400020EB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2E29A-4ECA-4DB1-B813-938C4AC3AB9E}"/>
              </a:ext>
            </a:extLst>
          </p:cNvPr>
          <p:cNvSpPr>
            <a:spLocks noGrp="1"/>
          </p:cNvSpPr>
          <p:nvPr>
            <p:ph type="dt" sz="half" idx="10"/>
          </p:nvPr>
        </p:nvSpPr>
        <p:spPr/>
        <p:txBody>
          <a:bodyPr/>
          <a:lstStyle/>
          <a:p>
            <a:fld id="{0F8F06FA-EC3F-4E6A-8FDC-485912DA7200}" type="datetimeFigureOut">
              <a:rPr lang="en-US" smtClean="0"/>
              <a:t>7/8/2022</a:t>
            </a:fld>
            <a:endParaRPr lang="en-US"/>
          </a:p>
        </p:txBody>
      </p:sp>
      <p:sp>
        <p:nvSpPr>
          <p:cNvPr id="5" name="Footer Placeholder 4">
            <a:extLst>
              <a:ext uri="{FF2B5EF4-FFF2-40B4-BE49-F238E27FC236}">
                <a16:creationId xmlns:a16="http://schemas.microsoft.com/office/drawing/2014/main" id="{9159BEE5-0AD7-49C8-B042-1D17E9745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5E891-7CBB-4C50-9BD5-A6E29675B816}"/>
              </a:ext>
            </a:extLst>
          </p:cNvPr>
          <p:cNvSpPr>
            <a:spLocks noGrp="1"/>
          </p:cNvSpPr>
          <p:nvPr>
            <p:ph type="sldNum" sz="quarter" idx="12"/>
          </p:nvPr>
        </p:nvSpPr>
        <p:spPr/>
        <p:txBody>
          <a:bodyPr/>
          <a:lstStyle/>
          <a:p>
            <a:fld id="{7471B994-82F6-472E-8BE2-E7528DFA9BF1}" type="slidenum">
              <a:rPr lang="en-US" smtClean="0"/>
              <a:t>‹#›</a:t>
            </a:fld>
            <a:endParaRPr lang="en-US"/>
          </a:p>
        </p:txBody>
      </p:sp>
    </p:spTree>
    <p:extLst>
      <p:ext uri="{BB962C8B-B14F-4D97-AF65-F5344CB8AC3E}">
        <p14:creationId xmlns:p14="http://schemas.microsoft.com/office/powerpoint/2010/main" val="2873272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28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04319-4DEE-474A-B324-D7FDF08B8D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1EF6F6-7ABE-B643-93FF-634932DE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69CBE7-0609-4040-8EC2-9D44A7669262}"/>
              </a:ext>
            </a:extLst>
          </p:cNvPr>
          <p:cNvSpPr>
            <a:spLocks noGrp="1"/>
          </p:cNvSpPr>
          <p:nvPr>
            <p:ph type="dt" sz="half" idx="10"/>
          </p:nvPr>
        </p:nvSpPr>
        <p:spPr/>
        <p:txBody>
          <a:bodyPr/>
          <a:lstStyle/>
          <a:p>
            <a:fld id="{9AAF9C00-693A-A342-AECD-7E69ECB3FFD3}" type="datetimeFigureOut">
              <a:rPr lang="en-US" smtClean="0"/>
              <a:t>7/8/2022</a:t>
            </a:fld>
            <a:endParaRPr lang="en-US"/>
          </a:p>
        </p:txBody>
      </p:sp>
      <p:sp>
        <p:nvSpPr>
          <p:cNvPr id="5" name="Footer Placeholder 4">
            <a:extLst>
              <a:ext uri="{FF2B5EF4-FFF2-40B4-BE49-F238E27FC236}">
                <a16:creationId xmlns:a16="http://schemas.microsoft.com/office/drawing/2014/main" id="{FB578825-A5AE-1F43-A105-1BF9E412E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1F278-D84E-8345-899D-4D6EF0D12B12}"/>
              </a:ext>
            </a:extLst>
          </p:cNvPr>
          <p:cNvSpPr>
            <a:spLocks noGrp="1"/>
          </p:cNvSpPr>
          <p:nvPr>
            <p:ph type="sldNum" sz="quarter" idx="12"/>
          </p:nvPr>
        </p:nvSpPr>
        <p:spPr/>
        <p:txBody>
          <a:bodyPr/>
          <a:lstStyle/>
          <a:p>
            <a:fld id="{11AA007F-1ABF-F64D-AB15-134B0541E6A6}" type="slidenum">
              <a:rPr lang="en-US" smtClean="0"/>
              <a:t>‹#›</a:t>
            </a:fld>
            <a:endParaRPr lang="en-US"/>
          </a:p>
        </p:txBody>
      </p:sp>
    </p:spTree>
    <p:extLst>
      <p:ext uri="{BB962C8B-B14F-4D97-AF65-F5344CB8AC3E}">
        <p14:creationId xmlns:p14="http://schemas.microsoft.com/office/powerpoint/2010/main" val="2498085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8C0B-3574-E141-B67E-2626B2577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0B2711-7C73-D74D-86CD-EBE157A6D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5BB59-C1F0-F24D-95D5-BA14BE97CD44}"/>
              </a:ext>
            </a:extLst>
          </p:cNvPr>
          <p:cNvSpPr>
            <a:spLocks noGrp="1"/>
          </p:cNvSpPr>
          <p:nvPr>
            <p:ph type="dt" sz="half" idx="10"/>
          </p:nvPr>
        </p:nvSpPr>
        <p:spPr/>
        <p:txBody>
          <a:bodyPr/>
          <a:lstStyle/>
          <a:p>
            <a:fld id="{9AAF9C00-693A-A342-AECD-7E69ECB3FFD3}" type="datetimeFigureOut">
              <a:rPr lang="en-US" smtClean="0"/>
              <a:t>7/8/2022</a:t>
            </a:fld>
            <a:endParaRPr lang="en-US"/>
          </a:p>
        </p:txBody>
      </p:sp>
      <p:sp>
        <p:nvSpPr>
          <p:cNvPr id="5" name="Footer Placeholder 4">
            <a:extLst>
              <a:ext uri="{FF2B5EF4-FFF2-40B4-BE49-F238E27FC236}">
                <a16:creationId xmlns:a16="http://schemas.microsoft.com/office/drawing/2014/main" id="{3E6FD9BC-F33E-AB47-9F29-A407BDA4A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86AAEB-3BF6-604B-9667-664048FB3FDE}"/>
              </a:ext>
            </a:extLst>
          </p:cNvPr>
          <p:cNvSpPr>
            <a:spLocks noGrp="1"/>
          </p:cNvSpPr>
          <p:nvPr>
            <p:ph type="sldNum" sz="quarter" idx="12"/>
          </p:nvPr>
        </p:nvSpPr>
        <p:spPr/>
        <p:txBody>
          <a:bodyPr/>
          <a:lstStyle/>
          <a:p>
            <a:fld id="{11AA007F-1ABF-F64D-AB15-134B0541E6A6}" type="slidenum">
              <a:rPr lang="en-US" smtClean="0"/>
              <a:t>‹#›</a:t>
            </a:fld>
            <a:endParaRPr lang="en-US"/>
          </a:p>
        </p:txBody>
      </p:sp>
    </p:spTree>
    <p:extLst>
      <p:ext uri="{BB962C8B-B14F-4D97-AF65-F5344CB8AC3E}">
        <p14:creationId xmlns:p14="http://schemas.microsoft.com/office/powerpoint/2010/main" val="3840074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1541A-7B0E-6046-AC05-4CB62570BB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58AA1B-A529-6B4C-A198-22755B9795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19EAAA-D91E-A24B-998B-9C35A3DBC489}"/>
              </a:ext>
            </a:extLst>
          </p:cNvPr>
          <p:cNvSpPr>
            <a:spLocks noGrp="1"/>
          </p:cNvSpPr>
          <p:nvPr>
            <p:ph type="dt" sz="half" idx="10"/>
          </p:nvPr>
        </p:nvSpPr>
        <p:spPr/>
        <p:txBody>
          <a:bodyPr/>
          <a:lstStyle/>
          <a:p>
            <a:fld id="{9AAF9C00-693A-A342-AECD-7E69ECB3FFD3}" type="datetimeFigureOut">
              <a:rPr lang="en-US" smtClean="0"/>
              <a:t>7/8/2022</a:t>
            </a:fld>
            <a:endParaRPr lang="en-US"/>
          </a:p>
        </p:txBody>
      </p:sp>
      <p:sp>
        <p:nvSpPr>
          <p:cNvPr id="5" name="Footer Placeholder 4">
            <a:extLst>
              <a:ext uri="{FF2B5EF4-FFF2-40B4-BE49-F238E27FC236}">
                <a16:creationId xmlns:a16="http://schemas.microsoft.com/office/drawing/2014/main" id="{AE924000-5337-224B-B6A1-D7616E0C1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67E64-46EE-714D-9CE4-17F6A926D181}"/>
              </a:ext>
            </a:extLst>
          </p:cNvPr>
          <p:cNvSpPr>
            <a:spLocks noGrp="1"/>
          </p:cNvSpPr>
          <p:nvPr>
            <p:ph type="sldNum" sz="quarter" idx="12"/>
          </p:nvPr>
        </p:nvSpPr>
        <p:spPr/>
        <p:txBody>
          <a:bodyPr/>
          <a:lstStyle/>
          <a:p>
            <a:fld id="{11AA007F-1ABF-F64D-AB15-134B0541E6A6}" type="slidenum">
              <a:rPr lang="en-US" smtClean="0"/>
              <a:t>‹#›</a:t>
            </a:fld>
            <a:endParaRPr lang="en-US"/>
          </a:p>
        </p:txBody>
      </p:sp>
    </p:spTree>
    <p:extLst>
      <p:ext uri="{BB962C8B-B14F-4D97-AF65-F5344CB8AC3E}">
        <p14:creationId xmlns:p14="http://schemas.microsoft.com/office/powerpoint/2010/main" val="3168295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D2FB-49E4-4D42-B96E-D706148E4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E363C6-D924-C941-A5D5-DF58B1277B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920F67-029E-FB49-AD67-0E917B39F6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00D451-1E31-9646-84A5-5AD805F57E05}"/>
              </a:ext>
            </a:extLst>
          </p:cNvPr>
          <p:cNvSpPr>
            <a:spLocks noGrp="1"/>
          </p:cNvSpPr>
          <p:nvPr>
            <p:ph type="dt" sz="half" idx="10"/>
          </p:nvPr>
        </p:nvSpPr>
        <p:spPr/>
        <p:txBody>
          <a:bodyPr/>
          <a:lstStyle/>
          <a:p>
            <a:fld id="{9AAF9C00-693A-A342-AECD-7E69ECB3FFD3}" type="datetimeFigureOut">
              <a:rPr lang="en-US" smtClean="0"/>
              <a:t>7/8/2022</a:t>
            </a:fld>
            <a:endParaRPr lang="en-US"/>
          </a:p>
        </p:txBody>
      </p:sp>
      <p:sp>
        <p:nvSpPr>
          <p:cNvPr id="6" name="Footer Placeholder 5">
            <a:extLst>
              <a:ext uri="{FF2B5EF4-FFF2-40B4-BE49-F238E27FC236}">
                <a16:creationId xmlns:a16="http://schemas.microsoft.com/office/drawing/2014/main" id="{C540793B-D735-8146-A9E6-AF76EFA26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A24548-67EF-494A-BE57-FE06D77C113D}"/>
              </a:ext>
            </a:extLst>
          </p:cNvPr>
          <p:cNvSpPr>
            <a:spLocks noGrp="1"/>
          </p:cNvSpPr>
          <p:nvPr>
            <p:ph type="sldNum" sz="quarter" idx="12"/>
          </p:nvPr>
        </p:nvSpPr>
        <p:spPr/>
        <p:txBody>
          <a:bodyPr/>
          <a:lstStyle/>
          <a:p>
            <a:fld id="{11AA007F-1ABF-F64D-AB15-134B0541E6A6}" type="slidenum">
              <a:rPr lang="en-US" smtClean="0"/>
              <a:t>‹#›</a:t>
            </a:fld>
            <a:endParaRPr lang="en-US"/>
          </a:p>
        </p:txBody>
      </p:sp>
    </p:spTree>
    <p:extLst>
      <p:ext uri="{BB962C8B-B14F-4D97-AF65-F5344CB8AC3E}">
        <p14:creationId xmlns:p14="http://schemas.microsoft.com/office/powerpoint/2010/main" val="2045834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7F29-1CA7-0241-AECB-79DF9A0D0C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62D91C-DE39-994F-9943-F6F1931518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C4ED2A-D78A-214C-B396-7FA3A807A7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3073C8-546C-E442-947D-DBBA8B635D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7A464E-1514-2A44-967B-AA1C8848C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51F3CF-305E-B744-BEF5-7D9D3558386F}"/>
              </a:ext>
            </a:extLst>
          </p:cNvPr>
          <p:cNvSpPr>
            <a:spLocks noGrp="1"/>
          </p:cNvSpPr>
          <p:nvPr>
            <p:ph type="dt" sz="half" idx="10"/>
          </p:nvPr>
        </p:nvSpPr>
        <p:spPr/>
        <p:txBody>
          <a:bodyPr/>
          <a:lstStyle/>
          <a:p>
            <a:fld id="{9AAF9C00-693A-A342-AECD-7E69ECB3FFD3}" type="datetimeFigureOut">
              <a:rPr lang="en-US" smtClean="0"/>
              <a:t>7/8/2022</a:t>
            </a:fld>
            <a:endParaRPr lang="en-US"/>
          </a:p>
        </p:txBody>
      </p:sp>
      <p:sp>
        <p:nvSpPr>
          <p:cNvPr id="8" name="Footer Placeholder 7">
            <a:extLst>
              <a:ext uri="{FF2B5EF4-FFF2-40B4-BE49-F238E27FC236}">
                <a16:creationId xmlns:a16="http://schemas.microsoft.com/office/drawing/2014/main" id="{73B6863F-81E1-BC4F-90F3-18B61552C2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30B128-3628-0343-AD59-27103E0AFEE4}"/>
              </a:ext>
            </a:extLst>
          </p:cNvPr>
          <p:cNvSpPr>
            <a:spLocks noGrp="1"/>
          </p:cNvSpPr>
          <p:nvPr>
            <p:ph type="sldNum" sz="quarter" idx="12"/>
          </p:nvPr>
        </p:nvSpPr>
        <p:spPr/>
        <p:txBody>
          <a:bodyPr/>
          <a:lstStyle/>
          <a:p>
            <a:fld id="{11AA007F-1ABF-F64D-AB15-134B0541E6A6}" type="slidenum">
              <a:rPr lang="en-US" smtClean="0"/>
              <a:t>‹#›</a:t>
            </a:fld>
            <a:endParaRPr lang="en-US"/>
          </a:p>
        </p:txBody>
      </p:sp>
    </p:spTree>
    <p:extLst>
      <p:ext uri="{BB962C8B-B14F-4D97-AF65-F5344CB8AC3E}">
        <p14:creationId xmlns:p14="http://schemas.microsoft.com/office/powerpoint/2010/main" val="3277041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0352-849E-7247-9187-5A028EDA25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41B74B-7737-FE46-8AB4-69B8F8B8707D}"/>
              </a:ext>
            </a:extLst>
          </p:cNvPr>
          <p:cNvSpPr>
            <a:spLocks noGrp="1"/>
          </p:cNvSpPr>
          <p:nvPr>
            <p:ph type="dt" sz="half" idx="10"/>
          </p:nvPr>
        </p:nvSpPr>
        <p:spPr/>
        <p:txBody>
          <a:bodyPr/>
          <a:lstStyle/>
          <a:p>
            <a:fld id="{9AAF9C00-693A-A342-AECD-7E69ECB3FFD3}" type="datetimeFigureOut">
              <a:rPr lang="en-US" smtClean="0"/>
              <a:t>7/8/2022</a:t>
            </a:fld>
            <a:endParaRPr lang="en-US"/>
          </a:p>
        </p:txBody>
      </p:sp>
      <p:sp>
        <p:nvSpPr>
          <p:cNvPr id="4" name="Footer Placeholder 3">
            <a:extLst>
              <a:ext uri="{FF2B5EF4-FFF2-40B4-BE49-F238E27FC236}">
                <a16:creationId xmlns:a16="http://schemas.microsoft.com/office/drawing/2014/main" id="{6813E147-9FE0-6843-81F8-CD5F43E6AC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2B7B5E-D81B-A241-BC47-223D2939F124}"/>
              </a:ext>
            </a:extLst>
          </p:cNvPr>
          <p:cNvSpPr>
            <a:spLocks noGrp="1"/>
          </p:cNvSpPr>
          <p:nvPr>
            <p:ph type="sldNum" sz="quarter" idx="12"/>
          </p:nvPr>
        </p:nvSpPr>
        <p:spPr/>
        <p:txBody>
          <a:bodyPr/>
          <a:lstStyle/>
          <a:p>
            <a:fld id="{11AA007F-1ABF-F64D-AB15-134B0541E6A6}" type="slidenum">
              <a:rPr lang="en-US" smtClean="0"/>
              <a:t>‹#›</a:t>
            </a:fld>
            <a:endParaRPr lang="en-US"/>
          </a:p>
        </p:txBody>
      </p:sp>
    </p:spTree>
    <p:extLst>
      <p:ext uri="{BB962C8B-B14F-4D97-AF65-F5344CB8AC3E}">
        <p14:creationId xmlns:p14="http://schemas.microsoft.com/office/powerpoint/2010/main" val="3387747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5DF518-D20B-FA40-BA23-709893673A42}"/>
              </a:ext>
            </a:extLst>
          </p:cNvPr>
          <p:cNvSpPr>
            <a:spLocks noGrp="1"/>
          </p:cNvSpPr>
          <p:nvPr>
            <p:ph type="dt" sz="half" idx="10"/>
          </p:nvPr>
        </p:nvSpPr>
        <p:spPr/>
        <p:txBody>
          <a:bodyPr/>
          <a:lstStyle/>
          <a:p>
            <a:fld id="{9AAF9C00-693A-A342-AECD-7E69ECB3FFD3}" type="datetimeFigureOut">
              <a:rPr lang="en-US" smtClean="0"/>
              <a:t>7/8/2022</a:t>
            </a:fld>
            <a:endParaRPr lang="en-US"/>
          </a:p>
        </p:txBody>
      </p:sp>
      <p:sp>
        <p:nvSpPr>
          <p:cNvPr id="3" name="Footer Placeholder 2">
            <a:extLst>
              <a:ext uri="{FF2B5EF4-FFF2-40B4-BE49-F238E27FC236}">
                <a16:creationId xmlns:a16="http://schemas.microsoft.com/office/drawing/2014/main" id="{1D3EE37C-BD18-AD4F-9006-2CC6BDDDA3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BDEBEF-F0AF-474F-A3F1-C6C7D3FDDEBA}"/>
              </a:ext>
            </a:extLst>
          </p:cNvPr>
          <p:cNvSpPr>
            <a:spLocks noGrp="1"/>
          </p:cNvSpPr>
          <p:nvPr>
            <p:ph type="sldNum" sz="quarter" idx="12"/>
          </p:nvPr>
        </p:nvSpPr>
        <p:spPr/>
        <p:txBody>
          <a:bodyPr/>
          <a:lstStyle/>
          <a:p>
            <a:fld id="{11AA007F-1ABF-F64D-AB15-134B0541E6A6}" type="slidenum">
              <a:rPr lang="en-US" smtClean="0"/>
              <a:t>‹#›</a:t>
            </a:fld>
            <a:endParaRPr lang="en-US"/>
          </a:p>
        </p:txBody>
      </p:sp>
    </p:spTree>
    <p:extLst>
      <p:ext uri="{BB962C8B-B14F-4D97-AF65-F5344CB8AC3E}">
        <p14:creationId xmlns:p14="http://schemas.microsoft.com/office/powerpoint/2010/main" val="1736158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B61E0-3578-D74F-88AE-B725456B2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93A636-30F7-394E-9838-1C1CE96C1B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A9FC9E-204C-C84F-AE57-B3AB27C623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6492CC-135C-EC4D-9994-B4AEE44CF6BE}"/>
              </a:ext>
            </a:extLst>
          </p:cNvPr>
          <p:cNvSpPr>
            <a:spLocks noGrp="1"/>
          </p:cNvSpPr>
          <p:nvPr>
            <p:ph type="dt" sz="half" idx="10"/>
          </p:nvPr>
        </p:nvSpPr>
        <p:spPr/>
        <p:txBody>
          <a:bodyPr/>
          <a:lstStyle/>
          <a:p>
            <a:fld id="{9AAF9C00-693A-A342-AECD-7E69ECB3FFD3}" type="datetimeFigureOut">
              <a:rPr lang="en-US" smtClean="0"/>
              <a:t>7/8/2022</a:t>
            </a:fld>
            <a:endParaRPr lang="en-US"/>
          </a:p>
        </p:txBody>
      </p:sp>
      <p:sp>
        <p:nvSpPr>
          <p:cNvPr id="6" name="Footer Placeholder 5">
            <a:extLst>
              <a:ext uri="{FF2B5EF4-FFF2-40B4-BE49-F238E27FC236}">
                <a16:creationId xmlns:a16="http://schemas.microsoft.com/office/drawing/2014/main" id="{95E39D57-C5BB-594B-B451-09304F115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F66F1-EEEF-9444-8671-C08C7660EE4A}"/>
              </a:ext>
            </a:extLst>
          </p:cNvPr>
          <p:cNvSpPr>
            <a:spLocks noGrp="1"/>
          </p:cNvSpPr>
          <p:nvPr>
            <p:ph type="sldNum" sz="quarter" idx="12"/>
          </p:nvPr>
        </p:nvSpPr>
        <p:spPr/>
        <p:txBody>
          <a:bodyPr/>
          <a:lstStyle/>
          <a:p>
            <a:fld id="{11AA007F-1ABF-F64D-AB15-134B0541E6A6}" type="slidenum">
              <a:rPr lang="en-US" smtClean="0"/>
              <a:t>‹#›</a:t>
            </a:fld>
            <a:endParaRPr lang="en-US"/>
          </a:p>
        </p:txBody>
      </p:sp>
    </p:spTree>
    <p:extLst>
      <p:ext uri="{BB962C8B-B14F-4D97-AF65-F5344CB8AC3E}">
        <p14:creationId xmlns:p14="http://schemas.microsoft.com/office/powerpoint/2010/main" val="1283565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A6D5-2F4C-D046-AC68-B77693217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DB2CE4-0F18-3343-B79A-5B32058779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B74708-32CC-3140-8A57-6774300A5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0D4D1-1220-B54A-801C-69A6E87A3F00}"/>
              </a:ext>
            </a:extLst>
          </p:cNvPr>
          <p:cNvSpPr>
            <a:spLocks noGrp="1"/>
          </p:cNvSpPr>
          <p:nvPr>
            <p:ph type="dt" sz="half" idx="10"/>
          </p:nvPr>
        </p:nvSpPr>
        <p:spPr/>
        <p:txBody>
          <a:bodyPr/>
          <a:lstStyle/>
          <a:p>
            <a:fld id="{9AAF9C00-693A-A342-AECD-7E69ECB3FFD3}" type="datetimeFigureOut">
              <a:rPr lang="en-US" smtClean="0"/>
              <a:t>7/8/2022</a:t>
            </a:fld>
            <a:endParaRPr lang="en-US"/>
          </a:p>
        </p:txBody>
      </p:sp>
      <p:sp>
        <p:nvSpPr>
          <p:cNvPr id="6" name="Footer Placeholder 5">
            <a:extLst>
              <a:ext uri="{FF2B5EF4-FFF2-40B4-BE49-F238E27FC236}">
                <a16:creationId xmlns:a16="http://schemas.microsoft.com/office/drawing/2014/main" id="{9DB6A167-263A-CB4A-98A9-11CC48E7C7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FDE0C0-BC56-314A-B1A4-B9FEF9E1AAAE}"/>
              </a:ext>
            </a:extLst>
          </p:cNvPr>
          <p:cNvSpPr>
            <a:spLocks noGrp="1"/>
          </p:cNvSpPr>
          <p:nvPr>
            <p:ph type="sldNum" sz="quarter" idx="12"/>
          </p:nvPr>
        </p:nvSpPr>
        <p:spPr/>
        <p:txBody>
          <a:bodyPr/>
          <a:lstStyle/>
          <a:p>
            <a:fld id="{11AA007F-1ABF-F64D-AB15-134B0541E6A6}" type="slidenum">
              <a:rPr lang="en-US" smtClean="0"/>
              <a:t>‹#›</a:t>
            </a:fld>
            <a:endParaRPr lang="en-US"/>
          </a:p>
        </p:txBody>
      </p:sp>
    </p:spTree>
    <p:extLst>
      <p:ext uri="{BB962C8B-B14F-4D97-AF65-F5344CB8AC3E}">
        <p14:creationId xmlns:p14="http://schemas.microsoft.com/office/powerpoint/2010/main" val="797022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3674" r:id="rId1"/>
    <p:sldLayoutId id="2147483740" r:id="rId2"/>
    <p:sldLayoutId id="2147483741" r:id="rId3"/>
    <p:sldLayoutId id="2147483729" r:id="rId4"/>
    <p:sldLayoutId id="2147483730" r:id="rId5"/>
    <p:sldLayoutId id="2147483731" r:id="rId6"/>
    <p:sldLayoutId id="2147483738" r:id="rId7"/>
    <p:sldLayoutId id="2147483739" r:id="rId8"/>
    <p:sldLayoutId id="2147483734" r:id="rId9"/>
    <p:sldLayoutId id="2147483735" r:id="rId10"/>
    <p:sldLayoutId id="2147483736" r:id="rId11"/>
    <p:sldLayoutId id="214748373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CBCD9-AFE8-409A-96A7-8A3CDDD45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B0C11C-AD98-4E69-87AD-DFC10FC3A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here to 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980E354-FFB6-407D-AEC6-BCE591205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1911003-60BD-4CA1-A61A-744245800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5AA4A4F-2255-4556-BD44-F6424CBCE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solidFill>
              </a:defRPr>
            </a:lvl1pPr>
          </a:lstStyle>
          <a:p>
            <a:fld id="{6376EE71-D9CD-4866-A3E7-C3EB3486CB5C}" type="slidenum">
              <a:rPr lang="en-US" smtClean="0"/>
              <a:pPr/>
              <a:t>‹#›</a:t>
            </a:fld>
            <a:endParaRPr lang="en-US" dirty="0"/>
          </a:p>
        </p:txBody>
      </p:sp>
    </p:spTree>
    <p:extLst>
      <p:ext uri="{BB962C8B-B14F-4D97-AF65-F5344CB8AC3E}">
        <p14:creationId xmlns:p14="http://schemas.microsoft.com/office/powerpoint/2010/main" val="4098690813"/>
      </p:ext>
    </p:extLst>
  </p:cSld>
  <p:clrMap bg1="lt1" tx1="dk1" bg2="lt2" tx2="dk2" accent1="accent1" accent2="accent2" accent3="accent3" accent4="accent4" accent5="accent5" accent6="accent6" hlink="hlink" folHlink="folHlink"/>
  <p:sldLayoutIdLst>
    <p:sldLayoutId id="2147483706" r:id="rId1"/>
    <p:sldLayoutId id="2147483728" r:id="rId2"/>
    <p:sldLayoutId id="2147483733" r:id="rId3"/>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Black" panose="020B0A04020102090204" pitchFamily="34" charset="0"/>
        <a:buChar char="⁄"/>
        <a:defRPr sz="2800" b="1" kern="1200">
          <a:solidFill>
            <a:schemeClr val="tx2"/>
          </a:solidFill>
          <a:latin typeface="+mj-lt"/>
          <a:ea typeface="+mn-ea"/>
          <a:cs typeface="+mn-cs"/>
        </a:defRPr>
      </a:lvl1pPr>
      <a:lvl2pPr marL="457200" indent="-228600" algn="l" defTabSz="914400" rtl="0" eaLnBrk="1" latinLnBrk="0" hangingPunct="1">
        <a:lnSpc>
          <a:spcPct val="100000"/>
        </a:lnSpc>
        <a:spcBef>
          <a:spcPts val="500"/>
        </a:spcBef>
        <a:buClr>
          <a:schemeClr val="tx2"/>
        </a:buClr>
        <a:buFont typeface="Times New Roman" panose="02020603050405020304" pitchFamily="18" charset="0"/>
        <a:buChar char="-"/>
        <a:defRPr lang="en-US" sz="2400" kern="1200" dirty="0" smtClean="0">
          <a:solidFill>
            <a:schemeClr val="tx1"/>
          </a:solidFill>
          <a:latin typeface="+mn-lt"/>
          <a:ea typeface="+mn-ea"/>
          <a:cs typeface="+mn-cs"/>
        </a:defRPr>
      </a:lvl2pPr>
      <a:lvl3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Times New Roman" panose="02020603050405020304" pitchFamily="18"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7B4C31-4ED8-4554-990F-B8901E82A9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CD5BE3-34A4-462B-A4F6-5DE6FA048F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A9DFA-9F25-414B-BA85-6AFB2A469D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8F06FA-EC3F-4E6A-8FDC-485912DA7200}" type="datetimeFigureOut">
              <a:rPr lang="en-US" smtClean="0"/>
              <a:t>7/8/2022</a:t>
            </a:fld>
            <a:endParaRPr lang="en-US"/>
          </a:p>
        </p:txBody>
      </p:sp>
      <p:sp>
        <p:nvSpPr>
          <p:cNvPr id="5" name="Footer Placeholder 4">
            <a:extLst>
              <a:ext uri="{FF2B5EF4-FFF2-40B4-BE49-F238E27FC236}">
                <a16:creationId xmlns:a16="http://schemas.microsoft.com/office/drawing/2014/main" id="{D49DC1DD-BDD9-4C9C-91CE-30A3662A3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FC9709-78F2-40C1-A977-81B24F6EE6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1B994-82F6-472E-8BE2-E7528DFA9BF1}" type="slidenum">
              <a:rPr lang="en-US" smtClean="0"/>
              <a:t>‹#›</a:t>
            </a:fld>
            <a:endParaRPr lang="en-US"/>
          </a:p>
        </p:txBody>
      </p:sp>
    </p:spTree>
    <p:extLst>
      <p:ext uri="{BB962C8B-B14F-4D97-AF65-F5344CB8AC3E}">
        <p14:creationId xmlns:p14="http://schemas.microsoft.com/office/powerpoint/2010/main" val="35285523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FDEFD6-89A2-6049-A70D-E39E91B8EA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A3E7AB-010C-8D4F-AB51-1993E2DD8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4D5C50-D351-AF44-A9BA-149C93E24C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F9C00-693A-A342-AECD-7E69ECB3FFD3}" type="datetimeFigureOut">
              <a:rPr lang="en-US" smtClean="0"/>
              <a:t>7/8/2022</a:t>
            </a:fld>
            <a:endParaRPr lang="en-US"/>
          </a:p>
        </p:txBody>
      </p:sp>
      <p:sp>
        <p:nvSpPr>
          <p:cNvPr id="5" name="Footer Placeholder 4">
            <a:extLst>
              <a:ext uri="{FF2B5EF4-FFF2-40B4-BE49-F238E27FC236}">
                <a16:creationId xmlns:a16="http://schemas.microsoft.com/office/drawing/2014/main" id="{6B4344A2-E128-FC43-9F84-F4A1B1662E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3E85E1-EFAA-EC4E-9A11-52440CE6D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A007F-1ABF-F64D-AB15-134B0541E6A6}" type="slidenum">
              <a:rPr lang="en-US" smtClean="0"/>
              <a:t>‹#›</a:t>
            </a:fld>
            <a:endParaRPr lang="en-US"/>
          </a:p>
        </p:txBody>
      </p:sp>
    </p:spTree>
    <p:extLst>
      <p:ext uri="{BB962C8B-B14F-4D97-AF65-F5344CB8AC3E}">
        <p14:creationId xmlns:p14="http://schemas.microsoft.com/office/powerpoint/2010/main" val="22608450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dol.gov/sites/dolgov/files/WHD/fab/2022-4.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MsInVyaSI6ImJwMjpjbGljayIsImJ1bGxldGluX2lkIjoiMjAyMjA3MDEuNjAxOTAzMzEiLCJ1cmwiOiJodHRwczovL3d3dy5yZWd1bGF0aW9ucy5nb3YvZG9jdW1lbnQvRE9MLTIwMjItMDAwMi0wMDAxIn0.3Z5cdqvpfbSnCJvWH2d4rCBmjwMGpcIwjPkCvf8DTpg/s/1434678524/br/135101187251-l" TargetMode="External"/><Relationship Id="rId2" Type="http://schemas.openxmlformats.org/officeDocument/2006/relationships/hyperlink" Target="https://lnks.gd/l/eyJhbGciOiJIUzI1NiJ9.eyJidWxsZXRpbl9saW5rX2lkIjoxMDIsInVyaSI6ImJwMjpjbGljayIsImJ1bGxldGluX2lkIjoiMjAyMjA3MDEuNjAxOTAzMzEiLCJ1cmwiOiJodHRwczovL3d3dy5mZWRlcmFscmVnaXN0ZXIuZ292L2RvY3VtZW50cy8yMDIyLzA2LzI0LzIwMjItMTM0ODEvcmVxdWVzdC1mb3ItaW5mb3JtYXRpb24tb24tY3VycmVudC1wb3B1bGF0aW9uLXN1cnZleS1kaXNhYmlsaXR5LXN1cHBsZW1lbnQtMjAyNCNhZGRyZXNzZXMifQ.ScIqTVTHna1ZZR2trEhrKKVepNEkQHRbVEHwW_eeWDU/s/1434678524/br/135101187251-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ncd.gov/publications/2022/disparate-treatment-puerto-rico-residents-disabilities-federal-program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doi.org/10.1007/s11764-021-01146-z"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lnks.gd/l/eyJhbGciOiJIUzI1NiJ9.eyJidWxsZXRpbl9saW5rX2lkIjoxMDEsInVyaSI6ImJwMjpjbGljayIsImJ1bGxldGluX2lkIjoiMjAyMjA2MTAuNTkxOTgyNzEiLCJ1cmwiOiJodHRwczovL3d3dy5kb2wuZ292L3NpdGVzL2RvbGdvdi9maWxlcy9PREVQL3BkZi9kaXNhYmlsaXR5LWRpZ2l0YWwtZGl2aWRlLWJyaWVmLnBkZiJ9.h3S0Mg1R05O-R_WormnDIZo7K9nR4CvomV4zxckb1jQ/s/1434678524/br/132728457002-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lnks.gd/l/eyJhbGciOiJIUzI1NiJ9.eyJidWxsZXRpbl9saW5rX2lkIjoxMDEsInVyaSI6ImJwMjpjbGljayIsImJ1bGxldGluX2lkIjoiMjAyMjA2MjguNjAwMDg3MjEiLCJ1cmwiOiJodHRwczovL2Fza2Vhcm4ub3JnL3BhZ2UvcGVyZm9ybWFuY2UtbWFuYWdlbWVudCJ9.r7UUHwB05TCBKRTOdYUZqMQEX59xWrpRqUBbIYY0DzE/s/1434678524/br/134319968569-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lnks.gd/l/eyJhbGciOiJIUzI1NiJ9.eyJidWxsZXRpbl9saW5rX2lkIjoxMDgsInVyaSI6ImJwMjpjbGljayIsImJ1bGxldGluX2lkIjoiMjAyMjA3MDEuNjAxOTAzMzEiLCJ1cmwiOiJodHRwczovL3VzMDZ3ZWIuem9vbS51cy93ZWJpbmFyL3JlZ2lzdGVyL1dOXzR4SV9PZWNKUzhTeHp2d2JZMngyN1EifQ.4ukObMdwvQPhGqTuqbwduQtlxDEWNu5ProQfqICa1Fg/s/1434678524/br/135101187251-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9.png"/><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23.png"/><Relationship Id="rId5" Type="http://schemas.openxmlformats.org/officeDocument/2006/relationships/hyperlink" Target="https://disabilityin.org/what-we-do/global-disability-equality-index/" TargetMode="Externa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researchondisability.org/home/ntid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kesslerfoundation.org/" TargetMode="Externa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www.aucd.org/" TargetMode="External"/><Relationship Id="rId4" Type="http://schemas.openxmlformats.org/officeDocument/2006/relationships/hyperlink" Target="http://www.researchondisability.org/"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9.png"/><Relationship Id="rId4" Type="http://schemas.openxmlformats.org/officeDocument/2006/relationships/hyperlink" Target="mailto:disability.statistics@unh.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hyperlink" Target="https://disabilitycompendium.org/event"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lstStyle/>
          <a:p>
            <a:r>
              <a:rPr lang="en-US" dirty="0"/>
              <a:t>nTIDE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r>
              <a:rPr lang="en-US" dirty="0"/>
              <a:t>Kessler Foundation, AUCD,</a:t>
            </a:r>
            <a:br>
              <a:rPr lang="en-US" dirty="0"/>
            </a:br>
            <a:r>
              <a:rPr lang="en-US" dirty="0"/>
              <a:t>University of New Hampshire Institute on Disability</a:t>
            </a:r>
            <a:br>
              <a:rPr lang="en-US" dirty="0"/>
            </a:br>
            <a:r>
              <a:rPr lang="en-US" dirty="0"/>
              <a:t>Season 7, Episode 7</a:t>
            </a:r>
            <a:br>
              <a:rPr lang="en-US" dirty="0"/>
            </a:br>
            <a:r>
              <a:rPr lang="en-US" dirty="0"/>
              <a:t>Date: July 8, 2022</a:t>
            </a:r>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b="1" u="sng" dirty="0">
                <a:latin typeface="Calibri" panose="020F0502020204030204" pitchFamily="34" charset="0"/>
              </a:rPr>
              <a:t>Today’s Program</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771525" y="1597025"/>
            <a:ext cx="10515600" cy="4351338"/>
          </a:xfrm>
        </p:spPr>
        <p:txBody>
          <a:bodyPr>
            <a:normAutofit/>
          </a:bodyPr>
          <a:lstStyle/>
          <a:p>
            <a:pPr>
              <a:spcBef>
                <a:spcPts val="1200"/>
              </a:spcBef>
            </a:pPr>
            <a:r>
              <a:rPr lang="en-US" dirty="0">
                <a:latin typeface="Calibri" panose="020F0502020204030204" pitchFamily="34" charset="0"/>
              </a:rPr>
              <a:t>Part 1: nTIDE Report … “The Numbers”</a:t>
            </a:r>
          </a:p>
          <a:p>
            <a:pPr lvl="1">
              <a:spcBef>
                <a:spcPts val="800"/>
              </a:spcBef>
            </a:pPr>
            <a:r>
              <a:rPr lang="en-US" sz="2300" dirty="0">
                <a:latin typeface="Calibri" panose="020F0502020204030204" pitchFamily="34" charset="0"/>
              </a:rPr>
              <a:t>John O’Neill, Kessler Foundation</a:t>
            </a:r>
          </a:p>
          <a:p>
            <a:pPr lvl="1">
              <a:spcBef>
                <a:spcPts val="800"/>
              </a:spcBef>
            </a:pPr>
            <a:r>
              <a:rPr lang="en-US" sz="2300" dirty="0">
                <a:latin typeface="Calibri" panose="020F0502020204030204" pitchFamily="34" charset="0"/>
              </a:rPr>
              <a:t>Andrew Houtenville, University of New Hampshire</a:t>
            </a:r>
          </a:p>
          <a:p>
            <a:r>
              <a:rPr lang="en-US" dirty="0">
                <a:latin typeface="Calibri" panose="020F0502020204030204" pitchFamily="34" charset="0"/>
              </a:rPr>
              <a:t>Part 2: nTIDE News</a:t>
            </a:r>
          </a:p>
          <a:p>
            <a:pPr lvl="1"/>
            <a:r>
              <a:rPr lang="en-US" sz="2300" dirty="0">
                <a:latin typeface="Calibri" panose="020F0502020204030204" pitchFamily="34" charset="0"/>
              </a:rPr>
              <a:t>Denise Rozell, </a:t>
            </a:r>
            <a:r>
              <a:rPr lang="en-US" sz="2300" dirty="0">
                <a:solidFill>
                  <a:srgbClr val="000000"/>
                </a:solidFill>
                <a:latin typeface="Calibri"/>
                <a:cs typeface="Calibri"/>
              </a:rPr>
              <a:t>Association of University Centers on Disabilities (AUCD</a:t>
            </a:r>
            <a:r>
              <a:rPr lang="en-US" sz="2300" dirty="0">
                <a:latin typeface="Calibri"/>
                <a:cs typeface="Calibri"/>
              </a:rPr>
              <a:t>)</a:t>
            </a:r>
          </a:p>
          <a:p>
            <a:pPr>
              <a:spcBef>
                <a:spcPts val="1200"/>
              </a:spcBef>
            </a:pPr>
            <a:r>
              <a:rPr lang="en-US" dirty="0">
                <a:latin typeface="Calibri" panose="020F0502020204030204" pitchFamily="34" charset="0"/>
              </a:rPr>
              <a:t>Part 3: Guest Speakers </a:t>
            </a:r>
          </a:p>
          <a:p>
            <a:pPr lvl="1">
              <a:spcBef>
                <a:spcPts val="1200"/>
              </a:spcBef>
            </a:pPr>
            <a:r>
              <a:rPr lang="en-US" dirty="0">
                <a:latin typeface="Calibri" panose="020F0502020204030204" pitchFamily="34" charset="0"/>
              </a:rPr>
              <a:t>Dorothy Garcia, Disability:IN</a:t>
            </a:r>
            <a:endParaRPr lang="en-US" dirty="0">
              <a:latin typeface="Calibri" panose="020F0502020204030204" pitchFamily="34" charset="0"/>
              <a:cs typeface="Calibri" panose="020F0502020204030204" pitchFamily="34" charset="0"/>
            </a:endParaRPr>
          </a:p>
          <a:p>
            <a:pPr>
              <a:spcBef>
                <a:spcPts val="1200"/>
              </a:spcBef>
            </a:pPr>
            <a:r>
              <a:rPr lang="en-US" dirty="0">
                <a:latin typeface="Calibri" panose="020F0502020204030204" pitchFamily="34" charset="0"/>
              </a:rPr>
              <a:t>Part 4: Q&amp;A</a:t>
            </a:r>
          </a:p>
          <a:p>
            <a:endParaRPr lang="en-US" dirty="0"/>
          </a:p>
          <a:p>
            <a:pPr marL="0" indent="0">
              <a:spcBef>
                <a:spcPts val="1200"/>
              </a:spcBef>
              <a:buNone/>
            </a:pPr>
            <a:endParaRPr lang="en-US" sz="34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10</a:t>
            </a:fld>
            <a:endParaRPr lang="en-US"/>
          </a:p>
        </p:txBody>
      </p:sp>
    </p:spTree>
    <p:extLst>
      <p:ext uri="{BB962C8B-B14F-4D97-AF65-F5344CB8AC3E}">
        <p14:creationId xmlns:p14="http://schemas.microsoft.com/office/powerpoint/2010/main" val="2237022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1369-8128-49D6-A265-1AD975929700}"/>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Part 1: The nTIDE Report</a:t>
            </a:r>
          </a:p>
        </p:txBody>
      </p:sp>
      <p:sp>
        <p:nvSpPr>
          <p:cNvPr id="3" name="Content Placeholder 2">
            <a:extLst>
              <a:ext uri="{FF2B5EF4-FFF2-40B4-BE49-F238E27FC236}">
                <a16:creationId xmlns:a16="http://schemas.microsoft.com/office/drawing/2014/main" id="{ED2004BB-6957-499E-8982-E3A910F7DB63}"/>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3200" b="1" dirty="0"/>
              <a:t>John O’Neill</a:t>
            </a:r>
          </a:p>
          <a:p>
            <a:pPr marL="0" indent="0" algn="ctr">
              <a:buNone/>
            </a:pPr>
            <a:r>
              <a:rPr lang="en-US" sz="3200" dirty="0"/>
              <a:t>Kessler Foundation</a:t>
            </a:r>
          </a:p>
        </p:txBody>
      </p:sp>
      <p:sp>
        <p:nvSpPr>
          <p:cNvPr id="4" name="Date Placeholder 3">
            <a:extLst>
              <a:ext uri="{FF2B5EF4-FFF2-40B4-BE49-F238E27FC236}">
                <a16:creationId xmlns:a16="http://schemas.microsoft.com/office/drawing/2014/main" id="{13AA6DF6-AA7C-4A65-BC53-575F3547CAF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FFEF76B2-1D33-4D9E-AF5D-5A4226D0049A}"/>
              </a:ext>
            </a:extLst>
          </p:cNvPr>
          <p:cNvSpPr>
            <a:spLocks noGrp="1"/>
          </p:cNvSpPr>
          <p:nvPr>
            <p:ph type="sldNum" sz="quarter" idx="12"/>
          </p:nvPr>
        </p:nvSpPr>
        <p:spPr/>
        <p:txBody>
          <a:bodyPr/>
          <a:lstStyle/>
          <a:p>
            <a:fld id="{9C637C1D-740A-4EE7-9AC7-DE15DA94B719}" type="slidenum">
              <a:rPr lang="en-US" smtClean="0"/>
              <a:t>11</a:t>
            </a:fld>
            <a:endParaRPr lang="en-US"/>
          </a:p>
        </p:txBody>
      </p:sp>
    </p:spTree>
    <p:extLst>
      <p:ext uri="{BB962C8B-B14F-4D97-AF65-F5344CB8AC3E}">
        <p14:creationId xmlns:p14="http://schemas.microsoft.com/office/powerpoint/2010/main" val="104172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819C-EC7E-4E4E-9DB6-8E172788318F}"/>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The Monthly nTIDE Report</a:t>
            </a:r>
          </a:p>
        </p:txBody>
      </p:sp>
      <p:sp>
        <p:nvSpPr>
          <p:cNvPr id="3" name="Content Placeholder 2">
            <a:extLst>
              <a:ext uri="{FF2B5EF4-FFF2-40B4-BE49-F238E27FC236}">
                <a16:creationId xmlns:a16="http://schemas.microsoft.com/office/drawing/2014/main" id="{1B1E5B47-7D12-4423-8BFA-29D6C2FAF8B4}"/>
              </a:ext>
            </a:extLst>
          </p:cNvPr>
          <p:cNvSpPr>
            <a:spLocks noGrp="1"/>
          </p:cNvSpPr>
          <p:nvPr>
            <p:ph idx="1"/>
          </p:nvPr>
        </p:nvSpPr>
        <p:spPr/>
        <p:txBody>
          <a:bodyPr/>
          <a:lstStyle/>
          <a:p>
            <a:pPr>
              <a:spcBef>
                <a:spcPts val="1200"/>
              </a:spcBef>
            </a:pPr>
            <a:r>
              <a:rPr lang="en-US" dirty="0">
                <a:latin typeface="Calibri" panose="020F0502020204030204" pitchFamily="34" charset="0"/>
              </a:rPr>
              <a:t>The monthly </a:t>
            </a:r>
            <a:r>
              <a:rPr lang="en-US" u="sng" dirty="0">
                <a:latin typeface="Calibri" panose="020F0502020204030204" pitchFamily="34" charset="0"/>
              </a:rPr>
              <a:t>nTIDE Report</a:t>
            </a:r>
            <a:r>
              <a:rPr lang="en-US" dirty="0">
                <a:latin typeface="Calibri" panose="020F0502020204030204" pitchFamily="34" charset="0"/>
              </a:rPr>
              <a:t> is a press release and infographic, looking at the latest employment statistics.</a:t>
            </a:r>
          </a:p>
          <a:p>
            <a:pPr>
              <a:spcBef>
                <a:spcPts val="1800"/>
              </a:spcBef>
            </a:pPr>
            <a:r>
              <a:rPr lang="en-US" dirty="0">
                <a:latin typeface="Calibri" panose="020F0502020204030204" pitchFamily="34" charset="0"/>
              </a:rPr>
              <a:t>Uses data from the “jobs report” released by the U.S. Bureau of Labor Statistics, on the 1</a:t>
            </a:r>
            <a:r>
              <a:rPr lang="en-US" baseline="30000" dirty="0">
                <a:latin typeface="Calibri" panose="020F0502020204030204" pitchFamily="34" charset="0"/>
              </a:rPr>
              <a:t>st</a:t>
            </a:r>
            <a:r>
              <a:rPr lang="en-US" dirty="0">
                <a:latin typeface="Calibri" panose="020F0502020204030204" pitchFamily="34" charset="0"/>
              </a:rPr>
              <a:t> Friday of each month.</a:t>
            </a:r>
          </a:p>
          <a:p>
            <a:endParaRPr lang="en-US" dirty="0"/>
          </a:p>
        </p:txBody>
      </p:sp>
      <p:sp>
        <p:nvSpPr>
          <p:cNvPr id="4" name="Date Placeholder 3">
            <a:extLst>
              <a:ext uri="{FF2B5EF4-FFF2-40B4-BE49-F238E27FC236}">
                <a16:creationId xmlns:a16="http://schemas.microsoft.com/office/drawing/2014/main" id="{7EC7D808-6DD1-4AA4-8384-EAC3B95F51AD}"/>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6D126CB-5C78-47DF-A4F3-72E6BACF0493}"/>
              </a:ext>
            </a:extLst>
          </p:cNvPr>
          <p:cNvSpPr>
            <a:spLocks noGrp="1"/>
          </p:cNvSpPr>
          <p:nvPr>
            <p:ph type="sldNum" sz="quarter" idx="12"/>
          </p:nvPr>
        </p:nvSpPr>
        <p:spPr/>
        <p:txBody>
          <a:bodyPr/>
          <a:lstStyle/>
          <a:p>
            <a:fld id="{9C637C1D-740A-4EE7-9AC7-DE15DA94B719}" type="slidenum">
              <a:rPr lang="en-US" smtClean="0"/>
              <a:t>12</a:t>
            </a:fld>
            <a:endParaRPr lang="en-US"/>
          </a:p>
        </p:txBody>
      </p:sp>
    </p:spTree>
    <p:extLst>
      <p:ext uri="{BB962C8B-B14F-4D97-AF65-F5344CB8AC3E}">
        <p14:creationId xmlns:p14="http://schemas.microsoft.com/office/powerpoint/2010/main" val="2561048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Source of the Data</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a:spcBef>
                <a:spcPts val="1200"/>
              </a:spcBef>
            </a:pPr>
            <a:r>
              <a:rPr lang="en-US" dirty="0">
                <a:latin typeface="Calibri" panose="020F0502020204030204" pitchFamily="34" charset="0"/>
              </a:rPr>
              <a:t>U.S. BLS, Current Population Survey (CPS).</a:t>
            </a:r>
          </a:p>
          <a:p>
            <a:pPr lvl="1">
              <a:spcBef>
                <a:spcPts val="1200"/>
              </a:spcBef>
            </a:pPr>
            <a:r>
              <a:rPr lang="en-US" sz="2400" dirty="0">
                <a:latin typeface="Calibri" panose="020F0502020204030204" pitchFamily="34" charset="0"/>
              </a:rPr>
              <a:t>Source of the “official” unemployment rate.</a:t>
            </a:r>
          </a:p>
          <a:p>
            <a:pPr>
              <a:spcBef>
                <a:spcPts val="1800"/>
              </a:spcBef>
            </a:pPr>
            <a:r>
              <a:rPr lang="en-US" dirty="0">
                <a:latin typeface="Calibri" panose="020F0502020204030204" pitchFamily="34" charset="0"/>
              </a:rPr>
              <a:t>Civilians, ages 16-64, not living in institutions.</a:t>
            </a:r>
          </a:p>
          <a:p>
            <a:pPr>
              <a:spcBef>
                <a:spcPts val="1800"/>
              </a:spcBef>
            </a:pPr>
            <a:r>
              <a:rPr lang="en-US" dirty="0">
                <a:latin typeface="Calibri" panose="020F0502020204030204" pitchFamily="34" charset="0"/>
              </a:rPr>
              <a:t>Available September 2008 onward.</a:t>
            </a:r>
          </a:p>
          <a:p>
            <a:pPr>
              <a:spcBef>
                <a:spcPts val="1800"/>
              </a:spcBef>
            </a:pPr>
            <a:r>
              <a:rPr lang="en-US" dirty="0">
                <a:latin typeface="Calibri" panose="020F0502020204030204" pitchFamily="34" charset="0"/>
              </a:rPr>
              <a:t>Not yet seasonally adjusted.</a:t>
            </a:r>
          </a:p>
          <a:p>
            <a:pPr lvl="1">
              <a:spcBef>
                <a:spcPts val="1200"/>
              </a:spcBef>
            </a:pPr>
            <a:r>
              <a:rPr lang="en-US" sz="2400" dirty="0">
                <a:latin typeface="Calibri" panose="020F0502020204030204" pitchFamily="34" charset="0"/>
              </a:rPr>
              <a:t>which is why we compare to the same month last year.</a:t>
            </a:r>
          </a:p>
          <a:p>
            <a:endParaRPr lang="en-US" dirty="0"/>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13</a:t>
            </a:fld>
            <a:endParaRPr lang="en-US"/>
          </a:p>
        </p:txBody>
      </p:sp>
    </p:spTree>
    <p:extLst>
      <p:ext uri="{BB962C8B-B14F-4D97-AF65-F5344CB8AC3E}">
        <p14:creationId xmlns:p14="http://schemas.microsoft.com/office/powerpoint/2010/main" val="4265314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cs typeface="Calibri" panose="020F0502020204030204" pitchFamily="34" charset="0"/>
              </a:rPr>
              <a:t>The Numbers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3E1CC08-6C74-4EE9-8526-A4845D26EE2A}"/>
              </a:ext>
            </a:extLst>
          </p:cNvPr>
          <p:cNvSpPr>
            <a:spLocks noGrp="1"/>
          </p:cNvSpPr>
          <p:nvPr>
            <p:ph idx="1"/>
          </p:nvPr>
        </p:nvSpPr>
        <p:spPr/>
        <p:txBody>
          <a:bodyPr/>
          <a:lstStyle/>
          <a:p>
            <a:pPr algn="ctr"/>
            <a:endParaRPr lang="en-US" sz="2800" b="1" dirty="0">
              <a:solidFill>
                <a:schemeClr val="tx1"/>
              </a:solidFill>
              <a:latin typeface="Calibri" panose="020F0502020204030204" pitchFamily="34" charset="0"/>
            </a:endParaRPr>
          </a:p>
          <a:p>
            <a:pPr algn="ctr"/>
            <a:endParaRPr lang="en-US" b="1" dirty="0">
              <a:latin typeface="Calibri" panose="020F0502020204030204" pitchFamily="34" charset="0"/>
            </a:endParaRPr>
          </a:p>
          <a:p>
            <a:pPr marL="0" indent="0" algn="ctr">
              <a:buNone/>
            </a:pPr>
            <a:r>
              <a:rPr lang="en-US" sz="3200" b="1" dirty="0">
                <a:solidFill>
                  <a:schemeClr val="tx1"/>
                </a:solidFill>
                <a:latin typeface="Calibri" panose="020F0502020204030204" pitchFamily="34" charset="0"/>
              </a:rPr>
              <a:t>Andrew Houtenville</a:t>
            </a:r>
            <a:br>
              <a:rPr lang="en-US" sz="3200" b="1" dirty="0">
                <a:solidFill>
                  <a:schemeClr val="tx1"/>
                </a:solidFill>
                <a:latin typeface="Calibri" panose="020F0502020204030204" pitchFamily="34" charset="0"/>
              </a:rPr>
            </a:br>
            <a:r>
              <a:rPr lang="en-US" sz="3200" dirty="0">
                <a:solidFill>
                  <a:schemeClr val="tx1"/>
                </a:solidFill>
                <a:latin typeface="Calibri" panose="020F0502020204030204" pitchFamily="34" charset="0"/>
              </a:rPr>
              <a:t>University of New Hampshire</a:t>
            </a:r>
            <a:endParaRPr lang="en-US" sz="3200" dirty="0"/>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14</a:t>
            </a:fld>
            <a:endParaRPr lang="en-US"/>
          </a:p>
        </p:txBody>
      </p:sp>
    </p:spTree>
    <p:extLst>
      <p:ext uri="{BB962C8B-B14F-4D97-AF65-F5344CB8AC3E}">
        <p14:creationId xmlns:p14="http://schemas.microsoft.com/office/powerpoint/2010/main" val="2972209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spTree>
    <p:extLst>
      <p:ext uri="{BB962C8B-B14F-4D97-AF65-F5344CB8AC3E}">
        <p14:creationId xmlns:p14="http://schemas.microsoft.com/office/powerpoint/2010/main" val="671674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16</a:t>
            </a:fld>
            <a:endParaRPr lang="en-US"/>
          </a:p>
        </p:txBody>
      </p:sp>
      <p:pic>
        <p:nvPicPr>
          <p:cNvPr id="61" name="Picture 60">
            <a:extLst>
              <a:ext uri="{FF2B5EF4-FFF2-40B4-BE49-F238E27FC236}">
                <a16:creationId xmlns:a16="http://schemas.microsoft.com/office/drawing/2014/main" id="{FE980608-7642-0D95-539B-5A4300CD7F1B}"/>
              </a:ext>
            </a:extLst>
          </p:cNvPr>
          <p:cNvPicPr>
            <a:picLocks noChangeAspect="1"/>
          </p:cNvPicPr>
          <p:nvPr/>
        </p:nvPicPr>
        <p:blipFill>
          <a:blip r:embed="rId2"/>
          <a:stretch>
            <a:fillRect/>
          </a:stretch>
        </p:blipFill>
        <p:spPr>
          <a:xfrm>
            <a:off x="3255264" y="320040"/>
            <a:ext cx="6927682" cy="5724144"/>
          </a:xfrm>
          <a:prstGeom prst="rect">
            <a:avLst/>
          </a:prstGeom>
        </p:spPr>
      </p:pic>
    </p:spTree>
    <p:extLst>
      <p:ext uri="{BB962C8B-B14F-4D97-AF65-F5344CB8AC3E}">
        <p14:creationId xmlns:p14="http://schemas.microsoft.com/office/powerpoint/2010/main" val="3201457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17</a:t>
            </a:fld>
            <a:endParaRPr lang="en-US"/>
          </a:p>
        </p:txBody>
      </p:sp>
      <p:pic>
        <p:nvPicPr>
          <p:cNvPr id="3" name="Picture 2">
            <a:extLst>
              <a:ext uri="{FF2B5EF4-FFF2-40B4-BE49-F238E27FC236}">
                <a16:creationId xmlns:a16="http://schemas.microsoft.com/office/drawing/2014/main" id="{987E6356-9281-2161-BD9D-161C3E62931D}"/>
              </a:ext>
            </a:extLst>
          </p:cNvPr>
          <p:cNvPicPr>
            <a:picLocks noChangeAspect="1"/>
          </p:cNvPicPr>
          <p:nvPr/>
        </p:nvPicPr>
        <p:blipFill>
          <a:blip r:embed="rId2"/>
          <a:stretch>
            <a:fillRect/>
          </a:stretch>
        </p:blipFill>
        <p:spPr>
          <a:xfrm>
            <a:off x="3255264" y="320040"/>
            <a:ext cx="6927682" cy="5724144"/>
          </a:xfrm>
          <a:prstGeom prst="rect">
            <a:avLst/>
          </a:prstGeom>
        </p:spPr>
      </p:pic>
    </p:spTree>
    <p:extLst>
      <p:ext uri="{BB962C8B-B14F-4D97-AF65-F5344CB8AC3E}">
        <p14:creationId xmlns:p14="http://schemas.microsoft.com/office/powerpoint/2010/main" val="631228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18</a:t>
            </a:fld>
            <a:endParaRPr lang="en-US"/>
          </a:p>
        </p:txBody>
      </p:sp>
    </p:spTree>
    <p:extLst>
      <p:ext uri="{BB962C8B-B14F-4D97-AF65-F5344CB8AC3E}">
        <p14:creationId xmlns:p14="http://schemas.microsoft.com/office/powerpoint/2010/main" val="4011066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19</a:t>
            </a:fld>
            <a:endParaRPr lang="en-US"/>
          </a:p>
        </p:txBody>
      </p:sp>
      <p:pic>
        <p:nvPicPr>
          <p:cNvPr id="46" name="Picture 45">
            <a:extLst>
              <a:ext uri="{FF2B5EF4-FFF2-40B4-BE49-F238E27FC236}">
                <a16:creationId xmlns:a16="http://schemas.microsoft.com/office/drawing/2014/main" id="{8D46A44B-4E5B-D207-38EC-BD81F89C9D69}"/>
              </a:ext>
            </a:extLst>
          </p:cNvPr>
          <p:cNvPicPr>
            <a:picLocks noChangeAspect="1"/>
          </p:cNvPicPr>
          <p:nvPr/>
        </p:nvPicPr>
        <p:blipFill>
          <a:blip r:embed="rId2"/>
          <a:stretch>
            <a:fillRect/>
          </a:stretch>
        </p:blipFill>
        <p:spPr>
          <a:xfrm>
            <a:off x="3251968" y="321032"/>
            <a:ext cx="6877683" cy="5720345"/>
          </a:xfrm>
          <a:prstGeom prst="rect">
            <a:avLst/>
          </a:prstGeom>
        </p:spPr>
      </p:pic>
    </p:spTree>
    <p:extLst>
      <p:ext uri="{BB962C8B-B14F-4D97-AF65-F5344CB8AC3E}">
        <p14:creationId xmlns:p14="http://schemas.microsoft.com/office/powerpoint/2010/main" val="722153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r>
              <a:rPr lang="en-US" dirty="0"/>
              <a:t>Kessler Foundation, AUCD,</a:t>
            </a:r>
            <a:br>
              <a:rPr lang="en-US" dirty="0"/>
            </a:br>
            <a:r>
              <a:rPr lang="en-US" dirty="0"/>
              <a:t>University of New Hampshire Institute on Disability</a:t>
            </a:r>
            <a:br>
              <a:rPr lang="en-US" dirty="0"/>
            </a:br>
            <a:r>
              <a:rPr lang="en-US" dirty="0"/>
              <a:t>Season 7, Episode 7</a:t>
            </a:r>
            <a:br>
              <a:rPr lang="en-US" dirty="0"/>
            </a:br>
            <a:r>
              <a:rPr lang="en-US" dirty="0"/>
              <a:t>Date: July 8, 2022</a:t>
            </a:r>
          </a:p>
        </p:txBody>
      </p:sp>
      <p:pic>
        <p:nvPicPr>
          <p:cNvPr id="4" name="nTIDE-1.wav" descr="audio icon to start recorded audio intro music">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838200" y="1062075"/>
            <a:ext cx="10515600" cy="1744480"/>
          </a:xfrm>
        </p:spPr>
        <p:txBody>
          <a:bodyPr/>
          <a:lstStyle/>
          <a:p>
            <a:pPr algn="ctr"/>
            <a:r>
              <a:rPr lang="en-US" b="1" u="sng" dirty="0"/>
              <a:t>Part 2</a:t>
            </a:r>
            <a:br>
              <a:rPr lang="en-US" b="1" dirty="0"/>
            </a:br>
            <a:r>
              <a:rPr lang="en-US" b="1" dirty="0"/>
              <a:t>nTIDE News</a:t>
            </a:r>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969819" y="3255818"/>
            <a:ext cx="10383982" cy="2540108"/>
          </a:xfrm>
        </p:spPr>
        <p:txBody>
          <a:bodyPr/>
          <a:lstStyle/>
          <a:p>
            <a:pPr marL="0" indent="0">
              <a:buNone/>
            </a:pPr>
            <a:endParaRPr lang="en-US" b="1" dirty="0"/>
          </a:p>
          <a:p>
            <a:pPr marL="0" indent="0" algn="ctr">
              <a:buNone/>
            </a:pPr>
            <a:r>
              <a:rPr lang="en-US" sz="3600" b="1" dirty="0"/>
              <a:t>Denise Rozell</a:t>
            </a:r>
          </a:p>
          <a:p>
            <a:pPr marL="0" indent="0" algn="ctr">
              <a:buNone/>
            </a:pPr>
            <a:r>
              <a:rPr lang="en-US" sz="3600" dirty="0"/>
              <a:t>Association of University Centers on Disabilities (AUCD)</a:t>
            </a:r>
          </a:p>
        </p:txBody>
      </p:sp>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fld id="{9C637C1D-740A-4EE7-9AC7-DE15DA94B719}" type="slidenum">
              <a:rPr lang="en-US" smtClean="0"/>
              <a:t>20</a:t>
            </a:fld>
            <a:endParaRPr lang="en-US" dirty="0"/>
          </a:p>
        </p:txBody>
      </p:sp>
      <p:pic>
        <p:nvPicPr>
          <p:cNvPr id="6" name="Picture 2">
            <a:extLst>
              <a:ext uri="{FF2B5EF4-FFF2-40B4-BE49-F238E27FC236}">
                <a16:creationId xmlns:a16="http://schemas.microsoft.com/office/drawing/2014/main" id="{C3771944-BC74-41A2-B9D9-CAE0A9533CA2}"/>
              </a:ext>
            </a:extLst>
          </p:cNvPr>
          <p:cNvPicPr>
            <a:picLocks noChangeAspect="1"/>
          </p:cNvPicPr>
          <p:nvPr/>
        </p:nvPicPr>
        <p:blipFill>
          <a:blip r:embed="rId2"/>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3572169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7CDD3-79DD-31CC-438F-D9ED2EEDA3A7}"/>
              </a:ext>
            </a:extLst>
          </p:cNvPr>
          <p:cNvSpPr>
            <a:spLocks noGrp="1"/>
          </p:cNvSpPr>
          <p:nvPr>
            <p:ph type="title"/>
          </p:nvPr>
        </p:nvSpPr>
        <p:spPr>
          <a:xfrm>
            <a:off x="838200" y="136526"/>
            <a:ext cx="10515600" cy="1264436"/>
          </a:xfrm>
        </p:spPr>
        <p:txBody>
          <a:bodyPr>
            <a:normAutofit/>
          </a:bodyPr>
          <a:lstStyle/>
          <a:p>
            <a:pPr algn="ctr"/>
            <a:r>
              <a:rPr lang="en-US" sz="4000" b="1" dirty="0"/>
              <a:t>Federal Policy Update</a:t>
            </a:r>
          </a:p>
        </p:txBody>
      </p:sp>
      <p:sp>
        <p:nvSpPr>
          <p:cNvPr id="3" name="Content Placeholder 2">
            <a:extLst>
              <a:ext uri="{FF2B5EF4-FFF2-40B4-BE49-F238E27FC236}">
                <a16:creationId xmlns:a16="http://schemas.microsoft.com/office/drawing/2014/main" id="{7B0CB6CA-5432-B6D9-57CD-12C09B53617E}"/>
              </a:ext>
            </a:extLst>
          </p:cNvPr>
          <p:cNvSpPr>
            <a:spLocks noGrp="1"/>
          </p:cNvSpPr>
          <p:nvPr>
            <p:ph idx="1"/>
          </p:nvPr>
        </p:nvSpPr>
        <p:spPr>
          <a:xfrm>
            <a:off x="838200" y="1493240"/>
            <a:ext cx="10515600" cy="4683723"/>
          </a:xfrm>
        </p:spPr>
        <p:txBody>
          <a:bodyPr>
            <a:normAutofit fontScale="92500" lnSpcReduction="20000"/>
          </a:bodyPr>
          <a:lstStyle/>
          <a:p>
            <a:r>
              <a:rPr lang="en-US" sz="3000" dirty="0"/>
              <a:t>ABLE Age Adjustment (S.331/H.R. 1219)</a:t>
            </a:r>
          </a:p>
          <a:p>
            <a:pPr lvl="1"/>
            <a:r>
              <a:rPr lang="en-US" sz="2600" dirty="0"/>
              <a:t>Included in Senate Finance Committee retirement tax package, </a:t>
            </a:r>
            <a:r>
              <a:rPr lang="en-US" sz="2600" b="1" dirty="0">
                <a:solidFill>
                  <a:srgbClr val="343434"/>
                </a:solidFill>
                <a:effectLst/>
                <a:latin typeface="Helvetica" panose="020B0604020202020204" pitchFamily="34" charset="0"/>
                <a:ea typeface="Calibri" panose="020F0502020204030204" pitchFamily="34" charset="0"/>
              </a:rPr>
              <a:t> </a:t>
            </a:r>
            <a:r>
              <a:rPr lang="en-US" sz="2600" dirty="0">
                <a:solidFill>
                  <a:srgbClr val="343434"/>
                </a:solidFill>
                <a:effectLst/>
                <a:ea typeface="Calibri" panose="020F0502020204030204" pitchFamily="34" charset="0"/>
              </a:rPr>
              <a:t>Enhancing American Retirement Now (EARN) Act</a:t>
            </a:r>
            <a:endParaRPr lang="en-US" sz="2600" dirty="0"/>
          </a:p>
          <a:p>
            <a:pPr lvl="2"/>
            <a:r>
              <a:rPr lang="en-US" sz="2600" dirty="0"/>
              <a:t>Raising the age of disability onset for accessing an ABLE account from 26 to 46;</a:t>
            </a:r>
          </a:p>
          <a:p>
            <a:pPr lvl="2"/>
            <a:r>
              <a:rPr lang="en-US" sz="2600" dirty="0"/>
              <a:t>Age raise would go into effect in 2026. </a:t>
            </a:r>
          </a:p>
          <a:p>
            <a:pPr lvl="1"/>
            <a:r>
              <a:rPr lang="en-US" sz="2600" dirty="0"/>
              <a:t>Does NOT include (yet?) SSI Savings Penalty Elimination Act (S. 4102) to expand SSI savings to $10,000/$20,000</a:t>
            </a:r>
          </a:p>
          <a:p>
            <a:pPr marL="457200" lvl="1" indent="0">
              <a:buNone/>
            </a:pPr>
            <a:endParaRPr lang="en-US" sz="2600" dirty="0"/>
          </a:p>
          <a:p>
            <a:r>
              <a:rPr lang="en-US" sz="3000" dirty="0"/>
              <a:t>Newest states to prohibit 14c/subminimum wage: Rhode Island (June 15, 2022) and South Carolina!!! (June 1, 2022)</a:t>
            </a:r>
          </a:p>
          <a:p>
            <a:pPr lvl="1"/>
            <a:r>
              <a:rPr lang="en-US" sz="2600" dirty="0"/>
              <a:t>All states with legislation prohibiting 14c : Alaska, Maine, Maryland, New Hampshire, Oregon, Washington, Hawaii, Colorado, California, Delaware, Tennessee, Rhode Island &amp; South Carolina</a:t>
            </a:r>
          </a:p>
          <a:p>
            <a:endParaRPr lang="en-US" sz="3200" dirty="0"/>
          </a:p>
        </p:txBody>
      </p:sp>
      <p:sp>
        <p:nvSpPr>
          <p:cNvPr id="4" name="Date Placeholder 3">
            <a:extLst>
              <a:ext uri="{FF2B5EF4-FFF2-40B4-BE49-F238E27FC236}">
                <a16:creationId xmlns:a16="http://schemas.microsoft.com/office/drawing/2014/main" id="{C14A5752-22F2-83C1-FEC8-647644482AFB}"/>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F446F49B-274C-1506-1DA1-B10BFEBD0CDD}"/>
              </a:ext>
            </a:extLst>
          </p:cNvPr>
          <p:cNvSpPr>
            <a:spLocks noGrp="1"/>
          </p:cNvSpPr>
          <p:nvPr>
            <p:ph type="sldNum" sz="quarter" idx="12"/>
          </p:nvPr>
        </p:nvSpPr>
        <p:spPr/>
        <p:txBody>
          <a:bodyPr/>
          <a:lstStyle/>
          <a:p>
            <a:fld id="{9C637C1D-740A-4EE7-9AC7-DE15DA94B719}" type="slidenum">
              <a:rPr lang="en-US" smtClean="0"/>
              <a:t>21</a:t>
            </a:fld>
            <a:endParaRPr lang="en-US" dirty="0"/>
          </a:p>
        </p:txBody>
      </p:sp>
    </p:spTree>
    <p:extLst>
      <p:ext uri="{BB962C8B-B14F-4D97-AF65-F5344CB8AC3E}">
        <p14:creationId xmlns:p14="http://schemas.microsoft.com/office/powerpoint/2010/main" val="2272530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a:xfrm>
            <a:off x="838200" y="226503"/>
            <a:ext cx="10515600" cy="1295493"/>
          </a:xfrm>
        </p:spPr>
        <p:txBody>
          <a:bodyPr>
            <a:normAutofit fontScale="90000"/>
          </a:bodyPr>
          <a:lstStyle/>
          <a:p>
            <a:pPr algn="ctr"/>
            <a:r>
              <a:rPr lang="en-US" b="1" dirty="0">
                <a:cs typeface="Calibri" panose="020F0502020204030204" pitchFamily="34" charset="0"/>
              </a:rPr>
              <a:t>More Federal Policy Update</a:t>
            </a:r>
            <a:br>
              <a:rPr lang="en-US" b="1" dirty="0">
                <a:cs typeface="Calibri" panose="020F0502020204030204" pitchFamily="34" charset="0"/>
              </a:rPr>
            </a:br>
            <a:endParaRPr lang="en-US" b="1" dirty="0">
              <a:cs typeface="Calibri" panose="020F0502020204030204" pitchFamily="34" charset="0"/>
            </a:endParaRPr>
          </a:p>
        </p:txBody>
      </p:sp>
      <p:sp>
        <p:nvSpPr>
          <p:cNvPr id="3" name="Content Placeholder 2">
            <a:extLst>
              <a:ext uri="{FF2B5EF4-FFF2-40B4-BE49-F238E27FC236}">
                <a16:creationId xmlns:a16="http://schemas.microsoft.com/office/drawing/2014/main" id="{C79E77A0-F2B8-46A0-941E-04FCED98CA03}"/>
              </a:ext>
            </a:extLst>
          </p:cNvPr>
          <p:cNvSpPr>
            <a:spLocks noGrp="1"/>
          </p:cNvSpPr>
          <p:nvPr>
            <p:ph idx="1"/>
          </p:nvPr>
        </p:nvSpPr>
        <p:spPr>
          <a:xfrm>
            <a:off x="838200" y="1325218"/>
            <a:ext cx="10515600" cy="4651514"/>
          </a:xfrm>
        </p:spPr>
        <p:txBody>
          <a:bodyPr>
            <a:normAutofit/>
          </a:bodyPr>
          <a:lstStyle/>
          <a:p>
            <a:r>
              <a:rPr lang="en-US" sz="3200" dirty="0">
                <a:hlinkClick r:id="rId2"/>
              </a:rPr>
              <a:t>New Field Assistance Bulletin on Subminimum Wage:</a:t>
            </a:r>
            <a:endParaRPr lang="en-US" sz="3200" dirty="0"/>
          </a:p>
          <a:p>
            <a:pPr lvl="1"/>
            <a:r>
              <a:rPr lang="en-US" sz="2800" dirty="0"/>
              <a:t>June 16 from the U.S. Department of Labor;</a:t>
            </a:r>
          </a:p>
          <a:p>
            <a:pPr lvl="1"/>
            <a:r>
              <a:rPr lang="en-US" sz="2800" dirty="0"/>
              <a:t>Employers must pay full$7.25 federal minimum wage if </a:t>
            </a:r>
            <a:r>
              <a:rPr lang="en-US" sz="2800" u="sng" dirty="0"/>
              <a:t>can’t</a:t>
            </a:r>
            <a:r>
              <a:rPr lang="en-US" sz="2800" dirty="0"/>
              <a:t> demonstrate requirements under WIOA for age 24 and under – </a:t>
            </a:r>
          </a:p>
          <a:p>
            <a:pPr lvl="2"/>
            <a:r>
              <a:rPr lang="en-US" sz="2400" dirty="0"/>
              <a:t>received transition services; </a:t>
            </a:r>
          </a:p>
          <a:p>
            <a:pPr lvl="2"/>
            <a:r>
              <a:rPr lang="en-US" sz="2400" dirty="0"/>
              <a:t>pursued employment through VR; </a:t>
            </a:r>
          </a:p>
          <a:p>
            <a:pPr lvl="2"/>
            <a:r>
              <a:rPr lang="en-US" sz="2400" dirty="0"/>
              <a:t>provided I&amp;R to other options in their area; and </a:t>
            </a:r>
          </a:p>
          <a:p>
            <a:pPr lvl="2"/>
            <a:r>
              <a:rPr lang="en-US" sz="2400" dirty="0"/>
              <a:t>for those being paid less than minimum wage must receive career counseling and information about training opportunities once every 6 months during the first year and annually after that.</a:t>
            </a:r>
          </a:p>
          <a:p>
            <a:pPr lvl="1"/>
            <a:r>
              <a:rPr lang="en-US" sz="2800" dirty="0"/>
              <a:t>Must have full documentation for all!</a:t>
            </a:r>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fld id="{9C637C1D-740A-4EE7-9AC7-DE15DA94B719}" type="slidenum">
              <a:rPr lang="en-US" smtClean="0"/>
              <a:t>22</a:t>
            </a:fld>
            <a:endParaRPr lang="en-US" dirty="0"/>
          </a:p>
        </p:txBody>
      </p:sp>
      <p:pic>
        <p:nvPicPr>
          <p:cNvPr id="6" name="Picture 2">
            <a:extLst>
              <a:ext uri="{FF2B5EF4-FFF2-40B4-BE49-F238E27FC236}">
                <a16:creationId xmlns:a16="http://schemas.microsoft.com/office/drawing/2014/main" id="{13EDFF7B-EE8C-4B68-89B0-0B55CEEC57E4}"/>
              </a:ext>
            </a:extLst>
          </p:cNvPr>
          <p:cNvPicPr>
            <a:picLocks noChangeAspect="1"/>
          </p:cNvPicPr>
          <p:nvPr/>
        </p:nvPicPr>
        <p:blipFill>
          <a:blip r:embed="rId3"/>
          <a:stretch>
            <a:fillRect/>
          </a:stretch>
        </p:blipFill>
        <p:spPr>
          <a:xfrm>
            <a:off x="9649833" y="6232595"/>
            <a:ext cx="1314633" cy="495369"/>
          </a:xfrm>
          <a:prstGeom prst="rect">
            <a:avLst/>
          </a:prstGeom>
        </p:spPr>
      </p:pic>
    </p:spTree>
    <p:extLst>
      <p:ext uri="{BB962C8B-B14F-4D97-AF65-F5344CB8AC3E}">
        <p14:creationId xmlns:p14="http://schemas.microsoft.com/office/powerpoint/2010/main" val="3907300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220B-760C-CF17-660C-05EF2D58CD75}"/>
              </a:ext>
            </a:extLst>
          </p:cNvPr>
          <p:cNvSpPr>
            <a:spLocks noGrp="1"/>
          </p:cNvSpPr>
          <p:nvPr>
            <p:ph type="title"/>
          </p:nvPr>
        </p:nvSpPr>
        <p:spPr/>
        <p:txBody>
          <a:bodyPr/>
          <a:lstStyle/>
          <a:p>
            <a:pPr algn="ctr"/>
            <a:r>
              <a:rPr lang="en-US" dirty="0"/>
              <a:t>RFI: Current Population Survey Disability Supplement 2024</a:t>
            </a:r>
          </a:p>
        </p:txBody>
      </p:sp>
      <p:sp>
        <p:nvSpPr>
          <p:cNvPr id="3" name="Content Placeholder 2">
            <a:extLst>
              <a:ext uri="{FF2B5EF4-FFF2-40B4-BE49-F238E27FC236}">
                <a16:creationId xmlns:a16="http://schemas.microsoft.com/office/drawing/2014/main" id="{52003FF7-CF63-5507-EE29-C2BEED052A4D}"/>
              </a:ext>
            </a:extLst>
          </p:cNvPr>
          <p:cNvSpPr>
            <a:spLocks noGrp="1"/>
          </p:cNvSpPr>
          <p:nvPr>
            <p:ph idx="1"/>
          </p:nvPr>
        </p:nvSpPr>
        <p:spPr>
          <a:xfrm>
            <a:off x="838200" y="1825625"/>
            <a:ext cx="10515600" cy="4340283"/>
          </a:xfrm>
        </p:spPr>
        <p:txBody>
          <a:bodyPr/>
          <a:lstStyle/>
          <a:p>
            <a:pPr marL="0" marR="0">
              <a:spcAft>
                <a:spcPts val="1125"/>
              </a:spcAft>
            </a:pPr>
            <a:r>
              <a:rPr lang="en-US" sz="2400" dirty="0">
                <a:solidFill>
                  <a:srgbClr val="212121"/>
                </a:solidFill>
                <a:effectLst/>
                <a:ea typeface="Calibri" panose="020F0502020204030204" pitchFamily="34" charset="0"/>
              </a:rPr>
              <a:t>The Department of Labor issued RFI June 24, 2022 re a supplement to the Current Population Survey on disability employment issues.</a:t>
            </a:r>
          </a:p>
          <a:p>
            <a:pPr marL="457200" lvl="1">
              <a:spcAft>
                <a:spcPts val="1125"/>
              </a:spcAft>
            </a:pPr>
            <a:r>
              <a:rPr lang="en-US" dirty="0">
                <a:solidFill>
                  <a:srgbClr val="212121"/>
                </a:solidFill>
                <a:ea typeface="Calibri" panose="020F0502020204030204" pitchFamily="34" charset="0"/>
              </a:rPr>
              <a:t>Conducted </a:t>
            </a:r>
            <a:r>
              <a:rPr lang="en-US" dirty="0">
                <a:solidFill>
                  <a:srgbClr val="212121"/>
                </a:solidFill>
                <a:effectLst/>
                <a:ea typeface="Calibri" panose="020F0502020204030204" pitchFamily="34" charset="0"/>
              </a:rPr>
              <a:t>by the Bureau of Labor Statistics and the Census Bureau;</a:t>
            </a:r>
          </a:p>
          <a:p>
            <a:pPr marL="457200" lvl="1">
              <a:spcAft>
                <a:spcPts val="1125"/>
              </a:spcAft>
            </a:pPr>
            <a:r>
              <a:rPr lang="en-US" dirty="0">
                <a:solidFill>
                  <a:srgbClr val="212121"/>
                </a:solidFill>
                <a:ea typeface="Calibri" panose="020F0502020204030204" pitchFamily="34" charset="0"/>
              </a:rPr>
              <a:t>Comments due August 8, 2022;</a:t>
            </a:r>
            <a:endParaRPr lang="en-US" dirty="0">
              <a:solidFill>
                <a:srgbClr val="212121"/>
              </a:solidFill>
              <a:effectLst/>
              <a:ea typeface="Calibri" panose="020F0502020204030204" pitchFamily="34" charset="0"/>
            </a:endParaRPr>
          </a:p>
          <a:p>
            <a:pPr marL="457200" lvl="1">
              <a:spcAft>
                <a:spcPts val="1125"/>
              </a:spcAft>
            </a:pPr>
            <a:r>
              <a:rPr lang="en-US" dirty="0">
                <a:solidFill>
                  <a:srgbClr val="212121"/>
                </a:solidFill>
                <a:ea typeface="Calibri" panose="020F0502020204030204" pitchFamily="34" charset="0"/>
              </a:rPr>
              <a:t>E</a:t>
            </a:r>
            <a:r>
              <a:rPr lang="en-US" dirty="0">
                <a:solidFill>
                  <a:srgbClr val="212121"/>
                </a:solidFill>
                <a:effectLst/>
                <a:ea typeface="Calibri" panose="020F0502020204030204" pitchFamily="34" charset="0"/>
              </a:rPr>
              <a:t>xpected to be fielded in 2024; </a:t>
            </a:r>
          </a:p>
          <a:p>
            <a:pPr marL="457200" lvl="1">
              <a:spcAft>
                <a:spcPts val="1125"/>
              </a:spcAft>
            </a:pPr>
            <a:r>
              <a:rPr lang="en-US" dirty="0">
                <a:solidFill>
                  <a:srgbClr val="212121"/>
                </a:solidFill>
                <a:ea typeface="Calibri" panose="020F0502020204030204" pitchFamily="34" charset="0"/>
              </a:rPr>
              <a:t>G</a:t>
            </a:r>
            <a:r>
              <a:rPr lang="en-US" dirty="0">
                <a:solidFill>
                  <a:srgbClr val="212121"/>
                </a:solidFill>
                <a:effectLst/>
                <a:ea typeface="Calibri" panose="020F0502020204030204" pitchFamily="34" charset="0"/>
              </a:rPr>
              <a:t>athering information to help </a:t>
            </a:r>
            <a:r>
              <a:rPr lang="en-US" dirty="0">
                <a:solidFill>
                  <a:srgbClr val="212121"/>
                </a:solidFill>
                <a:ea typeface="Calibri" panose="020F0502020204030204" pitchFamily="34" charset="0"/>
              </a:rPr>
              <a:t>r</a:t>
            </a:r>
            <a:r>
              <a:rPr lang="en-US" dirty="0">
                <a:solidFill>
                  <a:srgbClr val="212121"/>
                </a:solidFill>
                <a:effectLst/>
                <a:ea typeface="Calibri" panose="020F0502020204030204" pitchFamily="34" charset="0"/>
              </a:rPr>
              <a:t>evise the CPS Disability Supplement and to inform its general disability employment research agenda.</a:t>
            </a:r>
            <a:endParaRPr lang="en-US" dirty="0">
              <a:effectLst/>
              <a:ea typeface="Calibri" panose="020F0502020204030204" pitchFamily="34" charset="0"/>
            </a:endParaRPr>
          </a:p>
          <a:p>
            <a:pPr marL="0" marR="0" lvl="0" indent="0">
              <a:spcBef>
                <a:spcPts val="0"/>
              </a:spcBef>
              <a:spcAft>
                <a:spcPts val="1125"/>
              </a:spcAft>
              <a:buSzPts val="1000"/>
              <a:buNone/>
              <a:tabLst>
                <a:tab pos="457200" algn="l"/>
              </a:tabLst>
            </a:pPr>
            <a:r>
              <a:rPr lang="en-US" sz="2400" u="sng" dirty="0">
                <a:solidFill>
                  <a:srgbClr val="1D5782"/>
                </a:solidFill>
                <a:effectLst/>
                <a:ea typeface="Times New Roman" panose="02020603050405020304" pitchFamily="18" charset="0"/>
                <a:hlinkClick r:id="rId2"/>
              </a:rPr>
              <a:t>Read the Request for Information</a:t>
            </a:r>
            <a:endParaRPr lang="en-US" sz="2400" dirty="0">
              <a:solidFill>
                <a:srgbClr val="212121"/>
              </a:solidFill>
              <a:effectLst/>
              <a:ea typeface="Calibri" panose="020F0502020204030204" pitchFamily="34" charset="0"/>
            </a:endParaRPr>
          </a:p>
          <a:p>
            <a:pPr marL="0" marR="0" lvl="0" indent="0">
              <a:spcBef>
                <a:spcPts val="0"/>
              </a:spcBef>
              <a:spcAft>
                <a:spcPts val="1125"/>
              </a:spcAft>
              <a:buSzPts val="1000"/>
              <a:buNone/>
              <a:tabLst>
                <a:tab pos="457200" algn="l"/>
              </a:tabLst>
            </a:pPr>
            <a:r>
              <a:rPr lang="en-US" sz="2400" u="sng" dirty="0">
                <a:solidFill>
                  <a:srgbClr val="1D5782"/>
                </a:solidFill>
                <a:effectLst/>
                <a:ea typeface="Times New Roman" panose="02020603050405020304" pitchFamily="18" charset="0"/>
                <a:hlinkClick r:id="rId3"/>
              </a:rPr>
              <a:t>Provide Comments Here</a:t>
            </a:r>
            <a:endParaRPr lang="en-US" sz="2400" dirty="0">
              <a:solidFill>
                <a:srgbClr val="212121"/>
              </a:solidFill>
              <a:effectLst/>
              <a:ea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DD1F3074-0EF7-8F1E-A9EB-4394A1B1DD7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FA4E0399-9A49-AC9B-545E-1E05DB464ED7}"/>
              </a:ext>
            </a:extLst>
          </p:cNvPr>
          <p:cNvSpPr>
            <a:spLocks noGrp="1"/>
          </p:cNvSpPr>
          <p:nvPr>
            <p:ph type="sldNum" sz="quarter" idx="12"/>
          </p:nvPr>
        </p:nvSpPr>
        <p:spPr/>
        <p:txBody>
          <a:bodyPr/>
          <a:lstStyle/>
          <a:p>
            <a:fld id="{9C637C1D-740A-4EE7-9AC7-DE15DA94B719}" type="slidenum">
              <a:rPr lang="en-US" smtClean="0"/>
              <a:t>23</a:t>
            </a:fld>
            <a:endParaRPr lang="en-US" dirty="0"/>
          </a:p>
        </p:txBody>
      </p:sp>
    </p:spTree>
    <p:extLst>
      <p:ext uri="{BB962C8B-B14F-4D97-AF65-F5344CB8AC3E}">
        <p14:creationId xmlns:p14="http://schemas.microsoft.com/office/powerpoint/2010/main" val="4255888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777A3-9E3C-B20F-3F20-D4FE90AF930D}"/>
              </a:ext>
            </a:extLst>
          </p:cNvPr>
          <p:cNvSpPr>
            <a:spLocks noGrp="1"/>
          </p:cNvSpPr>
          <p:nvPr>
            <p:ph type="title"/>
          </p:nvPr>
        </p:nvSpPr>
        <p:spPr>
          <a:xfrm>
            <a:off x="838200" y="365125"/>
            <a:ext cx="10515600" cy="1614677"/>
          </a:xfrm>
        </p:spPr>
        <p:txBody>
          <a:bodyPr>
            <a:normAutofit fontScale="90000"/>
          </a:bodyPr>
          <a:lstStyle/>
          <a:p>
            <a:pPr algn="ctr"/>
            <a:r>
              <a:rPr lang="en-US" dirty="0">
                <a:hlinkClick r:id="rId2"/>
              </a:rPr>
              <a:t>Disparate Treatment of Puerto Rico </a:t>
            </a:r>
            <a:br>
              <a:rPr lang="en-US" dirty="0">
                <a:hlinkClick r:id="rId2"/>
              </a:rPr>
            </a:br>
            <a:r>
              <a:rPr lang="en-US" dirty="0">
                <a:hlinkClick r:id="rId2"/>
              </a:rPr>
              <a:t>Residents with Disabilities in Federal Programs and Benefits</a:t>
            </a:r>
            <a:endParaRPr lang="en-US" dirty="0"/>
          </a:p>
        </p:txBody>
      </p:sp>
      <p:sp>
        <p:nvSpPr>
          <p:cNvPr id="3" name="Content Placeholder 2">
            <a:extLst>
              <a:ext uri="{FF2B5EF4-FFF2-40B4-BE49-F238E27FC236}">
                <a16:creationId xmlns:a16="http://schemas.microsoft.com/office/drawing/2014/main" id="{D6161438-4D52-E516-1BA4-F1050D625BEA}"/>
              </a:ext>
            </a:extLst>
          </p:cNvPr>
          <p:cNvSpPr>
            <a:spLocks noGrp="1"/>
          </p:cNvSpPr>
          <p:nvPr>
            <p:ph idx="1"/>
          </p:nvPr>
        </p:nvSpPr>
        <p:spPr>
          <a:xfrm>
            <a:off x="838200" y="2099733"/>
            <a:ext cx="10515600" cy="4077229"/>
          </a:xfrm>
        </p:spPr>
        <p:txBody>
          <a:bodyPr>
            <a:normAutofit lnSpcReduction="10000"/>
          </a:bodyPr>
          <a:lstStyle/>
          <a:p>
            <a:r>
              <a:rPr lang="en-US" sz="2400" dirty="0">
                <a:solidFill>
                  <a:srgbClr val="000000"/>
                </a:solidFill>
                <a:effectLst/>
                <a:ea typeface="Calibri" panose="020F0502020204030204" pitchFamily="34" charset="0"/>
              </a:rPr>
              <a:t>National Council on Disability, May 2022 – written prior to but released after recent Supreme Court decision </a:t>
            </a:r>
            <a:r>
              <a:rPr lang="en-US" sz="2400" i="1" u="sng" dirty="0">
                <a:solidFill>
                  <a:srgbClr val="000000"/>
                </a:solidFill>
                <a:effectLst/>
                <a:ea typeface="Calibri" panose="020F0502020204030204" pitchFamily="34" charset="0"/>
              </a:rPr>
              <a:t>United States v. </a:t>
            </a:r>
            <a:r>
              <a:rPr lang="en-US" sz="2400" i="1" u="sng" dirty="0">
                <a:solidFill>
                  <a:srgbClr val="000000"/>
                </a:solidFill>
                <a:ea typeface="Calibri" panose="020F0502020204030204" pitchFamily="34" charset="0"/>
              </a:rPr>
              <a:t>Vaello-Madero</a:t>
            </a:r>
            <a:endParaRPr lang="en-US" sz="2400" i="1" u="sng" dirty="0">
              <a:solidFill>
                <a:srgbClr val="000000"/>
              </a:solidFill>
              <a:effectLst/>
              <a:ea typeface="Calibri" panose="020F0502020204030204" pitchFamily="34" charset="0"/>
            </a:endParaRPr>
          </a:p>
          <a:p>
            <a:r>
              <a:rPr lang="en-US" sz="2400" dirty="0">
                <a:solidFill>
                  <a:srgbClr val="000000"/>
                </a:solidFill>
                <a:effectLst/>
                <a:ea typeface="Calibri" panose="020F0502020204030204" pitchFamily="34" charset="0"/>
              </a:rPr>
              <a:t>Looks at experiences of people with disabilities and federal safety net programs. Includes:</a:t>
            </a:r>
            <a:endParaRPr lang="en-US" sz="2400" dirty="0">
              <a:solidFill>
                <a:srgbClr val="000000"/>
              </a:solidFill>
              <a:ea typeface="Calibri" panose="020F0502020204030204" pitchFamily="34" charset="0"/>
            </a:endParaRPr>
          </a:p>
          <a:p>
            <a:pPr lvl="1"/>
            <a:r>
              <a:rPr lang="en-US" dirty="0">
                <a:solidFill>
                  <a:srgbClr val="000000"/>
                </a:solidFill>
                <a:effectLst/>
                <a:ea typeface="Calibri" panose="020F0502020204030204" pitchFamily="34" charset="0"/>
              </a:rPr>
              <a:t>Medicaid, </a:t>
            </a:r>
          </a:p>
          <a:p>
            <a:pPr lvl="1"/>
            <a:r>
              <a:rPr lang="en-US" dirty="0">
                <a:solidFill>
                  <a:srgbClr val="000000"/>
                </a:solidFill>
                <a:effectLst/>
                <a:ea typeface="Calibri" panose="020F0502020204030204" pitchFamily="34" charset="0"/>
              </a:rPr>
              <a:t>Medicare, </a:t>
            </a:r>
          </a:p>
          <a:p>
            <a:pPr lvl="1"/>
            <a:r>
              <a:rPr lang="en-US" dirty="0">
                <a:solidFill>
                  <a:srgbClr val="000000"/>
                </a:solidFill>
                <a:effectLst/>
                <a:ea typeface="Calibri" panose="020F0502020204030204" pitchFamily="34" charset="0"/>
              </a:rPr>
              <a:t>Social Security Disability Insurance (SSDI), </a:t>
            </a:r>
          </a:p>
          <a:p>
            <a:pPr lvl="1"/>
            <a:r>
              <a:rPr lang="en-US" dirty="0">
                <a:solidFill>
                  <a:srgbClr val="000000"/>
                </a:solidFill>
                <a:effectLst/>
                <a:ea typeface="Calibri" panose="020F0502020204030204" pitchFamily="34" charset="0"/>
              </a:rPr>
              <a:t>Supplemental Security Income (SSI), and </a:t>
            </a:r>
          </a:p>
          <a:p>
            <a:pPr lvl="1"/>
            <a:r>
              <a:rPr lang="en-US" dirty="0">
                <a:solidFill>
                  <a:srgbClr val="000000"/>
                </a:solidFill>
                <a:effectLst/>
                <a:ea typeface="Calibri" panose="020F0502020204030204" pitchFamily="34" charset="0"/>
              </a:rPr>
              <a:t>Supplemental Nutrition Assistance Program (SNAP). The report provides Congress with the necessary information to support extending safety net benefits to residents in Puerto Rico and the U.S. territories.</a:t>
            </a:r>
            <a:endParaRPr lang="en-US" dirty="0">
              <a:effectLst/>
              <a:ea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983AA93C-5F28-2D6E-E369-733D12B39156}"/>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A63DEEDC-E16D-B1E4-6E0F-C8136396B7C7}"/>
              </a:ext>
            </a:extLst>
          </p:cNvPr>
          <p:cNvSpPr>
            <a:spLocks noGrp="1"/>
          </p:cNvSpPr>
          <p:nvPr>
            <p:ph type="sldNum" sz="quarter" idx="12"/>
          </p:nvPr>
        </p:nvSpPr>
        <p:spPr/>
        <p:txBody>
          <a:bodyPr/>
          <a:lstStyle/>
          <a:p>
            <a:fld id="{9C637C1D-740A-4EE7-9AC7-DE15DA94B719}" type="slidenum">
              <a:rPr lang="en-US" smtClean="0"/>
              <a:t>24</a:t>
            </a:fld>
            <a:endParaRPr lang="en-US" dirty="0"/>
          </a:p>
        </p:txBody>
      </p:sp>
    </p:spTree>
    <p:extLst>
      <p:ext uri="{BB962C8B-B14F-4D97-AF65-F5344CB8AC3E}">
        <p14:creationId xmlns:p14="http://schemas.microsoft.com/office/powerpoint/2010/main" val="2921215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12A4-6282-4978-AB0F-A73255958F5B}"/>
              </a:ext>
            </a:extLst>
          </p:cNvPr>
          <p:cNvSpPr>
            <a:spLocks noGrp="1"/>
          </p:cNvSpPr>
          <p:nvPr>
            <p:ph type="title"/>
          </p:nvPr>
        </p:nvSpPr>
        <p:spPr>
          <a:xfrm>
            <a:off x="838200" y="63589"/>
            <a:ext cx="10515600" cy="895968"/>
          </a:xfrm>
        </p:spPr>
        <p:txBody>
          <a:bodyPr>
            <a:normAutofit/>
          </a:bodyPr>
          <a:lstStyle/>
          <a:p>
            <a:pPr algn="ctr"/>
            <a:r>
              <a:rPr lang="en-US" dirty="0"/>
              <a:t>Disability and Remote Work during COVID</a:t>
            </a:r>
          </a:p>
        </p:txBody>
      </p:sp>
      <p:sp>
        <p:nvSpPr>
          <p:cNvPr id="3" name="Content Placeholder 2">
            <a:extLst>
              <a:ext uri="{FF2B5EF4-FFF2-40B4-BE49-F238E27FC236}">
                <a16:creationId xmlns:a16="http://schemas.microsoft.com/office/drawing/2014/main" id="{90B887FD-98FD-0B3F-8AD6-28BC77BFB220}"/>
              </a:ext>
            </a:extLst>
          </p:cNvPr>
          <p:cNvSpPr>
            <a:spLocks noGrp="1"/>
          </p:cNvSpPr>
          <p:nvPr>
            <p:ph idx="1"/>
          </p:nvPr>
        </p:nvSpPr>
        <p:spPr>
          <a:xfrm>
            <a:off x="838200" y="959557"/>
            <a:ext cx="10515600" cy="5217406"/>
          </a:xfrm>
        </p:spPr>
        <p:txBody>
          <a:bodyPr/>
          <a:lstStyle/>
          <a:p>
            <a:pPr>
              <a:lnSpc>
                <a:spcPct val="114000"/>
              </a:lnSpc>
            </a:pPr>
            <a:r>
              <a:rPr lang="en-US" b="0" i="0" dirty="0">
                <a:solidFill>
                  <a:srgbClr val="333333"/>
                </a:solidFill>
                <a:effectLst/>
              </a:rPr>
              <a:t>Kruse, D., Park, S.R., van der Meulen Rodgers, Y. </a:t>
            </a:r>
            <a:r>
              <a:rPr lang="en-US" b="0" i="1" dirty="0">
                <a:solidFill>
                  <a:srgbClr val="333333"/>
                </a:solidFill>
                <a:effectLst/>
              </a:rPr>
              <a:t>et al.</a:t>
            </a:r>
            <a:r>
              <a:rPr lang="en-US" b="0" i="0" dirty="0">
                <a:solidFill>
                  <a:srgbClr val="333333"/>
                </a:solidFill>
                <a:effectLst/>
              </a:rPr>
              <a:t> </a:t>
            </a:r>
            <a:r>
              <a:rPr lang="en-US" b="0" i="0" dirty="0">
                <a:solidFill>
                  <a:srgbClr val="333333"/>
                </a:solidFill>
                <a:effectLst/>
                <a:hlinkClick r:id="rId2"/>
              </a:rPr>
              <a:t>Disability and remote work during the pandemic with implications for cancer </a:t>
            </a:r>
            <a:r>
              <a:rPr lang="en-US" b="0" i="0" dirty="0">
                <a:solidFill>
                  <a:srgbClr val="333333"/>
                </a:solidFill>
                <a:effectLst/>
              </a:rPr>
              <a:t>survivors. </a:t>
            </a:r>
            <a:r>
              <a:rPr lang="en-US" b="0" i="1" dirty="0">
                <a:solidFill>
                  <a:srgbClr val="333333"/>
                </a:solidFill>
                <a:effectLst/>
              </a:rPr>
              <a:t>J Cancer Surviv</a:t>
            </a:r>
            <a:r>
              <a:rPr lang="en-US" b="0" i="0" dirty="0">
                <a:solidFill>
                  <a:srgbClr val="333333"/>
                </a:solidFill>
                <a:effectLst/>
              </a:rPr>
              <a:t> </a:t>
            </a:r>
            <a:r>
              <a:rPr lang="en-US" b="1" i="0" dirty="0">
                <a:solidFill>
                  <a:srgbClr val="333333"/>
                </a:solidFill>
                <a:effectLst/>
              </a:rPr>
              <a:t>16, </a:t>
            </a:r>
            <a:r>
              <a:rPr lang="en-US" b="0" i="0" dirty="0">
                <a:solidFill>
                  <a:srgbClr val="333333"/>
                </a:solidFill>
                <a:effectLst/>
              </a:rPr>
              <a:t>183–199 (2022).</a:t>
            </a:r>
          </a:p>
          <a:p>
            <a:pPr lvl="1">
              <a:lnSpc>
                <a:spcPct val="114000"/>
              </a:lnSpc>
            </a:pPr>
            <a:r>
              <a:rPr lang="en-US" dirty="0">
                <a:solidFill>
                  <a:srgbClr val="333333"/>
                </a:solidFill>
              </a:rPr>
              <a:t>Using data on COVID-19 from Current Population Survey from May 202- June 2021 to compare people with and without disabilities;</a:t>
            </a:r>
          </a:p>
          <a:p>
            <a:pPr lvl="1">
              <a:lnSpc>
                <a:spcPct val="114000"/>
              </a:lnSpc>
            </a:pPr>
            <a:r>
              <a:rPr lang="en-US" dirty="0">
                <a:solidFill>
                  <a:srgbClr val="333333"/>
                </a:solidFill>
              </a:rPr>
              <a:t>Workers with disabilities more likely to be teleworking before the pandemic, but  less likely to be teleworking as a result of the pandemic;</a:t>
            </a:r>
          </a:p>
          <a:p>
            <a:pPr lvl="1">
              <a:lnSpc>
                <a:spcPct val="114000"/>
              </a:lnSpc>
            </a:pPr>
            <a:r>
              <a:rPr lang="en-US" dirty="0">
                <a:solidFill>
                  <a:srgbClr val="333333"/>
                </a:solidFill>
              </a:rPr>
              <a:t>Primarily due to types of jobs held by people with disabilities;</a:t>
            </a:r>
          </a:p>
          <a:p>
            <a:pPr lvl="1">
              <a:lnSpc>
                <a:spcPct val="114000"/>
              </a:lnSpc>
            </a:pPr>
            <a:r>
              <a:rPr lang="en-US" dirty="0">
                <a:solidFill>
                  <a:srgbClr val="333333"/>
                </a:solidFill>
              </a:rPr>
              <a:t>People with disabilities experienced more pandemic-related hardships --  greater chance of not being able to work due to employer losing business and more difficulty in accessing medical care</a:t>
            </a:r>
          </a:p>
          <a:p>
            <a:endParaRPr lang="en-US" dirty="0"/>
          </a:p>
        </p:txBody>
      </p:sp>
      <p:sp>
        <p:nvSpPr>
          <p:cNvPr id="4" name="Date Placeholder 3">
            <a:extLst>
              <a:ext uri="{FF2B5EF4-FFF2-40B4-BE49-F238E27FC236}">
                <a16:creationId xmlns:a16="http://schemas.microsoft.com/office/drawing/2014/main" id="{5D503A93-B359-6C4C-93C4-277C14F1BA0B}"/>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476E30F3-437E-8C0B-1F5A-206A0810BE96}"/>
              </a:ext>
            </a:extLst>
          </p:cNvPr>
          <p:cNvSpPr>
            <a:spLocks noGrp="1"/>
          </p:cNvSpPr>
          <p:nvPr>
            <p:ph type="sldNum" sz="quarter" idx="12"/>
          </p:nvPr>
        </p:nvSpPr>
        <p:spPr/>
        <p:txBody>
          <a:bodyPr/>
          <a:lstStyle/>
          <a:p>
            <a:fld id="{9C637C1D-740A-4EE7-9AC7-DE15DA94B719}" type="slidenum">
              <a:rPr lang="en-US" smtClean="0"/>
              <a:t>25</a:t>
            </a:fld>
            <a:endParaRPr lang="en-US" dirty="0"/>
          </a:p>
        </p:txBody>
      </p:sp>
    </p:spTree>
    <p:extLst>
      <p:ext uri="{BB962C8B-B14F-4D97-AF65-F5344CB8AC3E}">
        <p14:creationId xmlns:p14="http://schemas.microsoft.com/office/powerpoint/2010/main" val="3738614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D702-784C-21F7-B687-52CFB1B27771}"/>
              </a:ext>
            </a:extLst>
          </p:cNvPr>
          <p:cNvSpPr>
            <a:spLocks noGrp="1"/>
          </p:cNvSpPr>
          <p:nvPr>
            <p:ph type="title"/>
          </p:nvPr>
        </p:nvSpPr>
        <p:spPr/>
        <p:txBody>
          <a:bodyPr/>
          <a:lstStyle/>
          <a:p>
            <a:pPr algn="ctr"/>
            <a:r>
              <a:rPr lang="en-US" dirty="0"/>
              <a:t>Disability and the Digital Divide</a:t>
            </a:r>
          </a:p>
        </p:txBody>
      </p:sp>
      <p:sp>
        <p:nvSpPr>
          <p:cNvPr id="3" name="Content Placeholder 2">
            <a:extLst>
              <a:ext uri="{FF2B5EF4-FFF2-40B4-BE49-F238E27FC236}">
                <a16:creationId xmlns:a16="http://schemas.microsoft.com/office/drawing/2014/main" id="{B044C22F-FA9B-AC75-5A9A-F92DA4409851}"/>
              </a:ext>
            </a:extLst>
          </p:cNvPr>
          <p:cNvSpPr>
            <a:spLocks noGrp="1"/>
          </p:cNvSpPr>
          <p:nvPr>
            <p:ph idx="1"/>
          </p:nvPr>
        </p:nvSpPr>
        <p:spPr/>
        <p:txBody>
          <a:bodyPr>
            <a:normAutofit/>
          </a:bodyPr>
          <a:lstStyle/>
          <a:p>
            <a:r>
              <a:rPr lang="en-US" u="sng" dirty="0">
                <a:solidFill>
                  <a:srgbClr val="1D5782"/>
                </a:solidFill>
                <a:effectLst/>
                <a:ea typeface="Times New Roman" panose="02020603050405020304" pitchFamily="18" charset="0"/>
                <a:hlinkClick r:id="rId2"/>
              </a:rPr>
              <a:t>Disability and the Digital Divide: Internet Subscriptions, Internet Use and Employment Outcomes</a:t>
            </a:r>
            <a:endParaRPr lang="en-US" u="sng" dirty="0">
              <a:solidFill>
                <a:srgbClr val="1D5782"/>
              </a:solidFill>
              <a:effectLst/>
              <a:ea typeface="Times New Roman" panose="02020603050405020304" pitchFamily="18" charset="0"/>
            </a:endParaRPr>
          </a:p>
          <a:p>
            <a:pPr lvl="1"/>
            <a:r>
              <a:rPr lang="en-US" dirty="0">
                <a:solidFill>
                  <a:srgbClr val="212121"/>
                </a:solidFill>
                <a:effectLst/>
                <a:ea typeface="Calibri" panose="020F0502020204030204" pitchFamily="34" charset="0"/>
              </a:rPr>
              <a:t>ODEP publication; </a:t>
            </a:r>
          </a:p>
          <a:p>
            <a:pPr lvl="1"/>
            <a:r>
              <a:rPr lang="en-US" dirty="0">
                <a:solidFill>
                  <a:srgbClr val="212121"/>
                </a:solidFill>
                <a:ea typeface="Calibri" panose="020F0502020204030204" pitchFamily="34" charset="0"/>
              </a:rPr>
              <a:t>D</a:t>
            </a:r>
            <a:r>
              <a:rPr lang="en-US" dirty="0">
                <a:solidFill>
                  <a:srgbClr val="212121"/>
                </a:solidFill>
                <a:effectLst/>
                <a:ea typeface="Calibri" panose="020F0502020204030204" pitchFamily="34" charset="0"/>
              </a:rPr>
              <a:t>ata from 2015-2019;</a:t>
            </a:r>
          </a:p>
          <a:p>
            <a:pPr lvl="1"/>
            <a:r>
              <a:rPr lang="en-US" dirty="0">
                <a:solidFill>
                  <a:srgbClr val="212121"/>
                </a:solidFill>
                <a:ea typeface="Calibri" panose="020F0502020204030204" pitchFamily="34" charset="0"/>
              </a:rPr>
              <a:t>Includes o</a:t>
            </a:r>
            <a:r>
              <a:rPr lang="en-US" dirty="0">
                <a:solidFill>
                  <a:srgbClr val="212121"/>
                </a:solidFill>
                <a:effectLst/>
                <a:ea typeface="Calibri" panose="020F0502020204030204" pitchFamily="34" charset="0"/>
              </a:rPr>
              <a:t>verview of literature; </a:t>
            </a:r>
          </a:p>
          <a:p>
            <a:pPr lvl="1"/>
            <a:r>
              <a:rPr lang="en-US" dirty="0">
                <a:solidFill>
                  <a:srgbClr val="212121"/>
                </a:solidFill>
                <a:effectLst/>
                <a:ea typeface="Calibri" panose="020F0502020204030204" pitchFamily="34" charset="0"/>
              </a:rPr>
              <a:t>Analyzes data on internet subscriptions, internet use and employment status; </a:t>
            </a:r>
          </a:p>
          <a:p>
            <a:pPr lvl="1"/>
            <a:r>
              <a:rPr lang="en-US" dirty="0">
                <a:solidFill>
                  <a:srgbClr val="212121"/>
                </a:solidFill>
                <a:effectLst/>
                <a:ea typeface="Calibri" panose="020F0502020204030204" pitchFamily="34" charset="0"/>
              </a:rPr>
              <a:t>Gap between computing devices and the internet disproportionately impacts people with disabilities; </a:t>
            </a:r>
          </a:p>
          <a:p>
            <a:pPr lvl="1"/>
            <a:r>
              <a:rPr lang="en-US" dirty="0">
                <a:solidFill>
                  <a:srgbClr val="212121"/>
                </a:solidFill>
                <a:effectLst/>
                <a:ea typeface="Calibri" panose="020F0502020204030204" pitchFamily="34" charset="0"/>
              </a:rPr>
              <a:t>Creates barriers to prepare for, obtain and succeed in employment;</a:t>
            </a:r>
          </a:p>
          <a:p>
            <a:pPr lvl="1"/>
            <a:r>
              <a:rPr lang="en-US" dirty="0">
                <a:solidFill>
                  <a:srgbClr val="212121"/>
                </a:solidFill>
                <a:effectLst/>
                <a:ea typeface="Calibri" panose="020F0502020204030204" pitchFamily="34" charset="0"/>
              </a:rPr>
              <a:t>Policy analysis can help improve socioeconomic outcomes.</a:t>
            </a:r>
          </a:p>
          <a:p>
            <a:endParaRPr lang="en-US" dirty="0"/>
          </a:p>
        </p:txBody>
      </p:sp>
      <p:sp>
        <p:nvSpPr>
          <p:cNvPr id="4" name="Date Placeholder 3">
            <a:extLst>
              <a:ext uri="{FF2B5EF4-FFF2-40B4-BE49-F238E27FC236}">
                <a16:creationId xmlns:a16="http://schemas.microsoft.com/office/drawing/2014/main" id="{476A1668-893D-BFBD-C7E5-A7C88B15FAB1}"/>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393F7CF4-A0CD-AAF3-42A7-764DD80F9F1A}"/>
              </a:ext>
            </a:extLst>
          </p:cNvPr>
          <p:cNvSpPr>
            <a:spLocks noGrp="1"/>
          </p:cNvSpPr>
          <p:nvPr>
            <p:ph type="sldNum" sz="quarter" idx="12"/>
          </p:nvPr>
        </p:nvSpPr>
        <p:spPr/>
        <p:txBody>
          <a:bodyPr/>
          <a:lstStyle/>
          <a:p>
            <a:fld id="{9C637C1D-740A-4EE7-9AC7-DE15DA94B719}" type="slidenum">
              <a:rPr lang="en-US" smtClean="0"/>
              <a:t>26</a:t>
            </a:fld>
            <a:endParaRPr lang="en-US" dirty="0"/>
          </a:p>
        </p:txBody>
      </p:sp>
    </p:spTree>
    <p:extLst>
      <p:ext uri="{BB962C8B-B14F-4D97-AF65-F5344CB8AC3E}">
        <p14:creationId xmlns:p14="http://schemas.microsoft.com/office/powerpoint/2010/main" val="3631569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59B80-2257-4829-7F27-A053C60481B8}"/>
              </a:ext>
            </a:extLst>
          </p:cNvPr>
          <p:cNvSpPr>
            <a:spLocks noGrp="1"/>
          </p:cNvSpPr>
          <p:nvPr>
            <p:ph type="title"/>
          </p:nvPr>
        </p:nvSpPr>
        <p:spPr>
          <a:xfrm>
            <a:off x="124178" y="18255"/>
            <a:ext cx="10340622" cy="1325563"/>
          </a:xfrm>
        </p:spPr>
        <p:txBody>
          <a:bodyPr>
            <a:normAutofit/>
          </a:bodyPr>
          <a:lstStyle/>
          <a:p>
            <a:pPr algn="ctr"/>
            <a:r>
              <a:rPr lang="en-US" sz="4200" dirty="0"/>
              <a:t>Performance Management for All Employees</a:t>
            </a:r>
          </a:p>
        </p:txBody>
      </p:sp>
      <p:sp>
        <p:nvSpPr>
          <p:cNvPr id="3" name="Content Placeholder 2">
            <a:extLst>
              <a:ext uri="{FF2B5EF4-FFF2-40B4-BE49-F238E27FC236}">
                <a16:creationId xmlns:a16="http://schemas.microsoft.com/office/drawing/2014/main" id="{AA47CA2C-820F-CCD7-CA60-B3E8A0102DF6}"/>
              </a:ext>
            </a:extLst>
          </p:cNvPr>
          <p:cNvSpPr>
            <a:spLocks noGrp="1"/>
          </p:cNvSpPr>
          <p:nvPr>
            <p:ph idx="1"/>
          </p:nvPr>
        </p:nvSpPr>
        <p:spPr>
          <a:xfrm>
            <a:off x="361243" y="1343818"/>
            <a:ext cx="11492089" cy="4833145"/>
          </a:xfrm>
        </p:spPr>
        <p:txBody>
          <a:bodyPr>
            <a:normAutofit lnSpcReduction="10000"/>
          </a:bodyPr>
          <a:lstStyle/>
          <a:p>
            <a:r>
              <a:rPr lang="en-US" sz="3200" dirty="0"/>
              <a:t>EARN (Employer Assistance and Resource Network on Disability Inclusion) has developed </a:t>
            </a:r>
            <a:r>
              <a:rPr lang="en-US" sz="3200" dirty="0">
                <a:hlinkClick r:id="rId2"/>
              </a:rPr>
              <a:t>Performance Management web page </a:t>
            </a:r>
            <a:r>
              <a:rPr lang="en-US" sz="3200" dirty="0"/>
              <a:t>for employees with disabilities (and really </a:t>
            </a:r>
            <a:r>
              <a:rPr lang="en-US" sz="3200" b="1" dirty="0"/>
              <a:t>all</a:t>
            </a:r>
            <a:r>
              <a:rPr lang="en-US" sz="3200" dirty="0"/>
              <a:t> employees)</a:t>
            </a:r>
          </a:p>
          <a:p>
            <a:pPr lvl="1"/>
            <a:r>
              <a:rPr lang="en-US" sz="2800" dirty="0"/>
              <a:t>Same </a:t>
            </a:r>
            <a:r>
              <a:rPr lang="en-US" sz="2800" dirty="0">
                <a:solidFill>
                  <a:srgbClr val="212121"/>
                </a:solidFill>
                <a:effectLst/>
                <a:ea typeface="Calibri" panose="020F0502020204030204" pitchFamily="34" charset="0"/>
              </a:rPr>
              <a:t>performance expectations for people with disabilities as for all employees;  </a:t>
            </a:r>
            <a:endParaRPr lang="en-US" sz="2800" dirty="0"/>
          </a:p>
          <a:p>
            <a:pPr lvl="1"/>
            <a:r>
              <a:rPr lang="en-US" sz="2800" dirty="0"/>
              <a:t>Equal access to feedback;</a:t>
            </a:r>
          </a:p>
          <a:p>
            <a:pPr lvl="1"/>
            <a:r>
              <a:rPr lang="en-US" sz="2800" dirty="0"/>
              <a:t>Strategies, tools, resources; links:</a:t>
            </a:r>
          </a:p>
          <a:p>
            <a:pPr lvl="2"/>
            <a:r>
              <a:rPr lang="en-US" sz="2400" dirty="0"/>
              <a:t>Behavioral expectations of the organization; </a:t>
            </a:r>
          </a:p>
          <a:p>
            <a:pPr lvl="2"/>
            <a:r>
              <a:rPr lang="en-US" sz="2400" dirty="0"/>
              <a:t>Performance expectations;</a:t>
            </a:r>
          </a:p>
          <a:p>
            <a:pPr lvl="2"/>
            <a:r>
              <a:rPr lang="en-US" sz="2400" dirty="0"/>
              <a:t>Setting achievable goals;</a:t>
            </a:r>
          </a:p>
          <a:p>
            <a:pPr lvl="2"/>
            <a:r>
              <a:rPr lang="en-US" sz="2400" dirty="0"/>
              <a:t>Ongoing feedback;</a:t>
            </a:r>
          </a:p>
          <a:p>
            <a:pPr lvl="2"/>
            <a:r>
              <a:rPr lang="en-US" sz="2400" dirty="0"/>
              <a:t>What about when individual’s disability may influence a performance issue? </a:t>
            </a:r>
          </a:p>
          <a:p>
            <a:pPr lvl="2"/>
            <a:endParaRPr lang="en-US" dirty="0"/>
          </a:p>
          <a:p>
            <a:pPr lvl="2"/>
            <a:endParaRPr lang="en-US" dirty="0"/>
          </a:p>
          <a:p>
            <a:pPr lvl="1"/>
            <a:endParaRPr lang="en-US" dirty="0"/>
          </a:p>
        </p:txBody>
      </p:sp>
      <p:sp>
        <p:nvSpPr>
          <p:cNvPr id="4" name="Date Placeholder 3">
            <a:extLst>
              <a:ext uri="{FF2B5EF4-FFF2-40B4-BE49-F238E27FC236}">
                <a16:creationId xmlns:a16="http://schemas.microsoft.com/office/drawing/2014/main" id="{C1DFE984-0E03-F232-0C45-8275A020FF75}"/>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C8A023D8-1224-5875-EEB2-66D6B8393FFF}"/>
              </a:ext>
            </a:extLst>
          </p:cNvPr>
          <p:cNvSpPr>
            <a:spLocks noGrp="1"/>
          </p:cNvSpPr>
          <p:nvPr>
            <p:ph type="sldNum" sz="quarter" idx="12"/>
          </p:nvPr>
        </p:nvSpPr>
        <p:spPr/>
        <p:txBody>
          <a:bodyPr/>
          <a:lstStyle/>
          <a:p>
            <a:fld id="{9C637C1D-740A-4EE7-9AC7-DE15DA94B719}" type="slidenum">
              <a:rPr lang="en-US" smtClean="0"/>
              <a:t>27</a:t>
            </a:fld>
            <a:endParaRPr lang="en-US" dirty="0"/>
          </a:p>
        </p:txBody>
      </p:sp>
    </p:spTree>
    <p:extLst>
      <p:ext uri="{BB962C8B-B14F-4D97-AF65-F5344CB8AC3E}">
        <p14:creationId xmlns:p14="http://schemas.microsoft.com/office/powerpoint/2010/main" val="3218724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DE72-82C2-4E50-9D25-43849F52C906}"/>
              </a:ext>
            </a:extLst>
          </p:cNvPr>
          <p:cNvSpPr>
            <a:spLocks noGrp="1"/>
          </p:cNvSpPr>
          <p:nvPr>
            <p:ph type="title"/>
          </p:nvPr>
        </p:nvSpPr>
        <p:spPr>
          <a:xfrm>
            <a:off x="679508" y="365125"/>
            <a:ext cx="10872132" cy="1325563"/>
          </a:xfrm>
        </p:spPr>
        <p:txBody>
          <a:bodyPr>
            <a:normAutofit/>
          </a:bodyPr>
          <a:lstStyle/>
          <a:p>
            <a:r>
              <a:rPr lang="en-US" b="1" dirty="0"/>
              <a:t>Webinar</a:t>
            </a:r>
            <a:r>
              <a:rPr lang="en-US" dirty="0"/>
              <a:t>: State Settlements and Competitive Integrated Employment - Rhode Island's Story</a:t>
            </a:r>
          </a:p>
        </p:txBody>
      </p:sp>
      <p:sp>
        <p:nvSpPr>
          <p:cNvPr id="3" name="Content Placeholder 2">
            <a:extLst>
              <a:ext uri="{FF2B5EF4-FFF2-40B4-BE49-F238E27FC236}">
                <a16:creationId xmlns:a16="http://schemas.microsoft.com/office/drawing/2014/main" id="{63C629F8-15C9-1D37-2917-777EEA354B21}"/>
              </a:ext>
            </a:extLst>
          </p:cNvPr>
          <p:cNvSpPr>
            <a:spLocks noGrp="1"/>
          </p:cNvSpPr>
          <p:nvPr>
            <p:ph idx="1"/>
          </p:nvPr>
        </p:nvSpPr>
        <p:spPr/>
        <p:txBody>
          <a:bodyPr>
            <a:noAutofit/>
          </a:bodyPr>
          <a:lstStyle/>
          <a:p>
            <a:pPr marL="0" marR="0">
              <a:spcBef>
                <a:spcPts val="300"/>
              </a:spcBef>
            </a:pPr>
            <a:r>
              <a:rPr lang="en-US" dirty="0">
                <a:solidFill>
                  <a:srgbClr val="212121"/>
                </a:solidFill>
                <a:effectLst/>
                <a:ea typeface="Calibri" panose="020F0502020204030204" pitchFamily="34" charset="0"/>
              </a:rPr>
              <a:t>Changes in RI for people with ID/DD </a:t>
            </a:r>
            <a:r>
              <a:rPr lang="en-US" dirty="0">
                <a:solidFill>
                  <a:srgbClr val="212121"/>
                </a:solidFill>
                <a:ea typeface="Calibri" panose="020F0502020204030204" pitchFamily="34" charset="0"/>
              </a:rPr>
              <a:t>in </a:t>
            </a:r>
            <a:r>
              <a:rPr lang="en-US" dirty="0">
                <a:solidFill>
                  <a:srgbClr val="212121"/>
                </a:solidFill>
                <a:effectLst/>
                <a:ea typeface="Calibri" panose="020F0502020204030204" pitchFamily="34" charset="0"/>
              </a:rPr>
              <a:t>Competitive Integrated Employment (CIE) since the 2014 settlement agreement with the U.S. Department of Justice. </a:t>
            </a:r>
          </a:p>
          <a:p>
            <a:pPr lvl="1">
              <a:lnSpc>
                <a:spcPct val="100000"/>
              </a:lnSpc>
              <a:spcBef>
                <a:spcPts val="300"/>
              </a:spcBef>
            </a:pPr>
            <a:r>
              <a:rPr lang="en-US" dirty="0">
                <a:solidFill>
                  <a:srgbClr val="212121"/>
                </a:solidFill>
                <a:effectLst/>
                <a:ea typeface="Calibri" panose="020F0502020204030204" pitchFamily="34" charset="0"/>
              </a:rPr>
              <a:t>History of RI’s Settlement Agreement and how it prompted an increase in CIE;</a:t>
            </a:r>
          </a:p>
          <a:p>
            <a:pPr lvl="1">
              <a:lnSpc>
                <a:spcPct val="100000"/>
              </a:lnSpc>
              <a:spcBef>
                <a:spcPts val="300"/>
              </a:spcBef>
            </a:pPr>
            <a:r>
              <a:rPr lang="en-US" dirty="0">
                <a:solidFill>
                  <a:srgbClr val="212121"/>
                </a:solidFill>
                <a:effectLst/>
                <a:ea typeface="Calibri" panose="020F0502020204030204" pitchFamily="34" charset="0"/>
              </a:rPr>
              <a:t>RI’s efforts to adopt CIE practices following a settlement agreement;</a:t>
            </a:r>
          </a:p>
          <a:p>
            <a:pPr lvl="1">
              <a:lnSpc>
                <a:spcPct val="100000"/>
              </a:lnSpc>
              <a:spcBef>
                <a:spcPts val="300"/>
              </a:spcBef>
            </a:pPr>
            <a:r>
              <a:rPr lang="en-US" dirty="0">
                <a:solidFill>
                  <a:srgbClr val="212121"/>
                </a:solidFill>
                <a:effectLst/>
                <a:ea typeface="Calibri" panose="020F0502020204030204" pitchFamily="34" charset="0"/>
              </a:rPr>
              <a:t>RI's efforts to transform providers and employment services;</a:t>
            </a:r>
          </a:p>
          <a:p>
            <a:pPr lvl="1">
              <a:lnSpc>
                <a:spcPct val="100000"/>
              </a:lnSpc>
              <a:spcBef>
                <a:spcPts val="300"/>
              </a:spcBef>
            </a:pPr>
            <a:r>
              <a:rPr lang="en-US" dirty="0">
                <a:solidFill>
                  <a:srgbClr val="212121"/>
                </a:solidFill>
                <a:effectLst/>
                <a:ea typeface="Calibri" panose="020F0502020204030204" pitchFamily="34" charset="0"/>
              </a:rPr>
              <a:t>Hear directly from those in CIE positions about how their employment has changed as a result of the settlements</a:t>
            </a:r>
          </a:p>
          <a:p>
            <a:r>
              <a:rPr lang="en-US" sz="2400" u="sng" dirty="0">
                <a:solidFill>
                  <a:srgbClr val="1D5782"/>
                </a:solidFill>
                <a:effectLst/>
                <a:ea typeface="Times New Roman" panose="02020603050405020304" pitchFamily="18" charset="0"/>
                <a:hlinkClick r:id="rId2"/>
              </a:rPr>
              <a:t>Join the Webinar Wednesday, July 13, 3:00-4:30 P.M. ET</a:t>
            </a:r>
            <a:endParaRPr lang="en-US" sz="2400" dirty="0"/>
          </a:p>
        </p:txBody>
      </p:sp>
      <p:sp>
        <p:nvSpPr>
          <p:cNvPr id="4" name="Date Placeholder 3">
            <a:extLst>
              <a:ext uri="{FF2B5EF4-FFF2-40B4-BE49-F238E27FC236}">
                <a16:creationId xmlns:a16="http://schemas.microsoft.com/office/drawing/2014/main" id="{A07D4A3F-DD0A-486F-B27E-43657015FAC3}"/>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49976A21-EF64-4D6D-89C1-C275DE04DCEE}"/>
              </a:ext>
            </a:extLst>
          </p:cNvPr>
          <p:cNvSpPr>
            <a:spLocks noGrp="1"/>
          </p:cNvSpPr>
          <p:nvPr>
            <p:ph type="sldNum" sz="quarter" idx="12"/>
          </p:nvPr>
        </p:nvSpPr>
        <p:spPr/>
        <p:txBody>
          <a:bodyPr/>
          <a:lstStyle/>
          <a:p>
            <a:fld id="{9C637C1D-740A-4EE7-9AC7-DE15DA94B719}" type="slidenum">
              <a:rPr lang="en-US" smtClean="0"/>
              <a:t>28</a:t>
            </a:fld>
            <a:endParaRPr lang="en-US" dirty="0"/>
          </a:p>
        </p:txBody>
      </p:sp>
    </p:spTree>
    <p:extLst>
      <p:ext uri="{BB962C8B-B14F-4D97-AF65-F5344CB8AC3E}">
        <p14:creationId xmlns:p14="http://schemas.microsoft.com/office/powerpoint/2010/main" val="3766887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407F1-D370-5C23-0240-99E6DE211D1A}"/>
              </a:ext>
            </a:extLst>
          </p:cNvPr>
          <p:cNvSpPr>
            <a:spLocks noGrp="1"/>
          </p:cNvSpPr>
          <p:nvPr>
            <p:ph type="title"/>
          </p:nvPr>
        </p:nvSpPr>
        <p:spPr/>
        <p:txBody>
          <a:bodyPr/>
          <a:lstStyle/>
          <a:p>
            <a:r>
              <a:rPr lang="en-US" dirty="0">
                <a:solidFill>
                  <a:srgbClr val="FF0000"/>
                </a:solidFill>
              </a:rPr>
              <a:t>Happy ADA Anniversary Month!!! </a:t>
            </a:r>
          </a:p>
        </p:txBody>
      </p:sp>
      <p:sp>
        <p:nvSpPr>
          <p:cNvPr id="4" name="Date Placeholder 3">
            <a:extLst>
              <a:ext uri="{FF2B5EF4-FFF2-40B4-BE49-F238E27FC236}">
                <a16:creationId xmlns:a16="http://schemas.microsoft.com/office/drawing/2014/main" id="{7CF142E4-D4B9-3C77-EA35-35C297FDBC20}"/>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611724F1-F4D0-DF8E-CBF2-D1C8C264F419}"/>
              </a:ext>
            </a:extLst>
          </p:cNvPr>
          <p:cNvSpPr>
            <a:spLocks noGrp="1"/>
          </p:cNvSpPr>
          <p:nvPr>
            <p:ph type="sldNum" sz="quarter" idx="12"/>
          </p:nvPr>
        </p:nvSpPr>
        <p:spPr/>
        <p:txBody>
          <a:bodyPr/>
          <a:lstStyle/>
          <a:p>
            <a:fld id="{9C637C1D-740A-4EE7-9AC7-DE15DA94B719}" type="slidenum">
              <a:rPr lang="en-US" smtClean="0"/>
              <a:t>29</a:t>
            </a:fld>
            <a:endParaRPr lang="en-US" dirty="0"/>
          </a:p>
        </p:txBody>
      </p:sp>
      <p:pic>
        <p:nvPicPr>
          <p:cNvPr id="12" name="Content Placeholder 11">
            <a:extLst>
              <a:ext uri="{FF2B5EF4-FFF2-40B4-BE49-F238E27FC236}">
                <a16:creationId xmlns:a16="http://schemas.microsoft.com/office/drawing/2014/main" id="{44A905FB-C0B6-1B8C-BB5F-EE42CC1C9266}"/>
              </a:ext>
            </a:extLst>
          </p:cNvPr>
          <p:cNvPicPr>
            <a:picLocks noGrp="1" noChangeAspect="1"/>
          </p:cNvPicPr>
          <p:nvPr>
            <p:ph idx="1"/>
          </p:nvPr>
        </p:nvPicPr>
        <p:blipFill>
          <a:blip r:embed="rId2"/>
          <a:stretch>
            <a:fillRect/>
          </a:stretch>
        </p:blipFill>
        <p:spPr>
          <a:xfrm>
            <a:off x="746703" y="1690688"/>
            <a:ext cx="5433865" cy="4351338"/>
          </a:xfrm>
          <a:prstGeom prst="rect">
            <a:avLst/>
          </a:prstGeom>
        </p:spPr>
      </p:pic>
      <p:pic>
        <p:nvPicPr>
          <p:cNvPr id="13" name="Picture 12">
            <a:extLst>
              <a:ext uri="{FF2B5EF4-FFF2-40B4-BE49-F238E27FC236}">
                <a16:creationId xmlns:a16="http://schemas.microsoft.com/office/drawing/2014/main" id="{04FF729E-B597-9F41-B52F-53B266F6AFD7}"/>
              </a:ext>
            </a:extLst>
          </p:cNvPr>
          <p:cNvPicPr>
            <a:picLocks noChangeAspect="1"/>
          </p:cNvPicPr>
          <p:nvPr/>
        </p:nvPicPr>
        <p:blipFill>
          <a:blip r:embed="rId3"/>
          <a:stretch>
            <a:fillRect/>
          </a:stretch>
        </p:blipFill>
        <p:spPr>
          <a:xfrm>
            <a:off x="7677150" y="1431636"/>
            <a:ext cx="3175892" cy="4703536"/>
          </a:xfrm>
          <a:prstGeom prst="rect">
            <a:avLst/>
          </a:prstGeom>
        </p:spPr>
      </p:pic>
    </p:spTree>
    <p:extLst>
      <p:ext uri="{BB962C8B-B14F-4D97-AF65-F5344CB8AC3E}">
        <p14:creationId xmlns:p14="http://schemas.microsoft.com/office/powerpoint/2010/main" val="2144581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Up Front Matters</a:t>
            </a:r>
            <a:endParaRPr lang="en-US" dirty="0"/>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p:txBody>
          <a:bodyPr/>
          <a:lstStyle/>
          <a:p>
            <a:pPr>
              <a:spcBef>
                <a:spcPts val="1800"/>
              </a:spcBef>
            </a:pPr>
            <a:r>
              <a:rPr lang="en-US" sz="2800" dirty="0"/>
              <a:t>This webinar is being recorded. We will post an archive of along side the Monthly nTIDE broadcast on our webinar, each month, on our website at </a:t>
            </a:r>
            <a:r>
              <a:rPr lang="en-US" sz="2800" u="sng" dirty="0">
                <a:hlinkClick r:id="rId4"/>
              </a:rPr>
              <a:t>www.researchondisability.org/nTIDE</a:t>
            </a:r>
            <a:r>
              <a:rPr lang="en-US" sz="2800" dirty="0"/>
              <a:t>. This site will also provide copies of the presentations, the speakers’ bios, full transcripts, and other valuable resources.</a:t>
            </a:r>
          </a:p>
          <a:p>
            <a:pPr>
              <a:spcBef>
                <a:spcPts val="1800"/>
              </a:spcBef>
            </a:pPr>
            <a:r>
              <a:rPr lang="en-US" sz="2800" dirty="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 </a:t>
            </a:r>
            <a:endParaRPr lang="en-US" sz="2800" dirty="0">
              <a:latin typeface="Calibri" panose="020F050202020403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7B6C1A9F-E6E1-4666-AC80-2B4B1F6B4AD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Lst>
          </p:cNvPr>
          <p:cNvSpPr>
            <a:spLocks noGrp="1"/>
          </p:cNvSpPr>
          <p:nvPr>
            <p:ph type="sldNum" sz="quarter" idx="12"/>
          </p:nvPr>
        </p:nvSpPr>
        <p:spPr/>
        <p:txBody>
          <a:bodyPr/>
          <a:lstStyle/>
          <a:p>
            <a:fld id="{9C637C1D-740A-4EE7-9AC7-DE15DA94B719}" type="slidenum">
              <a:rPr lang="en-US" smtClean="0"/>
              <a:t>3</a:t>
            </a:fld>
            <a:endParaRPr lang="en-US"/>
          </a:p>
        </p:txBody>
      </p:sp>
      <p:pic>
        <p:nvPicPr>
          <p:cNvPr id="6" name="nTIDE-2" descr="audio icon to start recorded audio intro">
            <a:hlinkClick r:id="" action="ppaction://media"/>
            <a:extLst>
              <a:ext uri="{FF2B5EF4-FFF2-40B4-BE49-F238E27FC236}">
                <a16:creationId xmlns:a16="http://schemas.microsoft.com/office/drawing/2014/main" id="{7BEBF58B-7E86-4D70-AA4F-B216C6A8D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533400" cy="533400"/>
          </a:xfrm>
          <a:prstGeom prst="rect">
            <a:avLst/>
          </a:prstGeom>
        </p:spPr>
      </p:pic>
    </p:spTree>
    <p:extLst>
      <p:ext uri="{BB962C8B-B14F-4D97-AF65-F5344CB8AC3E}">
        <p14:creationId xmlns:p14="http://schemas.microsoft.com/office/powerpoint/2010/main" val="1544049043"/>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D09E-64C3-48D7-80E5-0CE97189F353}"/>
              </a:ext>
            </a:extLst>
          </p:cNvPr>
          <p:cNvSpPr>
            <a:spLocks noGrp="1"/>
          </p:cNvSpPr>
          <p:nvPr>
            <p:ph type="title"/>
          </p:nvPr>
        </p:nvSpPr>
        <p:spPr>
          <a:xfrm>
            <a:off x="838200" y="57762"/>
            <a:ext cx="10515600" cy="1325563"/>
          </a:xfrm>
        </p:spPr>
        <p:txBody>
          <a:bodyPr/>
          <a:lstStyle/>
          <a:p>
            <a:pPr algn="ctr"/>
            <a:r>
              <a:rPr lang="en-US" b="1" u="sng" dirty="0">
                <a:latin typeface="Calibri" panose="020F0502020204030204" pitchFamily="34" charset="0"/>
                <a:cs typeface="Calibri" panose="020F0502020204030204" pitchFamily="34" charset="0"/>
              </a:rPr>
              <a:t>Part 3: nTIDE Guest Speaker</a:t>
            </a:r>
          </a:p>
        </p:txBody>
      </p:sp>
      <p:sp>
        <p:nvSpPr>
          <p:cNvPr id="4" name="Date Placeholder 3">
            <a:extLst>
              <a:ext uri="{FF2B5EF4-FFF2-40B4-BE49-F238E27FC236}">
                <a16:creationId xmlns:a16="http://schemas.microsoft.com/office/drawing/2014/main" id="{013DFA09-8F91-4082-B252-8A3D4D3B4A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637D6B4B-C59F-4F33-AE13-3E782A426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
        <p:nvSpPr>
          <p:cNvPr id="8" name="TextBox 7">
            <a:extLst>
              <a:ext uri="{FF2B5EF4-FFF2-40B4-BE49-F238E27FC236}">
                <a16:creationId xmlns:a16="http://schemas.microsoft.com/office/drawing/2014/main" id="{9A4BE1F8-E028-4CD6-A995-AFC6DAA5AB16}"/>
              </a:ext>
            </a:extLst>
          </p:cNvPr>
          <p:cNvSpPr txBox="1"/>
          <p:nvPr/>
        </p:nvSpPr>
        <p:spPr>
          <a:xfrm>
            <a:off x="1323975" y="2854174"/>
            <a:ext cx="10306050" cy="1015663"/>
          </a:xfrm>
          <a:prstGeom prst="rect">
            <a:avLst/>
          </a:prstGeom>
          <a:noFill/>
        </p:spPr>
        <p:txBody>
          <a:bodyPr wrap="square" rtlCol="0">
            <a:spAutoFit/>
          </a:bodyPr>
          <a:lstStyle/>
          <a:p>
            <a:r>
              <a:rPr lang="en-US" sz="3600" b="1" i="1" dirty="0">
                <a:latin typeface="Calibri" panose="020F0502020204030204" pitchFamily="34" charset="0"/>
                <a:cs typeface="Calibri" panose="020F0502020204030204" pitchFamily="34" charset="0"/>
              </a:rPr>
              <a:t>Dorothy Garcia</a:t>
            </a:r>
            <a:endParaRPr lang="en-US" sz="2400" b="1" i="1" dirty="0">
              <a:latin typeface="Calibri" panose="020F0502020204030204" pitchFamily="34" charset="0"/>
              <a:cs typeface="Calibri" panose="020F0502020204030204" pitchFamily="34" charset="0"/>
            </a:endParaRPr>
          </a:p>
          <a:p>
            <a:r>
              <a:rPr lang="en-US" sz="2400" i="1" dirty="0"/>
              <a:t>Disability:IN</a:t>
            </a:r>
          </a:p>
        </p:txBody>
      </p:sp>
      <p:pic>
        <p:nvPicPr>
          <p:cNvPr id="7" name="Picture 6" descr="A person smiling for the camera&#10;&#10;Description automatically generated with medium confidence">
            <a:extLst>
              <a:ext uri="{FF2B5EF4-FFF2-40B4-BE49-F238E27FC236}">
                <a16:creationId xmlns:a16="http://schemas.microsoft.com/office/drawing/2014/main" id="{6B0A50A2-46DA-F441-AA5A-7A82EDFA6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714" y="1730829"/>
            <a:ext cx="3810000" cy="3810000"/>
          </a:xfrm>
          <a:prstGeom prst="rect">
            <a:avLst/>
          </a:prstGeom>
        </p:spPr>
      </p:pic>
    </p:spTree>
    <p:extLst>
      <p:ext uri="{BB962C8B-B14F-4D97-AF65-F5344CB8AC3E}">
        <p14:creationId xmlns:p14="http://schemas.microsoft.com/office/powerpoint/2010/main" val="2538107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1">
            <a:extLst>
              <a:ext uri="{FF2B5EF4-FFF2-40B4-BE49-F238E27FC236}">
                <a16:creationId xmlns:a16="http://schemas.microsoft.com/office/drawing/2014/main" id="{84E7B4F4-ABC6-274D-ADCC-972D19F051B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53C38B2-50AE-BE4E-B908-84C70C1A830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3" name="Picture 4">
            <a:extLst>
              <a:ext uri="{FF2B5EF4-FFF2-40B4-BE49-F238E27FC236}">
                <a16:creationId xmlns:a16="http://schemas.microsoft.com/office/drawing/2014/main" id="{1F87BB37-EA15-2E4D-9E1C-8B043D0998E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034" y="136525"/>
            <a:ext cx="73501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2E5B66E-28C2-438E-A3A0-2D4FE445DE3C}"/>
              </a:ext>
            </a:extLst>
          </p:cNvPr>
          <p:cNvSpPr txBox="1"/>
          <p:nvPr/>
        </p:nvSpPr>
        <p:spPr>
          <a:xfrm>
            <a:off x="4805118" y="2559468"/>
            <a:ext cx="2479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Disability:IN</a:t>
            </a:r>
          </a:p>
        </p:txBody>
      </p:sp>
      <p:pic>
        <p:nvPicPr>
          <p:cNvPr id="5" name="Picture 4" descr="Icon&#10;&#10;Description automatically generated">
            <a:extLst>
              <a:ext uri="{FF2B5EF4-FFF2-40B4-BE49-F238E27FC236}">
                <a16:creationId xmlns:a16="http://schemas.microsoft.com/office/drawing/2014/main" id="{1646AA17-21FE-4ED5-BF38-1EF7F9AED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80335"/>
            <a:ext cx="6416040" cy="1880861"/>
          </a:xfrm>
          <a:prstGeom prst="rect">
            <a:avLst/>
          </a:prstGeom>
        </p:spPr>
      </p:pic>
      <p:sp>
        <p:nvSpPr>
          <p:cNvPr id="7" name="TextBox 6">
            <a:extLst>
              <a:ext uri="{FF2B5EF4-FFF2-40B4-BE49-F238E27FC236}">
                <a16:creationId xmlns:a16="http://schemas.microsoft.com/office/drawing/2014/main" id="{AA10F336-5EB0-4506-8967-FD6632EE41FE}"/>
              </a:ext>
            </a:extLst>
          </p:cNvPr>
          <p:cNvSpPr txBox="1"/>
          <p:nvPr/>
        </p:nvSpPr>
        <p:spPr>
          <a:xfrm>
            <a:off x="1066800" y="1991643"/>
            <a:ext cx="10068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2021 </a:t>
            </a:r>
            <a:r>
              <a:rPr lang="en-US" sz="1800" u="sng" dirty="0">
                <a:solidFill>
                  <a:srgbClr val="0563C1"/>
                </a:solidFill>
                <a:effectLst/>
                <a:latin typeface="Calibri" panose="020F0502020204030204" pitchFamily="34" charset="0"/>
                <a:ea typeface="Calibri" panose="020F0502020204030204" pitchFamily="34" charset="0"/>
                <a:hlinkClick r:id="rId5"/>
              </a:rPr>
              <a:t>Global Disability Equality Index</a:t>
            </a:r>
            <a:r>
              <a:rPr lang="en-US" sz="1800" dirty="0">
                <a:effectLst/>
                <a:latin typeface="Calibri" panose="020F0502020204030204" pitchFamily="34" charset="0"/>
                <a:ea typeface="Calibri" panose="020F0502020204030204" pitchFamily="34" charset="0"/>
              </a:rPr>
              <a:t> pilot was launched in response to Disability:IN partners’ desire to benchmark inclusion efforts around the world, both within their own brand as well as other industries. Disability:IN plans to continue the Global DEI with the goal of including more companies and countries on an annual basis, and will open registration to a larger group of companies in July 2022.</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F0F4D26-BCC2-4474-AB5A-C61C14D75578}"/>
              </a:ext>
            </a:extLst>
          </p:cNvPr>
          <p:cNvSpPr txBox="1"/>
          <p:nvPr/>
        </p:nvSpPr>
        <p:spPr>
          <a:xfrm>
            <a:off x="1162712" y="3336545"/>
            <a:ext cx="10389208" cy="2236253"/>
          </a:xfrm>
          <a:prstGeom prst="rect">
            <a:avLst/>
          </a:prstGeom>
          <a:noFill/>
        </p:spPr>
        <p:txBody>
          <a:bodyPr wrap="square" rtlCol="0">
            <a:spAutoFit/>
          </a:bodyPr>
          <a:lstStyle/>
          <a:p>
            <a:pPr marL="0" marR="182880" lvl="0" indent="0" algn="l" defTabSz="914400" rtl="0" eaLnBrk="1" fontAlgn="auto" latinLnBrk="0" hangingPunct="1">
              <a:lnSpc>
                <a:spcPct val="107000"/>
              </a:lnSpc>
              <a:spcBef>
                <a:spcPts val="0"/>
              </a:spcBef>
              <a:spcAft>
                <a:spcPts val="600"/>
              </a:spcAft>
              <a:buClr>
                <a:srgbClr val="0070C0"/>
              </a:buClr>
              <a:buSzTx/>
              <a:buFontTx/>
              <a:buNone/>
              <a:tabLst/>
              <a:defRPr/>
            </a:pPr>
            <a:r>
              <a:rPr kumimoji="0" lang="en-US" sz="2000" b="1" i="0" u="none" strike="noStrike" kern="1200" cap="none" spc="150" normalizeH="0" baseline="0" noProof="0" dirty="0">
                <a:ln>
                  <a:noFill/>
                </a:ln>
                <a:solidFill>
                  <a:srgbClr val="233063"/>
                </a:solidFill>
                <a:effectLst/>
                <a:uLnTx/>
                <a:uFillTx/>
                <a:latin typeface="Arial Black" panose="020B0604020202020204" pitchFamily="34" charset="0"/>
                <a:ea typeface="Calibri" panose="020F0502020204030204" pitchFamily="34" charset="0"/>
                <a:cs typeface="Times New Roman" panose="02020603050405020304" pitchFamily="18" charset="0"/>
              </a:rPr>
              <a:t>PILOT ROUND</a:t>
            </a:r>
            <a:endPar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342900" marR="182880" lvl="0" indent="-342900" algn="l" defTabSz="914400" rtl="0" eaLnBrk="1" fontAlgn="auto" latinLnBrk="0" hangingPunct="1">
              <a:lnSpc>
                <a:spcPct val="107000"/>
              </a:lnSpc>
              <a:spcBef>
                <a:spcPts val="0"/>
              </a:spcBef>
              <a:spcAft>
                <a:spcPts val="600"/>
              </a:spcAft>
              <a:buClr>
                <a:srgbClr val="0070C0"/>
              </a:buClr>
              <a:buSzTx/>
              <a:buFont typeface="Symbol" panose="05050102010706020507" pitchFamily="18" charset="2"/>
              <a:buChar char=""/>
              <a:tabLst/>
              <a:defRPr/>
            </a:pPr>
            <a:r>
              <a:rPr lang="en-US" dirty="0">
                <a:solidFill>
                  <a:srgbClr val="002060"/>
                </a:solidFill>
                <a:latin typeface="Arial" panose="020B0604020202020204" pitchFamily="34" charset="0"/>
                <a:ea typeface="Calibri" panose="020F0502020204030204" pitchFamily="34" charset="0"/>
                <a:cs typeface="Times New Roman" panose="02020603050405020304" pitchFamily="18" charset="0"/>
              </a:rPr>
              <a:t>40 participating companies, 30 countries, 100+ submissions</a:t>
            </a:r>
            <a:endPar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342900" marR="182880" lvl="0" indent="-342900" algn="l" defTabSz="914400" rtl="0" eaLnBrk="1" fontAlgn="auto" latinLnBrk="0" hangingPunct="1">
              <a:lnSpc>
                <a:spcPct val="107000"/>
              </a:lnSpc>
              <a:spcBef>
                <a:spcPts val="0"/>
              </a:spcBef>
              <a:spcAft>
                <a:spcPts val="600"/>
              </a:spcAft>
              <a:buClr>
                <a:srgbClr val="0070C0"/>
              </a:buClr>
              <a:buSzTx/>
              <a:buFont typeface="Symbol" panose="05050102010706020507" pitchFamily="18" charset="2"/>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Increased our knowledge of existing legal frameworks outside of the U.S.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182880" lvl="0" indent="-342900" algn="l" defTabSz="914400" rtl="0" eaLnBrk="1" fontAlgn="auto" latinLnBrk="0" hangingPunct="1">
              <a:lnSpc>
                <a:spcPct val="115000"/>
              </a:lnSpc>
              <a:spcBef>
                <a:spcPts val="0"/>
              </a:spcBef>
              <a:spcAft>
                <a:spcPts val="600"/>
              </a:spcAft>
              <a:buClr>
                <a:srgbClr val="0070C0"/>
              </a:buClr>
              <a:buSzTx/>
              <a:buFont typeface="Symbol" panose="05050102010706020507" pitchFamily="18" charset="2"/>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Learned from partners about cultural mores and ways to make the Global DEI accessible and relevant to non-U.S. audiences.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2" name="Group 21" descr="A joint initiative from the American Association of People with Disabilities and Disability:IN (lgoos)">
            <a:extLst>
              <a:ext uri="{FF2B5EF4-FFF2-40B4-BE49-F238E27FC236}">
                <a16:creationId xmlns:a16="http://schemas.microsoft.com/office/drawing/2014/main" id="{1D60C9BA-71D6-4849-BB05-9F7213BE4F6A}"/>
              </a:ext>
            </a:extLst>
          </p:cNvPr>
          <p:cNvGrpSpPr/>
          <p:nvPr/>
        </p:nvGrpSpPr>
        <p:grpSpPr>
          <a:xfrm>
            <a:off x="8927676" y="5658021"/>
            <a:ext cx="3037082" cy="816585"/>
            <a:chOff x="3745565" y="4799377"/>
            <a:chExt cx="4895240" cy="1316185"/>
          </a:xfrm>
        </p:grpSpPr>
        <p:grpSp>
          <p:nvGrpSpPr>
            <p:cNvPr id="25" name="Group 24">
              <a:extLst>
                <a:ext uri="{FF2B5EF4-FFF2-40B4-BE49-F238E27FC236}">
                  <a16:creationId xmlns:a16="http://schemas.microsoft.com/office/drawing/2014/main" id="{B25BF555-3051-4FA1-8782-4C9022A0BDB7}"/>
                </a:ext>
              </a:extLst>
            </p:cNvPr>
            <p:cNvGrpSpPr/>
            <p:nvPr/>
          </p:nvGrpSpPr>
          <p:grpSpPr>
            <a:xfrm>
              <a:off x="3745565" y="4799377"/>
              <a:ext cx="4895240" cy="1314205"/>
              <a:chOff x="10444057" y="422592"/>
              <a:chExt cx="4895240" cy="1314205"/>
            </a:xfrm>
          </p:grpSpPr>
          <p:grpSp>
            <p:nvGrpSpPr>
              <p:cNvPr id="28" name="Group 27">
                <a:extLst>
                  <a:ext uri="{FF2B5EF4-FFF2-40B4-BE49-F238E27FC236}">
                    <a16:creationId xmlns:a16="http://schemas.microsoft.com/office/drawing/2014/main" id="{36C77C39-1FFC-4AD2-966D-1B21FCF3023E}"/>
                  </a:ext>
                </a:extLst>
              </p:cNvPr>
              <p:cNvGrpSpPr/>
              <p:nvPr/>
            </p:nvGrpSpPr>
            <p:grpSpPr>
              <a:xfrm>
                <a:off x="10444057" y="1037804"/>
                <a:ext cx="4700870" cy="698993"/>
                <a:chOff x="5572826" y="2246578"/>
                <a:chExt cx="4700870" cy="698993"/>
              </a:xfrm>
            </p:grpSpPr>
            <p:pic>
              <p:nvPicPr>
                <p:cNvPr id="30" name="Picture 29">
                  <a:extLst>
                    <a:ext uri="{FF2B5EF4-FFF2-40B4-BE49-F238E27FC236}">
                      <a16:creationId xmlns:a16="http://schemas.microsoft.com/office/drawing/2014/main" id="{BCCFD0FC-6C2E-4351-8E8D-83A3278DF3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37769" y="2246578"/>
                  <a:ext cx="2135927" cy="698993"/>
                </a:xfrm>
                <a:prstGeom prst="rect">
                  <a:avLst/>
                </a:prstGeom>
              </p:spPr>
            </p:pic>
            <p:pic>
              <p:nvPicPr>
                <p:cNvPr id="31" name="Picture 30">
                  <a:extLst>
                    <a:ext uri="{FF2B5EF4-FFF2-40B4-BE49-F238E27FC236}">
                      <a16:creationId xmlns:a16="http://schemas.microsoft.com/office/drawing/2014/main" id="{7C0AD1CD-0A86-465C-A032-212AAEA344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72826" y="2361360"/>
                  <a:ext cx="1988498" cy="501166"/>
                </a:xfrm>
                <a:prstGeom prst="rect">
                  <a:avLst/>
                </a:prstGeom>
              </p:spPr>
            </p:pic>
          </p:grpSp>
          <p:sp>
            <p:nvSpPr>
              <p:cNvPr id="29" name="Rectangle 28">
                <a:extLst>
                  <a:ext uri="{FF2B5EF4-FFF2-40B4-BE49-F238E27FC236}">
                    <a16:creationId xmlns:a16="http://schemas.microsoft.com/office/drawing/2014/main" id="{F403B33D-6166-4B3C-95AC-2AA0113BE8BE}"/>
                  </a:ext>
                </a:extLst>
              </p:cNvPr>
              <p:cNvSpPr/>
              <p:nvPr/>
            </p:nvSpPr>
            <p:spPr>
              <a:xfrm>
                <a:off x="11205076" y="422592"/>
                <a:ext cx="4134221" cy="545687"/>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33063"/>
                    </a:solidFill>
                    <a:effectLst/>
                    <a:uLnTx/>
                    <a:uFillTx/>
                    <a:latin typeface="Arial Black" panose="020B0604020202020204" pitchFamily="34" charset="0"/>
                    <a:ea typeface="+mn-ea"/>
                    <a:cs typeface="Arial Black" panose="020B0604020202020204" pitchFamily="34" charset="0"/>
                  </a:rPr>
                  <a:t>A JOINT INITIATIVE: </a:t>
                </a:r>
              </a:p>
            </p:txBody>
          </p:sp>
        </p:grpSp>
        <p:cxnSp>
          <p:nvCxnSpPr>
            <p:cNvPr id="26" name="Straight Connector 25">
              <a:extLst>
                <a:ext uri="{FF2B5EF4-FFF2-40B4-BE49-F238E27FC236}">
                  <a16:creationId xmlns:a16="http://schemas.microsoft.com/office/drawing/2014/main" id="{AEDCEEA8-612D-4F67-9D3A-E7E64D046388}"/>
                </a:ext>
                <a:ext uri="{C183D7F6-B498-43B3-948B-1728B52AA6E4}">
                  <adec:decorative xmlns:adec="http://schemas.microsoft.com/office/drawing/2017/decorative" val="1"/>
                </a:ext>
              </a:extLst>
            </p:cNvPr>
            <p:cNvCxnSpPr/>
            <p:nvPr/>
          </p:nvCxnSpPr>
          <p:spPr>
            <a:xfrm>
              <a:off x="5996608" y="5416569"/>
              <a:ext cx="0" cy="69899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852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512D7297-2400-3044-BA97-831C2F65EA1C}"/>
              </a:ext>
            </a:extLst>
          </p:cNvPr>
          <p:cNvSpPr>
            <a:spLocks noGrp="1"/>
          </p:cNvSpPr>
          <p:nvPr>
            <p:ph type="title"/>
          </p:nvPr>
        </p:nvSpPr>
        <p:spPr>
          <a:xfrm>
            <a:off x="347832" y="877068"/>
            <a:ext cx="11512720" cy="812583"/>
          </a:xfrm>
        </p:spPr>
        <p:txBody>
          <a:bodyPr>
            <a:noAutofit/>
          </a:bodyPr>
          <a:lstStyle/>
          <a:p>
            <a:r>
              <a:rPr lang="en-US" sz="3600" b="1" dirty="0">
                <a:solidFill>
                  <a:srgbClr val="233063"/>
                </a:solidFill>
                <a:latin typeface="Arial Black" panose="020B0604020202020204" pitchFamily="34" charset="0"/>
                <a:cs typeface="Arial Black" panose="020B0604020202020204" pitchFamily="34" charset="0"/>
              </a:rPr>
              <a:t>Pilot Findings</a:t>
            </a:r>
          </a:p>
        </p:txBody>
      </p:sp>
      <p:sp>
        <p:nvSpPr>
          <p:cNvPr id="17" name="Rectangle 16">
            <a:extLst>
              <a:ext uri="{FF2B5EF4-FFF2-40B4-BE49-F238E27FC236}">
                <a16:creationId xmlns:a16="http://schemas.microsoft.com/office/drawing/2014/main" id="{D7749CA0-D244-C84D-A56A-D9C55FC14BE5}"/>
              </a:ext>
            </a:extLst>
          </p:cNvPr>
          <p:cNvSpPr/>
          <p:nvPr/>
        </p:nvSpPr>
        <p:spPr>
          <a:xfrm>
            <a:off x="401058" y="1403159"/>
            <a:ext cx="11443110" cy="487669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21306F"/>
                </a:solidFill>
                <a:effectLst/>
                <a:uLnTx/>
                <a:uFillTx/>
                <a:latin typeface="Arial Black" panose="020B0A04020102020204"/>
                <a:ea typeface="+mn-ea"/>
                <a:cs typeface="Objektiv Mk2 Black" panose="020B0502020204020203" pitchFamily="34" charset="77"/>
              </a:rPr>
              <a: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rPr>
              <a:t>Satellite locations/markets need in-country, local leaders who have lives experience with disability and/or are strong allies for the disability community</a:t>
            </a:r>
          </a:p>
          <a:p>
            <a:pPr marL="742950" lvl="1" indent="-285750">
              <a:spcAft>
                <a:spcPts val="600"/>
              </a:spcAft>
              <a:buFont typeface="Arial" panose="020B0604020202020204" pitchFamily="34" charset="0"/>
              <a:buChar char="•"/>
              <a:defRPr/>
            </a:pPr>
            <a:r>
              <a:rPr lang="en-US" sz="1600" dirty="0">
                <a:solidFill>
                  <a:srgbClr val="21306F"/>
                </a:solidFill>
                <a:latin typeface="Arial" panose="020B0604020202020204"/>
                <a:cs typeface="Objektiv Mk2" panose="020B0502020204020203" pitchFamily="34" charset="77"/>
              </a:rPr>
              <a:t>Employees with disabilities can best identify gaps and opportunities for change</a:t>
            </a:r>
          </a:p>
          <a:p>
            <a:pPr marL="742950" lvl="1" indent="-285750">
              <a:spcAft>
                <a:spcPts val="600"/>
              </a:spcAft>
              <a:buFont typeface="Arial" panose="020B0604020202020204" pitchFamily="34" charset="0"/>
              <a:buChar char="•"/>
              <a:defRPr/>
            </a:pPr>
            <a:r>
              <a:rPr lang="en-US" sz="1600" dirty="0">
                <a:solidFill>
                  <a:srgbClr val="21306F"/>
                </a:solidFill>
                <a:latin typeface="Arial" panose="020B0604020202020204"/>
                <a:cs typeface="Objektiv Mk2" panose="020B0502020204020203" pitchFamily="34" charset="77"/>
              </a:rPr>
              <a:t>Disability allies were more likely to encourage deeper engagement (i.e., targeted outreach to potential candidates, community activities, increased attention to accessibility and inclusive communication)</a:t>
            </a:r>
          </a:p>
          <a:p>
            <a:pPr lvl="1">
              <a:spcAft>
                <a:spcPts val="600"/>
              </a:spcAft>
              <a:defRPr/>
            </a:pPr>
            <a:endParaRPr kumimoji="0" lang="en-US" sz="1600" b="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endParaRPr>
          </a:p>
          <a:p>
            <a:pPr marL="285750" indent="-285750">
              <a:spcAft>
                <a:spcPts val="600"/>
              </a:spcAft>
              <a:buFont typeface="Arial" panose="020B0604020202020204" pitchFamily="34" charset="0"/>
              <a:buChar char="•"/>
              <a:defRPr/>
            </a:pPr>
            <a:r>
              <a:rPr lang="en-US" sz="1600" b="1" dirty="0">
                <a:effectLst/>
                <a:ea typeface="Times New Roman" panose="02020603050405020304" pitchFamily="18" charset="0"/>
                <a:cs typeface="Calibri" panose="020F0502020204030204" pitchFamily="34" charset="0"/>
              </a:rPr>
              <a:t>Inclusive leadership needs to come from multiple levels</a:t>
            </a:r>
          </a:p>
          <a:p>
            <a:pPr marL="742950" lvl="1" indent="-285750">
              <a:spcAft>
                <a:spcPts val="600"/>
              </a:spcAft>
              <a:buFont typeface="Arial" panose="020B0604020202020204" pitchFamily="34" charset="0"/>
              <a:buChar char="•"/>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Pilot data shows that having support from the C-suite + an active ERG + an in-country leader who is an ally is the best indicator for success </a:t>
            </a:r>
          </a:p>
          <a:p>
            <a:pPr marR="0" lvl="0" algn="l" defTabSz="914400" rtl="0" eaLnBrk="1" fontAlgn="auto" latinLnBrk="0" hangingPunct="1">
              <a:lnSpc>
                <a:spcPct val="100000"/>
              </a:lnSpc>
              <a:spcBef>
                <a:spcPts val="0"/>
              </a:spcBef>
              <a:spcAft>
                <a:spcPts val="600"/>
              </a:spcAft>
              <a:buClrTx/>
              <a:buSzTx/>
              <a:tabLst/>
              <a:defRPr/>
            </a:pPr>
            <a:endParaRPr kumimoji="0" lang="en-US" sz="1600" b="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21306F"/>
                </a:solidFill>
                <a:effectLst/>
                <a:uLnTx/>
                <a:uFillTx/>
                <a:cs typeface="Calibri" panose="020F0502020204030204" pitchFamily="34" charset="0"/>
              </a:rPr>
              <a:t>Global DEI establishes a baseline for inclusion that can be adapted to differing cultural contexts</a:t>
            </a:r>
          </a:p>
          <a:p>
            <a:pPr marL="742950" lvl="1" indent="-285750">
              <a:spcAft>
                <a:spcPts val="600"/>
              </a:spcAft>
              <a:buFont typeface="Arial" panose="020B0604020202020204" pitchFamily="34" charset="0"/>
              <a:buChar char="•"/>
              <a:defRPr/>
            </a:pPr>
            <a:r>
              <a:rPr lang="en-US" dirty="0">
                <a:effectLst/>
                <a:latin typeface="Calibri" panose="020F0502020204030204" pitchFamily="34" charset="0"/>
                <a:ea typeface="Times New Roman" panose="02020603050405020304" pitchFamily="18" charset="0"/>
                <a:cs typeface="Calibri" panose="020F0502020204030204" pitchFamily="34" charset="0"/>
              </a:rPr>
              <a:t>When it comes to company-wide policy, satellite locations need leeway in order to implement in a way that makes sense for their culture</a:t>
            </a:r>
          </a:p>
          <a:p>
            <a:pPr marL="742950" lvl="1" indent="-285750">
              <a:spcAft>
                <a:spcPts val="600"/>
              </a:spcAft>
              <a:buFont typeface="Arial" panose="020B0604020202020204" pitchFamily="34" charset="0"/>
              <a:buChar char="•"/>
              <a:defRPr/>
            </a:pPr>
            <a:r>
              <a:rPr kumimoji="0" lang="en-US" sz="160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rPr>
              <a:t>Inclusion efforts are more impactful when satellite locations/markets take ownership</a:t>
            </a:r>
          </a:p>
          <a:p>
            <a:pPr marL="742950" lvl="1" indent="-285750">
              <a:spcAft>
                <a:spcPts val="600"/>
              </a:spcAft>
              <a:buFont typeface="Arial" panose="020B0604020202020204" pitchFamily="34" charset="0"/>
              <a:buChar char="•"/>
              <a:defRPr/>
            </a:pPr>
            <a:r>
              <a:rPr lang="en-US" sz="1600" dirty="0">
                <a:solidFill>
                  <a:srgbClr val="21306F"/>
                </a:solidFill>
                <a:latin typeface="Arial" panose="020B0604020202020204"/>
                <a:cs typeface="Objektiv Mk2" panose="020B0502020204020203" pitchFamily="34" charset="77"/>
              </a:rPr>
              <a:t>Global DEI establishes a system to assess whether baseline goals are being met across the globe</a:t>
            </a:r>
            <a:endParaRPr kumimoji="0" lang="en-US" sz="160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endParaRPr>
          </a:p>
        </p:txBody>
      </p:sp>
      <p:pic>
        <p:nvPicPr>
          <p:cNvPr id="5" name="Picture 4" descr="Icon&#10;&#10;Description automatically generated">
            <a:extLst>
              <a:ext uri="{FF2B5EF4-FFF2-40B4-BE49-F238E27FC236}">
                <a16:creationId xmlns:a16="http://schemas.microsoft.com/office/drawing/2014/main" id="{99E08703-12E4-D058-2968-EDDD9E5F6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7534" y="163906"/>
            <a:ext cx="4125660" cy="1209437"/>
          </a:xfrm>
          <a:prstGeom prst="rect">
            <a:avLst/>
          </a:prstGeom>
        </p:spPr>
      </p:pic>
    </p:spTree>
    <p:extLst>
      <p:ext uri="{BB962C8B-B14F-4D97-AF65-F5344CB8AC3E}">
        <p14:creationId xmlns:p14="http://schemas.microsoft.com/office/powerpoint/2010/main" val="4191238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512D7297-2400-3044-BA97-831C2F65EA1C}"/>
              </a:ext>
            </a:extLst>
          </p:cNvPr>
          <p:cNvSpPr>
            <a:spLocks noGrp="1"/>
          </p:cNvSpPr>
          <p:nvPr>
            <p:ph type="title"/>
          </p:nvPr>
        </p:nvSpPr>
        <p:spPr>
          <a:xfrm>
            <a:off x="347832" y="877069"/>
            <a:ext cx="11512720" cy="485320"/>
          </a:xfrm>
        </p:spPr>
        <p:txBody>
          <a:bodyPr>
            <a:noAutofit/>
          </a:bodyPr>
          <a:lstStyle/>
          <a:p>
            <a:r>
              <a:rPr lang="en-US" sz="3600" b="1" spc="150" dirty="0">
                <a:solidFill>
                  <a:srgbClr val="233063"/>
                </a:solidFill>
                <a:latin typeface="Arial Black" panose="020B0604020202020204" pitchFamily="34" charset="0"/>
                <a:cs typeface="Arial Black" panose="020B0604020202020204" pitchFamily="34" charset="0"/>
              </a:rPr>
              <a:t>Pilot Findings (cont’d)</a:t>
            </a:r>
            <a:endParaRPr lang="en-US" sz="3600" b="1" dirty="0">
              <a:solidFill>
                <a:srgbClr val="233063"/>
              </a:solidFill>
              <a:latin typeface="Arial Black" panose="020B0604020202020204" pitchFamily="34" charset="0"/>
              <a:cs typeface="Arial Black" panose="020B0604020202020204" pitchFamily="34" charset="0"/>
            </a:endParaRPr>
          </a:p>
        </p:txBody>
      </p:sp>
      <p:sp>
        <p:nvSpPr>
          <p:cNvPr id="16" name="Rectangle 15">
            <a:extLst>
              <a:ext uri="{FF2B5EF4-FFF2-40B4-BE49-F238E27FC236}">
                <a16:creationId xmlns:a16="http://schemas.microsoft.com/office/drawing/2014/main" id="{DB697E6C-4B8F-7041-9087-C898F475BA19}"/>
              </a:ext>
            </a:extLst>
          </p:cNvPr>
          <p:cNvSpPr/>
          <p:nvPr/>
        </p:nvSpPr>
        <p:spPr>
          <a:xfrm>
            <a:off x="335991" y="1603729"/>
            <a:ext cx="11382732" cy="645887"/>
          </a:xfrm>
          <a:prstGeom prst="rect">
            <a:avLst/>
          </a:prstGeom>
        </p:spPr>
        <p:txBody>
          <a:bodyPr wrap="square">
            <a:noAutofit/>
          </a:bodyPr>
          <a:lstStyle/>
          <a:p>
            <a:pPr marL="0" marR="0" lvl="0" indent="0" algn="l" defTabSz="914400" rtl="0" eaLnBrk="1" fontAlgn="auto" latinLnBrk="0" hangingPunct="1">
              <a:lnSpc>
                <a:spcPct val="112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47BC1"/>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D7749CA0-D244-C84D-A56A-D9C55FC14BE5}"/>
              </a:ext>
            </a:extLst>
          </p:cNvPr>
          <p:cNvSpPr/>
          <p:nvPr/>
        </p:nvSpPr>
        <p:spPr>
          <a:xfrm>
            <a:off x="347832" y="1599000"/>
            <a:ext cx="6351142" cy="4441938"/>
          </a:xfrm>
          <a:prstGeom prst="rect">
            <a:avLst/>
          </a:prstGeom>
        </p:spPr>
        <p:txBody>
          <a:bodyPr wrap="square">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Arial" panose="020B0604020202020204"/>
                <a:ea typeface="+mn-ea"/>
                <a:cs typeface="Objektiv Mk2" panose="020B0502020204020203" pitchFamily="34" charset="77"/>
              </a:rPr>
              <a:t>The pandemic as a catalyst for action</a:t>
            </a:r>
          </a:p>
          <a:p>
            <a:pPr marL="742950" lvl="1" indent="-285750">
              <a:spcAft>
                <a:spcPts val="600"/>
              </a:spcAft>
              <a:buFont typeface="Arial" panose="020B0604020202020204" pitchFamily="34" charset="0"/>
              <a:buChar char="•"/>
              <a:defRPr/>
            </a:pPr>
            <a:r>
              <a:rPr lang="en-US" dirty="0">
                <a:latin typeface="Arial" panose="020B0604020202020204"/>
                <a:cs typeface="Objektiv Mk2" panose="020B0502020204020203" pitchFamily="34" charset="77"/>
              </a:rPr>
              <a:t>Increase in mental health benefits</a:t>
            </a:r>
          </a:p>
          <a:p>
            <a:pPr marL="742950" lvl="1" indent="-285750">
              <a:spcAft>
                <a:spcPts val="600"/>
              </a:spcAft>
              <a:buFont typeface="Arial" panose="020B0604020202020204" pitchFamily="34" charset="0"/>
              <a:buChar char="•"/>
              <a:defRPr/>
            </a:pPr>
            <a:r>
              <a:rPr kumimoji="0" lang="en-US" i="0" u="none" strike="noStrike" kern="1200" cap="none" spc="0" normalizeH="0" baseline="0" noProof="0" dirty="0">
                <a:ln>
                  <a:noFill/>
                </a:ln>
                <a:effectLst/>
                <a:uLnTx/>
                <a:uFillTx/>
                <a:latin typeface="Arial" panose="020B0604020202020204"/>
                <a:ea typeface="+mn-ea"/>
                <a:cs typeface="Objektiv Mk2" panose="020B0502020204020203" pitchFamily="34" charset="77"/>
              </a:rPr>
              <a:t>Emphasis on retention and advancement of diverse hires</a:t>
            </a:r>
          </a:p>
          <a:p>
            <a:pPr marL="742950" lvl="1" indent="-285750">
              <a:spcAft>
                <a:spcPts val="600"/>
              </a:spcAft>
              <a:buFont typeface="Arial" panose="020B0604020202020204" pitchFamily="34" charset="0"/>
              <a:buChar char="•"/>
              <a:defRPr/>
            </a:pPr>
            <a:r>
              <a:rPr lang="en-US" dirty="0">
                <a:latin typeface="Arial" panose="020B0604020202020204"/>
                <a:cs typeface="Objektiv Mk2" panose="020B0502020204020203" pitchFamily="34" charset="77"/>
              </a:rPr>
              <a:t>Unfilled positions spur interest in talent pool of disability candidates</a:t>
            </a:r>
          </a:p>
          <a:p>
            <a:pPr lvl="1">
              <a:spcAft>
                <a:spcPts val="600"/>
              </a:spcAft>
              <a:defRPr/>
            </a:pPr>
            <a:endParaRPr kumimoji="0" lang="en-US" i="0" u="none" strike="noStrike" kern="1200" cap="none" spc="0" normalizeH="0" baseline="0" noProof="0" dirty="0">
              <a:ln>
                <a:noFill/>
              </a:ln>
              <a:effectLst/>
              <a:uLnTx/>
              <a:uFillTx/>
              <a:latin typeface="Arial" panose="020B0604020202020204"/>
              <a:ea typeface="+mn-ea"/>
              <a:cs typeface="Objektiv Mk2" panose="020B0502020204020203" pitchFamily="34" charset="77"/>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1" dirty="0">
                <a:latin typeface="Arial" panose="020B0604020202020204"/>
                <a:cs typeface="Objektiv Mk2" panose="020B0502020204020203" pitchFamily="34" charset="77"/>
              </a:rPr>
              <a:t>Increased allyship from C-suite executives</a:t>
            </a:r>
          </a:p>
          <a:p>
            <a:pPr marL="742950" lvl="1" indent="-285750">
              <a:spcAft>
                <a:spcPts val="600"/>
              </a:spcAft>
              <a:buFont typeface="Arial" panose="020B0604020202020204" pitchFamily="34" charset="0"/>
              <a:buChar char="•"/>
              <a:defRPr/>
            </a:pPr>
            <a:r>
              <a:rPr lang="en-US" dirty="0">
                <a:latin typeface="Arial" panose="020B0604020202020204"/>
                <a:cs typeface="Objektiv Mk2" panose="020B0502020204020203" pitchFamily="34" charset="77"/>
              </a:rPr>
              <a:t>Satellite locations with an active ERG + in-country leader known as a disability ally performed better on Enterprise-Wide Access, Adjustment &amp; Accommodations, Employment Practices</a:t>
            </a:r>
          </a:p>
          <a:p>
            <a:pPr lvl="1">
              <a:spcAft>
                <a:spcPts val="600"/>
              </a:spcAft>
              <a:defRPr/>
            </a:pPr>
            <a:endParaRPr lang="en-US" dirty="0">
              <a:latin typeface="Arial" panose="020B0604020202020204"/>
              <a:cs typeface="Objektiv Mk2" panose="020B0502020204020203" pitchFamily="34" charset="77"/>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Arial" panose="020B0604020202020204"/>
                <a:ea typeface="+mn-ea"/>
                <a:cs typeface="Objektiv Mk2" panose="020B0502020204020203" pitchFamily="34" charset="77"/>
              </a:rPr>
              <a:t>Companies motivated to lay the groundwork for self-ID campaigns</a:t>
            </a:r>
          </a:p>
          <a:p>
            <a:pPr marR="0" lvl="0" algn="l" defTabSz="914400" rtl="0" eaLnBrk="1" fontAlgn="auto" latinLnBrk="0" hangingPunct="1">
              <a:lnSpc>
                <a:spcPct val="100000"/>
              </a:lnSpc>
              <a:spcBef>
                <a:spcPts val="0"/>
              </a:spcBef>
              <a:spcAft>
                <a:spcPts val="600"/>
              </a:spcAft>
              <a:buClrTx/>
              <a:buSzTx/>
              <a:tabLst/>
              <a:defRPr/>
            </a:pPr>
            <a:endParaRPr kumimoji="0" lang="en-US" sz="1800" b="1" i="0" u="none" strike="noStrike" kern="1200" cap="none" spc="0" normalizeH="0" baseline="0" noProof="0" dirty="0">
              <a:ln>
                <a:noFill/>
              </a:ln>
              <a:solidFill>
                <a:schemeClr val="tx2"/>
              </a:solidFill>
              <a:effectLst/>
              <a:uLnTx/>
              <a:uFillTx/>
              <a:latin typeface="Arial" panose="020B0604020202020204"/>
              <a:ea typeface="+mn-ea"/>
              <a:cs typeface="Objektiv Mk2" panose="020B0502020204020203" pitchFamily="34" charset="77"/>
            </a:endParaRPr>
          </a:p>
        </p:txBody>
      </p:sp>
      <p:grpSp>
        <p:nvGrpSpPr>
          <p:cNvPr id="23" name="Group 22" descr="A joint initiative from the American Association of People with Disabilities and Disability:IN (lgoos)">
            <a:extLst>
              <a:ext uri="{FF2B5EF4-FFF2-40B4-BE49-F238E27FC236}">
                <a16:creationId xmlns:a16="http://schemas.microsoft.com/office/drawing/2014/main" id="{3275DA5B-7895-C447-9312-8D7B8F0B1C37}"/>
              </a:ext>
            </a:extLst>
          </p:cNvPr>
          <p:cNvGrpSpPr/>
          <p:nvPr/>
        </p:nvGrpSpPr>
        <p:grpSpPr>
          <a:xfrm>
            <a:off x="8927676" y="5658021"/>
            <a:ext cx="3037082" cy="816585"/>
            <a:chOff x="3745565" y="4799377"/>
            <a:chExt cx="4895240" cy="1316185"/>
          </a:xfrm>
        </p:grpSpPr>
        <p:grpSp>
          <p:nvGrpSpPr>
            <p:cNvPr id="25" name="Group 24">
              <a:extLst>
                <a:ext uri="{FF2B5EF4-FFF2-40B4-BE49-F238E27FC236}">
                  <a16:creationId xmlns:a16="http://schemas.microsoft.com/office/drawing/2014/main" id="{369EAB4D-02FA-4640-AFE7-B0ECE37C0DC0}"/>
                </a:ext>
              </a:extLst>
            </p:cNvPr>
            <p:cNvGrpSpPr/>
            <p:nvPr/>
          </p:nvGrpSpPr>
          <p:grpSpPr>
            <a:xfrm>
              <a:off x="3745565" y="4799377"/>
              <a:ext cx="4895240" cy="1314205"/>
              <a:chOff x="10444057" y="422592"/>
              <a:chExt cx="4895240" cy="1314205"/>
            </a:xfrm>
          </p:grpSpPr>
          <p:grpSp>
            <p:nvGrpSpPr>
              <p:cNvPr id="28" name="Group 27">
                <a:extLst>
                  <a:ext uri="{FF2B5EF4-FFF2-40B4-BE49-F238E27FC236}">
                    <a16:creationId xmlns:a16="http://schemas.microsoft.com/office/drawing/2014/main" id="{7395D274-B8FB-F044-8A7C-D6CFA8F00798}"/>
                  </a:ext>
                </a:extLst>
              </p:cNvPr>
              <p:cNvGrpSpPr/>
              <p:nvPr/>
            </p:nvGrpSpPr>
            <p:grpSpPr>
              <a:xfrm>
                <a:off x="10444057" y="1037804"/>
                <a:ext cx="4700870" cy="698993"/>
                <a:chOff x="5572826" y="2246578"/>
                <a:chExt cx="4700870" cy="698993"/>
              </a:xfrm>
            </p:grpSpPr>
            <p:pic>
              <p:nvPicPr>
                <p:cNvPr id="30" name="Picture 29">
                  <a:extLst>
                    <a:ext uri="{FF2B5EF4-FFF2-40B4-BE49-F238E27FC236}">
                      <a16:creationId xmlns:a16="http://schemas.microsoft.com/office/drawing/2014/main" id="{3D9F17AB-A4B8-AB45-B620-7896482D64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7769" y="2246578"/>
                  <a:ext cx="2135927" cy="698993"/>
                </a:xfrm>
                <a:prstGeom prst="rect">
                  <a:avLst/>
                </a:prstGeom>
              </p:spPr>
            </p:pic>
            <p:pic>
              <p:nvPicPr>
                <p:cNvPr id="31" name="Picture 30">
                  <a:extLst>
                    <a:ext uri="{FF2B5EF4-FFF2-40B4-BE49-F238E27FC236}">
                      <a16:creationId xmlns:a16="http://schemas.microsoft.com/office/drawing/2014/main" id="{08362423-A23A-3249-9EC2-DADF817434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2826" y="2361360"/>
                  <a:ext cx="1988498" cy="501166"/>
                </a:xfrm>
                <a:prstGeom prst="rect">
                  <a:avLst/>
                </a:prstGeom>
              </p:spPr>
            </p:pic>
          </p:grpSp>
          <p:sp>
            <p:nvSpPr>
              <p:cNvPr id="29" name="Rectangle 28">
                <a:extLst>
                  <a:ext uri="{FF2B5EF4-FFF2-40B4-BE49-F238E27FC236}">
                    <a16:creationId xmlns:a16="http://schemas.microsoft.com/office/drawing/2014/main" id="{89B48110-6520-3D4D-A3D2-2E82256BC43D}"/>
                  </a:ext>
                </a:extLst>
              </p:cNvPr>
              <p:cNvSpPr/>
              <p:nvPr/>
            </p:nvSpPr>
            <p:spPr>
              <a:xfrm>
                <a:off x="11205076" y="422592"/>
                <a:ext cx="4134221" cy="545687"/>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33063"/>
                    </a:solidFill>
                    <a:effectLst/>
                    <a:uLnTx/>
                    <a:uFillTx/>
                    <a:latin typeface="Arial Black" panose="020B0604020202020204" pitchFamily="34" charset="0"/>
                    <a:ea typeface="+mn-ea"/>
                    <a:cs typeface="Arial Black" panose="020B0604020202020204" pitchFamily="34" charset="0"/>
                  </a:rPr>
                  <a:t>A JOINT INITIATIVE: </a:t>
                </a:r>
              </a:p>
            </p:txBody>
          </p:sp>
        </p:grpSp>
        <p:cxnSp>
          <p:nvCxnSpPr>
            <p:cNvPr id="26" name="Straight Connector 25">
              <a:extLst>
                <a:ext uri="{FF2B5EF4-FFF2-40B4-BE49-F238E27FC236}">
                  <a16:creationId xmlns:a16="http://schemas.microsoft.com/office/drawing/2014/main" id="{5E1EBB3B-CFAA-8B48-9587-48AAA669B3E8}"/>
                </a:ext>
                <a:ext uri="{C183D7F6-B498-43B3-948B-1728B52AA6E4}">
                  <adec:decorative xmlns:adec="http://schemas.microsoft.com/office/drawing/2017/decorative" val="1"/>
                </a:ext>
              </a:extLst>
            </p:cNvPr>
            <p:cNvCxnSpPr/>
            <p:nvPr/>
          </p:nvCxnSpPr>
          <p:spPr>
            <a:xfrm>
              <a:off x="5996608" y="5416569"/>
              <a:ext cx="0" cy="69899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4" name="Picture 13" descr="Icon&#10;&#10;Description automatically generated">
            <a:extLst>
              <a:ext uri="{FF2B5EF4-FFF2-40B4-BE49-F238E27FC236}">
                <a16:creationId xmlns:a16="http://schemas.microsoft.com/office/drawing/2014/main" id="{CB5E843C-E44D-408B-838C-E26D67F89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8508" y="101191"/>
            <a:ext cx="4125660" cy="1209437"/>
          </a:xfrm>
          <a:prstGeom prst="rect">
            <a:avLst/>
          </a:prstGeom>
        </p:spPr>
      </p:pic>
      <p:sp>
        <p:nvSpPr>
          <p:cNvPr id="2" name="TextBox 1">
            <a:extLst>
              <a:ext uri="{FF2B5EF4-FFF2-40B4-BE49-F238E27FC236}">
                <a16:creationId xmlns:a16="http://schemas.microsoft.com/office/drawing/2014/main" id="{8E2D5353-3E51-465F-8B61-7A4BFB127989}"/>
              </a:ext>
            </a:extLst>
          </p:cNvPr>
          <p:cNvSpPr txBox="1"/>
          <p:nvPr/>
        </p:nvSpPr>
        <p:spPr>
          <a:xfrm rot="10800000" flipV="1">
            <a:off x="7126619" y="1410704"/>
            <a:ext cx="2417904" cy="4247317"/>
          </a:xfrm>
          <a:prstGeom prst="rect">
            <a:avLst/>
          </a:prstGeom>
          <a:noFill/>
        </p:spPr>
        <p:txBody>
          <a:bodyPr wrap="square" rtlCol="0">
            <a:spAutoFit/>
          </a:bodyPr>
          <a:lstStyle/>
          <a:p>
            <a:r>
              <a:rPr lang="en-US" sz="1400" b="1" dirty="0">
                <a:solidFill>
                  <a:schemeClr val="accent1"/>
                </a:solidFill>
              </a:rPr>
              <a:t>Participating Countries:</a:t>
            </a:r>
          </a:p>
          <a:p>
            <a:pPr marL="0" marR="0">
              <a:spcBef>
                <a:spcPts val="0"/>
              </a:spcBef>
              <a:spcAft>
                <a:spcPts val="0"/>
              </a:spcAft>
            </a:pPr>
            <a:endParaRPr lang="en-US" sz="1400" dirty="0"/>
          </a:p>
          <a:p>
            <a:pPr marL="0" marR="0">
              <a:spcBef>
                <a:spcPts val="0"/>
              </a:spcBef>
              <a:spcAft>
                <a:spcPts val="0"/>
              </a:spcAft>
            </a:pPr>
            <a:r>
              <a:rPr lang="en-US" sz="1400" dirty="0">
                <a:effectLst/>
                <a:latin typeface="Calibri" panose="020F0502020204030204" pitchFamily="34" charset="0"/>
                <a:ea typeface="Calibri" panose="020F0502020204030204" pitchFamily="34" charset="0"/>
              </a:rPr>
              <a:t>Argentina</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Australia</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Belgium</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Brazil</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Canada</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Chile</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China</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Colombia</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Costa Rica</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Dominican Republic</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France</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Germany</a:t>
            </a:r>
          </a:p>
          <a:p>
            <a:pPr marL="0" marR="0">
              <a:spcBef>
                <a:spcPts val="0"/>
              </a:spcBef>
              <a:spcAft>
                <a:spcPts val="0"/>
              </a:spcAft>
            </a:pPr>
            <a:r>
              <a:rPr lang="en-US" sz="1400" dirty="0">
                <a:latin typeface="Calibri" panose="020F0502020204030204" pitchFamily="34" charset="0"/>
                <a:ea typeface="Calibri" panose="020F0502020204030204" pitchFamily="34" charset="0"/>
              </a:rPr>
              <a:t>Hong Kong</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India</a:t>
            </a:r>
          </a:p>
          <a:p>
            <a:pPr marL="0" marR="0">
              <a:spcBef>
                <a:spcPts val="0"/>
              </a:spcBef>
              <a:spcAft>
                <a:spcPts val="0"/>
              </a:spcAft>
            </a:pPr>
            <a:r>
              <a:rPr lang="en-US" sz="1400" dirty="0">
                <a:latin typeface="Calibri" panose="020F0502020204030204" pitchFamily="34" charset="0"/>
                <a:ea typeface="Calibri" panose="020F0502020204030204" pitchFamily="34" charset="0"/>
              </a:rPr>
              <a:t>Israel</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Ireland</a:t>
            </a:r>
          </a:p>
          <a:p>
            <a:endParaRPr lang="en-US" dirty="0"/>
          </a:p>
        </p:txBody>
      </p:sp>
      <p:sp>
        <p:nvSpPr>
          <p:cNvPr id="3" name="TextBox 2">
            <a:extLst>
              <a:ext uri="{FF2B5EF4-FFF2-40B4-BE49-F238E27FC236}">
                <a16:creationId xmlns:a16="http://schemas.microsoft.com/office/drawing/2014/main" id="{E5F8DBFF-684F-4E72-964A-75D6E97A602B}"/>
              </a:ext>
            </a:extLst>
          </p:cNvPr>
          <p:cNvSpPr txBox="1"/>
          <p:nvPr/>
        </p:nvSpPr>
        <p:spPr>
          <a:xfrm>
            <a:off x="9877540" y="1839592"/>
            <a:ext cx="2087218" cy="3108543"/>
          </a:xfrm>
          <a:prstGeom prst="rect">
            <a:avLst/>
          </a:prstGeom>
          <a:noFill/>
        </p:spPr>
        <p:txBody>
          <a:bodyPr wrap="square" rtlCol="0">
            <a:spAutoFit/>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rPr>
              <a:t>Italy</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Malaysia</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Mexico</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Morocco</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Pakistan</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Philippines</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Poland</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Portugal</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Singapore</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South Africa</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Spain</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Switzerland</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United Arab Emirates</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United Kingdom</a:t>
            </a:r>
          </a:p>
        </p:txBody>
      </p:sp>
    </p:spTree>
    <p:extLst>
      <p:ext uri="{BB962C8B-B14F-4D97-AF65-F5344CB8AC3E}">
        <p14:creationId xmlns:p14="http://schemas.microsoft.com/office/powerpoint/2010/main" val="469491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512D7297-2400-3044-BA97-831C2F65EA1C}"/>
              </a:ext>
            </a:extLst>
          </p:cNvPr>
          <p:cNvSpPr>
            <a:spLocks noGrp="1"/>
          </p:cNvSpPr>
          <p:nvPr>
            <p:ph type="title"/>
          </p:nvPr>
        </p:nvSpPr>
        <p:spPr>
          <a:xfrm>
            <a:off x="347832" y="877069"/>
            <a:ext cx="11512720" cy="485320"/>
          </a:xfrm>
        </p:spPr>
        <p:txBody>
          <a:bodyPr>
            <a:noAutofit/>
          </a:bodyPr>
          <a:lstStyle/>
          <a:p>
            <a:r>
              <a:rPr lang="en-US" sz="3600" b="1" dirty="0">
                <a:solidFill>
                  <a:srgbClr val="233063"/>
                </a:solidFill>
                <a:latin typeface="Arial Black" panose="020B0604020202020204" pitchFamily="34" charset="0"/>
                <a:cs typeface="Arial Black" panose="020B0604020202020204" pitchFamily="34" charset="0"/>
              </a:rPr>
              <a:t>Building </a:t>
            </a:r>
            <a:br>
              <a:rPr lang="en-US" sz="3600" b="1" dirty="0">
                <a:solidFill>
                  <a:srgbClr val="233063"/>
                </a:solidFill>
                <a:latin typeface="Arial Black" panose="020B0604020202020204" pitchFamily="34" charset="0"/>
                <a:cs typeface="Arial Black" panose="020B0604020202020204" pitchFamily="34" charset="0"/>
              </a:rPr>
            </a:br>
            <a:r>
              <a:rPr lang="en-US" sz="3600" b="1" dirty="0">
                <a:solidFill>
                  <a:srgbClr val="233063"/>
                </a:solidFill>
                <a:latin typeface="Arial Black" panose="020B0604020202020204" pitchFamily="34" charset="0"/>
                <a:cs typeface="Arial Black" panose="020B0604020202020204" pitchFamily="34" charset="0"/>
              </a:rPr>
              <a:t>disability inclusion </a:t>
            </a:r>
            <a:br>
              <a:rPr lang="en-US" sz="3600" b="1" dirty="0">
                <a:solidFill>
                  <a:srgbClr val="233063"/>
                </a:solidFill>
                <a:latin typeface="Arial Black" panose="020B0604020202020204" pitchFamily="34" charset="0"/>
                <a:cs typeface="Arial Black" panose="020B0604020202020204" pitchFamily="34" charset="0"/>
              </a:rPr>
            </a:br>
            <a:r>
              <a:rPr lang="en-US" sz="3600" b="1" dirty="0">
                <a:solidFill>
                  <a:srgbClr val="233063"/>
                </a:solidFill>
                <a:latin typeface="Arial Black" panose="020B0604020202020204" pitchFamily="34" charset="0"/>
                <a:cs typeface="Arial Black" panose="020B0604020202020204" pitchFamily="34" charset="0"/>
              </a:rPr>
              <a:t>into the global marketplace</a:t>
            </a:r>
          </a:p>
        </p:txBody>
      </p:sp>
      <p:sp>
        <p:nvSpPr>
          <p:cNvPr id="17" name="Rectangle 16">
            <a:extLst>
              <a:ext uri="{FF2B5EF4-FFF2-40B4-BE49-F238E27FC236}">
                <a16:creationId xmlns:a16="http://schemas.microsoft.com/office/drawing/2014/main" id="{D7749CA0-D244-C84D-A56A-D9C55FC14BE5}"/>
              </a:ext>
            </a:extLst>
          </p:cNvPr>
          <p:cNvSpPr/>
          <p:nvPr/>
        </p:nvSpPr>
        <p:spPr>
          <a:xfrm>
            <a:off x="347831" y="2577756"/>
            <a:ext cx="5533655" cy="2906901"/>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21306F"/>
                </a:solidFill>
                <a:effectLst/>
                <a:uLnTx/>
                <a:uFillTx/>
                <a:latin typeface="Arial Black" panose="020B0A04020102020204"/>
                <a:ea typeface="+mn-ea"/>
                <a:cs typeface="Objektiv Mk2 Black" panose="020B0502020204020203" pitchFamily="34" charset="77"/>
              </a:rPr>
              <a:t>WHY FOCUS ON INCLUSION?</a:t>
            </a:r>
            <a:br>
              <a:rPr kumimoji="0" lang="en-US" sz="1800" b="1" i="0" u="none" strike="noStrike" kern="1200" cap="none" spc="0" normalizeH="0" baseline="0" noProof="0" dirty="0">
                <a:ln>
                  <a:noFill/>
                </a:ln>
                <a:solidFill>
                  <a:srgbClr val="21306F"/>
                </a:solidFill>
                <a:effectLst/>
                <a:uLnTx/>
                <a:uFillTx/>
                <a:latin typeface="Arial Black" panose="020B0A04020102020204"/>
                <a:ea typeface="+mn-ea"/>
                <a:cs typeface="Objektiv Mk2 Black" panose="020B0502020204020203" pitchFamily="34" charset="77"/>
              </a:rPr>
            </a:br>
            <a:r>
              <a:rPr kumimoji="0" lang="en-US" sz="1800" b="1" i="0" u="none" strike="noStrike" kern="1200" cap="none" spc="0" normalizeH="0" baseline="0" noProof="0" dirty="0">
                <a:ln>
                  <a:noFill/>
                </a:ln>
                <a:solidFill>
                  <a:srgbClr val="21306F"/>
                </a:solidFill>
                <a:effectLst/>
                <a:uLnTx/>
                <a:uFillTx/>
                <a:latin typeface="Arial Black" panose="020B0A04020102020204"/>
                <a:ea typeface="+mn-ea"/>
                <a:cs typeface="Objektiv Mk2 Black" panose="020B0502020204020203" pitchFamily="34" charset="77"/>
              </a:rPr>
              <a: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rPr>
              <a:t>Market share and spending power of people with disabilities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rPr>
              <a:t>Disability as an asset, not a liability, as it’s part of the human experience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rPr>
              <a:t>Accessibility support for clients and customers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rPr>
              <a:t>Rethink accessibility from client perspective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rPr>
              <a:t>Broaden your reach</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rPr>
              <a:t>Companies have an opportunity to brand themselves as pioneers and drivers of inclusion</a:t>
            </a:r>
          </a:p>
        </p:txBody>
      </p:sp>
      <p:sp>
        <p:nvSpPr>
          <p:cNvPr id="18" name="Rectangle 17">
            <a:extLst>
              <a:ext uri="{FF2B5EF4-FFF2-40B4-BE49-F238E27FC236}">
                <a16:creationId xmlns:a16="http://schemas.microsoft.com/office/drawing/2014/main" id="{8BBE24DF-66D8-8644-9D64-4267A5088260}"/>
              </a:ext>
            </a:extLst>
          </p:cNvPr>
          <p:cNvSpPr/>
          <p:nvPr/>
        </p:nvSpPr>
        <p:spPr>
          <a:xfrm>
            <a:off x="6310508" y="2577756"/>
            <a:ext cx="5408215" cy="2906901"/>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21306F"/>
                </a:solidFill>
                <a:effectLst/>
                <a:uLnTx/>
                <a:uFillTx/>
                <a:latin typeface="Arial Black" panose="020B0A04020102020204"/>
                <a:ea typeface="+mn-ea"/>
                <a:cs typeface="Objektiv Mk2 Black" panose="020B0502020204020203" pitchFamily="34" charset="77"/>
              </a:rPr>
              <a:t>WHY NOW?</a:t>
            </a:r>
            <a:br>
              <a:rPr kumimoji="0" lang="en-US" sz="1800" b="1" i="0" u="none" strike="noStrike" kern="1200" cap="none" spc="0" normalizeH="0" baseline="0" noProof="0" dirty="0">
                <a:ln>
                  <a:noFill/>
                </a:ln>
                <a:solidFill>
                  <a:srgbClr val="21306F"/>
                </a:solidFill>
                <a:effectLst/>
                <a:uLnTx/>
                <a:uFillTx/>
                <a:latin typeface="Arial Black" panose="020B0A04020102020204"/>
                <a:ea typeface="+mn-ea"/>
                <a:cs typeface="Objektiv Mk2 Black" panose="020B0502020204020203" pitchFamily="34" charset="77"/>
              </a:rPr>
            </a:br>
            <a:endParaRPr kumimoji="0" lang="en-US" sz="1800" b="1" i="0" u="none" strike="noStrike" kern="1200" cap="none" spc="0" normalizeH="0" baseline="0" noProof="0" dirty="0">
              <a:ln>
                <a:noFill/>
              </a:ln>
              <a:solidFill>
                <a:srgbClr val="21306F"/>
              </a:solidFill>
              <a:effectLst/>
              <a:uLnTx/>
              <a:uFillTx/>
              <a:latin typeface="Arial Black" panose="020B0A04020102020204"/>
              <a:ea typeface="+mn-ea"/>
              <a:cs typeface="Objektiv Mk2 Black" panose="020B0502020204020203" pitchFamily="34" charset="77"/>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rPr>
              <a:t>Pandemic + current events have laid bare inequalities, including marketplace access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rPr>
              <a:t>Digital workplaces = more people with disabilities have the chance to engage and connect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rPr>
              <a:t>Hunger for human connection through stories and representation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1306F"/>
                </a:solidFill>
                <a:effectLst/>
                <a:uLnTx/>
                <a:uFillTx/>
                <a:latin typeface="Arial" panose="020B0604020202020204"/>
                <a:ea typeface="+mn-ea"/>
                <a:cs typeface="Objektiv Mk2" panose="020B0502020204020203" pitchFamily="34" charset="77"/>
              </a:rPr>
              <a:t>Chance to reimagine strategies for outreach, rather than returning to business as usual</a:t>
            </a:r>
          </a:p>
        </p:txBody>
      </p:sp>
      <p:pic>
        <p:nvPicPr>
          <p:cNvPr id="5" name="Picture 4" descr="Icon&#10;&#10;Description automatically generated">
            <a:extLst>
              <a:ext uri="{FF2B5EF4-FFF2-40B4-BE49-F238E27FC236}">
                <a16:creationId xmlns:a16="http://schemas.microsoft.com/office/drawing/2014/main" id="{18B8EE45-2C58-E38A-F540-5AB1DF6F0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864" y="152952"/>
            <a:ext cx="4125660" cy="1209437"/>
          </a:xfrm>
          <a:prstGeom prst="rect">
            <a:avLst/>
          </a:prstGeom>
        </p:spPr>
      </p:pic>
    </p:spTree>
    <p:extLst>
      <p:ext uri="{BB962C8B-B14F-4D97-AF65-F5344CB8AC3E}">
        <p14:creationId xmlns:p14="http://schemas.microsoft.com/office/powerpoint/2010/main" val="330734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2416-409A-4A37-9B07-B2A78581C6B5}"/>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Questions and Answers</a:t>
            </a:r>
            <a:endParaRPr lang="en-US" dirty="0"/>
          </a:p>
        </p:txBody>
      </p:sp>
      <p:sp>
        <p:nvSpPr>
          <p:cNvPr id="3" name="Content Placeholder 2">
            <a:extLst>
              <a:ext uri="{FF2B5EF4-FFF2-40B4-BE49-F238E27FC236}">
                <a16:creationId xmlns:a16="http://schemas.microsoft.com/office/drawing/2014/main" id="{0C8A23B5-12CA-4102-BC63-5C9675362D1D}"/>
              </a:ext>
            </a:extLst>
          </p:cNvPr>
          <p:cNvSpPr>
            <a:spLocks noGrp="1"/>
          </p:cNvSpPr>
          <p:nvPr>
            <p:ph idx="1"/>
          </p:nvPr>
        </p:nvSpPr>
        <p:spPr/>
        <p:txBody>
          <a:bodyPr/>
          <a:lstStyle/>
          <a:p>
            <a:pPr marL="0" indent="0" algn="ctr">
              <a:spcBef>
                <a:spcPts val="600"/>
              </a:spcBef>
              <a:buNone/>
            </a:pPr>
            <a:r>
              <a:rPr lang="en-US" sz="2800" dirty="0">
                <a:latin typeface="Calibri" panose="020F0502020204030204" pitchFamily="34" charset="0"/>
                <a:cs typeface="Microsoft Sans Serif" pitchFamily="34" charset="0"/>
              </a:rPr>
              <a:t>Use Q&amp;A button on Zoom </a:t>
            </a: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endParaRPr lang="en-US"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Slides will be archived at: </a:t>
            </a:r>
            <a:r>
              <a:rPr lang="en-US" sz="3200" dirty="0">
                <a:hlinkClick r:id="rId2"/>
              </a:rPr>
              <a:t>https://researchondisability.org/home/ntide</a:t>
            </a:r>
            <a:r>
              <a:rPr lang="en-US" sz="3200" dirty="0"/>
              <a:t>.</a:t>
            </a:r>
            <a:endParaRPr lang="en-US" sz="2800" dirty="0">
              <a:latin typeface="Calibri" panose="020F0502020204030204" pitchFamily="34" charset="0"/>
              <a:cs typeface="Microsoft Sans Serif" pitchFamily="34" charset="0"/>
            </a:endParaRP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Take our feedback survey at …</a:t>
            </a:r>
          </a:p>
          <a:p>
            <a:pPr marL="0" indent="0" algn="ctr">
              <a:spcBef>
                <a:spcPts val="600"/>
              </a:spcBef>
              <a:buNone/>
            </a:pPr>
            <a:r>
              <a:rPr lang="en-US" sz="2800" dirty="0">
                <a:latin typeface="Calibri" panose="020F0502020204030204" pitchFamily="34" charset="0"/>
                <a:cs typeface="Microsoft Sans Serif" pitchFamily="34" charset="0"/>
              </a:rPr>
              <a:t>www.researchondisability.org/ntide/ntide-survey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449888F-E2C7-4BF4-BFF0-1E945C07721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FB64073-8D8D-4035-9AE3-FE2D81A87184}"/>
              </a:ext>
            </a:extLst>
          </p:cNvPr>
          <p:cNvSpPr>
            <a:spLocks noGrp="1"/>
          </p:cNvSpPr>
          <p:nvPr>
            <p:ph type="sldNum" sz="quarter" idx="12"/>
          </p:nvPr>
        </p:nvSpPr>
        <p:spPr/>
        <p:txBody>
          <a:bodyPr/>
          <a:lstStyle/>
          <a:p>
            <a:fld id="{9C637C1D-740A-4EE7-9AC7-DE15DA94B719}" type="slidenum">
              <a:rPr lang="en-US" smtClean="0"/>
              <a:t>35</a:t>
            </a:fld>
            <a:endParaRPr lang="en-US"/>
          </a:p>
        </p:txBody>
      </p:sp>
      <p:pic>
        <p:nvPicPr>
          <p:cNvPr id="7" name="Picture 6" descr="Q&amp;A">
            <a:extLst>
              <a:ext uri="{FF2B5EF4-FFF2-40B4-BE49-F238E27FC236}">
                <a16:creationId xmlns:a16="http://schemas.microsoft.com/office/drawing/2014/main" id="{3ED6B128-8BBE-4548-83FA-174348EB03D5}"/>
              </a:ext>
            </a:extLst>
          </p:cNvPr>
          <p:cNvPicPr>
            <a:picLocks noChangeAspect="1"/>
          </p:cNvPicPr>
          <p:nvPr/>
        </p:nvPicPr>
        <p:blipFill>
          <a:blip r:embed="rId3"/>
          <a:stretch>
            <a:fillRect/>
          </a:stretch>
        </p:blipFill>
        <p:spPr>
          <a:xfrm>
            <a:off x="8217967" y="1690688"/>
            <a:ext cx="1126058" cy="864186"/>
          </a:xfrm>
          <a:prstGeom prst="rect">
            <a:avLst/>
          </a:prstGeom>
        </p:spPr>
      </p:pic>
    </p:spTree>
    <p:extLst>
      <p:ext uri="{BB962C8B-B14F-4D97-AF65-F5344CB8AC3E}">
        <p14:creationId xmlns:p14="http://schemas.microsoft.com/office/powerpoint/2010/main" val="3249569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Thank You!</a:t>
            </a:r>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0896D232-02A8-4A3C-A45D-21787BBE40B8}"/>
              </a:ext>
            </a:extLst>
          </p:cNvPr>
          <p:cNvSpPr>
            <a:spLocks noGrp="1"/>
          </p:cNvSpPr>
          <p:nvPr>
            <p:ph idx="1"/>
          </p:nvPr>
        </p:nvSpPr>
        <p:spPr>
          <a:xfrm>
            <a:off x="838200" y="1492250"/>
            <a:ext cx="10515600" cy="4351338"/>
          </a:xfrm>
        </p:spPr>
        <p:txBody>
          <a:bodyPr>
            <a:noAutofit/>
          </a:bodyPr>
          <a:lstStyle/>
          <a:p>
            <a:pPr marL="285750" indent="-285750">
              <a:spcBef>
                <a:spcPts val="1800"/>
              </a:spcBef>
              <a:buFont typeface="Arial" panose="020B0604020202020204" pitchFamily="34" charset="0"/>
              <a:buChar char="•"/>
            </a:pPr>
            <a:r>
              <a:rPr lang="en-US" sz="3000" dirty="0">
                <a:latin typeface="Calibri" panose="020F0502020204030204" pitchFamily="34" charset="0"/>
                <a:cs typeface="Microsoft Sans Serif" pitchFamily="34" charset="0"/>
              </a:rPr>
              <a:t>Information about the nTIDE partners may be found at</a:t>
            </a:r>
          </a:p>
          <a:p>
            <a:pPr marL="742950" lvl="1" indent="-285750">
              <a:spcBef>
                <a:spcPts val="1800"/>
              </a:spcBef>
            </a:pPr>
            <a:r>
              <a:rPr lang="en-US" dirty="0">
                <a:latin typeface="Calibri" panose="020F0502020204030204" pitchFamily="34" charset="0"/>
                <a:cs typeface="Microsoft Sans Serif" pitchFamily="34" charset="0"/>
              </a:rPr>
              <a:t>Kessler Foundation (</a:t>
            </a:r>
            <a:r>
              <a:rPr lang="en-US" dirty="0">
                <a:latin typeface="Calibri" panose="020F0502020204030204" pitchFamily="34" charset="0"/>
                <a:cs typeface="Microsoft Sans Serif" pitchFamily="34" charset="0"/>
                <a:hlinkClick r:id="rId3"/>
              </a:rPr>
              <a:t>www.kesslerfoundation.org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UNH/Institute on Disability (</a:t>
            </a:r>
            <a:r>
              <a:rPr lang="en-US" dirty="0">
                <a:latin typeface="Calibri" panose="020F0502020204030204" pitchFamily="34" charset="0"/>
                <a:cs typeface="Microsoft Sans Serif" pitchFamily="34" charset="0"/>
                <a:hlinkClick r:id="rId4"/>
              </a:rPr>
              <a:t>www.ResearchOnDisability.org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AUCD (</a:t>
            </a:r>
            <a:r>
              <a:rPr lang="en-US" dirty="0">
                <a:latin typeface="Calibri" panose="020F0502020204030204" pitchFamily="34" charset="0"/>
                <a:cs typeface="Microsoft Sans Serif" pitchFamily="34" charset="0"/>
                <a:hlinkClick r:id="rId5"/>
              </a:rPr>
              <a:t>www.AUCD.org</a:t>
            </a:r>
            <a:r>
              <a:rPr lang="en-US" dirty="0">
                <a:latin typeface="Calibri" panose="020F0502020204030204" pitchFamily="34" charset="0"/>
                <a:cs typeface="Microsoft Sans Serif" pitchFamily="34" charset="0"/>
              </a:rPr>
              <a:t>)	</a:t>
            </a:r>
          </a:p>
          <a:p>
            <a:pPr marL="285750" indent="-285750">
              <a:spcBef>
                <a:spcPts val="1800"/>
              </a:spcBef>
            </a:pPr>
            <a:r>
              <a:rPr lang="en-US" sz="3000" dirty="0">
                <a:latin typeface="Calibri" panose="020F0502020204030204" pitchFamily="34" charset="0"/>
                <a:cs typeface="Microsoft Sans Serif" pitchFamily="34" charset="0"/>
              </a:rPr>
              <a:t>Contact us at</a:t>
            </a:r>
          </a:p>
          <a:p>
            <a:pPr marL="742950" lvl="1" indent="-285750">
              <a:spcBef>
                <a:spcPts val="1800"/>
              </a:spcBef>
            </a:pPr>
            <a:r>
              <a:rPr lang="en-US" dirty="0">
                <a:latin typeface="Calibri" panose="020F0502020204030204" pitchFamily="34" charset="0"/>
                <a:cs typeface="Microsoft Sans Serif" pitchFamily="34" charset="0"/>
              </a:rPr>
              <a:t>Email: Disability.Statistics@unh.edu </a:t>
            </a:r>
          </a:p>
          <a:p>
            <a:pPr marL="742950" lvl="1" indent="-285750">
              <a:spcBef>
                <a:spcPts val="1800"/>
              </a:spcBef>
            </a:pPr>
            <a:r>
              <a:rPr lang="en-US" dirty="0">
                <a:latin typeface="Calibri" panose="020F0502020204030204" pitchFamily="34" charset="0"/>
                <a:cs typeface="Microsoft Sans Serif" pitchFamily="34" charset="0"/>
              </a:rPr>
              <a:t>Call: </a:t>
            </a:r>
            <a:r>
              <a:rPr lang="en-US" dirty="0">
                <a:latin typeface="Calibri" panose="020F0502020204030204" pitchFamily="34" charset="0"/>
              </a:rPr>
              <a:t>866-538-9521 (toll free)</a:t>
            </a:r>
            <a:endParaRPr lang="en-US" b="1" dirty="0">
              <a:latin typeface="Calibri" panose="020F0502020204030204" pitchFamily="34" charset="0"/>
            </a:endParaRPr>
          </a:p>
          <a:p>
            <a:pPr marL="742950" lvl="1" indent="-285750">
              <a:spcBef>
                <a:spcPts val="1800"/>
              </a:spcBef>
            </a:pPr>
            <a:r>
              <a:rPr lang="en-US" dirty="0">
                <a:latin typeface="Calibri" panose="020F0502020204030204" pitchFamily="34" charset="0"/>
              </a:rPr>
              <a:t>Twitter at </a:t>
            </a:r>
            <a:r>
              <a:rPr lang="en-US" i="1" dirty="0">
                <a:latin typeface="Calibri" panose="020F0502020204030204" pitchFamily="34" charset="0"/>
              </a:rPr>
              <a:t>#nTIDELearn  </a:t>
            </a:r>
            <a:endParaRPr lang="en-US" dirty="0">
              <a:latin typeface="Calibri" panose="020F0502020204030204" pitchFamily="34" charset="0"/>
            </a:endParaRPr>
          </a:p>
          <a:p>
            <a:endParaRPr lang="en-US" sz="3000" dirty="0"/>
          </a:p>
        </p:txBody>
      </p:sp>
    </p:spTree>
    <p:extLst>
      <p:ext uri="{BB962C8B-B14F-4D97-AF65-F5344CB8AC3E}">
        <p14:creationId xmlns:p14="http://schemas.microsoft.com/office/powerpoint/2010/main" val="3907559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EEF4E-EB2C-4796-A869-DE6EE60351CB}"/>
              </a:ext>
            </a:extLst>
          </p:cNvPr>
          <p:cNvSpPr>
            <a:spLocks noGrp="1"/>
          </p:cNvSpPr>
          <p:nvPr>
            <p:ph type="title"/>
          </p:nvPr>
        </p:nvSpPr>
        <p:spPr>
          <a:xfrm>
            <a:off x="4845050" y="2103437"/>
            <a:ext cx="2501900" cy="1325563"/>
          </a:xfrm>
        </p:spPr>
        <p:txBody>
          <a:bodyPr/>
          <a:lstStyle/>
          <a:p>
            <a:pPr algn="ctr"/>
            <a:r>
              <a:rPr lang="en-US" b="1" dirty="0">
                <a:latin typeface="Calibri" panose="020F0502020204030204" pitchFamily="34" charset="0"/>
              </a:rPr>
              <a:t>Bye!</a:t>
            </a:r>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10" name="nTIDE-4" descr="audio icon to start playing end music">
            <a:hlinkClick r:id="" action="ppaction://media"/>
            <a:extLst>
              <a:ext uri="{FF2B5EF4-FFF2-40B4-BE49-F238E27FC236}">
                <a16:creationId xmlns:a16="http://schemas.microsoft.com/office/drawing/2014/main" id="{4D44247C-3914-4CA2-9538-B83542AE17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51000" y="707817"/>
            <a:ext cx="489366" cy="489366"/>
          </a:xfrm>
          <a:prstGeom prst="rect">
            <a:avLst/>
          </a:prstGeom>
        </p:spPr>
      </p:pic>
    </p:spTree>
    <p:extLst>
      <p:ext uri="{BB962C8B-B14F-4D97-AF65-F5344CB8AC3E}">
        <p14:creationId xmlns:p14="http://schemas.microsoft.com/office/powerpoint/2010/main" val="27548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3000" dirty="0"/>
              <a:t>If you have any questions following this recording, please contact us at </a:t>
            </a:r>
            <a:r>
              <a:rPr lang="en-US" sz="3000" u="sng" dirty="0">
                <a:hlinkClick r:id="rId4"/>
              </a:rPr>
              <a:t>disability.statistics@unh.edu</a:t>
            </a:r>
            <a:r>
              <a:rPr lang="en-US" sz="3000" dirty="0"/>
              <a:t>, or toll free at 866-538-9521 for more information. Thanks for joining us. Enjoy today's webinar!</a:t>
            </a:r>
          </a:p>
          <a:p>
            <a:endParaRPr lang="en-US" dirty="0"/>
          </a:p>
        </p:txBody>
      </p:sp>
      <p:sp>
        <p:nvSpPr>
          <p:cNvPr id="4" name="Date Placeholder 3">
            <a:extLst>
              <a:ext uri="{FF2B5EF4-FFF2-40B4-BE49-F238E27FC236}">
                <a16:creationId xmlns:a16="http://schemas.microsoft.com/office/drawing/2014/main" id="{AAB9E55A-7AC7-4290-88F6-719F922A66E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Lst>
          </p:cNvPr>
          <p:cNvSpPr>
            <a:spLocks noGrp="1"/>
          </p:cNvSpPr>
          <p:nvPr>
            <p:ph type="sldNum" sz="quarter" idx="12"/>
          </p:nvPr>
        </p:nvSpPr>
        <p:spPr/>
        <p:txBody>
          <a:bodyPr/>
          <a:lstStyle/>
          <a:p>
            <a:fld id="{9C637C1D-740A-4EE7-9AC7-DE15DA94B719}" type="slidenum">
              <a:rPr lang="en-US" smtClean="0"/>
              <a:t>4</a:t>
            </a:fld>
            <a:endParaRPr lang="en-US"/>
          </a:p>
        </p:txBody>
      </p:sp>
      <p:pic>
        <p:nvPicPr>
          <p:cNvPr id="6" name="nTIDE-3" descr="audio icon to start recorded audio intro (continued)">
            <a:hlinkClick r:id="" action="ppaction://media"/>
            <a:extLst>
              <a:ext uri="{FF2B5EF4-FFF2-40B4-BE49-F238E27FC236}">
                <a16:creationId xmlns:a16="http://schemas.microsoft.com/office/drawing/2014/main" id="{1EBEF609-0148-4D2B-86AF-CCA882B45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485201" cy="485201"/>
          </a:xfrm>
          <a:prstGeom prst="rect">
            <a:avLst/>
          </a:prstGeom>
        </p:spPr>
      </p:pic>
      <p:sp>
        <p:nvSpPr>
          <p:cNvPr id="9" name="Title 1">
            <a:extLst>
              <a:ext uri="{FF2B5EF4-FFF2-40B4-BE49-F238E27FC236}">
                <a16:creationId xmlns:a16="http://schemas.microsoft.com/office/drawing/2014/main" id="{EC7C465D-539C-4E61-868E-5BC640D1E185}"/>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rPr>
              <a:t>Up Front Matters</a:t>
            </a:r>
            <a:endParaRPr lang="en-US" dirty="0"/>
          </a:p>
        </p:txBody>
      </p:sp>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cs typeface="Calibri" panose="020F0502020204030204" pitchFamily="34" charset="0"/>
              </a:rPr>
              <a:t>Welcome</a:t>
            </a:r>
            <a:endParaRPr lang="en-US" u="sng" dirty="0"/>
          </a:p>
        </p:txBody>
      </p:sp>
      <p:sp>
        <p:nvSpPr>
          <p:cNvPr id="3" name="Content Placeholder 2">
            <a:extLst>
              <a:ext uri="{FF2B5EF4-FFF2-40B4-BE49-F238E27FC236}">
                <a16:creationId xmlns:a16="http://schemas.microsoft.com/office/drawing/2014/main" id="{0D5B6EF4-241B-4449-8E37-9ABA41C398CB}"/>
              </a:ext>
            </a:extLst>
          </p:cNvPr>
          <p:cNvSpPr>
            <a:spLocks noGrp="1"/>
          </p:cNvSpPr>
          <p:nvPr>
            <p:ph idx="1"/>
          </p:nvPr>
        </p:nvSpPr>
        <p:spPr/>
        <p:txBody>
          <a:bodyPr/>
          <a:lstStyle/>
          <a:p>
            <a:pPr marL="0" indent="0">
              <a:buNone/>
            </a:pPr>
            <a:endParaRPr lang="en-US" sz="2800" b="1" dirty="0">
              <a:solidFill>
                <a:schemeClr val="tx1"/>
              </a:solidFill>
              <a:latin typeface="Calibri" panose="020F0502020204030204" pitchFamily="34" charset="0"/>
              <a:cs typeface="Calibri" panose="020F0502020204030204" pitchFamily="34" charset="0"/>
            </a:endParaRPr>
          </a:p>
          <a:p>
            <a:pPr marL="0" indent="0">
              <a:buNone/>
            </a:pPr>
            <a:endParaRPr lang="en-US" b="1" dirty="0">
              <a:latin typeface="Calibri" panose="020F0502020204030204" pitchFamily="34" charset="0"/>
              <a:cs typeface="Calibri" panose="020F0502020204030204" pitchFamily="34" charset="0"/>
            </a:endParaRPr>
          </a:p>
          <a:p>
            <a:pPr marL="0" indent="0" algn="ctr">
              <a:buNone/>
            </a:pPr>
            <a:r>
              <a:rPr lang="en-US" sz="3200" b="1" dirty="0">
                <a:solidFill>
                  <a:schemeClr val="tx1"/>
                </a:solidFill>
                <a:latin typeface="Calibri" panose="020F0502020204030204" pitchFamily="34" charset="0"/>
                <a:cs typeface="Calibri" panose="020F0502020204030204" pitchFamily="34" charset="0"/>
              </a:rPr>
              <a:t>Andrew Houtenville</a:t>
            </a:r>
            <a:br>
              <a:rPr lang="en-US" sz="3200" b="1" dirty="0">
                <a:solidFill>
                  <a:schemeClr val="tx1"/>
                </a:solidFill>
                <a:latin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cs typeface="Calibri" panose="020F0502020204030204" pitchFamily="34" charset="0"/>
              </a:rPr>
              <a:t>University of New Hampshire</a:t>
            </a:r>
            <a:br>
              <a:rPr lang="en-US" sz="3200" dirty="0">
                <a:solidFill>
                  <a:schemeClr val="tx1"/>
                </a:solidFill>
                <a:latin typeface="Calibri" panose="020F0502020204030204" pitchFamily="34" charset="0"/>
                <a:cs typeface="Calibri" panose="020F0502020204030204" pitchFamily="34" charset="0"/>
              </a:rPr>
            </a:br>
            <a:br>
              <a:rPr lang="en-US" sz="3200" dirty="0">
                <a:solidFill>
                  <a:schemeClr val="tx1"/>
                </a:solidFill>
                <a:latin typeface="Calibri" panose="020F0502020204030204" pitchFamily="34" charset="0"/>
                <a:cs typeface="Calibri" panose="020F0502020204030204" pitchFamily="34" charset="0"/>
              </a:rPr>
            </a:br>
            <a:endParaRPr lang="en-US" sz="3200" dirty="0"/>
          </a:p>
        </p:txBody>
      </p:sp>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5</a:t>
            </a:fld>
            <a:endParaRPr lang="en-US"/>
          </a:p>
        </p:txBody>
      </p:sp>
    </p:spTree>
    <p:extLst>
      <p:ext uri="{BB962C8B-B14F-4D97-AF65-F5344CB8AC3E}">
        <p14:creationId xmlns:p14="http://schemas.microsoft.com/office/powerpoint/2010/main" val="137761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9BFE24-B735-4B7E-9906-DCB7103581A7}"/>
              </a:ext>
            </a:extLst>
          </p:cNvPr>
          <p:cNvSpPr>
            <a:spLocks noGrp="1"/>
          </p:cNvSpPr>
          <p:nvPr>
            <p:ph idx="1"/>
          </p:nvPr>
        </p:nvSpPr>
        <p:spPr>
          <a:xfrm>
            <a:off x="784233" y="1489126"/>
            <a:ext cx="10102842"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000" dirty="0">
                <a:latin typeface="+mj-lt"/>
                <a:ea typeface="Calibri" panose="020F0502020204030204" pitchFamily="34" charset="0"/>
                <a:cs typeface="Times New Roman" panose="02020603050405020304" pitchFamily="18" charset="0"/>
              </a:rPr>
              <a:t>We recommend using a computer or laptop (and not a phone or tablet), i</a:t>
            </a:r>
            <a:r>
              <a:rPr lang="en-US" sz="3000" dirty="0">
                <a:effectLst/>
                <a:latin typeface="+mj-lt"/>
                <a:ea typeface="Calibri" panose="020F0502020204030204" pitchFamily="34" charset="0"/>
                <a:cs typeface="Times New Roman" panose="02020603050405020304" pitchFamily="18" charset="0"/>
              </a:rPr>
              <a:t>f you want to see the gallery of speakers </a:t>
            </a:r>
            <a:r>
              <a:rPr lang="en-US" sz="3000" u="sng" dirty="0">
                <a:effectLst/>
                <a:latin typeface="+mj-lt"/>
                <a:ea typeface="Calibri" panose="020F0502020204030204" pitchFamily="34" charset="0"/>
                <a:cs typeface="Times New Roman" panose="02020603050405020304" pitchFamily="18" charset="0"/>
              </a:rPr>
              <a:t>and</a:t>
            </a:r>
            <a:r>
              <a:rPr lang="en-US" sz="3000" dirty="0">
                <a:effectLst/>
                <a:latin typeface="+mj-lt"/>
                <a:ea typeface="Calibri" panose="020F0502020204030204" pitchFamily="34" charset="0"/>
                <a:cs typeface="Times New Roman" panose="02020603050405020304" pitchFamily="18" charset="0"/>
              </a:rPr>
              <a:t> the interpreter.</a:t>
            </a:r>
            <a:endParaRPr lang="en-US" sz="3000" dirty="0">
              <a:latin typeface="+mj-lt"/>
            </a:endParaRPr>
          </a:p>
        </p:txBody>
      </p:sp>
      <p:sp>
        <p:nvSpPr>
          <p:cNvPr id="4" name="Date Placeholder 3">
            <a:extLst>
              <a:ext uri="{FF2B5EF4-FFF2-40B4-BE49-F238E27FC236}">
                <a16:creationId xmlns:a16="http://schemas.microsoft.com/office/drawing/2014/main" id="{3A25D95B-DDDE-47E7-8861-A898EEECC2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394FC385-25BD-420B-8A5C-EEDDCB4A5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
        <p:nvSpPr>
          <p:cNvPr id="8" name="Title 1">
            <a:extLst>
              <a:ext uri="{FF2B5EF4-FFF2-40B4-BE49-F238E27FC236}">
                <a16:creationId xmlns:a16="http://schemas.microsoft.com/office/drawing/2014/main" id="{39EABC25-AC82-4A68-B16D-1584F2D13CF3}"/>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cs typeface="Calibri" panose="020F0502020204030204" pitchFamily="34" charset="0"/>
              </a:rPr>
              <a:t>ASL Interpreter</a:t>
            </a:r>
            <a:endParaRPr lang="en-US" u="sng" dirty="0"/>
          </a:p>
        </p:txBody>
      </p:sp>
    </p:spTree>
    <p:extLst>
      <p:ext uri="{BB962C8B-B14F-4D97-AF65-F5344CB8AC3E}">
        <p14:creationId xmlns:p14="http://schemas.microsoft.com/office/powerpoint/2010/main" val="81309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9BFE24-B735-4B7E-9906-DCB7103581A7}"/>
              </a:ext>
            </a:extLst>
          </p:cNvPr>
          <p:cNvSpPr>
            <a:spLocks noGrp="1"/>
          </p:cNvSpPr>
          <p:nvPr>
            <p:ph idx="1"/>
          </p:nvPr>
        </p:nvSpPr>
        <p:spPr>
          <a:xfrm>
            <a:off x="784233" y="1489126"/>
            <a:ext cx="4817533" cy="4351338"/>
          </a:xfrm>
        </p:spPr>
        <p:txBody>
          <a:bodyPr/>
          <a:lstStyle/>
          <a:p>
            <a:pPr>
              <a:spcBef>
                <a:spcPts val="1800"/>
              </a:spcBef>
            </a:pPr>
            <a:r>
              <a:rPr lang="en-US" dirty="0">
                <a:latin typeface="Calibri" panose="020F0502020204030204" pitchFamily="34" charset="0"/>
              </a:rPr>
              <a:t>Zoom Tip #1: Sound</a:t>
            </a:r>
          </a:p>
          <a:p>
            <a:pPr lvl="1">
              <a:spcBef>
                <a:spcPts val="1800"/>
              </a:spcBef>
            </a:pPr>
            <a:r>
              <a:rPr lang="en-US" sz="2400" dirty="0">
                <a:latin typeface="Calibri" panose="020F0502020204030204" pitchFamily="34" charset="0"/>
                <a:cs typeface="Calibri" panose="020F0502020204030204" pitchFamily="34" charset="0"/>
              </a:rPr>
              <a:t>To select the speaker you want to use for today’s webinar, click on the </a:t>
            </a:r>
            <a:r>
              <a:rPr lang="en-US" sz="2400" b="1" dirty="0">
                <a:latin typeface="Calibri" panose="020F0502020204030204" pitchFamily="34" charset="0"/>
                <a:cs typeface="Calibri" panose="020F0502020204030204" pitchFamily="34" charset="0"/>
              </a:rPr>
              <a:t>up arrow</a:t>
            </a:r>
            <a:r>
              <a:rPr lang="en-US" sz="2400" dirty="0">
                <a:latin typeface="Calibri" panose="020F0502020204030204" pitchFamily="34" charset="0"/>
                <a:cs typeface="Calibri" panose="020F0502020204030204" pitchFamily="34" charset="0"/>
              </a:rPr>
              <a:t> next to </a:t>
            </a:r>
            <a:r>
              <a:rPr lang="en-US" sz="2400" b="1" dirty="0">
                <a:latin typeface="Calibri" panose="020F0502020204030204" pitchFamily="34" charset="0"/>
                <a:cs typeface="Calibri" panose="020F0502020204030204" pitchFamily="34" charset="0"/>
              </a:rPr>
              <a:t>Audio Settings</a:t>
            </a:r>
            <a:r>
              <a:rPr lang="en-US" sz="2400" dirty="0">
                <a:latin typeface="Calibri" panose="020F0502020204030204" pitchFamily="34" charset="0"/>
                <a:cs typeface="Calibri" panose="020F0502020204030204" pitchFamily="34" charset="0"/>
              </a:rPr>
              <a:t>, and then select one of the options.</a:t>
            </a:r>
          </a:p>
          <a:p>
            <a:endParaRPr lang="en-US" dirty="0"/>
          </a:p>
        </p:txBody>
      </p:sp>
      <p:sp>
        <p:nvSpPr>
          <p:cNvPr id="4" name="Date Placeholder 3">
            <a:extLst>
              <a:ext uri="{FF2B5EF4-FFF2-40B4-BE49-F238E27FC236}">
                <a16:creationId xmlns:a16="http://schemas.microsoft.com/office/drawing/2014/main" id="{3A25D95B-DDDE-47E7-8861-A898EEECC229}"/>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94FC385-25BD-420B-8A5C-EEDDCB4A563D}"/>
              </a:ext>
            </a:extLst>
          </p:cNvPr>
          <p:cNvSpPr>
            <a:spLocks noGrp="1"/>
          </p:cNvSpPr>
          <p:nvPr>
            <p:ph type="sldNum" sz="quarter" idx="12"/>
          </p:nvPr>
        </p:nvSpPr>
        <p:spPr/>
        <p:txBody>
          <a:bodyPr/>
          <a:lstStyle/>
          <a:p>
            <a:fld id="{9C637C1D-740A-4EE7-9AC7-DE15DA94B719}" type="slidenum">
              <a:rPr lang="en-US" smtClean="0"/>
              <a:t>7</a:t>
            </a:fld>
            <a:endParaRPr lang="en-US"/>
          </a:p>
        </p:txBody>
      </p:sp>
      <p:sp>
        <p:nvSpPr>
          <p:cNvPr id="7" name="TextBox 6">
            <a:extLst>
              <a:ext uri="{FF2B5EF4-FFF2-40B4-BE49-F238E27FC236}">
                <a16:creationId xmlns:a16="http://schemas.microsoft.com/office/drawing/2014/main" id="{5E1FAF20-F8E5-4036-9188-2008BC0C76AC}"/>
              </a:ext>
            </a:extLst>
          </p:cNvPr>
          <p:cNvSpPr txBox="1"/>
          <p:nvPr/>
        </p:nvSpPr>
        <p:spPr>
          <a:xfrm>
            <a:off x="6231469" y="1432886"/>
            <a:ext cx="5122331" cy="2231380"/>
          </a:xfrm>
          <a:prstGeom prst="rect">
            <a:avLst/>
          </a:prstGeom>
          <a:noFill/>
        </p:spPr>
        <p:txBody>
          <a:bodyPr wrap="square">
            <a:spAutoFit/>
          </a:bodyPr>
          <a:lstStyle/>
          <a:p>
            <a:pPr marL="285750" indent="-285750">
              <a:spcBef>
                <a:spcPts val="1800"/>
              </a:spcBef>
              <a:buFont typeface="Arial" panose="020B0604020202020204" pitchFamily="34" charset="0"/>
              <a:buChar char="•"/>
            </a:pPr>
            <a:r>
              <a:rPr lang="en-US" sz="2800" kern="0" dirty="0">
                <a:latin typeface="Calibri" panose="020F0502020204030204" pitchFamily="34" charset="0"/>
              </a:rPr>
              <a:t>Zoom Tip #2: Close Captioning</a:t>
            </a:r>
          </a:p>
          <a:p>
            <a:pPr lvl="1">
              <a:spcBef>
                <a:spcPts val="1800"/>
              </a:spcBef>
            </a:pPr>
            <a:r>
              <a:rPr lang="en-US" sz="2400" kern="0" dirty="0">
                <a:latin typeface="Calibri" panose="020F0502020204030204" pitchFamily="34" charset="0"/>
                <a:cs typeface="Calibri" panose="020F0502020204030204" pitchFamily="34" charset="0"/>
              </a:rPr>
              <a:t>Click on</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Closed Caption</a:t>
            </a:r>
            <a:r>
              <a:rPr lang="en-US" sz="2400" dirty="0">
                <a:latin typeface="Calibri" panose="020F0502020204030204" pitchFamily="34" charset="0"/>
                <a:cs typeface="Calibri" panose="020F0502020204030204" pitchFamily="34" charset="0"/>
              </a:rPr>
              <a:t>, and then select </a:t>
            </a:r>
            <a:r>
              <a:rPr lang="en-US" sz="2400" b="1" dirty="0">
                <a:latin typeface="Calibri" panose="020F0502020204030204" pitchFamily="34" charset="0"/>
                <a:cs typeface="Calibri" panose="020F0502020204030204" pitchFamily="34" charset="0"/>
              </a:rPr>
              <a:t>Show Subtitle</a:t>
            </a:r>
            <a:r>
              <a:rPr lang="en-US" sz="2400" dirty="0">
                <a:latin typeface="Calibri" panose="020F0502020204030204" pitchFamily="34" charset="0"/>
                <a:cs typeface="Calibri" panose="020F0502020204030204" pitchFamily="34" charset="0"/>
              </a:rPr>
              <a:t> for subtitles, </a:t>
            </a:r>
            <a:r>
              <a:rPr lang="en-US" sz="2400" u="sng" dirty="0">
                <a:latin typeface="Calibri" panose="020F0502020204030204" pitchFamily="34" charset="0"/>
                <a:cs typeface="Calibri" panose="020F0502020204030204" pitchFamily="34" charset="0"/>
              </a:rPr>
              <a:t>or</a:t>
            </a:r>
            <a:r>
              <a:rPr lang="en-US" sz="2400" dirty="0">
                <a:latin typeface="Calibri" panose="020F0502020204030204" pitchFamily="34" charset="0"/>
                <a:cs typeface="Calibri" panose="020F0502020204030204" pitchFamily="34" charset="0"/>
              </a:rPr>
              <a:t> select </a:t>
            </a:r>
            <a:r>
              <a:rPr lang="en-US" sz="2400" b="1" dirty="0">
                <a:latin typeface="Calibri" panose="020F0502020204030204" pitchFamily="34" charset="0"/>
                <a:cs typeface="Calibri" panose="020F0502020204030204" pitchFamily="34" charset="0"/>
              </a:rPr>
              <a:t>View Full Transcript </a:t>
            </a:r>
            <a:r>
              <a:rPr lang="en-US" sz="2400" dirty="0">
                <a:latin typeface="Calibri" panose="020F0502020204030204" pitchFamily="34" charset="0"/>
                <a:cs typeface="Calibri" panose="020F0502020204030204" pitchFamily="34" charset="0"/>
              </a:rPr>
              <a:t>to get a running transcript of the captions.</a:t>
            </a:r>
          </a:p>
        </p:txBody>
      </p:sp>
      <p:pic>
        <p:nvPicPr>
          <p:cNvPr id="9" name="Picture 8" descr="screen shot of audio settings available in zoom webinar">
            <a:extLst>
              <a:ext uri="{FF2B5EF4-FFF2-40B4-BE49-F238E27FC236}">
                <a16:creationId xmlns:a16="http://schemas.microsoft.com/office/drawing/2014/main" id="{E82F6EFD-CF39-48D0-9A06-E0CB65BCB0CF}"/>
              </a:ext>
            </a:extLst>
          </p:cNvPr>
          <p:cNvPicPr>
            <a:picLocks noChangeAspect="1"/>
          </p:cNvPicPr>
          <p:nvPr/>
        </p:nvPicPr>
        <p:blipFill rotWithShape="1">
          <a:blip r:embed="rId2"/>
          <a:srcRect l="16468" t="55870" r="46081" b="12356"/>
          <a:stretch/>
        </p:blipFill>
        <p:spPr>
          <a:xfrm>
            <a:off x="1483815" y="4430474"/>
            <a:ext cx="3416205" cy="1612767"/>
          </a:xfrm>
          <a:prstGeom prst="rect">
            <a:avLst/>
          </a:prstGeom>
        </p:spPr>
      </p:pic>
      <p:pic>
        <p:nvPicPr>
          <p:cNvPr id="11" name="Picture 3" descr="A screenshot of a cell phone&#10;&#10;Description generated with very high confidence">
            <a:extLst>
              <a:ext uri="{FF2B5EF4-FFF2-40B4-BE49-F238E27FC236}">
                <a16:creationId xmlns:a16="http://schemas.microsoft.com/office/drawing/2014/main" id="{3176547C-24D8-4981-9F29-DA8BC831FAE6}"/>
              </a:ext>
            </a:extLst>
          </p:cNvPr>
          <p:cNvPicPr>
            <a:picLocks noChangeAspect="1"/>
          </p:cNvPicPr>
          <p:nvPr/>
        </p:nvPicPr>
        <p:blipFill rotWithShape="1">
          <a:blip r:embed="rId3"/>
          <a:srcRect l="5665" t="66198" r="42515" b="-2"/>
          <a:stretch/>
        </p:blipFill>
        <p:spPr>
          <a:xfrm>
            <a:off x="6916977" y="3664266"/>
            <a:ext cx="1496388" cy="734868"/>
          </a:xfrm>
          <a:prstGeom prst="rect">
            <a:avLst/>
          </a:prstGeom>
        </p:spPr>
      </p:pic>
      <p:pic>
        <p:nvPicPr>
          <p:cNvPr id="13" name="Picture 3" descr="A screen shot of the Zoom Closed Caption options">
            <a:extLst>
              <a:ext uri="{FF2B5EF4-FFF2-40B4-BE49-F238E27FC236}">
                <a16:creationId xmlns:a16="http://schemas.microsoft.com/office/drawing/2014/main" id="{98B98A50-3F09-4A70-AA65-A2F9BB02D24F}"/>
              </a:ext>
            </a:extLst>
          </p:cNvPr>
          <p:cNvPicPr>
            <a:picLocks noChangeAspect="1"/>
          </p:cNvPicPr>
          <p:nvPr/>
        </p:nvPicPr>
        <p:blipFill rotWithShape="1">
          <a:blip r:embed="rId4"/>
          <a:srcRect l="8093" t="30909" r="2280" b="27272"/>
          <a:stretch/>
        </p:blipFill>
        <p:spPr>
          <a:xfrm>
            <a:off x="6916977" y="4399134"/>
            <a:ext cx="2246073" cy="1675449"/>
          </a:xfrm>
          <a:prstGeom prst="rect">
            <a:avLst/>
          </a:prstGeom>
        </p:spPr>
      </p:pic>
      <p:pic>
        <p:nvPicPr>
          <p:cNvPr id="15" name="Picture 14" descr="screen shot of audio settings available in zoom webinar">
            <a:extLst>
              <a:ext uri="{FF2B5EF4-FFF2-40B4-BE49-F238E27FC236}">
                <a16:creationId xmlns:a16="http://schemas.microsoft.com/office/drawing/2014/main" id="{5CD99D1C-DB3C-4B76-9B5A-310D12B40AC9}"/>
              </a:ext>
            </a:extLst>
          </p:cNvPr>
          <p:cNvPicPr>
            <a:picLocks noChangeAspect="1"/>
          </p:cNvPicPr>
          <p:nvPr/>
        </p:nvPicPr>
        <p:blipFill rotWithShape="1">
          <a:blip r:embed="rId2"/>
          <a:srcRect l="2" t="88021" r="80364" b="-604"/>
          <a:stretch/>
        </p:blipFill>
        <p:spPr>
          <a:xfrm>
            <a:off x="1483815" y="3915020"/>
            <a:ext cx="1542443" cy="550034"/>
          </a:xfrm>
          <a:prstGeom prst="rect">
            <a:avLst/>
          </a:prstGeom>
        </p:spPr>
      </p:pic>
      <p:sp>
        <p:nvSpPr>
          <p:cNvPr id="17" name="TextBox 16">
            <a:extLst>
              <a:ext uri="{FF2B5EF4-FFF2-40B4-BE49-F238E27FC236}">
                <a16:creationId xmlns:a16="http://schemas.microsoft.com/office/drawing/2014/main" id="{E328B99D-94AC-4429-87A3-BE7EC45C5247}"/>
              </a:ext>
            </a:extLst>
          </p:cNvPr>
          <p:cNvSpPr txBox="1"/>
          <p:nvPr/>
        </p:nvSpPr>
        <p:spPr>
          <a:xfrm rot="19215950">
            <a:off x="5189879" y="4404027"/>
            <a:ext cx="1553630" cy="523220"/>
          </a:xfrm>
          <a:prstGeom prst="rect">
            <a:avLst/>
          </a:prstGeom>
          <a:noFill/>
        </p:spPr>
        <p:txBody>
          <a:bodyPr wrap="none" rtlCol="0">
            <a:spAutoFit/>
          </a:bodyPr>
          <a:lstStyle/>
          <a:p>
            <a:pPr algn="ctr"/>
            <a:r>
              <a:rPr lang="en-US" sz="1400" dirty="0"/>
              <a:t>Your screen may </a:t>
            </a:r>
          </a:p>
          <a:p>
            <a:pPr algn="ctr"/>
            <a:r>
              <a:rPr lang="en-US" sz="1400" dirty="0"/>
              <a:t>look a bit different</a:t>
            </a:r>
          </a:p>
        </p:txBody>
      </p:sp>
      <p:sp>
        <p:nvSpPr>
          <p:cNvPr id="14" name="Title 1">
            <a:extLst>
              <a:ext uri="{FF2B5EF4-FFF2-40B4-BE49-F238E27FC236}">
                <a16:creationId xmlns:a16="http://schemas.microsoft.com/office/drawing/2014/main" id="{2F447278-09FB-472B-8591-3F7EFFA9A0BB}"/>
              </a:ext>
            </a:extLst>
          </p:cNvPr>
          <p:cNvSpPr>
            <a:spLocks noGrp="1"/>
          </p:cNvSpPr>
          <p:nvPr>
            <p:ph type="title"/>
          </p:nvPr>
        </p:nvSpPr>
        <p:spPr>
          <a:xfrm>
            <a:off x="838200" y="365125"/>
            <a:ext cx="10515600" cy="1325563"/>
          </a:xfrm>
        </p:spPr>
        <p:txBody>
          <a:bodyPr/>
          <a:lstStyle/>
          <a:p>
            <a:pPr algn="ctr"/>
            <a:r>
              <a:rPr lang="en-US" b="1" u="sng" dirty="0">
                <a:latin typeface="Calibri" panose="020F0502020204030204" pitchFamily="34" charset="0"/>
                <a:cs typeface="Calibri" panose="020F0502020204030204" pitchFamily="34" charset="0"/>
              </a:rPr>
              <a:t>Zoom Tips</a:t>
            </a:r>
            <a:endParaRPr lang="en-US" u="sng" dirty="0"/>
          </a:p>
        </p:txBody>
      </p:sp>
    </p:spTree>
    <p:extLst>
      <p:ext uri="{BB962C8B-B14F-4D97-AF65-F5344CB8AC3E}">
        <p14:creationId xmlns:p14="http://schemas.microsoft.com/office/powerpoint/2010/main" val="3077510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icture containing Ferris wheel, ride&#10;&#10;Description automatically generated">
            <a:extLst>
              <a:ext uri="{FF2B5EF4-FFF2-40B4-BE49-F238E27FC236}">
                <a16:creationId xmlns:a16="http://schemas.microsoft.com/office/drawing/2014/main" id="{86A8BB47-F222-4A71-9FA5-FA2A4D0F1005}"/>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9410" t="8437" r="34427" b="11204"/>
          <a:stretch/>
        </p:blipFill>
        <p:spPr>
          <a:xfrm flipH="1">
            <a:off x="5250675" y="-457201"/>
            <a:ext cx="6961645" cy="5300389"/>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a:xfrm>
            <a:off x="368004" y="554513"/>
            <a:ext cx="9223035" cy="1325563"/>
          </a:xfrm>
        </p:spPr>
        <p:txBody>
          <a:bodyPr>
            <a:normAutofit/>
          </a:bodyPr>
          <a:lstStyle/>
          <a:p>
            <a:r>
              <a:rPr lang="en-US" sz="3600" b="1" dirty="0">
                <a:latin typeface="Calibri" panose="020F0502020204030204" pitchFamily="34" charset="0"/>
              </a:rPr>
              <a:t>2022 Annual Disability Statistics Conference</a:t>
            </a:r>
            <a:endParaRPr lang="en-US" sz="3600"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481709" y="1984332"/>
            <a:ext cx="9109330" cy="4520667"/>
          </a:xfrm>
        </p:spPr>
        <p:txBody>
          <a:bodyPr>
            <a:noAutofit/>
          </a:bodyPr>
          <a:lstStyle/>
          <a:p>
            <a:pPr marL="0" indent="0">
              <a:lnSpc>
                <a:spcPct val="108000"/>
              </a:lnSpc>
              <a:buNone/>
            </a:pPr>
            <a:endParaRPr lang="en-US" sz="2400" dirty="0">
              <a:latin typeface="Calibri" panose="020F0502020204030204" pitchFamily="34" charset="0"/>
              <a:cs typeface="Calibri" panose="020F0502020204030204" pitchFamily="34" charset="0"/>
            </a:endParaRPr>
          </a:p>
          <a:p>
            <a:pPr marL="0" indent="0">
              <a:lnSpc>
                <a:spcPct val="108000"/>
              </a:lnSpc>
              <a:buNone/>
            </a:pPr>
            <a:r>
              <a:rPr lang="en-US" sz="2400" dirty="0">
                <a:latin typeface="Calibri" panose="020F0502020204030204" pitchFamily="34" charset="0"/>
                <a:cs typeface="Calibri" panose="020F0502020204030204" pitchFamily="34" charset="0"/>
              </a:rPr>
              <a:t>The</a:t>
            </a:r>
            <a:r>
              <a:rPr lang="en-US" sz="2400" i="1" dirty="0">
                <a:latin typeface="Calibri" panose="020F0502020204030204" pitchFamily="34" charset="0"/>
                <a:cs typeface="Calibri" panose="020F0502020204030204" pitchFamily="34" charset="0"/>
              </a:rPr>
              <a:t> </a:t>
            </a:r>
            <a:r>
              <a:rPr lang="en-US" sz="2400" b="1" i="1" dirty="0">
                <a:latin typeface="Calibri" panose="020F0502020204030204" pitchFamily="34" charset="0"/>
                <a:cs typeface="Calibri" panose="020F0502020204030204" pitchFamily="34" charset="0"/>
              </a:rPr>
              <a:t>State of the Science on Disability Statistics Conference</a:t>
            </a:r>
            <a:r>
              <a:rPr lang="en-US" sz="2400" dirty="0">
                <a:latin typeface="Calibri" panose="020F0502020204030204" pitchFamily="34" charset="0"/>
                <a:cs typeface="Calibri" panose="020F0502020204030204" pitchFamily="34" charset="0"/>
              </a:rPr>
              <a:t> is being deferred to October 6-7, 2022. in Washington DC and Online.  </a:t>
            </a:r>
          </a:p>
          <a:p>
            <a:pPr marL="0" indent="0">
              <a:lnSpc>
                <a:spcPct val="108000"/>
              </a:lnSpc>
              <a:buNone/>
            </a:pPr>
            <a:endParaRPr lang="en-US" sz="2400" dirty="0">
              <a:latin typeface="Calibri" panose="020F0502020204030204" pitchFamily="34" charset="0"/>
              <a:cs typeface="Calibri" panose="020F0502020204030204" pitchFamily="34" charset="0"/>
            </a:endParaRPr>
          </a:p>
          <a:p>
            <a:pPr marL="346075" indent="0">
              <a:lnSpc>
                <a:spcPct val="108000"/>
              </a:lnSpc>
              <a:buNone/>
            </a:pPr>
            <a:r>
              <a:rPr lang="en-US" sz="2400" dirty="0">
                <a:latin typeface="Calibri" panose="020F0502020204030204" pitchFamily="34" charset="0"/>
                <a:cs typeface="Calibri" panose="020F0502020204030204" pitchFamily="34" charset="0"/>
              </a:rPr>
              <a:t>Register at … </a:t>
            </a:r>
            <a:r>
              <a:rPr lang="en-US" sz="2400" dirty="0">
                <a:latin typeface="Calibri" panose="020F0502020204030204" pitchFamily="34" charset="0"/>
                <a:cs typeface="Calibri" panose="020F0502020204030204" pitchFamily="34" charset="0"/>
                <a:hlinkClick r:id="rId3"/>
              </a:rPr>
              <a:t>https://DisabilityCompendium.org/event</a:t>
            </a:r>
            <a:r>
              <a:rPr lang="en-US" sz="2400" dirty="0">
                <a:latin typeface="Calibri" panose="020F0502020204030204" pitchFamily="34" charset="0"/>
                <a:cs typeface="Calibri" panose="020F0502020204030204" pitchFamily="34" charset="0"/>
              </a:rPr>
              <a:t>  </a:t>
            </a:r>
          </a:p>
          <a:p>
            <a:pPr marL="0" indent="0">
              <a:lnSpc>
                <a:spcPct val="108000"/>
              </a:lnSpc>
              <a:buNone/>
            </a:pPr>
            <a:endParaRPr lang="en-US" sz="2400" i="0" dirty="0">
              <a:effectLst/>
              <a:latin typeface="Calibri" panose="020F0502020204030204" pitchFamily="34" charset="0"/>
              <a:ea typeface="Cambria" panose="02040503050406030204" pitchFamily="18" charset="0"/>
              <a:cs typeface="Calibri" panose="020F0502020204030204" pitchFamily="34" charset="0"/>
            </a:endParaRPr>
          </a:p>
          <a:p>
            <a:pPr marL="457200" lvl="1" indent="0">
              <a:lnSpc>
                <a:spcPct val="108000"/>
              </a:lnSpc>
              <a:buNone/>
            </a:pPr>
            <a:endParaRPr lang="en-US" dirty="0">
              <a:latin typeface="Calibri" panose="020F0502020204030204" pitchFamily="34" charset="0"/>
              <a:cs typeface="Calibri" panose="020F0502020204030204" pitchFamily="34" charset="0"/>
            </a:endParaRPr>
          </a:p>
          <a:p>
            <a:pPr>
              <a:lnSpc>
                <a:spcPct val="120000"/>
              </a:lnSpc>
            </a:pPr>
            <a:endParaRPr lang="en-US" sz="2400"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1893950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About nTIDE Lunch &amp; Learn</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p:txBody>
          <a:bodyPr>
            <a:normAutofit/>
          </a:bodyPr>
          <a:lstStyle/>
          <a:p>
            <a:pPr marL="233363" lvl="1">
              <a:spcBef>
                <a:spcPts val="1800"/>
              </a:spcBef>
            </a:pPr>
            <a:r>
              <a:rPr lang="en-US" sz="3000" dirty="0">
                <a:latin typeface="Calibri" panose="020F0502020204030204" pitchFamily="34" charset="0"/>
              </a:rPr>
              <a:t>Occurs at noon Eastern-time on the first Friday day of each month, with the release of the </a:t>
            </a:r>
            <a:r>
              <a:rPr lang="en-US" sz="3000" u="sng" dirty="0">
                <a:latin typeface="Calibri" panose="020F0502020204030204" pitchFamily="34" charset="0"/>
              </a:rPr>
              <a:t>nTIDE Report</a:t>
            </a:r>
            <a:r>
              <a:rPr lang="en-US" sz="3000" dirty="0">
                <a:latin typeface="Calibri" panose="020F0502020204030204" pitchFamily="34" charset="0"/>
              </a:rPr>
              <a:t>.</a:t>
            </a:r>
          </a:p>
          <a:p>
            <a:pPr marL="233363" lvl="1">
              <a:spcBef>
                <a:spcPts val="1800"/>
              </a:spcBef>
            </a:pPr>
            <a:r>
              <a:rPr lang="en-US" sz="3000" dirty="0">
                <a:latin typeface="Calibri" panose="020F0502020204030204" pitchFamily="34" charset="0"/>
              </a:rPr>
              <a:t>A joint effort of the University of New Hampshire, Kessler Foundation, and the Association of University Centers on Disabilities (AUCD).</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9</a:t>
            </a:fld>
            <a:endParaRPr lang="en-US"/>
          </a:p>
        </p:txBody>
      </p:sp>
    </p:spTree>
    <p:extLst>
      <p:ext uri="{BB962C8B-B14F-4D97-AF65-F5344CB8AC3E}">
        <p14:creationId xmlns:p14="http://schemas.microsoft.com/office/powerpoint/2010/main" val="5385967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10780376|-3468525|-5151986|-9539986|Markido&quot;,&quot;Id&quot;:&quot;61604d523441330f7c9826d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2.xml><?xml version="1.0" encoding="utf-8"?>
<a:theme xmlns:a="http://schemas.openxmlformats.org/drawingml/2006/main" name="Custom Design">
  <a:themeElements>
    <a:clrScheme name="MathematicaUniversal-GMMB">
      <a:dk1>
        <a:sysClr val="windowText" lastClr="000000"/>
      </a:dk1>
      <a:lt1>
        <a:sysClr val="window" lastClr="FFFFFF"/>
      </a:lt1>
      <a:dk2>
        <a:srgbClr val="046B5C"/>
      </a:dk2>
      <a:lt2>
        <a:srgbClr val="E0D4B5"/>
      </a:lt2>
      <a:accent1>
        <a:srgbClr val="0B2949"/>
      </a:accent1>
      <a:accent2>
        <a:srgbClr val="D02B27"/>
      </a:accent2>
      <a:accent3>
        <a:srgbClr val="5B6771"/>
      </a:accent3>
      <a:accent4>
        <a:srgbClr val="F1B51C"/>
      </a:accent4>
      <a:accent5>
        <a:srgbClr val="189394"/>
      </a:accent5>
      <a:accent6>
        <a:srgbClr val="17A673"/>
      </a:accent6>
      <a:hlink>
        <a:srgbClr val="0563C1"/>
      </a:hlink>
      <a:folHlink>
        <a:srgbClr val="954F72"/>
      </a:folHlink>
    </a:clrScheme>
    <a:fontScheme name="Custom 3">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nk">
      <a:srgbClr val="FFFFFF"/>
    </a:custClr>
    <a:custClr name="LT2_231_221_198">
      <a:srgbClr val="E7DDC6"/>
    </a:custClr>
    <a:custClr name="DK2_72_131_120">
      <a:srgbClr val="488378"/>
    </a:custClr>
    <a:custClr name="A1_65_75_102">
      <a:srgbClr val="414B66"/>
    </a:custClr>
    <a:custClr name="A2_217_101_73">
      <a:srgbClr val="D96549"/>
    </a:custClr>
    <a:custClr name="A3_123_129_138">
      <a:srgbClr val="7B818A"/>
    </a:custClr>
    <a:custClr name="A4_244_197_92">
      <a:srgbClr val="F4C55C"/>
    </a:custClr>
    <a:custClr name="A5_101_167_169">
      <a:srgbClr val="65A7A9"/>
    </a:custClr>
    <a:custClr name="A6_106_183_144">
      <a:srgbClr val="6AB790"/>
    </a:custClr>
    <a:custClr name="Blank">
      <a:srgbClr val="FFFFFF"/>
    </a:custClr>
    <a:custClr name="Blank">
      <a:srgbClr val="FFFFFF"/>
    </a:custClr>
    <a:custClr name="LT2_237_231_214">
      <a:srgbClr val="EDE7D6"/>
    </a:custClr>
    <a:custClr name="DK2_127_162_154">
      <a:srgbClr val="7FA29A"/>
    </a:custClr>
    <a:custClr name="A1_114_116_139">
      <a:srgbClr val="72748B"/>
    </a:custClr>
    <a:custClr name="A2_227_147_120">
      <a:srgbClr val="E39378"/>
    </a:custClr>
    <a:custClr name="A3_159_162_169">
      <a:srgbClr val="9FA2A9"/>
    </a:custClr>
    <a:custClr name="A4_248_214_144">
      <a:srgbClr val="F8D690"/>
    </a:custClr>
    <a:custClr name="A5_150_190_193">
      <a:srgbClr val="96BEC1"/>
    </a:custClr>
    <a:custClr name="A6_156_202_176">
      <a:srgbClr val="9CCAB0"/>
    </a:custClr>
    <a:custClr name="Blank">
      <a:srgbClr val="FFFFFF"/>
    </a:custClr>
    <a:custClr name="Blank">
      <a:srgbClr val="FFFFFF"/>
    </a:custClr>
    <a:custClr name="LT2_245_241_232">
      <a:srgbClr val="F5F1E8"/>
    </a:custClr>
    <a:custClr name="DK2_184_200_196">
      <a:srgbClr val="B8C8C4"/>
    </a:custClr>
    <a:custClr name="A1_172_172_186">
      <a:srgbClr val="ACACBA"/>
    </a:custClr>
    <a:custClr name="A2_239_196_179">
      <a:srgbClr val="EFC4B3"/>
    </a:custClr>
    <a:custClr name="A3_200_201_205">
      <a:srgbClr val="C8C9CD"/>
    </a:custClr>
    <a:custClr name="A4_251_232_196">
      <a:srgbClr val="FBE8C4"/>
    </a:custClr>
    <a:custClr name="A5_200_218_219">
      <a:srgbClr val="C8DADB"/>
    </a:custClr>
    <a:custClr name="A6_203_225_211">
      <a:srgbClr val="CBE1D3"/>
    </a:custClr>
    <a:custClr name="data-viz_92_67_119">
      <a:srgbClr val="5C4377"/>
    </a:custClr>
    <a:custClr name="data-viz_117_55_38">
      <a:srgbClr val="753726"/>
    </a:custClr>
  </a:custClrLst>
  <a:extLst>
    <a:ext uri="{05A4C25C-085E-4340-85A3-A5531E510DB2}">
      <thm15:themeFamily xmlns:thm15="http://schemas.microsoft.com/office/thememl/2012/main" name="1MathU_Presentation.potx" id="{EF50E91F-49E5-4495-8926-77CD2C4917CF}" vid="{163152EE-BDA7-41F2-AEB1-3C99EA090F7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DisabilityIN01">
      <a:dk1>
        <a:srgbClr val="242C65"/>
      </a:dk1>
      <a:lt1>
        <a:srgbClr val="FFFFFF"/>
      </a:lt1>
      <a:dk2>
        <a:srgbClr val="047BC1"/>
      </a:dk2>
      <a:lt2>
        <a:srgbClr val="EBEBF1"/>
      </a:lt2>
      <a:accent1>
        <a:srgbClr val="242C65"/>
      </a:accent1>
      <a:accent2>
        <a:srgbClr val="047BC1"/>
      </a:accent2>
      <a:accent3>
        <a:srgbClr val="3EAF49"/>
      </a:accent3>
      <a:accent4>
        <a:srgbClr val="00794B"/>
      </a:accent4>
      <a:accent5>
        <a:srgbClr val="888CAB"/>
      </a:accent5>
      <a:accent6>
        <a:srgbClr val="C3C5D5"/>
      </a:accent6>
      <a:hlink>
        <a:srgbClr val="242C65"/>
      </a:hlink>
      <a:folHlink>
        <a:srgbClr val="242C6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015E9C2F62A04D8E5072CE357391F8" ma:contentTypeVersion="2" ma:contentTypeDescription="Create a new document." ma:contentTypeScope="" ma:versionID="2262463df2beeb76f6bf1b6cbcf6dc86">
  <xsd:schema xmlns:xsd="http://www.w3.org/2001/XMLSchema" xmlns:xs="http://www.w3.org/2001/XMLSchema" xmlns:p="http://schemas.microsoft.com/office/2006/metadata/properties" xmlns:ns3="af1aecce-9966-48e2-adf8-ad84ee7f2c0f" targetNamespace="http://schemas.microsoft.com/office/2006/metadata/properties" ma:root="true" ma:fieldsID="a77094892c8f3730db53e0fe2134b2ea" ns3:_="">
    <xsd:import namespace="af1aecce-9966-48e2-adf8-ad84ee7f2c0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1aecce-9966-48e2-adf8-ad84ee7f2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5A9C1-89C8-4876-9660-866F4774CAB2}">
  <ds:schemaRefs>
    <ds:schemaRef ds:uri="http://schemas.microsoft.com/sharepoint/v3/contenttype/forms"/>
  </ds:schemaRefs>
</ds:datastoreItem>
</file>

<file path=customXml/itemProps2.xml><?xml version="1.0" encoding="utf-8"?>
<ds:datastoreItem xmlns:ds="http://schemas.openxmlformats.org/officeDocument/2006/customXml" ds:itemID="{55F3AE54-E525-407A-9473-4F14C43EA8FD}">
  <ds:schemaRefs>
    <ds:schemaRef ds:uri="http://purl.org/dc/terms/"/>
    <ds:schemaRef ds:uri="http://schemas.microsoft.com/office/2006/metadata/properties"/>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infopath/2007/PartnerControls"/>
    <ds:schemaRef ds:uri="af1aecce-9966-48e2-adf8-ad84ee7f2c0f"/>
    <ds:schemaRef ds:uri="http://purl.org/dc/dcmitype/"/>
  </ds:schemaRefs>
</ds:datastoreItem>
</file>

<file path=customXml/itemProps3.xml><?xml version="1.0" encoding="utf-8"?>
<ds:datastoreItem xmlns:ds="http://schemas.openxmlformats.org/officeDocument/2006/customXml" ds:itemID="{8B8ECAD1-5D6A-4885-A5A8-6A469323B40F}">
  <ds:schemaRefs>
    <ds:schemaRef ds:uri="af1aecce-9966-48e2-adf8-ad84ee7f2c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2840</TotalTime>
  <Words>2288</Words>
  <Application>Microsoft Office PowerPoint</Application>
  <PresentationFormat>Widescreen</PresentationFormat>
  <Paragraphs>303</Paragraphs>
  <Slides>37</Slides>
  <Notes>5</Notes>
  <HiddenSlides>0</HiddenSlides>
  <MMClips>4</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37</vt:i4>
      </vt:variant>
    </vt:vector>
  </HeadingPairs>
  <TitlesOfParts>
    <vt:vector size="50" baseType="lpstr">
      <vt:lpstr>Arial</vt:lpstr>
      <vt:lpstr>Arial Black</vt:lpstr>
      <vt:lpstr>Calibri</vt:lpstr>
      <vt:lpstr>Calibri Light</vt:lpstr>
      <vt:lpstr>Courier New</vt:lpstr>
      <vt:lpstr>Helvetica</vt:lpstr>
      <vt:lpstr>Myriad Pro</vt:lpstr>
      <vt:lpstr>Symbol</vt:lpstr>
      <vt:lpstr>Times New Roman</vt:lpstr>
      <vt:lpstr>2_nTIDE Lunch and Learn PPT Template</vt:lpstr>
      <vt:lpstr>Custom Design</vt:lpstr>
      <vt:lpstr>2_Office Theme</vt:lpstr>
      <vt:lpstr>1_Office Theme</vt:lpstr>
      <vt:lpstr>nTIDE Lunch &amp; Learn Webinar Series</vt:lpstr>
      <vt:lpstr>nTIDE Lunch &amp; Learn Webinar Series</vt:lpstr>
      <vt:lpstr>Up Front Matters</vt:lpstr>
      <vt:lpstr>Up Front Matters</vt:lpstr>
      <vt:lpstr>Welcome</vt:lpstr>
      <vt:lpstr>ASL Interpreter</vt:lpstr>
      <vt:lpstr>Zoom Tips</vt:lpstr>
      <vt:lpstr>2022 Annual Disability Statistics Conference</vt:lpstr>
      <vt:lpstr>About nTIDE Lunch &amp; Learn</vt:lpstr>
      <vt:lpstr>Today’s Program</vt:lpstr>
      <vt:lpstr>Part 1: The nTIDE Report</vt:lpstr>
      <vt:lpstr>The Monthly nTIDE Report</vt:lpstr>
      <vt:lpstr>Source of the Data</vt:lpstr>
      <vt:lpstr>The Numbers</vt:lpstr>
      <vt:lpstr>Employment -to-  Population  Ratio</vt:lpstr>
      <vt:lpstr>Employment -to-  Population  Ratio</vt:lpstr>
      <vt:lpstr>Employment -to-  Population  Ratio</vt:lpstr>
      <vt:lpstr>Labor  Force Participation Rate</vt:lpstr>
      <vt:lpstr>Labor  Force Participation Rate</vt:lpstr>
      <vt:lpstr>Part 2 nTIDE News</vt:lpstr>
      <vt:lpstr>Federal Policy Update</vt:lpstr>
      <vt:lpstr>More Federal Policy Update </vt:lpstr>
      <vt:lpstr>RFI: Current Population Survey Disability Supplement 2024</vt:lpstr>
      <vt:lpstr>Disparate Treatment of Puerto Rico  Residents with Disabilities in Federal Programs and Benefits</vt:lpstr>
      <vt:lpstr>Disability and Remote Work during COVID</vt:lpstr>
      <vt:lpstr>Disability and the Digital Divide</vt:lpstr>
      <vt:lpstr>Performance Management for All Employees</vt:lpstr>
      <vt:lpstr>Webinar: State Settlements and Competitive Integrated Employment - Rhode Island's Story</vt:lpstr>
      <vt:lpstr>Happy ADA Anniversary Month!!! </vt:lpstr>
      <vt:lpstr>Part 3: nTIDE Guest Speaker</vt:lpstr>
      <vt:lpstr>PowerPoint Presentation</vt:lpstr>
      <vt:lpstr>Pilot Findings</vt:lpstr>
      <vt:lpstr>Pilot Findings (cont’d)</vt:lpstr>
      <vt:lpstr>Building  disability inclusion  into the global marketplace</vt:lpstr>
      <vt:lpstr>Questions and Answers</vt:lpstr>
      <vt:lpstr>Thank You!</vt:lpstr>
      <vt:lpstr>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nTIDE Lunch &amp; Learn February Presentation</dc:title>
  <dc:creator>Andrew Houtenville</dc:creator>
  <cp:lastModifiedBy>Andrew Houtenville</cp:lastModifiedBy>
  <cp:revision>237</cp:revision>
  <dcterms:created xsi:type="dcterms:W3CDTF">2020-10-02T13:45:56Z</dcterms:created>
  <dcterms:modified xsi:type="dcterms:W3CDTF">2022-07-08T15:02:47Z</dcterms:modified>
</cp:coreProperties>
</file>