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Lst>
  <p:notesMasterIdLst>
    <p:notesMasterId r:id="rId31"/>
  </p:notesMasterIdLst>
  <p:sldIdLst>
    <p:sldId id="257" r:id="rId8"/>
    <p:sldId id="573" r:id="rId9"/>
    <p:sldId id="256" r:id="rId10"/>
    <p:sldId id="260" r:id="rId11"/>
    <p:sldId id="1053" r:id="rId12"/>
    <p:sldId id="277" r:id="rId13"/>
    <p:sldId id="11887" r:id="rId14"/>
    <p:sldId id="261" r:id="rId15"/>
    <p:sldId id="263" r:id="rId16"/>
    <p:sldId id="11889" r:id="rId17"/>
    <p:sldId id="11944" r:id="rId18"/>
    <p:sldId id="11895" r:id="rId19"/>
    <p:sldId id="11945" r:id="rId20"/>
    <p:sldId id="691" r:id="rId21"/>
    <p:sldId id="11900" r:id="rId22"/>
    <p:sldId id="11850" r:id="rId23"/>
    <p:sldId id="11852" r:id="rId24"/>
    <p:sldId id="11853" r:id="rId25"/>
    <p:sldId id="11946" r:id="rId26"/>
    <p:sldId id="11899" r:id="rId27"/>
    <p:sldId id="693" r:id="rId28"/>
    <p:sldId id="577"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varScale="1">
        <p:scale>
          <a:sx n="86" d="100"/>
          <a:sy n="86" d="100"/>
        </p:scale>
        <p:origin x="12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5/20/2022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5/20/2022</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5/20/2022</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5/20/2022</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5/20/2022</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researchondisability.org/home/ntid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ondisability.org/annual-even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May 20, 2022</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10</a:t>
            </a:fld>
            <a:endParaRPr lang="en-US"/>
          </a:p>
        </p:txBody>
      </p:sp>
      <p:sp>
        <p:nvSpPr>
          <p:cNvPr id="6" name="Title 1">
            <a:extLst>
              <a:ext uri="{FF2B5EF4-FFF2-40B4-BE49-F238E27FC236}">
                <a16:creationId xmlns:a16="http://schemas.microsoft.com/office/drawing/2014/main" id="{3B7D3FE0-1C5E-44F2-8917-4F4473A0E86B}"/>
              </a:ext>
            </a:extLst>
          </p:cNvPr>
          <p:cNvSpPr txBox="1">
            <a:spLocks/>
          </p:cNvSpPr>
          <p:nvPr/>
        </p:nvSpPr>
        <p:spPr>
          <a:xfrm>
            <a:off x="3215149" y="2593854"/>
            <a:ext cx="7462683" cy="294227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i="1" dirty="0"/>
              <a:t>Findings in the </a:t>
            </a:r>
          </a:p>
          <a:p>
            <a:pPr algn="ctr"/>
            <a:r>
              <a:rPr lang="en-US" sz="4800" b="1" i="1" dirty="0"/>
              <a:t>nTIDE (First Friday) Report</a:t>
            </a:r>
            <a:endParaRPr lang="en-US" sz="4800" i="1" dirty="0"/>
          </a:p>
        </p:txBody>
      </p:sp>
    </p:spTree>
    <p:extLst>
      <p:ext uri="{BB962C8B-B14F-4D97-AF65-F5344CB8AC3E}">
        <p14:creationId xmlns:p14="http://schemas.microsoft.com/office/powerpoint/2010/main" val="277493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pic>
        <p:nvPicPr>
          <p:cNvPr id="31" name="Picture 30">
            <a:extLst>
              <a:ext uri="{FF2B5EF4-FFF2-40B4-BE49-F238E27FC236}">
                <a16:creationId xmlns:a16="http://schemas.microsoft.com/office/drawing/2014/main" id="{A0A1A19B-C885-403D-9092-B34058CDA32A}"/>
              </a:ext>
            </a:extLst>
          </p:cNvPr>
          <p:cNvPicPr>
            <a:picLocks noChangeAspect="1"/>
          </p:cNvPicPr>
          <p:nvPr/>
        </p:nvPicPr>
        <p:blipFill>
          <a:blip r:embed="rId2"/>
          <a:stretch>
            <a:fillRect/>
          </a:stretch>
        </p:blipFill>
        <p:spPr>
          <a:xfrm>
            <a:off x="3172713" y="417402"/>
            <a:ext cx="6788260" cy="5577840"/>
          </a:xfrm>
          <a:prstGeom prst="rect">
            <a:avLst/>
          </a:prstGeom>
        </p:spPr>
      </p:pic>
    </p:spTree>
    <p:extLst>
      <p:ext uri="{BB962C8B-B14F-4D97-AF65-F5344CB8AC3E}">
        <p14:creationId xmlns:p14="http://schemas.microsoft.com/office/powerpoint/2010/main" val="3449780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Tree>
    <p:extLst>
      <p:ext uri="{BB962C8B-B14F-4D97-AF65-F5344CB8AC3E}">
        <p14:creationId xmlns:p14="http://schemas.microsoft.com/office/powerpoint/2010/main" val="394436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6" name="Picture 5">
            <a:extLst>
              <a:ext uri="{FF2B5EF4-FFF2-40B4-BE49-F238E27FC236}">
                <a16:creationId xmlns:a16="http://schemas.microsoft.com/office/drawing/2014/main" id="{AB374CFB-2AC2-45A2-B85D-E258237B322B}"/>
              </a:ext>
            </a:extLst>
          </p:cNvPr>
          <p:cNvPicPr>
            <a:picLocks noChangeAspect="1"/>
          </p:cNvPicPr>
          <p:nvPr/>
        </p:nvPicPr>
        <p:blipFill>
          <a:blip r:embed="rId2"/>
          <a:stretch>
            <a:fillRect/>
          </a:stretch>
        </p:blipFill>
        <p:spPr>
          <a:xfrm>
            <a:off x="3090410" y="417402"/>
            <a:ext cx="6970532" cy="5577840"/>
          </a:xfrm>
          <a:prstGeom prst="rect">
            <a:avLst/>
          </a:prstGeom>
        </p:spPr>
      </p:pic>
    </p:spTree>
    <p:extLst>
      <p:ext uri="{BB962C8B-B14F-4D97-AF65-F5344CB8AC3E}">
        <p14:creationId xmlns:p14="http://schemas.microsoft.com/office/powerpoint/2010/main" val="47757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
        <p:nvSpPr>
          <p:cNvPr id="16" name="Title 1">
            <a:extLst>
              <a:ext uri="{FF2B5EF4-FFF2-40B4-BE49-F238E27FC236}">
                <a16:creationId xmlns:a16="http://schemas.microsoft.com/office/drawing/2014/main" id="{2B41C981-2DBB-4B5D-B772-1D0091D5C947}"/>
              </a:ext>
            </a:extLst>
          </p:cNvPr>
          <p:cNvSpPr txBox="1">
            <a:spLocks/>
          </p:cNvSpPr>
          <p:nvPr/>
        </p:nvSpPr>
        <p:spPr>
          <a:xfrm>
            <a:off x="3215149" y="2593854"/>
            <a:ext cx="7462683" cy="294227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i="1" dirty="0"/>
              <a:t>COVID Update</a:t>
            </a:r>
          </a:p>
          <a:p>
            <a:pPr algn="ctr"/>
            <a:r>
              <a:rPr lang="en-US" sz="4800" b="1" i="1" dirty="0"/>
              <a:t>Findings</a:t>
            </a:r>
            <a:endParaRPr lang="en-US" sz="4800" i="1" dirty="0"/>
          </a:p>
        </p:txBody>
      </p:sp>
    </p:spTree>
    <p:extLst>
      <p:ext uri="{BB962C8B-B14F-4D97-AF65-F5344CB8AC3E}">
        <p14:creationId xmlns:p14="http://schemas.microsoft.com/office/powerpoint/2010/main" val="262267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3" name="Picture 2">
            <a:extLst>
              <a:ext uri="{FF2B5EF4-FFF2-40B4-BE49-F238E27FC236}">
                <a16:creationId xmlns:a16="http://schemas.microsoft.com/office/drawing/2014/main" id="{1EB1989B-49AC-4626-A9C7-566B591B94AF}"/>
              </a:ext>
            </a:extLst>
          </p:cNvPr>
          <p:cNvPicPr>
            <a:picLocks noChangeAspect="1"/>
          </p:cNvPicPr>
          <p:nvPr/>
        </p:nvPicPr>
        <p:blipFill>
          <a:blip r:embed="rId2"/>
          <a:stretch>
            <a:fillRect/>
          </a:stretch>
        </p:blipFill>
        <p:spPr>
          <a:xfrm>
            <a:off x="1224874" y="1315774"/>
            <a:ext cx="9742252" cy="4895512"/>
          </a:xfrm>
          <a:prstGeom prst="rect">
            <a:avLst/>
          </a:prstGeom>
        </p:spPr>
      </p:pic>
    </p:spTree>
    <p:extLst>
      <p:ext uri="{BB962C8B-B14F-4D97-AF65-F5344CB8AC3E}">
        <p14:creationId xmlns:p14="http://schemas.microsoft.com/office/powerpoint/2010/main" val="635818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3" name="Picture 2">
            <a:extLst>
              <a:ext uri="{FF2B5EF4-FFF2-40B4-BE49-F238E27FC236}">
                <a16:creationId xmlns:a16="http://schemas.microsoft.com/office/drawing/2014/main" id="{3DF9D3A9-9943-4581-B9EE-AAEC1696F4F6}"/>
              </a:ext>
            </a:extLst>
          </p:cNvPr>
          <p:cNvPicPr>
            <a:picLocks noChangeAspect="1"/>
          </p:cNvPicPr>
          <p:nvPr/>
        </p:nvPicPr>
        <p:blipFill>
          <a:blip r:embed="rId2"/>
          <a:stretch>
            <a:fillRect/>
          </a:stretch>
        </p:blipFill>
        <p:spPr>
          <a:xfrm>
            <a:off x="1224874" y="1315774"/>
            <a:ext cx="9742252" cy="4895512"/>
          </a:xfrm>
          <a:prstGeom prst="rect">
            <a:avLst/>
          </a:prstGeom>
        </p:spPr>
      </p:pic>
    </p:spTree>
    <p:extLst>
      <p:ext uri="{BB962C8B-B14F-4D97-AF65-F5344CB8AC3E}">
        <p14:creationId xmlns:p14="http://schemas.microsoft.com/office/powerpoint/2010/main" val="51543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3" name="Picture 2">
            <a:extLst>
              <a:ext uri="{FF2B5EF4-FFF2-40B4-BE49-F238E27FC236}">
                <a16:creationId xmlns:a16="http://schemas.microsoft.com/office/drawing/2014/main" id="{5ADA2ED3-DBA3-454E-81CA-BE82E8A6AD8A}"/>
              </a:ext>
            </a:extLst>
          </p:cNvPr>
          <p:cNvPicPr>
            <a:picLocks noChangeAspect="1"/>
          </p:cNvPicPr>
          <p:nvPr/>
        </p:nvPicPr>
        <p:blipFill>
          <a:blip r:embed="rId2"/>
          <a:stretch>
            <a:fillRect/>
          </a:stretch>
        </p:blipFill>
        <p:spPr>
          <a:xfrm>
            <a:off x="1224874" y="1315774"/>
            <a:ext cx="9742252" cy="4895512"/>
          </a:xfrm>
          <a:prstGeom prst="rect">
            <a:avLst/>
          </a:prstGeom>
        </p:spPr>
      </p:pic>
    </p:spTree>
    <p:extLst>
      <p:ext uri="{BB962C8B-B14F-4D97-AF65-F5344CB8AC3E}">
        <p14:creationId xmlns:p14="http://schemas.microsoft.com/office/powerpoint/2010/main" val="150806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pic>
        <p:nvPicPr>
          <p:cNvPr id="3" name="Picture 2">
            <a:extLst>
              <a:ext uri="{FF2B5EF4-FFF2-40B4-BE49-F238E27FC236}">
                <a16:creationId xmlns:a16="http://schemas.microsoft.com/office/drawing/2014/main" id="{E65DBF69-ED86-4290-890A-3715CF583DFC}"/>
              </a:ext>
            </a:extLst>
          </p:cNvPr>
          <p:cNvPicPr>
            <a:picLocks noChangeAspect="1"/>
          </p:cNvPicPr>
          <p:nvPr/>
        </p:nvPicPr>
        <p:blipFill>
          <a:blip r:embed="rId2"/>
          <a:stretch>
            <a:fillRect/>
          </a:stretch>
        </p:blipFill>
        <p:spPr>
          <a:xfrm>
            <a:off x="1224874" y="1315774"/>
            <a:ext cx="9742252" cy="4895512"/>
          </a:xfrm>
          <a:prstGeom prst="rect">
            <a:avLst/>
          </a:prstGeom>
        </p:spPr>
      </p:pic>
    </p:spTree>
    <p:extLst>
      <p:ext uri="{BB962C8B-B14F-4D97-AF65-F5344CB8AC3E}">
        <p14:creationId xmlns:p14="http://schemas.microsoft.com/office/powerpoint/2010/main" val="3226049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pic>
        <p:nvPicPr>
          <p:cNvPr id="31" name="Picture 30">
            <a:extLst>
              <a:ext uri="{FF2B5EF4-FFF2-40B4-BE49-F238E27FC236}">
                <a16:creationId xmlns:a16="http://schemas.microsoft.com/office/drawing/2014/main" id="{B8261E31-FC8B-4ABF-B84D-2352DFA032F1}"/>
              </a:ext>
            </a:extLst>
          </p:cNvPr>
          <p:cNvPicPr>
            <a:picLocks noChangeAspect="1"/>
          </p:cNvPicPr>
          <p:nvPr/>
        </p:nvPicPr>
        <p:blipFill>
          <a:blip r:embed="rId2"/>
          <a:stretch>
            <a:fillRect/>
          </a:stretch>
        </p:blipFill>
        <p:spPr>
          <a:xfrm>
            <a:off x="1224874" y="1315774"/>
            <a:ext cx="9742252" cy="4895512"/>
          </a:xfrm>
          <a:prstGeom prst="rect">
            <a:avLst/>
          </a:prstGeom>
        </p:spPr>
      </p:pic>
    </p:spTree>
    <p:extLst>
      <p:ext uri="{BB962C8B-B14F-4D97-AF65-F5344CB8AC3E}">
        <p14:creationId xmlns:p14="http://schemas.microsoft.com/office/powerpoint/2010/main" val="397078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May 20, 2022</a:t>
            </a:r>
          </a:p>
        </p:txBody>
      </p:sp>
      <p:pic>
        <p:nvPicPr>
          <p:cNvPr id="4" name="nTIDE-1.wav" descr="audio icon to start recorded introduction (will auto advance through the next two slides)">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pic>
        <p:nvPicPr>
          <p:cNvPr id="3" name="Picture 2">
            <a:extLst>
              <a:ext uri="{FF2B5EF4-FFF2-40B4-BE49-F238E27FC236}">
                <a16:creationId xmlns:a16="http://schemas.microsoft.com/office/drawing/2014/main" id="{B426A437-51B4-4B4C-A7F1-9ADFBD9A6228}"/>
              </a:ext>
            </a:extLst>
          </p:cNvPr>
          <p:cNvPicPr>
            <a:picLocks noChangeAspect="1"/>
          </p:cNvPicPr>
          <p:nvPr/>
        </p:nvPicPr>
        <p:blipFill>
          <a:blip r:embed="rId2"/>
          <a:stretch>
            <a:fillRect/>
          </a:stretch>
        </p:blipFill>
        <p:spPr>
          <a:xfrm>
            <a:off x="1221825" y="1315774"/>
            <a:ext cx="9748349" cy="4895512"/>
          </a:xfrm>
          <a:prstGeom prst="rect">
            <a:avLst/>
          </a:prstGeom>
        </p:spPr>
      </p:pic>
    </p:spTree>
    <p:extLst>
      <p:ext uri="{BB962C8B-B14F-4D97-AF65-F5344CB8AC3E}">
        <p14:creationId xmlns:p14="http://schemas.microsoft.com/office/powerpoint/2010/main" val="104783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Logistic Items</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Use “Q&amp;A” button on Zoom to ask a questions</a:t>
            </a:r>
          </a:p>
          <a:p>
            <a:pPr marL="283464" indent="-285750">
              <a:spcBef>
                <a:spcPts val="24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r>
              <a:rPr lang="en-US" dirty="0">
                <a:latin typeface="Calibri" panose="020F0502020204030204" pitchFamily="34" charset="0"/>
                <a:cs typeface="Microsoft Sans Serif" pitchFamily="34" charset="0"/>
              </a:rPr>
              <a:t> </a:t>
            </a:r>
            <a:endParaRPr lang="en-US" sz="3200" b="1" dirty="0">
              <a:latin typeface="Calibri" panose="020F0502020204030204" pitchFamily="34" charset="0"/>
            </a:endParaRPr>
          </a:p>
          <a:p>
            <a:pPr marL="283464" indent="-285750">
              <a:spcBef>
                <a:spcPts val="2400"/>
              </a:spcBef>
            </a:pPr>
            <a:r>
              <a:rPr lang="en-US" sz="3200" dirty="0">
                <a:latin typeface="Calibri" panose="020F0502020204030204" pitchFamily="34" charset="0"/>
                <a:cs typeface="Microsoft Sans Serif" pitchFamily="34" charset="0"/>
              </a:rPr>
              <a:t>Take our feedback survey at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21</a:t>
            </a:fld>
            <a:endParaRPr lang="en-US"/>
          </a:p>
        </p:txBody>
      </p:sp>
      <p:pic>
        <p:nvPicPr>
          <p:cNvPr id="6" name="Picture 5" descr="Q&amp;A">
            <a:extLst>
              <a:ext uri="{FF2B5EF4-FFF2-40B4-BE49-F238E27FC236}">
                <a16:creationId xmlns:a16="http://schemas.microsoft.com/office/drawing/2014/main" id="{F28EB550-BD71-4B32-99F8-E339BE80271F}"/>
              </a:ext>
            </a:extLst>
          </p:cNvPr>
          <p:cNvPicPr>
            <a:picLocks noChangeAspect="1"/>
          </p:cNvPicPr>
          <p:nvPr/>
        </p:nvPicPr>
        <p:blipFill>
          <a:blip r:embed="rId3"/>
          <a:stretch>
            <a:fillRect/>
          </a:stretch>
        </p:blipFill>
        <p:spPr>
          <a:xfrm>
            <a:off x="9071592" y="1955382"/>
            <a:ext cx="994829" cy="763475"/>
          </a:xfrm>
          <a:prstGeom prst="rect">
            <a:avLst/>
          </a:prstGeom>
        </p:spPr>
      </p:pic>
    </p:spTree>
    <p:extLst>
      <p:ext uri="{BB962C8B-B14F-4D97-AF65-F5344CB8AC3E}">
        <p14:creationId xmlns:p14="http://schemas.microsoft.com/office/powerpoint/2010/main" val="322912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22</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23</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pic>
        <p:nvPicPr>
          <p:cNvPr id="7" name="nTIDE-4" descr="audio icon to start end music">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spcBef>
                <a:spcPts val="1800"/>
              </a:spcBef>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800" dirty="0">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descr="audio file for the intro text on slide 3">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t>If you have any questions following this recording, please contact us at </a:t>
            </a:r>
            <a:r>
              <a:rPr lang="en-US" sz="2800" u="sng" dirty="0">
                <a:hlinkClick r:id="rId4"/>
              </a:rPr>
              <a:t>disability.statistics@unh.edu</a:t>
            </a:r>
            <a:r>
              <a:rPr lang="en-US" sz="2800" dirty="0"/>
              <a:t>, or toll free at 866-538-9521 for more information. Thanks for joining us. Enjoy today's webinar!</a:t>
            </a:r>
          </a:p>
          <a:p>
            <a:endParaRPr lang="en-US" dirty="0"/>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descr="audio recording for text on slide 4">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815123"/>
            <a:ext cx="10102842"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000" dirty="0">
                <a:latin typeface="+mj-lt"/>
                <a:ea typeface="Calibri" panose="020F0502020204030204" pitchFamily="34" charset="0"/>
                <a:cs typeface="Times New Roman" panose="02020603050405020304" pitchFamily="18" charset="0"/>
              </a:rPr>
              <a:t>We recommend using a computer or laptop (and not aa phone or tablet), i</a:t>
            </a:r>
            <a:r>
              <a:rPr lang="en-US" sz="3000" dirty="0">
                <a:effectLst/>
                <a:latin typeface="+mj-lt"/>
                <a:ea typeface="Calibri" panose="020F0502020204030204" pitchFamily="34" charset="0"/>
                <a:cs typeface="Times New Roman" panose="02020603050405020304" pitchFamily="18" charset="0"/>
              </a:rPr>
              <a:t>f you want to see the gallery of speakers </a:t>
            </a:r>
            <a:r>
              <a:rPr lang="en-US" sz="3000" u="sng" dirty="0">
                <a:effectLst/>
                <a:latin typeface="+mj-lt"/>
                <a:ea typeface="Calibri" panose="020F0502020204030204" pitchFamily="34" charset="0"/>
                <a:cs typeface="Times New Roman" panose="02020603050405020304" pitchFamily="18" charset="0"/>
              </a:rPr>
              <a:t>and</a:t>
            </a:r>
            <a:r>
              <a:rPr lang="en-US" sz="3000" dirty="0">
                <a:effectLst/>
                <a:latin typeface="+mj-lt"/>
                <a:ea typeface="Calibri" panose="020F0502020204030204" pitchFamily="34" charset="0"/>
                <a:cs typeface="Times New Roman" panose="02020603050405020304" pitchFamily="18" charset="0"/>
              </a:rPr>
              <a:t> the interpreter.</a:t>
            </a:r>
            <a:endParaRPr lang="en-US" sz="3000" dirty="0">
              <a:latin typeface="+mj-lt"/>
            </a:endParaRPr>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ASL Interpreter</a:t>
            </a:r>
            <a:endParaRPr lang="en-US" u="sng" dirty="0"/>
          </a:p>
        </p:txBody>
      </p:sp>
    </p:spTree>
    <p:extLst>
      <p:ext uri="{BB962C8B-B14F-4D97-AF65-F5344CB8AC3E}">
        <p14:creationId xmlns:p14="http://schemas.microsoft.com/office/powerpoint/2010/main" val="81309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608391"/>
            <a:ext cx="4817533" cy="4351338"/>
          </a:xfrm>
        </p:spPr>
        <p:txBody>
          <a:bodyPr/>
          <a:lstStyle/>
          <a:p>
            <a:pPr>
              <a:spcBef>
                <a:spcPts val="1800"/>
              </a:spcBef>
            </a:pPr>
            <a:r>
              <a:rPr lang="en-US" dirty="0">
                <a:latin typeface="Calibri" panose="020F0502020204030204" pitchFamily="34" charset="0"/>
              </a:rPr>
              <a:t>Zoom Tip #1: Sound</a:t>
            </a:r>
          </a:p>
          <a:p>
            <a:pPr marL="457200" lvl="1" indent="0">
              <a:spcBef>
                <a:spcPts val="1800"/>
              </a:spcBef>
              <a:buNone/>
            </a:pPr>
            <a:r>
              <a:rPr lang="en-US" sz="2400" dirty="0">
                <a:latin typeface="Calibri" panose="020F0502020204030204" pitchFamily="34" charset="0"/>
                <a:cs typeface="Calibri" panose="020F0502020204030204" pitchFamily="34" charset="0"/>
              </a:rPr>
              <a:t>To select the speaker you want to use for today’s webinar, click on the </a:t>
            </a:r>
            <a:r>
              <a:rPr lang="en-US" sz="2400" b="1" dirty="0">
                <a:latin typeface="Calibri" panose="020F0502020204030204" pitchFamily="34" charset="0"/>
                <a:cs typeface="Calibri" panose="020F0502020204030204" pitchFamily="34" charset="0"/>
              </a:rPr>
              <a:t>up arrow</a:t>
            </a:r>
            <a:r>
              <a:rPr lang="en-US" sz="2400" dirty="0">
                <a:latin typeface="Calibri" panose="020F0502020204030204" pitchFamily="34" charset="0"/>
                <a:cs typeface="Calibri" panose="020F0502020204030204" pitchFamily="34" charset="0"/>
              </a:rPr>
              <a:t> next to </a:t>
            </a:r>
            <a:r>
              <a:rPr lang="en-US" sz="2400" b="1" dirty="0">
                <a:latin typeface="Calibri" panose="020F0502020204030204" pitchFamily="34" charset="0"/>
                <a:cs typeface="Calibri" panose="020F0502020204030204" pitchFamily="34" charset="0"/>
              </a:rPr>
              <a:t>Audio Settings</a:t>
            </a:r>
            <a:r>
              <a:rPr lang="en-US" sz="2400" dirty="0">
                <a:latin typeface="Calibri" panose="020F0502020204030204" pitchFamily="34" charset="0"/>
                <a:cs typeface="Calibri" panose="020F0502020204030204" pitchFamily="34" charset="0"/>
              </a:rPr>
              <a:t>, and then select one of the options.</a:t>
            </a:r>
          </a:p>
          <a:p>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fld id="{9C637C1D-740A-4EE7-9AC7-DE15DA94B719}" type="slidenum">
              <a:rPr lang="en-US" smtClean="0"/>
              <a:t>6</a:t>
            </a:fld>
            <a:endParaRPr lang="en-US"/>
          </a:p>
        </p:txBody>
      </p:sp>
      <p:sp>
        <p:nvSpPr>
          <p:cNvPr id="7" name="TextBox 6">
            <a:extLst>
              <a:ext uri="{FF2B5EF4-FFF2-40B4-BE49-F238E27FC236}">
                <a16:creationId xmlns:a16="http://schemas.microsoft.com/office/drawing/2014/main" id="{5E1FAF20-F8E5-4036-9188-2008BC0C76AC}"/>
              </a:ext>
            </a:extLst>
          </p:cNvPr>
          <p:cNvSpPr txBox="1"/>
          <p:nvPr/>
        </p:nvSpPr>
        <p:spPr>
          <a:xfrm>
            <a:off x="6231469" y="1560102"/>
            <a:ext cx="5122331" cy="2231380"/>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2800" kern="0" dirty="0">
                <a:latin typeface="Calibri" panose="020F0502020204030204" pitchFamily="34" charset="0"/>
              </a:rPr>
              <a:t>Zoom Tip #2: Close Captioning</a:t>
            </a:r>
          </a:p>
          <a:p>
            <a:pPr lvl="1">
              <a:spcBef>
                <a:spcPts val="1800"/>
              </a:spcBef>
            </a:pPr>
            <a:r>
              <a:rPr lang="en-US" sz="2400" kern="0" dirty="0">
                <a:latin typeface="Calibri" panose="020F0502020204030204" pitchFamily="34" charset="0"/>
                <a:cs typeface="Calibri" panose="020F0502020204030204" pitchFamily="34" charset="0"/>
              </a:rPr>
              <a:t>Click on</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Closed Caption</a:t>
            </a:r>
            <a:r>
              <a:rPr lang="en-US" sz="2400" dirty="0">
                <a:latin typeface="Calibri" panose="020F0502020204030204" pitchFamily="34" charset="0"/>
                <a:cs typeface="Calibri" panose="020F0502020204030204" pitchFamily="34" charset="0"/>
              </a:rPr>
              <a:t>, and then select </a:t>
            </a:r>
            <a:r>
              <a:rPr lang="en-US" sz="2400" b="1" dirty="0">
                <a:latin typeface="Calibri" panose="020F0502020204030204" pitchFamily="34" charset="0"/>
                <a:cs typeface="Calibri" panose="020F0502020204030204" pitchFamily="34" charset="0"/>
              </a:rPr>
              <a:t>Show Subtitle</a:t>
            </a:r>
            <a:r>
              <a:rPr lang="en-US" sz="2400" dirty="0">
                <a:latin typeface="Calibri" panose="020F0502020204030204" pitchFamily="34" charset="0"/>
                <a:cs typeface="Calibri" panose="020F0502020204030204" pitchFamily="34" charset="0"/>
              </a:rPr>
              <a:t> for subtitles, </a:t>
            </a:r>
            <a:r>
              <a:rPr lang="en-US" sz="2400" u="sng" dirty="0">
                <a:latin typeface="Calibri" panose="020F0502020204030204" pitchFamily="34" charset="0"/>
                <a:cs typeface="Calibri" panose="020F0502020204030204" pitchFamily="34" charset="0"/>
              </a:rPr>
              <a:t>or</a:t>
            </a:r>
            <a:r>
              <a:rPr lang="en-US" sz="2400" dirty="0">
                <a:latin typeface="Calibri" panose="020F0502020204030204" pitchFamily="34" charset="0"/>
                <a:cs typeface="Calibri" panose="020F0502020204030204" pitchFamily="34" charset="0"/>
              </a:rPr>
              <a:t> select </a:t>
            </a:r>
            <a:r>
              <a:rPr lang="en-US" sz="2400" b="1" dirty="0">
                <a:latin typeface="Calibri" panose="020F0502020204030204" pitchFamily="34" charset="0"/>
                <a:cs typeface="Calibri" panose="020F0502020204030204" pitchFamily="34" charset="0"/>
              </a:rPr>
              <a:t>View Full Transcript </a:t>
            </a:r>
            <a:r>
              <a:rPr lang="en-US" sz="2400" dirty="0">
                <a:latin typeface="Calibri" panose="020F0502020204030204" pitchFamily="34" charset="0"/>
                <a:cs typeface="Calibri" panose="020F0502020204030204" pitchFamily="34" charset="0"/>
              </a:rPr>
              <a:t>to get a running transcript of the captions.</a:t>
            </a:r>
          </a:p>
        </p:txBody>
      </p:sp>
      <p:pic>
        <p:nvPicPr>
          <p:cNvPr id="9" name="Picture 8" descr="screen shot of audio settings available in zoom webinar">
            <a:extLst>
              <a:ext uri="{FF2B5EF4-FFF2-40B4-BE49-F238E27FC236}">
                <a16:creationId xmlns:a16="http://schemas.microsoft.com/office/drawing/2014/main" id="{E82F6EFD-CF39-48D0-9A06-E0CB65BCB0CF}"/>
              </a:ext>
            </a:extLst>
          </p:cNvPr>
          <p:cNvPicPr>
            <a:picLocks noChangeAspect="1"/>
          </p:cNvPicPr>
          <p:nvPr/>
        </p:nvPicPr>
        <p:blipFill rotWithShape="1">
          <a:blip r:embed="rId2"/>
          <a:srcRect l="16468" t="55870" r="46081" b="12356"/>
          <a:stretch/>
        </p:blipFill>
        <p:spPr>
          <a:xfrm>
            <a:off x="1507667" y="4525886"/>
            <a:ext cx="3416205" cy="1612767"/>
          </a:xfrm>
          <a:prstGeom prst="rect">
            <a:avLst/>
          </a:prstGeom>
        </p:spPr>
      </p:pic>
      <p:pic>
        <p:nvPicPr>
          <p:cNvPr id="11" name="Picture 3" descr="A screenshot of a cell phone&#10;&#10;Description generated with very high confidence">
            <a:extLst>
              <a:ext uri="{FF2B5EF4-FFF2-40B4-BE49-F238E27FC236}">
                <a16:creationId xmlns:a16="http://schemas.microsoft.com/office/drawing/2014/main" id="{3176547C-24D8-4981-9F29-DA8BC831FAE6}"/>
              </a:ext>
            </a:extLst>
          </p:cNvPr>
          <p:cNvPicPr>
            <a:picLocks noChangeAspect="1"/>
          </p:cNvPicPr>
          <p:nvPr/>
        </p:nvPicPr>
        <p:blipFill rotWithShape="1">
          <a:blip r:embed="rId3"/>
          <a:srcRect l="5665" t="66198" r="42515" b="-2"/>
          <a:stretch/>
        </p:blipFill>
        <p:spPr>
          <a:xfrm>
            <a:off x="6916977" y="3767629"/>
            <a:ext cx="1496388" cy="734868"/>
          </a:xfrm>
          <a:prstGeom prst="rect">
            <a:avLst/>
          </a:prstGeom>
        </p:spPr>
      </p:pic>
      <p:pic>
        <p:nvPicPr>
          <p:cNvPr id="13" name="Picture 3" descr="A screen shot of the Zoom Closed Caption options">
            <a:extLst>
              <a:ext uri="{FF2B5EF4-FFF2-40B4-BE49-F238E27FC236}">
                <a16:creationId xmlns:a16="http://schemas.microsoft.com/office/drawing/2014/main" id="{98B98A50-3F09-4A70-AA65-A2F9BB02D24F}"/>
              </a:ext>
            </a:extLst>
          </p:cNvPr>
          <p:cNvPicPr>
            <a:picLocks noChangeAspect="1"/>
          </p:cNvPicPr>
          <p:nvPr/>
        </p:nvPicPr>
        <p:blipFill rotWithShape="1">
          <a:blip r:embed="rId4"/>
          <a:srcRect l="8093" t="30909" r="2280" b="27272"/>
          <a:stretch/>
        </p:blipFill>
        <p:spPr>
          <a:xfrm>
            <a:off x="6916977" y="4470693"/>
            <a:ext cx="2246073" cy="1675449"/>
          </a:xfrm>
          <a:prstGeom prst="rect">
            <a:avLst/>
          </a:prstGeom>
        </p:spPr>
      </p:pic>
      <p:pic>
        <p:nvPicPr>
          <p:cNvPr id="15" name="Picture 14" descr="screen shot of audio settings available in zoom webinar">
            <a:extLst>
              <a:ext uri="{FF2B5EF4-FFF2-40B4-BE49-F238E27FC236}">
                <a16:creationId xmlns:a16="http://schemas.microsoft.com/office/drawing/2014/main" id="{5CD99D1C-DB3C-4B76-9B5A-310D12B40AC9}"/>
              </a:ext>
            </a:extLst>
          </p:cNvPr>
          <p:cNvPicPr>
            <a:picLocks noChangeAspect="1"/>
          </p:cNvPicPr>
          <p:nvPr/>
        </p:nvPicPr>
        <p:blipFill rotWithShape="1">
          <a:blip r:embed="rId2"/>
          <a:srcRect l="2" t="88021" r="80364" b="-604"/>
          <a:stretch/>
        </p:blipFill>
        <p:spPr>
          <a:xfrm>
            <a:off x="1507667" y="4010432"/>
            <a:ext cx="1542443" cy="550034"/>
          </a:xfrm>
          <a:prstGeom prst="rect">
            <a:avLst/>
          </a:prstGeom>
        </p:spPr>
      </p:pic>
      <p:sp>
        <p:nvSpPr>
          <p:cNvPr id="17" name="TextBox 16">
            <a:extLst>
              <a:ext uri="{FF2B5EF4-FFF2-40B4-BE49-F238E27FC236}">
                <a16:creationId xmlns:a16="http://schemas.microsoft.com/office/drawing/2014/main" id="{E328B99D-94AC-4429-87A3-BE7EC45C5247}"/>
              </a:ext>
            </a:extLst>
          </p:cNvPr>
          <p:cNvSpPr txBox="1"/>
          <p:nvPr/>
        </p:nvSpPr>
        <p:spPr>
          <a:xfrm rot="19215950">
            <a:off x="5189879" y="4404027"/>
            <a:ext cx="1553630" cy="523220"/>
          </a:xfrm>
          <a:prstGeom prst="rect">
            <a:avLst/>
          </a:prstGeom>
          <a:noFill/>
        </p:spPr>
        <p:txBody>
          <a:bodyPr wrap="none" rtlCol="0">
            <a:spAutoFit/>
          </a:bodyPr>
          <a:lstStyle/>
          <a:p>
            <a:pPr algn="ctr"/>
            <a:r>
              <a:rPr lang="en-US" sz="1400" dirty="0"/>
              <a:t>Your screen may </a:t>
            </a:r>
          </a:p>
          <a:p>
            <a:pPr algn="ctr"/>
            <a:r>
              <a:rPr lang="en-US" sz="1400" dirty="0"/>
              <a:t>look a bit different</a:t>
            </a:r>
          </a:p>
        </p:txBody>
      </p:sp>
      <p:sp>
        <p:nvSpPr>
          <p:cNvPr id="14" name="Title 1">
            <a:extLst>
              <a:ext uri="{FF2B5EF4-FFF2-40B4-BE49-F238E27FC236}">
                <a16:creationId xmlns:a16="http://schemas.microsoft.com/office/drawing/2014/main" id="{2F447278-09FB-472B-8591-3F7EFFA9A0BB}"/>
              </a:ext>
            </a:extLst>
          </p:cNvPr>
          <p:cNvSpPr>
            <a:spLocks noGrp="1"/>
          </p:cNvSpPr>
          <p:nvPr>
            <p:ph type="title"/>
          </p:nvPr>
        </p:nvSpPr>
        <p:spPr>
          <a:xfrm>
            <a:off x="838200" y="365125"/>
            <a:ext cx="10515600" cy="1325563"/>
          </a:xfrm>
        </p:spPr>
        <p:txBody>
          <a:bodyPr/>
          <a:lstStyle/>
          <a:p>
            <a:pPr algn="ctr"/>
            <a:r>
              <a:rPr lang="en-US" b="1" u="sng" dirty="0">
                <a:latin typeface="Calibri" panose="020F0502020204030204" pitchFamily="34" charset="0"/>
                <a:cs typeface="Calibri" panose="020F0502020204030204" pitchFamily="34" charset="0"/>
              </a:rPr>
              <a:t>Zoom Tips</a:t>
            </a:r>
            <a:endParaRPr lang="en-US" u="sng" dirty="0"/>
          </a:p>
        </p:txBody>
      </p:sp>
    </p:spTree>
    <p:extLst>
      <p:ext uri="{BB962C8B-B14F-4D97-AF65-F5344CB8AC3E}">
        <p14:creationId xmlns:p14="http://schemas.microsoft.com/office/powerpoint/2010/main" val="3077510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erris wheel, ride&#10;&#10;Description automatically generated">
            <a:extLst>
              <a:ext uri="{FF2B5EF4-FFF2-40B4-BE49-F238E27FC236}">
                <a16:creationId xmlns:a16="http://schemas.microsoft.com/office/drawing/2014/main" id="{86A8BB47-F222-4A71-9FA5-FA2A4D0F100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9410" t="8437" r="34427" b="11204"/>
          <a:stretch/>
        </p:blipFill>
        <p:spPr>
          <a:xfrm flipH="1">
            <a:off x="5258626" y="-457201"/>
            <a:ext cx="6961645" cy="5300389"/>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a:xfrm>
            <a:off x="368004" y="554513"/>
            <a:ext cx="9223035" cy="1325563"/>
          </a:xfrm>
        </p:spPr>
        <p:txBody>
          <a:bodyPr>
            <a:normAutofit/>
          </a:bodyPr>
          <a:lstStyle/>
          <a:p>
            <a:r>
              <a:rPr lang="en-US" sz="3600" b="1" dirty="0">
                <a:latin typeface="Calibri" panose="020F0502020204030204" pitchFamily="34" charset="0"/>
              </a:rPr>
              <a:t>2022 </a:t>
            </a:r>
            <a:r>
              <a:rPr lang="en-US" sz="3600" b="1" i="1" dirty="0">
                <a:latin typeface="Calibri" panose="020F0502020204030204" pitchFamily="34" charset="0"/>
                <a:cs typeface="Calibri" panose="020F0502020204030204" pitchFamily="34" charset="0"/>
              </a:rPr>
              <a:t>State of the Science Conference on Disability Statistics</a:t>
            </a:r>
            <a:endParaRPr lang="en-US" sz="3600"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481709" y="1984332"/>
            <a:ext cx="8179691" cy="4520667"/>
          </a:xfrm>
        </p:spPr>
        <p:txBody>
          <a:bodyPr>
            <a:noAutofit/>
          </a:bodyPr>
          <a:lstStyle/>
          <a:p>
            <a:pPr>
              <a:lnSpc>
                <a:spcPct val="108000"/>
              </a:lnSpc>
            </a:pPr>
            <a:r>
              <a:rPr lang="en-US" dirty="0">
                <a:latin typeface="Calibri" panose="020F0502020204030204" pitchFamily="34" charset="0"/>
                <a:cs typeface="Calibri" panose="020F0502020204030204" pitchFamily="34" charset="0"/>
              </a:rPr>
              <a:t>October 6-7, 2022</a:t>
            </a:r>
          </a:p>
          <a:p>
            <a:pPr>
              <a:lnSpc>
                <a:spcPct val="108000"/>
              </a:lnSpc>
            </a:pPr>
            <a:r>
              <a:rPr lang="en-US" dirty="0">
                <a:latin typeface="Calibri" panose="020F0502020204030204" pitchFamily="34" charset="0"/>
                <a:cs typeface="Calibri" panose="020F0502020204030204" pitchFamily="34" charset="0"/>
              </a:rPr>
              <a:t>Zoom Broadcast, Live from Washington DC </a:t>
            </a:r>
          </a:p>
          <a:p>
            <a:pPr lvl="1">
              <a:lnSpc>
                <a:spcPct val="108000"/>
              </a:lnSpc>
            </a:pPr>
            <a:r>
              <a:rPr lang="en-US" sz="2800" dirty="0">
                <a:latin typeface="Calibri" panose="020F0502020204030204" pitchFamily="34" charset="0"/>
                <a:cs typeface="Calibri" panose="020F0502020204030204" pitchFamily="34" charset="0"/>
              </a:rPr>
              <a:t>Live “studio audience” in ballroom of . </a:t>
            </a:r>
          </a:p>
          <a:p>
            <a:pPr>
              <a:lnSpc>
                <a:spcPct val="108000"/>
              </a:lnSpc>
            </a:pPr>
            <a:r>
              <a:rPr lang="en-US" dirty="0">
                <a:latin typeface="Calibri" panose="020F0502020204030204" pitchFamily="34" charset="0"/>
                <a:cs typeface="Calibri" panose="020F0502020204030204" pitchFamily="34" charset="0"/>
              </a:rPr>
              <a:t>Register at …</a:t>
            </a:r>
          </a:p>
          <a:p>
            <a:pPr marL="0" indent="0">
              <a:lnSpc>
                <a:spcPct val="108000"/>
              </a:lnSpc>
              <a:buNone/>
            </a:pPr>
            <a:r>
              <a:rPr lang="en-US" dirty="0">
                <a:latin typeface="Calibri" panose="020F0502020204030204" pitchFamily="34" charset="0"/>
                <a:cs typeface="Calibri" panose="020F0502020204030204" pitchFamily="34" charset="0"/>
                <a:hlinkClick r:id="rId3"/>
              </a:rPr>
              <a:t>https://www.researchondisability.org/annual-event</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89395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COVID-19 Update</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a:xfrm>
            <a:off x="1077898" y="1491948"/>
            <a:ext cx="10515600" cy="4351338"/>
          </a:xfrm>
        </p:spPr>
        <p:txBody>
          <a:bodyPr>
            <a:normAutofit fontScale="92500" lnSpcReduction="20000"/>
          </a:bodyPr>
          <a:lstStyle/>
          <a:p>
            <a:pPr marL="0" indent="0">
              <a:lnSpc>
                <a:spcPct val="110000"/>
              </a:lnSpc>
              <a:spcBef>
                <a:spcPts val="0"/>
              </a:spcBef>
              <a:buNone/>
            </a:pPr>
            <a:r>
              <a:rPr lang="en-US" sz="2800" b="1" dirty="0">
                <a:solidFill>
                  <a:schemeClr val="tx1"/>
                </a:solidFill>
                <a:latin typeface="Calibri" panose="020F0502020204030204" pitchFamily="34" charset="0"/>
                <a:cs typeface="Calibri" panose="020F0502020204030204" pitchFamily="34" charset="0"/>
              </a:rPr>
              <a:t>Andrew Houtenville</a:t>
            </a:r>
          </a:p>
          <a:p>
            <a:pPr marL="0" indent="0">
              <a:lnSpc>
                <a:spcPct val="110000"/>
              </a:lnSpc>
              <a:spcBef>
                <a:spcPts val="0"/>
              </a:spcBef>
              <a:buNone/>
            </a:pPr>
            <a:r>
              <a:rPr lang="en-US" sz="2800" dirty="0">
                <a:solidFill>
                  <a:schemeClr val="tx1"/>
                </a:solidFill>
                <a:latin typeface="Calibri" panose="020F0502020204030204" pitchFamily="34" charset="0"/>
                <a:cs typeface="Calibri" panose="020F0502020204030204" pitchFamily="34" charset="0"/>
              </a:rPr>
              <a:t>University of New Hampshire</a:t>
            </a:r>
          </a:p>
          <a:p>
            <a:pPr marL="0" indent="0">
              <a:lnSpc>
                <a:spcPct val="110000"/>
              </a:lnSpc>
              <a:spcBef>
                <a:spcPts val="0"/>
              </a:spcBef>
              <a:buNone/>
            </a:pPr>
            <a:endParaRPr lang="en-US" sz="2800" b="1" dirty="0">
              <a:solidFill>
                <a:schemeClr val="tx1"/>
              </a:solidFill>
              <a:latin typeface="Calibri" panose="020F0502020204030204" pitchFamily="34" charset="0"/>
              <a:cs typeface="Calibri" panose="020F0502020204030204" pitchFamily="34" charset="0"/>
            </a:endParaRPr>
          </a:p>
          <a:p>
            <a:pPr marL="0" indent="0">
              <a:lnSpc>
                <a:spcPct val="110000"/>
              </a:lnSpc>
              <a:spcBef>
                <a:spcPts val="0"/>
              </a:spcBef>
              <a:buNone/>
            </a:pPr>
            <a:r>
              <a:rPr lang="en-US" sz="2800" b="1" dirty="0">
                <a:solidFill>
                  <a:schemeClr val="tx1"/>
                </a:solidFill>
                <a:latin typeface="Calibri" panose="020F0502020204030204" pitchFamily="34" charset="0"/>
                <a:cs typeface="Calibri" panose="020F0502020204030204" pitchFamily="34" charset="0"/>
              </a:rPr>
              <a:t>John O’Neill</a:t>
            </a:r>
          </a:p>
          <a:p>
            <a:pPr marL="0" indent="0">
              <a:lnSpc>
                <a:spcPct val="110000"/>
              </a:lnSpc>
              <a:spcBef>
                <a:spcPts val="0"/>
              </a:spcBef>
              <a:buNone/>
            </a:pPr>
            <a:r>
              <a:rPr lang="en-US" sz="2800" dirty="0">
                <a:solidFill>
                  <a:schemeClr val="tx1"/>
                </a:solidFill>
                <a:latin typeface="Calibri" panose="020F0502020204030204" pitchFamily="34" charset="0"/>
                <a:cs typeface="Calibri" panose="020F0502020204030204" pitchFamily="34" charset="0"/>
              </a:rPr>
              <a:t>Kessler Foundation</a:t>
            </a:r>
          </a:p>
          <a:p>
            <a:pPr marL="0" indent="0">
              <a:lnSpc>
                <a:spcPct val="110000"/>
              </a:lnSpc>
              <a:spcBef>
                <a:spcPts val="0"/>
              </a:spcBef>
              <a:buNone/>
            </a:pPr>
            <a:endParaRPr lang="en-US" b="1" dirty="0">
              <a:latin typeface="Calibri" panose="020F0502020204030204" pitchFamily="34" charset="0"/>
              <a:cs typeface="Calibri" panose="020F0502020204030204" pitchFamily="34" charset="0"/>
            </a:endParaRPr>
          </a:p>
          <a:p>
            <a:pPr marL="0" indent="0">
              <a:lnSpc>
                <a:spcPct val="110000"/>
              </a:lnSpc>
              <a:spcBef>
                <a:spcPts val="0"/>
              </a:spcBef>
              <a:buNone/>
            </a:pPr>
            <a:r>
              <a:rPr lang="en-US" b="1" dirty="0">
                <a:latin typeface="Calibri" panose="020F0502020204030204" pitchFamily="34" charset="0"/>
                <a:cs typeface="Calibri" panose="020F0502020204030204" pitchFamily="34" charset="0"/>
              </a:rPr>
              <a:t>Denise Rozell</a:t>
            </a:r>
          </a:p>
          <a:p>
            <a:pPr marL="0" indent="0">
              <a:lnSpc>
                <a:spcPct val="110000"/>
              </a:lnSpc>
              <a:spcBef>
                <a:spcPts val="0"/>
              </a:spcBef>
              <a:buNone/>
            </a:pPr>
            <a:r>
              <a:rPr lang="en-US" sz="2800" dirty="0">
                <a:solidFill>
                  <a:schemeClr val="tx1"/>
                </a:solidFill>
                <a:latin typeface="Calibri" panose="020F0502020204030204" pitchFamily="34" charset="0"/>
                <a:cs typeface="Calibri" panose="020F0502020204030204" pitchFamily="34" charset="0"/>
              </a:rPr>
              <a:t>Association of University Centers on Disabilities</a:t>
            </a:r>
          </a:p>
          <a:p>
            <a:pPr marL="0" indent="0">
              <a:lnSpc>
                <a:spcPct val="110000"/>
              </a:lnSpc>
              <a:spcBef>
                <a:spcPts val="0"/>
              </a:spcBef>
              <a:buNone/>
            </a:pPr>
            <a:endParaRPr lang="en-US" sz="2800" dirty="0">
              <a:solidFill>
                <a:schemeClr val="tx1"/>
              </a:solidFill>
              <a:latin typeface="Calibri" panose="020F0502020204030204" pitchFamily="34" charset="0"/>
              <a:cs typeface="Calibri" panose="020F0502020204030204" pitchFamily="34" charset="0"/>
            </a:endParaRPr>
          </a:p>
          <a:p>
            <a:pPr marL="0" indent="0">
              <a:lnSpc>
                <a:spcPct val="110000"/>
              </a:lnSpc>
              <a:spcBef>
                <a:spcPts val="0"/>
              </a:spcBef>
              <a:buNone/>
            </a:pP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endParaRPr lang="en-US"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8</a:t>
            </a:fld>
            <a:endParaRPr lang="en-US"/>
          </a:p>
        </p:txBody>
      </p:sp>
      <p:sp>
        <p:nvSpPr>
          <p:cNvPr id="6" name="Title 1">
            <a:extLst>
              <a:ext uri="{FF2B5EF4-FFF2-40B4-BE49-F238E27FC236}">
                <a16:creationId xmlns:a16="http://schemas.microsoft.com/office/drawing/2014/main" id="{865F9360-47F9-46C2-9524-64A7811011E3}"/>
              </a:ext>
            </a:extLst>
          </p:cNvPr>
          <p:cNvSpPr txBox="1">
            <a:spLocks/>
          </p:cNvSpPr>
          <p:nvPr/>
        </p:nvSpPr>
        <p:spPr>
          <a:xfrm>
            <a:off x="839996" y="10769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u="sng" dirty="0"/>
          </a:p>
        </p:txBody>
      </p:sp>
    </p:spTree>
    <p:extLst>
      <p:ext uri="{BB962C8B-B14F-4D97-AF65-F5344CB8AC3E}">
        <p14:creationId xmlns:p14="http://schemas.microsoft.com/office/powerpoint/2010/main" val="137761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Updated Numbers from the Public-Use Micro Data 	of the Current Population Survey</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3367475247"/>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nTIDE Template</Template>
  <TotalTime>2443</TotalTime>
  <Words>766</Words>
  <Application>Microsoft Office PowerPoint</Application>
  <PresentationFormat>Widescreen</PresentationFormat>
  <Paragraphs>108</Paragraphs>
  <Slides>23</Slides>
  <Notes>0</Notes>
  <HiddenSlides>0</HiddenSlides>
  <MMClips>4</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Calibri Light</vt:lpstr>
      <vt:lpstr>Myriad Pro</vt:lpstr>
      <vt:lpstr>2_nTIDE Lunch and Learn PPT Template</vt:lpstr>
      <vt:lpstr>Custom Design</vt:lpstr>
      <vt:lpstr>1_Custom Design</vt:lpstr>
      <vt:lpstr>3_nTIDE Lunch and Learn PPT Template</vt:lpstr>
      <vt:lpstr>nTIDE Lunch &amp; Learn Webinar Series</vt:lpstr>
      <vt:lpstr>nTIDE Lunch &amp; Learn Webinar Series</vt:lpstr>
      <vt:lpstr>Up Front Matters</vt:lpstr>
      <vt:lpstr>Up Front Matters</vt:lpstr>
      <vt:lpstr>ASL Interpreter</vt:lpstr>
      <vt:lpstr>Zoom Tips</vt:lpstr>
      <vt:lpstr>2022 State of the Science Conference on Disability Statistics</vt:lpstr>
      <vt:lpstr>COVID-19 Update</vt:lpstr>
      <vt:lpstr>Today’s Agenda</vt:lpstr>
      <vt:lpstr>Employment -to-  Population  Ratio</vt:lpstr>
      <vt:lpstr>Employment -to-  Population  Ratio</vt:lpstr>
      <vt:lpstr>Labor  Force Participation Rate</vt:lpstr>
      <vt:lpstr>Labor  Force Participation Rate</vt:lpstr>
      <vt:lpstr>Number Unemployed</vt:lpstr>
      <vt:lpstr>Number Unemployed</vt:lpstr>
      <vt:lpstr>Number Unemployed</vt:lpstr>
      <vt:lpstr>Number Unemployed</vt:lpstr>
      <vt:lpstr>Number Unemployed</vt:lpstr>
      <vt:lpstr>Number Unemployed</vt:lpstr>
      <vt:lpstr>Number Unemployed</vt:lpstr>
      <vt:lpstr>Logistic Items</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Andrew Houtenville</cp:lastModifiedBy>
  <cp:revision>186</cp:revision>
  <dcterms:created xsi:type="dcterms:W3CDTF">2020-09-03T15:55:14Z</dcterms:created>
  <dcterms:modified xsi:type="dcterms:W3CDTF">2022-05-20T15:21:21Z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