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 id="2147483698" r:id="rId6"/>
    <p:sldMasterId id="2147483710" r:id="rId7"/>
  </p:sldMasterIdLst>
  <p:notesMasterIdLst>
    <p:notesMasterId r:id="rId33"/>
  </p:notesMasterIdLst>
  <p:sldIdLst>
    <p:sldId id="257" r:id="rId8"/>
    <p:sldId id="573" r:id="rId9"/>
    <p:sldId id="256" r:id="rId10"/>
    <p:sldId id="260" r:id="rId11"/>
    <p:sldId id="1056" r:id="rId12"/>
    <p:sldId id="277" r:id="rId13"/>
    <p:sldId id="261" r:id="rId14"/>
    <p:sldId id="262" r:id="rId15"/>
    <p:sldId id="263" r:id="rId16"/>
    <p:sldId id="11889" r:id="rId17"/>
    <p:sldId id="11897" r:id="rId18"/>
    <p:sldId id="691" r:id="rId19"/>
    <p:sldId id="11850" r:id="rId20"/>
    <p:sldId id="11852" r:id="rId21"/>
    <p:sldId id="11853" r:id="rId22"/>
    <p:sldId id="11854" r:id="rId23"/>
    <p:sldId id="11899" r:id="rId24"/>
    <p:sldId id="11855" r:id="rId25"/>
    <p:sldId id="11903" r:id="rId26"/>
    <p:sldId id="11901" r:id="rId27"/>
    <p:sldId id="11902" r:id="rId28"/>
    <p:sldId id="11904" r:id="rId29"/>
    <p:sldId id="693" r:id="rId30"/>
    <p:sldId id="577"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0" autoAdjust="0"/>
  </p:normalViewPr>
  <p:slideViewPr>
    <p:cSldViewPr snapToGrid="0">
      <p:cViewPr varScale="1">
        <p:scale>
          <a:sx n="79" d="100"/>
          <a:sy n="79" d="100"/>
        </p:scale>
        <p:origin x="10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1E0E-A5D5-402D-96DC-401EA6C6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733BE-BA8A-42B8-9CBE-6698CC6DD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844068-81E5-47F5-BECE-6122E8242783}"/>
              </a:ext>
            </a:extLst>
          </p:cNvPr>
          <p:cNvSpPr>
            <a:spLocks noGrp="1"/>
          </p:cNvSpPr>
          <p:nvPr>
            <p:ph type="dt" sz="half" idx="10"/>
          </p:nvPr>
        </p:nvSpPr>
        <p:spPr/>
        <p:txBody>
          <a:bodyPr/>
          <a:lstStyle/>
          <a:p>
            <a:fld id="{9E50C65C-089C-4305-B415-E1490E0E216C}" type="datetimeFigureOut">
              <a:rPr lang="en-US" smtClean="0"/>
              <a:t>2/28/2022</a:t>
            </a:fld>
            <a:endParaRPr lang="en-US"/>
          </a:p>
        </p:txBody>
      </p:sp>
      <p:sp>
        <p:nvSpPr>
          <p:cNvPr id="5" name="Footer Placeholder 4">
            <a:extLst>
              <a:ext uri="{FF2B5EF4-FFF2-40B4-BE49-F238E27FC236}">
                <a16:creationId xmlns:a16="http://schemas.microsoft.com/office/drawing/2014/main" id="{57EF11EC-FEBD-4711-8F71-EF45C5AA6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ED6DC-F4A1-4D1C-BA7F-44C27909A82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2251975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371F-685A-45D8-8A96-7ACC9938E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04F75-89BE-4B83-ACBF-29E2BC817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79B66-B11A-4675-BA63-99298F4711D9}"/>
              </a:ext>
            </a:extLst>
          </p:cNvPr>
          <p:cNvSpPr>
            <a:spLocks noGrp="1"/>
          </p:cNvSpPr>
          <p:nvPr>
            <p:ph type="dt" sz="half" idx="10"/>
          </p:nvPr>
        </p:nvSpPr>
        <p:spPr/>
        <p:txBody>
          <a:bodyPr/>
          <a:lstStyle/>
          <a:p>
            <a:fld id="{9E50C65C-089C-4305-B415-E1490E0E216C}" type="datetimeFigureOut">
              <a:rPr lang="en-US" smtClean="0"/>
              <a:t>2/28/2022</a:t>
            </a:fld>
            <a:endParaRPr lang="en-US"/>
          </a:p>
        </p:txBody>
      </p:sp>
      <p:sp>
        <p:nvSpPr>
          <p:cNvPr id="5" name="Footer Placeholder 4">
            <a:extLst>
              <a:ext uri="{FF2B5EF4-FFF2-40B4-BE49-F238E27FC236}">
                <a16:creationId xmlns:a16="http://schemas.microsoft.com/office/drawing/2014/main" id="{78E6B5DE-2C41-489B-82ED-395D45F6D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BFEE3-C106-4377-A3E6-EC088176E2F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751605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2454-F825-4092-AD7D-2A67FE7B1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91601-EB18-41A6-82DE-6FC80CDA1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0AC9D-F16E-487F-AF8B-7F552EF29860}"/>
              </a:ext>
            </a:extLst>
          </p:cNvPr>
          <p:cNvSpPr>
            <a:spLocks noGrp="1"/>
          </p:cNvSpPr>
          <p:nvPr>
            <p:ph type="dt" sz="half" idx="10"/>
          </p:nvPr>
        </p:nvSpPr>
        <p:spPr/>
        <p:txBody>
          <a:bodyPr/>
          <a:lstStyle/>
          <a:p>
            <a:fld id="{9E50C65C-089C-4305-B415-E1490E0E216C}" type="datetimeFigureOut">
              <a:rPr lang="en-US" smtClean="0"/>
              <a:t>2/28/2022</a:t>
            </a:fld>
            <a:endParaRPr lang="en-US"/>
          </a:p>
        </p:txBody>
      </p:sp>
      <p:sp>
        <p:nvSpPr>
          <p:cNvPr id="5" name="Footer Placeholder 4">
            <a:extLst>
              <a:ext uri="{FF2B5EF4-FFF2-40B4-BE49-F238E27FC236}">
                <a16:creationId xmlns:a16="http://schemas.microsoft.com/office/drawing/2014/main" id="{C233D97C-845D-46EC-B956-5B2AF4077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4912F-481C-4B94-B0AF-362EA9169429}"/>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512113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8F94-B0F8-4714-A901-A385BEE49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98595-FDFE-431B-8A74-417A29C98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8D3F7F-888D-4B5A-82EF-92C325115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44901-5BA6-438F-9DB4-4E0B9555C6FF}"/>
              </a:ext>
            </a:extLst>
          </p:cNvPr>
          <p:cNvSpPr>
            <a:spLocks noGrp="1"/>
          </p:cNvSpPr>
          <p:nvPr>
            <p:ph type="dt" sz="half" idx="10"/>
          </p:nvPr>
        </p:nvSpPr>
        <p:spPr/>
        <p:txBody>
          <a:bodyPr/>
          <a:lstStyle/>
          <a:p>
            <a:fld id="{9E50C65C-089C-4305-B415-E1490E0E216C}" type="datetimeFigureOut">
              <a:rPr lang="en-US" smtClean="0"/>
              <a:t>2/28/2022</a:t>
            </a:fld>
            <a:endParaRPr lang="en-US"/>
          </a:p>
        </p:txBody>
      </p:sp>
      <p:sp>
        <p:nvSpPr>
          <p:cNvPr id="6" name="Footer Placeholder 5">
            <a:extLst>
              <a:ext uri="{FF2B5EF4-FFF2-40B4-BE49-F238E27FC236}">
                <a16:creationId xmlns:a16="http://schemas.microsoft.com/office/drawing/2014/main" id="{47B26B89-8B4E-4DFD-B66E-B9FABFB4C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C5063-57DD-426A-82F0-CC11EFD5565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39324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BE5C-3D32-4018-B60B-AAEDFD35A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BEF4E4-2C50-46BE-9007-3F376583B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D07F0-A2D5-4501-A585-7107223251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BF23E-1023-461E-87F3-557F3EBAF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8F322D-1DBD-46B6-8EB0-32E4FDF47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7AD85-97C5-431F-B14E-D8BFBE8471A0}"/>
              </a:ext>
            </a:extLst>
          </p:cNvPr>
          <p:cNvSpPr>
            <a:spLocks noGrp="1"/>
          </p:cNvSpPr>
          <p:nvPr>
            <p:ph type="dt" sz="half" idx="10"/>
          </p:nvPr>
        </p:nvSpPr>
        <p:spPr/>
        <p:txBody>
          <a:bodyPr/>
          <a:lstStyle/>
          <a:p>
            <a:fld id="{9E50C65C-089C-4305-B415-E1490E0E216C}" type="datetimeFigureOut">
              <a:rPr lang="en-US" smtClean="0"/>
              <a:t>2/28/2022</a:t>
            </a:fld>
            <a:endParaRPr lang="en-US"/>
          </a:p>
        </p:txBody>
      </p:sp>
      <p:sp>
        <p:nvSpPr>
          <p:cNvPr id="8" name="Footer Placeholder 7">
            <a:extLst>
              <a:ext uri="{FF2B5EF4-FFF2-40B4-BE49-F238E27FC236}">
                <a16:creationId xmlns:a16="http://schemas.microsoft.com/office/drawing/2014/main" id="{F979A1ED-3A9F-4A32-999F-5E2B36EC7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997247-4FA1-4F3C-91D0-CFA6D78D4391}"/>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96936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531A-92F9-439F-80EA-D012CA54F8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1EA434-C8CE-480C-99F5-26FAF3C5A1B9}"/>
              </a:ext>
            </a:extLst>
          </p:cNvPr>
          <p:cNvSpPr>
            <a:spLocks noGrp="1"/>
          </p:cNvSpPr>
          <p:nvPr>
            <p:ph type="dt" sz="half" idx="10"/>
          </p:nvPr>
        </p:nvSpPr>
        <p:spPr/>
        <p:txBody>
          <a:bodyPr/>
          <a:lstStyle/>
          <a:p>
            <a:fld id="{9E50C65C-089C-4305-B415-E1490E0E216C}" type="datetimeFigureOut">
              <a:rPr lang="en-US" smtClean="0"/>
              <a:t>2/28/2022</a:t>
            </a:fld>
            <a:endParaRPr lang="en-US"/>
          </a:p>
        </p:txBody>
      </p:sp>
      <p:sp>
        <p:nvSpPr>
          <p:cNvPr id="4" name="Footer Placeholder 3">
            <a:extLst>
              <a:ext uri="{FF2B5EF4-FFF2-40B4-BE49-F238E27FC236}">
                <a16:creationId xmlns:a16="http://schemas.microsoft.com/office/drawing/2014/main" id="{60AE3477-1249-4D15-AAEA-935A3B014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15EFB-FD20-4C60-B50E-527492DF7D77}"/>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688982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909186-C3A0-4AA4-9AF2-4FE07699D9C1}"/>
              </a:ext>
            </a:extLst>
          </p:cNvPr>
          <p:cNvSpPr>
            <a:spLocks noGrp="1"/>
          </p:cNvSpPr>
          <p:nvPr>
            <p:ph type="dt" sz="half" idx="10"/>
          </p:nvPr>
        </p:nvSpPr>
        <p:spPr/>
        <p:txBody>
          <a:bodyPr/>
          <a:lstStyle/>
          <a:p>
            <a:fld id="{9E50C65C-089C-4305-B415-E1490E0E216C}" type="datetimeFigureOut">
              <a:rPr lang="en-US" smtClean="0"/>
              <a:t>2/28/2022</a:t>
            </a:fld>
            <a:endParaRPr lang="en-US"/>
          </a:p>
        </p:txBody>
      </p:sp>
      <p:sp>
        <p:nvSpPr>
          <p:cNvPr id="3" name="Footer Placeholder 2">
            <a:extLst>
              <a:ext uri="{FF2B5EF4-FFF2-40B4-BE49-F238E27FC236}">
                <a16:creationId xmlns:a16="http://schemas.microsoft.com/office/drawing/2014/main" id="{61185941-D289-4C2E-995A-DD22688BE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E1DC3-6D32-42E0-BD58-EB6A53F6BBE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43885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3711-D648-4C0D-AB3F-E34726DA0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E06BE-D09F-4E50-899F-17EB4054B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079105-8BF1-4D72-8DA8-9D61EC161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F5C05-4114-482B-9A8C-8DBEC7CEF186}"/>
              </a:ext>
            </a:extLst>
          </p:cNvPr>
          <p:cNvSpPr>
            <a:spLocks noGrp="1"/>
          </p:cNvSpPr>
          <p:nvPr>
            <p:ph type="dt" sz="half" idx="10"/>
          </p:nvPr>
        </p:nvSpPr>
        <p:spPr/>
        <p:txBody>
          <a:bodyPr/>
          <a:lstStyle/>
          <a:p>
            <a:fld id="{9E50C65C-089C-4305-B415-E1490E0E216C}" type="datetimeFigureOut">
              <a:rPr lang="en-US" smtClean="0"/>
              <a:t>2/28/2022</a:t>
            </a:fld>
            <a:endParaRPr lang="en-US"/>
          </a:p>
        </p:txBody>
      </p:sp>
      <p:sp>
        <p:nvSpPr>
          <p:cNvPr id="6" name="Footer Placeholder 5">
            <a:extLst>
              <a:ext uri="{FF2B5EF4-FFF2-40B4-BE49-F238E27FC236}">
                <a16:creationId xmlns:a16="http://schemas.microsoft.com/office/drawing/2014/main" id="{BBDB9E2A-F46D-4C99-BCAE-8B3743FA8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48B48-6752-4E3E-AA94-47A277D88A7C}"/>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705343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17E8-CF83-4B27-BCF9-ABED7D3C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6AB55-37AD-4B67-9AA9-B9AE9EC81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9A9B1E-D3B7-49F9-AAAA-6A2C37CB3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AF157-E96C-45E6-8200-E0F7757603DA}"/>
              </a:ext>
            </a:extLst>
          </p:cNvPr>
          <p:cNvSpPr>
            <a:spLocks noGrp="1"/>
          </p:cNvSpPr>
          <p:nvPr>
            <p:ph type="dt" sz="half" idx="10"/>
          </p:nvPr>
        </p:nvSpPr>
        <p:spPr/>
        <p:txBody>
          <a:bodyPr/>
          <a:lstStyle/>
          <a:p>
            <a:fld id="{9E50C65C-089C-4305-B415-E1490E0E216C}" type="datetimeFigureOut">
              <a:rPr lang="en-US" smtClean="0"/>
              <a:t>2/28/2022</a:t>
            </a:fld>
            <a:endParaRPr lang="en-US"/>
          </a:p>
        </p:txBody>
      </p:sp>
      <p:sp>
        <p:nvSpPr>
          <p:cNvPr id="6" name="Footer Placeholder 5">
            <a:extLst>
              <a:ext uri="{FF2B5EF4-FFF2-40B4-BE49-F238E27FC236}">
                <a16:creationId xmlns:a16="http://schemas.microsoft.com/office/drawing/2014/main" id="{54BED112-CA56-49ED-894C-7502F9683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297AF-5369-40C0-BEF0-DF84915C0DB5}"/>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3109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EFD4-BFD9-4EFF-97C5-EE0761408D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32D7B-12AB-4E87-9DD9-CAEF681AD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80744-F3C1-4C4B-86A5-157D260F4A5D}"/>
              </a:ext>
            </a:extLst>
          </p:cNvPr>
          <p:cNvSpPr>
            <a:spLocks noGrp="1"/>
          </p:cNvSpPr>
          <p:nvPr>
            <p:ph type="dt" sz="half" idx="10"/>
          </p:nvPr>
        </p:nvSpPr>
        <p:spPr/>
        <p:txBody>
          <a:bodyPr/>
          <a:lstStyle/>
          <a:p>
            <a:fld id="{9E50C65C-089C-4305-B415-E1490E0E216C}" type="datetimeFigureOut">
              <a:rPr lang="en-US" smtClean="0"/>
              <a:t>2/28/2022</a:t>
            </a:fld>
            <a:endParaRPr lang="en-US"/>
          </a:p>
        </p:txBody>
      </p:sp>
      <p:sp>
        <p:nvSpPr>
          <p:cNvPr id="5" name="Footer Placeholder 4">
            <a:extLst>
              <a:ext uri="{FF2B5EF4-FFF2-40B4-BE49-F238E27FC236}">
                <a16:creationId xmlns:a16="http://schemas.microsoft.com/office/drawing/2014/main" id="{033E7E35-C3B3-4C2E-B11F-E5CE606CF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DEDFD-77E5-4766-A2FD-71A6D9F0B5B4}"/>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09925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255373-0862-4F95-B587-34ED6312D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73275-922D-43CC-8866-BA64242EE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00323-CDB1-4F74-BB8C-B38ECE0702F3}"/>
              </a:ext>
            </a:extLst>
          </p:cNvPr>
          <p:cNvSpPr>
            <a:spLocks noGrp="1"/>
          </p:cNvSpPr>
          <p:nvPr>
            <p:ph type="dt" sz="half" idx="10"/>
          </p:nvPr>
        </p:nvSpPr>
        <p:spPr/>
        <p:txBody>
          <a:bodyPr/>
          <a:lstStyle/>
          <a:p>
            <a:fld id="{9E50C65C-089C-4305-B415-E1490E0E216C}" type="datetimeFigureOut">
              <a:rPr lang="en-US" smtClean="0"/>
              <a:t>2/28/2022</a:t>
            </a:fld>
            <a:endParaRPr lang="en-US"/>
          </a:p>
        </p:txBody>
      </p:sp>
      <p:sp>
        <p:nvSpPr>
          <p:cNvPr id="5" name="Footer Placeholder 4">
            <a:extLst>
              <a:ext uri="{FF2B5EF4-FFF2-40B4-BE49-F238E27FC236}">
                <a16:creationId xmlns:a16="http://schemas.microsoft.com/office/drawing/2014/main" id="{DF0C4EAC-487A-4A8F-ABF9-9A5F220EB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3738C-6F9D-4FE3-8883-DDBDD3E664D8}"/>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10998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7C1-7986-4125-9379-9D1803001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0DDAB-0889-41E6-B009-B5AE6FF97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FF186-5A4F-4570-95AA-FCB3987360A0}"/>
              </a:ext>
            </a:extLst>
          </p:cNvPr>
          <p:cNvSpPr>
            <a:spLocks noGrp="1"/>
          </p:cNvSpPr>
          <p:nvPr>
            <p:ph type="dt" sz="half" idx="10"/>
          </p:nvPr>
        </p:nvSpPr>
        <p:spPr/>
        <p:txBody>
          <a:bodyPr/>
          <a:lstStyle/>
          <a:p>
            <a:fld id="{2C6121F6-B5B2-4BB2-ACDA-B3BABCBB2045}" type="datetimeFigureOut">
              <a:rPr lang="en-US" smtClean="0"/>
              <a:t>2/28/2022</a:t>
            </a:fld>
            <a:endParaRPr lang="en-US"/>
          </a:p>
        </p:txBody>
      </p:sp>
      <p:sp>
        <p:nvSpPr>
          <p:cNvPr id="5" name="Footer Placeholder 4">
            <a:extLst>
              <a:ext uri="{FF2B5EF4-FFF2-40B4-BE49-F238E27FC236}">
                <a16:creationId xmlns:a16="http://schemas.microsoft.com/office/drawing/2014/main" id="{B0A1EE1E-D447-46F2-955E-8C9E9591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D9964-3C1B-4FAF-B3A0-4E1AA512F7DF}"/>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29001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A1DA-3A16-4423-880F-766C8117D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C6CCB-7CFC-4680-86E7-E34CBD6E2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A053E-C8E3-44C9-A228-4E0E4B4BC2EF}"/>
              </a:ext>
            </a:extLst>
          </p:cNvPr>
          <p:cNvSpPr>
            <a:spLocks noGrp="1"/>
          </p:cNvSpPr>
          <p:nvPr>
            <p:ph type="dt" sz="half" idx="10"/>
          </p:nvPr>
        </p:nvSpPr>
        <p:spPr/>
        <p:txBody>
          <a:bodyPr/>
          <a:lstStyle/>
          <a:p>
            <a:fld id="{2C6121F6-B5B2-4BB2-ACDA-B3BABCBB2045}" type="datetimeFigureOut">
              <a:rPr lang="en-US" smtClean="0"/>
              <a:t>2/28/2022</a:t>
            </a:fld>
            <a:endParaRPr lang="en-US"/>
          </a:p>
        </p:txBody>
      </p:sp>
      <p:sp>
        <p:nvSpPr>
          <p:cNvPr id="5" name="Footer Placeholder 4">
            <a:extLst>
              <a:ext uri="{FF2B5EF4-FFF2-40B4-BE49-F238E27FC236}">
                <a16:creationId xmlns:a16="http://schemas.microsoft.com/office/drawing/2014/main" id="{4546B84A-480D-43AC-8C27-2DA202A9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8BB6-A33D-4100-9128-543FE44C551E}"/>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42276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5E85-6987-429C-AA23-DF58FEF07E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AA67CD-FA6E-4BC1-8A76-E1DD1EF3D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FD6E5-382B-45D8-A5FC-5A85C5150CB7}"/>
              </a:ext>
            </a:extLst>
          </p:cNvPr>
          <p:cNvSpPr>
            <a:spLocks noGrp="1"/>
          </p:cNvSpPr>
          <p:nvPr>
            <p:ph type="dt" sz="half" idx="10"/>
          </p:nvPr>
        </p:nvSpPr>
        <p:spPr/>
        <p:txBody>
          <a:bodyPr/>
          <a:lstStyle/>
          <a:p>
            <a:fld id="{2C6121F6-B5B2-4BB2-ACDA-B3BABCBB2045}" type="datetimeFigureOut">
              <a:rPr lang="en-US" smtClean="0"/>
              <a:t>2/28/2022</a:t>
            </a:fld>
            <a:endParaRPr lang="en-US"/>
          </a:p>
        </p:txBody>
      </p:sp>
      <p:sp>
        <p:nvSpPr>
          <p:cNvPr id="5" name="Footer Placeholder 4">
            <a:extLst>
              <a:ext uri="{FF2B5EF4-FFF2-40B4-BE49-F238E27FC236}">
                <a16:creationId xmlns:a16="http://schemas.microsoft.com/office/drawing/2014/main" id="{92CB9E64-32A3-47A0-8AAE-47F9D351B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FD969-1993-4165-9099-78ACC3C7456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8916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AF28-E166-46A5-9FFB-54198C079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931B3-1736-467C-BD3F-0AF6214A8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05AF5-3347-4E24-9745-F45357989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3AC07-3E10-4402-9014-B69B983B6B33}"/>
              </a:ext>
            </a:extLst>
          </p:cNvPr>
          <p:cNvSpPr>
            <a:spLocks noGrp="1"/>
          </p:cNvSpPr>
          <p:nvPr>
            <p:ph type="dt" sz="half" idx="10"/>
          </p:nvPr>
        </p:nvSpPr>
        <p:spPr/>
        <p:txBody>
          <a:bodyPr/>
          <a:lstStyle/>
          <a:p>
            <a:fld id="{2C6121F6-B5B2-4BB2-ACDA-B3BABCBB2045}" type="datetimeFigureOut">
              <a:rPr lang="en-US" smtClean="0"/>
              <a:t>2/28/2022</a:t>
            </a:fld>
            <a:endParaRPr lang="en-US"/>
          </a:p>
        </p:txBody>
      </p:sp>
      <p:sp>
        <p:nvSpPr>
          <p:cNvPr id="6" name="Footer Placeholder 5">
            <a:extLst>
              <a:ext uri="{FF2B5EF4-FFF2-40B4-BE49-F238E27FC236}">
                <a16:creationId xmlns:a16="http://schemas.microsoft.com/office/drawing/2014/main" id="{30A2143D-59C3-44E8-B5E6-D466FFB9C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DC590-EBAF-4F9B-BAED-50E42ABCE7E3}"/>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40107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FBEA-F805-4CD2-A5A0-6BFD0711D3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7972D-FA93-4153-BD19-252F96744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EC472-2BF5-4DFC-84A2-E2C14A64A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1AFC9-1FC6-4F0D-A23B-5801745F42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55C40-79EA-4EBB-8093-6A286D6BA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4D4129-E86C-485A-8699-D643718E1849}"/>
              </a:ext>
            </a:extLst>
          </p:cNvPr>
          <p:cNvSpPr>
            <a:spLocks noGrp="1"/>
          </p:cNvSpPr>
          <p:nvPr>
            <p:ph type="dt" sz="half" idx="10"/>
          </p:nvPr>
        </p:nvSpPr>
        <p:spPr/>
        <p:txBody>
          <a:bodyPr/>
          <a:lstStyle/>
          <a:p>
            <a:fld id="{2C6121F6-B5B2-4BB2-ACDA-B3BABCBB2045}" type="datetimeFigureOut">
              <a:rPr lang="en-US" smtClean="0"/>
              <a:t>2/28/2022</a:t>
            </a:fld>
            <a:endParaRPr lang="en-US"/>
          </a:p>
        </p:txBody>
      </p:sp>
      <p:sp>
        <p:nvSpPr>
          <p:cNvPr id="8" name="Footer Placeholder 7">
            <a:extLst>
              <a:ext uri="{FF2B5EF4-FFF2-40B4-BE49-F238E27FC236}">
                <a16:creationId xmlns:a16="http://schemas.microsoft.com/office/drawing/2014/main" id="{7CEE92D0-8D07-449C-ADCF-4AC1431945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EC987-ADF7-4DDB-A7D0-497318A6E548}"/>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38037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7A16-8CF2-4548-8C5F-2E8B94901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533CDD-C4AA-4368-9C6C-39374DE89486}"/>
              </a:ext>
            </a:extLst>
          </p:cNvPr>
          <p:cNvSpPr>
            <a:spLocks noGrp="1"/>
          </p:cNvSpPr>
          <p:nvPr>
            <p:ph type="dt" sz="half" idx="10"/>
          </p:nvPr>
        </p:nvSpPr>
        <p:spPr/>
        <p:txBody>
          <a:bodyPr/>
          <a:lstStyle/>
          <a:p>
            <a:fld id="{2C6121F6-B5B2-4BB2-ACDA-B3BABCBB2045}" type="datetimeFigureOut">
              <a:rPr lang="en-US" smtClean="0"/>
              <a:t>2/28/2022</a:t>
            </a:fld>
            <a:endParaRPr lang="en-US"/>
          </a:p>
        </p:txBody>
      </p:sp>
      <p:sp>
        <p:nvSpPr>
          <p:cNvPr id="4" name="Footer Placeholder 3">
            <a:extLst>
              <a:ext uri="{FF2B5EF4-FFF2-40B4-BE49-F238E27FC236}">
                <a16:creationId xmlns:a16="http://schemas.microsoft.com/office/drawing/2014/main" id="{CB91F381-F116-46EC-952C-F100AF09C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EFF20-DF2F-439F-AA9D-4BDB6E4868F6}"/>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3705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82408-C400-4914-BD26-8BC749DA26DA}"/>
              </a:ext>
            </a:extLst>
          </p:cNvPr>
          <p:cNvSpPr>
            <a:spLocks noGrp="1"/>
          </p:cNvSpPr>
          <p:nvPr>
            <p:ph type="dt" sz="half" idx="10"/>
          </p:nvPr>
        </p:nvSpPr>
        <p:spPr/>
        <p:txBody>
          <a:bodyPr/>
          <a:lstStyle/>
          <a:p>
            <a:fld id="{2C6121F6-B5B2-4BB2-ACDA-B3BABCBB2045}" type="datetimeFigureOut">
              <a:rPr lang="en-US" smtClean="0"/>
              <a:t>2/28/2022</a:t>
            </a:fld>
            <a:endParaRPr lang="en-US"/>
          </a:p>
        </p:txBody>
      </p:sp>
      <p:sp>
        <p:nvSpPr>
          <p:cNvPr id="3" name="Footer Placeholder 2">
            <a:extLst>
              <a:ext uri="{FF2B5EF4-FFF2-40B4-BE49-F238E27FC236}">
                <a16:creationId xmlns:a16="http://schemas.microsoft.com/office/drawing/2014/main" id="{E80C6E10-8DD8-4E4B-989B-0ED421B42F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F87EF-4510-4D21-9AEE-1589CD6789F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055207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C8EE-220B-47BA-92BD-C3C37E79D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AE98A-C599-44D1-9397-B4E97CCA1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7B77C-16FB-4753-9979-5AE3CAA5B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88CD4-3EC4-4668-BB8F-4946DA865ABA}"/>
              </a:ext>
            </a:extLst>
          </p:cNvPr>
          <p:cNvSpPr>
            <a:spLocks noGrp="1"/>
          </p:cNvSpPr>
          <p:nvPr>
            <p:ph type="dt" sz="half" idx="10"/>
          </p:nvPr>
        </p:nvSpPr>
        <p:spPr/>
        <p:txBody>
          <a:bodyPr/>
          <a:lstStyle/>
          <a:p>
            <a:fld id="{2C6121F6-B5B2-4BB2-ACDA-B3BABCBB2045}" type="datetimeFigureOut">
              <a:rPr lang="en-US" smtClean="0"/>
              <a:t>2/28/2022</a:t>
            </a:fld>
            <a:endParaRPr lang="en-US"/>
          </a:p>
        </p:txBody>
      </p:sp>
      <p:sp>
        <p:nvSpPr>
          <p:cNvPr id="6" name="Footer Placeholder 5">
            <a:extLst>
              <a:ext uri="{FF2B5EF4-FFF2-40B4-BE49-F238E27FC236}">
                <a16:creationId xmlns:a16="http://schemas.microsoft.com/office/drawing/2014/main" id="{6D7EDF3A-38F5-4FD2-8DDA-74E070D2A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FBFB1-BCE3-4312-AB5F-11E0D33FA920}"/>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11086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C7CD-AAF8-4BFD-B6B0-1428C36A1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6F2DB-6677-4BB4-A07F-7CBCD38A9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3DC4F-EB18-498D-8852-4E1A2AC57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825F3-72F4-415F-ADA1-F45DE956BD21}"/>
              </a:ext>
            </a:extLst>
          </p:cNvPr>
          <p:cNvSpPr>
            <a:spLocks noGrp="1"/>
          </p:cNvSpPr>
          <p:nvPr>
            <p:ph type="dt" sz="half" idx="10"/>
          </p:nvPr>
        </p:nvSpPr>
        <p:spPr/>
        <p:txBody>
          <a:bodyPr/>
          <a:lstStyle/>
          <a:p>
            <a:fld id="{2C6121F6-B5B2-4BB2-ACDA-B3BABCBB2045}" type="datetimeFigureOut">
              <a:rPr lang="en-US" smtClean="0"/>
              <a:t>2/28/2022</a:t>
            </a:fld>
            <a:endParaRPr lang="en-US"/>
          </a:p>
        </p:txBody>
      </p:sp>
      <p:sp>
        <p:nvSpPr>
          <p:cNvPr id="6" name="Footer Placeholder 5">
            <a:extLst>
              <a:ext uri="{FF2B5EF4-FFF2-40B4-BE49-F238E27FC236}">
                <a16:creationId xmlns:a16="http://schemas.microsoft.com/office/drawing/2014/main" id="{AB562C22-56C6-4865-A6FB-6EAC99031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F3F87-E152-4C5C-846D-A70983BBB247}"/>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050108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278F-7256-4472-86E1-BED110701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8BF380-3229-4B35-A74F-9AE6ECBB0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EA2EA-A71D-4370-8378-09B517BD6762}"/>
              </a:ext>
            </a:extLst>
          </p:cNvPr>
          <p:cNvSpPr>
            <a:spLocks noGrp="1"/>
          </p:cNvSpPr>
          <p:nvPr>
            <p:ph type="dt" sz="half" idx="10"/>
          </p:nvPr>
        </p:nvSpPr>
        <p:spPr/>
        <p:txBody>
          <a:bodyPr/>
          <a:lstStyle/>
          <a:p>
            <a:fld id="{2C6121F6-B5B2-4BB2-ACDA-B3BABCBB2045}" type="datetimeFigureOut">
              <a:rPr lang="en-US" smtClean="0"/>
              <a:t>2/28/2022</a:t>
            </a:fld>
            <a:endParaRPr lang="en-US"/>
          </a:p>
        </p:txBody>
      </p:sp>
      <p:sp>
        <p:nvSpPr>
          <p:cNvPr id="5" name="Footer Placeholder 4">
            <a:extLst>
              <a:ext uri="{FF2B5EF4-FFF2-40B4-BE49-F238E27FC236}">
                <a16:creationId xmlns:a16="http://schemas.microsoft.com/office/drawing/2014/main" id="{AF5267DB-1993-494D-9DDE-2E16C5FB4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2AB01-2ED7-4CB7-BE30-8E79F659D46C}"/>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142550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DA749-EA53-425E-A565-A9C7B8BAD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3C3FF8-A5F2-4B1C-8CD1-EB07A32DA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51479-0B9D-4C20-9F42-FFD8743E5C83}"/>
              </a:ext>
            </a:extLst>
          </p:cNvPr>
          <p:cNvSpPr>
            <a:spLocks noGrp="1"/>
          </p:cNvSpPr>
          <p:nvPr>
            <p:ph type="dt" sz="half" idx="10"/>
          </p:nvPr>
        </p:nvSpPr>
        <p:spPr/>
        <p:txBody>
          <a:bodyPr/>
          <a:lstStyle/>
          <a:p>
            <a:fld id="{2C6121F6-B5B2-4BB2-ACDA-B3BABCBB2045}" type="datetimeFigureOut">
              <a:rPr lang="en-US" smtClean="0"/>
              <a:t>2/28/2022</a:t>
            </a:fld>
            <a:endParaRPr lang="en-US"/>
          </a:p>
        </p:txBody>
      </p:sp>
      <p:sp>
        <p:nvSpPr>
          <p:cNvPr id="5" name="Footer Placeholder 4">
            <a:extLst>
              <a:ext uri="{FF2B5EF4-FFF2-40B4-BE49-F238E27FC236}">
                <a16:creationId xmlns:a16="http://schemas.microsoft.com/office/drawing/2014/main" id="{10BCD6C0-951F-4E24-9F62-445B836A6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D4881-54A6-4B37-874E-FAF79F3ABADA}"/>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078616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10" name="Picture 9" descr="Institute on Disability/UCED">
            <a:extLst>
              <a:ext uri="{FF2B5EF4-FFF2-40B4-BE49-F238E27FC236}">
                <a16:creationId xmlns:a16="http://schemas.microsoft.com/office/drawing/2014/main" id="{358DFDDC-B737-4206-A33D-42E92AE53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11" name="Picture 10" descr="Kessler Foundation">
            <a:extLst>
              <a:ext uri="{FF2B5EF4-FFF2-40B4-BE49-F238E27FC236}">
                <a16:creationId xmlns:a16="http://schemas.microsoft.com/office/drawing/2014/main" id="{45B58A95-576A-411F-8789-086701B52A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12" name="Picture 11" descr="A close up of a sign&#10;&#10;Description automatically generated">
            <a:extLst>
              <a:ext uri="{FF2B5EF4-FFF2-40B4-BE49-F238E27FC236}">
                <a16:creationId xmlns:a16="http://schemas.microsoft.com/office/drawing/2014/main" id="{13C1A3BF-F2C3-45E5-A5BE-730282E29C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308010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538122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491783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5058112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587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287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22595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56869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02076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1321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780448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618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CCC8-4AD0-4395-BCC1-7CBE8E780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1AE20-AA3F-43B5-A6B2-60ED07E17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A8B8B-FF3F-4E51-8697-BB7DBCE9C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0C65C-089C-4305-B415-E1490E0E216C}" type="datetimeFigureOut">
              <a:rPr lang="en-US" smtClean="0"/>
              <a:t>2/28/2022</a:t>
            </a:fld>
            <a:endParaRPr lang="en-US"/>
          </a:p>
        </p:txBody>
      </p:sp>
      <p:sp>
        <p:nvSpPr>
          <p:cNvPr id="5" name="Footer Placeholder 4">
            <a:extLst>
              <a:ext uri="{FF2B5EF4-FFF2-40B4-BE49-F238E27FC236}">
                <a16:creationId xmlns:a16="http://schemas.microsoft.com/office/drawing/2014/main" id="{9ABEE1C6-951B-436B-BB31-9236338DA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D063F-124B-4503-BC5A-DF72D7A8E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15D4A-08F5-4AFD-A2BA-D84224D3F972}" type="slidenum">
              <a:rPr lang="en-US" smtClean="0"/>
              <a:t>‹#›</a:t>
            </a:fld>
            <a:endParaRPr lang="en-US"/>
          </a:p>
        </p:txBody>
      </p:sp>
    </p:spTree>
    <p:extLst>
      <p:ext uri="{BB962C8B-B14F-4D97-AF65-F5344CB8AC3E}">
        <p14:creationId xmlns:p14="http://schemas.microsoft.com/office/powerpoint/2010/main" val="19070736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66F1-79AA-4D6C-A6D4-AAAB292C9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4AA2BF-810A-4D6B-965C-10FAA7340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03CAC-893A-48F4-935C-719328BF0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121F6-B5B2-4BB2-ACDA-B3BABCBB2045}" type="datetimeFigureOut">
              <a:rPr lang="en-US" smtClean="0"/>
              <a:t>2/28/2022</a:t>
            </a:fld>
            <a:endParaRPr lang="en-US"/>
          </a:p>
        </p:txBody>
      </p:sp>
      <p:sp>
        <p:nvSpPr>
          <p:cNvPr id="5" name="Footer Placeholder 4">
            <a:extLst>
              <a:ext uri="{FF2B5EF4-FFF2-40B4-BE49-F238E27FC236}">
                <a16:creationId xmlns:a16="http://schemas.microsoft.com/office/drawing/2014/main" id="{66E293ED-9C0B-49A4-B59C-0F401AC85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EC3752-0411-4D30-90EC-B06070455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9461-0D33-43D6-B0AA-4AF63625BB56}" type="slidenum">
              <a:rPr lang="en-US" smtClean="0"/>
              <a:t>‹#›</a:t>
            </a:fld>
            <a:endParaRPr lang="en-US"/>
          </a:p>
        </p:txBody>
      </p:sp>
    </p:spTree>
    <p:extLst>
      <p:ext uri="{BB962C8B-B14F-4D97-AF65-F5344CB8AC3E}">
        <p14:creationId xmlns:p14="http://schemas.microsoft.com/office/powerpoint/2010/main" val="3874640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22603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researchondisability.org/home/ntid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hyperlink" Target="http://www.researchondisability.org/nTID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hyperlink" Target="mailto:disability.statistics@unh.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COVID Update</a:t>
            </a:r>
            <a:br>
              <a:rPr lang="en-US" dirty="0"/>
            </a:br>
            <a:r>
              <a:rPr lang="en-US" dirty="0"/>
              <a:t>Date: February 18, 2022</a:t>
            </a:r>
          </a:p>
        </p:txBody>
      </p:sp>
    </p:spTree>
    <p:extLst>
      <p:ext uri="{BB962C8B-B14F-4D97-AF65-F5344CB8AC3E}">
        <p14:creationId xmlns:p14="http://schemas.microsoft.com/office/powerpoint/2010/main" val="2419022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10</a:t>
            </a:fld>
            <a:endParaRPr lang="en-US"/>
          </a:p>
        </p:txBody>
      </p:sp>
      <p:pic>
        <p:nvPicPr>
          <p:cNvPr id="3" name="Picture 2">
            <a:extLst>
              <a:ext uri="{FF2B5EF4-FFF2-40B4-BE49-F238E27FC236}">
                <a16:creationId xmlns:a16="http://schemas.microsoft.com/office/drawing/2014/main" id="{6CB830CF-BBC9-43D0-A282-46DE703377C9}"/>
              </a:ext>
            </a:extLst>
          </p:cNvPr>
          <p:cNvPicPr>
            <a:picLocks noChangeAspect="1"/>
          </p:cNvPicPr>
          <p:nvPr/>
        </p:nvPicPr>
        <p:blipFill>
          <a:blip r:embed="rId2"/>
          <a:stretch>
            <a:fillRect/>
          </a:stretch>
        </p:blipFill>
        <p:spPr>
          <a:xfrm>
            <a:off x="3163824" y="228600"/>
            <a:ext cx="7237458" cy="5733288"/>
          </a:xfrm>
          <a:prstGeom prst="rect">
            <a:avLst/>
          </a:prstGeom>
        </p:spPr>
      </p:pic>
    </p:spTree>
    <p:extLst>
      <p:ext uri="{BB962C8B-B14F-4D97-AF65-F5344CB8AC3E}">
        <p14:creationId xmlns:p14="http://schemas.microsoft.com/office/powerpoint/2010/main" val="277493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11</a:t>
            </a:fld>
            <a:endParaRPr lang="en-US"/>
          </a:p>
        </p:txBody>
      </p:sp>
      <p:pic>
        <p:nvPicPr>
          <p:cNvPr id="28" name="Picture 27">
            <a:extLst>
              <a:ext uri="{FF2B5EF4-FFF2-40B4-BE49-F238E27FC236}">
                <a16:creationId xmlns:a16="http://schemas.microsoft.com/office/drawing/2014/main" id="{345DB4EE-9849-440A-94A7-839FD88E739C}"/>
              </a:ext>
            </a:extLst>
          </p:cNvPr>
          <p:cNvPicPr>
            <a:picLocks noChangeAspect="1"/>
          </p:cNvPicPr>
          <p:nvPr/>
        </p:nvPicPr>
        <p:blipFill>
          <a:blip r:embed="rId2"/>
          <a:stretch>
            <a:fillRect/>
          </a:stretch>
        </p:blipFill>
        <p:spPr>
          <a:xfrm>
            <a:off x="3163824" y="228600"/>
            <a:ext cx="7368256" cy="5733288"/>
          </a:xfrm>
          <a:prstGeom prst="rect">
            <a:avLst/>
          </a:prstGeom>
        </p:spPr>
      </p:pic>
    </p:spTree>
    <p:extLst>
      <p:ext uri="{BB962C8B-B14F-4D97-AF65-F5344CB8AC3E}">
        <p14:creationId xmlns:p14="http://schemas.microsoft.com/office/powerpoint/2010/main" val="57798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pic>
        <p:nvPicPr>
          <p:cNvPr id="8" name="Picture 7">
            <a:extLst>
              <a:ext uri="{FF2B5EF4-FFF2-40B4-BE49-F238E27FC236}">
                <a16:creationId xmlns:a16="http://schemas.microsoft.com/office/drawing/2014/main" id="{D3B2B7A8-DC51-48E7-923E-E9C23B3D4721}"/>
              </a:ext>
            </a:extLst>
          </p:cNvPr>
          <p:cNvPicPr>
            <a:picLocks noChangeAspect="1"/>
          </p:cNvPicPr>
          <p:nvPr/>
        </p:nvPicPr>
        <p:blipFill>
          <a:blip r:embed="rId2"/>
          <a:stretch>
            <a:fillRect/>
          </a:stretch>
        </p:blipFill>
        <p:spPr>
          <a:xfrm>
            <a:off x="1298448" y="1298448"/>
            <a:ext cx="9748349" cy="4676037"/>
          </a:xfrm>
          <a:prstGeom prst="rect">
            <a:avLst/>
          </a:prstGeom>
        </p:spPr>
      </p:pic>
    </p:spTree>
    <p:extLst>
      <p:ext uri="{BB962C8B-B14F-4D97-AF65-F5344CB8AC3E}">
        <p14:creationId xmlns:p14="http://schemas.microsoft.com/office/powerpoint/2010/main" val="2622674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pic>
        <p:nvPicPr>
          <p:cNvPr id="6" name="Picture 5">
            <a:extLst>
              <a:ext uri="{FF2B5EF4-FFF2-40B4-BE49-F238E27FC236}">
                <a16:creationId xmlns:a16="http://schemas.microsoft.com/office/drawing/2014/main" id="{5E8061D8-DC63-410C-B388-FDA51B1530B7}"/>
              </a:ext>
            </a:extLst>
          </p:cNvPr>
          <p:cNvPicPr>
            <a:picLocks noChangeAspect="1"/>
          </p:cNvPicPr>
          <p:nvPr/>
        </p:nvPicPr>
        <p:blipFill>
          <a:blip r:embed="rId2"/>
          <a:stretch>
            <a:fillRect/>
          </a:stretch>
        </p:blipFill>
        <p:spPr>
          <a:xfrm>
            <a:off x="1298448" y="1298448"/>
            <a:ext cx="9748349" cy="4676037"/>
          </a:xfrm>
          <a:prstGeom prst="rect">
            <a:avLst/>
          </a:prstGeom>
        </p:spPr>
      </p:pic>
    </p:spTree>
    <p:extLst>
      <p:ext uri="{BB962C8B-B14F-4D97-AF65-F5344CB8AC3E}">
        <p14:creationId xmlns:p14="http://schemas.microsoft.com/office/powerpoint/2010/main" val="51543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pic>
        <p:nvPicPr>
          <p:cNvPr id="9" name="Picture 8">
            <a:extLst>
              <a:ext uri="{FF2B5EF4-FFF2-40B4-BE49-F238E27FC236}">
                <a16:creationId xmlns:a16="http://schemas.microsoft.com/office/drawing/2014/main" id="{D5A99F3E-98F6-4130-AB75-2896B93C38A7}"/>
              </a:ext>
            </a:extLst>
          </p:cNvPr>
          <p:cNvPicPr>
            <a:picLocks noChangeAspect="1"/>
          </p:cNvPicPr>
          <p:nvPr/>
        </p:nvPicPr>
        <p:blipFill>
          <a:blip r:embed="rId2"/>
          <a:stretch>
            <a:fillRect/>
          </a:stretch>
        </p:blipFill>
        <p:spPr>
          <a:xfrm>
            <a:off x="1298448" y="1298448"/>
            <a:ext cx="9748349" cy="4676037"/>
          </a:xfrm>
          <a:prstGeom prst="rect">
            <a:avLst/>
          </a:prstGeom>
        </p:spPr>
      </p:pic>
    </p:spTree>
    <p:extLst>
      <p:ext uri="{BB962C8B-B14F-4D97-AF65-F5344CB8AC3E}">
        <p14:creationId xmlns:p14="http://schemas.microsoft.com/office/powerpoint/2010/main" val="1508061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pic>
        <p:nvPicPr>
          <p:cNvPr id="9" name="Picture 8">
            <a:extLst>
              <a:ext uri="{FF2B5EF4-FFF2-40B4-BE49-F238E27FC236}">
                <a16:creationId xmlns:a16="http://schemas.microsoft.com/office/drawing/2014/main" id="{84D5C8F1-BA5F-4580-9420-EC8054A10039}"/>
              </a:ext>
            </a:extLst>
          </p:cNvPr>
          <p:cNvPicPr>
            <a:picLocks noChangeAspect="1"/>
          </p:cNvPicPr>
          <p:nvPr/>
        </p:nvPicPr>
        <p:blipFill>
          <a:blip r:embed="rId2"/>
          <a:stretch>
            <a:fillRect/>
          </a:stretch>
        </p:blipFill>
        <p:spPr>
          <a:xfrm>
            <a:off x="1298448" y="1298448"/>
            <a:ext cx="9748349" cy="4676037"/>
          </a:xfrm>
          <a:prstGeom prst="rect">
            <a:avLst/>
          </a:prstGeom>
        </p:spPr>
      </p:pic>
    </p:spTree>
    <p:extLst>
      <p:ext uri="{BB962C8B-B14F-4D97-AF65-F5344CB8AC3E}">
        <p14:creationId xmlns:p14="http://schemas.microsoft.com/office/powerpoint/2010/main" val="3226049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7" name="Picture 6">
            <a:extLst>
              <a:ext uri="{FF2B5EF4-FFF2-40B4-BE49-F238E27FC236}">
                <a16:creationId xmlns:a16="http://schemas.microsoft.com/office/drawing/2014/main" id="{DA7BF1D0-07DE-4DB8-950A-C52FCEF410A2}"/>
              </a:ext>
            </a:extLst>
          </p:cNvPr>
          <p:cNvPicPr>
            <a:picLocks noChangeAspect="1"/>
          </p:cNvPicPr>
          <p:nvPr/>
        </p:nvPicPr>
        <p:blipFill>
          <a:blip r:embed="rId2"/>
          <a:stretch>
            <a:fillRect/>
          </a:stretch>
        </p:blipFill>
        <p:spPr>
          <a:xfrm>
            <a:off x="1298448" y="1298448"/>
            <a:ext cx="9748349" cy="4676037"/>
          </a:xfrm>
          <a:prstGeom prst="rect">
            <a:avLst/>
          </a:prstGeom>
        </p:spPr>
      </p:pic>
    </p:spTree>
    <p:extLst>
      <p:ext uri="{BB962C8B-B14F-4D97-AF65-F5344CB8AC3E}">
        <p14:creationId xmlns:p14="http://schemas.microsoft.com/office/powerpoint/2010/main" val="2916980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17</a:t>
            </a:fld>
            <a:endParaRPr lang="en-US"/>
          </a:p>
        </p:txBody>
      </p:sp>
      <p:pic>
        <p:nvPicPr>
          <p:cNvPr id="7" name="Picture 6">
            <a:extLst>
              <a:ext uri="{FF2B5EF4-FFF2-40B4-BE49-F238E27FC236}">
                <a16:creationId xmlns:a16="http://schemas.microsoft.com/office/drawing/2014/main" id="{DA7BF1D0-07DE-4DB8-950A-C52FCEF410A2}"/>
              </a:ext>
            </a:extLst>
          </p:cNvPr>
          <p:cNvPicPr>
            <a:picLocks noChangeAspect="1"/>
          </p:cNvPicPr>
          <p:nvPr/>
        </p:nvPicPr>
        <p:blipFill>
          <a:blip r:embed="rId2"/>
          <a:stretch>
            <a:fillRect/>
          </a:stretch>
        </p:blipFill>
        <p:spPr>
          <a:xfrm>
            <a:off x="1298448" y="1297166"/>
            <a:ext cx="9748349" cy="4676037"/>
          </a:xfrm>
          <a:prstGeom prst="rect">
            <a:avLst/>
          </a:prstGeom>
        </p:spPr>
      </p:pic>
    </p:spTree>
    <p:extLst>
      <p:ext uri="{BB962C8B-B14F-4D97-AF65-F5344CB8AC3E}">
        <p14:creationId xmlns:p14="http://schemas.microsoft.com/office/powerpoint/2010/main" val="1047837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18</a:t>
            </a:fld>
            <a:endParaRPr lang="en-US"/>
          </a:p>
        </p:txBody>
      </p:sp>
      <p:pic>
        <p:nvPicPr>
          <p:cNvPr id="7" name="Picture 6">
            <a:extLst>
              <a:ext uri="{FF2B5EF4-FFF2-40B4-BE49-F238E27FC236}">
                <a16:creationId xmlns:a16="http://schemas.microsoft.com/office/drawing/2014/main" id="{02C45627-2708-4B8C-BF18-659F5CBC3821}"/>
              </a:ext>
            </a:extLst>
          </p:cNvPr>
          <p:cNvPicPr>
            <a:picLocks noChangeAspect="1"/>
          </p:cNvPicPr>
          <p:nvPr/>
        </p:nvPicPr>
        <p:blipFill>
          <a:blip r:embed="rId2"/>
          <a:stretch>
            <a:fillRect/>
          </a:stretch>
        </p:blipFill>
        <p:spPr>
          <a:xfrm>
            <a:off x="1298448" y="1298448"/>
            <a:ext cx="9748349" cy="4676037"/>
          </a:xfrm>
          <a:prstGeom prst="rect">
            <a:avLst/>
          </a:prstGeom>
        </p:spPr>
      </p:pic>
    </p:spTree>
    <p:extLst>
      <p:ext uri="{BB962C8B-B14F-4D97-AF65-F5344CB8AC3E}">
        <p14:creationId xmlns:p14="http://schemas.microsoft.com/office/powerpoint/2010/main" val="1634942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2232963" cy="2942279"/>
          </a:xfrm>
        </p:spPr>
        <p:txBody>
          <a:bodyPr anchor="t" anchorCtr="0">
            <a:normAutofit/>
          </a:bodyPr>
          <a:lstStyle/>
          <a:p>
            <a:r>
              <a:rPr lang="en-US" sz="4000" b="1" u="sng" dirty="0"/>
              <a:t>nTIDE</a:t>
            </a:r>
            <a:br>
              <a:rPr lang="en-US" sz="4000" b="1" u="sng" dirty="0"/>
            </a:br>
            <a:r>
              <a:rPr lang="en-US" sz="4000" b="1" u="sng" dirty="0"/>
              <a:t>Year-in-Review</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19</a:t>
            </a:fld>
            <a:endParaRPr lang="en-US"/>
          </a:p>
        </p:txBody>
      </p:sp>
      <p:grpSp>
        <p:nvGrpSpPr>
          <p:cNvPr id="12" name="Group 11">
            <a:extLst>
              <a:ext uri="{FF2B5EF4-FFF2-40B4-BE49-F238E27FC236}">
                <a16:creationId xmlns:a16="http://schemas.microsoft.com/office/drawing/2014/main" id="{A804E46D-3FC5-45C6-A605-E1C29F050B84}"/>
              </a:ext>
            </a:extLst>
          </p:cNvPr>
          <p:cNvGrpSpPr/>
          <p:nvPr/>
        </p:nvGrpSpPr>
        <p:grpSpPr>
          <a:xfrm>
            <a:off x="2334409" y="965454"/>
            <a:ext cx="8525278" cy="4927092"/>
            <a:chOff x="2048256" y="1033272"/>
            <a:chExt cx="8525278" cy="4927092"/>
          </a:xfrm>
        </p:grpSpPr>
        <p:pic>
          <p:nvPicPr>
            <p:cNvPr id="16" name="Picture 15">
              <a:extLst>
                <a:ext uri="{FF2B5EF4-FFF2-40B4-BE49-F238E27FC236}">
                  <a16:creationId xmlns:a16="http://schemas.microsoft.com/office/drawing/2014/main" id="{96E0979E-B535-42CC-BD36-A0DFB1C8F9CA}"/>
                </a:ext>
              </a:extLst>
            </p:cNvPr>
            <p:cNvPicPr>
              <a:picLocks noChangeAspect="1"/>
            </p:cNvPicPr>
            <p:nvPr/>
          </p:nvPicPr>
          <p:blipFill>
            <a:blip r:embed="rId2"/>
            <a:stretch>
              <a:fillRect/>
            </a:stretch>
          </p:blipFill>
          <p:spPr>
            <a:xfrm>
              <a:off x="2048256" y="1033272"/>
              <a:ext cx="8525278" cy="4846320"/>
            </a:xfrm>
            <a:prstGeom prst="rect">
              <a:avLst/>
            </a:prstGeom>
          </p:spPr>
        </p:pic>
        <p:sp>
          <p:nvSpPr>
            <p:cNvPr id="6" name="Rectangle 5">
              <a:extLst>
                <a:ext uri="{FF2B5EF4-FFF2-40B4-BE49-F238E27FC236}">
                  <a16:creationId xmlns:a16="http://schemas.microsoft.com/office/drawing/2014/main" id="{7D9275ED-26FD-473A-A87A-C106AFA92A12}"/>
                </a:ext>
              </a:extLst>
            </p:cNvPr>
            <p:cNvSpPr/>
            <p:nvPr/>
          </p:nvSpPr>
          <p:spPr>
            <a:xfrm>
              <a:off x="6347013" y="2582562"/>
              <a:ext cx="3964386" cy="3377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039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COVID Update</a:t>
            </a:r>
            <a:br>
              <a:rPr lang="en-US" dirty="0"/>
            </a:br>
            <a:r>
              <a:rPr lang="en-US" dirty="0"/>
              <a:t>Date: February 18, 2022</a:t>
            </a:r>
          </a:p>
        </p:txBody>
      </p:sp>
      <p:pic>
        <p:nvPicPr>
          <p:cNvPr id="4" name="nTIDE-1.wav" descr="audio icon to start recorded introduction (will auto advance through the next two slides)">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850" y="447675"/>
            <a:ext cx="533400" cy="533400"/>
          </a:xfrm>
          <a:prstGeom prst="rect">
            <a:avLst/>
          </a:prstGeom>
        </p:spPr>
      </p:pic>
    </p:spTree>
    <p:extLst>
      <p:ext uri="{BB962C8B-B14F-4D97-AF65-F5344CB8AC3E}">
        <p14:creationId xmlns:p14="http://schemas.microsoft.com/office/powerpoint/2010/main" val="130161148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2232963" cy="2942279"/>
          </a:xfrm>
        </p:spPr>
        <p:txBody>
          <a:bodyPr anchor="t" anchorCtr="0">
            <a:normAutofit/>
          </a:bodyPr>
          <a:lstStyle/>
          <a:p>
            <a:r>
              <a:rPr lang="en-US" sz="4000" b="1" u="sng" dirty="0"/>
              <a:t>nTIDE</a:t>
            </a:r>
            <a:br>
              <a:rPr lang="en-US" sz="4000" b="1" u="sng" dirty="0"/>
            </a:br>
            <a:r>
              <a:rPr lang="en-US" sz="4000" b="1" u="sng" dirty="0"/>
              <a:t>Year-in-Review</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20</a:t>
            </a:fld>
            <a:endParaRPr lang="en-US"/>
          </a:p>
        </p:txBody>
      </p:sp>
      <p:pic>
        <p:nvPicPr>
          <p:cNvPr id="16" name="Picture 15">
            <a:extLst>
              <a:ext uri="{FF2B5EF4-FFF2-40B4-BE49-F238E27FC236}">
                <a16:creationId xmlns:a16="http://schemas.microsoft.com/office/drawing/2014/main" id="{96E0979E-B535-42CC-BD36-A0DFB1C8F9CA}"/>
              </a:ext>
            </a:extLst>
          </p:cNvPr>
          <p:cNvPicPr>
            <a:picLocks noChangeAspect="1"/>
          </p:cNvPicPr>
          <p:nvPr/>
        </p:nvPicPr>
        <p:blipFill>
          <a:blip r:embed="rId2"/>
          <a:stretch>
            <a:fillRect/>
          </a:stretch>
        </p:blipFill>
        <p:spPr>
          <a:xfrm>
            <a:off x="2048256" y="1033272"/>
            <a:ext cx="8525278" cy="4846320"/>
          </a:xfrm>
          <a:prstGeom prst="rect">
            <a:avLst/>
          </a:prstGeom>
        </p:spPr>
      </p:pic>
    </p:spTree>
    <p:extLst>
      <p:ext uri="{BB962C8B-B14F-4D97-AF65-F5344CB8AC3E}">
        <p14:creationId xmlns:p14="http://schemas.microsoft.com/office/powerpoint/2010/main" val="2831341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2232963" cy="2942279"/>
          </a:xfrm>
        </p:spPr>
        <p:txBody>
          <a:bodyPr anchor="t" anchorCtr="0">
            <a:normAutofit/>
          </a:bodyPr>
          <a:lstStyle/>
          <a:p>
            <a:r>
              <a:rPr lang="en-US" sz="4000" b="1" u="sng" dirty="0"/>
              <a:t>nTIDE</a:t>
            </a:r>
            <a:br>
              <a:rPr lang="en-US" sz="4000" b="1" u="sng" dirty="0"/>
            </a:br>
            <a:r>
              <a:rPr lang="en-US" sz="4000" b="1" u="sng" dirty="0"/>
              <a:t>Year-in-Review</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21</a:t>
            </a:fld>
            <a:endParaRPr lang="en-US"/>
          </a:p>
        </p:txBody>
      </p:sp>
      <p:pic>
        <p:nvPicPr>
          <p:cNvPr id="19" name="Picture 18">
            <a:extLst>
              <a:ext uri="{FF2B5EF4-FFF2-40B4-BE49-F238E27FC236}">
                <a16:creationId xmlns:a16="http://schemas.microsoft.com/office/drawing/2014/main" id="{6617F18A-A1B8-451F-8755-E680B4C2706C}"/>
              </a:ext>
            </a:extLst>
          </p:cNvPr>
          <p:cNvPicPr>
            <a:picLocks noChangeAspect="1"/>
          </p:cNvPicPr>
          <p:nvPr/>
        </p:nvPicPr>
        <p:blipFill>
          <a:blip r:embed="rId2"/>
          <a:stretch>
            <a:fillRect/>
          </a:stretch>
        </p:blipFill>
        <p:spPr>
          <a:xfrm>
            <a:off x="2048256" y="1035624"/>
            <a:ext cx="9306479" cy="4846320"/>
          </a:xfrm>
          <a:prstGeom prst="rect">
            <a:avLst/>
          </a:prstGeom>
        </p:spPr>
      </p:pic>
    </p:spTree>
    <p:extLst>
      <p:ext uri="{BB962C8B-B14F-4D97-AF65-F5344CB8AC3E}">
        <p14:creationId xmlns:p14="http://schemas.microsoft.com/office/powerpoint/2010/main" val="1700654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2232963" cy="2942279"/>
          </a:xfrm>
        </p:spPr>
        <p:txBody>
          <a:bodyPr anchor="t" anchorCtr="0">
            <a:normAutofit/>
          </a:bodyPr>
          <a:lstStyle/>
          <a:p>
            <a:r>
              <a:rPr lang="en-US" sz="4000" b="1" u="sng" dirty="0"/>
              <a:t>nTIDE</a:t>
            </a:r>
            <a:br>
              <a:rPr lang="en-US" sz="4000" b="1" u="sng" dirty="0"/>
            </a:br>
            <a:r>
              <a:rPr lang="en-US" sz="4000" b="1" u="sng" dirty="0"/>
              <a:t>Year-in-Review</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22</a:t>
            </a:fld>
            <a:endParaRPr lang="en-US"/>
          </a:p>
        </p:txBody>
      </p:sp>
      <p:grpSp>
        <p:nvGrpSpPr>
          <p:cNvPr id="6" name="Group 5">
            <a:extLst>
              <a:ext uri="{FF2B5EF4-FFF2-40B4-BE49-F238E27FC236}">
                <a16:creationId xmlns:a16="http://schemas.microsoft.com/office/drawing/2014/main" id="{B7CE4536-1761-4C83-9520-085F8EA11B17}"/>
              </a:ext>
            </a:extLst>
          </p:cNvPr>
          <p:cNvGrpSpPr/>
          <p:nvPr/>
        </p:nvGrpSpPr>
        <p:grpSpPr>
          <a:xfrm>
            <a:off x="2209800" y="1073634"/>
            <a:ext cx="9306479" cy="4924739"/>
            <a:chOff x="2048256" y="1035624"/>
            <a:chExt cx="9306479" cy="4924739"/>
          </a:xfrm>
        </p:grpSpPr>
        <p:pic>
          <p:nvPicPr>
            <p:cNvPr id="19" name="Picture 18">
              <a:extLst>
                <a:ext uri="{FF2B5EF4-FFF2-40B4-BE49-F238E27FC236}">
                  <a16:creationId xmlns:a16="http://schemas.microsoft.com/office/drawing/2014/main" id="{6617F18A-A1B8-451F-8755-E680B4C2706C}"/>
                </a:ext>
              </a:extLst>
            </p:cNvPr>
            <p:cNvPicPr>
              <a:picLocks noChangeAspect="1"/>
            </p:cNvPicPr>
            <p:nvPr/>
          </p:nvPicPr>
          <p:blipFill>
            <a:blip r:embed="rId2"/>
            <a:stretch>
              <a:fillRect/>
            </a:stretch>
          </p:blipFill>
          <p:spPr>
            <a:xfrm>
              <a:off x="2048256" y="1035624"/>
              <a:ext cx="9306479" cy="4846320"/>
            </a:xfrm>
            <a:prstGeom prst="rect">
              <a:avLst/>
            </a:prstGeom>
          </p:spPr>
        </p:pic>
        <p:sp>
          <p:nvSpPr>
            <p:cNvPr id="24" name="Rectangle 23">
              <a:extLst>
                <a:ext uri="{FF2B5EF4-FFF2-40B4-BE49-F238E27FC236}">
                  <a16:creationId xmlns:a16="http://schemas.microsoft.com/office/drawing/2014/main" id="{EC77E742-5B03-4B9A-8B9E-C2BE66031B58}"/>
                </a:ext>
              </a:extLst>
            </p:cNvPr>
            <p:cNvSpPr/>
            <p:nvPr/>
          </p:nvSpPr>
          <p:spPr>
            <a:xfrm>
              <a:off x="6702014" y="2772412"/>
              <a:ext cx="4442907" cy="3187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0121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Logistic Items</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pPr>
            <a:r>
              <a:rPr lang="en-US" sz="3200" dirty="0">
                <a:latin typeface="Calibri" panose="020F0502020204030204" pitchFamily="34" charset="0"/>
                <a:cs typeface="Microsoft Sans Serif" pitchFamily="34" charset="0"/>
              </a:rPr>
              <a:t>Use “Q&amp;A” button on Zoom to ask a questions</a:t>
            </a:r>
          </a:p>
          <a:p>
            <a:pPr marL="283464" indent="-285750">
              <a:spcBef>
                <a:spcPts val="2400"/>
              </a:spcBef>
            </a:pPr>
            <a:r>
              <a:rPr lang="en-US" sz="3200" dirty="0">
                <a:latin typeface="Calibri" panose="020F0502020204030204" pitchFamily="34" charset="0"/>
                <a:cs typeface="Microsoft Sans Serif" pitchFamily="34" charset="0"/>
              </a:rPr>
              <a:t>Slides will be archived at</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t>
            </a:r>
            <a:r>
              <a:rPr lang="en-US" dirty="0">
                <a:latin typeface="Calibri" panose="020F0502020204030204" pitchFamily="34" charset="0"/>
                <a:cs typeface="Microsoft Sans Serif" pitchFamily="34" charset="0"/>
                <a:hlinkClick r:id="rId2"/>
              </a:rPr>
              <a:t>https://researchondisability.org/home/ntide</a:t>
            </a:r>
            <a:r>
              <a:rPr lang="en-US" dirty="0">
                <a:latin typeface="Calibri" panose="020F0502020204030204" pitchFamily="34" charset="0"/>
                <a:cs typeface="Microsoft Sans Serif" pitchFamily="34" charset="0"/>
              </a:rPr>
              <a:t> </a:t>
            </a:r>
            <a:endParaRPr lang="en-US" sz="3200" b="1" dirty="0">
              <a:latin typeface="Calibri" panose="020F0502020204030204" pitchFamily="34" charset="0"/>
            </a:endParaRPr>
          </a:p>
          <a:p>
            <a:pPr marL="283464" indent="-285750">
              <a:spcBef>
                <a:spcPts val="2400"/>
              </a:spcBef>
            </a:pPr>
            <a:r>
              <a:rPr lang="en-US" sz="3200" dirty="0">
                <a:latin typeface="Calibri" panose="020F0502020204030204" pitchFamily="34" charset="0"/>
                <a:cs typeface="Microsoft Sans Serif" pitchFamily="34" charset="0"/>
              </a:rPr>
              <a:t>Take our feedback survey at</a:t>
            </a:r>
            <a:br>
              <a:rPr lang="en-US" sz="3600" dirty="0">
                <a:latin typeface="Calibri" panose="020F0502020204030204" pitchFamily="34" charset="0"/>
                <a:cs typeface="Microsoft Sans Serif" pitchFamily="34" charset="0"/>
              </a:rPr>
            </a:br>
            <a:r>
              <a:rPr lang="en-US" dirty="0">
                <a:latin typeface="Calibri" panose="020F0502020204030204" pitchFamily="34" charset="0"/>
                <a:cs typeface="Microsoft Sans Serif" pitchFamily="34" charset="0"/>
              </a:rPr>
              <a:t>     - </a:t>
            </a:r>
            <a:r>
              <a:rPr lang="en-US" dirty="0">
                <a:latin typeface="Calibri" panose="020F0502020204030204" pitchFamily="34" charset="0"/>
                <a:cs typeface="Microsoft Sans Serif" pitchFamily="34" charset="0"/>
                <a:hlinkClick r:id="rId2"/>
              </a:rPr>
              <a:t>https://researchondisability.org/home/ntide</a:t>
            </a:r>
            <a:endParaRPr lang="en-US" b="1" dirty="0">
              <a:latin typeface="Calibri" panose="020F0502020204030204" pitchFamily="34" charset="0"/>
            </a:endParaRPr>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23</a:t>
            </a:fld>
            <a:endParaRPr lang="en-US"/>
          </a:p>
        </p:txBody>
      </p:sp>
      <p:pic>
        <p:nvPicPr>
          <p:cNvPr id="6" name="Picture 5" descr="Q&amp;A">
            <a:extLst>
              <a:ext uri="{FF2B5EF4-FFF2-40B4-BE49-F238E27FC236}">
                <a16:creationId xmlns:a16="http://schemas.microsoft.com/office/drawing/2014/main" id="{F28EB550-BD71-4B32-99F8-E339BE80271F}"/>
              </a:ext>
            </a:extLst>
          </p:cNvPr>
          <p:cNvPicPr>
            <a:picLocks noChangeAspect="1"/>
          </p:cNvPicPr>
          <p:nvPr/>
        </p:nvPicPr>
        <p:blipFill>
          <a:blip r:embed="rId3"/>
          <a:stretch>
            <a:fillRect/>
          </a:stretch>
        </p:blipFill>
        <p:spPr>
          <a:xfrm>
            <a:off x="9071592" y="1955382"/>
            <a:ext cx="994829" cy="763475"/>
          </a:xfrm>
          <a:prstGeom prst="rect">
            <a:avLst/>
          </a:prstGeom>
        </p:spPr>
      </p:pic>
    </p:spTree>
    <p:extLst>
      <p:ext uri="{BB962C8B-B14F-4D97-AF65-F5344CB8AC3E}">
        <p14:creationId xmlns:p14="http://schemas.microsoft.com/office/powerpoint/2010/main" val="3229120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24</a:t>
            </a:fld>
            <a:endParaRPr lang="en-US"/>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80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25</a:t>
            </a:fld>
            <a:endParaRPr lang="en-US"/>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pic>
        <p:nvPicPr>
          <p:cNvPr id="7" name="nTIDE-4" descr="audio icon to start end music">
            <a:hlinkClick r:id="" action="ppaction://media"/>
            <a:extLst>
              <a:ext uri="{FF2B5EF4-FFF2-40B4-BE49-F238E27FC236}">
                <a16:creationId xmlns:a16="http://schemas.microsoft.com/office/drawing/2014/main" id="{455604EA-1F46-4130-A5D1-B3D9F9C5DA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29973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p:txBody>
          <a:bodyPr/>
          <a:lstStyle/>
          <a:p>
            <a:pPr>
              <a:spcBef>
                <a:spcPts val="1800"/>
              </a:spcBef>
            </a:pPr>
            <a:r>
              <a:rPr lang="en-US" sz="2800" dirty="0"/>
              <a:t>This webinar is being recorded. We will post an archive of along side the Monthly nTIDE broadcast on our webinar, each month, on our website at </a:t>
            </a:r>
            <a:r>
              <a:rPr lang="en-US" sz="2800" u="sng" dirty="0">
                <a:hlinkClick r:id="rId4"/>
              </a:rPr>
              <a:t>www.researchondisability.org/nTIDE</a:t>
            </a:r>
            <a:r>
              <a:rPr lang="en-US" sz="2800" dirty="0"/>
              <a:t>. This site will also provide copies of the presentations, the speakers’ bios, full transcripts, and other valuable resources.</a:t>
            </a:r>
          </a:p>
          <a:p>
            <a:pPr>
              <a:spcBef>
                <a:spcPts val="1800"/>
              </a:spcBef>
            </a:pPr>
            <a:r>
              <a:rPr lang="en-US" sz="28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endParaRPr lang="en-US" sz="2800" dirty="0">
              <a:latin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7B6C1A9F-E6E1-4666-AC80-2B4B1F6B4AD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78E3353-AAEC-4BB7-BD97-5458D8183A57}"/>
              </a:ext>
            </a:extLst>
          </p:cNvPr>
          <p:cNvSpPr>
            <a:spLocks noGrp="1"/>
          </p:cNvSpPr>
          <p:nvPr>
            <p:ph type="sldNum" sz="quarter" idx="12"/>
          </p:nvPr>
        </p:nvSpPr>
        <p:spPr/>
        <p:txBody>
          <a:bodyPr/>
          <a:lstStyle/>
          <a:p>
            <a:fld id="{9C637C1D-740A-4EE7-9AC7-DE15DA94B719}" type="slidenum">
              <a:rPr lang="en-US" smtClean="0"/>
              <a:t>3</a:t>
            </a:fld>
            <a:endParaRPr lang="en-US"/>
          </a:p>
        </p:txBody>
      </p:sp>
      <p:pic>
        <p:nvPicPr>
          <p:cNvPr id="6" name="nTIDE-2" descr="audio file for the intro text on slide 3">
            <a:hlinkClick r:id="" action="ppaction://media"/>
            <a:extLst>
              <a:ext uri="{FF2B5EF4-FFF2-40B4-BE49-F238E27FC236}">
                <a16:creationId xmlns:a16="http://schemas.microsoft.com/office/drawing/2014/main" id="{7BEBF58B-7E86-4D70-AA4F-B216C6A8DA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533400" cy="533400"/>
          </a:xfrm>
          <a:prstGeom prst="rect">
            <a:avLst/>
          </a:prstGeom>
        </p:spPr>
      </p:pic>
    </p:spTree>
    <p:extLst>
      <p:ext uri="{BB962C8B-B14F-4D97-AF65-F5344CB8AC3E}">
        <p14:creationId xmlns:p14="http://schemas.microsoft.com/office/powerpoint/2010/main" val="1544049043"/>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C845-D721-4621-87B2-1390D24BA4BD}"/>
              </a:ext>
            </a:extLst>
          </p:cNvPr>
          <p:cNvSpPr>
            <a:spLocks noGrp="1"/>
          </p:cNvSpPr>
          <p:nvPr>
            <p:ph type="title"/>
          </p:nvPr>
        </p:nvSpPr>
        <p:spPr>
          <a:xfrm>
            <a:off x="841248" y="365125"/>
            <a:ext cx="10515600" cy="1325563"/>
          </a:xfrm>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2800" dirty="0"/>
              <a:t>If you have any questions following this recording, please contact us at </a:t>
            </a:r>
            <a:r>
              <a:rPr lang="en-US" sz="2800" u="sng" dirty="0">
                <a:hlinkClick r:id="rId4"/>
              </a:rPr>
              <a:t>disability.statistics@unh.edu</a:t>
            </a:r>
            <a:r>
              <a:rPr lang="en-US" sz="2800" dirty="0"/>
              <a:t>, or toll free at 866-538-9521 for more information. Thanks for joining us. Enjoy today's webinar!</a:t>
            </a:r>
          </a:p>
          <a:p>
            <a:endParaRPr lang="en-US" dirty="0"/>
          </a:p>
        </p:txBody>
      </p:sp>
      <p:sp>
        <p:nvSpPr>
          <p:cNvPr id="4" name="Date Placeholder 3">
            <a:extLst>
              <a:ext uri="{FF2B5EF4-FFF2-40B4-BE49-F238E27FC236}">
                <a16:creationId xmlns:a16="http://schemas.microsoft.com/office/drawing/2014/main" id="{AAB9E55A-7AC7-4290-88F6-719F922A66E8}"/>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Lst>
          </p:cNvPr>
          <p:cNvSpPr>
            <a:spLocks noGrp="1"/>
          </p:cNvSpPr>
          <p:nvPr>
            <p:ph type="sldNum" sz="quarter" idx="12"/>
          </p:nvPr>
        </p:nvSpPr>
        <p:spPr/>
        <p:txBody>
          <a:bodyPr/>
          <a:lstStyle/>
          <a:p>
            <a:fld id="{9C637C1D-740A-4EE7-9AC7-DE15DA94B719}" type="slidenum">
              <a:rPr lang="en-US" smtClean="0"/>
              <a:t>4</a:t>
            </a:fld>
            <a:endParaRPr lang="en-US"/>
          </a:p>
        </p:txBody>
      </p:sp>
      <p:pic>
        <p:nvPicPr>
          <p:cNvPr id="6" name="nTIDE-3" descr="audio recording for text on slide 4">
            <a:hlinkClick r:id="" action="ppaction://media"/>
            <a:extLst>
              <a:ext uri="{FF2B5EF4-FFF2-40B4-BE49-F238E27FC236}">
                <a16:creationId xmlns:a16="http://schemas.microsoft.com/office/drawing/2014/main" id="{1EBEF609-0148-4D2B-86AF-CCA882B45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485201" cy="485201"/>
          </a:xfrm>
          <a:prstGeom prst="rect">
            <a:avLst/>
          </a:prstGeom>
        </p:spPr>
      </p:pic>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0035-C62B-4283-8968-51B75B2946A5}"/>
              </a:ext>
            </a:extLst>
          </p:cNvPr>
          <p:cNvSpPr>
            <a:spLocks noGrp="1"/>
          </p:cNvSpPr>
          <p:nvPr>
            <p:ph type="title"/>
          </p:nvPr>
        </p:nvSpPr>
        <p:spPr>
          <a:xfrm>
            <a:off x="784233" y="463861"/>
            <a:ext cx="10515600" cy="2079314"/>
          </a:xfrm>
        </p:spPr>
        <p:txBody>
          <a:bodyPr>
            <a:normAutofit/>
          </a:bodyPr>
          <a:lstStyle/>
          <a:p>
            <a:pPr algn="ctr"/>
            <a:r>
              <a:rPr lang="en-US" sz="4400" b="1" u="sng" dirty="0">
                <a:solidFill>
                  <a:schemeClr val="tx1"/>
                </a:solidFill>
                <a:latin typeface="Calibri" panose="020F0502020204030204" pitchFamily="34" charset="0"/>
              </a:rPr>
              <a:t>Welcome!</a:t>
            </a:r>
            <a:br>
              <a:rPr lang="en-US" sz="4400" b="1" u="sng" dirty="0">
                <a:solidFill>
                  <a:schemeClr val="tx1"/>
                </a:solidFill>
                <a:latin typeface="Calibri" panose="020F0502020204030204" pitchFamily="34" charset="0"/>
              </a:rPr>
            </a:br>
            <a:br>
              <a:rPr lang="en-US" sz="4400" b="1" u="sng" dirty="0">
                <a:solidFill>
                  <a:schemeClr val="tx1"/>
                </a:solidFill>
                <a:latin typeface="Calibri" panose="020F0502020204030204" pitchFamily="34" charset="0"/>
              </a:rPr>
            </a:br>
            <a:r>
              <a:rPr lang="en-US" sz="4400" dirty="0">
                <a:solidFill>
                  <a:schemeClr val="tx1"/>
                </a:solidFill>
                <a:latin typeface="Calibri" panose="020F0502020204030204" pitchFamily="34" charset="0"/>
              </a:rPr>
              <a:t>Just so you know…</a:t>
            </a:r>
            <a:endParaRPr lang="en-US" dirty="0"/>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1304925" y="2506662"/>
            <a:ext cx="10102842" cy="4351338"/>
          </a:xfrm>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We recently started to include ASL Interpretation to be more accessible. </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If you would like to see the gallery of speakers as well as the interpreter, we recommend joining from a computer rather than a phone or tablet. </a:t>
            </a:r>
            <a:endParaRPr lang="en-US"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81309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0035-C62B-4283-8968-51B75B2946A5}"/>
              </a:ext>
            </a:extLst>
          </p:cNvPr>
          <p:cNvSpPr>
            <a:spLocks noGrp="1"/>
          </p:cNvSpPr>
          <p:nvPr>
            <p:ph type="title"/>
          </p:nvPr>
        </p:nvSpPr>
        <p:spPr>
          <a:xfrm>
            <a:off x="841248" y="365760"/>
            <a:ext cx="10515600" cy="1325563"/>
          </a:xfrm>
        </p:spPr>
        <p:txBody>
          <a:bodyPr/>
          <a:lstStyle/>
          <a:p>
            <a:pPr algn="ctr"/>
            <a:r>
              <a:rPr lang="en-US" sz="4400" b="1" u="sng" dirty="0">
                <a:solidFill>
                  <a:schemeClr val="tx1"/>
                </a:solidFill>
                <a:latin typeface="Calibri" panose="020F0502020204030204" pitchFamily="34" charset="0"/>
              </a:rPr>
              <a:t>Zoom Tips</a:t>
            </a:r>
            <a:endParaRPr lang="en-US" dirty="0"/>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839097" y="1830380"/>
            <a:ext cx="5095359" cy="4351338"/>
          </a:xfrm>
        </p:spPr>
        <p:txBody>
          <a:bodyPr/>
          <a:lstStyle/>
          <a:p>
            <a:pPr>
              <a:spcBef>
                <a:spcPts val="1800"/>
              </a:spcBef>
            </a:pPr>
            <a:r>
              <a:rPr lang="en-US" dirty="0">
                <a:latin typeface="Myriad Pro (Body)"/>
              </a:rPr>
              <a:t>Tip #1: Sound</a:t>
            </a:r>
          </a:p>
          <a:p>
            <a:pPr marL="228600" lvl="1" indent="0">
              <a:spcBef>
                <a:spcPts val="600"/>
              </a:spcBef>
              <a:buNone/>
            </a:pPr>
            <a:r>
              <a:rPr lang="en-US" sz="2400" dirty="0">
                <a:latin typeface="Myriad Pro (Body)"/>
                <a:cs typeface="Calibri" panose="020F0502020204030204" pitchFamily="34" charset="0"/>
              </a:rPr>
              <a:t>Select the speakers you want to use for today’s webinar, click on the </a:t>
            </a:r>
            <a:r>
              <a:rPr lang="en-US" sz="2400" b="1" dirty="0">
                <a:latin typeface="Myriad Pro (Body)"/>
                <a:cs typeface="Calibri" panose="020F0502020204030204" pitchFamily="34" charset="0"/>
              </a:rPr>
              <a:t>up arrow</a:t>
            </a:r>
            <a:r>
              <a:rPr lang="en-US" sz="2400" dirty="0">
                <a:latin typeface="Myriad Pro (Body)"/>
                <a:cs typeface="Calibri" panose="020F0502020204030204" pitchFamily="34" charset="0"/>
              </a:rPr>
              <a:t> next to </a:t>
            </a:r>
            <a:r>
              <a:rPr lang="en-US" sz="2400" b="1" dirty="0">
                <a:latin typeface="Myriad Pro (Body)"/>
                <a:cs typeface="Calibri" panose="020F0502020204030204" pitchFamily="34" charset="0"/>
              </a:rPr>
              <a:t>Audio Settings</a:t>
            </a:r>
            <a:r>
              <a:rPr lang="en-US" sz="2400" dirty="0">
                <a:latin typeface="Myriad Pro (Body)"/>
                <a:cs typeface="Calibri" panose="020F0502020204030204" pitchFamily="34" charset="0"/>
              </a:rPr>
              <a:t>, and then select one of the options.</a:t>
            </a:r>
          </a:p>
          <a:p>
            <a:endParaRPr lang="en-US" dirty="0"/>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fld id="{9C637C1D-740A-4EE7-9AC7-DE15DA94B719}" type="slidenum">
              <a:rPr lang="en-US" smtClean="0"/>
              <a:t>6</a:t>
            </a:fld>
            <a:endParaRPr lang="en-US"/>
          </a:p>
        </p:txBody>
      </p:sp>
      <p:sp>
        <p:nvSpPr>
          <p:cNvPr id="7" name="TextBox 6">
            <a:extLst>
              <a:ext uri="{FF2B5EF4-FFF2-40B4-BE49-F238E27FC236}">
                <a16:creationId xmlns:a16="http://schemas.microsoft.com/office/drawing/2014/main" id="{5E1FAF20-F8E5-4036-9188-2008BC0C76AC}"/>
              </a:ext>
            </a:extLst>
          </p:cNvPr>
          <p:cNvSpPr txBox="1"/>
          <p:nvPr/>
        </p:nvSpPr>
        <p:spPr>
          <a:xfrm>
            <a:off x="6231469" y="1774935"/>
            <a:ext cx="5176298" cy="1929759"/>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2800" kern="0" dirty="0">
                <a:latin typeface="Myriad Pro (Body)"/>
              </a:rPr>
              <a:t>Tip #2: Close Captioning</a:t>
            </a:r>
          </a:p>
          <a:p>
            <a:pPr marL="285750" lvl="1">
              <a:lnSpc>
                <a:spcPct val="90000"/>
              </a:lnSpc>
              <a:spcBef>
                <a:spcPts val="600"/>
              </a:spcBef>
            </a:pPr>
            <a:r>
              <a:rPr lang="en-US" sz="2400" kern="0" dirty="0">
                <a:latin typeface="Myriad Pro (Body)"/>
                <a:cs typeface="Calibri" panose="020F0502020204030204" pitchFamily="34" charset="0"/>
              </a:rPr>
              <a:t>Click on</a:t>
            </a:r>
            <a:r>
              <a:rPr lang="en-US" sz="2400" dirty="0">
                <a:latin typeface="Myriad Pro (Body)"/>
                <a:cs typeface="Calibri" panose="020F0502020204030204" pitchFamily="34" charset="0"/>
              </a:rPr>
              <a:t> </a:t>
            </a:r>
            <a:r>
              <a:rPr lang="en-US" sz="2400" b="1" dirty="0">
                <a:latin typeface="Myriad Pro (Body)"/>
                <a:cs typeface="Calibri" panose="020F0502020204030204" pitchFamily="34" charset="0"/>
              </a:rPr>
              <a:t>Closed Caption</a:t>
            </a:r>
            <a:r>
              <a:rPr lang="en-US" sz="2400" dirty="0">
                <a:latin typeface="Myriad Pro (Body)"/>
                <a:cs typeface="Calibri" panose="020F0502020204030204" pitchFamily="34" charset="0"/>
              </a:rPr>
              <a:t>, and then select </a:t>
            </a:r>
            <a:r>
              <a:rPr lang="en-US" sz="2400" b="1" dirty="0">
                <a:latin typeface="Myriad Pro (Body)"/>
                <a:cs typeface="Calibri" panose="020F0502020204030204" pitchFamily="34" charset="0"/>
              </a:rPr>
              <a:t>Show Subtitle</a:t>
            </a:r>
            <a:r>
              <a:rPr lang="en-US" sz="2400" dirty="0">
                <a:latin typeface="Myriad Pro (Body)"/>
                <a:cs typeface="Calibri" panose="020F0502020204030204" pitchFamily="34" charset="0"/>
              </a:rPr>
              <a:t> for subtitles, </a:t>
            </a:r>
            <a:r>
              <a:rPr lang="en-US" sz="2400" u="sng" dirty="0">
                <a:latin typeface="Myriad Pro (Body)"/>
                <a:cs typeface="Calibri" panose="020F0502020204030204" pitchFamily="34" charset="0"/>
              </a:rPr>
              <a:t>or</a:t>
            </a:r>
            <a:r>
              <a:rPr lang="en-US" sz="2400" dirty="0">
                <a:latin typeface="Myriad Pro (Body)"/>
                <a:cs typeface="Calibri" panose="020F0502020204030204" pitchFamily="34" charset="0"/>
              </a:rPr>
              <a:t> select </a:t>
            </a:r>
            <a:r>
              <a:rPr lang="en-US" sz="2400" b="1" dirty="0">
                <a:latin typeface="Myriad Pro (Body)"/>
                <a:cs typeface="Calibri" panose="020F0502020204030204" pitchFamily="34" charset="0"/>
              </a:rPr>
              <a:t>View Full Transcript </a:t>
            </a:r>
            <a:r>
              <a:rPr lang="en-US" sz="2400" dirty="0">
                <a:latin typeface="Myriad Pro (Body)"/>
                <a:cs typeface="Calibri" panose="020F0502020204030204" pitchFamily="34" charset="0"/>
              </a:rPr>
              <a:t>to get a running transcript of the captions.</a:t>
            </a:r>
          </a:p>
        </p:txBody>
      </p:sp>
      <p:pic>
        <p:nvPicPr>
          <p:cNvPr id="9" name="Picture 8" descr="screenshot example of zoom audio options">
            <a:extLst>
              <a:ext uri="{FF2B5EF4-FFF2-40B4-BE49-F238E27FC236}">
                <a16:creationId xmlns:a16="http://schemas.microsoft.com/office/drawing/2014/main" id="{E82F6EFD-CF39-48D0-9A06-E0CB65BCB0CF}"/>
              </a:ext>
            </a:extLst>
          </p:cNvPr>
          <p:cNvPicPr>
            <a:picLocks noChangeAspect="1"/>
          </p:cNvPicPr>
          <p:nvPr/>
        </p:nvPicPr>
        <p:blipFill rotWithShape="1">
          <a:blip r:embed="rId2"/>
          <a:srcRect l="16468" t="55870" r="48820" b="12356"/>
          <a:stretch/>
        </p:blipFill>
        <p:spPr>
          <a:xfrm>
            <a:off x="1890273" y="4319047"/>
            <a:ext cx="3166360" cy="1612767"/>
          </a:xfrm>
          <a:prstGeom prst="rect">
            <a:avLst/>
          </a:prstGeom>
        </p:spPr>
      </p:pic>
      <p:pic>
        <p:nvPicPr>
          <p:cNvPr id="11" name="Picture 3" descr="A screenshot of a cell phone&#10;&#10;Description generated with very high confidence">
            <a:extLst>
              <a:ext uri="{FF2B5EF4-FFF2-40B4-BE49-F238E27FC236}">
                <a16:creationId xmlns:a16="http://schemas.microsoft.com/office/drawing/2014/main" id="{3176547C-24D8-4981-9F29-DA8BC831FAE6}"/>
              </a:ext>
            </a:extLst>
          </p:cNvPr>
          <p:cNvPicPr>
            <a:picLocks noChangeAspect="1"/>
          </p:cNvPicPr>
          <p:nvPr/>
        </p:nvPicPr>
        <p:blipFill rotWithShape="1">
          <a:blip r:embed="rId3"/>
          <a:srcRect l="5665" t="66198" r="42515" b="-2"/>
          <a:stretch/>
        </p:blipFill>
        <p:spPr>
          <a:xfrm>
            <a:off x="7342632" y="3792777"/>
            <a:ext cx="1137986" cy="558858"/>
          </a:xfrm>
          <a:prstGeom prst="rect">
            <a:avLst/>
          </a:prstGeom>
        </p:spPr>
      </p:pic>
      <p:pic>
        <p:nvPicPr>
          <p:cNvPr id="13" name="Picture 3" descr="A screen shot of the Zoom Closed Caption options">
            <a:extLst>
              <a:ext uri="{FF2B5EF4-FFF2-40B4-BE49-F238E27FC236}">
                <a16:creationId xmlns:a16="http://schemas.microsoft.com/office/drawing/2014/main" id="{98B98A50-3F09-4A70-AA65-A2F9BB02D24F}"/>
              </a:ext>
            </a:extLst>
          </p:cNvPr>
          <p:cNvPicPr>
            <a:picLocks noChangeAspect="1"/>
          </p:cNvPicPr>
          <p:nvPr/>
        </p:nvPicPr>
        <p:blipFill rotWithShape="1">
          <a:blip r:embed="rId4"/>
          <a:srcRect l="8093" t="30909" r="2280" b="27272"/>
          <a:stretch/>
        </p:blipFill>
        <p:spPr>
          <a:xfrm>
            <a:off x="7344469" y="4328191"/>
            <a:ext cx="2171625" cy="1619915"/>
          </a:xfrm>
          <a:prstGeom prst="rect">
            <a:avLst/>
          </a:prstGeom>
        </p:spPr>
      </p:pic>
      <p:pic>
        <p:nvPicPr>
          <p:cNvPr id="15" name="Picture 14">
            <a:extLst>
              <a:ext uri="{FF2B5EF4-FFF2-40B4-BE49-F238E27FC236}">
                <a16:creationId xmlns:a16="http://schemas.microsoft.com/office/drawing/2014/main" id="{5CD99D1C-DB3C-4B76-9B5A-310D12B40AC9}"/>
              </a:ext>
              <a:ext uri="{C183D7F6-B498-43B3-948B-1728B52AA6E4}">
                <adec:decorative xmlns:adec="http://schemas.microsoft.com/office/drawing/2017/decorative" val="1"/>
              </a:ext>
            </a:extLst>
          </p:cNvPr>
          <p:cNvPicPr>
            <a:picLocks noChangeAspect="1"/>
          </p:cNvPicPr>
          <p:nvPr/>
        </p:nvPicPr>
        <p:blipFill rotWithShape="1">
          <a:blip r:embed="rId2"/>
          <a:srcRect l="2" t="88021" r="80364" b="-604"/>
          <a:stretch/>
        </p:blipFill>
        <p:spPr>
          <a:xfrm>
            <a:off x="1890272" y="3803780"/>
            <a:ext cx="1542443" cy="550034"/>
          </a:xfrm>
          <a:prstGeom prst="rect">
            <a:avLst/>
          </a:prstGeom>
        </p:spPr>
      </p:pic>
      <p:sp>
        <p:nvSpPr>
          <p:cNvPr id="17" name="TextBox 16">
            <a:extLst>
              <a:ext uri="{FF2B5EF4-FFF2-40B4-BE49-F238E27FC236}">
                <a16:creationId xmlns:a16="http://schemas.microsoft.com/office/drawing/2014/main" id="{E328B99D-94AC-4429-87A3-BE7EC45C5247}"/>
              </a:ext>
            </a:extLst>
          </p:cNvPr>
          <p:cNvSpPr txBox="1"/>
          <p:nvPr/>
        </p:nvSpPr>
        <p:spPr>
          <a:xfrm rot="19215950">
            <a:off x="5446061" y="4594601"/>
            <a:ext cx="1570815" cy="523220"/>
          </a:xfrm>
          <a:prstGeom prst="rect">
            <a:avLst/>
          </a:prstGeom>
          <a:noFill/>
        </p:spPr>
        <p:txBody>
          <a:bodyPr wrap="none" rtlCol="0">
            <a:spAutoFit/>
          </a:bodyPr>
          <a:lstStyle/>
          <a:p>
            <a:pPr algn="ctr"/>
            <a:r>
              <a:rPr lang="en-US" sz="1400" dirty="0"/>
              <a:t>Your screen may </a:t>
            </a:r>
          </a:p>
          <a:p>
            <a:pPr algn="ctr"/>
            <a:r>
              <a:rPr lang="en-US" sz="1400" dirty="0"/>
              <a:t>look a bit differ</a:t>
            </a:r>
          </a:p>
        </p:txBody>
      </p:sp>
    </p:spTree>
    <p:extLst>
      <p:ext uri="{BB962C8B-B14F-4D97-AF65-F5344CB8AC3E}">
        <p14:creationId xmlns:p14="http://schemas.microsoft.com/office/powerpoint/2010/main" val="1792682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5095-A54C-43C7-9F76-75F907615938}"/>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COVID-19 Update</a:t>
            </a:r>
            <a:endParaRPr lang="en-US" u="sng" dirty="0"/>
          </a:p>
        </p:txBody>
      </p:sp>
      <p:sp>
        <p:nvSpPr>
          <p:cNvPr id="3" name="Content Placeholder 2">
            <a:extLst>
              <a:ext uri="{FF2B5EF4-FFF2-40B4-BE49-F238E27FC236}">
                <a16:creationId xmlns:a16="http://schemas.microsoft.com/office/drawing/2014/main" id="{0D5B6EF4-241B-4449-8E37-9ABA41C398CB}"/>
              </a:ext>
            </a:extLst>
          </p:cNvPr>
          <p:cNvSpPr>
            <a:spLocks noGrp="1"/>
          </p:cNvSpPr>
          <p:nvPr>
            <p:ph idx="1"/>
          </p:nvPr>
        </p:nvSpPr>
        <p:spPr>
          <a:xfrm>
            <a:off x="1085850" y="2331238"/>
            <a:ext cx="10515600" cy="4351338"/>
          </a:xfrm>
        </p:spPr>
        <p:txBody>
          <a:bodyPr>
            <a:normAutofit/>
          </a:bodyPr>
          <a:lstStyle/>
          <a:p>
            <a:pPr marL="0" indent="0">
              <a:buNone/>
            </a:pPr>
            <a:r>
              <a:rPr lang="en-US" sz="2800" b="1" dirty="0">
                <a:solidFill>
                  <a:schemeClr val="tx1"/>
                </a:solidFill>
                <a:latin typeface="Calibri" panose="020F0502020204030204" pitchFamily="34" charset="0"/>
                <a:cs typeface="Calibri" panose="020F0502020204030204" pitchFamily="34" charset="0"/>
              </a:rPr>
              <a:t>Andrew Houtenville</a:t>
            </a:r>
            <a:br>
              <a:rPr lang="en-US" sz="2800" b="1" dirty="0">
                <a:solidFill>
                  <a:schemeClr val="tx1"/>
                </a:solidFill>
                <a:latin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cs typeface="Calibri" panose="020F0502020204030204" pitchFamily="34" charset="0"/>
              </a:rPr>
              <a:t>University of New Hampshire</a:t>
            </a:r>
            <a:br>
              <a:rPr lang="en-US" sz="2800" dirty="0">
                <a:solidFill>
                  <a:schemeClr val="tx1"/>
                </a:solidFill>
                <a:latin typeface="Calibri" panose="020F0502020204030204" pitchFamily="34" charset="0"/>
                <a:cs typeface="Calibri" panose="020F0502020204030204" pitchFamily="34" charset="0"/>
              </a:rPr>
            </a:br>
            <a:br>
              <a:rPr lang="en-US" sz="1400" dirty="0">
                <a:solidFill>
                  <a:schemeClr val="tx1"/>
                </a:solidFill>
                <a:latin typeface="Calibri" panose="020F0502020204030204" pitchFamily="34" charset="0"/>
                <a:cs typeface="Calibri" panose="020F0502020204030204" pitchFamily="34" charset="0"/>
              </a:rPr>
            </a:br>
            <a:r>
              <a:rPr lang="en-US" sz="2800" b="1" dirty="0">
                <a:solidFill>
                  <a:schemeClr val="tx1"/>
                </a:solidFill>
                <a:latin typeface="Calibri" panose="020F0502020204030204" pitchFamily="34" charset="0"/>
                <a:cs typeface="Calibri" panose="020F0502020204030204" pitchFamily="34" charset="0"/>
              </a:rPr>
              <a:t>John O’Neill</a:t>
            </a:r>
            <a:br>
              <a:rPr lang="en-US" sz="2800" b="1" dirty="0">
                <a:solidFill>
                  <a:schemeClr val="tx1"/>
                </a:solidFill>
                <a:latin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cs typeface="Calibri" panose="020F0502020204030204" pitchFamily="34" charset="0"/>
              </a:rPr>
              <a:t>Kessler Foundation</a:t>
            </a:r>
          </a:p>
          <a:p>
            <a:pPr marL="0" indent="0">
              <a:buNone/>
            </a:pPr>
            <a:endParaRPr lang="en-US" sz="2800" dirty="0">
              <a:solidFill>
                <a:schemeClr val="tx1"/>
              </a:solidFill>
              <a:latin typeface="Calibri" panose="020F0502020204030204" pitchFamily="34" charset="0"/>
              <a:cs typeface="Calibri" panose="020F0502020204030204" pitchFamily="34" charset="0"/>
            </a:endParaRPr>
          </a:p>
          <a:p>
            <a:pPr marL="0" indent="0">
              <a:buNone/>
            </a:pPr>
            <a:br>
              <a:rPr lang="en-US" sz="2800" dirty="0">
                <a:solidFill>
                  <a:schemeClr val="tx1"/>
                </a:solidFill>
                <a:latin typeface="Calibri" panose="020F0502020204030204" pitchFamily="34" charset="0"/>
                <a:cs typeface="Calibri" panose="020F0502020204030204" pitchFamily="34" charset="0"/>
              </a:rPr>
            </a:br>
            <a:br>
              <a:rPr lang="en-US" sz="1400" dirty="0">
                <a:solidFill>
                  <a:schemeClr val="tx1"/>
                </a:solidFill>
                <a:latin typeface="Calibri" panose="020F0502020204030204" pitchFamily="34" charset="0"/>
                <a:cs typeface="Calibri" panose="020F0502020204030204" pitchFamily="34" charset="0"/>
              </a:rPr>
            </a:br>
            <a:endParaRPr lang="en-US" dirty="0"/>
          </a:p>
        </p:txBody>
      </p:sp>
      <p:sp>
        <p:nvSpPr>
          <p:cNvPr id="4" name="Date Placeholder 3">
            <a:extLst>
              <a:ext uri="{FF2B5EF4-FFF2-40B4-BE49-F238E27FC236}">
                <a16:creationId xmlns:a16="http://schemas.microsoft.com/office/drawing/2014/main" id="{6CB762AE-40ED-47E6-BED3-33D0544212F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4649C42-8B52-44F6-B27D-1D53143ED712}"/>
              </a:ext>
            </a:extLst>
          </p:cNvPr>
          <p:cNvSpPr>
            <a:spLocks noGrp="1"/>
          </p:cNvSpPr>
          <p:nvPr>
            <p:ph type="sldNum" sz="quarter" idx="12"/>
          </p:nvPr>
        </p:nvSpPr>
        <p:spPr/>
        <p:txBody>
          <a:bodyPr/>
          <a:lstStyle/>
          <a:p>
            <a:fld id="{9C637C1D-740A-4EE7-9AC7-DE15DA94B719}" type="slidenum">
              <a:rPr lang="en-US" smtClean="0"/>
              <a:t>7</a:t>
            </a:fld>
            <a:endParaRPr lang="en-US"/>
          </a:p>
        </p:txBody>
      </p:sp>
      <p:sp>
        <p:nvSpPr>
          <p:cNvPr id="6" name="Title 1">
            <a:extLst>
              <a:ext uri="{FF2B5EF4-FFF2-40B4-BE49-F238E27FC236}">
                <a16:creationId xmlns:a16="http://schemas.microsoft.com/office/drawing/2014/main" id="{865F9360-47F9-46C2-9524-64A7811011E3}"/>
              </a:ext>
            </a:extLst>
          </p:cNvPr>
          <p:cNvSpPr txBox="1">
            <a:spLocks/>
          </p:cNvSpPr>
          <p:nvPr/>
        </p:nvSpPr>
        <p:spPr>
          <a:xfrm>
            <a:off x="839996" y="10769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latin typeface="Calibri" panose="020F0502020204030204" pitchFamily="34" charset="0"/>
                <a:cs typeface="Calibri" panose="020F0502020204030204" pitchFamily="34" charset="0"/>
              </a:rPr>
              <a:t>and the 2021 Year-in-Review</a:t>
            </a:r>
            <a:endParaRPr lang="en-US" u="sng" dirty="0"/>
          </a:p>
        </p:txBody>
      </p:sp>
    </p:spTree>
    <p:extLst>
      <p:ext uri="{BB962C8B-B14F-4D97-AF65-F5344CB8AC3E}">
        <p14:creationId xmlns:p14="http://schemas.microsoft.com/office/powerpoint/2010/main" val="137761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About</a:t>
            </a:r>
            <a:endParaRPr lang="en-US"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p:txBody>
          <a:bodyPr>
            <a:normAutofit/>
          </a:bodyPr>
          <a:lstStyle/>
          <a:p>
            <a:pPr>
              <a:spcBef>
                <a:spcPts val="1800"/>
              </a:spcBef>
            </a:pPr>
            <a:r>
              <a:rPr lang="en-US" sz="2800" dirty="0"/>
              <a:t>A joint effort of the University of New Hampshire, Kessler Foundation, and the Association of University Centers on Disabilities (AUCD).</a:t>
            </a:r>
          </a:p>
          <a:p>
            <a:pPr>
              <a:spcBef>
                <a:spcPts val="1800"/>
              </a:spcBef>
            </a:pPr>
            <a:r>
              <a:rPr lang="en-US" sz="2800" dirty="0"/>
              <a:t>This is a special episode of the nTIDE Lunch and Learn series based on the unique circumstances in the U.S. economy and the COVID-19 Pandemic.</a:t>
            </a:r>
            <a:endParaRPr lang="en-US" sz="2800" dirty="0">
              <a:solidFill>
                <a:srgbClr val="FF0000"/>
              </a:solidFill>
            </a:endParaRP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53859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CFAC-9458-45E1-B068-9439448C4AED}"/>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Today’s Agenda</a:t>
            </a:r>
            <a:endParaRPr lang="en-US" dirty="0"/>
          </a:p>
        </p:txBody>
      </p:sp>
      <p:sp>
        <p:nvSpPr>
          <p:cNvPr id="3" name="Content Placeholder 2">
            <a:extLst>
              <a:ext uri="{FF2B5EF4-FFF2-40B4-BE49-F238E27FC236}">
                <a16:creationId xmlns:a16="http://schemas.microsoft.com/office/drawing/2014/main" id="{208AB114-3388-4571-913A-BFFBCE5A3F57}"/>
              </a:ext>
            </a:extLst>
          </p:cNvPr>
          <p:cNvSpPr>
            <a:spLocks noGrp="1"/>
          </p:cNvSpPr>
          <p:nvPr>
            <p:ph idx="1"/>
          </p:nvPr>
        </p:nvSpPr>
        <p:spPr/>
        <p:txBody>
          <a:bodyPr/>
          <a:lstStyle/>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12:00 pm: 	Welcome and Introduction</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12:05 pm:	Updated Numbers from the Public-Use Micro Data 	of the Current Population Survey</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12:35 pm:	Open Q&amp;A period</a:t>
            </a:r>
          </a:p>
          <a:p>
            <a:endParaRPr lang="en-US" dirty="0"/>
          </a:p>
        </p:txBody>
      </p:sp>
      <p:sp>
        <p:nvSpPr>
          <p:cNvPr id="4" name="Date Placeholder 3">
            <a:extLst>
              <a:ext uri="{FF2B5EF4-FFF2-40B4-BE49-F238E27FC236}">
                <a16:creationId xmlns:a16="http://schemas.microsoft.com/office/drawing/2014/main" id="{A756111C-A699-4E23-AF55-0931F21AFCF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CE56EE4-6ECB-4D96-BD76-4355D4C4E1AF}"/>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3367475247"/>
      </p:ext>
    </p:extLst>
  </p:cSld>
  <p:clrMapOvr>
    <a:masterClrMapping/>
  </p:clrMapOvr>
</p:sld>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015E9C2F62A04D8E5072CE357391F8" ma:contentTypeVersion="2" ma:contentTypeDescription="Create a new document." ma:contentTypeScope="" ma:versionID="2262463df2beeb76f6bf1b6cbcf6dc86">
  <xsd:schema xmlns:xsd="http://www.w3.org/2001/XMLSchema" xmlns:xs="http://www.w3.org/2001/XMLSchema" xmlns:p="http://schemas.microsoft.com/office/2006/metadata/properties" xmlns:ns3="af1aecce-9966-48e2-adf8-ad84ee7f2c0f" targetNamespace="http://schemas.microsoft.com/office/2006/metadata/properties" ma:root="true" ma:fieldsID="a77094892c8f3730db53e0fe2134b2ea" ns3:_="">
    <xsd:import namespace="af1aecce-9966-48e2-adf8-ad84ee7f2c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ecce-9966-48e2-adf8-ad84ee7f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2.xml><?xml version="1.0" encoding="utf-8"?>
<ds:datastoreItem xmlns:ds="http://schemas.openxmlformats.org/officeDocument/2006/customXml" ds:itemID="{55F3AE54-E525-407A-9473-4F14C43EA8FD}">
  <ds:schemaRefs>
    <ds:schemaRef ds:uri="http://schemas.microsoft.com/office/2006/metadata/properties"/>
    <ds:schemaRef ds:uri="http://purl.org/dc/dcmitype/"/>
    <ds:schemaRef ds:uri="af1aecce-9966-48e2-adf8-ad84ee7f2c0f"/>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B8ECAD1-5D6A-4885-A5A8-6A469323B40F}">
  <ds:schemaRefs>
    <ds:schemaRef ds:uri="af1aecce-9966-48e2-adf8-ad84ee7f2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nTIDE Template</Template>
  <TotalTime>2197</TotalTime>
  <Words>788</Words>
  <Application>Microsoft Office PowerPoint</Application>
  <PresentationFormat>Widescreen</PresentationFormat>
  <Paragraphs>105</Paragraphs>
  <Slides>25</Slides>
  <Notes>0</Notes>
  <HiddenSlides>0</HiddenSlides>
  <MMClips>4</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25</vt:i4>
      </vt:variant>
    </vt:vector>
  </HeadingPairs>
  <TitlesOfParts>
    <vt:vector size="34" baseType="lpstr">
      <vt:lpstr>Arial</vt:lpstr>
      <vt:lpstr>Calibri</vt:lpstr>
      <vt:lpstr>Calibri Light</vt:lpstr>
      <vt:lpstr>Myriad Pro</vt:lpstr>
      <vt:lpstr>Myriad Pro (Body)</vt:lpstr>
      <vt:lpstr>2_nTIDE Lunch and Learn PPT Template</vt:lpstr>
      <vt:lpstr>Custom Design</vt:lpstr>
      <vt:lpstr>1_Custom Design</vt:lpstr>
      <vt:lpstr>3_nTIDE Lunch and Learn PPT Template</vt:lpstr>
      <vt:lpstr>nTIDE Lunch &amp; Learn Webinar Series</vt:lpstr>
      <vt:lpstr>nTIDE Lunch &amp; Learn Webinar Series</vt:lpstr>
      <vt:lpstr>Up Front Matters</vt:lpstr>
      <vt:lpstr>Up Front Matters</vt:lpstr>
      <vt:lpstr>Welcome!  Just so you know…</vt:lpstr>
      <vt:lpstr>Zoom Tips</vt:lpstr>
      <vt:lpstr>COVID-19 Update</vt:lpstr>
      <vt:lpstr>About</vt:lpstr>
      <vt:lpstr>Today’s Agenda</vt:lpstr>
      <vt:lpstr>Employment -to-  Population  Ratio</vt:lpstr>
      <vt:lpstr>Labor  Force Participation Rate</vt:lpstr>
      <vt:lpstr>Number Unemployed</vt:lpstr>
      <vt:lpstr>Number Unemployed</vt:lpstr>
      <vt:lpstr>Number Unemployed</vt:lpstr>
      <vt:lpstr>Number Unemployed</vt:lpstr>
      <vt:lpstr>Number Unemployed</vt:lpstr>
      <vt:lpstr>Number Unemployed</vt:lpstr>
      <vt:lpstr>Number Unemployed</vt:lpstr>
      <vt:lpstr>nTIDE Year-in-Review</vt:lpstr>
      <vt:lpstr>nTIDE Year-in-Review</vt:lpstr>
      <vt:lpstr>nTIDE Year-in-Review</vt:lpstr>
      <vt:lpstr>nTIDE Year-in-Review</vt:lpstr>
      <vt:lpstr>Logistic Items</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Kate Filanoski</cp:lastModifiedBy>
  <cp:revision>172</cp:revision>
  <dcterms:created xsi:type="dcterms:W3CDTF">2020-09-03T15:55:14Z</dcterms:created>
  <dcterms:modified xsi:type="dcterms:W3CDTF">2022-02-28T16:31:04Z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0x0101002E015E9C2F62A04D8E5072CE357391F8</vt:lpwstr>
  </property>
</Properties>
</file>