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5.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5.jpg" ContentType="image/jpg"/>
  <Override PartName="/ppt/media/image26.jpg" ContentType="image/jpg"/>
  <Override PartName="/ppt/media/image27.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Lst>
  <p:notesMasterIdLst>
    <p:notesMasterId r:id="rId65"/>
  </p:notesMasterIdLst>
  <p:sldIdLst>
    <p:sldId id="257" r:id="rId6"/>
    <p:sldId id="573" r:id="rId7"/>
    <p:sldId id="256" r:id="rId8"/>
    <p:sldId id="260" r:id="rId9"/>
    <p:sldId id="261" r:id="rId10"/>
    <p:sldId id="1053" r:id="rId11"/>
    <p:sldId id="277" r:id="rId12"/>
    <p:sldId id="1063" r:id="rId13"/>
    <p:sldId id="262" r:id="rId14"/>
    <p:sldId id="582" r:id="rId15"/>
    <p:sldId id="305" r:id="rId16"/>
    <p:sldId id="304" r:id="rId17"/>
    <p:sldId id="303" r:id="rId18"/>
    <p:sldId id="264" r:id="rId19"/>
    <p:sldId id="265" r:id="rId20"/>
    <p:sldId id="1056" r:id="rId21"/>
    <p:sldId id="1057" r:id="rId22"/>
    <p:sldId id="1059" r:id="rId23"/>
    <p:sldId id="1061" r:id="rId24"/>
    <p:sldId id="663" r:id="rId25"/>
    <p:sldId id="1051" r:id="rId26"/>
    <p:sldId id="1062" r:id="rId27"/>
    <p:sldId id="306" r:id="rId28"/>
    <p:sldId id="307" r:id="rId29"/>
    <p:sldId id="310" r:id="rId30"/>
    <p:sldId id="315" r:id="rId31"/>
    <p:sldId id="1065" r:id="rId32"/>
    <p:sldId id="312" r:id="rId33"/>
    <p:sldId id="311" r:id="rId34"/>
    <p:sldId id="318" r:id="rId35"/>
    <p:sldId id="319" r:id="rId36"/>
    <p:sldId id="317" r:id="rId37"/>
    <p:sldId id="314" r:id="rId38"/>
    <p:sldId id="313" r:id="rId39"/>
    <p:sldId id="308" r:id="rId40"/>
    <p:sldId id="1066" r:id="rId41"/>
    <p:sldId id="1067" r:id="rId42"/>
    <p:sldId id="258" r:id="rId43"/>
    <p:sldId id="259" r:id="rId44"/>
    <p:sldId id="1074" r:id="rId45"/>
    <p:sldId id="1069" r:id="rId46"/>
    <p:sldId id="1070" r:id="rId47"/>
    <p:sldId id="263" r:id="rId48"/>
    <p:sldId id="1071" r:id="rId49"/>
    <p:sldId id="1075" r:id="rId50"/>
    <p:sldId id="266" r:id="rId51"/>
    <p:sldId id="267" r:id="rId52"/>
    <p:sldId id="268" r:id="rId53"/>
    <p:sldId id="269" r:id="rId54"/>
    <p:sldId id="1076" r:id="rId55"/>
    <p:sldId id="271" r:id="rId56"/>
    <p:sldId id="272" r:id="rId57"/>
    <p:sldId id="273" r:id="rId58"/>
    <p:sldId id="1073" r:id="rId59"/>
    <p:sldId id="275" r:id="rId60"/>
    <p:sldId id="274" r:id="rId61"/>
    <p:sldId id="1064" r:id="rId62"/>
    <p:sldId id="507" r:id="rId63"/>
    <p:sldId id="506"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27638-BA05-4F94-ADA7-0F6C42723F6B}" v="3" dt="2021-11-30T17:09:05.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p:scale>
          <a:sx n="110" d="100"/>
          <a:sy n="110" d="100"/>
        </p:scale>
        <p:origin x="-44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3860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160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5515" y="1019736"/>
            <a:ext cx="11760970" cy="4818529"/>
          </a:xfrm>
          <a:custGeom>
            <a:avLst/>
            <a:gdLst/>
            <a:ahLst/>
            <a:cxnLst/>
            <a:rect l="l" t="t" r="r" b="b"/>
            <a:pathLst>
              <a:path w="9702800" h="5461000">
                <a:moveTo>
                  <a:pt x="0" y="0"/>
                </a:moveTo>
                <a:lnTo>
                  <a:pt x="9702800" y="0"/>
                </a:lnTo>
                <a:lnTo>
                  <a:pt x="9702800" y="5461000"/>
                </a:lnTo>
                <a:lnTo>
                  <a:pt x="0" y="5461000"/>
                </a:lnTo>
                <a:lnTo>
                  <a:pt x="0" y="0"/>
                </a:lnTo>
                <a:close/>
              </a:path>
            </a:pathLst>
          </a:custGeom>
          <a:solidFill>
            <a:srgbClr val="0E4959"/>
          </a:solidFill>
        </p:spPr>
        <p:txBody>
          <a:bodyPr wrap="square" lIns="0" tIns="0" rIns="0" bIns="0" rtlCol="0"/>
          <a:lstStyle/>
          <a:p>
            <a:endParaRPr sz="1588"/>
          </a:p>
        </p:txBody>
      </p:sp>
      <p:sp>
        <p:nvSpPr>
          <p:cNvPr id="17" name="bk object 17"/>
          <p:cNvSpPr/>
          <p:nvPr/>
        </p:nvSpPr>
        <p:spPr>
          <a:xfrm>
            <a:off x="438483" y="1191061"/>
            <a:ext cx="11310697" cy="4481232"/>
          </a:xfrm>
          <a:custGeom>
            <a:avLst/>
            <a:gdLst/>
            <a:ahLst/>
            <a:cxnLst/>
            <a:rect l="l" t="t" r="r" b="b"/>
            <a:pathLst>
              <a:path w="9331325" h="5078730">
                <a:moveTo>
                  <a:pt x="0" y="0"/>
                </a:moveTo>
                <a:lnTo>
                  <a:pt x="9330859" y="0"/>
                </a:lnTo>
                <a:lnTo>
                  <a:pt x="9330859" y="5078728"/>
                </a:lnTo>
                <a:lnTo>
                  <a:pt x="0" y="5078728"/>
                </a:lnTo>
                <a:lnTo>
                  <a:pt x="0" y="0"/>
                </a:lnTo>
                <a:close/>
              </a:path>
            </a:pathLst>
          </a:custGeom>
          <a:solidFill>
            <a:srgbClr val="FFFFFF"/>
          </a:solidFill>
        </p:spPr>
        <p:txBody>
          <a:bodyPr wrap="square" lIns="0" tIns="0" rIns="0" bIns="0" rtlCol="0"/>
          <a:lstStyle/>
          <a:p>
            <a:endParaRPr sz="1588"/>
          </a:p>
        </p:txBody>
      </p:sp>
      <p:sp>
        <p:nvSpPr>
          <p:cNvPr id="2" name="Holder 2"/>
          <p:cNvSpPr>
            <a:spLocks noGrp="1"/>
          </p:cNvSpPr>
          <p:nvPr>
            <p:ph type="title"/>
          </p:nvPr>
        </p:nvSpPr>
        <p:spPr>
          <a:xfrm>
            <a:off x="2244599" y="1406453"/>
            <a:ext cx="7702800" cy="475195"/>
          </a:xfrm>
        </p:spPr>
        <p:txBody>
          <a:bodyPr lIns="0" tIns="0" rIns="0" bIns="0"/>
          <a:lstStyle>
            <a:lvl1pPr>
              <a:defRPr sz="3088" b="0" i="0">
                <a:solidFill>
                  <a:srgbClr val="0E4959"/>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205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44599" y="1406453"/>
            <a:ext cx="7702800" cy="475195"/>
          </a:xfrm>
        </p:spPr>
        <p:txBody>
          <a:bodyPr lIns="0" tIns="0" rIns="0" bIns="0"/>
          <a:lstStyle>
            <a:lvl1pPr>
              <a:defRPr sz="3088" b="0" i="0">
                <a:solidFill>
                  <a:srgbClr val="0E4959"/>
                </a:solidFill>
                <a:latin typeface="Corbel"/>
                <a:cs typeface="Corbe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714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5515" y="1019736"/>
            <a:ext cx="11760970" cy="4818529"/>
          </a:xfrm>
          <a:custGeom>
            <a:avLst/>
            <a:gdLst/>
            <a:ahLst/>
            <a:cxnLst/>
            <a:rect l="l" t="t" r="r" b="b"/>
            <a:pathLst>
              <a:path w="9702800" h="5461000">
                <a:moveTo>
                  <a:pt x="0" y="0"/>
                </a:moveTo>
                <a:lnTo>
                  <a:pt x="9702800" y="0"/>
                </a:lnTo>
                <a:lnTo>
                  <a:pt x="9702800" y="5461000"/>
                </a:lnTo>
                <a:lnTo>
                  <a:pt x="0" y="5461000"/>
                </a:lnTo>
                <a:lnTo>
                  <a:pt x="0" y="0"/>
                </a:lnTo>
                <a:close/>
              </a:path>
            </a:pathLst>
          </a:custGeom>
          <a:solidFill>
            <a:srgbClr val="0E4959"/>
          </a:solidFill>
        </p:spPr>
        <p:txBody>
          <a:bodyPr wrap="square" lIns="0" tIns="0" rIns="0" bIns="0" rtlCol="0"/>
          <a:lstStyle/>
          <a:p>
            <a:endParaRPr sz="1588"/>
          </a:p>
        </p:txBody>
      </p:sp>
      <p:sp>
        <p:nvSpPr>
          <p:cNvPr id="17" name="bk object 17"/>
          <p:cNvSpPr/>
          <p:nvPr/>
        </p:nvSpPr>
        <p:spPr>
          <a:xfrm>
            <a:off x="438483" y="1191061"/>
            <a:ext cx="11310697" cy="4481232"/>
          </a:xfrm>
          <a:custGeom>
            <a:avLst/>
            <a:gdLst/>
            <a:ahLst/>
            <a:cxnLst/>
            <a:rect l="l" t="t" r="r" b="b"/>
            <a:pathLst>
              <a:path w="9331325" h="5078730">
                <a:moveTo>
                  <a:pt x="0" y="0"/>
                </a:moveTo>
                <a:lnTo>
                  <a:pt x="9330859" y="0"/>
                </a:lnTo>
                <a:lnTo>
                  <a:pt x="9330859" y="5078728"/>
                </a:lnTo>
                <a:lnTo>
                  <a:pt x="0" y="5078728"/>
                </a:lnTo>
                <a:lnTo>
                  <a:pt x="0" y="0"/>
                </a:lnTo>
                <a:close/>
              </a:path>
            </a:pathLst>
          </a:custGeom>
          <a:solidFill>
            <a:srgbClr val="0B3743"/>
          </a:solidFill>
        </p:spPr>
        <p:txBody>
          <a:bodyPr wrap="square" lIns="0" tIns="0" rIns="0" bIns="0" rtlCol="0"/>
          <a:lstStyle/>
          <a:p>
            <a:endParaRPr sz="1588"/>
          </a:p>
        </p:txBody>
      </p:sp>
      <p:sp>
        <p:nvSpPr>
          <p:cNvPr id="18" name="bk object 18"/>
          <p:cNvSpPr/>
          <p:nvPr/>
        </p:nvSpPr>
        <p:spPr>
          <a:xfrm>
            <a:off x="215515" y="1027803"/>
            <a:ext cx="11759738" cy="4810461"/>
          </a:xfrm>
          <a:prstGeom prst="rect">
            <a:avLst/>
          </a:prstGeom>
          <a:blipFill>
            <a:blip r:embed="rId2" cstate="print"/>
            <a:stretch>
              <a:fillRect/>
            </a:stretch>
          </a:blipFill>
        </p:spPr>
        <p:txBody>
          <a:bodyPr wrap="square" lIns="0" tIns="0" rIns="0" bIns="0" rtlCol="0"/>
          <a:lstStyle/>
          <a:p>
            <a:endParaRPr sz="1588"/>
          </a:p>
        </p:txBody>
      </p:sp>
      <p:sp>
        <p:nvSpPr>
          <p:cNvPr id="2" name="Holder 2"/>
          <p:cNvSpPr>
            <a:spLocks noGrp="1"/>
          </p:cNvSpPr>
          <p:nvPr>
            <p:ph type="title"/>
          </p:nvPr>
        </p:nvSpPr>
        <p:spPr>
          <a:xfrm>
            <a:off x="2244599" y="1406453"/>
            <a:ext cx="7702800" cy="475195"/>
          </a:xfrm>
        </p:spPr>
        <p:txBody>
          <a:bodyPr lIns="0" tIns="0" rIns="0" bIns="0"/>
          <a:lstStyle>
            <a:lvl1pPr>
              <a:defRPr sz="3088" b="0" i="0">
                <a:solidFill>
                  <a:srgbClr val="0E4959"/>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84250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3740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5515" y="1019736"/>
            <a:ext cx="11760970" cy="4818529"/>
          </a:xfrm>
          <a:custGeom>
            <a:avLst/>
            <a:gdLst/>
            <a:ahLst/>
            <a:cxnLst/>
            <a:rect l="l" t="t" r="r" b="b"/>
            <a:pathLst>
              <a:path w="9702800" h="5461000">
                <a:moveTo>
                  <a:pt x="0" y="0"/>
                </a:moveTo>
                <a:lnTo>
                  <a:pt x="9702800" y="0"/>
                </a:lnTo>
                <a:lnTo>
                  <a:pt x="9702800" y="5461000"/>
                </a:lnTo>
                <a:lnTo>
                  <a:pt x="0" y="5461000"/>
                </a:lnTo>
                <a:lnTo>
                  <a:pt x="0" y="0"/>
                </a:lnTo>
                <a:close/>
              </a:path>
            </a:pathLst>
          </a:custGeom>
          <a:solidFill>
            <a:srgbClr val="0E4959"/>
          </a:solidFill>
        </p:spPr>
        <p:txBody>
          <a:bodyPr wrap="square" lIns="0" tIns="0" rIns="0" bIns="0" rtlCol="0"/>
          <a:lstStyle/>
          <a:p>
            <a:endParaRPr sz="1588"/>
          </a:p>
        </p:txBody>
      </p:sp>
      <p:sp>
        <p:nvSpPr>
          <p:cNvPr id="2" name="Holder 2"/>
          <p:cNvSpPr>
            <a:spLocks noGrp="1"/>
          </p:cNvSpPr>
          <p:nvPr>
            <p:ph type="title"/>
          </p:nvPr>
        </p:nvSpPr>
        <p:spPr>
          <a:xfrm>
            <a:off x="2244599" y="1406453"/>
            <a:ext cx="7702800" cy="538609"/>
          </a:xfrm>
          <a:prstGeom prst="rect">
            <a:avLst/>
          </a:prstGeom>
        </p:spPr>
        <p:txBody>
          <a:bodyPr wrap="square" lIns="0" tIns="0" rIns="0" bIns="0">
            <a:spAutoFit/>
          </a:bodyPr>
          <a:lstStyle>
            <a:lvl1pPr>
              <a:defRPr sz="3500" b="0" i="0">
                <a:solidFill>
                  <a:srgbClr val="0E4959"/>
                </a:solidFill>
                <a:latin typeface="Corbel"/>
                <a:cs typeface="Corbel"/>
              </a:defRPr>
            </a:lvl1pPr>
          </a:lstStyle>
          <a:p>
            <a:endParaRPr/>
          </a:p>
        </p:txBody>
      </p:sp>
      <p:sp>
        <p:nvSpPr>
          <p:cNvPr id="3" name="Holder 3"/>
          <p:cNvSpPr>
            <a:spLocks noGrp="1"/>
          </p:cNvSpPr>
          <p:nvPr>
            <p:ph type="body" idx="1"/>
          </p:nvPr>
        </p:nvSpPr>
        <p:spPr>
          <a:xfrm>
            <a:off x="1435024" y="2441869"/>
            <a:ext cx="932195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93369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nks.gd/l/eyJhbGciOiJIUzI1NiJ9.eyJidWxsZXRpbl9saW5rX2lkIjoxMDEsInVyaSI6ImJwMjpjbGljayIsImJ1bGxldGluX2lkIjoiMjAyMTExMTcuNDkwMTczODEiLCJ1cmwiOiJodHRwczovL3JzYS5lZC5nb3Yvc2l0ZXMvZGVmYXVsdC9maWxlcy9wcm9ncmFtcy92ci9Ub3BpY2FsJTIwSW5kZXglMjBvZiUyMFZSJTIwUHJvZ3JhbSUyME1vbml0b3JpbmclMjBGaW5kaW5ncyUyMEZGWXMlMjAyMDE3LTIwMjAucGRmIn0.NkgkQkQvOjhoAjZLpBdV90gQmOJSOYLTnt29-v_gy6o/s/942453450/br/121178961041-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links.news.mathematica-mpr.com/els/v2/b_qWM8Aj8gQ8d/ay90SkRmZ0lXQjh5T3FwSTBBT2tsY1ZoTldRbzRuakwxWWFXM2pHWHNVcEFMSzZGTzBDNXNRMTVYc21uM1c4ZlIzM2pMOTg4OU9sSlRJN1RHVDZ3UkUyNVA2S2tJcmI3MXFrald5UUlvNUE9S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ransitionta.org/sidebysi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eadcenter.us6.list-manage.com/track/click?u=bb0c478f9803ed67c40eec568&amp;id=5e6c5373a0&amp;e=090dd7d2e3" TargetMode="External"/><Relationship Id="rId2" Type="http://schemas.openxmlformats.org/officeDocument/2006/relationships/hyperlink" Target="https://leadcenter.us6.list-manage.com/track/click?u=bb0c478f9803ed67c40eec568&amp;id=56c06d8343&amp;e=090dd7d2e3" TargetMode="External"/><Relationship Id="rId1" Type="http://schemas.openxmlformats.org/officeDocument/2006/relationships/slideLayout" Target="../slideLayouts/slideLayout2.xml"/><Relationship Id="rId5" Type="http://schemas.openxmlformats.org/officeDocument/2006/relationships/hyperlink" Target="https://leadcenter.us6.list-manage.com/track/click?u=bb0c478f9803ed67c40eec568&amp;id=f98db75a1e&amp;e=090dd7d2e3" TargetMode="External"/><Relationship Id="rId4" Type="http://schemas.openxmlformats.org/officeDocument/2006/relationships/hyperlink" Target="https://leadcenter.us6.list-manage.com/track/click?u=bb0c478f9803ed67c40eec568&amp;id=097482bc3c&amp;e=090dd7d2e3"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link.springer.com/article/10.1007/s10803-021-05215-1#cite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tandfonline.com/doi/full/10.1080/09687599.2021.1971065" TargetMode="External"/><Relationship Id="rId2" Type="http://schemas.openxmlformats.org/officeDocument/2006/relationships/hyperlink" Target="10.1080/09687599.2021.197106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sciencedirect.com/science/article/abs/pii/S089142222100266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ealeconomicimpact.us8.list-manage.com/track/click?u=ea6584491b7ab9daf6b074fe6&amp;id=139be8642f&amp;e=c534722ee3" TargetMode="External"/><Relationship Id="rId2" Type="http://schemas.openxmlformats.org/officeDocument/2006/relationships/hyperlink" Target="https://realeconomicimpact.us8.list-manage.com/track/click?u=ea6584491b7ab9daf6b074fe6&amp;id=a61801bf3b&amp;e=c534722ee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consys.us6.list-manage.com/track/click?u=29aa515bd6e4d1a3e196930b4&amp;id=adb26652fe&amp;e=428e20a6f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6.png"/><Relationship Id="rId4" Type="http://schemas.openxmlformats.org/officeDocument/2006/relationships/hyperlink" Target="mailto:disability.statistics@unh.edu"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julie@apse.org"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esearchondisability.org/annual-ev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kesslerfoundation.org/"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www.aucd.org/" TargetMode="External"/><Relationship Id="rId4" Type="http://schemas.openxmlformats.org/officeDocument/2006/relationships/hyperlink" Target="http://www.researchondisability.org/" TargetMode="Externa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esearchondisability.org/annual-eve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Season 6, Episode 12</a:t>
            </a:r>
            <a:br>
              <a:rPr lang="en-US" dirty="0"/>
            </a:br>
            <a:r>
              <a:rPr lang="en-US" dirty="0"/>
              <a:t>Date: December 3, 2021</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b="1" u="sng" dirty="0">
                <a:latin typeface="Calibri" panose="020F0502020204030204" pitchFamily="34" charset="0"/>
              </a:rPr>
              <a:t>Today’s Program</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597025"/>
            <a:ext cx="10515600" cy="4351338"/>
          </a:xfrm>
        </p:spPr>
        <p:txBody>
          <a:bodyPr>
            <a:normAutofit/>
          </a:bodyPr>
          <a:lstStyle/>
          <a:p>
            <a:pPr>
              <a:spcBef>
                <a:spcPts val="1200"/>
              </a:spcBef>
            </a:pPr>
            <a:r>
              <a:rPr lang="en-US" dirty="0">
                <a:latin typeface="Calibri" panose="020F0502020204030204" pitchFamily="34" charset="0"/>
              </a:rPr>
              <a:t>Part 1: nTIDE Report … “The Numbers”</a:t>
            </a:r>
          </a:p>
          <a:p>
            <a:pPr lvl="1">
              <a:spcBef>
                <a:spcPts val="800"/>
              </a:spcBef>
            </a:pPr>
            <a:r>
              <a:rPr lang="en-US" sz="2300" dirty="0">
                <a:latin typeface="Calibri" panose="020F0502020204030204" pitchFamily="34" charset="0"/>
              </a:rPr>
              <a:t>John O’Neill, Kessler Foundation</a:t>
            </a:r>
          </a:p>
          <a:p>
            <a:pPr lvl="1">
              <a:spcBef>
                <a:spcPts val="800"/>
              </a:spcBef>
            </a:pPr>
            <a:r>
              <a:rPr lang="en-US" sz="2300" dirty="0">
                <a:latin typeface="Calibri" panose="020F0502020204030204" pitchFamily="34" charset="0"/>
              </a:rPr>
              <a:t>Andrew Houtenville, University of New Hampshire</a:t>
            </a:r>
          </a:p>
          <a:p>
            <a:r>
              <a:rPr lang="en-US" dirty="0">
                <a:latin typeface="Calibri" panose="020F0502020204030204" pitchFamily="34" charset="0"/>
              </a:rPr>
              <a:t>Part 2: nTIDE News</a:t>
            </a:r>
          </a:p>
          <a:p>
            <a:pPr lvl="1"/>
            <a:r>
              <a:rPr lang="en-US" sz="2300" dirty="0">
                <a:latin typeface="Calibri" panose="020F0502020204030204" pitchFamily="34" charset="0"/>
              </a:rPr>
              <a:t>Denise Rozell, </a:t>
            </a:r>
            <a:r>
              <a:rPr lang="en-US" sz="2300" dirty="0">
                <a:solidFill>
                  <a:srgbClr val="000000"/>
                </a:solidFill>
                <a:latin typeface="Calibri"/>
                <a:cs typeface="Calibri"/>
              </a:rPr>
              <a:t>Association of University Centers on Disabilities (AUCD</a:t>
            </a:r>
            <a:r>
              <a:rPr lang="en-US" sz="2300" dirty="0">
                <a:latin typeface="Calibri"/>
                <a:cs typeface="Calibri"/>
              </a:rPr>
              <a:t>)</a:t>
            </a:r>
          </a:p>
          <a:p>
            <a:pPr>
              <a:spcBef>
                <a:spcPts val="1200"/>
              </a:spcBef>
            </a:pPr>
            <a:r>
              <a:rPr lang="en-US" dirty="0">
                <a:latin typeface="Calibri" panose="020F0502020204030204" pitchFamily="34" charset="0"/>
              </a:rPr>
              <a:t>Part 3: Guest Speaker </a:t>
            </a:r>
          </a:p>
          <a:p>
            <a:pPr lvl="1">
              <a:spcBef>
                <a:spcPts val="1200"/>
              </a:spcBef>
            </a:pPr>
            <a:r>
              <a:rPr lang="en-US" dirty="0">
                <a:latin typeface="Calibri" panose="020F0502020204030204" pitchFamily="34" charset="0"/>
              </a:rPr>
              <a:t>Julie Christensen, Association of People Supporting Employment First (APSE)</a:t>
            </a:r>
          </a:p>
          <a:p>
            <a:pPr>
              <a:spcBef>
                <a:spcPts val="1200"/>
              </a:spcBef>
            </a:pPr>
            <a:r>
              <a:rPr lang="en-US" dirty="0">
                <a:latin typeface="Calibri" panose="020F0502020204030204" pitchFamily="34" charset="0"/>
              </a:rPr>
              <a:t>Part 4: Q&amp;A</a:t>
            </a:r>
          </a:p>
          <a:p>
            <a:endParaRPr lang="en-US" dirty="0"/>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223702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dirty="0"/>
              <a:t>Part 1: The </a:t>
            </a:r>
            <a:r>
              <a:rPr lang="en-US" b="1" u="sng" dirty="0">
                <a:latin typeface="Calibri" panose="020F0502020204030204" pitchFamily="34" charset="0"/>
                <a:cs typeface="Calibri" panose="020F0502020204030204" pitchFamily="34" charset="0"/>
              </a:rPr>
              <a:t>nTIDE</a:t>
            </a:r>
            <a:r>
              <a:rPr lang="en-US" b="1" u="sng" dirty="0"/>
              <a:t>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b="1" dirty="0"/>
              <a:t>John O’Neill</a:t>
            </a:r>
          </a:p>
          <a:p>
            <a:pPr marL="0" indent="0" algn="ctr">
              <a:buNone/>
            </a:pPr>
            <a:r>
              <a:rPr lang="en-US" sz="3200" dirty="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fld id="{9C637C1D-740A-4EE7-9AC7-DE15DA94B719}" type="slidenum">
              <a:rPr lang="en-US" smtClean="0"/>
              <a:t>11</a:t>
            </a:fld>
            <a:endParaRPr lang="en-US"/>
          </a:p>
        </p:txBody>
      </p:sp>
    </p:spTree>
    <p:extLst>
      <p:ext uri="{BB962C8B-B14F-4D97-AF65-F5344CB8AC3E}">
        <p14:creationId xmlns:p14="http://schemas.microsoft.com/office/powerpoint/2010/main" val="10417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p:txBody>
          <a:bodyPr/>
          <a:lstStyle/>
          <a:p>
            <a:pPr>
              <a:spcBef>
                <a:spcPts val="1200"/>
              </a:spcBef>
            </a:pPr>
            <a:r>
              <a:rPr lang="en-US" dirty="0">
                <a:latin typeface="Calibri" panose="020F0502020204030204" pitchFamily="34" charset="0"/>
              </a:rPr>
              <a:t>The monthly </a:t>
            </a:r>
            <a:r>
              <a:rPr lang="en-US" u="sng" dirty="0">
                <a:latin typeface="Calibri" panose="020F0502020204030204" pitchFamily="34" charset="0"/>
              </a:rPr>
              <a:t>nTIDE Report</a:t>
            </a:r>
            <a:r>
              <a:rPr lang="en-US" dirty="0">
                <a:latin typeface="Calibri" panose="020F0502020204030204" pitchFamily="34" charset="0"/>
              </a:rPr>
              <a:t> is a press release and infographic, looking at the latest employment statistics.</a:t>
            </a:r>
          </a:p>
          <a:p>
            <a:pPr>
              <a:spcBef>
                <a:spcPts val="1800"/>
              </a:spcBef>
            </a:pPr>
            <a:r>
              <a:rPr lang="en-US" dirty="0">
                <a:latin typeface="Calibri" panose="020F0502020204030204" pitchFamily="34" charset="0"/>
              </a:rPr>
              <a:t>Uses data from the “jobs report” released by the U.S. Bureau of Labor Statistics, on the 1</a:t>
            </a:r>
            <a:r>
              <a:rPr lang="en-US" baseline="30000" dirty="0">
                <a:latin typeface="Calibri" panose="020F0502020204030204" pitchFamily="34" charset="0"/>
              </a:rPr>
              <a:t>st</a:t>
            </a:r>
            <a:r>
              <a:rPr lang="en-US" dirty="0">
                <a:latin typeface="Calibri" panose="020F0502020204030204" pitchFamily="34" charset="0"/>
              </a:rPr>
              <a:t> Friday of each month.</a:t>
            </a:r>
          </a:p>
          <a:p>
            <a:endParaRPr lang="en-US" dirty="0"/>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12</a:t>
            </a:fld>
            <a:endParaRPr lang="en-US"/>
          </a:p>
        </p:txBody>
      </p:sp>
    </p:spTree>
    <p:extLst>
      <p:ext uri="{BB962C8B-B14F-4D97-AF65-F5344CB8AC3E}">
        <p14:creationId xmlns:p14="http://schemas.microsoft.com/office/powerpoint/2010/main" val="256104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dirty="0">
                <a:latin typeface="Calibri" panose="020F0502020204030204" pitchFamily="34" charset="0"/>
              </a:rPr>
              <a:t>Civilians, ages 16-64, not living in institutions.</a:t>
            </a:r>
          </a:p>
          <a:p>
            <a:pPr>
              <a:spcBef>
                <a:spcPts val="1800"/>
              </a:spcBef>
            </a:pPr>
            <a:r>
              <a:rPr lang="en-US" dirty="0">
                <a:latin typeface="Calibri" panose="020F0502020204030204" pitchFamily="34" charset="0"/>
              </a:rPr>
              <a:t>Available September 2008 onward.</a:t>
            </a:r>
          </a:p>
          <a:p>
            <a:pPr>
              <a:spcBef>
                <a:spcPts val="1800"/>
              </a:spcBef>
            </a:pPr>
            <a:r>
              <a:rPr lang="en-US" dirty="0">
                <a:latin typeface="Calibri" panose="020F0502020204030204" pitchFamily="34" charset="0"/>
              </a:rPr>
              <a:t>Not yet seasonally adjusted.</a:t>
            </a:r>
          </a:p>
          <a:p>
            <a:pPr lvl="1">
              <a:spcBef>
                <a:spcPts val="1200"/>
              </a:spcBef>
            </a:pPr>
            <a:r>
              <a:rPr lang="en-US" sz="2400" dirty="0">
                <a:latin typeface="Calibri" panose="020F0502020204030204" pitchFamily="34" charset="0"/>
              </a:rPr>
              <a:t>which is why we compare to the same month last year.</a:t>
            </a:r>
          </a:p>
          <a:p>
            <a:endParaRPr lang="en-US" dirty="0"/>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13</a:t>
            </a:fld>
            <a:endParaRPr lang="en-US"/>
          </a:p>
        </p:txBody>
      </p:sp>
    </p:spTree>
    <p:extLst>
      <p:ext uri="{BB962C8B-B14F-4D97-AF65-F5344CB8AC3E}">
        <p14:creationId xmlns:p14="http://schemas.microsoft.com/office/powerpoint/2010/main" val="426531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The Numbers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p:txBody>
          <a:bodyPr/>
          <a:lstStyle/>
          <a:p>
            <a:pPr algn="ctr"/>
            <a:endParaRPr lang="en-US" sz="2800" b="1" dirty="0">
              <a:solidFill>
                <a:schemeClr val="tx1"/>
              </a:solidFill>
              <a:latin typeface="Calibri" panose="020F0502020204030204" pitchFamily="34" charset="0"/>
            </a:endParaRPr>
          </a:p>
          <a:p>
            <a:pPr algn="ctr"/>
            <a:endParaRPr lang="en-US" b="1" dirty="0">
              <a:latin typeface="Calibri" panose="020F0502020204030204" pitchFamily="34" charset="0"/>
            </a:endParaRPr>
          </a:p>
          <a:p>
            <a:pPr marL="0" indent="0" algn="ctr">
              <a:buNone/>
            </a:pPr>
            <a:r>
              <a:rPr lang="en-US" sz="3200" b="1" dirty="0">
                <a:solidFill>
                  <a:schemeClr val="tx1"/>
                </a:solidFill>
                <a:latin typeface="Calibri" panose="020F0502020204030204" pitchFamily="34" charset="0"/>
              </a:rPr>
              <a:t>Andrew Houtenville</a:t>
            </a:r>
            <a:br>
              <a:rPr lang="en-US" sz="3200" b="1"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University of New Hampshire</a:t>
            </a:r>
            <a:endParaRPr lang="en-US" sz="3200" dirty="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14</a:t>
            </a:fld>
            <a:endParaRPr lang="en-US"/>
          </a:p>
        </p:txBody>
      </p:sp>
    </p:spTree>
    <p:extLst>
      <p:ext uri="{BB962C8B-B14F-4D97-AF65-F5344CB8AC3E}">
        <p14:creationId xmlns:p14="http://schemas.microsoft.com/office/powerpoint/2010/main" val="297220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Tree>
    <p:extLst>
      <p:ext uri="{BB962C8B-B14F-4D97-AF65-F5344CB8AC3E}">
        <p14:creationId xmlns:p14="http://schemas.microsoft.com/office/powerpoint/2010/main" val="99780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E724D-47F5-466F-AA1A-EC4476FA62CB}"/>
              </a:ext>
            </a:extLst>
          </p:cNvPr>
          <p:cNvPicPr>
            <a:picLocks noChangeAspect="1"/>
          </p:cNvPicPr>
          <p:nvPr/>
        </p:nvPicPr>
        <p:blipFill>
          <a:blip r:embed="rId2"/>
          <a:stretch>
            <a:fillRect/>
          </a:stretch>
        </p:blipFill>
        <p:spPr>
          <a:xfrm>
            <a:off x="3465576" y="210312"/>
            <a:ext cx="7118702" cy="5916168"/>
          </a:xfrm>
          <a:prstGeom prst="rect">
            <a:avLst/>
          </a:prstGeom>
        </p:spPr>
      </p:pic>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sp>
        <p:nvSpPr>
          <p:cNvPr id="6" name="Rectangle 5">
            <a:extLst>
              <a:ext uri="{FF2B5EF4-FFF2-40B4-BE49-F238E27FC236}">
                <a16:creationId xmlns:a16="http://schemas.microsoft.com/office/drawing/2014/main" id="{1BFC8E28-A898-4C44-BCD2-ADA374BA971B}"/>
              </a:ext>
            </a:extLst>
          </p:cNvPr>
          <p:cNvSpPr/>
          <p:nvPr/>
        </p:nvSpPr>
        <p:spPr>
          <a:xfrm>
            <a:off x="8647109" y="1666240"/>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E773F2-CF00-4847-B54C-A191D96C58F7}"/>
              </a:ext>
            </a:extLst>
          </p:cNvPr>
          <p:cNvSpPr/>
          <p:nvPr/>
        </p:nvSpPr>
        <p:spPr>
          <a:xfrm>
            <a:off x="9825669" y="2104961"/>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05C8BD-D4D7-447F-983C-799C49727354}"/>
              </a:ext>
            </a:extLst>
          </p:cNvPr>
          <p:cNvSpPr/>
          <p:nvPr/>
        </p:nvSpPr>
        <p:spPr>
          <a:xfrm>
            <a:off x="8699858" y="4397829"/>
            <a:ext cx="548640" cy="17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AA14AB-F0F2-4210-A8A6-7E86BBB2393B}"/>
              </a:ext>
            </a:extLst>
          </p:cNvPr>
          <p:cNvSpPr/>
          <p:nvPr/>
        </p:nvSpPr>
        <p:spPr>
          <a:xfrm>
            <a:off x="9820589" y="230632"/>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CE90CE-4EEE-427A-AB82-E7B1E10C866D}"/>
              </a:ext>
            </a:extLst>
          </p:cNvPr>
          <p:cNvSpPr/>
          <p:nvPr/>
        </p:nvSpPr>
        <p:spPr>
          <a:xfrm>
            <a:off x="9838162" y="4460122"/>
            <a:ext cx="672624"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A94087-669B-4396-94F4-67946E3B532C}"/>
              </a:ext>
            </a:extLst>
          </p:cNvPr>
          <p:cNvSpPr/>
          <p:nvPr/>
        </p:nvSpPr>
        <p:spPr>
          <a:xfrm>
            <a:off x="9349419" y="3195271"/>
            <a:ext cx="552771" cy="338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F9655D-50BA-4DDB-B6DF-51B07D15269E}"/>
              </a:ext>
            </a:extLst>
          </p:cNvPr>
          <p:cNvSpPr/>
          <p:nvPr/>
        </p:nvSpPr>
        <p:spPr>
          <a:xfrm>
            <a:off x="9970770" y="2994724"/>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4" name="Rectangle 13">
            <a:extLst>
              <a:ext uri="{FF2B5EF4-FFF2-40B4-BE49-F238E27FC236}">
                <a16:creationId xmlns:a16="http://schemas.microsoft.com/office/drawing/2014/main" id="{D1C3A0BA-6266-44F6-AC15-FE73EA738873}"/>
              </a:ext>
            </a:extLst>
          </p:cNvPr>
          <p:cNvSpPr/>
          <p:nvPr/>
        </p:nvSpPr>
        <p:spPr>
          <a:xfrm>
            <a:off x="9997135" y="3017918"/>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7653C8-EECD-4C4C-8ED6-F6F66FA04D37}"/>
              </a:ext>
            </a:extLst>
          </p:cNvPr>
          <p:cNvSpPr/>
          <p:nvPr/>
        </p:nvSpPr>
        <p:spPr>
          <a:xfrm>
            <a:off x="9493626" y="3161215"/>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6" name="Rectangle 15">
            <a:extLst>
              <a:ext uri="{FF2B5EF4-FFF2-40B4-BE49-F238E27FC236}">
                <a16:creationId xmlns:a16="http://schemas.microsoft.com/office/drawing/2014/main" id="{94034B81-8D93-4014-9561-63F3061AE97F}"/>
              </a:ext>
            </a:extLst>
          </p:cNvPr>
          <p:cNvSpPr/>
          <p:nvPr/>
        </p:nvSpPr>
        <p:spPr>
          <a:xfrm>
            <a:off x="9970769" y="458634"/>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Rectangle 16">
            <a:extLst>
              <a:ext uri="{FF2B5EF4-FFF2-40B4-BE49-F238E27FC236}">
                <a16:creationId xmlns:a16="http://schemas.microsoft.com/office/drawing/2014/main" id="{1B9D1A8C-AA0E-4D13-A5B4-CF9647219B70}"/>
              </a:ext>
            </a:extLst>
          </p:cNvPr>
          <p:cNvSpPr/>
          <p:nvPr/>
        </p:nvSpPr>
        <p:spPr>
          <a:xfrm>
            <a:off x="10027685" y="543748"/>
            <a:ext cx="552771"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4" name="Rectangle 43">
            <a:extLst>
              <a:ext uri="{FF2B5EF4-FFF2-40B4-BE49-F238E27FC236}">
                <a16:creationId xmlns:a16="http://schemas.microsoft.com/office/drawing/2014/main" id="{FAF0AB6F-9544-43FE-86DE-80501C828F13}"/>
              </a:ext>
            </a:extLst>
          </p:cNvPr>
          <p:cNvSpPr/>
          <p:nvPr/>
        </p:nvSpPr>
        <p:spPr>
          <a:xfrm>
            <a:off x="3647660" y="2793752"/>
            <a:ext cx="117477"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14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E633060-6202-471F-B653-D6162A5EF7E6}"/>
              </a:ext>
            </a:extLst>
          </p:cNvPr>
          <p:cNvPicPr>
            <a:picLocks noChangeAspect="1"/>
          </p:cNvPicPr>
          <p:nvPr/>
        </p:nvPicPr>
        <p:blipFill>
          <a:blip r:embed="rId2"/>
          <a:stretch>
            <a:fillRect/>
          </a:stretch>
        </p:blipFill>
        <p:spPr>
          <a:xfrm>
            <a:off x="3465576" y="210312"/>
            <a:ext cx="7118702" cy="5916168"/>
          </a:xfrm>
          <a:prstGeom prst="rect">
            <a:avLst/>
          </a:prstGeom>
        </p:spPr>
      </p:pic>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sp>
        <p:nvSpPr>
          <p:cNvPr id="6" name="Rectangle 5">
            <a:extLst>
              <a:ext uri="{FF2B5EF4-FFF2-40B4-BE49-F238E27FC236}">
                <a16:creationId xmlns:a16="http://schemas.microsoft.com/office/drawing/2014/main" id="{1BFC8E28-A898-4C44-BCD2-ADA374BA971B}"/>
              </a:ext>
            </a:extLst>
          </p:cNvPr>
          <p:cNvSpPr/>
          <p:nvPr/>
        </p:nvSpPr>
        <p:spPr>
          <a:xfrm>
            <a:off x="8647109" y="1666240"/>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E773F2-CF00-4847-B54C-A191D96C58F7}"/>
              </a:ext>
            </a:extLst>
          </p:cNvPr>
          <p:cNvSpPr/>
          <p:nvPr/>
        </p:nvSpPr>
        <p:spPr>
          <a:xfrm>
            <a:off x="9825669" y="2104961"/>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05C8BD-D4D7-447F-983C-799C49727354}"/>
              </a:ext>
            </a:extLst>
          </p:cNvPr>
          <p:cNvSpPr/>
          <p:nvPr/>
        </p:nvSpPr>
        <p:spPr>
          <a:xfrm>
            <a:off x="8687749" y="4397828"/>
            <a:ext cx="552771" cy="14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CE90CE-4EEE-427A-AB82-E7B1E10C866D}"/>
              </a:ext>
            </a:extLst>
          </p:cNvPr>
          <p:cNvSpPr/>
          <p:nvPr/>
        </p:nvSpPr>
        <p:spPr>
          <a:xfrm>
            <a:off x="9855264" y="4463382"/>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A678BB-DCD2-49F0-BF70-613252EA200A}"/>
              </a:ext>
            </a:extLst>
          </p:cNvPr>
          <p:cNvSpPr/>
          <p:nvPr/>
        </p:nvSpPr>
        <p:spPr>
          <a:xfrm>
            <a:off x="9815508" y="233078"/>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C959EB-4862-416F-86DB-3D2380A368FE}"/>
              </a:ext>
            </a:extLst>
          </p:cNvPr>
          <p:cNvSpPr/>
          <p:nvPr/>
        </p:nvSpPr>
        <p:spPr>
          <a:xfrm>
            <a:off x="9368469" y="3140979"/>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D73EA4-7A38-4B8E-B6C4-39B7F088351D}"/>
              </a:ext>
            </a:extLst>
          </p:cNvPr>
          <p:cNvSpPr/>
          <p:nvPr/>
        </p:nvSpPr>
        <p:spPr>
          <a:xfrm>
            <a:off x="3647660" y="2793752"/>
            <a:ext cx="117477"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08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3CBC77-CBBD-4C2C-AFE4-56B4AC29112D}"/>
              </a:ext>
            </a:extLst>
          </p:cNvPr>
          <p:cNvPicPr>
            <a:picLocks noChangeAspect="1"/>
          </p:cNvPicPr>
          <p:nvPr/>
        </p:nvPicPr>
        <p:blipFill>
          <a:blip r:embed="rId2"/>
          <a:stretch>
            <a:fillRect/>
          </a:stretch>
        </p:blipFill>
        <p:spPr>
          <a:xfrm>
            <a:off x="3465576" y="210312"/>
            <a:ext cx="7118702" cy="5916168"/>
          </a:xfrm>
          <a:prstGeom prst="rect">
            <a:avLst/>
          </a:prstGeom>
        </p:spPr>
      </p:pic>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sp>
        <p:nvSpPr>
          <p:cNvPr id="6" name="Rectangle 5">
            <a:extLst>
              <a:ext uri="{FF2B5EF4-FFF2-40B4-BE49-F238E27FC236}">
                <a16:creationId xmlns:a16="http://schemas.microsoft.com/office/drawing/2014/main" id="{1BFC8E28-A898-4C44-BCD2-ADA374BA971B}"/>
              </a:ext>
            </a:extLst>
          </p:cNvPr>
          <p:cNvSpPr/>
          <p:nvPr/>
        </p:nvSpPr>
        <p:spPr>
          <a:xfrm>
            <a:off x="8647109" y="1666240"/>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E773F2-CF00-4847-B54C-A191D96C58F7}"/>
              </a:ext>
            </a:extLst>
          </p:cNvPr>
          <p:cNvSpPr/>
          <p:nvPr/>
        </p:nvSpPr>
        <p:spPr>
          <a:xfrm>
            <a:off x="9825669" y="2104961"/>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05C8BD-D4D7-447F-983C-799C49727354}"/>
              </a:ext>
            </a:extLst>
          </p:cNvPr>
          <p:cNvSpPr/>
          <p:nvPr/>
        </p:nvSpPr>
        <p:spPr>
          <a:xfrm>
            <a:off x="8687749" y="4423955"/>
            <a:ext cx="552771" cy="233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CE90CE-4EEE-427A-AB82-E7B1E10C866D}"/>
              </a:ext>
            </a:extLst>
          </p:cNvPr>
          <p:cNvSpPr/>
          <p:nvPr/>
        </p:nvSpPr>
        <p:spPr>
          <a:xfrm>
            <a:off x="9839362" y="4463382"/>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CE7768-092F-4174-8C37-B1BD936DB41C}"/>
              </a:ext>
            </a:extLst>
          </p:cNvPr>
          <p:cNvSpPr/>
          <p:nvPr/>
        </p:nvSpPr>
        <p:spPr>
          <a:xfrm>
            <a:off x="3647660" y="2793752"/>
            <a:ext cx="117477"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13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4F91962-7A92-4031-803D-2BE9AB917A20}"/>
              </a:ext>
            </a:extLst>
          </p:cNvPr>
          <p:cNvPicPr>
            <a:picLocks noChangeAspect="1"/>
          </p:cNvPicPr>
          <p:nvPr/>
        </p:nvPicPr>
        <p:blipFill>
          <a:blip r:embed="rId2"/>
          <a:stretch>
            <a:fillRect/>
          </a:stretch>
        </p:blipFill>
        <p:spPr>
          <a:xfrm>
            <a:off x="3465576" y="210312"/>
            <a:ext cx="7118702" cy="5916168"/>
          </a:xfrm>
          <a:prstGeom prst="rect">
            <a:avLst/>
          </a:prstGeom>
        </p:spPr>
      </p:pic>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sp>
        <p:nvSpPr>
          <p:cNvPr id="6" name="Rectangle 5">
            <a:extLst>
              <a:ext uri="{FF2B5EF4-FFF2-40B4-BE49-F238E27FC236}">
                <a16:creationId xmlns:a16="http://schemas.microsoft.com/office/drawing/2014/main" id="{1BFC8E28-A898-4C44-BCD2-ADA374BA971B}"/>
              </a:ext>
            </a:extLst>
          </p:cNvPr>
          <p:cNvSpPr/>
          <p:nvPr/>
        </p:nvSpPr>
        <p:spPr>
          <a:xfrm>
            <a:off x="8647109" y="1666240"/>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E773F2-CF00-4847-B54C-A191D96C58F7}"/>
              </a:ext>
            </a:extLst>
          </p:cNvPr>
          <p:cNvSpPr/>
          <p:nvPr/>
        </p:nvSpPr>
        <p:spPr>
          <a:xfrm>
            <a:off x="9825669" y="2104961"/>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05C8BD-D4D7-447F-983C-799C49727354}"/>
              </a:ext>
            </a:extLst>
          </p:cNvPr>
          <p:cNvSpPr/>
          <p:nvPr/>
        </p:nvSpPr>
        <p:spPr>
          <a:xfrm>
            <a:off x="8687749" y="4185920"/>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CE90CE-4EEE-427A-AB82-E7B1E10C866D}"/>
              </a:ext>
            </a:extLst>
          </p:cNvPr>
          <p:cNvSpPr/>
          <p:nvPr/>
        </p:nvSpPr>
        <p:spPr>
          <a:xfrm>
            <a:off x="9887068" y="4463382"/>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A678BB-DCD2-49F0-BF70-613252EA200A}"/>
              </a:ext>
            </a:extLst>
          </p:cNvPr>
          <p:cNvSpPr/>
          <p:nvPr/>
        </p:nvSpPr>
        <p:spPr>
          <a:xfrm>
            <a:off x="9815508" y="233078"/>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C959EB-4862-416F-86DB-3D2380A368FE}"/>
              </a:ext>
            </a:extLst>
          </p:cNvPr>
          <p:cNvSpPr/>
          <p:nvPr/>
        </p:nvSpPr>
        <p:spPr>
          <a:xfrm>
            <a:off x="9368469" y="3140979"/>
            <a:ext cx="552771"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88985F-2F75-49D3-AB92-5E7DD7D92F47}"/>
              </a:ext>
            </a:extLst>
          </p:cNvPr>
          <p:cNvSpPr/>
          <p:nvPr/>
        </p:nvSpPr>
        <p:spPr>
          <a:xfrm>
            <a:off x="3647660" y="2793752"/>
            <a:ext cx="117477" cy="3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35BA9E-2F27-43D6-8EFA-B0DADE32184B}"/>
              </a:ext>
            </a:extLst>
          </p:cNvPr>
          <p:cNvSpPr txBox="1"/>
          <p:nvPr/>
        </p:nvSpPr>
        <p:spPr>
          <a:xfrm>
            <a:off x="4802775" y="3384275"/>
            <a:ext cx="1516762" cy="338554"/>
          </a:xfrm>
          <a:prstGeom prst="rect">
            <a:avLst/>
          </a:prstGeom>
          <a:noFill/>
        </p:spPr>
        <p:txBody>
          <a:bodyPr wrap="none" rtlCol="0">
            <a:spAutoFit/>
          </a:bodyPr>
          <a:lstStyle/>
          <a:p>
            <a:r>
              <a:rPr lang="en-US" sz="1600" b="1" dirty="0">
                <a:latin typeface="Arial Narrow" panose="020B0606020202030204" pitchFamily="34" charset="0"/>
              </a:rPr>
              <a:t>September 2008</a:t>
            </a:r>
          </a:p>
        </p:txBody>
      </p:sp>
      <p:cxnSp>
        <p:nvCxnSpPr>
          <p:cNvPr id="20" name="Straight Connector 19">
            <a:extLst>
              <a:ext uri="{FF2B5EF4-FFF2-40B4-BE49-F238E27FC236}">
                <a16:creationId xmlns:a16="http://schemas.microsoft.com/office/drawing/2014/main" id="{03C97530-F9F8-4F7A-9F45-85315179874E}"/>
              </a:ext>
            </a:extLst>
          </p:cNvPr>
          <p:cNvCxnSpPr>
            <a:cxnSpLocks/>
          </p:cNvCxnSpPr>
          <p:nvPr/>
        </p:nvCxnSpPr>
        <p:spPr>
          <a:xfrm flipH="1">
            <a:off x="4482737" y="3675226"/>
            <a:ext cx="649224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8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Season 6, Episode 12</a:t>
            </a:r>
            <a:br>
              <a:rPr lang="en-US" dirty="0"/>
            </a:br>
            <a:r>
              <a:rPr lang="en-US" dirty="0"/>
              <a:t>Date: December 3, 2021</a:t>
            </a:r>
          </a:p>
        </p:txBody>
      </p:sp>
      <p:pic>
        <p:nvPicPr>
          <p:cNvPr id="4" name="nTIDE-1.wav">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spTree>
    <p:extLst>
      <p:ext uri="{BB962C8B-B14F-4D97-AF65-F5344CB8AC3E}">
        <p14:creationId xmlns:p14="http://schemas.microsoft.com/office/powerpoint/2010/main" val="105692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1E664-7730-4193-851A-63483E916578}"/>
              </a:ext>
            </a:extLst>
          </p:cNvPr>
          <p:cNvPicPr>
            <a:picLocks noChangeAspect="1"/>
          </p:cNvPicPr>
          <p:nvPr/>
        </p:nvPicPr>
        <p:blipFill>
          <a:blip r:embed="rId2"/>
          <a:stretch>
            <a:fillRect/>
          </a:stretch>
        </p:blipFill>
        <p:spPr>
          <a:xfrm>
            <a:off x="3465576" y="210312"/>
            <a:ext cx="7126124" cy="5916168"/>
          </a:xfrm>
          <a:prstGeom prst="rect">
            <a:avLst/>
          </a:prstGeom>
        </p:spPr>
      </p:pic>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spTree>
    <p:extLst>
      <p:ext uri="{BB962C8B-B14F-4D97-AF65-F5344CB8AC3E}">
        <p14:creationId xmlns:p14="http://schemas.microsoft.com/office/powerpoint/2010/main" val="75908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A47ADB-02E7-4FC9-9D64-10938995D2FC}"/>
              </a:ext>
            </a:extLst>
          </p:cNvPr>
          <p:cNvPicPr>
            <a:picLocks noChangeAspect="1"/>
          </p:cNvPicPr>
          <p:nvPr/>
        </p:nvPicPr>
        <p:blipFill>
          <a:blip r:embed="rId2"/>
          <a:stretch>
            <a:fillRect/>
          </a:stretch>
        </p:blipFill>
        <p:spPr>
          <a:xfrm>
            <a:off x="3465576" y="210312"/>
            <a:ext cx="7126124" cy="5916168"/>
          </a:xfrm>
          <a:prstGeom prst="rect">
            <a:avLst/>
          </a:prstGeom>
        </p:spPr>
      </p:pic>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22</a:t>
            </a:fld>
            <a:endParaRPr lang="en-US"/>
          </a:p>
        </p:txBody>
      </p:sp>
      <p:sp>
        <p:nvSpPr>
          <p:cNvPr id="6" name="TextBox 5">
            <a:extLst>
              <a:ext uri="{FF2B5EF4-FFF2-40B4-BE49-F238E27FC236}">
                <a16:creationId xmlns:a16="http://schemas.microsoft.com/office/drawing/2014/main" id="{34531CF3-7D96-4E27-861D-6871F2691E69}"/>
              </a:ext>
            </a:extLst>
          </p:cNvPr>
          <p:cNvSpPr txBox="1"/>
          <p:nvPr/>
        </p:nvSpPr>
        <p:spPr>
          <a:xfrm>
            <a:off x="4846320" y="3288479"/>
            <a:ext cx="1516762" cy="338554"/>
          </a:xfrm>
          <a:prstGeom prst="rect">
            <a:avLst/>
          </a:prstGeom>
          <a:noFill/>
        </p:spPr>
        <p:txBody>
          <a:bodyPr wrap="none" rtlCol="0">
            <a:spAutoFit/>
          </a:bodyPr>
          <a:lstStyle/>
          <a:p>
            <a:r>
              <a:rPr lang="en-US" sz="1600" b="1" dirty="0">
                <a:latin typeface="Arial Narrow" panose="020B0606020202030204" pitchFamily="34" charset="0"/>
              </a:rPr>
              <a:t>September 2008</a:t>
            </a:r>
          </a:p>
        </p:txBody>
      </p:sp>
      <p:cxnSp>
        <p:nvCxnSpPr>
          <p:cNvPr id="7" name="Straight Connector 6">
            <a:extLst>
              <a:ext uri="{FF2B5EF4-FFF2-40B4-BE49-F238E27FC236}">
                <a16:creationId xmlns:a16="http://schemas.microsoft.com/office/drawing/2014/main" id="{F02F6EA7-E0D3-4A5B-A313-6242D7771111}"/>
              </a:ext>
            </a:extLst>
          </p:cNvPr>
          <p:cNvCxnSpPr>
            <a:cxnSpLocks/>
          </p:cNvCxnSpPr>
          <p:nvPr/>
        </p:nvCxnSpPr>
        <p:spPr>
          <a:xfrm flipH="1">
            <a:off x="4526282" y="3579430"/>
            <a:ext cx="649224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999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dirty="0"/>
              <a:t>Part 2</a:t>
            </a:r>
            <a:br>
              <a:rPr lang="en-US" b="1" dirty="0"/>
            </a:br>
            <a:r>
              <a:rPr lang="en-US" b="1" dirty="0"/>
              <a:t>nTIDE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dirty="0"/>
          </a:p>
          <a:p>
            <a:pPr marL="0" indent="0" algn="ctr">
              <a:buNone/>
            </a:pPr>
            <a:r>
              <a:rPr lang="en-US" sz="3600" b="1" dirty="0"/>
              <a:t>Denise Rozell</a:t>
            </a:r>
          </a:p>
          <a:p>
            <a:pPr marL="0" indent="0" algn="ctr">
              <a:buNone/>
            </a:pPr>
            <a:r>
              <a:rPr lang="en-US" sz="3600" dirty="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white"/>
              </a:solidFill>
              <a:effectLst/>
              <a:uLnTx/>
              <a:uFillTx/>
              <a:latin typeface="Myriad Pro"/>
              <a:ea typeface="+mn-ea"/>
              <a:cs typeface="+mn-cs"/>
            </a:endParaRPr>
          </a:p>
        </p:txBody>
      </p:sp>
      <p:pic>
        <p:nvPicPr>
          <p:cNvPr id="6" name="Picture 2">
            <a:extLst>
              <a:ext uri="{FF2B5EF4-FFF2-40B4-BE49-F238E27FC236}">
                <a16:creationId xmlns:a16="http://schemas.microsoft.com/office/drawing/2014/main" id="{C3771944-BC74-41A2-B9D9-CAE0A9533CA2}"/>
              </a:ext>
            </a:extLst>
          </p:cNvPr>
          <p:cNvPicPr>
            <a:picLocks noChangeAspect="1"/>
          </p:cNvPicPr>
          <p:nvPr/>
        </p:nvPicPr>
        <p:blipFill>
          <a:blip r:embed="rId2"/>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320657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F510-D024-4E1E-B321-854270D69A22}"/>
              </a:ext>
            </a:extLst>
          </p:cNvPr>
          <p:cNvSpPr>
            <a:spLocks noGrp="1"/>
          </p:cNvSpPr>
          <p:nvPr>
            <p:ph type="title"/>
          </p:nvPr>
        </p:nvSpPr>
        <p:spPr>
          <a:xfrm>
            <a:off x="838200" y="130037"/>
            <a:ext cx="10515600" cy="1274693"/>
          </a:xfrm>
        </p:spPr>
        <p:txBody>
          <a:bodyPr>
            <a:normAutofit/>
          </a:bodyPr>
          <a:lstStyle/>
          <a:p>
            <a:pPr algn="ctr"/>
            <a:r>
              <a:rPr lang="en-US" b="1" dirty="0">
                <a:cs typeface="Calibri" panose="020F0502020204030204" pitchFamily="34" charset="0"/>
              </a:rPr>
              <a:t>Federal Policy Update</a:t>
            </a:r>
          </a:p>
        </p:txBody>
      </p:sp>
      <p:sp>
        <p:nvSpPr>
          <p:cNvPr id="3" name="Content Placeholder 2">
            <a:extLst>
              <a:ext uri="{FF2B5EF4-FFF2-40B4-BE49-F238E27FC236}">
                <a16:creationId xmlns:a16="http://schemas.microsoft.com/office/drawing/2014/main" id="{C79E77A0-F2B8-46A0-941E-04FCED98CA03}"/>
              </a:ext>
            </a:extLst>
          </p:cNvPr>
          <p:cNvSpPr>
            <a:spLocks noGrp="1"/>
          </p:cNvSpPr>
          <p:nvPr>
            <p:ph idx="1"/>
          </p:nvPr>
        </p:nvSpPr>
        <p:spPr>
          <a:xfrm>
            <a:off x="838200" y="1404731"/>
            <a:ext cx="10515600" cy="4572000"/>
          </a:xfrm>
        </p:spPr>
        <p:txBody>
          <a:bodyPr>
            <a:normAutofit/>
          </a:bodyPr>
          <a:lstStyle/>
          <a:p>
            <a:r>
              <a:rPr lang="en-US" sz="3200" dirty="0">
                <a:cs typeface="Calibri" panose="020F0502020204030204" pitchFamily="34" charset="0"/>
              </a:rPr>
              <a:t>Budget Reconciliation – Build Back Better (BBB)</a:t>
            </a:r>
          </a:p>
          <a:p>
            <a:pPr lvl="2"/>
            <a:r>
              <a:rPr lang="en-US" sz="2600" dirty="0">
                <a:cs typeface="Calibri" panose="020F0502020204030204" pitchFamily="34" charset="0"/>
              </a:rPr>
              <a:t>MFP permanent/spousal impoverishment permanent</a:t>
            </a:r>
          </a:p>
          <a:p>
            <a:pPr lvl="2"/>
            <a:r>
              <a:rPr lang="en-US" sz="2600" dirty="0">
                <a:cs typeface="Calibri" panose="020F0502020204030204" pitchFamily="34" charset="0"/>
              </a:rPr>
              <a:t>HCBS funding – $150 billion</a:t>
            </a:r>
          </a:p>
          <a:p>
            <a:pPr lvl="2"/>
            <a:r>
              <a:rPr lang="en-US" sz="2600" dirty="0">
                <a:cs typeface="Calibri" panose="020F0502020204030204" pitchFamily="34" charset="0"/>
              </a:rPr>
              <a:t>Workforce - $270 million to transform from 14(c)</a:t>
            </a:r>
          </a:p>
          <a:p>
            <a:pPr lvl="2"/>
            <a:r>
              <a:rPr lang="en-US" sz="2600" dirty="0">
                <a:cs typeface="Calibri" panose="020F0502020204030204" pitchFamily="34" charset="0"/>
              </a:rPr>
              <a:t>Permanent MFP/Spousal Impoverishment</a:t>
            </a:r>
          </a:p>
          <a:p>
            <a:pPr lvl="2"/>
            <a:r>
              <a:rPr lang="en-US" sz="2600" dirty="0">
                <a:cs typeface="Calibri" panose="020F0502020204030204" pitchFamily="34" charset="0"/>
              </a:rPr>
              <a:t>$1 billion DSP Workforce</a:t>
            </a:r>
          </a:p>
          <a:p>
            <a:r>
              <a:rPr lang="en-US" sz="3200" dirty="0">
                <a:cs typeface="Calibri" panose="020F0502020204030204" pitchFamily="34" charset="0"/>
              </a:rPr>
              <a:t>Continuing resolution...February 18!</a:t>
            </a:r>
          </a:p>
          <a:p>
            <a:r>
              <a:rPr lang="en-US" sz="3200" dirty="0">
                <a:cs typeface="Calibri" panose="020F0502020204030204" pitchFamily="34" charset="0"/>
              </a:rPr>
              <a:t>Debt Ceiling</a:t>
            </a:r>
          </a:p>
          <a:p>
            <a:pPr lvl="1"/>
            <a:endParaRPr lang="en-US" dirty="0">
              <a:cs typeface="Calibri" panose="020F0502020204030204" pitchFamily="34" charset="0"/>
            </a:endParaRPr>
          </a:p>
          <a:p>
            <a:pPr lvl="1"/>
            <a:endParaRPr lang="en-US" dirty="0">
              <a:cs typeface="Calibri" panose="020F0502020204030204" pitchFamily="34" charset="0"/>
            </a:endParaRPr>
          </a:p>
          <a:p>
            <a:endParaRPr lang="en-US" dirty="0">
              <a:cs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28BF8B78-0606-4EFC-873C-DAAF90A84D6D}"/>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7690C913-9C62-4D8D-9A6B-FC4ADB8DE5F3}"/>
              </a:ext>
            </a:extLst>
          </p:cNvPr>
          <p:cNvSpPr>
            <a:spLocks noGrp="1"/>
          </p:cNvSpPr>
          <p:nvPr>
            <p:ph type="sldNum" sz="quarter" idx="12"/>
          </p:nvPr>
        </p:nvSpPr>
        <p:spPr/>
        <p:txBody>
          <a:bodyPr/>
          <a:lstStyle/>
          <a:p>
            <a:fld id="{9C637C1D-740A-4EE7-9AC7-DE15DA94B719}" type="slidenum">
              <a:rPr lang="en-US" smtClean="0"/>
              <a:t>24</a:t>
            </a:fld>
            <a:endParaRPr lang="en-US" dirty="0"/>
          </a:p>
        </p:txBody>
      </p:sp>
      <p:pic>
        <p:nvPicPr>
          <p:cNvPr id="6" name="Picture 2">
            <a:extLst>
              <a:ext uri="{FF2B5EF4-FFF2-40B4-BE49-F238E27FC236}">
                <a16:creationId xmlns:a16="http://schemas.microsoft.com/office/drawing/2014/main" id="{13EDFF7B-EE8C-4B68-89B0-0B55CEEC57E4}"/>
              </a:ext>
            </a:extLst>
          </p:cNvPr>
          <p:cNvPicPr>
            <a:picLocks noChangeAspect="1"/>
          </p:cNvPicPr>
          <p:nvPr/>
        </p:nvPicPr>
        <p:blipFill>
          <a:blip r:embed="rId2"/>
          <a:stretch>
            <a:fillRect/>
          </a:stretch>
        </p:blipFill>
        <p:spPr>
          <a:xfrm>
            <a:off x="9649833" y="6232595"/>
            <a:ext cx="1314633" cy="495369"/>
          </a:xfrm>
          <a:prstGeom prst="rect">
            <a:avLst/>
          </a:prstGeom>
        </p:spPr>
      </p:pic>
    </p:spTree>
    <p:extLst>
      <p:ext uri="{BB962C8B-B14F-4D97-AF65-F5344CB8AC3E}">
        <p14:creationId xmlns:p14="http://schemas.microsoft.com/office/powerpoint/2010/main" val="390730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7A7F-E1D6-4FCA-A30D-AE60DCA1B062}"/>
              </a:ext>
            </a:extLst>
          </p:cNvPr>
          <p:cNvSpPr>
            <a:spLocks noGrp="1"/>
          </p:cNvSpPr>
          <p:nvPr>
            <p:ph type="title"/>
          </p:nvPr>
        </p:nvSpPr>
        <p:spPr/>
        <p:txBody>
          <a:bodyPr/>
          <a:lstStyle/>
          <a:p>
            <a:pPr algn="ctr"/>
            <a:r>
              <a:rPr lang="en-US" dirty="0">
                <a:latin typeface="+mn-lt"/>
              </a:rPr>
              <a:t>RSA: </a:t>
            </a:r>
            <a:r>
              <a:rPr lang="en-US" sz="4400" u="sng" dirty="0">
                <a:solidFill>
                  <a:srgbClr val="0000FF"/>
                </a:solidFill>
                <a:effectLst/>
                <a:latin typeface="+mn-lt"/>
                <a:ea typeface="Calibri" panose="020F0502020204030204" pitchFamily="34" charset="0"/>
                <a:hlinkClick r:id="rId2"/>
              </a:rPr>
              <a:t>Topical Index of VR Monitoring Findings</a:t>
            </a:r>
            <a:r>
              <a:rPr lang="en-US" sz="4400" dirty="0">
                <a:effectLst/>
                <a:latin typeface="+mn-lt"/>
                <a:ea typeface="Calibri" panose="020F0502020204030204" pitchFamily="34" charset="0"/>
              </a:rPr>
              <a:t> </a:t>
            </a:r>
            <a:endParaRPr lang="en-US" dirty="0">
              <a:latin typeface="+mn-lt"/>
            </a:endParaRPr>
          </a:p>
        </p:txBody>
      </p:sp>
      <p:sp>
        <p:nvSpPr>
          <p:cNvPr id="3" name="Content Placeholder 2">
            <a:extLst>
              <a:ext uri="{FF2B5EF4-FFF2-40B4-BE49-F238E27FC236}">
                <a16:creationId xmlns:a16="http://schemas.microsoft.com/office/drawing/2014/main" id="{570C570A-C5C5-469D-A3AC-801B0F272AC6}"/>
              </a:ext>
            </a:extLst>
          </p:cNvPr>
          <p:cNvSpPr>
            <a:spLocks noGrp="1"/>
          </p:cNvSpPr>
          <p:nvPr>
            <p:ph idx="1"/>
          </p:nvPr>
        </p:nvSpPr>
        <p:spPr/>
        <p:txBody>
          <a:bodyPr>
            <a:normAutofit/>
          </a:bodyPr>
          <a:lstStyle/>
          <a:p>
            <a:pPr marL="0" marR="0"/>
            <a:r>
              <a:rPr lang="en-US" dirty="0">
                <a:effectLst/>
                <a:ea typeface="Calibri" panose="020F0502020204030204" pitchFamily="34" charset="0"/>
              </a:rPr>
              <a:t>Index includes findings, observations, and recommendations that RSA has made from FY 2017 through FY 2020. </a:t>
            </a:r>
          </a:p>
          <a:p>
            <a:pPr marL="0" marR="0"/>
            <a:r>
              <a:rPr lang="en-US" dirty="0">
                <a:effectLst/>
                <a:ea typeface="Calibri" panose="020F0502020204030204" pitchFamily="34" charset="0"/>
              </a:rPr>
              <a:t>TA resource for VR agencies (and consumers, advocates) to assist with continuous improvement in program and fiscal performance. </a:t>
            </a:r>
          </a:p>
          <a:p>
            <a:pPr marL="457200" lvl="1"/>
            <a:r>
              <a:rPr lang="en-US" sz="2800" dirty="0">
                <a:effectLst/>
                <a:ea typeface="Calibri" panose="020F0502020204030204" pitchFamily="34" charset="0"/>
              </a:rPr>
              <a:t>Organized by topics</a:t>
            </a:r>
          </a:p>
          <a:p>
            <a:pPr marL="457200" lvl="1"/>
            <a:r>
              <a:rPr lang="en-US" sz="2800" dirty="0">
                <a:ea typeface="Calibri" panose="020F0502020204030204" pitchFamily="34" charset="0"/>
              </a:rPr>
              <a:t>I</a:t>
            </a:r>
            <a:r>
              <a:rPr lang="en-US" sz="2800" dirty="0">
                <a:effectLst/>
                <a:ea typeface="Calibri" panose="020F0502020204030204" pitchFamily="34" charset="0"/>
              </a:rPr>
              <a:t>ncludes the year monitoring reports were published, links to the reports, and corresponding page numbers in the reports. </a:t>
            </a:r>
          </a:p>
          <a:p>
            <a:pPr marL="457200" lvl="1"/>
            <a:r>
              <a:rPr lang="en-US" sz="2800" dirty="0">
                <a:effectLst/>
                <a:ea typeface="Calibri" panose="020F0502020204030204" pitchFamily="34" charset="0"/>
              </a:rPr>
              <a:t>To be updated annually. </a:t>
            </a:r>
          </a:p>
        </p:txBody>
      </p:sp>
      <p:sp>
        <p:nvSpPr>
          <p:cNvPr id="4" name="Date Placeholder 3">
            <a:extLst>
              <a:ext uri="{FF2B5EF4-FFF2-40B4-BE49-F238E27FC236}">
                <a16:creationId xmlns:a16="http://schemas.microsoft.com/office/drawing/2014/main" id="{0392E031-7CBD-47EF-9A39-5751038DD9AF}"/>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33C0B0C4-F1B6-4080-9BDE-327883FB3A24}"/>
              </a:ext>
            </a:extLst>
          </p:cNvPr>
          <p:cNvSpPr>
            <a:spLocks noGrp="1"/>
          </p:cNvSpPr>
          <p:nvPr>
            <p:ph type="sldNum" sz="quarter" idx="12"/>
          </p:nvPr>
        </p:nvSpPr>
        <p:spPr/>
        <p:txBody>
          <a:bodyPr/>
          <a:lstStyle/>
          <a:p>
            <a:fld id="{9C637C1D-740A-4EE7-9AC7-DE15DA94B719}" type="slidenum">
              <a:rPr lang="en-US" smtClean="0"/>
              <a:t>25</a:t>
            </a:fld>
            <a:endParaRPr lang="en-US" dirty="0"/>
          </a:p>
        </p:txBody>
      </p:sp>
    </p:spTree>
    <p:extLst>
      <p:ext uri="{BB962C8B-B14F-4D97-AF65-F5344CB8AC3E}">
        <p14:creationId xmlns:p14="http://schemas.microsoft.com/office/powerpoint/2010/main" val="302956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11E9-BD6F-4CD0-9094-D5DEA627C207}"/>
              </a:ext>
            </a:extLst>
          </p:cNvPr>
          <p:cNvSpPr>
            <a:spLocks noGrp="1"/>
          </p:cNvSpPr>
          <p:nvPr>
            <p:ph type="title"/>
          </p:nvPr>
        </p:nvSpPr>
        <p:spPr/>
        <p:txBody>
          <a:bodyPr/>
          <a:lstStyle/>
          <a:p>
            <a:pPr algn="ctr"/>
            <a:r>
              <a:rPr lang="en-US" dirty="0"/>
              <a:t>GAO Study on Ticket to Work? </a:t>
            </a:r>
          </a:p>
        </p:txBody>
      </p:sp>
      <p:sp>
        <p:nvSpPr>
          <p:cNvPr id="3" name="Content Placeholder 2">
            <a:extLst>
              <a:ext uri="{FF2B5EF4-FFF2-40B4-BE49-F238E27FC236}">
                <a16:creationId xmlns:a16="http://schemas.microsoft.com/office/drawing/2014/main" id="{39CADFC9-19C0-4AA2-881D-8EA85CEDA8B0}"/>
              </a:ext>
            </a:extLst>
          </p:cNvPr>
          <p:cNvSpPr>
            <a:spLocks noGrp="1"/>
          </p:cNvSpPr>
          <p:nvPr>
            <p:ph idx="1"/>
          </p:nvPr>
        </p:nvSpPr>
        <p:spPr/>
        <p:txBody>
          <a:bodyPr/>
          <a:lstStyle/>
          <a:p>
            <a:r>
              <a:rPr lang="en-US" sz="2400" dirty="0" err="1">
                <a:solidFill>
                  <a:srgbClr val="000000"/>
                </a:solidFill>
                <a:effectLst/>
                <a:ea typeface="Calibri" panose="020F0502020204030204" pitchFamily="34" charset="0"/>
              </a:rPr>
              <a:t>Curda</a:t>
            </a:r>
            <a:r>
              <a:rPr lang="en-US" sz="2400" dirty="0">
                <a:solidFill>
                  <a:srgbClr val="000000"/>
                </a:solidFill>
                <a:effectLst/>
                <a:ea typeface="Calibri" panose="020F0502020204030204" pitchFamily="34" charset="0"/>
              </a:rPr>
              <a:t>, Elizabeth H. “</a:t>
            </a:r>
            <a:r>
              <a:rPr lang="en-US" sz="2400" b="1" u="sng" dirty="0">
                <a:solidFill>
                  <a:srgbClr val="0070C0"/>
                </a:solidFill>
                <a:effectLst/>
                <a:ea typeface="Calibri" panose="020F0502020204030204" pitchFamily="34" charset="0"/>
                <a:hlinkClick r:id="rId2">
                  <a:extLst>
                    <a:ext uri="{A12FA001-AC4F-418D-AE19-62706E023703}">
                      <ahyp:hlinkClr xmlns:ahyp="http://schemas.microsoft.com/office/drawing/2018/hyperlinkcolor" val="tx"/>
                    </a:ext>
                  </a:extLst>
                </a:hlinkClick>
              </a:rPr>
              <a:t>Ticket to Work Helped Some Participants, but Overpayments Increased Program Costs</a:t>
            </a:r>
            <a:r>
              <a:rPr lang="en-US" sz="2400" dirty="0">
                <a:solidFill>
                  <a:srgbClr val="0070C0"/>
                </a:solidFill>
                <a:effectLst/>
                <a:ea typeface="Calibri" panose="020F0502020204030204" pitchFamily="34" charset="0"/>
              </a:rPr>
              <a:t>.” </a:t>
            </a:r>
            <a:r>
              <a:rPr lang="en-US" sz="2400" dirty="0">
                <a:solidFill>
                  <a:srgbClr val="000000"/>
                </a:solidFill>
                <a:effectLst/>
                <a:ea typeface="Calibri" panose="020F0502020204030204" pitchFamily="34" charset="0"/>
              </a:rPr>
              <a:t>Social Security Disability Report No. GAO-22-104031. Washington, D.C.: U.S. Government Accountability Office, October 2021.</a:t>
            </a:r>
            <a:endParaRPr lang="en-US" sz="2400" dirty="0">
              <a:effectLst/>
              <a:ea typeface="Calibri" panose="020F0502020204030204" pitchFamily="34" charset="0"/>
            </a:endParaRPr>
          </a:p>
          <a:p>
            <a:r>
              <a:rPr lang="en-US" sz="2400" dirty="0"/>
              <a:t>GAO – </a:t>
            </a:r>
          </a:p>
          <a:p>
            <a:pPr lvl="1"/>
            <a:r>
              <a:rPr lang="en-US" dirty="0"/>
              <a:t>The costs of Ticket to Work exceeded the savings in disability benefits to SSA by an estimated $806 million from 2002 through 2015</a:t>
            </a:r>
          </a:p>
          <a:p>
            <a:pPr lvl="1"/>
            <a:r>
              <a:rPr lang="en-US" dirty="0"/>
              <a:t>Ticket holders slightly more likely to leave SSI than nonparticipants with similar characteristics</a:t>
            </a:r>
          </a:p>
          <a:p>
            <a:pPr lvl="1"/>
            <a:r>
              <a:rPr lang="en-US" dirty="0"/>
              <a:t>SSI also incurred additional costs from disability overpayments to Ticket holders - $133 million to $169 million </a:t>
            </a:r>
          </a:p>
        </p:txBody>
      </p:sp>
      <p:sp>
        <p:nvSpPr>
          <p:cNvPr id="4" name="Date Placeholder 3">
            <a:extLst>
              <a:ext uri="{FF2B5EF4-FFF2-40B4-BE49-F238E27FC236}">
                <a16:creationId xmlns:a16="http://schemas.microsoft.com/office/drawing/2014/main" id="{9460B0D0-393D-4356-99DF-2AA74289C1C2}"/>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6E8867EB-67EA-49CA-BD54-8A4949621403}"/>
              </a:ext>
            </a:extLst>
          </p:cNvPr>
          <p:cNvSpPr>
            <a:spLocks noGrp="1"/>
          </p:cNvSpPr>
          <p:nvPr>
            <p:ph type="sldNum" sz="quarter" idx="12"/>
          </p:nvPr>
        </p:nvSpPr>
        <p:spPr/>
        <p:txBody>
          <a:bodyPr/>
          <a:lstStyle/>
          <a:p>
            <a:fld id="{9C637C1D-740A-4EE7-9AC7-DE15DA94B719}" type="slidenum">
              <a:rPr lang="en-US" smtClean="0"/>
              <a:t>26</a:t>
            </a:fld>
            <a:endParaRPr lang="en-US" dirty="0"/>
          </a:p>
        </p:txBody>
      </p:sp>
    </p:spTree>
    <p:extLst>
      <p:ext uri="{BB962C8B-B14F-4D97-AF65-F5344CB8AC3E}">
        <p14:creationId xmlns:p14="http://schemas.microsoft.com/office/powerpoint/2010/main" val="420347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4113-DC87-48D6-8A80-A63BB0215474}"/>
              </a:ext>
            </a:extLst>
          </p:cNvPr>
          <p:cNvSpPr>
            <a:spLocks noGrp="1"/>
          </p:cNvSpPr>
          <p:nvPr>
            <p:ph type="title"/>
          </p:nvPr>
        </p:nvSpPr>
        <p:spPr>
          <a:xfrm>
            <a:off x="675861" y="365125"/>
            <a:ext cx="10677939" cy="1325563"/>
          </a:xfrm>
        </p:spPr>
        <p:txBody>
          <a:bodyPr/>
          <a:lstStyle/>
          <a:p>
            <a:pPr algn="ctr"/>
            <a:r>
              <a:rPr lang="en-US" dirty="0">
                <a:hlinkClick r:id="rId2"/>
              </a:rPr>
              <a:t>Side by Side View of Transition Services </a:t>
            </a:r>
            <a:endParaRPr lang="en-US" dirty="0"/>
          </a:p>
        </p:txBody>
      </p:sp>
      <p:sp>
        <p:nvSpPr>
          <p:cNvPr id="3" name="Content Placeholder 2">
            <a:extLst>
              <a:ext uri="{FF2B5EF4-FFF2-40B4-BE49-F238E27FC236}">
                <a16:creationId xmlns:a16="http://schemas.microsoft.com/office/drawing/2014/main" id="{E5DE2D3C-E6FC-4554-93D5-8B9B873AD2FD}"/>
              </a:ext>
            </a:extLst>
          </p:cNvPr>
          <p:cNvSpPr>
            <a:spLocks noGrp="1"/>
          </p:cNvSpPr>
          <p:nvPr>
            <p:ph idx="1"/>
          </p:nvPr>
        </p:nvSpPr>
        <p:spPr/>
        <p:txBody>
          <a:bodyPr/>
          <a:lstStyle/>
          <a:p>
            <a:r>
              <a:rPr lang="en-US" dirty="0"/>
              <a:t>Compare and contrast transition services in IDEA, VR and Pre-ETS  </a:t>
            </a:r>
          </a:p>
          <a:p>
            <a:pPr lvl="1"/>
            <a:r>
              <a:rPr lang="en-US" dirty="0"/>
              <a:t>Definitions of transition services</a:t>
            </a:r>
          </a:p>
          <a:p>
            <a:pPr lvl="1"/>
            <a:r>
              <a:rPr lang="en-US" dirty="0"/>
              <a:t>Target population</a:t>
            </a:r>
          </a:p>
          <a:p>
            <a:pPr lvl="1"/>
            <a:r>
              <a:rPr lang="en-US" dirty="0"/>
              <a:t>Nature, scope and purpose of services</a:t>
            </a:r>
          </a:p>
          <a:p>
            <a:pPr lvl="1"/>
            <a:r>
              <a:rPr lang="en-US" dirty="0"/>
              <a:t>Description of activities and services</a:t>
            </a:r>
          </a:p>
          <a:p>
            <a:pPr lvl="1"/>
            <a:r>
              <a:rPr lang="en-US" dirty="0"/>
              <a:t>Reservation of funds</a:t>
            </a:r>
          </a:p>
          <a:p>
            <a:pPr lvl="1"/>
            <a:endParaRPr lang="en-US" dirty="0"/>
          </a:p>
          <a:p>
            <a:r>
              <a:rPr lang="en-US" dirty="0"/>
              <a:t>NTACT:C </a:t>
            </a:r>
            <a:r>
              <a:rPr lang="en-US" dirty="0">
                <a:hlinkClick r:id="rId2"/>
              </a:rPr>
              <a:t>https://transitionta.org/sidebyside/</a:t>
            </a:r>
            <a:r>
              <a:rPr lang="en-US" dirty="0"/>
              <a:t> </a:t>
            </a:r>
          </a:p>
        </p:txBody>
      </p:sp>
      <p:sp>
        <p:nvSpPr>
          <p:cNvPr id="4" name="Date Placeholder 3">
            <a:extLst>
              <a:ext uri="{FF2B5EF4-FFF2-40B4-BE49-F238E27FC236}">
                <a16:creationId xmlns:a16="http://schemas.microsoft.com/office/drawing/2014/main" id="{C568603E-516E-4858-A0D5-EBC517C97B9F}"/>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4EE216A9-ADF3-41A0-9669-59DF9AFB75DB}"/>
              </a:ext>
            </a:extLst>
          </p:cNvPr>
          <p:cNvSpPr>
            <a:spLocks noGrp="1"/>
          </p:cNvSpPr>
          <p:nvPr>
            <p:ph type="sldNum" sz="quarter" idx="12"/>
          </p:nvPr>
        </p:nvSpPr>
        <p:spPr/>
        <p:txBody>
          <a:bodyPr/>
          <a:lstStyle/>
          <a:p>
            <a:fld id="{9C637C1D-740A-4EE7-9AC7-DE15DA94B719}" type="slidenum">
              <a:rPr lang="en-US" smtClean="0"/>
              <a:t>27</a:t>
            </a:fld>
            <a:endParaRPr lang="en-US" dirty="0"/>
          </a:p>
        </p:txBody>
      </p:sp>
    </p:spTree>
    <p:extLst>
      <p:ext uri="{BB962C8B-B14F-4D97-AF65-F5344CB8AC3E}">
        <p14:creationId xmlns:p14="http://schemas.microsoft.com/office/powerpoint/2010/main" val="993095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5596-5BD9-446F-A663-D75914375A1C}"/>
              </a:ext>
            </a:extLst>
          </p:cNvPr>
          <p:cNvSpPr>
            <a:spLocks noGrp="1"/>
          </p:cNvSpPr>
          <p:nvPr>
            <p:ph type="title"/>
          </p:nvPr>
        </p:nvSpPr>
        <p:spPr/>
        <p:txBody>
          <a:bodyPr/>
          <a:lstStyle/>
          <a:p>
            <a:r>
              <a:rPr lang="en-US" dirty="0"/>
              <a:t>Workforce Boards/Bank Partnership Pilot</a:t>
            </a:r>
          </a:p>
        </p:txBody>
      </p:sp>
      <p:sp>
        <p:nvSpPr>
          <p:cNvPr id="3" name="Content Placeholder 2">
            <a:extLst>
              <a:ext uri="{FF2B5EF4-FFF2-40B4-BE49-F238E27FC236}">
                <a16:creationId xmlns:a16="http://schemas.microsoft.com/office/drawing/2014/main" id="{656F9A60-819C-4C31-B8FD-AF9AFA1458B1}"/>
              </a:ext>
            </a:extLst>
          </p:cNvPr>
          <p:cNvSpPr>
            <a:spLocks noGrp="1"/>
          </p:cNvSpPr>
          <p:nvPr>
            <p:ph idx="1"/>
          </p:nvPr>
        </p:nvSpPr>
        <p:spPr>
          <a:xfrm>
            <a:off x="838200" y="1550504"/>
            <a:ext cx="10515600" cy="4626459"/>
          </a:xfrm>
        </p:spPr>
        <p:txBody>
          <a:bodyPr>
            <a:noAutofit/>
          </a:bodyPr>
          <a:lstStyle/>
          <a:p>
            <a:r>
              <a:rPr lang="en-US" sz="2400" dirty="0"/>
              <a:t>Sponsored by ODEP; LEAD WIOA Policy Development Center, National Disability Institute, Social Policy Research Associates</a:t>
            </a:r>
          </a:p>
          <a:p>
            <a:r>
              <a:rPr lang="en-US" sz="2400" dirty="0"/>
              <a:t>Community reinvestment Act (CRA) FAQ: </a:t>
            </a:r>
            <a:r>
              <a:rPr lang="en-US" sz="2400" u="sng" dirty="0">
                <a:solidFill>
                  <a:srgbClr val="064A93"/>
                </a:solidFill>
                <a:effectLst/>
                <a:ea typeface="Calibri" panose="020F0502020204030204" pitchFamily="34" charset="0"/>
                <a:cs typeface="Calibri" panose="020F0502020204030204" pitchFamily="34" charset="0"/>
                <a:hlinkClick r:id="rId2"/>
              </a:rPr>
              <a:t>Workforce Systems Can Leverage Bank Resources to Improve Economic Self-Sufficiency and Employment Outcomes for Low- and Moderate-Income Individuals</a:t>
            </a:r>
            <a:r>
              <a:rPr lang="en-US" sz="2400" dirty="0">
                <a:solidFill>
                  <a:srgbClr val="02080D"/>
                </a:solidFill>
                <a:effectLst/>
                <a:ea typeface="Calibri" panose="020F0502020204030204" pitchFamily="34" charset="0"/>
                <a:cs typeface="Calibri" panose="020F0502020204030204" pitchFamily="34" charset="0"/>
              </a:rPr>
              <a:t>. </a:t>
            </a:r>
          </a:p>
          <a:p>
            <a:pPr lvl="1"/>
            <a:r>
              <a:rPr lang="en-US" dirty="0"/>
              <a:t>Examples of existing workforce/bank partnerships</a:t>
            </a:r>
          </a:p>
          <a:p>
            <a:pPr lvl="1"/>
            <a:r>
              <a:rPr lang="en-US" dirty="0"/>
              <a:t>Focus on people of color with disabilities</a:t>
            </a:r>
          </a:p>
          <a:p>
            <a:pPr lvl="1"/>
            <a:r>
              <a:rPr lang="en-US" dirty="0"/>
              <a:t>Types of things banks can do</a:t>
            </a:r>
          </a:p>
          <a:p>
            <a:endParaRPr lang="en-US" sz="2400" dirty="0"/>
          </a:p>
          <a:p>
            <a:r>
              <a:rPr lang="en-US" sz="2400" dirty="0"/>
              <a:t>3 Workforce board pilots: </a:t>
            </a:r>
            <a:r>
              <a:rPr lang="en-US" sz="2400" u="sng" dirty="0">
                <a:solidFill>
                  <a:srgbClr val="064A93"/>
                </a:solidFill>
                <a:effectLst/>
                <a:ea typeface="Times New Roman" panose="02020603050405020304" pitchFamily="18" charset="0"/>
                <a:cs typeface="Calibri" panose="020F0502020204030204" pitchFamily="34" charset="0"/>
                <a:hlinkClick r:id="rId3"/>
              </a:rPr>
              <a:t>New York’s Capital Region</a:t>
            </a:r>
            <a:r>
              <a:rPr lang="en-US" sz="2400" dirty="0">
                <a:solidFill>
                  <a:srgbClr val="02080D"/>
                </a:solidFill>
                <a:effectLst/>
                <a:ea typeface="Times New Roman" panose="02020603050405020304" pitchFamily="18" charset="0"/>
                <a:cs typeface="Calibri" panose="020F0502020204030204" pitchFamily="34" charset="0"/>
              </a:rPr>
              <a:t> (Albany, New York), </a:t>
            </a:r>
            <a:r>
              <a:rPr lang="en-US" sz="2400" u="sng" dirty="0">
                <a:solidFill>
                  <a:srgbClr val="064A93"/>
                </a:solidFill>
                <a:effectLst/>
                <a:ea typeface="Times New Roman" panose="02020603050405020304" pitchFamily="18" charset="0"/>
                <a:cs typeface="Calibri" panose="020F0502020204030204" pitchFamily="34" charset="0"/>
                <a:hlinkClick r:id="rId4"/>
              </a:rPr>
              <a:t>Michigan Works! Southwest</a:t>
            </a:r>
            <a:r>
              <a:rPr lang="en-US" sz="2400" dirty="0">
                <a:solidFill>
                  <a:srgbClr val="02080D"/>
                </a:solidFill>
                <a:effectLst/>
                <a:ea typeface="Times New Roman" panose="02020603050405020304" pitchFamily="18" charset="0"/>
                <a:cs typeface="Calibri" panose="020F0502020204030204" pitchFamily="34" charset="0"/>
              </a:rPr>
              <a:t> (Kalamazoo, Michigan), and </a:t>
            </a:r>
            <a:r>
              <a:rPr lang="en-US" sz="2400" u="sng" dirty="0">
                <a:solidFill>
                  <a:srgbClr val="064A93"/>
                </a:solidFill>
                <a:effectLst/>
                <a:ea typeface="Times New Roman" panose="02020603050405020304" pitchFamily="18" charset="0"/>
                <a:cs typeface="Calibri" panose="020F0502020204030204" pitchFamily="34" charset="0"/>
                <a:hlinkClick r:id="rId5"/>
              </a:rPr>
              <a:t>CareerSource Broward</a:t>
            </a:r>
            <a:r>
              <a:rPr lang="en-US" sz="2400" dirty="0">
                <a:solidFill>
                  <a:srgbClr val="02080D"/>
                </a:solidFill>
                <a:effectLst/>
                <a:ea typeface="Times New Roman" panose="02020603050405020304" pitchFamily="18" charset="0"/>
                <a:cs typeface="Calibri" panose="020F0502020204030204" pitchFamily="34" charset="0"/>
              </a:rPr>
              <a:t> (Ft. Lauderdale, Florida). </a:t>
            </a:r>
            <a:endParaRPr lang="en-US" sz="2400" dirty="0"/>
          </a:p>
        </p:txBody>
      </p:sp>
      <p:sp>
        <p:nvSpPr>
          <p:cNvPr id="4" name="Date Placeholder 3">
            <a:extLst>
              <a:ext uri="{FF2B5EF4-FFF2-40B4-BE49-F238E27FC236}">
                <a16:creationId xmlns:a16="http://schemas.microsoft.com/office/drawing/2014/main" id="{BB689030-7AD6-4C37-8558-A7A258B773DE}"/>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26C61FB6-4FC5-4C17-890E-06DAEB5834EF}"/>
              </a:ext>
            </a:extLst>
          </p:cNvPr>
          <p:cNvSpPr>
            <a:spLocks noGrp="1"/>
          </p:cNvSpPr>
          <p:nvPr>
            <p:ph type="sldNum" sz="quarter" idx="12"/>
          </p:nvPr>
        </p:nvSpPr>
        <p:spPr/>
        <p:txBody>
          <a:bodyPr/>
          <a:lstStyle/>
          <a:p>
            <a:fld id="{9C637C1D-740A-4EE7-9AC7-DE15DA94B719}" type="slidenum">
              <a:rPr lang="en-US" smtClean="0"/>
              <a:t>28</a:t>
            </a:fld>
            <a:endParaRPr lang="en-US" dirty="0"/>
          </a:p>
        </p:txBody>
      </p:sp>
    </p:spTree>
    <p:extLst>
      <p:ext uri="{BB962C8B-B14F-4D97-AF65-F5344CB8AC3E}">
        <p14:creationId xmlns:p14="http://schemas.microsoft.com/office/powerpoint/2010/main" val="68611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55CD-F068-4F27-8444-57D916913F13}"/>
              </a:ext>
            </a:extLst>
          </p:cNvPr>
          <p:cNvSpPr>
            <a:spLocks noGrp="1"/>
          </p:cNvSpPr>
          <p:nvPr>
            <p:ph type="title"/>
          </p:nvPr>
        </p:nvSpPr>
        <p:spPr>
          <a:xfrm>
            <a:off x="838200" y="365125"/>
            <a:ext cx="10515600" cy="1032497"/>
          </a:xfrm>
        </p:spPr>
        <p:txBody>
          <a:bodyPr/>
          <a:lstStyle/>
          <a:p>
            <a:pPr algn="ctr"/>
            <a:r>
              <a:rPr lang="en-US" dirty="0"/>
              <a:t>SSI and Adults with Autism</a:t>
            </a:r>
          </a:p>
        </p:txBody>
      </p:sp>
      <p:sp>
        <p:nvSpPr>
          <p:cNvPr id="3" name="Content Placeholder 2">
            <a:extLst>
              <a:ext uri="{FF2B5EF4-FFF2-40B4-BE49-F238E27FC236}">
                <a16:creationId xmlns:a16="http://schemas.microsoft.com/office/drawing/2014/main" id="{F20A78F6-9897-4600-B81A-AD33C66BD68F}"/>
              </a:ext>
            </a:extLst>
          </p:cNvPr>
          <p:cNvSpPr>
            <a:spLocks noGrp="1"/>
          </p:cNvSpPr>
          <p:nvPr>
            <p:ph idx="1"/>
          </p:nvPr>
        </p:nvSpPr>
        <p:spPr>
          <a:xfrm>
            <a:off x="838200" y="1577009"/>
            <a:ext cx="10717696" cy="4599954"/>
          </a:xfrm>
        </p:spPr>
        <p:txBody>
          <a:bodyPr>
            <a:normAutofit fontScale="92500" lnSpcReduction="20000"/>
          </a:bodyPr>
          <a:lstStyle/>
          <a:p>
            <a:pPr marL="0" marR="0" indent="0">
              <a:spcBef>
                <a:spcPts val="0"/>
              </a:spcBef>
              <a:spcAft>
                <a:spcPts val="0"/>
              </a:spcAft>
              <a:buNone/>
            </a:pPr>
            <a:r>
              <a:rPr lang="en-US" sz="2600" b="0" i="0" dirty="0">
                <a:solidFill>
                  <a:srgbClr val="333333"/>
                </a:solidFill>
                <a:effectLst/>
              </a:rPr>
              <a:t>Anderson, K.A., Hemmeter, J., </a:t>
            </a:r>
            <a:r>
              <a:rPr lang="en-US" sz="2600" b="0" i="0" dirty="0" err="1">
                <a:solidFill>
                  <a:srgbClr val="333333"/>
                </a:solidFill>
                <a:effectLst/>
              </a:rPr>
              <a:t>Wittenburg</a:t>
            </a:r>
            <a:r>
              <a:rPr lang="en-US" sz="2600" b="0" i="0" dirty="0">
                <a:solidFill>
                  <a:srgbClr val="333333"/>
                </a:solidFill>
                <a:effectLst/>
              </a:rPr>
              <a:t>, D. </a:t>
            </a:r>
            <a:r>
              <a:rPr lang="en-US" sz="2600" b="0" i="1" dirty="0">
                <a:solidFill>
                  <a:srgbClr val="333333"/>
                </a:solidFill>
                <a:effectLst/>
              </a:rPr>
              <a:t>et al.</a:t>
            </a:r>
            <a:r>
              <a:rPr lang="en-US" sz="2600" b="0" i="0" dirty="0">
                <a:solidFill>
                  <a:srgbClr val="333333"/>
                </a:solidFill>
                <a:effectLst/>
              </a:rPr>
              <a:t> </a:t>
            </a:r>
            <a:r>
              <a:rPr lang="en-US" sz="2600" b="0" i="0" dirty="0">
                <a:solidFill>
                  <a:srgbClr val="333333"/>
                </a:solidFill>
                <a:effectLst/>
                <a:hlinkClick r:id="rId2"/>
              </a:rPr>
              <a:t>National and State Trends in autistic Adult Supplemental Security Income Awardees: 2005–2019</a:t>
            </a:r>
            <a:r>
              <a:rPr lang="en-US" sz="2600" b="0" i="0" dirty="0">
                <a:solidFill>
                  <a:srgbClr val="333333"/>
                </a:solidFill>
                <a:effectLst/>
              </a:rPr>
              <a:t>. </a:t>
            </a:r>
            <a:r>
              <a:rPr lang="en-US" sz="2600" b="0" i="1" dirty="0">
                <a:solidFill>
                  <a:srgbClr val="333333"/>
                </a:solidFill>
                <a:effectLst/>
              </a:rPr>
              <a:t>J Autism Dev </a:t>
            </a:r>
            <a:r>
              <a:rPr lang="en-US" sz="2600" b="0" i="1" dirty="0" err="1">
                <a:solidFill>
                  <a:srgbClr val="333333"/>
                </a:solidFill>
                <a:effectLst/>
              </a:rPr>
              <a:t>Disord</a:t>
            </a:r>
            <a:r>
              <a:rPr lang="en-US" sz="2600" b="0" i="0" dirty="0">
                <a:solidFill>
                  <a:srgbClr val="333333"/>
                </a:solidFill>
                <a:effectLst/>
              </a:rPr>
              <a:t> (2021). </a:t>
            </a:r>
          </a:p>
          <a:p>
            <a:pPr marL="0" marR="0">
              <a:spcBef>
                <a:spcPts val="0"/>
              </a:spcBef>
              <a:spcAft>
                <a:spcPts val="0"/>
              </a:spcAft>
            </a:pPr>
            <a:endParaRPr lang="en-US" sz="2600" dirty="0">
              <a:effectLst/>
              <a:ea typeface="Calibri" panose="020F0502020204030204" pitchFamily="34" charset="0"/>
            </a:endParaRPr>
          </a:p>
          <a:p>
            <a:pPr lvl="1"/>
            <a:r>
              <a:rPr lang="en-US" sz="2600" dirty="0"/>
              <a:t>Social Security data 2005 – 2019</a:t>
            </a:r>
          </a:p>
          <a:p>
            <a:pPr lvl="1"/>
            <a:r>
              <a:rPr lang="en-US" sz="2600" dirty="0"/>
              <a:t>Compare  national- and state-level changes number of new adult SSI awardees on the autism spectrum compared to those with ID.</a:t>
            </a:r>
          </a:p>
          <a:p>
            <a:pPr lvl="1"/>
            <a:r>
              <a:rPr lang="en-US" sz="2600" dirty="0"/>
              <a:t>Main findings: </a:t>
            </a:r>
          </a:p>
          <a:p>
            <a:pPr lvl="2"/>
            <a:r>
              <a:rPr lang="en-US" sz="2600" dirty="0"/>
              <a:t>Autistic SSI awards increased when all other mental health disorders declined;</a:t>
            </a:r>
          </a:p>
          <a:p>
            <a:pPr lvl="2"/>
            <a:r>
              <a:rPr lang="en-US" sz="2600" dirty="0"/>
              <a:t>Roughly 9 out of 10 autistic adult awardees were between ages 18–25 years;</a:t>
            </a:r>
          </a:p>
          <a:p>
            <a:pPr lvl="2"/>
            <a:r>
              <a:rPr lang="en-US" sz="2600" dirty="0"/>
              <a:t>Variation in the growth of autistic SSI awards across states. T</a:t>
            </a:r>
          </a:p>
          <a:p>
            <a:pPr lvl="1"/>
            <a:r>
              <a:rPr lang="en-US" sz="2600" dirty="0"/>
              <a:t>Need to consider geographic and age differences in SSI program participation among autistic adults and determine the underlying causes</a:t>
            </a:r>
            <a:r>
              <a:rPr lang="en-US" dirty="0"/>
              <a:t>.</a:t>
            </a:r>
          </a:p>
        </p:txBody>
      </p:sp>
      <p:sp>
        <p:nvSpPr>
          <p:cNvPr id="4" name="Date Placeholder 3">
            <a:extLst>
              <a:ext uri="{FF2B5EF4-FFF2-40B4-BE49-F238E27FC236}">
                <a16:creationId xmlns:a16="http://schemas.microsoft.com/office/drawing/2014/main" id="{C7800961-5E94-4398-B0E9-89827EE3DFEF}"/>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0B863DDC-0C70-4697-B6E4-A3C7AF0CED19}"/>
              </a:ext>
            </a:extLst>
          </p:cNvPr>
          <p:cNvSpPr>
            <a:spLocks noGrp="1"/>
          </p:cNvSpPr>
          <p:nvPr>
            <p:ph type="sldNum" sz="quarter" idx="12"/>
          </p:nvPr>
        </p:nvSpPr>
        <p:spPr/>
        <p:txBody>
          <a:bodyPr/>
          <a:lstStyle/>
          <a:p>
            <a:fld id="{9C637C1D-740A-4EE7-9AC7-DE15DA94B719}" type="slidenum">
              <a:rPr lang="en-US" smtClean="0"/>
              <a:t>29</a:t>
            </a:fld>
            <a:endParaRPr lang="en-US" dirty="0"/>
          </a:p>
        </p:txBody>
      </p:sp>
    </p:spTree>
    <p:extLst>
      <p:ext uri="{BB962C8B-B14F-4D97-AF65-F5344CB8AC3E}">
        <p14:creationId xmlns:p14="http://schemas.microsoft.com/office/powerpoint/2010/main" val="121588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57C-45ED-43C1-B85C-74CE784965EA}"/>
              </a:ext>
            </a:extLst>
          </p:cNvPr>
          <p:cNvSpPr>
            <a:spLocks noGrp="1"/>
          </p:cNvSpPr>
          <p:nvPr>
            <p:ph type="title"/>
          </p:nvPr>
        </p:nvSpPr>
        <p:spPr/>
        <p:txBody>
          <a:bodyPr/>
          <a:lstStyle/>
          <a:p>
            <a:pPr algn="ctr"/>
            <a:r>
              <a:rPr lang="en-US" dirty="0"/>
              <a:t>Employment of Women with Autism </a:t>
            </a:r>
          </a:p>
        </p:txBody>
      </p:sp>
      <p:sp>
        <p:nvSpPr>
          <p:cNvPr id="3" name="Content Placeholder 2">
            <a:extLst>
              <a:ext uri="{FF2B5EF4-FFF2-40B4-BE49-F238E27FC236}">
                <a16:creationId xmlns:a16="http://schemas.microsoft.com/office/drawing/2014/main" id="{BC571A6E-37C8-4B03-8FDF-2534A96101B3}"/>
              </a:ext>
            </a:extLst>
          </p:cNvPr>
          <p:cNvSpPr>
            <a:spLocks noGrp="1"/>
          </p:cNvSpPr>
          <p:nvPr>
            <p:ph idx="1"/>
          </p:nvPr>
        </p:nvSpPr>
        <p:spPr/>
        <p:txBody>
          <a:bodyPr/>
          <a:lstStyle/>
          <a:p>
            <a:r>
              <a:rPr lang="en-US" b="0" i="0" dirty="0">
                <a:solidFill>
                  <a:srgbClr val="333333"/>
                </a:solidFill>
                <a:effectLst/>
                <a:latin typeface="Open Sans" panose="020B0606030504020204" pitchFamily="34" charset="0"/>
              </a:rPr>
              <a:t>North Gemma (2021)</a:t>
            </a:r>
            <a:r>
              <a:rPr lang="en-US" b="0" i="0" dirty="0">
                <a:solidFill>
                  <a:srgbClr val="333333"/>
                </a:solidFill>
                <a:effectLst/>
                <a:latin typeface="Open Sans" panose="020B0606030504020204" pitchFamily="34" charset="0"/>
                <a:hlinkClick r:id="rId2"/>
              </a:rPr>
              <a:t> </a:t>
            </a:r>
            <a:r>
              <a:rPr lang="en-US" b="0" i="0" dirty="0">
                <a:solidFill>
                  <a:srgbClr val="0070C0"/>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Reconceptualising ‘reasonable adjustments’ for the successful employment of autistic women</a:t>
            </a:r>
            <a:r>
              <a:rPr lang="en-US" b="0" i="0" dirty="0">
                <a:solidFill>
                  <a:srgbClr val="0070C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 </a:t>
            </a:r>
            <a:r>
              <a:rPr lang="en-US" b="0" i="0" dirty="0">
                <a:solidFill>
                  <a:srgbClr val="333333"/>
                </a:solidFill>
                <a:effectLst/>
                <a:latin typeface="Open Sans" panose="020B0606030504020204" pitchFamily="34" charset="0"/>
              </a:rPr>
              <a:t>Disability &amp; Society </a:t>
            </a:r>
          </a:p>
          <a:p>
            <a:pPr lvl="1"/>
            <a:r>
              <a:rPr lang="en-US" dirty="0">
                <a:solidFill>
                  <a:srgbClr val="333333"/>
                </a:solidFill>
                <a:latin typeface="Open Sans" panose="020B0606030504020204" pitchFamily="34" charset="0"/>
              </a:rPr>
              <a:t>Gendered prejudice – Autistic women are socialized to “mask” autism to “compensate” for differences</a:t>
            </a:r>
          </a:p>
          <a:p>
            <a:pPr lvl="1"/>
            <a:r>
              <a:rPr lang="en-US" dirty="0">
                <a:solidFill>
                  <a:srgbClr val="333333"/>
                </a:solidFill>
                <a:latin typeface="Open Sans" panose="020B0606030504020204" pitchFamily="34" charset="0"/>
              </a:rPr>
              <a:t>Needs for support at work are overlooked</a:t>
            </a:r>
          </a:p>
          <a:p>
            <a:pPr lvl="1"/>
            <a:r>
              <a:rPr lang="en-US" dirty="0"/>
              <a:t>Narratives of autistic women re difficulties and advantages of being both autistic and a woman in the workplace</a:t>
            </a:r>
          </a:p>
          <a:p>
            <a:pPr lvl="1"/>
            <a:r>
              <a:rPr lang="en-US" dirty="0"/>
              <a:t>Research shows sexist expectations impact opportunities to progress in careers</a:t>
            </a:r>
          </a:p>
          <a:p>
            <a:pPr lvl="1"/>
            <a:r>
              <a:rPr lang="en-US" dirty="0"/>
              <a:t>The research discusses barriers and support at work</a:t>
            </a:r>
          </a:p>
          <a:p>
            <a:pPr lvl="1"/>
            <a:endParaRPr lang="en-US" dirty="0"/>
          </a:p>
        </p:txBody>
      </p:sp>
      <p:sp>
        <p:nvSpPr>
          <p:cNvPr id="4" name="Date Placeholder 3">
            <a:extLst>
              <a:ext uri="{FF2B5EF4-FFF2-40B4-BE49-F238E27FC236}">
                <a16:creationId xmlns:a16="http://schemas.microsoft.com/office/drawing/2014/main" id="{D4010C86-A0B7-47E6-8FEC-F5AC5FE9D10B}"/>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95CB5FF2-4CAF-4EFA-91B8-784A3C09AB21}"/>
              </a:ext>
            </a:extLst>
          </p:cNvPr>
          <p:cNvSpPr>
            <a:spLocks noGrp="1"/>
          </p:cNvSpPr>
          <p:nvPr>
            <p:ph type="sldNum" sz="quarter" idx="12"/>
          </p:nvPr>
        </p:nvSpPr>
        <p:spPr/>
        <p:txBody>
          <a:bodyPr/>
          <a:lstStyle/>
          <a:p>
            <a:fld id="{9C637C1D-740A-4EE7-9AC7-DE15DA94B719}" type="slidenum">
              <a:rPr lang="en-US" smtClean="0"/>
              <a:t>30</a:t>
            </a:fld>
            <a:endParaRPr lang="en-US" dirty="0"/>
          </a:p>
        </p:txBody>
      </p:sp>
    </p:spTree>
    <p:extLst>
      <p:ext uri="{BB962C8B-B14F-4D97-AF65-F5344CB8AC3E}">
        <p14:creationId xmlns:p14="http://schemas.microsoft.com/office/powerpoint/2010/main" val="3182758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2C0D-A19F-4BF1-AB49-7EE53428E742}"/>
              </a:ext>
            </a:extLst>
          </p:cNvPr>
          <p:cNvSpPr>
            <a:spLocks noGrp="1"/>
          </p:cNvSpPr>
          <p:nvPr>
            <p:ph type="title"/>
          </p:nvPr>
        </p:nvSpPr>
        <p:spPr>
          <a:xfrm>
            <a:off x="543339" y="365125"/>
            <a:ext cx="10810461" cy="1325563"/>
          </a:xfrm>
        </p:spPr>
        <p:txBody>
          <a:bodyPr/>
          <a:lstStyle/>
          <a:p>
            <a:pPr algn="ctr"/>
            <a:r>
              <a:rPr lang="en-US" dirty="0"/>
              <a:t>The remaining 59%? </a:t>
            </a:r>
          </a:p>
        </p:txBody>
      </p:sp>
      <p:sp>
        <p:nvSpPr>
          <p:cNvPr id="3" name="Content Placeholder 2">
            <a:extLst>
              <a:ext uri="{FF2B5EF4-FFF2-40B4-BE49-F238E27FC236}">
                <a16:creationId xmlns:a16="http://schemas.microsoft.com/office/drawing/2014/main" id="{6DA5DFB3-44A7-4B62-8312-E860949A04BF}"/>
              </a:ext>
            </a:extLst>
          </p:cNvPr>
          <p:cNvSpPr>
            <a:spLocks noGrp="1"/>
          </p:cNvSpPr>
          <p:nvPr>
            <p:ph idx="1"/>
          </p:nvPr>
        </p:nvSpPr>
        <p:spPr/>
        <p:txBody>
          <a:bodyPr/>
          <a:lstStyle/>
          <a:p>
            <a:r>
              <a:rPr lang="en-US" dirty="0">
                <a:hlinkClick r:id="rId2"/>
              </a:rPr>
              <a:t>Invisible populations: Who is missing from research in intellectual disability?</a:t>
            </a:r>
            <a:r>
              <a:rPr lang="en-US" dirty="0"/>
              <a:t> </a:t>
            </a:r>
            <a:r>
              <a:rPr lang="en-US" dirty="0" err="1"/>
              <a:t>Rosencrans</a:t>
            </a:r>
            <a:r>
              <a:rPr lang="en-US" dirty="0"/>
              <a:t>, </a:t>
            </a:r>
            <a:r>
              <a:rPr lang="en-US" dirty="0" err="1"/>
              <a:t>Tassé</a:t>
            </a:r>
            <a:r>
              <a:rPr lang="en-US" dirty="0"/>
              <a:t>, Kim, et al; </a:t>
            </a:r>
            <a:r>
              <a:rPr lang="en-US" i="1" dirty="0"/>
              <a:t>Research in Developmental Disabilities, </a:t>
            </a:r>
            <a:r>
              <a:rPr lang="en-US" dirty="0"/>
              <a:t>vol. 110, Dec. 2021</a:t>
            </a:r>
          </a:p>
          <a:p>
            <a:pPr lvl="1"/>
            <a:r>
              <a:rPr lang="en-US" dirty="0"/>
              <a:t>41% of adults with IDD are served through the DD system. Where are the other 59%?</a:t>
            </a:r>
          </a:p>
          <a:p>
            <a:pPr lvl="1"/>
            <a:r>
              <a:rPr lang="en-US" dirty="0"/>
              <a:t>Highlight where one may identify individuals belonging to this hidden population; </a:t>
            </a:r>
          </a:p>
          <a:p>
            <a:pPr lvl="1"/>
            <a:r>
              <a:rPr lang="en-US" dirty="0"/>
              <a:t>How researchers might effectively recruit from </a:t>
            </a:r>
            <a:r>
              <a:rPr lang="en-US"/>
              <a:t>this group;</a:t>
            </a:r>
            <a:endParaRPr lang="en-US" dirty="0"/>
          </a:p>
          <a:p>
            <a:pPr lvl="1"/>
            <a:r>
              <a:rPr lang="en-US" dirty="0"/>
              <a:t>Need more representative samples.</a:t>
            </a:r>
          </a:p>
        </p:txBody>
      </p:sp>
      <p:sp>
        <p:nvSpPr>
          <p:cNvPr id="4" name="Date Placeholder 3">
            <a:extLst>
              <a:ext uri="{FF2B5EF4-FFF2-40B4-BE49-F238E27FC236}">
                <a16:creationId xmlns:a16="http://schemas.microsoft.com/office/drawing/2014/main" id="{0A258AD5-1041-4970-B06A-6BDA963C2F97}"/>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78FB3355-EB7A-4367-BC91-182840EB4CEE}"/>
              </a:ext>
            </a:extLst>
          </p:cNvPr>
          <p:cNvSpPr>
            <a:spLocks noGrp="1"/>
          </p:cNvSpPr>
          <p:nvPr>
            <p:ph type="sldNum" sz="quarter" idx="12"/>
          </p:nvPr>
        </p:nvSpPr>
        <p:spPr/>
        <p:txBody>
          <a:bodyPr/>
          <a:lstStyle/>
          <a:p>
            <a:fld id="{9C637C1D-740A-4EE7-9AC7-DE15DA94B719}" type="slidenum">
              <a:rPr lang="en-US" smtClean="0"/>
              <a:t>31</a:t>
            </a:fld>
            <a:endParaRPr lang="en-US" dirty="0"/>
          </a:p>
        </p:txBody>
      </p:sp>
    </p:spTree>
    <p:extLst>
      <p:ext uri="{BB962C8B-B14F-4D97-AF65-F5344CB8AC3E}">
        <p14:creationId xmlns:p14="http://schemas.microsoft.com/office/powerpoint/2010/main" val="285048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2E98-C333-4430-A0AA-CC3E283D0549}"/>
              </a:ext>
            </a:extLst>
          </p:cNvPr>
          <p:cNvSpPr>
            <a:spLocks noGrp="1"/>
          </p:cNvSpPr>
          <p:nvPr>
            <p:ph type="title"/>
          </p:nvPr>
        </p:nvSpPr>
        <p:spPr/>
        <p:txBody>
          <a:bodyPr/>
          <a:lstStyle/>
          <a:p>
            <a:pPr algn="ctr"/>
            <a:r>
              <a:rPr lang="en-US" dirty="0"/>
              <a:t>#AUCD2021: AUCD Conference: </a:t>
            </a:r>
          </a:p>
        </p:txBody>
      </p:sp>
      <p:sp>
        <p:nvSpPr>
          <p:cNvPr id="3" name="Content Placeholder 2">
            <a:extLst>
              <a:ext uri="{FF2B5EF4-FFF2-40B4-BE49-F238E27FC236}">
                <a16:creationId xmlns:a16="http://schemas.microsoft.com/office/drawing/2014/main" id="{54067F76-4DC9-456E-8791-C79707ADD784}"/>
              </a:ext>
            </a:extLst>
          </p:cNvPr>
          <p:cNvSpPr>
            <a:spLocks noGrp="1"/>
          </p:cNvSpPr>
          <p:nvPr>
            <p:ph idx="1"/>
          </p:nvPr>
        </p:nvSpPr>
        <p:spPr/>
        <p:txBody>
          <a:bodyPr>
            <a:normAutofit/>
          </a:bodyPr>
          <a:lstStyle/>
          <a:p>
            <a:r>
              <a:rPr lang="en-US" sz="3200" i="1" dirty="0"/>
              <a:t>Learning Together: Connecting Research and Lived Experience</a:t>
            </a:r>
          </a:p>
          <a:p>
            <a:r>
              <a:rPr lang="en-US" sz="3200" dirty="0"/>
              <a:t>Watch recordings through January 30!</a:t>
            </a:r>
          </a:p>
          <a:p>
            <a:r>
              <a:rPr lang="en-US" sz="3200" dirty="0"/>
              <a:t>Must have been registered – find a friend... </a:t>
            </a:r>
          </a:p>
          <a:p>
            <a:r>
              <a:rPr lang="en-US" sz="3200" dirty="0"/>
              <a:t>Plenaries will all be online after that</a:t>
            </a:r>
          </a:p>
        </p:txBody>
      </p:sp>
      <p:sp>
        <p:nvSpPr>
          <p:cNvPr id="4" name="Date Placeholder 3">
            <a:extLst>
              <a:ext uri="{FF2B5EF4-FFF2-40B4-BE49-F238E27FC236}">
                <a16:creationId xmlns:a16="http://schemas.microsoft.com/office/drawing/2014/main" id="{ADFBC22F-68AA-4160-A344-67D912D38071}"/>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462CFA52-5936-4C0C-8ED2-A33079EEF8E3}"/>
              </a:ext>
            </a:extLst>
          </p:cNvPr>
          <p:cNvSpPr>
            <a:spLocks noGrp="1"/>
          </p:cNvSpPr>
          <p:nvPr>
            <p:ph type="sldNum" sz="quarter" idx="12"/>
          </p:nvPr>
        </p:nvSpPr>
        <p:spPr/>
        <p:txBody>
          <a:bodyPr/>
          <a:lstStyle/>
          <a:p>
            <a:fld id="{9C637C1D-740A-4EE7-9AC7-DE15DA94B719}" type="slidenum">
              <a:rPr lang="en-US" smtClean="0"/>
              <a:t>32</a:t>
            </a:fld>
            <a:endParaRPr lang="en-US" dirty="0"/>
          </a:p>
        </p:txBody>
      </p:sp>
    </p:spTree>
    <p:extLst>
      <p:ext uri="{BB962C8B-B14F-4D97-AF65-F5344CB8AC3E}">
        <p14:creationId xmlns:p14="http://schemas.microsoft.com/office/powerpoint/2010/main" val="185895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3BAD-3921-4862-B9B1-B54E997FBB41}"/>
              </a:ext>
            </a:extLst>
          </p:cNvPr>
          <p:cNvSpPr>
            <a:spLocks noGrp="1"/>
          </p:cNvSpPr>
          <p:nvPr>
            <p:ph type="title"/>
          </p:nvPr>
        </p:nvSpPr>
        <p:spPr>
          <a:xfrm>
            <a:off x="662609" y="371061"/>
            <a:ext cx="11317356" cy="1454564"/>
          </a:xfrm>
        </p:spPr>
        <p:txBody>
          <a:bodyPr>
            <a:normAutofit fontScale="90000"/>
          </a:bodyPr>
          <a:lstStyle/>
          <a:p>
            <a:pPr algn="ctr"/>
            <a:r>
              <a:rPr lang="en-US" dirty="0">
                <a:hlinkClick r:id="rId2"/>
              </a:rPr>
              <a:t>Financial Inclusion, Disability and Race:</a:t>
            </a:r>
            <a:br>
              <a:rPr lang="en-US" dirty="0">
                <a:hlinkClick r:id="rId2"/>
              </a:rPr>
            </a:br>
            <a:r>
              <a:rPr lang="en-US" dirty="0">
                <a:hlinkClick r:id="rId2"/>
              </a:rPr>
              <a:t>A National Convening</a:t>
            </a:r>
            <a:br>
              <a:rPr lang="en-US" dirty="0"/>
            </a:br>
            <a:endParaRPr lang="en-US" dirty="0"/>
          </a:p>
        </p:txBody>
      </p:sp>
      <p:sp>
        <p:nvSpPr>
          <p:cNvPr id="3" name="Content Placeholder 2">
            <a:extLst>
              <a:ext uri="{FF2B5EF4-FFF2-40B4-BE49-F238E27FC236}">
                <a16:creationId xmlns:a16="http://schemas.microsoft.com/office/drawing/2014/main" id="{B188C79C-5916-4CFC-A31B-3DEB513729AA}"/>
              </a:ext>
            </a:extLst>
          </p:cNvPr>
          <p:cNvSpPr>
            <a:spLocks noGrp="1"/>
          </p:cNvSpPr>
          <p:nvPr>
            <p:ph idx="1"/>
          </p:nvPr>
        </p:nvSpPr>
        <p:spPr/>
        <p:txBody>
          <a:bodyPr>
            <a:normAutofit fontScale="85000" lnSpcReduction="10000"/>
          </a:bodyPr>
          <a:lstStyle/>
          <a:p>
            <a:r>
              <a:rPr lang="en-US" sz="3100" b="1" dirty="0"/>
              <a:t>Webinar: Tuesday December 7 12 -2 EST</a:t>
            </a:r>
            <a:r>
              <a:rPr lang="en-US" sz="3100" dirty="0"/>
              <a:t>: national conversation on the intersection of race, ethnicity, disability and poverty</a:t>
            </a:r>
          </a:p>
          <a:p>
            <a:pPr lvl="1"/>
            <a:r>
              <a:rPr lang="en-US" sz="3100" dirty="0"/>
              <a:t>How we can support the most financially vulnerable in our society – BIPOC individuals with disabilities.</a:t>
            </a:r>
          </a:p>
          <a:p>
            <a:pPr lvl="1"/>
            <a:r>
              <a:rPr lang="en-US" sz="3100" dirty="0"/>
              <a:t>New data on banking status and financial behaviors of </a:t>
            </a:r>
            <a:r>
              <a:rPr lang="en-US" sz="3100" dirty="0" err="1"/>
              <a:t>pwd</a:t>
            </a:r>
            <a:r>
              <a:rPr lang="en-US" sz="3100" dirty="0"/>
              <a:t> dissected by race/ethnicity.</a:t>
            </a:r>
          </a:p>
          <a:p>
            <a:pPr lvl="1"/>
            <a:r>
              <a:rPr lang="en-US" sz="3100" dirty="0"/>
              <a:t>Initiatives in financial institutions, government, foundations and corporations. </a:t>
            </a:r>
          </a:p>
          <a:p>
            <a:r>
              <a:rPr lang="en-US" sz="3100" dirty="0"/>
              <a:t>Brief from National Disability Institute </a:t>
            </a:r>
            <a:r>
              <a:rPr lang="en-US" sz="3100" b="1" dirty="0"/>
              <a:t>“</a:t>
            </a:r>
            <a:r>
              <a:rPr lang="en-US" sz="3100" i="1" u="sng" dirty="0">
                <a:solidFill>
                  <a:srgbClr val="007C89"/>
                </a:solidFill>
                <a:effectLst/>
                <a:ea typeface="Calibri" panose="020F0502020204030204" pitchFamily="34" charset="0"/>
                <a:cs typeface="Calibri" panose="020F0502020204030204" pitchFamily="34" charset="0"/>
                <a:hlinkClick r:id="rId3"/>
              </a:rPr>
              <a:t>Race, Ethnicity and Disability: The Financial Impact of Systemic Inequality and Intersectionality</a:t>
            </a:r>
            <a:endParaRPr lang="en-US" sz="3100" i="1" u="sng" dirty="0">
              <a:solidFill>
                <a:srgbClr val="343434"/>
              </a:solidFill>
              <a:ea typeface="Calibri" panose="020F0502020204030204" pitchFamily="34" charset="0"/>
              <a:cs typeface="Calibri" panose="020F0502020204030204" pitchFamily="34" charset="0"/>
            </a:endParaRPr>
          </a:p>
          <a:p>
            <a:pPr lvl="1"/>
            <a:r>
              <a:rPr lang="en-US" sz="3100" dirty="0">
                <a:solidFill>
                  <a:srgbClr val="343434"/>
                </a:solidFill>
                <a:ea typeface="Calibri" panose="020F0502020204030204" pitchFamily="34" charset="0"/>
                <a:cs typeface="Calibri" panose="020F0502020204030204" pitchFamily="34" charset="0"/>
              </a:rPr>
              <a:t>Historical context for understanding intersectionality, including set of conclusions and recommendations </a:t>
            </a:r>
            <a:endParaRPr lang="en-US" sz="3100" dirty="0"/>
          </a:p>
          <a:p>
            <a:pPr marL="0" indent="0">
              <a:buNone/>
            </a:pPr>
            <a:endParaRPr lang="en-US" dirty="0"/>
          </a:p>
        </p:txBody>
      </p:sp>
      <p:sp>
        <p:nvSpPr>
          <p:cNvPr id="4" name="Date Placeholder 3">
            <a:extLst>
              <a:ext uri="{FF2B5EF4-FFF2-40B4-BE49-F238E27FC236}">
                <a16:creationId xmlns:a16="http://schemas.microsoft.com/office/drawing/2014/main" id="{7CCFABE6-85ED-4905-92E1-16660CFCC136}"/>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E6ECCB77-A5BA-4A21-A11B-2186934FB018}"/>
              </a:ext>
            </a:extLst>
          </p:cNvPr>
          <p:cNvSpPr>
            <a:spLocks noGrp="1"/>
          </p:cNvSpPr>
          <p:nvPr>
            <p:ph type="sldNum" sz="quarter" idx="12"/>
          </p:nvPr>
        </p:nvSpPr>
        <p:spPr/>
        <p:txBody>
          <a:bodyPr/>
          <a:lstStyle/>
          <a:p>
            <a:fld id="{9C637C1D-740A-4EE7-9AC7-DE15DA94B719}" type="slidenum">
              <a:rPr lang="en-US" smtClean="0"/>
              <a:t>33</a:t>
            </a:fld>
            <a:endParaRPr lang="en-US" dirty="0"/>
          </a:p>
        </p:txBody>
      </p:sp>
    </p:spTree>
    <p:extLst>
      <p:ext uri="{BB962C8B-B14F-4D97-AF65-F5344CB8AC3E}">
        <p14:creationId xmlns:p14="http://schemas.microsoft.com/office/powerpoint/2010/main" val="416186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B106-42F0-4F2E-8755-F45B105F49AC}"/>
              </a:ext>
            </a:extLst>
          </p:cNvPr>
          <p:cNvSpPr>
            <a:spLocks noGrp="1"/>
          </p:cNvSpPr>
          <p:nvPr>
            <p:ph type="title"/>
          </p:nvPr>
        </p:nvSpPr>
        <p:spPr/>
        <p:txBody>
          <a:bodyPr/>
          <a:lstStyle/>
          <a:p>
            <a:pPr algn="ctr"/>
            <a:r>
              <a:rPr lang="en-US" dirty="0">
                <a:hlinkClick r:id="rId2"/>
              </a:rPr>
              <a:t>NEON National Plan to Increase Competitive Integrated Employment</a:t>
            </a:r>
            <a:endParaRPr lang="en-US" dirty="0"/>
          </a:p>
        </p:txBody>
      </p:sp>
      <p:sp>
        <p:nvSpPr>
          <p:cNvPr id="3" name="Content Placeholder 2">
            <a:extLst>
              <a:ext uri="{FF2B5EF4-FFF2-40B4-BE49-F238E27FC236}">
                <a16:creationId xmlns:a16="http://schemas.microsoft.com/office/drawing/2014/main" id="{439BE8DC-C89D-433C-A1FB-E97FCA2305D2}"/>
              </a:ext>
            </a:extLst>
          </p:cNvPr>
          <p:cNvSpPr>
            <a:spLocks noGrp="1"/>
          </p:cNvSpPr>
          <p:nvPr>
            <p:ph idx="1"/>
          </p:nvPr>
        </p:nvSpPr>
        <p:spPr/>
        <p:txBody>
          <a:bodyPr>
            <a:normAutofit lnSpcReduction="10000"/>
          </a:bodyPr>
          <a:lstStyle/>
          <a:p>
            <a:r>
              <a:rPr lang="en-US" b="1" dirty="0"/>
              <a:t>Webinar: December 8, 202, 3-4 EST</a:t>
            </a:r>
            <a:r>
              <a:rPr lang="en-US" dirty="0"/>
              <a:t>; Dr David Mank and Dr. Richard Luecking</a:t>
            </a:r>
          </a:p>
          <a:p>
            <a:r>
              <a:rPr lang="en-US" dirty="0"/>
              <a:t>The Employment First Community of Practice (CoP) Webinar Series. Learn about: </a:t>
            </a:r>
          </a:p>
          <a:p>
            <a:pPr lvl="1"/>
            <a:r>
              <a:rPr lang="en-US" dirty="0"/>
              <a:t>The NEON National Plan</a:t>
            </a:r>
          </a:p>
          <a:p>
            <a:pPr lvl="1"/>
            <a:r>
              <a:rPr lang="en-US" dirty="0"/>
              <a:t>Role of NEON in helping local provider organizations achieve their strategic goals</a:t>
            </a:r>
          </a:p>
          <a:p>
            <a:pPr lvl="1"/>
            <a:r>
              <a:rPr lang="en-US" dirty="0"/>
              <a:t>Strategies to increase Competitive Integrated Employment at the local, state, and national level</a:t>
            </a:r>
          </a:p>
          <a:p>
            <a:r>
              <a:rPr lang="en-US" dirty="0"/>
              <a:t>Joined by five NEON National Provider Organizations: ACCSES, ANCOR, APSE, The Arc US, and </a:t>
            </a:r>
            <a:r>
              <a:rPr lang="en-US" dirty="0" err="1"/>
              <a:t>SourceAmerica</a:t>
            </a:r>
            <a:r>
              <a:rPr lang="en-US" dirty="0"/>
              <a:t>.</a:t>
            </a:r>
          </a:p>
          <a:p>
            <a:pPr lvl="1"/>
            <a:endParaRPr lang="en-US" dirty="0"/>
          </a:p>
        </p:txBody>
      </p:sp>
      <p:sp>
        <p:nvSpPr>
          <p:cNvPr id="4" name="Date Placeholder 3">
            <a:extLst>
              <a:ext uri="{FF2B5EF4-FFF2-40B4-BE49-F238E27FC236}">
                <a16:creationId xmlns:a16="http://schemas.microsoft.com/office/drawing/2014/main" id="{90E97E0A-8915-45C8-9518-DF4EC1E8B1B3}"/>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FEA28C6E-7F74-494C-9973-04ED28B960BF}"/>
              </a:ext>
            </a:extLst>
          </p:cNvPr>
          <p:cNvSpPr>
            <a:spLocks noGrp="1"/>
          </p:cNvSpPr>
          <p:nvPr>
            <p:ph type="sldNum" sz="quarter" idx="12"/>
          </p:nvPr>
        </p:nvSpPr>
        <p:spPr/>
        <p:txBody>
          <a:bodyPr/>
          <a:lstStyle/>
          <a:p>
            <a:fld id="{9C637C1D-740A-4EE7-9AC7-DE15DA94B719}" type="slidenum">
              <a:rPr lang="en-US" smtClean="0"/>
              <a:t>34</a:t>
            </a:fld>
            <a:endParaRPr lang="en-US" dirty="0"/>
          </a:p>
        </p:txBody>
      </p:sp>
    </p:spTree>
    <p:extLst>
      <p:ext uri="{BB962C8B-B14F-4D97-AF65-F5344CB8AC3E}">
        <p14:creationId xmlns:p14="http://schemas.microsoft.com/office/powerpoint/2010/main" val="440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D09E-64C3-48D7-80E5-0CE97189F353}"/>
              </a:ext>
            </a:extLst>
          </p:cNvPr>
          <p:cNvSpPr>
            <a:spLocks noGrp="1"/>
          </p:cNvSpPr>
          <p:nvPr>
            <p:ph type="title"/>
          </p:nvPr>
        </p:nvSpPr>
        <p:spPr>
          <a:xfrm>
            <a:off x="838200" y="57762"/>
            <a:ext cx="10515600" cy="1325563"/>
          </a:xfrm>
        </p:spPr>
        <p:txBody>
          <a:bodyPr/>
          <a:lstStyle/>
          <a:p>
            <a:pPr algn="ctr"/>
            <a:r>
              <a:rPr lang="en-US" b="1" u="sng" dirty="0">
                <a:latin typeface="Calibri" panose="020F0502020204030204" pitchFamily="34" charset="0"/>
                <a:cs typeface="Calibri" panose="020F0502020204030204" pitchFamily="34" charset="0"/>
              </a:rPr>
              <a:t>Part 3: nTIDE Guest Speaker</a:t>
            </a:r>
          </a:p>
        </p:txBody>
      </p:sp>
      <p:sp>
        <p:nvSpPr>
          <p:cNvPr id="3" name="Content Placeholder 2">
            <a:extLst>
              <a:ext uri="{FF2B5EF4-FFF2-40B4-BE49-F238E27FC236}">
                <a16:creationId xmlns:a16="http://schemas.microsoft.com/office/drawing/2014/main" id="{34362D8E-8B29-4D6D-B77F-2E8391FFA87B}"/>
              </a:ext>
            </a:extLst>
          </p:cNvPr>
          <p:cNvSpPr>
            <a:spLocks noGrp="1"/>
          </p:cNvSpPr>
          <p:nvPr>
            <p:ph idx="1"/>
          </p:nvPr>
        </p:nvSpPr>
        <p:spPr>
          <a:xfrm>
            <a:off x="1678273" y="1703728"/>
            <a:ext cx="11249025" cy="5096510"/>
          </a:xfrm>
        </p:spPr>
        <p:txBody>
          <a:bodyPr>
            <a:normAutofit/>
          </a:bodyPr>
          <a:lstStyle/>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p:txBody>
      </p:sp>
      <p:sp>
        <p:nvSpPr>
          <p:cNvPr id="4" name="Date Placeholder 3">
            <a:extLst>
              <a:ext uri="{FF2B5EF4-FFF2-40B4-BE49-F238E27FC236}">
                <a16:creationId xmlns:a16="http://schemas.microsoft.com/office/drawing/2014/main" id="{013DFA09-8F91-4082-B252-8A3D4D3B4A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37D6B4B-C59F-4F33-AE13-3E782A426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7" name="Picture 6" descr="A close-up of a person smiling&#10;&#10;Description automatically generated">
            <a:extLst>
              <a:ext uri="{FF2B5EF4-FFF2-40B4-BE49-F238E27FC236}">
                <a16:creationId xmlns:a16="http://schemas.microsoft.com/office/drawing/2014/main" id="{88735DAA-045D-4443-A84B-67B789FE2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629" y="1383325"/>
            <a:ext cx="3770098" cy="4277612"/>
          </a:xfrm>
          <a:prstGeom prst="rect">
            <a:avLst/>
          </a:prstGeom>
        </p:spPr>
      </p:pic>
      <p:sp>
        <p:nvSpPr>
          <p:cNvPr id="8" name="TextBox 7">
            <a:extLst>
              <a:ext uri="{FF2B5EF4-FFF2-40B4-BE49-F238E27FC236}">
                <a16:creationId xmlns:a16="http://schemas.microsoft.com/office/drawing/2014/main" id="{9A4BE1F8-E028-4CD6-A995-AFC6DAA5AB16}"/>
              </a:ext>
            </a:extLst>
          </p:cNvPr>
          <p:cNvSpPr txBox="1"/>
          <p:nvPr/>
        </p:nvSpPr>
        <p:spPr>
          <a:xfrm>
            <a:off x="1467751" y="2312991"/>
            <a:ext cx="5275878" cy="2123658"/>
          </a:xfrm>
          <a:prstGeom prst="rect">
            <a:avLst/>
          </a:prstGeom>
          <a:noFill/>
        </p:spPr>
        <p:txBody>
          <a:bodyPr wrap="square" rtlCol="0">
            <a:spAutoFit/>
          </a:bodyPr>
          <a:lstStyle/>
          <a:p>
            <a:r>
              <a:rPr lang="en-US" sz="3600" b="1" i="1" dirty="0"/>
              <a:t>Julie Christensen</a:t>
            </a:r>
          </a:p>
          <a:p>
            <a:r>
              <a:rPr lang="en-US" sz="3200" i="1" dirty="0"/>
              <a:t>Association of People Supporting Employment First (APSE)</a:t>
            </a:r>
          </a:p>
        </p:txBody>
      </p:sp>
    </p:spTree>
    <p:extLst>
      <p:ext uri="{BB962C8B-B14F-4D97-AF65-F5344CB8AC3E}">
        <p14:creationId xmlns:p14="http://schemas.microsoft.com/office/powerpoint/2010/main" val="2538107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2369" y="2547198"/>
            <a:ext cx="3207124" cy="785373"/>
          </a:xfrm>
          <a:prstGeom prst="rect">
            <a:avLst/>
          </a:prstGeom>
        </p:spPr>
        <p:txBody>
          <a:bodyPr vert="horz" wrap="square" lIns="0" tIns="11206" rIns="0" bIns="0" rtlCol="0" anchor="ctr">
            <a:spAutoFit/>
          </a:bodyPr>
          <a:lstStyle/>
          <a:p>
            <a:pPr marL="11206">
              <a:lnSpc>
                <a:spcPct val="100000"/>
              </a:lnSpc>
              <a:spcBef>
                <a:spcPts val="88"/>
              </a:spcBef>
            </a:pPr>
            <a:r>
              <a:rPr sz="5030" spc="115" dirty="0">
                <a:solidFill>
                  <a:srgbClr val="000000"/>
                </a:solidFill>
                <a:latin typeface="Century Gothic"/>
                <a:cs typeface="Century Gothic"/>
              </a:rPr>
              <a:t>COVID-19</a:t>
            </a:r>
            <a:endParaRPr sz="5030">
              <a:latin typeface="Century Gothic"/>
              <a:cs typeface="Century Gothic"/>
            </a:endParaRPr>
          </a:p>
        </p:txBody>
      </p:sp>
      <p:sp>
        <p:nvSpPr>
          <p:cNvPr id="3" name="object 3"/>
          <p:cNvSpPr txBox="1"/>
          <p:nvPr/>
        </p:nvSpPr>
        <p:spPr>
          <a:xfrm>
            <a:off x="2287390" y="3072281"/>
            <a:ext cx="7604312" cy="785373"/>
          </a:xfrm>
          <a:prstGeom prst="rect">
            <a:avLst/>
          </a:prstGeom>
        </p:spPr>
        <p:txBody>
          <a:bodyPr vert="horz" wrap="square" lIns="0" tIns="11206" rIns="0" bIns="0" rtlCol="0">
            <a:spAutoFit/>
          </a:bodyPr>
          <a:lstStyle/>
          <a:p>
            <a:pPr marL="11206">
              <a:spcBef>
                <a:spcPts val="88"/>
              </a:spcBef>
            </a:pPr>
            <a:r>
              <a:rPr sz="5030" spc="97" dirty="0">
                <a:latin typeface="Century Gothic"/>
                <a:cs typeface="Century Gothic"/>
              </a:rPr>
              <a:t>Impact </a:t>
            </a:r>
            <a:r>
              <a:rPr sz="5030" spc="57" dirty="0">
                <a:latin typeface="Century Gothic"/>
                <a:cs typeface="Century Gothic"/>
              </a:rPr>
              <a:t>on</a:t>
            </a:r>
            <a:r>
              <a:rPr sz="5030" spc="300" dirty="0">
                <a:latin typeface="Century Gothic"/>
                <a:cs typeface="Century Gothic"/>
              </a:rPr>
              <a:t> </a:t>
            </a:r>
            <a:r>
              <a:rPr sz="5030" spc="106" dirty="0">
                <a:latin typeface="Century Gothic"/>
                <a:cs typeface="Century Gothic"/>
              </a:rPr>
              <a:t>Employment</a:t>
            </a:r>
            <a:endParaRPr sz="5030">
              <a:latin typeface="Century Gothic"/>
              <a:cs typeface="Century Gothic"/>
            </a:endParaRPr>
          </a:p>
        </p:txBody>
      </p:sp>
      <p:sp>
        <p:nvSpPr>
          <p:cNvPr id="4" name="object 4"/>
          <p:cNvSpPr txBox="1"/>
          <p:nvPr/>
        </p:nvSpPr>
        <p:spPr>
          <a:xfrm>
            <a:off x="3216514" y="3610164"/>
            <a:ext cx="5744135" cy="785373"/>
          </a:xfrm>
          <a:prstGeom prst="rect">
            <a:avLst/>
          </a:prstGeom>
        </p:spPr>
        <p:txBody>
          <a:bodyPr vert="horz" wrap="square" lIns="0" tIns="11206" rIns="0" bIns="0" rtlCol="0">
            <a:spAutoFit/>
          </a:bodyPr>
          <a:lstStyle/>
          <a:p>
            <a:pPr marL="11206">
              <a:spcBef>
                <a:spcPts val="88"/>
              </a:spcBef>
            </a:pPr>
            <a:r>
              <a:rPr sz="5030" spc="57" dirty="0">
                <a:latin typeface="Century Gothic"/>
                <a:cs typeface="Century Gothic"/>
              </a:rPr>
              <a:t>of </a:t>
            </a:r>
            <a:r>
              <a:rPr sz="5030" spc="101" dirty="0">
                <a:latin typeface="Century Gothic"/>
                <a:cs typeface="Century Gothic"/>
              </a:rPr>
              <a:t>Individuals</a:t>
            </a:r>
            <a:r>
              <a:rPr sz="5030" spc="344" dirty="0">
                <a:latin typeface="Century Gothic"/>
                <a:cs typeface="Century Gothic"/>
              </a:rPr>
              <a:t> </a:t>
            </a:r>
            <a:r>
              <a:rPr sz="5030" spc="84" dirty="0">
                <a:latin typeface="Century Gothic"/>
                <a:cs typeface="Century Gothic"/>
              </a:rPr>
              <a:t>with</a:t>
            </a:r>
            <a:endParaRPr sz="5030">
              <a:latin typeface="Century Gothic"/>
              <a:cs typeface="Century Gothic"/>
            </a:endParaRPr>
          </a:p>
        </p:txBody>
      </p:sp>
      <p:sp>
        <p:nvSpPr>
          <p:cNvPr id="5" name="object 5"/>
          <p:cNvSpPr txBox="1"/>
          <p:nvPr/>
        </p:nvSpPr>
        <p:spPr>
          <a:xfrm>
            <a:off x="4439977" y="4137288"/>
            <a:ext cx="3297331" cy="1233509"/>
          </a:xfrm>
          <a:prstGeom prst="rect">
            <a:avLst/>
          </a:prstGeom>
        </p:spPr>
        <p:txBody>
          <a:bodyPr vert="horz" wrap="square" lIns="0" tIns="11206" rIns="0" bIns="0" rtlCol="0">
            <a:spAutoFit/>
          </a:bodyPr>
          <a:lstStyle/>
          <a:p>
            <a:pPr algn="ctr">
              <a:spcBef>
                <a:spcPts val="88"/>
              </a:spcBef>
            </a:pPr>
            <a:r>
              <a:rPr sz="5030" spc="101" dirty="0">
                <a:latin typeface="Century Gothic"/>
                <a:cs typeface="Century Gothic"/>
              </a:rPr>
              <a:t>Disabilities</a:t>
            </a:r>
            <a:endParaRPr sz="5030">
              <a:latin typeface="Century Gothic"/>
              <a:cs typeface="Century Gothic"/>
            </a:endParaRPr>
          </a:p>
          <a:p>
            <a:pPr marL="14568" algn="ctr">
              <a:spcBef>
                <a:spcPts val="1818"/>
              </a:spcBef>
            </a:pPr>
            <a:r>
              <a:rPr sz="1412" spc="84" dirty="0">
                <a:latin typeface="Century Gothic"/>
                <a:cs typeface="Century Gothic"/>
              </a:rPr>
              <a:t>Revised December</a:t>
            </a:r>
            <a:r>
              <a:rPr sz="1412" spc="300" dirty="0">
                <a:latin typeface="Century Gothic"/>
                <a:cs typeface="Century Gothic"/>
              </a:rPr>
              <a:t> </a:t>
            </a:r>
            <a:r>
              <a:rPr sz="1412" spc="97" dirty="0">
                <a:latin typeface="Century Gothic"/>
                <a:cs typeface="Century Gothic"/>
              </a:rPr>
              <a:t>2021</a:t>
            </a:r>
            <a:endParaRPr sz="1412">
              <a:latin typeface="Century Gothic"/>
              <a:cs typeface="Century Gothic"/>
            </a:endParaRPr>
          </a:p>
        </p:txBody>
      </p:sp>
      <p:sp>
        <p:nvSpPr>
          <p:cNvPr id="6" name="object 6"/>
          <p:cNvSpPr/>
          <p:nvPr/>
        </p:nvSpPr>
        <p:spPr>
          <a:xfrm>
            <a:off x="5473352" y="1476050"/>
            <a:ext cx="1245292" cy="904251"/>
          </a:xfrm>
          <a:prstGeom prst="rect">
            <a:avLst/>
          </a:prstGeom>
          <a:blipFill>
            <a:blip r:embed="rId2" cstate="print"/>
            <a:stretch>
              <a:fillRect/>
            </a:stretch>
          </a:blipFill>
        </p:spPr>
        <p:txBody>
          <a:bodyPr wrap="square" lIns="0" tIns="0" rIns="0" bIns="0" rtlCol="0"/>
          <a:lstStyle/>
          <a:p>
            <a:endParaRPr sz="1588"/>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861" y="1326935"/>
            <a:ext cx="3964641" cy="766235"/>
          </a:xfrm>
          <a:prstGeom prst="rect">
            <a:avLst/>
          </a:prstGeom>
        </p:spPr>
        <p:txBody>
          <a:bodyPr vert="horz" wrap="square" lIns="0" tIns="47625" rIns="0" bIns="0" rtlCol="0" anchor="ctr">
            <a:spAutoFit/>
          </a:bodyPr>
          <a:lstStyle/>
          <a:p>
            <a:pPr marL="11206" marR="4483">
              <a:lnSpc>
                <a:spcPts val="2841"/>
              </a:lnSpc>
              <a:spcBef>
                <a:spcPts val="375"/>
              </a:spcBef>
            </a:pPr>
            <a:r>
              <a:rPr sz="2559" spc="88" dirty="0"/>
              <a:t>APSE’s </a:t>
            </a:r>
            <a:r>
              <a:rPr sz="2559" spc="79" dirty="0"/>
              <a:t>Policy </a:t>
            </a:r>
            <a:r>
              <a:rPr sz="2559" spc="106" dirty="0"/>
              <a:t>Priorities </a:t>
            </a:r>
            <a:r>
              <a:rPr sz="2559" spc="79" dirty="0"/>
              <a:t>for  </a:t>
            </a:r>
            <a:r>
              <a:rPr sz="2559" spc="106" dirty="0"/>
              <a:t>COVID-19</a:t>
            </a:r>
            <a:r>
              <a:rPr sz="2559" spc="229" dirty="0"/>
              <a:t> </a:t>
            </a:r>
            <a:r>
              <a:rPr sz="2559" spc="88" dirty="0"/>
              <a:t>Relief</a:t>
            </a:r>
            <a:endParaRPr sz="2559"/>
          </a:p>
        </p:txBody>
      </p:sp>
      <p:sp>
        <p:nvSpPr>
          <p:cNvPr id="3" name="object 3"/>
          <p:cNvSpPr txBox="1"/>
          <p:nvPr/>
        </p:nvSpPr>
        <p:spPr>
          <a:xfrm>
            <a:off x="2503982" y="2636831"/>
            <a:ext cx="4652682" cy="1996248"/>
          </a:xfrm>
          <a:prstGeom prst="rect">
            <a:avLst/>
          </a:prstGeom>
        </p:spPr>
        <p:txBody>
          <a:bodyPr vert="horz" wrap="square" lIns="0" tIns="50987" rIns="0" bIns="0" rtlCol="0">
            <a:spAutoFit/>
          </a:bodyPr>
          <a:lstStyle/>
          <a:p>
            <a:pPr marL="139521" marR="559764" indent="-128875">
              <a:lnSpc>
                <a:spcPts val="1924"/>
              </a:lnSpc>
              <a:spcBef>
                <a:spcPts val="401"/>
              </a:spcBef>
              <a:buSzPct val="80952"/>
              <a:buChar char="•"/>
              <a:tabLst>
                <a:tab pos="140081" algn="l"/>
              </a:tabLst>
            </a:pPr>
            <a:r>
              <a:rPr sz="1853" spc="-13" dirty="0">
                <a:solidFill>
                  <a:srgbClr val="0E4959"/>
                </a:solidFill>
                <a:latin typeface="Corbel"/>
                <a:cs typeface="Corbel"/>
              </a:rPr>
              <a:t>Funding for </a:t>
            </a:r>
            <a:r>
              <a:rPr sz="1853" spc="-18" dirty="0">
                <a:solidFill>
                  <a:srgbClr val="0E4959"/>
                </a:solidFill>
                <a:latin typeface="Corbel"/>
                <a:cs typeface="Corbel"/>
              </a:rPr>
              <a:t>Home </a:t>
            </a:r>
            <a:r>
              <a:rPr sz="1853" spc="-9" dirty="0">
                <a:solidFill>
                  <a:srgbClr val="0E4959"/>
                </a:solidFill>
                <a:latin typeface="Corbel"/>
                <a:cs typeface="Corbel"/>
              </a:rPr>
              <a:t>and </a:t>
            </a:r>
            <a:r>
              <a:rPr sz="1853" spc="-18" dirty="0">
                <a:solidFill>
                  <a:srgbClr val="0E4959"/>
                </a:solidFill>
                <a:latin typeface="Corbel"/>
                <a:cs typeface="Corbel"/>
              </a:rPr>
              <a:t>Community</a:t>
            </a:r>
            <a:r>
              <a:rPr sz="1853" spc="-128" dirty="0">
                <a:solidFill>
                  <a:srgbClr val="0E4959"/>
                </a:solidFill>
                <a:latin typeface="Corbel"/>
                <a:cs typeface="Corbel"/>
              </a:rPr>
              <a:t> </a:t>
            </a:r>
            <a:r>
              <a:rPr sz="1853" spc="-18" dirty="0">
                <a:solidFill>
                  <a:srgbClr val="0E4959"/>
                </a:solidFill>
                <a:latin typeface="Corbel"/>
                <a:cs typeface="Corbel"/>
              </a:rPr>
              <a:t>Based  </a:t>
            </a:r>
            <a:r>
              <a:rPr sz="1853" spc="-13" dirty="0">
                <a:solidFill>
                  <a:srgbClr val="0E4959"/>
                </a:solidFill>
                <a:latin typeface="Corbel"/>
                <a:cs typeface="Corbel"/>
              </a:rPr>
              <a:t>Services</a:t>
            </a:r>
            <a:endParaRPr sz="1853">
              <a:latin typeface="Corbel"/>
              <a:cs typeface="Corbel"/>
            </a:endParaRPr>
          </a:p>
          <a:p>
            <a:pPr>
              <a:spcBef>
                <a:spcPts val="13"/>
              </a:spcBef>
              <a:buClr>
                <a:srgbClr val="0E4959"/>
              </a:buClr>
              <a:buFont typeface="Corbel"/>
              <a:buChar char="•"/>
            </a:pPr>
            <a:endParaRPr sz="2338">
              <a:latin typeface="Corbel"/>
              <a:cs typeface="Corbel"/>
            </a:endParaRPr>
          </a:p>
          <a:p>
            <a:pPr marL="139521" marR="540713" indent="-128875">
              <a:lnSpc>
                <a:spcPts val="1924"/>
              </a:lnSpc>
              <a:buSzPct val="80952"/>
              <a:buChar char="•"/>
              <a:tabLst>
                <a:tab pos="140081" algn="l"/>
              </a:tabLst>
            </a:pPr>
            <a:r>
              <a:rPr sz="1853" spc="-13" dirty="0">
                <a:solidFill>
                  <a:srgbClr val="0E4959"/>
                </a:solidFill>
                <a:latin typeface="Corbel"/>
                <a:cs typeface="Corbel"/>
              </a:rPr>
              <a:t>Waive </a:t>
            </a:r>
            <a:r>
              <a:rPr sz="1853" spc="-9" dirty="0">
                <a:solidFill>
                  <a:srgbClr val="0E4959"/>
                </a:solidFill>
                <a:latin typeface="Corbel"/>
                <a:cs typeface="Corbel"/>
              </a:rPr>
              <a:t>of </a:t>
            </a:r>
            <a:r>
              <a:rPr sz="1853" spc="-18" dirty="0">
                <a:solidFill>
                  <a:srgbClr val="0E4959"/>
                </a:solidFill>
                <a:latin typeface="Corbel"/>
                <a:cs typeface="Corbel"/>
              </a:rPr>
              <a:t>Federal </a:t>
            </a:r>
            <a:r>
              <a:rPr sz="1853" spc="-13" dirty="0">
                <a:solidFill>
                  <a:srgbClr val="0E4959"/>
                </a:solidFill>
                <a:latin typeface="Corbel"/>
                <a:cs typeface="Corbel"/>
              </a:rPr>
              <a:t>Match </a:t>
            </a:r>
            <a:r>
              <a:rPr sz="1853" spc="-22" dirty="0">
                <a:solidFill>
                  <a:srgbClr val="0E4959"/>
                </a:solidFill>
                <a:latin typeface="Corbel"/>
                <a:cs typeface="Corbel"/>
              </a:rPr>
              <a:t>Requirements </a:t>
            </a:r>
            <a:r>
              <a:rPr sz="1853" spc="-13" dirty="0">
                <a:solidFill>
                  <a:srgbClr val="0E4959"/>
                </a:solidFill>
                <a:latin typeface="Corbel"/>
                <a:cs typeface="Corbel"/>
              </a:rPr>
              <a:t>for  </a:t>
            </a:r>
            <a:r>
              <a:rPr sz="1853" spc="-22" dirty="0">
                <a:solidFill>
                  <a:srgbClr val="0E4959"/>
                </a:solidFill>
                <a:latin typeface="Corbel"/>
                <a:cs typeface="Corbel"/>
              </a:rPr>
              <a:t>Vocational </a:t>
            </a:r>
            <a:r>
              <a:rPr sz="1853" spc="-18" dirty="0">
                <a:solidFill>
                  <a:srgbClr val="0E4959"/>
                </a:solidFill>
                <a:latin typeface="Corbel"/>
                <a:cs typeface="Corbel"/>
              </a:rPr>
              <a:t>Rehabilitation </a:t>
            </a:r>
            <a:r>
              <a:rPr sz="1853" spc="-13" dirty="0">
                <a:solidFill>
                  <a:srgbClr val="0E4959"/>
                </a:solidFill>
                <a:latin typeface="Corbel"/>
                <a:cs typeface="Corbel"/>
              </a:rPr>
              <a:t>for </a:t>
            </a:r>
            <a:r>
              <a:rPr sz="1853" dirty="0">
                <a:solidFill>
                  <a:srgbClr val="0E4959"/>
                </a:solidFill>
                <a:latin typeface="Corbel"/>
                <a:cs typeface="Corbel"/>
              </a:rPr>
              <a:t>2</a:t>
            </a:r>
            <a:r>
              <a:rPr sz="1853" spc="-4" dirty="0">
                <a:solidFill>
                  <a:srgbClr val="0E4959"/>
                </a:solidFill>
                <a:latin typeface="Corbel"/>
                <a:cs typeface="Corbel"/>
              </a:rPr>
              <a:t> </a:t>
            </a:r>
            <a:r>
              <a:rPr sz="1853" spc="-13" dirty="0">
                <a:solidFill>
                  <a:srgbClr val="0E4959"/>
                </a:solidFill>
                <a:latin typeface="Corbel"/>
                <a:cs typeface="Corbel"/>
              </a:rPr>
              <a:t>years</a:t>
            </a:r>
            <a:endParaRPr sz="1853">
              <a:latin typeface="Corbel"/>
              <a:cs typeface="Corbel"/>
            </a:endParaRPr>
          </a:p>
          <a:p>
            <a:pPr>
              <a:spcBef>
                <a:spcPts val="53"/>
              </a:spcBef>
              <a:buClr>
                <a:srgbClr val="0E4959"/>
              </a:buClr>
              <a:buFont typeface="Corbel"/>
              <a:buChar char="•"/>
            </a:pPr>
            <a:endParaRPr sz="2030">
              <a:latin typeface="Corbel"/>
              <a:cs typeface="Corbel"/>
            </a:endParaRPr>
          </a:p>
          <a:p>
            <a:pPr marL="139521" indent="-128875">
              <a:buSzPct val="80952"/>
              <a:buChar char="•"/>
              <a:tabLst>
                <a:tab pos="140081" algn="l"/>
              </a:tabLst>
            </a:pPr>
            <a:r>
              <a:rPr sz="1853" spc="-13" dirty="0">
                <a:solidFill>
                  <a:srgbClr val="0E4959"/>
                </a:solidFill>
                <a:latin typeface="Corbel"/>
                <a:cs typeface="Corbel"/>
              </a:rPr>
              <a:t>Expansion </a:t>
            </a:r>
            <a:r>
              <a:rPr sz="1853" spc="-9" dirty="0">
                <a:solidFill>
                  <a:srgbClr val="0E4959"/>
                </a:solidFill>
                <a:latin typeface="Corbel"/>
                <a:cs typeface="Corbel"/>
              </a:rPr>
              <a:t>of the </a:t>
            </a:r>
            <a:r>
              <a:rPr sz="1853" spc="-18" dirty="0">
                <a:solidFill>
                  <a:srgbClr val="0E4959"/>
                </a:solidFill>
                <a:latin typeface="Corbel"/>
                <a:cs typeface="Corbel"/>
              </a:rPr>
              <a:t>Paycheck </a:t>
            </a:r>
            <a:r>
              <a:rPr sz="1853" spc="-13" dirty="0">
                <a:solidFill>
                  <a:srgbClr val="0E4959"/>
                </a:solidFill>
                <a:latin typeface="Corbel"/>
                <a:cs typeface="Corbel"/>
              </a:rPr>
              <a:t>Protection</a:t>
            </a:r>
            <a:r>
              <a:rPr sz="1853" spc="-88" dirty="0">
                <a:solidFill>
                  <a:srgbClr val="0E4959"/>
                </a:solidFill>
                <a:latin typeface="Corbel"/>
                <a:cs typeface="Corbel"/>
              </a:rPr>
              <a:t> </a:t>
            </a:r>
            <a:r>
              <a:rPr sz="1853" spc="-13" dirty="0">
                <a:solidFill>
                  <a:srgbClr val="0E4959"/>
                </a:solidFill>
                <a:latin typeface="Corbel"/>
                <a:cs typeface="Corbel"/>
              </a:rPr>
              <a:t>Program</a:t>
            </a:r>
            <a:endParaRPr sz="1853">
              <a:latin typeface="Corbel"/>
              <a:cs typeface="Corbel"/>
            </a:endParaRPr>
          </a:p>
        </p:txBody>
      </p:sp>
      <p:sp>
        <p:nvSpPr>
          <p:cNvPr id="4" name="object 4"/>
          <p:cNvSpPr/>
          <p:nvPr/>
        </p:nvSpPr>
        <p:spPr>
          <a:xfrm>
            <a:off x="7562626" y="2326788"/>
            <a:ext cx="2202628" cy="2205318"/>
          </a:xfrm>
          <a:prstGeom prst="rect">
            <a:avLst/>
          </a:prstGeom>
          <a:blipFill>
            <a:blip r:embed="rId2" cstate="print"/>
            <a:stretch>
              <a:fillRect/>
            </a:stretch>
          </a:blipFill>
        </p:spPr>
        <p:txBody>
          <a:bodyPr wrap="square" lIns="0" tIns="0" rIns="0" bIns="0" rtlCol="0"/>
          <a:lstStyle/>
          <a:p>
            <a:endParaRPr sz="1588"/>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87403" y="953955"/>
            <a:ext cx="3465419" cy="1837539"/>
          </a:xfrm>
          <a:prstGeom prst="rect">
            <a:avLst/>
          </a:prstGeom>
        </p:spPr>
        <p:txBody>
          <a:bodyPr vert="horz" wrap="square" lIns="0" tIns="61072" rIns="0" bIns="0" rtlCol="0" anchor="ctr">
            <a:spAutoFit/>
          </a:bodyPr>
          <a:lstStyle/>
          <a:p>
            <a:pPr marL="11206" marR="4483">
              <a:lnSpc>
                <a:spcPts val="3371"/>
              </a:lnSpc>
              <a:spcBef>
                <a:spcPts val="481"/>
              </a:spcBef>
            </a:pPr>
            <a:r>
              <a:rPr spc="-4" dirty="0"/>
              <a:t>What </a:t>
            </a:r>
            <a:r>
              <a:rPr dirty="0"/>
              <a:t>is </a:t>
            </a:r>
            <a:r>
              <a:rPr spc="-4" dirty="0"/>
              <a:t>the </a:t>
            </a:r>
            <a:r>
              <a:rPr dirty="0"/>
              <a:t>impact</a:t>
            </a:r>
            <a:r>
              <a:rPr spc="-93" dirty="0"/>
              <a:t> </a:t>
            </a:r>
            <a:r>
              <a:rPr dirty="0"/>
              <a:t>of  </a:t>
            </a:r>
            <a:r>
              <a:rPr spc="-9" dirty="0"/>
              <a:t>COVID-19</a:t>
            </a:r>
            <a:r>
              <a:rPr spc="-4" dirty="0"/>
              <a:t> </a:t>
            </a:r>
            <a:r>
              <a:rPr dirty="0"/>
              <a:t>on…</a:t>
            </a:r>
          </a:p>
        </p:txBody>
      </p:sp>
      <p:sp>
        <p:nvSpPr>
          <p:cNvPr id="3" name="object 3"/>
          <p:cNvSpPr/>
          <p:nvPr/>
        </p:nvSpPr>
        <p:spPr>
          <a:xfrm>
            <a:off x="1972181" y="1191061"/>
            <a:ext cx="2560830" cy="4481231"/>
          </a:xfrm>
          <a:prstGeom prst="rect">
            <a:avLst/>
          </a:prstGeom>
          <a:blipFill>
            <a:blip r:embed="rId2" cstate="print"/>
            <a:stretch>
              <a:fillRect/>
            </a:stretch>
          </a:blipFill>
        </p:spPr>
        <p:txBody>
          <a:bodyPr wrap="square" lIns="0" tIns="0" rIns="0" bIns="0" rtlCol="0"/>
          <a:lstStyle/>
          <a:p>
            <a:endParaRPr sz="1588"/>
          </a:p>
        </p:txBody>
      </p:sp>
      <p:sp>
        <p:nvSpPr>
          <p:cNvPr id="4" name="object 4"/>
          <p:cNvSpPr txBox="1"/>
          <p:nvPr/>
        </p:nvSpPr>
        <p:spPr>
          <a:xfrm>
            <a:off x="4987403" y="3429000"/>
            <a:ext cx="4295775" cy="1034073"/>
          </a:xfrm>
          <a:prstGeom prst="rect">
            <a:avLst/>
          </a:prstGeom>
        </p:spPr>
        <p:txBody>
          <a:bodyPr vert="horz" wrap="square" lIns="0" tIns="107576" rIns="0" bIns="0" rtlCol="0">
            <a:spAutoFit/>
          </a:bodyPr>
          <a:lstStyle/>
          <a:p>
            <a:pPr marL="139521" indent="-128875">
              <a:spcBef>
                <a:spcPts val="847"/>
              </a:spcBef>
              <a:buSzPct val="77777"/>
              <a:buChar char="•"/>
              <a:tabLst>
                <a:tab pos="140081" algn="l"/>
              </a:tabLst>
            </a:pPr>
            <a:r>
              <a:rPr sz="1588" spc="-13" dirty="0">
                <a:solidFill>
                  <a:srgbClr val="0E4959"/>
                </a:solidFill>
                <a:latin typeface="Corbel"/>
                <a:cs typeface="Corbel"/>
              </a:rPr>
              <a:t>the </a:t>
            </a:r>
            <a:r>
              <a:rPr sz="1588" spc="-18" dirty="0">
                <a:solidFill>
                  <a:srgbClr val="0E4959"/>
                </a:solidFill>
                <a:latin typeface="Corbel"/>
                <a:cs typeface="Corbel"/>
              </a:rPr>
              <a:t>disability </a:t>
            </a:r>
            <a:r>
              <a:rPr sz="1588" spc="-26" dirty="0">
                <a:solidFill>
                  <a:srgbClr val="0E4959"/>
                </a:solidFill>
                <a:latin typeface="Corbel"/>
                <a:cs typeface="Corbel"/>
              </a:rPr>
              <a:t>employment </a:t>
            </a:r>
            <a:r>
              <a:rPr sz="1588" spc="-18" dirty="0">
                <a:solidFill>
                  <a:srgbClr val="0E4959"/>
                </a:solidFill>
                <a:latin typeface="Corbel"/>
                <a:cs typeface="Corbel"/>
              </a:rPr>
              <a:t>service</a:t>
            </a:r>
            <a:r>
              <a:rPr sz="1588" spc="-75" dirty="0">
                <a:solidFill>
                  <a:srgbClr val="0E4959"/>
                </a:solidFill>
                <a:latin typeface="Corbel"/>
                <a:cs typeface="Corbel"/>
              </a:rPr>
              <a:t> </a:t>
            </a:r>
            <a:r>
              <a:rPr sz="1588" spc="-22" dirty="0">
                <a:solidFill>
                  <a:srgbClr val="0E4959"/>
                </a:solidFill>
                <a:latin typeface="Corbel"/>
                <a:cs typeface="Corbel"/>
              </a:rPr>
              <a:t>system?</a:t>
            </a:r>
            <a:endParaRPr sz="1588" dirty="0">
              <a:latin typeface="Corbel"/>
              <a:cs typeface="Corbel"/>
            </a:endParaRPr>
          </a:p>
          <a:p>
            <a:pPr marL="139521" indent="-128875">
              <a:spcBef>
                <a:spcPts val="763"/>
              </a:spcBef>
              <a:buSzPct val="77777"/>
              <a:buChar char="•"/>
              <a:tabLst>
                <a:tab pos="140081" algn="l"/>
              </a:tabLst>
            </a:pPr>
            <a:r>
              <a:rPr sz="1588" spc="-26" dirty="0">
                <a:solidFill>
                  <a:srgbClr val="0E4959"/>
                </a:solidFill>
                <a:latin typeface="Corbel"/>
                <a:cs typeface="Corbel"/>
              </a:rPr>
              <a:t>employment </a:t>
            </a:r>
            <a:r>
              <a:rPr sz="1588" spc="-22" dirty="0">
                <a:solidFill>
                  <a:srgbClr val="0E4959"/>
                </a:solidFill>
                <a:latin typeface="Corbel"/>
                <a:cs typeface="Corbel"/>
              </a:rPr>
              <a:t>outcomes </a:t>
            </a:r>
            <a:r>
              <a:rPr sz="1588" spc="-13" dirty="0">
                <a:solidFill>
                  <a:srgbClr val="0E4959"/>
                </a:solidFill>
                <a:latin typeface="Corbel"/>
                <a:cs typeface="Corbel"/>
              </a:rPr>
              <a:t>for </a:t>
            </a:r>
            <a:r>
              <a:rPr sz="1588" spc="-22" dirty="0">
                <a:solidFill>
                  <a:srgbClr val="0E4959"/>
                </a:solidFill>
                <a:latin typeface="Corbel"/>
                <a:cs typeface="Corbel"/>
              </a:rPr>
              <a:t>people </a:t>
            </a:r>
            <a:r>
              <a:rPr sz="1588" spc="-18" dirty="0">
                <a:solidFill>
                  <a:srgbClr val="0E4959"/>
                </a:solidFill>
                <a:latin typeface="Corbel"/>
                <a:cs typeface="Corbel"/>
              </a:rPr>
              <a:t>with</a:t>
            </a:r>
            <a:r>
              <a:rPr sz="1588" spc="-53" dirty="0">
                <a:solidFill>
                  <a:srgbClr val="0E4959"/>
                </a:solidFill>
                <a:latin typeface="Corbel"/>
                <a:cs typeface="Corbel"/>
              </a:rPr>
              <a:t> </a:t>
            </a:r>
            <a:r>
              <a:rPr sz="1588" spc="-22" dirty="0">
                <a:solidFill>
                  <a:srgbClr val="0E4959"/>
                </a:solidFill>
                <a:latin typeface="Corbel"/>
                <a:cs typeface="Corbel"/>
              </a:rPr>
              <a:t>disabilities?</a:t>
            </a:r>
            <a:endParaRPr sz="1588" dirty="0">
              <a:latin typeface="Corbel"/>
              <a:cs typeface="Corbel"/>
            </a:endParaRPr>
          </a:p>
          <a:p>
            <a:pPr marL="139521" indent="-128875">
              <a:spcBef>
                <a:spcPts val="741"/>
              </a:spcBef>
              <a:buSzPct val="77777"/>
              <a:buChar char="•"/>
              <a:tabLst>
                <a:tab pos="140081" algn="l"/>
              </a:tabLst>
            </a:pPr>
            <a:r>
              <a:rPr sz="1588" spc="-18" dirty="0">
                <a:solidFill>
                  <a:srgbClr val="0E4959"/>
                </a:solidFill>
                <a:latin typeface="Corbel"/>
                <a:cs typeface="Corbel"/>
              </a:rPr>
              <a:t>job </a:t>
            </a:r>
            <a:r>
              <a:rPr sz="1588" spc="-22" dirty="0">
                <a:solidFill>
                  <a:srgbClr val="0E4959"/>
                </a:solidFill>
                <a:latin typeface="Corbel"/>
                <a:cs typeface="Corbel"/>
              </a:rPr>
              <a:t>development </a:t>
            </a:r>
            <a:r>
              <a:rPr sz="1588" spc="-18" dirty="0">
                <a:solidFill>
                  <a:srgbClr val="0E4959"/>
                </a:solidFill>
                <a:latin typeface="Corbel"/>
                <a:cs typeface="Corbel"/>
              </a:rPr>
              <a:t>and job </a:t>
            </a:r>
            <a:r>
              <a:rPr sz="1588" spc="-22" dirty="0">
                <a:solidFill>
                  <a:srgbClr val="0E4959"/>
                </a:solidFill>
                <a:latin typeface="Corbel"/>
                <a:cs typeface="Corbel"/>
              </a:rPr>
              <a:t>coaching </a:t>
            </a:r>
            <a:r>
              <a:rPr sz="1588" spc="-18" dirty="0">
                <a:solidFill>
                  <a:srgbClr val="0E4959"/>
                </a:solidFill>
                <a:latin typeface="Corbel"/>
                <a:cs typeface="Corbel"/>
              </a:rPr>
              <a:t>service</a:t>
            </a:r>
            <a:r>
              <a:rPr sz="1588" spc="-137" dirty="0">
                <a:solidFill>
                  <a:srgbClr val="0E4959"/>
                </a:solidFill>
                <a:latin typeface="Corbel"/>
                <a:cs typeface="Corbel"/>
              </a:rPr>
              <a:t> </a:t>
            </a:r>
            <a:r>
              <a:rPr sz="1588" spc="-22" dirty="0">
                <a:solidFill>
                  <a:srgbClr val="0E4959"/>
                </a:solidFill>
                <a:latin typeface="Corbel"/>
                <a:cs typeface="Corbel"/>
              </a:rPr>
              <a:t>delivery?</a:t>
            </a:r>
            <a:endParaRPr sz="1588" dirty="0">
              <a:latin typeface="Corbel"/>
              <a:cs typeface="Corbe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7860" y="716187"/>
            <a:ext cx="7108451" cy="1365532"/>
          </a:xfrm>
          <a:prstGeom prst="rect">
            <a:avLst/>
          </a:prstGeom>
        </p:spPr>
        <p:txBody>
          <a:bodyPr vert="horz" wrap="square" lIns="0" tIns="11206" rIns="0" bIns="0" rtlCol="0" anchor="ctr">
            <a:spAutoFit/>
          </a:bodyPr>
          <a:lstStyle/>
          <a:p>
            <a:pPr marL="11206">
              <a:lnSpc>
                <a:spcPct val="100000"/>
              </a:lnSpc>
              <a:spcBef>
                <a:spcPts val="88"/>
              </a:spcBef>
            </a:pPr>
            <a:r>
              <a:rPr spc="-4" dirty="0"/>
              <a:t>Context: </a:t>
            </a:r>
            <a:r>
              <a:rPr spc="-9" dirty="0"/>
              <a:t>COVID </a:t>
            </a:r>
            <a:r>
              <a:rPr dirty="0"/>
              <a:t>and </a:t>
            </a:r>
            <a:r>
              <a:rPr spc="-26" dirty="0"/>
              <a:t>People </a:t>
            </a:r>
            <a:r>
              <a:rPr dirty="0"/>
              <a:t>with</a:t>
            </a:r>
            <a:r>
              <a:rPr spc="-115" dirty="0"/>
              <a:t> </a:t>
            </a:r>
            <a:r>
              <a:rPr spc="-4" dirty="0"/>
              <a:t>Disabilities</a:t>
            </a:r>
          </a:p>
        </p:txBody>
      </p:sp>
      <p:sp>
        <p:nvSpPr>
          <p:cNvPr id="3" name="object 3"/>
          <p:cNvSpPr txBox="1"/>
          <p:nvPr/>
        </p:nvSpPr>
        <p:spPr>
          <a:xfrm>
            <a:off x="2542422" y="2506415"/>
            <a:ext cx="3712509" cy="715932"/>
          </a:xfrm>
          <a:prstGeom prst="rect">
            <a:avLst/>
          </a:prstGeom>
        </p:spPr>
        <p:txBody>
          <a:bodyPr vert="horz" wrap="square" lIns="0" tIns="11206" rIns="0" bIns="0" rtlCol="0">
            <a:spAutoFit/>
          </a:bodyPr>
          <a:lstStyle/>
          <a:p>
            <a:pPr marL="139521" indent="-128875">
              <a:lnSpc>
                <a:spcPts val="1888"/>
              </a:lnSpc>
              <a:spcBef>
                <a:spcPts val="88"/>
              </a:spcBef>
              <a:buSzPct val="77777"/>
              <a:buChar char="•"/>
              <a:tabLst>
                <a:tab pos="140081" algn="l"/>
              </a:tabLst>
            </a:pPr>
            <a:r>
              <a:rPr sz="1588" spc="-22" dirty="0">
                <a:solidFill>
                  <a:srgbClr val="0E4959"/>
                </a:solidFill>
                <a:latin typeface="Corbel"/>
                <a:cs typeface="Corbel"/>
              </a:rPr>
              <a:t>Health status </a:t>
            </a:r>
            <a:r>
              <a:rPr sz="1588" dirty="0">
                <a:solidFill>
                  <a:srgbClr val="0E4959"/>
                </a:solidFill>
                <a:latin typeface="Cambria Math"/>
                <a:cs typeface="Cambria Math"/>
              </a:rPr>
              <a:t>≠</a:t>
            </a:r>
            <a:r>
              <a:rPr sz="1588" spc="-101" dirty="0">
                <a:solidFill>
                  <a:srgbClr val="0E4959"/>
                </a:solidFill>
                <a:latin typeface="Cambria Math"/>
                <a:cs typeface="Cambria Math"/>
              </a:rPr>
              <a:t> </a:t>
            </a:r>
            <a:r>
              <a:rPr sz="1588" spc="-18" dirty="0">
                <a:solidFill>
                  <a:srgbClr val="0E4959"/>
                </a:solidFill>
                <a:latin typeface="Corbel"/>
                <a:cs typeface="Corbel"/>
              </a:rPr>
              <a:t>disability</a:t>
            </a:r>
            <a:endParaRPr sz="1588" dirty="0">
              <a:latin typeface="Corbel"/>
              <a:cs typeface="Corbel"/>
            </a:endParaRPr>
          </a:p>
          <a:p>
            <a:pPr marL="299773" lvl="1" indent="-128875">
              <a:lnSpc>
                <a:spcPts val="1677"/>
              </a:lnSpc>
              <a:buSzPct val="81250"/>
              <a:buChar char="•"/>
              <a:tabLst>
                <a:tab pos="300334" algn="l"/>
              </a:tabLst>
            </a:pPr>
            <a:r>
              <a:rPr sz="1412" spc="-9" dirty="0">
                <a:solidFill>
                  <a:srgbClr val="0E4959"/>
                </a:solidFill>
                <a:latin typeface="Corbel"/>
                <a:cs typeface="Corbel"/>
              </a:rPr>
              <a:t>Many people </a:t>
            </a:r>
            <a:r>
              <a:rPr sz="1412" spc="-4" dirty="0">
                <a:solidFill>
                  <a:srgbClr val="0E4959"/>
                </a:solidFill>
                <a:latin typeface="Corbel"/>
                <a:cs typeface="Corbel"/>
              </a:rPr>
              <a:t>with disabilities are</a:t>
            </a:r>
            <a:r>
              <a:rPr sz="1412" spc="-9" dirty="0">
                <a:solidFill>
                  <a:srgbClr val="0E4959"/>
                </a:solidFill>
                <a:latin typeface="Corbel"/>
                <a:cs typeface="Corbel"/>
              </a:rPr>
              <a:t> healthy</a:t>
            </a:r>
            <a:endParaRPr sz="1412" dirty="0">
              <a:latin typeface="Corbel"/>
              <a:cs typeface="Corbel"/>
            </a:endParaRPr>
          </a:p>
          <a:p>
            <a:pPr marL="299773" lvl="1" indent="-128875">
              <a:spcBef>
                <a:spcPts val="234"/>
              </a:spcBef>
              <a:buSzPct val="81250"/>
              <a:buChar char="•"/>
              <a:tabLst>
                <a:tab pos="300334" algn="l"/>
              </a:tabLst>
            </a:pPr>
            <a:r>
              <a:rPr sz="1412" spc="-4" dirty="0">
                <a:solidFill>
                  <a:srgbClr val="0E4959"/>
                </a:solidFill>
                <a:latin typeface="Corbel"/>
                <a:cs typeface="Corbel"/>
              </a:rPr>
              <a:t>Disability </a:t>
            </a:r>
            <a:r>
              <a:rPr sz="1412" spc="-9" dirty="0">
                <a:solidFill>
                  <a:srgbClr val="0E4959"/>
                </a:solidFill>
                <a:latin typeface="Corbel"/>
                <a:cs typeface="Corbel"/>
              </a:rPr>
              <a:t>alone not associated </a:t>
            </a:r>
            <a:r>
              <a:rPr sz="1412" spc="-4" dirty="0">
                <a:solidFill>
                  <a:srgbClr val="0E4959"/>
                </a:solidFill>
                <a:latin typeface="Corbel"/>
                <a:cs typeface="Corbel"/>
              </a:rPr>
              <a:t>with </a:t>
            </a:r>
            <a:r>
              <a:rPr sz="1412" spc="-9" dirty="0">
                <a:solidFill>
                  <a:srgbClr val="0E4959"/>
                </a:solidFill>
                <a:latin typeface="Corbel"/>
                <a:cs typeface="Corbel"/>
              </a:rPr>
              <a:t>higher</a:t>
            </a:r>
            <a:r>
              <a:rPr sz="1412" spc="18" dirty="0">
                <a:solidFill>
                  <a:srgbClr val="0E4959"/>
                </a:solidFill>
                <a:latin typeface="Corbel"/>
                <a:cs typeface="Corbel"/>
              </a:rPr>
              <a:t> </a:t>
            </a:r>
            <a:r>
              <a:rPr sz="1412" spc="-4" dirty="0">
                <a:solidFill>
                  <a:srgbClr val="0E4959"/>
                </a:solidFill>
                <a:latin typeface="Corbel"/>
                <a:cs typeface="Corbel"/>
              </a:rPr>
              <a:t>risk</a:t>
            </a:r>
            <a:endParaRPr sz="1412" dirty="0">
              <a:latin typeface="Corbel"/>
              <a:cs typeface="Corbel"/>
            </a:endParaRPr>
          </a:p>
        </p:txBody>
      </p:sp>
      <p:sp>
        <p:nvSpPr>
          <p:cNvPr id="4" name="object 4"/>
          <p:cNvSpPr txBox="1"/>
          <p:nvPr/>
        </p:nvSpPr>
        <p:spPr>
          <a:xfrm>
            <a:off x="2542422" y="3603473"/>
            <a:ext cx="3241301" cy="1483257"/>
          </a:xfrm>
          <a:prstGeom prst="rect">
            <a:avLst/>
          </a:prstGeom>
        </p:spPr>
        <p:txBody>
          <a:bodyPr vert="horz" wrap="square" lIns="0" tIns="11206" rIns="0" bIns="0" rtlCol="0">
            <a:spAutoFit/>
          </a:bodyPr>
          <a:lstStyle/>
          <a:p>
            <a:pPr marL="139521" indent="-128875">
              <a:lnSpc>
                <a:spcPts val="1880"/>
              </a:lnSpc>
              <a:spcBef>
                <a:spcPts val="88"/>
              </a:spcBef>
              <a:buSzPct val="77777"/>
              <a:buChar char="•"/>
              <a:tabLst>
                <a:tab pos="140081" algn="l"/>
              </a:tabLst>
            </a:pPr>
            <a:r>
              <a:rPr sz="1588" spc="-26" dirty="0">
                <a:solidFill>
                  <a:srgbClr val="0E4959"/>
                </a:solidFill>
                <a:latin typeface="Corbel"/>
                <a:cs typeface="Corbel"/>
              </a:rPr>
              <a:t>Common </a:t>
            </a:r>
            <a:r>
              <a:rPr sz="1588" spc="-22" dirty="0">
                <a:solidFill>
                  <a:srgbClr val="0E4959"/>
                </a:solidFill>
                <a:latin typeface="Corbel"/>
                <a:cs typeface="Corbel"/>
              </a:rPr>
              <a:t>reasons </a:t>
            </a:r>
            <a:r>
              <a:rPr sz="1588" spc="-13" dirty="0">
                <a:solidFill>
                  <a:srgbClr val="0E4959"/>
                </a:solidFill>
                <a:latin typeface="Corbel"/>
                <a:cs typeface="Corbel"/>
              </a:rPr>
              <a:t>for </a:t>
            </a:r>
            <a:r>
              <a:rPr sz="1588" spc="-18" dirty="0">
                <a:solidFill>
                  <a:srgbClr val="0E4959"/>
                </a:solidFill>
                <a:latin typeface="Corbel"/>
                <a:cs typeface="Corbel"/>
              </a:rPr>
              <a:t>“higher</a:t>
            </a:r>
            <a:r>
              <a:rPr sz="1588" spc="-66" dirty="0">
                <a:solidFill>
                  <a:srgbClr val="0E4959"/>
                </a:solidFill>
                <a:latin typeface="Corbel"/>
                <a:cs typeface="Corbel"/>
              </a:rPr>
              <a:t> </a:t>
            </a:r>
            <a:r>
              <a:rPr sz="1588" spc="-13" dirty="0">
                <a:solidFill>
                  <a:srgbClr val="0E4959"/>
                </a:solidFill>
                <a:latin typeface="Corbel"/>
                <a:cs typeface="Corbel"/>
              </a:rPr>
              <a:t>risk”</a:t>
            </a:r>
            <a:endParaRPr sz="1588" dirty="0">
              <a:latin typeface="Corbel"/>
              <a:cs typeface="Corbel"/>
            </a:endParaRPr>
          </a:p>
          <a:p>
            <a:pPr marL="299773" lvl="1" indent="-128875">
              <a:lnSpc>
                <a:spcPts val="1667"/>
              </a:lnSpc>
              <a:buSzPct val="81250"/>
              <a:buChar char="•"/>
              <a:tabLst>
                <a:tab pos="300334" algn="l"/>
              </a:tabLst>
            </a:pPr>
            <a:r>
              <a:rPr sz="1412" spc="-9" dirty="0">
                <a:solidFill>
                  <a:srgbClr val="0E4959"/>
                </a:solidFill>
                <a:latin typeface="Corbel"/>
                <a:cs typeface="Corbel"/>
              </a:rPr>
              <a:t>Underlying </a:t>
            </a:r>
            <a:r>
              <a:rPr sz="1412" spc="-4" dirty="0">
                <a:solidFill>
                  <a:srgbClr val="0E4959"/>
                </a:solidFill>
                <a:latin typeface="Corbel"/>
                <a:cs typeface="Corbel"/>
              </a:rPr>
              <a:t>/ </a:t>
            </a:r>
            <a:r>
              <a:rPr sz="1412" spc="-9" dirty="0">
                <a:solidFill>
                  <a:srgbClr val="0E4959"/>
                </a:solidFill>
                <a:latin typeface="Corbel"/>
                <a:cs typeface="Corbel"/>
              </a:rPr>
              <a:t>secondary</a:t>
            </a:r>
            <a:r>
              <a:rPr sz="1412" spc="-4" dirty="0">
                <a:solidFill>
                  <a:srgbClr val="0E4959"/>
                </a:solidFill>
                <a:latin typeface="Corbel"/>
                <a:cs typeface="Corbel"/>
              </a:rPr>
              <a:t> </a:t>
            </a:r>
            <a:r>
              <a:rPr sz="1412" spc="-9" dirty="0">
                <a:solidFill>
                  <a:srgbClr val="0E4959"/>
                </a:solidFill>
                <a:latin typeface="Corbel"/>
                <a:cs typeface="Corbel"/>
              </a:rPr>
              <a:t>conditions</a:t>
            </a:r>
            <a:endParaRPr sz="1412" dirty="0">
              <a:latin typeface="Corbel"/>
              <a:cs typeface="Corbel"/>
            </a:endParaRPr>
          </a:p>
          <a:p>
            <a:pPr marL="299773" lvl="1" indent="-128875">
              <a:spcBef>
                <a:spcPts val="256"/>
              </a:spcBef>
              <a:buSzPct val="81250"/>
              <a:buChar char="•"/>
              <a:tabLst>
                <a:tab pos="300334" algn="l"/>
              </a:tabLst>
            </a:pPr>
            <a:r>
              <a:rPr sz="1412" spc="-13" dirty="0">
                <a:solidFill>
                  <a:srgbClr val="0E4959"/>
                </a:solidFill>
                <a:latin typeface="Corbel"/>
                <a:cs typeface="Corbel"/>
              </a:rPr>
              <a:t>Poverty</a:t>
            </a:r>
            <a:endParaRPr sz="1412" dirty="0">
              <a:latin typeface="Corbel"/>
              <a:cs typeface="Corbel"/>
            </a:endParaRPr>
          </a:p>
          <a:p>
            <a:pPr marL="299773" lvl="1" indent="-128875">
              <a:spcBef>
                <a:spcPts val="251"/>
              </a:spcBef>
              <a:buSzPct val="81250"/>
              <a:buChar char="•"/>
              <a:tabLst>
                <a:tab pos="300334" algn="l"/>
              </a:tabLst>
            </a:pPr>
            <a:r>
              <a:rPr sz="1412" spc="-9" dirty="0">
                <a:solidFill>
                  <a:srgbClr val="0E4959"/>
                </a:solidFill>
                <a:latin typeface="Corbel"/>
                <a:cs typeface="Corbel"/>
              </a:rPr>
              <a:t>Lack of </a:t>
            </a:r>
            <a:r>
              <a:rPr sz="1412" spc="-13" dirty="0">
                <a:solidFill>
                  <a:srgbClr val="0E4959"/>
                </a:solidFill>
                <a:latin typeface="Corbel"/>
                <a:cs typeface="Corbel"/>
              </a:rPr>
              <a:t>access </a:t>
            </a:r>
            <a:r>
              <a:rPr sz="1412" spc="-4" dirty="0">
                <a:solidFill>
                  <a:srgbClr val="0E4959"/>
                </a:solidFill>
                <a:latin typeface="Corbel"/>
                <a:cs typeface="Corbel"/>
              </a:rPr>
              <a:t>to quality</a:t>
            </a:r>
            <a:r>
              <a:rPr sz="1412" spc="4" dirty="0">
                <a:solidFill>
                  <a:srgbClr val="0E4959"/>
                </a:solidFill>
                <a:latin typeface="Corbel"/>
                <a:cs typeface="Corbel"/>
              </a:rPr>
              <a:t> </a:t>
            </a:r>
            <a:r>
              <a:rPr sz="1412" spc="-9" dirty="0">
                <a:solidFill>
                  <a:srgbClr val="0E4959"/>
                </a:solidFill>
                <a:latin typeface="Corbel"/>
                <a:cs typeface="Corbel"/>
              </a:rPr>
              <a:t>healthcare</a:t>
            </a:r>
            <a:endParaRPr sz="1412" dirty="0">
              <a:latin typeface="Corbel"/>
              <a:cs typeface="Corbel"/>
            </a:endParaRPr>
          </a:p>
          <a:p>
            <a:pPr marL="299773" lvl="1" indent="-128875">
              <a:spcBef>
                <a:spcPts val="150"/>
              </a:spcBef>
              <a:buSzPct val="81250"/>
              <a:buChar char="•"/>
              <a:tabLst>
                <a:tab pos="300334" algn="l"/>
              </a:tabLst>
            </a:pPr>
            <a:r>
              <a:rPr sz="1412" spc="-9" dirty="0">
                <a:solidFill>
                  <a:srgbClr val="0E4959"/>
                </a:solidFill>
                <a:latin typeface="Corbel"/>
                <a:cs typeface="Corbel"/>
              </a:rPr>
              <a:t>Lack of </a:t>
            </a:r>
            <a:r>
              <a:rPr sz="1412" spc="-13" dirty="0">
                <a:solidFill>
                  <a:srgbClr val="0E4959"/>
                </a:solidFill>
                <a:latin typeface="Corbel"/>
                <a:cs typeface="Corbel"/>
              </a:rPr>
              <a:t>access </a:t>
            </a:r>
            <a:r>
              <a:rPr sz="1412" spc="-4" dirty="0">
                <a:solidFill>
                  <a:srgbClr val="0E4959"/>
                </a:solidFill>
                <a:latin typeface="Corbel"/>
                <a:cs typeface="Corbel"/>
              </a:rPr>
              <a:t>to </a:t>
            </a:r>
            <a:r>
              <a:rPr sz="1412" spc="-9" dirty="0">
                <a:solidFill>
                  <a:srgbClr val="0E4959"/>
                </a:solidFill>
                <a:latin typeface="Corbel"/>
                <a:cs typeface="Corbel"/>
              </a:rPr>
              <a:t>PPE, hygiene</a:t>
            </a:r>
            <a:r>
              <a:rPr sz="1412" spc="4" dirty="0">
                <a:solidFill>
                  <a:srgbClr val="0E4959"/>
                </a:solidFill>
                <a:latin typeface="Corbel"/>
                <a:cs typeface="Corbel"/>
              </a:rPr>
              <a:t> </a:t>
            </a:r>
            <a:r>
              <a:rPr sz="1412" spc="-4" dirty="0">
                <a:solidFill>
                  <a:srgbClr val="0E4959"/>
                </a:solidFill>
                <a:latin typeface="Corbel"/>
                <a:cs typeface="Corbel"/>
              </a:rPr>
              <a:t>products</a:t>
            </a:r>
            <a:endParaRPr sz="1412" dirty="0">
              <a:latin typeface="Corbel"/>
              <a:cs typeface="Corbel"/>
            </a:endParaRPr>
          </a:p>
          <a:p>
            <a:pPr marL="299773" lvl="1" indent="-128875">
              <a:spcBef>
                <a:spcPts val="251"/>
              </a:spcBef>
              <a:buSzPct val="81250"/>
              <a:buChar char="•"/>
              <a:tabLst>
                <a:tab pos="300334" algn="l"/>
              </a:tabLst>
            </a:pPr>
            <a:r>
              <a:rPr sz="1412" spc="-9" dirty="0">
                <a:solidFill>
                  <a:srgbClr val="0E4959"/>
                </a:solidFill>
                <a:latin typeface="Corbel"/>
                <a:cs typeface="Corbel"/>
              </a:rPr>
              <a:t>Confinement (congregate</a:t>
            </a:r>
            <a:r>
              <a:rPr sz="1412" spc="-4" dirty="0">
                <a:solidFill>
                  <a:srgbClr val="0E4959"/>
                </a:solidFill>
                <a:latin typeface="Corbel"/>
                <a:cs typeface="Corbel"/>
              </a:rPr>
              <a:t> settings)</a:t>
            </a:r>
            <a:endParaRPr sz="1412" dirty="0">
              <a:latin typeface="Corbel"/>
              <a:cs typeface="Corbel"/>
            </a:endParaRPr>
          </a:p>
        </p:txBody>
      </p:sp>
      <p:sp>
        <p:nvSpPr>
          <p:cNvPr id="5" name="object 5"/>
          <p:cNvSpPr/>
          <p:nvPr/>
        </p:nvSpPr>
        <p:spPr>
          <a:xfrm>
            <a:off x="6822241" y="2532921"/>
            <a:ext cx="2718665" cy="1747399"/>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p:nvPr/>
        </p:nvSpPr>
        <p:spPr>
          <a:xfrm>
            <a:off x="6847426" y="4345102"/>
            <a:ext cx="926166" cy="201367"/>
          </a:xfrm>
          <a:prstGeom prst="rect">
            <a:avLst/>
          </a:prstGeom>
        </p:spPr>
        <p:txBody>
          <a:bodyPr vert="horz" wrap="square" lIns="0" tIns="11206" rIns="0" bIns="0" rtlCol="0">
            <a:spAutoFit/>
          </a:bodyPr>
          <a:lstStyle/>
          <a:p>
            <a:pPr marL="11206">
              <a:spcBef>
                <a:spcPts val="88"/>
              </a:spcBef>
            </a:pPr>
            <a:r>
              <a:rPr sz="1235" u="heavy" spc="4" dirty="0">
                <a:solidFill>
                  <a:srgbClr val="1D9AA1"/>
                </a:solidFill>
                <a:uFill>
                  <a:solidFill>
                    <a:srgbClr val="1D9AA1"/>
                  </a:solidFill>
                </a:uFill>
                <a:latin typeface="Corbel"/>
                <a:cs typeface="Corbel"/>
              </a:rPr>
              <a:t>April 24,</a:t>
            </a:r>
            <a:r>
              <a:rPr sz="1235" u="heavy" spc="-40" dirty="0">
                <a:solidFill>
                  <a:srgbClr val="1D9AA1"/>
                </a:solidFill>
                <a:uFill>
                  <a:solidFill>
                    <a:srgbClr val="1D9AA1"/>
                  </a:solidFill>
                </a:uFill>
                <a:latin typeface="Corbel"/>
                <a:cs typeface="Corbel"/>
              </a:rPr>
              <a:t> </a:t>
            </a:r>
            <a:r>
              <a:rPr sz="1235" u="heavy" spc="-9" dirty="0">
                <a:solidFill>
                  <a:srgbClr val="1D9AA1"/>
                </a:solidFill>
                <a:uFill>
                  <a:solidFill>
                    <a:srgbClr val="1D9AA1"/>
                  </a:solidFill>
                </a:uFill>
                <a:latin typeface="Corbel"/>
                <a:cs typeface="Corbel"/>
              </a:rPr>
              <a:t>2020</a:t>
            </a:r>
            <a:endParaRPr sz="1235">
              <a:latin typeface="Corbel"/>
              <a:cs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dirty="0"/>
              <a:t>If you have any questions following this recording, please contact us at </a:t>
            </a:r>
            <a:r>
              <a:rPr lang="en-US" sz="3000" u="sng" dirty="0">
                <a:hlinkClick r:id="rId4"/>
              </a:rPr>
              <a:t>disability.statistics@unh.edu</a:t>
            </a:r>
            <a:r>
              <a:rPr lang="en-US" sz="30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0978" y="1624626"/>
            <a:ext cx="5429810" cy="486510"/>
          </a:xfrm>
          <a:prstGeom prst="rect">
            <a:avLst/>
          </a:prstGeom>
        </p:spPr>
        <p:txBody>
          <a:bodyPr vert="horz" wrap="square" lIns="0" tIns="11206" rIns="0" bIns="0" rtlCol="0">
            <a:spAutoFit/>
          </a:bodyPr>
          <a:lstStyle/>
          <a:p>
            <a:pPr marL="11206">
              <a:spcBef>
                <a:spcPts val="88"/>
              </a:spcBef>
            </a:pPr>
            <a:r>
              <a:rPr spc="-22" dirty="0"/>
              <a:t>COVID’s </a:t>
            </a:r>
            <a:r>
              <a:rPr spc="-4" dirty="0"/>
              <a:t>Disproportionate Impact</a:t>
            </a:r>
          </a:p>
        </p:txBody>
      </p:sp>
      <p:sp>
        <p:nvSpPr>
          <p:cNvPr id="3" name="object 3"/>
          <p:cNvSpPr txBox="1"/>
          <p:nvPr/>
        </p:nvSpPr>
        <p:spPr>
          <a:xfrm>
            <a:off x="2703083" y="2441869"/>
            <a:ext cx="6146426" cy="811448"/>
          </a:xfrm>
          <a:prstGeom prst="rect">
            <a:avLst/>
          </a:prstGeom>
        </p:spPr>
        <p:txBody>
          <a:bodyPr vert="horz" wrap="square" lIns="0" tIns="40901" rIns="0" bIns="0" rtlCol="0">
            <a:spAutoFit/>
          </a:bodyPr>
          <a:lstStyle/>
          <a:p>
            <a:pPr marL="139521" marR="175381" indent="-128875" defTabSz="806867">
              <a:lnSpc>
                <a:spcPts val="1694"/>
              </a:lnSpc>
              <a:spcBef>
                <a:spcPts val="322"/>
              </a:spcBef>
              <a:buSzPct val="77777"/>
              <a:buFontTx/>
              <a:buChar char="•"/>
              <a:tabLst>
                <a:tab pos="140081" algn="l"/>
              </a:tabLst>
            </a:pPr>
            <a:r>
              <a:rPr sz="1588" spc="-22" dirty="0">
                <a:solidFill>
                  <a:srgbClr val="0E4959"/>
                </a:solidFill>
                <a:latin typeface="Corbel"/>
                <a:cs typeface="Corbel"/>
              </a:rPr>
              <a:t>Hospitalization more </a:t>
            </a:r>
            <a:r>
              <a:rPr sz="1588" spc="-18" dirty="0">
                <a:solidFill>
                  <a:srgbClr val="0E4959"/>
                </a:solidFill>
                <a:latin typeface="Corbel"/>
                <a:cs typeface="Corbel"/>
              </a:rPr>
              <a:t>likely </a:t>
            </a:r>
            <a:r>
              <a:rPr sz="1588" spc="-13" dirty="0">
                <a:solidFill>
                  <a:srgbClr val="0E4959"/>
                </a:solidFill>
                <a:latin typeface="Corbel"/>
                <a:cs typeface="Corbel"/>
              </a:rPr>
              <a:t>for </a:t>
            </a:r>
            <a:r>
              <a:rPr sz="1588" spc="-22" dirty="0">
                <a:solidFill>
                  <a:srgbClr val="0E4959"/>
                </a:solidFill>
                <a:latin typeface="Corbel"/>
                <a:cs typeface="Corbel"/>
              </a:rPr>
              <a:t>men, elderly, </a:t>
            </a:r>
            <a:r>
              <a:rPr sz="1588" spc="-18" dirty="0">
                <a:solidFill>
                  <a:srgbClr val="0E4959"/>
                </a:solidFill>
                <a:latin typeface="Corbel"/>
                <a:cs typeface="Corbel"/>
              </a:rPr>
              <a:t>individuals with pre-existing  </a:t>
            </a:r>
            <a:r>
              <a:rPr sz="1588" spc="-22" dirty="0">
                <a:solidFill>
                  <a:srgbClr val="0E4959"/>
                </a:solidFill>
                <a:latin typeface="Corbel"/>
                <a:cs typeface="Corbel"/>
              </a:rPr>
              <a:t>conditions, </a:t>
            </a:r>
            <a:r>
              <a:rPr sz="1588" spc="-18" dirty="0">
                <a:solidFill>
                  <a:srgbClr val="0E4959"/>
                </a:solidFill>
                <a:latin typeface="Corbel"/>
                <a:cs typeface="Corbel"/>
              </a:rPr>
              <a:t>and </a:t>
            </a:r>
            <a:r>
              <a:rPr sz="1588" spc="-22" dirty="0">
                <a:solidFill>
                  <a:srgbClr val="0E4959"/>
                </a:solidFill>
                <a:latin typeface="Corbel"/>
                <a:cs typeface="Corbel"/>
              </a:rPr>
              <a:t>Black/African Americans</a:t>
            </a:r>
            <a:r>
              <a:rPr sz="1588" spc="-137" dirty="0">
                <a:solidFill>
                  <a:srgbClr val="0E4959"/>
                </a:solidFill>
                <a:latin typeface="Corbel"/>
                <a:cs typeface="Corbel"/>
              </a:rPr>
              <a:t> </a:t>
            </a:r>
            <a:r>
              <a:rPr sz="1588" spc="-35" dirty="0">
                <a:solidFill>
                  <a:srgbClr val="0E4959"/>
                </a:solidFill>
                <a:latin typeface="Corbel"/>
                <a:cs typeface="Corbel"/>
              </a:rPr>
              <a:t>(CDC)</a:t>
            </a:r>
            <a:endParaRPr sz="1588">
              <a:solidFill>
                <a:prstClr val="black"/>
              </a:solidFill>
              <a:latin typeface="Corbel"/>
              <a:cs typeface="Corbel"/>
            </a:endParaRPr>
          </a:p>
          <a:p>
            <a:pPr marL="139521" indent="-128875" defTabSz="806867">
              <a:spcBef>
                <a:spcPts val="719"/>
              </a:spcBef>
              <a:buSzPct val="77777"/>
              <a:buFontTx/>
              <a:buChar char="•"/>
              <a:tabLst>
                <a:tab pos="140081" algn="l"/>
              </a:tabLst>
            </a:pPr>
            <a:r>
              <a:rPr sz="1588" spc="-22" dirty="0">
                <a:solidFill>
                  <a:srgbClr val="0E4959"/>
                </a:solidFill>
                <a:latin typeface="Corbel"/>
                <a:cs typeface="Corbel"/>
              </a:rPr>
              <a:t>COVID </a:t>
            </a:r>
            <a:r>
              <a:rPr sz="1588" spc="-18" dirty="0">
                <a:solidFill>
                  <a:srgbClr val="0E4959"/>
                </a:solidFill>
                <a:latin typeface="Corbel"/>
                <a:cs typeface="Corbel"/>
              </a:rPr>
              <a:t>related death rate highest </a:t>
            </a:r>
            <a:r>
              <a:rPr sz="1588" spc="-13" dirty="0">
                <a:solidFill>
                  <a:srgbClr val="0E4959"/>
                </a:solidFill>
                <a:latin typeface="Corbel"/>
                <a:cs typeface="Corbel"/>
              </a:rPr>
              <a:t>for </a:t>
            </a:r>
            <a:r>
              <a:rPr sz="1588" spc="-18" dirty="0">
                <a:solidFill>
                  <a:srgbClr val="0E4959"/>
                </a:solidFill>
                <a:latin typeface="Corbel"/>
                <a:cs typeface="Corbel"/>
              </a:rPr>
              <a:t>blacks and </a:t>
            </a:r>
            <a:r>
              <a:rPr sz="1588" spc="-22" dirty="0">
                <a:solidFill>
                  <a:srgbClr val="0E4959"/>
                </a:solidFill>
                <a:latin typeface="Corbel"/>
                <a:cs typeface="Corbel"/>
              </a:rPr>
              <a:t>Hispanics </a:t>
            </a:r>
            <a:r>
              <a:rPr sz="1588" spc="-18" dirty="0">
                <a:solidFill>
                  <a:srgbClr val="0E4959"/>
                </a:solidFill>
                <a:latin typeface="Corbel"/>
                <a:cs typeface="Corbel"/>
              </a:rPr>
              <a:t>(APM</a:t>
            </a:r>
            <a:r>
              <a:rPr sz="1588" spc="-199" dirty="0">
                <a:solidFill>
                  <a:srgbClr val="0E4959"/>
                </a:solidFill>
                <a:latin typeface="Corbel"/>
                <a:cs typeface="Corbel"/>
              </a:rPr>
              <a:t> </a:t>
            </a:r>
            <a:r>
              <a:rPr sz="1588" spc="-26" dirty="0">
                <a:solidFill>
                  <a:srgbClr val="0E4959"/>
                </a:solidFill>
                <a:latin typeface="Corbel"/>
                <a:cs typeface="Corbel"/>
              </a:rPr>
              <a:t>Research)</a:t>
            </a:r>
            <a:endParaRPr sz="1588">
              <a:solidFill>
                <a:prstClr val="black"/>
              </a:solidFill>
              <a:latin typeface="Corbel"/>
              <a:cs typeface="Corbel"/>
            </a:endParaRPr>
          </a:p>
        </p:txBody>
      </p:sp>
      <p:sp>
        <p:nvSpPr>
          <p:cNvPr id="4" name="object 4"/>
          <p:cNvSpPr txBox="1"/>
          <p:nvPr/>
        </p:nvSpPr>
        <p:spPr>
          <a:xfrm>
            <a:off x="2714289" y="4098023"/>
            <a:ext cx="70037" cy="157223"/>
          </a:xfrm>
          <a:prstGeom prst="rect">
            <a:avLst/>
          </a:prstGeom>
        </p:spPr>
        <p:txBody>
          <a:bodyPr vert="horz" wrap="square" lIns="0" tIns="0" rIns="0" bIns="0" rtlCol="0">
            <a:spAutoFit/>
          </a:bodyPr>
          <a:lstStyle/>
          <a:p>
            <a:pPr defTabSz="806867">
              <a:lnSpc>
                <a:spcPts val="1165"/>
              </a:lnSpc>
            </a:pPr>
            <a:r>
              <a:rPr sz="1235" spc="-4" dirty="0">
                <a:solidFill>
                  <a:srgbClr val="0E4959"/>
                </a:solidFill>
                <a:latin typeface="Corbel"/>
                <a:cs typeface="Corbel"/>
              </a:rPr>
              <a:t>•</a:t>
            </a:r>
            <a:endParaRPr sz="1235">
              <a:solidFill>
                <a:prstClr val="black"/>
              </a:solidFill>
              <a:latin typeface="Corbel"/>
              <a:cs typeface="Corbel"/>
            </a:endParaRPr>
          </a:p>
        </p:txBody>
      </p:sp>
      <p:sp>
        <p:nvSpPr>
          <p:cNvPr id="5" name="object 5"/>
          <p:cNvSpPr txBox="1"/>
          <p:nvPr/>
        </p:nvSpPr>
        <p:spPr>
          <a:xfrm>
            <a:off x="2703083" y="4875786"/>
            <a:ext cx="6657975" cy="255678"/>
          </a:xfrm>
          <a:prstGeom prst="rect">
            <a:avLst/>
          </a:prstGeom>
        </p:spPr>
        <p:txBody>
          <a:bodyPr vert="horz" wrap="square" lIns="0" tIns="11206" rIns="0" bIns="0" rtlCol="0">
            <a:spAutoFit/>
          </a:bodyPr>
          <a:lstStyle/>
          <a:p>
            <a:pPr marL="139521" indent="-128875" defTabSz="806867">
              <a:spcBef>
                <a:spcPts val="88"/>
              </a:spcBef>
              <a:buSzPct val="77777"/>
              <a:buFontTx/>
              <a:buChar char="•"/>
              <a:tabLst>
                <a:tab pos="140081" algn="l"/>
              </a:tabLst>
            </a:pPr>
            <a:r>
              <a:rPr sz="1588" spc="-22" dirty="0">
                <a:solidFill>
                  <a:srgbClr val="0E4959"/>
                </a:solidFill>
                <a:latin typeface="Corbel"/>
                <a:cs typeface="Corbel"/>
              </a:rPr>
              <a:t>Approx. HALF </a:t>
            </a:r>
            <a:r>
              <a:rPr sz="1588" spc="-13" dirty="0">
                <a:solidFill>
                  <a:srgbClr val="0E4959"/>
                </a:solidFill>
                <a:latin typeface="Corbel"/>
                <a:cs typeface="Corbel"/>
              </a:rPr>
              <a:t>of </a:t>
            </a:r>
            <a:r>
              <a:rPr sz="1588" spc="-22" dirty="0">
                <a:solidFill>
                  <a:srgbClr val="0E4959"/>
                </a:solidFill>
                <a:latin typeface="Corbel"/>
                <a:cs typeface="Corbel"/>
              </a:rPr>
              <a:t>low-income </a:t>
            </a:r>
            <a:r>
              <a:rPr sz="1588" spc="-18" dirty="0">
                <a:solidFill>
                  <a:srgbClr val="0E4959"/>
                </a:solidFill>
                <a:latin typeface="Corbel"/>
                <a:cs typeface="Corbel"/>
              </a:rPr>
              <a:t>HH </a:t>
            </a:r>
            <a:r>
              <a:rPr sz="1588" spc="-22" dirty="0">
                <a:solidFill>
                  <a:srgbClr val="0E4959"/>
                </a:solidFill>
                <a:latin typeface="Corbel"/>
                <a:cs typeface="Corbel"/>
              </a:rPr>
              <a:t>have experienced job/wage </a:t>
            </a:r>
            <a:r>
              <a:rPr sz="1588" spc="-13" dirty="0">
                <a:solidFill>
                  <a:srgbClr val="0E4959"/>
                </a:solidFill>
                <a:latin typeface="Corbel"/>
                <a:cs typeface="Corbel"/>
              </a:rPr>
              <a:t>loss </a:t>
            </a:r>
            <a:r>
              <a:rPr sz="1588" spc="-35" dirty="0">
                <a:solidFill>
                  <a:srgbClr val="0E4959"/>
                </a:solidFill>
                <a:latin typeface="Corbel"/>
                <a:cs typeface="Corbel"/>
              </a:rPr>
              <a:t>(Pew</a:t>
            </a:r>
            <a:r>
              <a:rPr sz="1588" spc="-150" dirty="0">
                <a:solidFill>
                  <a:srgbClr val="0E4959"/>
                </a:solidFill>
                <a:latin typeface="Corbel"/>
                <a:cs typeface="Corbel"/>
              </a:rPr>
              <a:t> </a:t>
            </a:r>
            <a:r>
              <a:rPr sz="1588" spc="-26" dirty="0">
                <a:solidFill>
                  <a:srgbClr val="0E4959"/>
                </a:solidFill>
                <a:latin typeface="Corbel"/>
                <a:cs typeface="Corbel"/>
              </a:rPr>
              <a:t>Research)</a:t>
            </a:r>
            <a:endParaRPr sz="1588">
              <a:solidFill>
                <a:prstClr val="black"/>
              </a:solidFill>
              <a:latin typeface="Corbel"/>
              <a:cs typeface="Corbel"/>
            </a:endParaRPr>
          </a:p>
        </p:txBody>
      </p:sp>
      <p:sp>
        <p:nvSpPr>
          <p:cNvPr id="6" name="object 6"/>
          <p:cNvSpPr/>
          <p:nvPr/>
        </p:nvSpPr>
        <p:spPr>
          <a:xfrm>
            <a:off x="2584180" y="3305861"/>
            <a:ext cx="3787574" cy="1568697"/>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77660" y="3976635"/>
            <a:ext cx="8233522" cy="1696010"/>
          </a:xfrm>
          <a:custGeom>
            <a:avLst/>
            <a:gdLst/>
            <a:ahLst/>
            <a:cxnLst/>
            <a:rect l="l" t="t" r="r" b="b"/>
            <a:pathLst>
              <a:path w="9331325" h="1922145">
                <a:moveTo>
                  <a:pt x="0" y="1921744"/>
                </a:moveTo>
                <a:lnTo>
                  <a:pt x="9330859" y="1921744"/>
                </a:lnTo>
                <a:lnTo>
                  <a:pt x="9330859" y="0"/>
                </a:lnTo>
                <a:lnTo>
                  <a:pt x="0" y="0"/>
                </a:lnTo>
                <a:lnTo>
                  <a:pt x="0" y="1921744"/>
                </a:lnTo>
                <a:close/>
              </a:path>
            </a:pathLst>
          </a:custGeom>
          <a:solidFill>
            <a:srgbClr val="0E4959"/>
          </a:solidFill>
        </p:spPr>
        <p:txBody>
          <a:bodyPr wrap="square" lIns="0" tIns="0" rIns="0" bIns="0" rtlCol="0"/>
          <a:lstStyle/>
          <a:p>
            <a:endParaRPr sz="1588"/>
          </a:p>
        </p:txBody>
      </p:sp>
      <p:sp>
        <p:nvSpPr>
          <p:cNvPr id="3" name="object 3"/>
          <p:cNvSpPr/>
          <p:nvPr/>
        </p:nvSpPr>
        <p:spPr>
          <a:xfrm>
            <a:off x="1977660" y="1191061"/>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endParaRPr sz="1588"/>
          </a:p>
        </p:txBody>
      </p:sp>
      <p:sp>
        <p:nvSpPr>
          <p:cNvPr id="4" name="object 4"/>
          <p:cNvSpPr txBox="1"/>
          <p:nvPr/>
        </p:nvSpPr>
        <p:spPr>
          <a:xfrm>
            <a:off x="2721654" y="4326121"/>
            <a:ext cx="6744260" cy="527291"/>
          </a:xfrm>
          <a:prstGeom prst="rect">
            <a:avLst/>
          </a:prstGeom>
        </p:spPr>
        <p:txBody>
          <a:bodyPr vert="horz" wrap="square" lIns="0" tIns="11206" rIns="0" bIns="0" rtlCol="0">
            <a:spAutoFit/>
          </a:bodyPr>
          <a:lstStyle/>
          <a:p>
            <a:pPr marL="11206">
              <a:spcBef>
                <a:spcPts val="88"/>
              </a:spcBef>
            </a:pPr>
            <a:r>
              <a:rPr sz="3353" b="1" spc="-31" dirty="0">
                <a:solidFill>
                  <a:srgbClr val="FFFFFF"/>
                </a:solidFill>
                <a:latin typeface="Corbel"/>
                <a:cs typeface="Corbel"/>
              </a:rPr>
              <a:t>TO</a:t>
            </a:r>
            <a:r>
              <a:rPr sz="3353" b="1" u="sng" spc="-31" dirty="0">
                <a:solidFill>
                  <a:srgbClr val="FFFFFF"/>
                </a:solidFill>
                <a:uFill>
                  <a:solidFill>
                    <a:srgbClr val="FFFFFF"/>
                  </a:solidFill>
                </a:uFill>
                <a:latin typeface="Corbel"/>
                <a:cs typeface="Corbel"/>
              </a:rPr>
              <a:t>WARD </a:t>
            </a:r>
            <a:r>
              <a:rPr sz="3353" b="1" u="sng" spc="-88" dirty="0">
                <a:solidFill>
                  <a:srgbClr val="FFFFFF"/>
                </a:solidFill>
                <a:uFill>
                  <a:solidFill>
                    <a:srgbClr val="FFFFFF"/>
                  </a:solidFill>
                </a:uFill>
                <a:latin typeface="Corbel"/>
                <a:cs typeface="Corbel"/>
              </a:rPr>
              <a:t>DATA </a:t>
            </a:r>
            <a:r>
              <a:rPr sz="3353" b="1" u="sng" spc="4" dirty="0">
                <a:solidFill>
                  <a:srgbClr val="FFFFFF"/>
                </a:solidFill>
                <a:uFill>
                  <a:solidFill>
                    <a:srgbClr val="FFFFFF"/>
                  </a:solidFill>
                </a:uFill>
                <a:latin typeface="Corbel"/>
                <a:cs typeface="Corbel"/>
              </a:rPr>
              <a:t>DRIVEN</a:t>
            </a:r>
            <a:r>
              <a:rPr sz="3353" b="1" u="sng" spc="150" dirty="0">
                <a:solidFill>
                  <a:srgbClr val="FFFFFF"/>
                </a:solidFill>
                <a:uFill>
                  <a:solidFill>
                    <a:srgbClr val="FFFFFF"/>
                  </a:solidFill>
                </a:uFill>
                <a:latin typeface="Corbel"/>
                <a:cs typeface="Corbel"/>
              </a:rPr>
              <a:t> </a:t>
            </a:r>
            <a:r>
              <a:rPr sz="3353" b="1" u="sng" dirty="0">
                <a:solidFill>
                  <a:srgbClr val="FFFFFF"/>
                </a:solidFill>
                <a:uFill>
                  <a:solidFill>
                    <a:srgbClr val="FFFFFF"/>
                  </a:solidFill>
                </a:uFill>
                <a:latin typeface="Corbel"/>
                <a:cs typeface="Corbel"/>
              </a:rPr>
              <a:t>RECOVER</a:t>
            </a:r>
            <a:r>
              <a:rPr sz="3353" b="1" dirty="0">
                <a:solidFill>
                  <a:srgbClr val="FFFFFF"/>
                </a:solidFill>
                <a:latin typeface="Corbel"/>
                <a:cs typeface="Corbel"/>
              </a:rPr>
              <a:t>Y</a:t>
            </a:r>
            <a:endParaRPr sz="3353">
              <a:latin typeface="Corbel"/>
              <a:cs typeface="Corbel"/>
            </a:endParaRPr>
          </a:p>
        </p:txBody>
      </p:sp>
      <p:sp>
        <p:nvSpPr>
          <p:cNvPr id="5" name="object 5"/>
          <p:cNvSpPr/>
          <p:nvPr/>
        </p:nvSpPr>
        <p:spPr>
          <a:xfrm>
            <a:off x="1977660" y="1191061"/>
            <a:ext cx="8231841" cy="2785782"/>
          </a:xfrm>
          <a:custGeom>
            <a:avLst/>
            <a:gdLst/>
            <a:ahLst/>
            <a:cxnLst/>
            <a:rect l="l" t="t" r="r" b="b"/>
            <a:pathLst>
              <a:path w="9329420" h="3157220">
                <a:moveTo>
                  <a:pt x="0" y="0"/>
                </a:moveTo>
                <a:lnTo>
                  <a:pt x="9328837" y="0"/>
                </a:lnTo>
                <a:lnTo>
                  <a:pt x="9328837" y="3156983"/>
                </a:lnTo>
                <a:lnTo>
                  <a:pt x="0" y="3156983"/>
                </a:lnTo>
                <a:lnTo>
                  <a:pt x="0" y="0"/>
                </a:lnTo>
                <a:close/>
              </a:path>
            </a:pathLst>
          </a:custGeom>
          <a:solidFill>
            <a:srgbClr val="FFFFFF"/>
          </a:solidFill>
        </p:spPr>
        <p:txBody>
          <a:bodyPr wrap="square" lIns="0" tIns="0" rIns="0" bIns="0" rtlCol="0"/>
          <a:lstStyle/>
          <a:p>
            <a:endParaRPr sz="1588"/>
          </a:p>
        </p:txBody>
      </p:sp>
      <p:sp>
        <p:nvSpPr>
          <p:cNvPr id="6" name="object 6"/>
          <p:cNvSpPr/>
          <p:nvPr/>
        </p:nvSpPr>
        <p:spPr>
          <a:xfrm>
            <a:off x="1977660" y="1191061"/>
            <a:ext cx="8231841" cy="2785782"/>
          </a:xfrm>
          <a:custGeom>
            <a:avLst/>
            <a:gdLst/>
            <a:ahLst/>
            <a:cxnLst/>
            <a:rect l="l" t="t" r="r" b="b"/>
            <a:pathLst>
              <a:path w="9329420" h="3157220">
                <a:moveTo>
                  <a:pt x="0" y="0"/>
                </a:moveTo>
                <a:lnTo>
                  <a:pt x="9328837" y="0"/>
                </a:lnTo>
                <a:lnTo>
                  <a:pt x="9328837" y="3156983"/>
                </a:lnTo>
                <a:lnTo>
                  <a:pt x="0" y="3156983"/>
                </a:lnTo>
                <a:lnTo>
                  <a:pt x="0" y="0"/>
                </a:lnTo>
                <a:close/>
              </a:path>
            </a:pathLst>
          </a:custGeom>
          <a:ln w="10112">
            <a:solidFill>
              <a:srgbClr val="FFFFFF"/>
            </a:solidFill>
          </a:ln>
        </p:spPr>
        <p:txBody>
          <a:bodyPr wrap="square" lIns="0" tIns="0" rIns="0" bIns="0" rtlCol="0"/>
          <a:lstStyle/>
          <a:p>
            <a:endParaRPr sz="1588"/>
          </a:p>
        </p:txBody>
      </p:sp>
      <p:sp>
        <p:nvSpPr>
          <p:cNvPr id="7" name="object 7"/>
          <p:cNvSpPr/>
          <p:nvPr/>
        </p:nvSpPr>
        <p:spPr>
          <a:xfrm>
            <a:off x="2350647" y="1531571"/>
            <a:ext cx="3587846" cy="2127034"/>
          </a:xfrm>
          <a:prstGeom prst="rect">
            <a:avLst/>
          </a:prstGeom>
          <a:blipFill>
            <a:blip r:embed="rId2" cstate="print"/>
            <a:stretch>
              <a:fillRect/>
            </a:stretch>
          </a:blipFill>
        </p:spPr>
        <p:txBody>
          <a:bodyPr wrap="square" lIns="0" tIns="0" rIns="0" bIns="0" rtlCol="0"/>
          <a:lstStyle/>
          <a:p>
            <a:endParaRPr sz="1588"/>
          </a:p>
        </p:txBody>
      </p:sp>
      <p:sp>
        <p:nvSpPr>
          <p:cNvPr id="8" name="object 8"/>
          <p:cNvSpPr/>
          <p:nvPr/>
        </p:nvSpPr>
        <p:spPr>
          <a:xfrm>
            <a:off x="6301908" y="1517400"/>
            <a:ext cx="3370016" cy="2141205"/>
          </a:xfrm>
          <a:prstGeom prst="rect">
            <a:avLst/>
          </a:prstGeom>
          <a:blipFill>
            <a:blip r:embed="rId3" cstate="print"/>
            <a:stretch>
              <a:fillRect/>
            </a:stretch>
          </a:blipFill>
        </p:spPr>
        <p:txBody>
          <a:bodyPr wrap="square" lIns="0" tIns="0" rIns="0" bIns="0" rtlCol="0"/>
          <a:lstStyle/>
          <a:p>
            <a:endParaRPr sz="1588"/>
          </a:p>
        </p:txBody>
      </p:sp>
      <p:sp>
        <p:nvSpPr>
          <p:cNvPr id="9" name="object 9"/>
          <p:cNvSpPr txBox="1"/>
          <p:nvPr/>
        </p:nvSpPr>
        <p:spPr>
          <a:xfrm>
            <a:off x="1973200" y="3623469"/>
            <a:ext cx="8240246" cy="267796"/>
          </a:xfrm>
          <a:prstGeom prst="rect">
            <a:avLst/>
          </a:prstGeom>
        </p:spPr>
        <p:txBody>
          <a:bodyPr vert="horz" wrap="square" lIns="0" tIns="11206" rIns="0" bIns="0" rtlCol="0">
            <a:spAutoFit/>
          </a:bodyPr>
          <a:lstStyle/>
          <a:p>
            <a:pPr marR="597305" algn="r">
              <a:lnSpc>
                <a:spcPts val="1015"/>
              </a:lnSpc>
              <a:spcBef>
                <a:spcPts val="88"/>
              </a:spcBef>
            </a:pPr>
            <a:r>
              <a:rPr sz="882" i="1" u="heavy" spc="-18" dirty="0">
                <a:solidFill>
                  <a:srgbClr val="1D9AA1"/>
                </a:solidFill>
                <a:uFill>
                  <a:solidFill>
                    <a:srgbClr val="1D9AA1"/>
                  </a:solidFill>
                </a:uFill>
                <a:latin typeface="Corbel"/>
                <a:cs typeface="Corbel"/>
              </a:rPr>
              <a:t>Financial Inequality: </a:t>
            </a:r>
            <a:r>
              <a:rPr sz="882" i="1" u="heavy" spc="-22" dirty="0">
                <a:solidFill>
                  <a:srgbClr val="1D9AA1"/>
                </a:solidFill>
                <a:uFill>
                  <a:solidFill>
                    <a:srgbClr val="1D9AA1"/>
                  </a:solidFill>
                </a:uFill>
                <a:latin typeface="Corbel"/>
                <a:cs typeface="Corbel"/>
              </a:rPr>
              <a:t>Disability, </a:t>
            </a:r>
            <a:r>
              <a:rPr sz="882" i="1" u="heavy" spc="-18" dirty="0">
                <a:solidFill>
                  <a:srgbClr val="1D9AA1"/>
                </a:solidFill>
                <a:uFill>
                  <a:solidFill>
                    <a:srgbClr val="1D9AA1"/>
                  </a:solidFill>
                </a:uFill>
                <a:latin typeface="Corbel"/>
                <a:cs typeface="Corbel"/>
              </a:rPr>
              <a:t>Race </a:t>
            </a:r>
            <a:r>
              <a:rPr sz="882" i="1" u="heavy" spc="-13" dirty="0">
                <a:solidFill>
                  <a:srgbClr val="1D9AA1"/>
                </a:solidFill>
                <a:uFill>
                  <a:solidFill>
                    <a:srgbClr val="1D9AA1"/>
                  </a:solidFill>
                </a:uFill>
                <a:latin typeface="Corbel"/>
                <a:cs typeface="Corbel"/>
              </a:rPr>
              <a:t>and </a:t>
            </a:r>
            <a:r>
              <a:rPr sz="882" i="1" u="heavy" spc="-22" dirty="0">
                <a:solidFill>
                  <a:srgbClr val="1D9AA1"/>
                </a:solidFill>
                <a:uFill>
                  <a:solidFill>
                    <a:srgbClr val="1D9AA1"/>
                  </a:solidFill>
                </a:uFill>
                <a:latin typeface="Corbel"/>
                <a:cs typeface="Corbel"/>
              </a:rPr>
              <a:t>Poverty </a:t>
            </a:r>
            <a:r>
              <a:rPr sz="882" i="1" u="heavy" spc="-9" dirty="0">
                <a:solidFill>
                  <a:srgbClr val="1D9AA1"/>
                </a:solidFill>
                <a:uFill>
                  <a:solidFill>
                    <a:srgbClr val="1D9AA1"/>
                  </a:solidFill>
                </a:uFill>
                <a:latin typeface="Corbel"/>
                <a:cs typeface="Corbel"/>
              </a:rPr>
              <a:t>in</a:t>
            </a:r>
            <a:r>
              <a:rPr sz="882" i="1" u="heavy" spc="-79" dirty="0">
                <a:solidFill>
                  <a:srgbClr val="1D9AA1"/>
                </a:solidFill>
                <a:uFill>
                  <a:solidFill>
                    <a:srgbClr val="1D9AA1"/>
                  </a:solidFill>
                </a:uFill>
                <a:latin typeface="Corbel"/>
                <a:cs typeface="Corbel"/>
              </a:rPr>
              <a:t> </a:t>
            </a:r>
            <a:r>
              <a:rPr sz="882" i="1" u="heavy" spc="-18" dirty="0">
                <a:solidFill>
                  <a:srgbClr val="1D9AA1"/>
                </a:solidFill>
                <a:uFill>
                  <a:solidFill>
                    <a:srgbClr val="1D9AA1"/>
                  </a:solidFill>
                </a:uFill>
                <a:latin typeface="Corbel"/>
                <a:cs typeface="Corbel"/>
              </a:rPr>
              <a:t>America</a:t>
            </a:r>
            <a:r>
              <a:rPr sz="882" spc="-18" dirty="0">
                <a:latin typeface="Corbel"/>
                <a:cs typeface="Corbel"/>
              </a:rPr>
              <a:t>,</a:t>
            </a:r>
            <a:endParaRPr sz="882">
              <a:latin typeface="Corbel"/>
              <a:cs typeface="Corbel"/>
            </a:endParaRPr>
          </a:p>
          <a:p>
            <a:pPr marR="597305" algn="r">
              <a:lnSpc>
                <a:spcPts val="1015"/>
              </a:lnSpc>
            </a:pPr>
            <a:r>
              <a:rPr sz="882" spc="-22" dirty="0">
                <a:latin typeface="Corbel"/>
                <a:cs typeface="Corbel"/>
              </a:rPr>
              <a:t>National </a:t>
            </a:r>
            <a:r>
              <a:rPr sz="882" spc="-18" dirty="0">
                <a:latin typeface="Corbel"/>
                <a:cs typeface="Corbel"/>
              </a:rPr>
              <a:t>Disability Institute</a:t>
            </a:r>
            <a:r>
              <a:rPr sz="882" spc="-71" dirty="0">
                <a:latin typeface="Corbel"/>
                <a:cs typeface="Corbel"/>
              </a:rPr>
              <a:t> </a:t>
            </a:r>
            <a:r>
              <a:rPr sz="882" spc="-22" dirty="0">
                <a:latin typeface="Corbel"/>
                <a:cs typeface="Corbel"/>
              </a:rPr>
              <a:t>(2019)</a:t>
            </a:r>
            <a:endParaRPr sz="882">
              <a:latin typeface="Corbel"/>
              <a:cs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6966" y="979658"/>
            <a:ext cx="4492438" cy="1365532"/>
          </a:xfrm>
          <a:prstGeom prst="rect">
            <a:avLst/>
          </a:prstGeom>
        </p:spPr>
        <p:txBody>
          <a:bodyPr vert="horz" wrap="square" lIns="0" tIns="11206" rIns="0" bIns="0" rtlCol="0" anchor="ctr">
            <a:spAutoFit/>
          </a:bodyPr>
          <a:lstStyle/>
          <a:p>
            <a:pPr marL="11206">
              <a:lnSpc>
                <a:spcPct val="100000"/>
              </a:lnSpc>
              <a:spcBef>
                <a:spcPts val="88"/>
              </a:spcBef>
            </a:pPr>
            <a:r>
              <a:rPr dirty="0"/>
              <a:t>APSE </a:t>
            </a:r>
            <a:r>
              <a:rPr spc="-9" dirty="0"/>
              <a:t>COVID </a:t>
            </a:r>
            <a:r>
              <a:rPr spc="-4" dirty="0"/>
              <a:t>Impact</a:t>
            </a:r>
            <a:r>
              <a:rPr spc="-269" dirty="0"/>
              <a:t> </a:t>
            </a:r>
            <a:r>
              <a:rPr spc="-4" dirty="0"/>
              <a:t>Survey</a:t>
            </a:r>
          </a:p>
        </p:txBody>
      </p:sp>
      <p:sp>
        <p:nvSpPr>
          <p:cNvPr id="3" name="object 3"/>
          <p:cNvSpPr txBox="1"/>
          <p:nvPr/>
        </p:nvSpPr>
        <p:spPr>
          <a:xfrm>
            <a:off x="2396966" y="2345190"/>
            <a:ext cx="3443007" cy="2101288"/>
          </a:xfrm>
          <a:prstGeom prst="rect">
            <a:avLst/>
          </a:prstGeom>
        </p:spPr>
        <p:txBody>
          <a:bodyPr vert="horz" wrap="square" lIns="0" tIns="107576" rIns="0" bIns="0" rtlCol="0">
            <a:spAutoFit/>
          </a:bodyPr>
          <a:lstStyle/>
          <a:p>
            <a:pPr marL="139521" indent="-128875">
              <a:spcBef>
                <a:spcPts val="847"/>
              </a:spcBef>
              <a:buSzPct val="77777"/>
              <a:buChar char="•"/>
              <a:tabLst>
                <a:tab pos="140081" algn="l"/>
              </a:tabLst>
            </a:pPr>
            <a:r>
              <a:rPr sz="1588" spc="-22" dirty="0">
                <a:solidFill>
                  <a:srgbClr val="0E4959"/>
                </a:solidFill>
                <a:latin typeface="Corbel"/>
                <a:cs typeface="Corbel"/>
              </a:rPr>
              <a:t>Phase </a:t>
            </a:r>
            <a:r>
              <a:rPr sz="1588" spc="-13" dirty="0">
                <a:solidFill>
                  <a:srgbClr val="0E4959"/>
                </a:solidFill>
                <a:latin typeface="Corbel"/>
                <a:cs typeface="Corbel"/>
              </a:rPr>
              <a:t>1: </a:t>
            </a:r>
            <a:r>
              <a:rPr sz="1588" spc="-18" dirty="0">
                <a:solidFill>
                  <a:srgbClr val="0E4959"/>
                </a:solidFill>
                <a:latin typeface="Corbel"/>
                <a:cs typeface="Corbel"/>
              </a:rPr>
              <a:t>June </a:t>
            </a:r>
            <a:r>
              <a:rPr sz="1588" spc="-22" dirty="0">
                <a:solidFill>
                  <a:srgbClr val="0E4959"/>
                </a:solidFill>
                <a:latin typeface="Corbel"/>
                <a:cs typeface="Corbel"/>
              </a:rPr>
              <a:t>15-28,</a:t>
            </a:r>
            <a:r>
              <a:rPr sz="1588" spc="-97" dirty="0">
                <a:solidFill>
                  <a:srgbClr val="0E4959"/>
                </a:solidFill>
                <a:latin typeface="Corbel"/>
                <a:cs typeface="Corbel"/>
              </a:rPr>
              <a:t> </a:t>
            </a:r>
            <a:r>
              <a:rPr sz="1588" spc="-44" dirty="0">
                <a:solidFill>
                  <a:srgbClr val="0E4959"/>
                </a:solidFill>
                <a:latin typeface="Corbel"/>
                <a:cs typeface="Corbel"/>
              </a:rPr>
              <a:t>2020</a:t>
            </a:r>
            <a:br>
              <a:rPr lang="en-US" sz="1588" spc="-44" dirty="0">
                <a:solidFill>
                  <a:srgbClr val="0E4959"/>
                </a:solidFill>
                <a:latin typeface="Corbel"/>
                <a:cs typeface="Corbel"/>
              </a:rPr>
            </a:br>
            <a:endParaRPr sz="1588" dirty="0">
              <a:latin typeface="Corbel"/>
              <a:cs typeface="Corbel"/>
            </a:endParaRPr>
          </a:p>
          <a:p>
            <a:pPr marL="139521" indent="-128875">
              <a:spcBef>
                <a:spcPts val="763"/>
              </a:spcBef>
              <a:buSzPct val="77777"/>
              <a:buChar char="•"/>
              <a:tabLst>
                <a:tab pos="140081" algn="l"/>
              </a:tabLst>
            </a:pPr>
            <a:r>
              <a:rPr sz="1588" spc="-22" dirty="0">
                <a:solidFill>
                  <a:srgbClr val="0E4959"/>
                </a:solidFill>
                <a:latin typeface="Corbel"/>
                <a:cs typeface="Corbel"/>
              </a:rPr>
              <a:t>Phase</a:t>
            </a:r>
            <a:r>
              <a:rPr sz="1588" spc="-40" dirty="0">
                <a:solidFill>
                  <a:srgbClr val="0E4959"/>
                </a:solidFill>
                <a:latin typeface="Corbel"/>
                <a:cs typeface="Corbel"/>
              </a:rPr>
              <a:t> </a:t>
            </a:r>
            <a:r>
              <a:rPr sz="1588" spc="-13" dirty="0">
                <a:solidFill>
                  <a:srgbClr val="0E4959"/>
                </a:solidFill>
                <a:latin typeface="Corbel"/>
                <a:cs typeface="Corbel"/>
              </a:rPr>
              <a:t>2:</a:t>
            </a:r>
            <a:r>
              <a:rPr sz="1588" spc="-106" dirty="0">
                <a:solidFill>
                  <a:srgbClr val="0E4959"/>
                </a:solidFill>
                <a:latin typeface="Corbel"/>
                <a:cs typeface="Corbel"/>
              </a:rPr>
              <a:t> </a:t>
            </a:r>
            <a:r>
              <a:rPr sz="1588" spc="-22" dirty="0">
                <a:solidFill>
                  <a:srgbClr val="0E4959"/>
                </a:solidFill>
                <a:latin typeface="Corbel"/>
                <a:cs typeface="Corbel"/>
              </a:rPr>
              <a:t>August</a:t>
            </a:r>
            <a:r>
              <a:rPr sz="1588" spc="-35" dirty="0">
                <a:solidFill>
                  <a:srgbClr val="0E4959"/>
                </a:solidFill>
                <a:latin typeface="Corbel"/>
                <a:cs typeface="Corbel"/>
              </a:rPr>
              <a:t> </a:t>
            </a:r>
            <a:r>
              <a:rPr sz="1588" spc="-13" dirty="0">
                <a:solidFill>
                  <a:srgbClr val="0E4959"/>
                </a:solidFill>
                <a:latin typeface="Corbel"/>
                <a:cs typeface="Corbel"/>
              </a:rPr>
              <a:t>31</a:t>
            </a:r>
            <a:r>
              <a:rPr sz="1588" spc="-40" dirty="0">
                <a:solidFill>
                  <a:srgbClr val="0E4959"/>
                </a:solidFill>
                <a:latin typeface="Corbel"/>
                <a:cs typeface="Corbel"/>
              </a:rPr>
              <a:t> </a:t>
            </a:r>
            <a:r>
              <a:rPr sz="1588" dirty="0">
                <a:solidFill>
                  <a:srgbClr val="0E4959"/>
                </a:solidFill>
                <a:latin typeface="Corbel"/>
                <a:cs typeface="Corbel"/>
              </a:rPr>
              <a:t>–</a:t>
            </a:r>
            <a:r>
              <a:rPr sz="1588" spc="-79" dirty="0">
                <a:solidFill>
                  <a:srgbClr val="0E4959"/>
                </a:solidFill>
                <a:latin typeface="Corbel"/>
                <a:cs typeface="Corbel"/>
              </a:rPr>
              <a:t> </a:t>
            </a:r>
            <a:r>
              <a:rPr sz="1588" spc="-22" dirty="0">
                <a:solidFill>
                  <a:srgbClr val="0E4959"/>
                </a:solidFill>
                <a:latin typeface="Corbel"/>
                <a:cs typeface="Corbel"/>
              </a:rPr>
              <a:t>September</a:t>
            </a:r>
            <a:r>
              <a:rPr sz="1588" spc="-35" dirty="0">
                <a:solidFill>
                  <a:srgbClr val="0E4959"/>
                </a:solidFill>
                <a:latin typeface="Corbel"/>
                <a:cs typeface="Corbel"/>
              </a:rPr>
              <a:t> </a:t>
            </a:r>
            <a:r>
              <a:rPr sz="1588" spc="-31" dirty="0">
                <a:solidFill>
                  <a:srgbClr val="0E4959"/>
                </a:solidFill>
                <a:latin typeface="Corbel"/>
                <a:cs typeface="Corbel"/>
              </a:rPr>
              <a:t>25,</a:t>
            </a:r>
            <a:r>
              <a:rPr sz="1588" spc="-35" dirty="0">
                <a:solidFill>
                  <a:srgbClr val="0E4959"/>
                </a:solidFill>
                <a:latin typeface="Corbel"/>
                <a:cs typeface="Corbel"/>
              </a:rPr>
              <a:t> </a:t>
            </a:r>
            <a:r>
              <a:rPr sz="1588" spc="-44" dirty="0">
                <a:solidFill>
                  <a:srgbClr val="0E4959"/>
                </a:solidFill>
                <a:latin typeface="Corbel"/>
                <a:cs typeface="Corbel"/>
              </a:rPr>
              <a:t>2020</a:t>
            </a:r>
            <a:br>
              <a:rPr lang="en-US" sz="1588" spc="-44" dirty="0">
                <a:solidFill>
                  <a:srgbClr val="0E4959"/>
                </a:solidFill>
                <a:latin typeface="Corbel"/>
                <a:cs typeface="Corbel"/>
              </a:rPr>
            </a:br>
            <a:endParaRPr sz="1588" dirty="0">
              <a:latin typeface="Corbel"/>
              <a:cs typeface="Corbel"/>
            </a:endParaRPr>
          </a:p>
          <a:p>
            <a:pPr marL="139521" indent="-128875">
              <a:spcBef>
                <a:spcPts val="741"/>
              </a:spcBef>
              <a:buSzPct val="77777"/>
              <a:buChar char="•"/>
              <a:tabLst>
                <a:tab pos="140081" algn="l"/>
              </a:tabLst>
            </a:pPr>
            <a:r>
              <a:rPr sz="1588" spc="-22" dirty="0">
                <a:solidFill>
                  <a:srgbClr val="0E4959"/>
                </a:solidFill>
                <a:latin typeface="Corbel"/>
                <a:cs typeface="Corbel"/>
              </a:rPr>
              <a:t>Phase </a:t>
            </a:r>
            <a:r>
              <a:rPr sz="1588" spc="-13" dirty="0">
                <a:solidFill>
                  <a:srgbClr val="0E4959"/>
                </a:solidFill>
                <a:latin typeface="Corbel"/>
                <a:cs typeface="Corbel"/>
              </a:rPr>
              <a:t>3: </a:t>
            </a:r>
            <a:r>
              <a:rPr sz="1588" spc="-22" dirty="0">
                <a:solidFill>
                  <a:srgbClr val="0E4959"/>
                </a:solidFill>
                <a:latin typeface="Corbel"/>
                <a:cs typeface="Corbel"/>
              </a:rPr>
              <a:t>January </a:t>
            </a:r>
            <a:r>
              <a:rPr sz="1588" spc="-31" dirty="0">
                <a:solidFill>
                  <a:srgbClr val="0E4959"/>
                </a:solidFill>
                <a:latin typeface="Corbel"/>
                <a:cs typeface="Corbel"/>
              </a:rPr>
              <a:t>13 </a:t>
            </a:r>
            <a:r>
              <a:rPr sz="1588" dirty="0">
                <a:solidFill>
                  <a:srgbClr val="0E4959"/>
                </a:solidFill>
                <a:latin typeface="Corbel"/>
                <a:cs typeface="Corbel"/>
              </a:rPr>
              <a:t>– </a:t>
            </a:r>
            <a:r>
              <a:rPr sz="1588" spc="-22" dirty="0">
                <a:solidFill>
                  <a:srgbClr val="0E4959"/>
                </a:solidFill>
                <a:latin typeface="Corbel"/>
                <a:cs typeface="Corbel"/>
              </a:rPr>
              <a:t>February </a:t>
            </a:r>
            <a:r>
              <a:rPr sz="1588" spc="-13" dirty="0">
                <a:solidFill>
                  <a:srgbClr val="0E4959"/>
                </a:solidFill>
                <a:latin typeface="Corbel"/>
                <a:cs typeface="Corbel"/>
              </a:rPr>
              <a:t>8,</a:t>
            </a:r>
            <a:r>
              <a:rPr sz="1588" spc="-159" dirty="0">
                <a:solidFill>
                  <a:srgbClr val="0E4959"/>
                </a:solidFill>
                <a:latin typeface="Corbel"/>
                <a:cs typeface="Corbel"/>
              </a:rPr>
              <a:t> </a:t>
            </a:r>
            <a:r>
              <a:rPr sz="1588" spc="-35" dirty="0">
                <a:solidFill>
                  <a:srgbClr val="0E4959"/>
                </a:solidFill>
                <a:latin typeface="Corbel"/>
                <a:cs typeface="Corbel"/>
              </a:rPr>
              <a:t>2021</a:t>
            </a:r>
            <a:br>
              <a:rPr lang="en-US" sz="1588" spc="-35" dirty="0">
                <a:solidFill>
                  <a:srgbClr val="0E4959"/>
                </a:solidFill>
                <a:latin typeface="Corbel"/>
                <a:cs typeface="Corbel"/>
              </a:rPr>
            </a:br>
            <a:endParaRPr sz="1588" dirty="0">
              <a:latin typeface="Corbel"/>
              <a:cs typeface="Corbel"/>
            </a:endParaRPr>
          </a:p>
          <a:p>
            <a:pPr marL="139521" indent="-128875">
              <a:spcBef>
                <a:spcPts val="741"/>
              </a:spcBef>
              <a:buSzPct val="77777"/>
              <a:buChar char="•"/>
              <a:tabLst>
                <a:tab pos="140081" algn="l"/>
              </a:tabLst>
            </a:pPr>
            <a:r>
              <a:rPr sz="1588" spc="-22" dirty="0">
                <a:solidFill>
                  <a:srgbClr val="0E4959"/>
                </a:solidFill>
                <a:latin typeface="Corbel"/>
                <a:cs typeface="Corbel"/>
              </a:rPr>
              <a:t>Phase </a:t>
            </a:r>
            <a:r>
              <a:rPr sz="1588" spc="-13" dirty="0">
                <a:solidFill>
                  <a:srgbClr val="0E4959"/>
                </a:solidFill>
                <a:latin typeface="Corbel"/>
                <a:cs typeface="Corbel"/>
              </a:rPr>
              <a:t>4: </a:t>
            </a:r>
            <a:r>
              <a:rPr sz="1588" spc="-18" dirty="0">
                <a:solidFill>
                  <a:srgbClr val="0E4959"/>
                </a:solidFill>
                <a:latin typeface="Corbel"/>
                <a:cs typeface="Corbel"/>
              </a:rPr>
              <a:t>June </a:t>
            </a:r>
            <a:r>
              <a:rPr sz="1588" spc="-13" dirty="0">
                <a:solidFill>
                  <a:srgbClr val="0E4959"/>
                </a:solidFill>
                <a:latin typeface="Corbel"/>
                <a:cs typeface="Corbel"/>
              </a:rPr>
              <a:t>14 </a:t>
            </a:r>
            <a:r>
              <a:rPr sz="1588" dirty="0">
                <a:solidFill>
                  <a:srgbClr val="0E4959"/>
                </a:solidFill>
                <a:latin typeface="Corbel"/>
                <a:cs typeface="Corbel"/>
              </a:rPr>
              <a:t>– </a:t>
            </a:r>
            <a:r>
              <a:rPr sz="1588" spc="-13" dirty="0">
                <a:solidFill>
                  <a:srgbClr val="0E4959"/>
                </a:solidFill>
                <a:latin typeface="Corbel"/>
                <a:cs typeface="Corbel"/>
              </a:rPr>
              <a:t>July </a:t>
            </a:r>
            <a:r>
              <a:rPr sz="1588" spc="-31" dirty="0">
                <a:solidFill>
                  <a:srgbClr val="0E4959"/>
                </a:solidFill>
                <a:latin typeface="Corbel"/>
                <a:cs typeface="Corbel"/>
              </a:rPr>
              <a:t>23,</a:t>
            </a:r>
            <a:r>
              <a:rPr sz="1588" spc="-221" dirty="0">
                <a:solidFill>
                  <a:srgbClr val="0E4959"/>
                </a:solidFill>
                <a:latin typeface="Corbel"/>
                <a:cs typeface="Corbel"/>
              </a:rPr>
              <a:t> </a:t>
            </a:r>
            <a:r>
              <a:rPr sz="1588" spc="-35" dirty="0">
                <a:solidFill>
                  <a:srgbClr val="0E4959"/>
                </a:solidFill>
                <a:latin typeface="Corbel"/>
                <a:cs typeface="Corbel"/>
              </a:rPr>
              <a:t>2021</a:t>
            </a:r>
            <a:endParaRPr sz="1588" dirty="0">
              <a:latin typeface="Corbel"/>
              <a:cs typeface="Corbel"/>
            </a:endParaRPr>
          </a:p>
        </p:txBody>
      </p:sp>
      <p:sp>
        <p:nvSpPr>
          <p:cNvPr id="4" name="object 4"/>
          <p:cNvSpPr/>
          <p:nvPr/>
        </p:nvSpPr>
        <p:spPr>
          <a:xfrm>
            <a:off x="7403541" y="2126481"/>
            <a:ext cx="2481893" cy="3176389"/>
          </a:xfrm>
          <a:prstGeom prst="rect">
            <a:avLst/>
          </a:prstGeom>
          <a:blipFill>
            <a:blip r:embed="rId2" cstate="print"/>
            <a:stretch>
              <a:fillRect/>
            </a:stretch>
          </a:blipFill>
        </p:spPr>
        <p:txBody>
          <a:bodyPr wrap="square" lIns="0" tIns="0" rIns="0" bIns="0" rtlCol="0"/>
          <a:lstStyle/>
          <a:p>
            <a:endParaRPr sz="1588"/>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8973" y="4345361"/>
            <a:ext cx="4066615" cy="1088160"/>
          </a:xfrm>
          <a:prstGeom prst="rect">
            <a:avLst/>
          </a:prstGeom>
        </p:spPr>
        <p:txBody>
          <a:bodyPr vert="horz" wrap="square" lIns="0" tIns="105895" rIns="0" bIns="0" rtlCol="0">
            <a:spAutoFit/>
          </a:bodyPr>
          <a:lstStyle/>
          <a:p>
            <a:pPr marL="522782" marR="4483" indent="-512136">
              <a:lnSpc>
                <a:spcPts val="3812"/>
              </a:lnSpc>
              <a:spcBef>
                <a:spcPts val="833"/>
              </a:spcBef>
            </a:pPr>
            <a:r>
              <a:rPr sz="3794" b="1" spc="-4" dirty="0">
                <a:solidFill>
                  <a:srgbClr val="FFFFFF"/>
                </a:solidFill>
              </a:rPr>
              <a:t>OR</a:t>
            </a:r>
            <a:r>
              <a:rPr sz="3794" b="1" spc="-9" dirty="0">
                <a:solidFill>
                  <a:srgbClr val="FFFFFF"/>
                </a:solidFill>
              </a:rPr>
              <a:t>G</a:t>
            </a:r>
            <a:r>
              <a:rPr sz="3794" b="1" spc="-4" dirty="0">
                <a:solidFill>
                  <a:srgbClr val="FFFFFF"/>
                </a:solidFill>
              </a:rPr>
              <a:t>A</a:t>
            </a:r>
            <a:r>
              <a:rPr sz="3794" b="1" spc="-9" dirty="0">
                <a:solidFill>
                  <a:srgbClr val="FFFFFF"/>
                </a:solidFill>
              </a:rPr>
              <a:t>N</a:t>
            </a:r>
            <a:r>
              <a:rPr sz="3794" b="1" spc="-4" dirty="0">
                <a:solidFill>
                  <a:srgbClr val="FFFFFF"/>
                </a:solidFill>
              </a:rPr>
              <a:t>I</a:t>
            </a:r>
            <a:r>
              <a:rPr sz="3794" b="1" dirty="0">
                <a:solidFill>
                  <a:srgbClr val="FFFFFF"/>
                </a:solidFill>
              </a:rPr>
              <a:t>Z</a:t>
            </a:r>
            <a:r>
              <a:rPr sz="3794" b="1" spc="-207" dirty="0">
                <a:solidFill>
                  <a:srgbClr val="FFFFFF"/>
                </a:solidFill>
              </a:rPr>
              <a:t>A</a:t>
            </a:r>
            <a:r>
              <a:rPr sz="3794" b="1" spc="-9" dirty="0">
                <a:solidFill>
                  <a:srgbClr val="FFFFFF"/>
                </a:solidFill>
              </a:rPr>
              <a:t>T</a:t>
            </a:r>
            <a:r>
              <a:rPr sz="3794" b="1" spc="-4" dirty="0">
                <a:solidFill>
                  <a:srgbClr val="FFFFFF"/>
                </a:solidFill>
              </a:rPr>
              <a:t>IONAL  </a:t>
            </a:r>
            <a:r>
              <a:rPr sz="3794" b="1" spc="-22" dirty="0">
                <a:solidFill>
                  <a:srgbClr val="FFFFFF"/>
                </a:solidFill>
              </a:rPr>
              <a:t>AFFILIATIONS</a:t>
            </a:r>
            <a:endParaRPr sz="3794"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2266" y="439704"/>
            <a:ext cx="4185397" cy="1365532"/>
          </a:xfrm>
          <a:prstGeom prst="rect">
            <a:avLst/>
          </a:prstGeom>
        </p:spPr>
        <p:txBody>
          <a:bodyPr vert="horz" wrap="square" lIns="0" tIns="11206" rIns="0" bIns="0" rtlCol="0" anchor="ctr">
            <a:spAutoFit/>
          </a:bodyPr>
          <a:lstStyle/>
          <a:p>
            <a:pPr marL="11206">
              <a:lnSpc>
                <a:spcPct val="100000"/>
              </a:lnSpc>
              <a:spcBef>
                <a:spcPts val="88"/>
              </a:spcBef>
            </a:pPr>
            <a:r>
              <a:rPr spc="-4" dirty="0"/>
              <a:t>Impact </a:t>
            </a:r>
            <a:r>
              <a:rPr dirty="0"/>
              <a:t>on </a:t>
            </a:r>
            <a:r>
              <a:rPr spc="-4" dirty="0"/>
              <a:t>Service</a:t>
            </a:r>
            <a:r>
              <a:rPr spc="-202" dirty="0"/>
              <a:t> </a:t>
            </a:r>
            <a:r>
              <a:rPr spc="-4" dirty="0"/>
              <a:t>System</a:t>
            </a:r>
          </a:p>
        </p:txBody>
      </p:sp>
      <p:sp>
        <p:nvSpPr>
          <p:cNvPr id="3" name="object 3"/>
          <p:cNvSpPr txBox="1"/>
          <p:nvPr/>
        </p:nvSpPr>
        <p:spPr>
          <a:xfrm>
            <a:off x="2642266" y="1951847"/>
            <a:ext cx="3385856" cy="1021920"/>
          </a:xfrm>
          <a:prstGeom prst="rect">
            <a:avLst/>
          </a:prstGeom>
        </p:spPr>
        <p:txBody>
          <a:bodyPr vert="horz" wrap="square" lIns="0" tIns="99732" rIns="0" bIns="0" rtlCol="0">
            <a:spAutoFit/>
          </a:bodyPr>
          <a:lstStyle/>
          <a:p>
            <a:pPr marL="139521" indent="-128875">
              <a:spcBef>
                <a:spcPts val="785"/>
              </a:spcBef>
              <a:buSzPct val="81250"/>
              <a:buChar char="•"/>
              <a:tabLst>
                <a:tab pos="140081" algn="l"/>
              </a:tabLst>
            </a:pPr>
            <a:r>
              <a:rPr sz="1412" spc="-9" dirty="0">
                <a:solidFill>
                  <a:srgbClr val="0E4959"/>
                </a:solidFill>
                <a:latin typeface="Corbel"/>
                <a:cs typeface="Corbel"/>
              </a:rPr>
              <a:t>Employment </a:t>
            </a:r>
            <a:r>
              <a:rPr sz="1412" spc="-4" dirty="0">
                <a:solidFill>
                  <a:srgbClr val="0E4959"/>
                </a:solidFill>
                <a:latin typeface="Corbel"/>
                <a:cs typeface="Corbel"/>
              </a:rPr>
              <a:t>services </a:t>
            </a:r>
            <a:r>
              <a:rPr sz="1412" spc="-9" dirty="0">
                <a:solidFill>
                  <a:srgbClr val="0E4959"/>
                </a:solidFill>
                <a:latin typeface="Corbel"/>
                <a:cs typeface="Corbel"/>
              </a:rPr>
              <a:t>significantly</a:t>
            </a:r>
            <a:r>
              <a:rPr sz="1412" spc="13" dirty="0">
                <a:solidFill>
                  <a:srgbClr val="0E4959"/>
                </a:solidFill>
                <a:latin typeface="Corbel"/>
                <a:cs typeface="Corbel"/>
              </a:rPr>
              <a:t> </a:t>
            </a:r>
            <a:r>
              <a:rPr sz="1412" spc="-9" dirty="0">
                <a:solidFill>
                  <a:srgbClr val="0E4959"/>
                </a:solidFill>
                <a:latin typeface="Corbel"/>
                <a:cs typeface="Corbel"/>
              </a:rPr>
              <a:t>impacted</a:t>
            </a:r>
            <a:endParaRPr sz="1412" dirty="0">
              <a:latin typeface="Corbel"/>
              <a:cs typeface="Corbel"/>
            </a:endParaRPr>
          </a:p>
          <a:p>
            <a:pPr marL="139521" indent="-128875">
              <a:lnSpc>
                <a:spcPts val="1588"/>
              </a:lnSpc>
              <a:spcBef>
                <a:spcPts val="697"/>
              </a:spcBef>
              <a:buSzPct val="81250"/>
              <a:buChar char="•"/>
              <a:tabLst>
                <a:tab pos="140081" algn="l"/>
              </a:tabLst>
            </a:pPr>
            <a:r>
              <a:rPr sz="1412" spc="-9" dirty="0">
                <a:solidFill>
                  <a:srgbClr val="0E4959"/>
                </a:solidFill>
                <a:latin typeface="Corbel"/>
                <a:cs typeface="Corbel"/>
              </a:rPr>
              <a:t>Dramatic impact at </a:t>
            </a:r>
            <a:r>
              <a:rPr sz="1412" spc="-4" dirty="0">
                <a:solidFill>
                  <a:srgbClr val="0E4959"/>
                </a:solidFill>
                <a:latin typeface="Corbel"/>
                <a:cs typeface="Corbel"/>
              </a:rPr>
              <a:t>start </a:t>
            </a:r>
            <a:r>
              <a:rPr sz="1412" spc="-9" dirty="0">
                <a:solidFill>
                  <a:srgbClr val="0E4959"/>
                </a:solidFill>
                <a:latin typeface="Corbel"/>
                <a:cs typeface="Corbel"/>
              </a:rPr>
              <a:t>of</a:t>
            </a:r>
            <a:r>
              <a:rPr sz="1412" spc="22" dirty="0">
                <a:solidFill>
                  <a:srgbClr val="0E4959"/>
                </a:solidFill>
                <a:latin typeface="Corbel"/>
                <a:cs typeface="Corbel"/>
              </a:rPr>
              <a:t> </a:t>
            </a:r>
            <a:r>
              <a:rPr sz="1412" spc="-9" dirty="0">
                <a:solidFill>
                  <a:srgbClr val="0E4959"/>
                </a:solidFill>
                <a:latin typeface="Corbel"/>
                <a:cs typeface="Corbel"/>
              </a:rPr>
              <a:t>pandemic</a:t>
            </a:r>
            <a:endParaRPr sz="1412" dirty="0">
              <a:latin typeface="Corbel"/>
              <a:cs typeface="Corbel"/>
            </a:endParaRPr>
          </a:p>
          <a:p>
            <a:pPr marL="299773" lvl="1" indent="-128875">
              <a:lnSpc>
                <a:spcPts val="1482"/>
              </a:lnSpc>
              <a:buSzPct val="80000"/>
              <a:buChar char="•"/>
              <a:tabLst>
                <a:tab pos="300334" algn="l"/>
              </a:tabLst>
            </a:pPr>
            <a:r>
              <a:rPr sz="1324" spc="-18" dirty="0">
                <a:solidFill>
                  <a:srgbClr val="0E4959"/>
                </a:solidFill>
                <a:latin typeface="Corbel"/>
                <a:cs typeface="Corbel"/>
              </a:rPr>
              <a:t>67% </a:t>
            </a:r>
            <a:r>
              <a:rPr sz="1324" dirty="0">
                <a:solidFill>
                  <a:srgbClr val="0E4959"/>
                </a:solidFill>
                <a:latin typeface="Corbel"/>
                <a:cs typeface="Corbel"/>
              </a:rPr>
              <a:t>decreased </a:t>
            </a:r>
            <a:r>
              <a:rPr sz="1324" spc="-4" dirty="0">
                <a:solidFill>
                  <a:srgbClr val="0E4959"/>
                </a:solidFill>
                <a:latin typeface="Corbel"/>
                <a:cs typeface="Corbel"/>
              </a:rPr>
              <a:t>in VR</a:t>
            </a:r>
            <a:r>
              <a:rPr sz="1324" spc="-66" dirty="0">
                <a:solidFill>
                  <a:srgbClr val="0E4959"/>
                </a:solidFill>
                <a:latin typeface="Corbel"/>
                <a:cs typeface="Corbel"/>
              </a:rPr>
              <a:t> </a:t>
            </a:r>
            <a:r>
              <a:rPr sz="1324" dirty="0">
                <a:solidFill>
                  <a:srgbClr val="0E4959"/>
                </a:solidFill>
                <a:latin typeface="Corbel"/>
                <a:cs typeface="Corbel"/>
              </a:rPr>
              <a:t>referrals</a:t>
            </a:r>
            <a:endParaRPr sz="1324" dirty="0">
              <a:latin typeface="Corbel"/>
              <a:cs typeface="Corbel"/>
            </a:endParaRPr>
          </a:p>
          <a:p>
            <a:pPr marL="299773" lvl="1" indent="-128875">
              <a:spcBef>
                <a:spcPts val="88"/>
              </a:spcBef>
              <a:buSzPct val="80000"/>
              <a:buChar char="•"/>
              <a:tabLst>
                <a:tab pos="300334" algn="l"/>
              </a:tabLst>
            </a:pPr>
            <a:r>
              <a:rPr sz="1324" dirty="0">
                <a:solidFill>
                  <a:srgbClr val="0E4959"/>
                </a:solidFill>
                <a:latin typeface="Corbel"/>
                <a:cs typeface="Corbel"/>
              </a:rPr>
              <a:t>43% slowing </a:t>
            </a:r>
            <a:r>
              <a:rPr sz="1324" spc="-4" dirty="0">
                <a:solidFill>
                  <a:srgbClr val="0E4959"/>
                </a:solidFill>
                <a:latin typeface="Corbel"/>
                <a:cs typeface="Corbel"/>
              </a:rPr>
              <a:t>in </a:t>
            </a:r>
            <a:r>
              <a:rPr sz="1324" dirty="0">
                <a:solidFill>
                  <a:srgbClr val="0E4959"/>
                </a:solidFill>
                <a:latin typeface="Corbel"/>
                <a:cs typeface="Corbel"/>
              </a:rPr>
              <a:t>Medicaid</a:t>
            </a:r>
            <a:r>
              <a:rPr sz="1324" spc="-9" dirty="0">
                <a:solidFill>
                  <a:srgbClr val="0E4959"/>
                </a:solidFill>
                <a:latin typeface="Corbel"/>
                <a:cs typeface="Corbel"/>
              </a:rPr>
              <a:t> </a:t>
            </a:r>
            <a:r>
              <a:rPr sz="1324" dirty="0">
                <a:solidFill>
                  <a:srgbClr val="0E4959"/>
                </a:solidFill>
                <a:latin typeface="Corbel"/>
                <a:cs typeface="Corbel"/>
              </a:rPr>
              <a:t>reimbursements</a:t>
            </a:r>
            <a:endParaRPr sz="1324" dirty="0">
              <a:latin typeface="Corbel"/>
              <a:cs typeface="Corbel"/>
            </a:endParaRPr>
          </a:p>
        </p:txBody>
      </p:sp>
      <p:sp>
        <p:nvSpPr>
          <p:cNvPr id="4" name="object 4"/>
          <p:cNvSpPr txBox="1"/>
          <p:nvPr/>
        </p:nvSpPr>
        <p:spPr>
          <a:xfrm>
            <a:off x="2654924" y="4819610"/>
            <a:ext cx="5096435" cy="625458"/>
          </a:xfrm>
          <a:prstGeom prst="rect">
            <a:avLst/>
          </a:prstGeom>
        </p:spPr>
        <p:txBody>
          <a:bodyPr vert="horz" wrap="square" lIns="0" tIns="11206" rIns="0" bIns="0" rtlCol="0">
            <a:spAutoFit/>
          </a:bodyPr>
          <a:lstStyle/>
          <a:p>
            <a:pPr marL="139521" indent="-128875">
              <a:lnSpc>
                <a:spcPts val="1632"/>
              </a:lnSpc>
              <a:spcBef>
                <a:spcPts val="88"/>
              </a:spcBef>
              <a:buSzPct val="81250"/>
              <a:buChar char="•"/>
              <a:tabLst>
                <a:tab pos="140081" algn="l"/>
              </a:tabLst>
            </a:pPr>
            <a:r>
              <a:rPr sz="1412" spc="-9" dirty="0">
                <a:solidFill>
                  <a:srgbClr val="0E4959"/>
                </a:solidFill>
                <a:latin typeface="Corbel"/>
                <a:cs typeface="Corbel"/>
              </a:rPr>
              <a:t>Partial </a:t>
            </a:r>
            <a:r>
              <a:rPr sz="1412" spc="-4" dirty="0">
                <a:solidFill>
                  <a:srgbClr val="0E4959"/>
                </a:solidFill>
                <a:latin typeface="Corbel"/>
                <a:cs typeface="Corbel"/>
              </a:rPr>
              <a:t>recovery </a:t>
            </a:r>
            <a:r>
              <a:rPr sz="1412" spc="-9" dirty="0">
                <a:solidFill>
                  <a:srgbClr val="0E4959"/>
                </a:solidFill>
                <a:latin typeface="Corbel"/>
                <a:cs typeface="Corbel"/>
              </a:rPr>
              <a:t>as </a:t>
            </a:r>
            <a:r>
              <a:rPr sz="1412" spc="-4" dirty="0">
                <a:solidFill>
                  <a:srgbClr val="0E4959"/>
                </a:solidFill>
                <a:latin typeface="Corbel"/>
                <a:cs typeface="Corbel"/>
              </a:rPr>
              <a:t>a result </a:t>
            </a:r>
            <a:r>
              <a:rPr sz="1412" spc="-9" dirty="0">
                <a:solidFill>
                  <a:srgbClr val="0E4959"/>
                </a:solidFill>
                <a:latin typeface="Corbel"/>
                <a:cs typeface="Corbel"/>
              </a:rPr>
              <a:t>of policy change and </a:t>
            </a:r>
            <a:r>
              <a:rPr sz="1412" spc="-13" dirty="0">
                <a:solidFill>
                  <a:srgbClr val="0E4959"/>
                </a:solidFill>
                <a:latin typeface="Corbel"/>
                <a:cs typeface="Corbel"/>
              </a:rPr>
              <a:t>COVID </a:t>
            </a:r>
            <a:r>
              <a:rPr sz="1412" spc="-4" dirty="0">
                <a:solidFill>
                  <a:srgbClr val="0E4959"/>
                </a:solidFill>
                <a:latin typeface="Corbel"/>
                <a:cs typeface="Corbel"/>
              </a:rPr>
              <a:t>relief</a:t>
            </a:r>
            <a:r>
              <a:rPr sz="1412" spc="13" dirty="0">
                <a:solidFill>
                  <a:srgbClr val="0E4959"/>
                </a:solidFill>
                <a:latin typeface="Corbel"/>
                <a:cs typeface="Corbel"/>
              </a:rPr>
              <a:t> </a:t>
            </a:r>
            <a:r>
              <a:rPr sz="1412" spc="-4" dirty="0">
                <a:solidFill>
                  <a:srgbClr val="0E4959"/>
                </a:solidFill>
                <a:latin typeface="Corbel"/>
                <a:cs typeface="Corbel"/>
              </a:rPr>
              <a:t>efforts</a:t>
            </a:r>
            <a:endParaRPr sz="1412" dirty="0">
              <a:latin typeface="Corbel"/>
              <a:cs typeface="Corbel"/>
            </a:endParaRPr>
          </a:p>
          <a:p>
            <a:pPr marL="299773" lvl="1" indent="-128875">
              <a:lnSpc>
                <a:spcPts val="1527"/>
              </a:lnSpc>
              <a:buSzPct val="80000"/>
              <a:buChar char="•"/>
              <a:tabLst>
                <a:tab pos="300334" algn="l"/>
              </a:tabLst>
            </a:pPr>
            <a:r>
              <a:rPr sz="1324" dirty="0">
                <a:solidFill>
                  <a:srgbClr val="0E4959"/>
                </a:solidFill>
                <a:latin typeface="Corbel"/>
                <a:cs typeface="Corbel"/>
              </a:rPr>
              <a:t>Medicaid and </a:t>
            </a:r>
            <a:r>
              <a:rPr sz="1324" spc="-4" dirty="0">
                <a:solidFill>
                  <a:srgbClr val="0E4959"/>
                </a:solidFill>
                <a:latin typeface="Corbel"/>
                <a:cs typeface="Corbel"/>
              </a:rPr>
              <a:t>VR </a:t>
            </a:r>
            <a:r>
              <a:rPr sz="1324" dirty="0">
                <a:solidFill>
                  <a:srgbClr val="0E4959"/>
                </a:solidFill>
                <a:latin typeface="Corbel"/>
                <a:cs typeface="Corbel"/>
              </a:rPr>
              <a:t>flexibility for remote/virtual service</a:t>
            </a:r>
            <a:r>
              <a:rPr sz="1324" spc="-84" dirty="0">
                <a:solidFill>
                  <a:srgbClr val="0E4959"/>
                </a:solidFill>
                <a:latin typeface="Corbel"/>
                <a:cs typeface="Corbel"/>
              </a:rPr>
              <a:t> </a:t>
            </a:r>
            <a:r>
              <a:rPr sz="1324" dirty="0">
                <a:solidFill>
                  <a:srgbClr val="0E4959"/>
                </a:solidFill>
                <a:latin typeface="Corbel"/>
                <a:cs typeface="Corbel"/>
              </a:rPr>
              <a:t>delivery</a:t>
            </a:r>
            <a:endParaRPr sz="1324" dirty="0">
              <a:latin typeface="Corbel"/>
              <a:cs typeface="Corbel"/>
            </a:endParaRPr>
          </a:p>
          <a:p>
            <a:pPr marL="299773" lvl="1" indent="-128875">
              <a:spcBef>
                <a:spcPts val="84"/>
              </a:spcBef>
              <a:buSzPct val="80000"/>
              <a:buChar char="•"/>
              <a:tabLst>
                <a:tab pos="300334" algn="l"/>
              </a:tabLst>
            </a:pPr>
            <a:r>
              <a:rPr sz="1324" dirty="0">
                <a:solidFill>
                  <a:srgbClr val="0E4959"/>
                </a:solidFill>
                <a:latin typeface="Corbel"/>
                <a:cs typeface="Corbel"/>
              </a:rPr>
              <a:t>Paycheck Protection Program </a:t>
            </a:r>
            <a:r>
              <a:rPr sz="1324" spc="4" dirty="0">
                <a:solidFill>
                  <a:srgbClr val="0E4959"/>
                </a:solidFill>
                <a:latin typeface="Corbel"/>
                <a:cs typeface="Corbel"/>
              </a:rPr>
              <a:t>(PPP)</a:t>
            </a:r>
            <a:r>
              <a:rPr sz="1324" spc="9" dirty="0">
                <a:solidFill>
                  <a:srgbClr val="0E4959"/>
                </a:solidFill>
                <a:latin typeface="Corbel"/>
                <a:cs typeface="Corbel"/>
              </a:rPr>
              <a:t> </a:t>
            </a:r>
            <a:r>
              <a:rPr sz="1324" dirty="0">
                <a:solidFill>
                  <a:srgbClr val="0E4959"/>
                </a:solidFill>
                <a:latin typeface="Corbel"/>
                <a:cs typeface="Corbel"/>
              </a:rPr>
              <a:t>loans</a:t>
            </a:r>
            <a:endParaRPr sz="1324" dirty="0">
              <a:latin typeface="Corbel"/>
              <a:cs typeface="Corbel"/>
            </a:endParaRPr>
          </a:p>
        </p:txBody>
      </p:sp>
      <p:sp>
        <p:nvSpPr>
          <p:cNvPr id="5" name="object 5"/>
          <p:cNvSpPr/>
          <p:nvPr/>
        </p:nvSpPr>
        <p:spPr>
          <a:xfrm>
            <a:off x="3235618" y="3539237"/>
            <a:ext cx="1499347" cy="900392"/>
          </a:xfrm>
          <a:custGeom>
            <a:avLst/>
            <a:gdLst/>
            <a:ahLst/>
            <a:cxnLst/>
            <a:rect l="l" t="t" r="r" b="b"/>
            <a:pathLst>
              <a:path w="1699260" h="1020445">
                <a:moveTo>
                  <a:pt x="1597298" y="0"/>
                </a:moveTo>
                <a:lnTo>
                  <a:pt x="101955" y="0"/>
                </a:lnTo>
                <a:lnTo>
                  <a:pt x="62270" y="8016"/>
                </a:lnTo>
                <a:lnTo>
                  <a:pt x="29862" y="29879"/>
                </a:lnTo>
                <a:lnTo>
                  <a:pt x="8012" y="62306"/>
                </a:lnTo>
                <a:lnTo>
                  <a:pt x="0" y="102015"/>
                </a:lnTo>
                <a:lnTo>
                  <a:pt x="0" y="918131"/>
                </a:lnTo>
                <a:lnTo>
                  <a:pt x="8012" y="957839"/>
                </a:lnTo>
                <a:lnTo>
                  <a:pt x="29862" y="990266"/>
                </a:lnTo>
                <a:lnTo>
                  <a:pt x="62270" y="1012128"/>
                </a:lnTo>
                <a:lnTo>
                  <a:pt x="101955" y="1020145"/>
                </a:lnTo>
                <a:lnTo>
                  <a:pt x="1597298" y="1020145"/>
                </a:lnTo>
                <a:lnTo>
                  <a:pt x="1636983" y="1012128"/>
                </a:lnTo>
                <a:lnTo>
                  <a:pt x="1669391" y="990266"/>
                </a:lnTo>
                <a:lnTo>
                  <a:pt x="1691241" y="957839"/>
                </a:lnTo>
                <a:lnTo>
                  <a:pt x="1699253" y="918131"/>
                </a:lnTo>
                <a:lnTo>
                  <a:pt x="1699253" y="102015"/>
                </a:lnTo>
                <a:lnTo>
                  <a:pt x="1691241" y="62306"/>
                </a:lnTo>
                <a:lnTo>
                  <a:pt x="1669391" y="29879"/>
                </a:lnTo>
                <a:lnTo>
                  <a:pt x="1636983" y="8016"/>
                </a:lnTo>
                <a:lnTo>
                  <a:pt x="1597298" y="0"/>
                </a:lnTo>
                <a:close/>
              </a:path>
            </a:pathLst>
          </a:custGeom>
          <a:solidFill>
            <a:srgbClr val="0E4959"/>
          </a:solidFill>
        </p:spPr>
        <p:txBody>
          <a:bodyPr wrap="square" lIns="0" tIns="0" rIns="0" bIns="0" rtlCol="0"/>
          <a:lstStyle/>
          <a:p>
            <a:endParaRPr sz="1588"/>
          </a:p>
        </p:txBody>
      </p:sp>
      <p:sp>
        <p:nvSpPr>
          <p:cNvPr id="6" name="object 6"/>
          <p:cNvSpPr/>
          <p:nvPr/>
        </p:nvSpPr>
        <p:spPr>
          <a:xfrm>
            <a:off x="3235618" y="3539237"/>
            <a:ext cx="1499347" cy="900392"/>
          </a:xfrm>
          <a:custGeom>
            <a:avLst/>
            <a:gdLst/>
            <a:ahLst/>
            <a:cxnLst/>
            <a:rect l="l" t="t" r="r" b="b"/>
            <a:pathLst>
              <a:path w="1699260" h="1020445">
                <a:moveTo>
                  <a:pt x="0" y="102014"/>
                </a:moveTo>
                <a:lnTo>
                  <a:pt x="8012" y="62305"/>
                </a:lnTo>
                <a:lnTo>
                  <a:pt x="29861" y="29879"/>
                </a:lnTo>
                <a:lnTo>
                  <a:pt x="62269" y="8016"/>
                </a:lnTo>
                <a:lnTo>
                  <a:pt x="101955" y="0"/>
                </a:lnTo>
                <a:lnTo>
                  <a:pt x="1597297" y="0"/>
                </a:lnTo>
                <a:lnTo>
                  <a:pt x="1636983" y="8016"/>
                </a:lnTo>
                <a:lnTo>
                  <a:pt x="1669391" y="29879"/>
                </a:lnTo>
                <a:lnTo>
                  <a:pt x="1691240" y="62305"/>
                </a:lnTo>
                <a:lnTo>
                  <a:pt x="1699252" y="102014"/>
                </a:lnTo>
                <a:lnTo>
                  <a:pt x="1699252" y="918130"/>
                </a:lnTo>
                <a:lnTo>
                  <a:pt x="1691240" y="957839"/>
                </a:lnTo>
                <a:lnTo>
                  <a:pt x="1669391" y="990265"/>
                </a:lnTo>
                <a:lnTo>
                  <a:pt x="1636983" y="1012128"/>
                </a:lnTo>
                <a:lnTo>
                  <a:pt x="1597297" y="1020144"/>
                </a:lnTo>
                <a:lnTo>
                  <a:pt x="101955" y="1020144"/>
                </a:lnTo>
                <a:lnTo>
                  <a:pt x="62269" y="1012128"/>
                </a:lnTo>
                <a:lnTo>
                  <a:pt x="29861" y="990265"/>
                </a:lnTo>
                <a:lnTo>
                  <a:pt x="8012" y="957839"/>
                </a:lnTo>
                <a:lnTo>
                  <a:pt x="0" y="918130"/>
                </a:lnTo>
                <a:lnTo>
                  <a:pt x="0" y="102014"/>
                </a:lnTo>
                <a:close/>
              </a:path>
            </a:pathLst>
          </a:custGeom>
          <a:ln w="15167">
            <a:solidFill>
              <a:srgbClr val="FFFFFF"/>
            </a:solidFill>
          </a:ln>
        </p:spPr>
        <p:txBody>
          <a:bodyPr wrap="square" lIns="0" tIns="0" rIns="0" bIns="0" rtlCol="0"/>
          <a:lstStyle/>
          <a:p>
            <a:endParaRPr sz="1588"/>
          </a:p>
        </p:txBody>
      </p:sp>
      <p:sp>
        <p:nvSpPr>
          <p:cNvPr id="7" name="object 7"/>
          <p:cNvSpPr txBox="1"/>
          <p:nvPr/>
        </p:nvSpPr>
        <p:spPr>
          <a:xfrm>
            <a:off x="3351026" y="3622027"/>
            <a:ext cx="1265704" cy="680805"/>
          </a:xfrm>
          <a:prstGeom prst="rect">
            <a:avLst/>
          </a:prstGeom>
        </p:spPr>
        <p:txBody>
          <a:bodyPr vert="horz" wrap="square" lIns="0" tIns="39221" rIns="0" bIns="0" rtlCol="0">
            <a:spAutoFit/>
          </a:bodyPr>
          <a:lstStyle/>
          <a:p>
            <a:pPr marL="179304" marR="4483" indent="-168658">
              <a:lnSpc>
                <a:spcPts val="2480"/>
              </a:lnSpc>
              <a:spcBef>
                <a:spcPts val="309"/>
              </a:spcBef>
            </a:pPr>
            <a:r>
              <a:rPr sz="2206" spc="26" dirty="0">
                <a:solidFill>
                  <a:srgbClr val="FFFFFF"/>
                </a:solidFill>
                <a:latin typeface="Corbel"/>
                <a:cs typeface="Corbel"/>
              </a:rPr>
              <a:t>D</a:t>
            </a:r>
            <a:r>
              <a:rPr sz="2206" spc="18" dirty="0">
                <a:solidFill>
                  <a:srgbClr val="FFFFFF"/>
                </a:solidFill>
                <a:latin typeface="Corbel"/>
                <a:cs typeface="Corbel"/>
              </a:rPr>
              <a:t>ec</a:t>
            </a:r>
            <a:r>
              <a:rPr sz="2206" spc="13" dirty="0">
                <a:solidFill>
                  <a:srgbClr val="FFFFFF"/>
                </a:solidFill>
                <a:latin typeface="Corbel"/>
                <a:cs typeface="Corbel"/>
              </a:rPr>
              <a:t>r</a:t>
            </a:r>
            <a:r>
              <a:rPr sz="2206" spc="18" dirty="0">
                <a:solidFill>
                  <a:srgbClr val="FFFFFF"/>
                </a:solidFill>
                <a:latin typeface="Corbel"/>
                <a:cs typeface="Corbel"/>
              </a:rPr>
              <a:t>ea</a:t>
            </a:r>
            <a:r>
              <a:rPr sz="2206" spc="13" dirty="0">
                <a:solidFill>
                  <a:srgbClr val="FFFFFF"/>
                </a:solidFill>
                <a:latin typeface="Corbel"/>
                <a:cs typeface="Corbel"/>
              </a:rPr>
              <a:t>s</a:t>
            </a:r>
            <a:r>
              <a:rPr sz="2206" spc="18" dirty="0">
                <a:solidFill>
                  <a:srgbClr val="FFFFFF"/>
                </a:solidFill>
                <a:latin typeface="Corbel"/>
                <a:cs typeface="Corbel"/>
              </a:rPr>
              <a:t>e</a:t>
            </a:r>
            <a:r>
              <a:rPr sz="2206" dirty="0">
                <a:solidFill>
                  <a:srgbClr val="FFFFFF"/>
                </a:solidFill>
                <a:latin typeface="Corbel"/>
                <a:cs typeface="Corbel"/>
              </a:rPr>
              <a:t>d  </a:t>
            </a:r>
            <a:r>
              <a:rPr sz="2206" spc="9" dirty="0">
                <a:solidFill>
                  <a:srgbClr val="FFFFFF"/>
                </a:solidFill>
                <a:latin typeface="Corbel"/>
                <a:cs typeface="Corbel"/>
              </a:rPr>
              <a:t>funding</a:t>
            </a:r>
            <a:endParaRPr sz="2206" dirty="0">
              <a:latin typeface="Corbel"/>
              <a:cs typeface="Corbel"/>
            </a:endParaRPr>
          </a:p>
        </p:txBody>
      </p:sp>
      <p:sp>
        <p:nvSpPr>
          <p:cNvPr id="8" name="object 8"/>
          <p:cNvSpPr/>
          <p:nvPr/>
        </p:nvSpPr>
        <p:spPr>
          <a:xfrm>
            <a:off x="4884895" y="3803274"/>
            <a:ext cx="318247" cy="372596"/>
          </a:xfrm>
          <a:custGeom>
            <a:avLst/>
            <a:gdLst/>
            <a:ahLst/>
            <a:cxnLst/>
            <a:rect l="l" t="t" r="r" b="b"/>
            <a:pathLst>
              <a:path w="360679" h="422275">
                <a:moveTo>
                  <a:pt x="180120" y="0"/>
                </a:moveTo>
                <a:lnTo>
                  <a:pt x="180120" y="84333"/>
                </a:lnTo>
                <a:lnTo>
                  <a:pt x="0" y="84333"/>
                </a:lnTo>
                <a:lnTo>
                  <a:pt x="0" y="337328"/>
                </a:lnTo>
                <a:lnTo>
                  <a:pt x="180120" y="337328"/>
                </a:lnTo>
                <a:lnTo>
                  <a:pt x="180120" y="421660"/>
                </a:lnTo>
                <a:lnTo>
                  <a:pt x="360240" y="210830"/>
                </a:lnTo>
                <a:lnTo>
                  <a:pt x="180120" y="0"/>
                </a:lnTo>
                <a:close/>
              </a:path>
            </a:pathLst>
          </a:custGeom>
          <a:solidFill>
            <a:srgbClr val="AAB1B5"/>
          </a:solidFill>
        </p:spPr>
        <p:txBody>
          <a:bodyPr wrap="square" lIns="0" tIns="0" rIns="0" bIns="0" rtlCol="0"/>
          <a:lstStyle/>
          <a:p>
            <a:endParaRPr sz="1588"/>
          </a:p>
        </p:txBody>
      </p:sp>
      <p:sp>
        <p:nvSpPr>
          <p:cNvPr id="9" name="object 9"/>
          <p:cNvSpPr/>
          <p:nvPr/>
        </p:nvSpPr>
        <p:spPr>
          <a:xfrm>
            <a:off x="5334696" y="3539237"/>
            <a:ext cx="1499347" cy="900392"/>
          </a:xfrm>
          <a:custGeom>
            <a:avLst/>
            <a:gdLst/>
            <a:ahLst/>
            <a:cxnLst/>
            <a:rect l="l" t="t" r="r" b="b"/>
            <a:pathLst>
              <a:path w="1699260" h="1020445">
                <a:moveTo>
                  <a:pt x="1597298" y="0"/>
                </a:moveTo>
                <a:lnTo>
                  <a:pt x="101955" y="0"/>
                </a:lnTo>
                <a:lnTo>
                  <a:pt x="62269" y="8016"/>
                </a:lnTo>
                <a:lnTo>
                  <a:pt x="29861" y="29879"/>
                </a:lnTo>
                <a:lnTo>
                  <a:pt x="8012" y="62306"/>
                </a:lnTo>
                <a:lnTo>
                  <a:pt x="0" y="102015"/>
                </a:lnTo>
                <a:lnTo>
                  <a:pt x="0" y="918131"/>
                </a:lnTo>
                <a:lnTo>
                  <a:pt x="8012" y="957839"/>
                </a:lnTo>
                <a:lnTo>
                  <a:pt x="29861" y="990266"/>
                </a:lnTo>
                <a:lnTo>
                  <a:pt x="62269" y="1012128"/>
                </a:lnTo>
                <a:lnTo>
                  <a:pt x="101955" y="1020145"/>
                </a:lnTo>
                <a:lnTo>
                  <a:pt x="1597298" y="1020145"/>
                </a:lnTo>
                <a:lnTo>
                  <a:pt x="1636983" y="1012128"/>
                </a:lnTo>
                <a:lnTo>
                  <a:pt x="1669391" y="990266"/>
                </a:lnTo>
                <a:lnTo>
                  <a:pt x="1691241" y="957839"/>
                </a:lnTo>
                <a:lnTo>
                  <a:pt x="1699253" y="918131"/>
                </a:lnTo>
                <a:lnTo>
                  <a:pt x="1699253" y="102015"/>
                </a:lnTo>
                <a:lnTo>
                  <a:pt x="1691241" y="62306"/>
                </a:lnTo>
                <a:lnTo>
                  <a:pt x="1669391" y="29879"/>
                </a:lnTo>
                <a:lnTo>
                  <a:pt x="1636983" y="8016"/>
                </a:lnTo>
                <a:lnTo>
                  <a:pt x="1597298" y="0"/>
                </a:lnTo>
                <a:close/>
              </a:path>
            </a:pathLst>
          </a:custGeom>
          <a:solidFill>
            <a:srgbClr val="0E4959"/>
          </a:solidFill>
        </p:spPr>
        <p:txBody>
          <a:bodyPr wrap="square" lIns="0" tIns="0" rIns="0" bIns="0" rtlCol="0"/>
          <a:lstStyle/>
          <a:p>
            <a:endParaRPr sz="1588"/>
          </a:p>
        </p:txBody>
      </p:sp>
      <p:sp>
        <p:nvSpPr>
          <p:cNvPr id="10" name="object 10"/>
          <p:cNvSpPr/>
          <p:nvPr/>
        </p:nvSpPr>
        <p:spPr>
          <a:xfrm>
            <a:off x="5334696" y="3539237"/>
            <a:ext cx="1499347" cy="900392"/>
          </a:xfrm>
          <a:custGeom>
            <a:avLst/>
            <a:gdLst/>
            <a:ahLst/>
            <a:cxnLst/>
            <a:rect l="l" t="t" r="r" b="b"/>
            <a:pathLst>
              <a:path w="1699260" h="1020445">
                <a:moveTo>
                  <a:pt x="0" y="102014"/>
                </a:moveTo>
                <a:lnTo>
                  <a:pt x="8012" y="62305"/>
                </a:lnTo>
                <a:lnTo>
                  <a:pt x="29861" y="29879"/>
                </a:lnTo>
                <a:lnTo>
                  <a:pt x="62269" y="8016"/>
                </a:lnTo>
                <a:lnTo>
                  <a:pt x="101955" y="0"/>
                </a:lnTo>
                <a:lnTo>
                  <a:pt x="1597297" y="0"/>
                </a:lnTo>
                <a:lnTo>
                  <a:pt x="1636983" y="8016"/>
                </a:lnTo>
                <a:lnTo>
                  <a:pt x="1669391" y="29879"/>
                </a:lnTo>
                <a:lnTo>
                  <a:pt x="1691240" y="62305"/>
                </a:lnTo>
                <a:lnTo>
                  <a:pt x="1699252" y="102014"/>
                </a:lnTo>
                <a:lnTo>
                  <a:pt x="1699252" y="918130"/>
                </a:lnTo>
                <a:lnTo>
                  <a:pt x="1691240" y="957839"/>
                </a:lnTo>
                <a:lnTo>
                  <a:pt x="1669391" y="990265"/>
                </a:lnTo>
                <a:lnTo>
                  <a:pt x="1636983" y="1012128"/>
                </a:lnTo>
                <a:lnTo>
                  <a:pt x="1597297" y="1020144"/>
                </a:lnTo>
                <a:lnTo>
                  <a:pt x="101955" y="1020144"/>
                </a:lnTo>
                <a:lnTo>
                  <a:pt x="62269" y="1012128"/>
                </a:lnTo>
                <a:lnTo>
                  <a:pt x="29861" y="990265"/>
                </a:lnTo>
                <a:lnTo>
                  <a:pt x="8012" y="957839"/>
                </a:lnTo>
                <a:lnTo>
                  <a:pt x="0" y="918130"/>
                </a:lnTo>
                <a:lnTo>
                  <a:pt x="0" y="102014"/>
                </a:lnTo>
                <a:close/>
              </a:path>
            </a:pathLst>
          </a:custGeom>
          <a:ln w="15167">
            <a:solidFill>
              <a:srgbClr val="FFFFFF"/>
            </a:solidFill>
          </a:ln>
        </p:spPr>
        <p:txBody>
          <a:bodyPr wrap="square" lIns="0" tIns="0" rIns="0" bIns="0" rtlCol="0"/>
          <a:lstStyle/>
          <a:p>
            <a:endParaRPr sz="1588"/>
          </a:p>
        </p:txBody>
      </p:sp>
      <p:sp>
        <p:nvSpPr>
          <p:cNvPr id="11" name="object 11"/>
          <p:cNvSpPr txBox="1"/>
          <p:nvPr/>
        </p:nvSpPr>
        <p:spPr>
          <a:xfrm>
            <a:off x="5643113" y="3622027"/>
            <a:ext cx="880222" cy="680805"/>
          </a:xfrm>
          <a:prstGeom prst="rect">
            <a:avLst/>
          </a:prstGeom>
        </p:spPr>
        <p:txBody>
          <a:bodyPr vert="horz" wrap="square" lIns="0" tIns="39221" rIns="0" bIns="0" rtlCol="0">
            <a:spAutoFit/>
          </a:bodyPr>
          <a:lstStyle/>
          <a:p>
            <a:pPr marL="19051" marR="4483" indent="-8405">
              <a:lnSpc>
                <a:spcPts val="2480"/>
              </a:lnSpc>
              <a:spcBef>
                <a:spcPts val="309"/>
              </a:spcBef>
            </a:pPr>
            <a:r>
              <a:rPr sz="2206" spc="22" dirty="0">
                <a:solidFill>
                  <a:srgbClr val="FFFFFF"/>
                </a:solidFill>
                <a:latin typeface="Corbel"/>
                <a:cs typeface="Corbel"/>
              </a:rPr>
              <a:t>S</a:t>
            </a:r>
            <a:r>
              <a:rPr sz="2206" spc="18" dirty="0">
                <a:solidFill>
                  <a:srgbClr val="FFFFFF"/>
                </a:solidFill>
                <a:latin typeface="Corbel"/>
                <a:cs typeface="Corbel"/>
              </a:rPr>
              <a:t>e</a:t>
            </a:r>
            <a:r>
              <a:rPr sz="2206" spc="13" dirty="0">
                <a:solidFill>
                  <a:srgbClr val="FFFFFF"/>
                </a:solidFill>
                <a:latin typeface="Corbel"/>
                <a:cs typeface="Corbel"/>
              </a:rPr>
              <a:t>r</a:t>
            </a:r>
            <a:r>
              <a:rPr sz="2206" spc="18" dirty="0">
                <a:solidFill>
                  <a:srgbClr val="FFFFFF"/>
                </a:solidFill>
                <a:latin typeface="Corbel"/>
                <a:cs typeface="Corbel"/>
              </a:rPr>
              <a:t>v</a:t>
            </a:r>
            <a:r>
              <a:rPr sz="2206" spc="9" dirty="0">
                <a:solidFill>
                  <a:srgbClr val="FFFFFF"/>
                </a:solidFill>
                <a:latin typeface="Corbel"/>
                <a:cs typeface="Corbel"/>
              </a:rPr>
              <a:t>i</a:t>
            </a:r>
            <a:r>
              <a:rPr sz="2206" spc="18" dirty="0">
                <a:solidFill>
                  <a:srgbClr val="FFFFFF"/>
                </a:solidFill>
                <a:latin typeface="Corbel"/>
                <a:cs typeface="Corbel"/>
              </a:rPr>
              <a:t>c</a:t>
            </a:r>
            <a:r>
              <a:rPr sz="2206" dirty="0">
                <a:solidFill>
                  <a:srgbClr val="FFFFFF"/>
                </a:solidFill>
                <a:latin typeface="Corbel"/>
                <a:cs typeface="Corbel"/>
              </a:rPr>
              <a:t>e  </a:t>
            </a:r>
            <a:r>
              <a:rPr sz="2206" spc="18" dirty="0">
                <a:solidFill>
                  <a:srgbClr val="FFFFFF"/>
                </a:solidFill>
                <a:latin typeface="Corbel"/>
                <a:cs typeface="Corbel"/>
              </a:rPr>
              <a:t>c</a:t>
            </a:r>
            <a:r>
              <a:rPr sz="2206" spc="9" dirty="0">
                <a:solidFill>
                  <a:srgbClr val="FFFFFF"/>
                </a:solidFill>
                <a:latin typeface="Corbel"/>
                <a:cs typeface="Corbel"/>
              </a:rPr>
              <a:t>l</a:t>
            </a:r>
            <a:r>
              <a:rPr sz="2206" spc="22" dirty="0">
                <a:solidFill>
                  <a:srgbClr val="FFFFFF"/>
                </a:solidFill>
                <a:latin typeface="Corbel"/>
                <a:cs typeface="Corbel"/>
              </a:rPr>
              <a:t>o</a:t>
            </a:r>
            <a:r>
              <a:rPr sz="2206" spc="13" dirty="0">
                <a:solidFill>
                  <a:srgbClr val="FFFFFF"/>
                </a:solidFill>
                <a:latin typeface="Corbel"/>
                <a:cs typeface="Corbel"/>
              </a:rPr>
              <a:t>s</a:t>
            </a:r>
            <a:r>
              <a:rPr sz="2206" spc="22" dirty="0">
                <a:solidFill>
                  <a:srgbClr val="FFFFFF"/>
                </a:solidFill>
                <a:latin typeface="Corbel"/>
                <a:cs typeface="Corbel"/>
              </a:rPr>
              <a:t>u</a:t>
            </a:r>
            <a:r>
              <a:rPr sz="2206" spc="13" dirty="0">
                <a:solidFill>
                  <a:srgbClr val="FFFFFF"/>
                </a:solidFill>
                <a:latin typeface="Corbel"/>
                <a:cs typeface="Corbel"/>
              </a:rPr>
              <a:t>r</a:t>
            </a:r>
            <a:r>
              <a:rPr sz="2206" dirty="0">
                <a:solidFill>
                  <a:srgbClr val="FFFFFF"/>
                </a:solidFill>
                <a:latin typeface="Corbel"/>
                <a:cs typeface="Corbel"/>
              </a:rPr>
              <a:t>e</a:t>
            </a:r>
            <a:endParaRPr sz="2206">
              <a:latin typeface="Corbel"/>
              <a:cs typeface="Corbel"/>
            </a:endParaRPr>
          </a:p>
        </p:txBody>
      </p:sp>
      <p:sp>
        <p:nvSpPr>
          <p:cNvPr id="12" name="object 12"/>
          <p:cNvSpPr/>
          <p:nvPr/>
        </p:nvSpPr>
        <p:spPr>
          <a:xfrm>
            <a:off x="6983972" y="3803274"/>
            <a:ext cx="318247" cy="372596"/>
          </a:xfrm>
          <a:custGeom>
            <a:avLst/>
            <a:gdLst/>
            <a:ahLst/>
            <a:cxnLst/>
            <a:rect l="l" t="t" r="r" b="b"/>
            <a:pathLst>
              <a:path w="360679" h="422275">
                <a:moveTo>
                  <a:pt x="180121" y="0"/>
                </a:moveTo>
                <a:lnTo>
                  <a:pt x="180121" y="84333"/>
                </a:lnTo>
                <a:lnTo>
                  <a:pt x="0" y="84333"/>
                </a:lnTo>
                <a:lnTo>
                  <a:pt x="0" y="337328"/>
                </a:lnTo>
                <a:lnTo>
                  <a:pt x="180121" y="337328"/>
                </a:lnTo>
                <a:lnTo>
                  <a:pt x="180121" y="421660"/>
                </a:lnTo>
                <a:lnTo>
                  <a:pt x="360241" y="210830"/>
                </a:lnTo>
                <a:lnTo>
                  <a:pt x="180121" y="0"/>
                </a:lnTo>
                <a:close/>
              </a:path>
            </a:pathLst>
          </a:custGeom>
          <a:solidFill>
            <a:srgbClr val="AAB1B5"/>
          </a:solidFill>
        </p:spPr>
        <p:txBody>
          <a:bodyPr wrap="square" lIns="0" tIns="0" rIns="0" bIns="0" rtlCol="0"/>
          <a:lstStyle/>
          <a:p>
            <a:endParaRPr sz="1588"/>
          </a:p>
        </p:txBody>
      </p:sp>
      <p:sp>
        <p:nvSpPr>
          <p:cNvPr id="13" name="object 13"/>
          <p:cNvSpPr/>
          <p:nvPr/>
        </p:nvSpPr>
        <p:spPr>
          <a:xfrm>
            <a:off x="7433773" y="3539237"/>
            <a:ext cx="1499347" cy="900392"/>
          </a:xfrm>
          <a:custGeom>
            <a:avLst/>
            <a:gdLst/>
            <a:ahLst/>
            <a:cxnLst/>
            <a:rect l="l" t="t" r="r" b="b"/>
            <a:pathLst>
              <a:path w="1699259" h="1020445">
                <a:moveTo>
                  <a:pt x="1597298" y="0"/>
                </a:moveTo>
                <a:lnTo>
                  <a:pt x="101955" y="0"/>
                </a:lnTo>
                <a:lnTo>
                  <a:pt x="62270" y="8016"/>
                </a:lnTo>
                <a:lnTo>
                  <a:pt x="29862" y="29879"/>
                </a:lnTo>
                <a:lnTo>
                  <a:pt x="8012" y="62306"/>
                </a:lnTo>
                <a:lnTo>
                  <a:pt x="0" y="102015"/>
                </a:lnTo>
                <a:lnTo>
                  <a:pt x="0" y="918131"/>
                </a:lnTo>
                <a:lnTo>
                  <a:pt x="8012" y="957839"/>
                </a:lnTo>
                <a:lnTo>
                  <a:pt x="29862" y="990266"/>
                </a:lnTo>
                <a:lnTo>
                  <a:pt x="62270" y="1012128"/>
                </a:lnTo>
                <a:lnTo>
                  <a:pt x="101955" y="1020145"/>
                </a:lnTo>
                <a:lnTo>
                  <a:pt x="1597298" y="1020145"/>
                </a:lnTo>
                <a:lnTo>
                  <a:pt x="1636983" y="1012128"/>
                </a:lnTo>
                <a:lnTo>
                  <a:pt x="1669391" y="990266"/>
                </a:lnTo>
                <a:lnTo>
                  <a:pt x="1691241" y="957839"/>
                </a:lnTo>
                <a:lnTo>
                  <a:pt x="1699253" y="918131"/>
                </a:lnTo>
                <a:lnTo>
                  <a:pt x="1699253" y="102015"/>
                </a:lnTo>
                <a:lnTo>
                  <a:pt x="1691241" y="62306"/>
                </a:lnTo>
                <a:lnTo>
                  <a:pt x="1669391" y="29879"/>
                </a:lnTo>
                <a:lnTo>
                  <a:pt x="1636983" y="8016"/>
                </a:lnTo>
                <a:lnTo>
                  <a:pt x="1597298" y="0"/>
                </a:lnTo>
                <a:close/>
              </a:path>
            </a:pathLst>
          </a:custGeom>
          <a:solidFill>
            <a:srgbClr val="0E4959"/>
          </a:solidFill>
        </p:spPr>
        <p:txBody>
          <a:bodyPr wrap="square" lIns="0" tIns="0" rIns="0" bIns="0" rtlCol="0"/>
          <a:lstStyle/>
          <a:p>
            <a:endParaRPr sz="1588"/>
          </a:p>
        </p:txBody>
      </p:sp>
      <p:sp>
        <p:nvSpPr>
          <p:cNvPr id="14" name="object 14"/>
          <p:cNvSpPr/>
          <p:nvPr/>
        </p:nvSpPr>
        <p:spPr>
          <a:xfrm>
            <a:off x="7433773" y="3539237"/>
            <a:ext cx="1499347" cy="900392"/>
          </a:xfrm>
          <a:custGeom>
            <a:avLst/>
            <a:gdLst/>
            <a:ahLst/>
            <a:cxnLst/>
            <a:rect l="l" t="t" r="r" b="b"/>
            <a:pathLst>
              <a:path w="1699259" h="1020445">
                <a:moveTo>
                  <a:pt x="0" y="102014"/>
                </a:moveTo>
                <a:lnTo>
                  <a:pt x="8012" y="62305"/>
                </a:lnTo>
                <a:lnTo>
                  <a:pt x="29861" y="29879"/>
                </a:lnTo>
                <a:lnTo>
                  <a:pt x="62269" y="8016"/>
                </a:lnTo>
                <a:lnTo>
                  <a:pt x="101955" y="0"/>
                </a:lnTo>
                <a:lnTo>
                  <a:pt x="1597297" y="0"/>
                </a:lnTo>
                <a:lnTo>
                  <a:pt x="1636983" y="8016"/>
                </a:lnTo>
                <a:lnTo>
                  <a:pt x="1669391" y="29879"/>
                </a:lnTo>
                <a:lnTo>
                  <a:pt x="1691240" y="62305"/>
                </a:lnTo>
                <a:lnTo>
                  <a:pt x="1699252" y="102014"/>
                </a:lnTo>
                <a:lnTo>
                  <a:pt x="1699252" y="918130"/>
                </a:lnTo>
                <a:lnTo>
                  <a:pt x="1691240" y="957839"/>
                </a:lnTo>
                <a:lnTo>
                  <a:pt x="1669391" y="990265"/>
                </a:lnTo>
                <a:lnTo>
                  <a:pt x="1636983" y="1012128"/>
                </a:lnTo>
                <a:lnTo>
                  <a:pt x="1597297" y="1020144"/>
                </a:lnTo>
                <a:lnTo>
                  <a:pt x="101955" y="1020144"/>
                </a:lnTo>
                <a:lnTo>
                  <a:pt x="62269" y="1012128"/>
                </a:lnTo>
                <a:lnTo>
                  <a:pt x="29861" y="990265"/>
                </a:lnTo>
                <a:lnTo>
                  <a:pt x="8012" y="957839"/>
                </a:lnTo>
                <a:lnTo>
                  <a:pt x="0" y="918130"/>
                </a:lnTo>
                <a:lnTo>
                  <a:pt x="0" y="102014"/>
                </a:lnTo>
                <a:close/>
              </a:path>
            </a:pathLst>
          </a:custGeom>
          <a:ln w="15167">
            <a:solidFill>
              <a:srgbClr val="FFFFFF"/>
            </a:solidFill>
          </a:ln>
        </p:spPr>
        <p:txBody>
          <a:bodyPr wrap="square" lIns="0" tIns="0" rIns="0" bIns="0" rtlCol="0"/>
          <a:lstStyle/>
          <a:p>
            <a:endParaRPr sz="1588"/>
          </a:p>
        </p:txBody>
      </p:sp>
      <p:sp>
        <p:nvSpPr>
          <p:cNvPr id="15" name="object 15"/>
          <p:cNvSpPr txBox="1"/>
          <p:nvPr/>
        </p:nvSpPr>
        <p:spPr>
          <a:xfrm>
            <a:off x="7670510" y="3622027"/>
            <a:ext cx="1023097" cy="680805"/>
          </a:xfrm>
          <a:prstGeom prst="rect">
            <a:avLst/>
          </a:prstGeom>
        </p:spPr>
        <p:txBody>
          <a:bodyPr vert="horz" wrap="square" lIns="0" tIns="39221" rIns="0" bIns="0" rtlCol="0">
            <a:spAutoFit/>
          </a:bodyPr>
          <a:lstStyle/>
          <a:p>
            <a:pPr marL="11206" marR="4483" indent="212923">
              <a:lnSpc>
                <a:spcPts val="2480"/>
              </a:lnSpc>
              <a:spcBef>
                <a:spcPts val="309"/>
              </a:spcBef>
            </a:pPr>
            <a:r>
              <a:rPr sz="2206" spc="13" dirty="0">
                <a:solidFill>
                  <a:srgbClr val="FFFFFF"/>
                </a:solidFill>
                <a:latin typeface="Corbel"/>
                <a:cs typeface="Corbel"/>
              </a:rPr>
              <a:t>Staff  </a:t>
            </a:r>
            <a:r>
              <a:rPr sz="2206" spc="9" dirty="0">
                <a:solidFill>
                  <a:srgbClr val="FFFFFF"/>
                </a:solidFill>
                <a:latin typeface="Corbel"/>
                <a:cs typeface="Corbel"/>
              </a:rPr>
              <a:t>f</a:t>
            </a:r>
            <a:r>
              <a:rPr sz="2206" spc="18" dirty="0">
                <a:solidFill>
                  <a:srgbClr val="FFFFFF"/>
                </a:solidFill>
                <a:latin typeface="Corbel"/>
                <a:cs typeface="Corbel"/>
              </a:rPr>
              <a:t>u</a:t>
            </a:r>
            <a:r>
              <a:rPr sz="2206" spc="13" dirty="0">
                <a:solidFill>
                  <a:srgbClr val="FFFFFF"/>
                </a:solidFill>
                <a:latin typeface="Corbel"/>
                <a:cs typeface="Corbel"/>
              </a:rPr>
              <a:t>r</a:t>
            </a:r>
            <a:r>
              <a:rPr sz="2206" spc="4" dirty="0">
                <a:solidFill>
                  <a:srgbClr val="FFFFFF"/>
                </a:solidFill>
                <a:latin typeface="Corbel"/>
                <a:cs typeface="Corbel"/>
              </a:rPr>
              <a:t>l</a:t>
            </a:r>
            <a:r>
              <a:rPr sz="2206" spc="18" dirty="0">
                <a:solidFill>
                  <a:srgbClr val="FFFFFF"/>
                </a:solidFill>
                <a:latin typeface="Corbel"/>
                <a:cs typeface="Corbel"/>
              </a:rPr>
              <a:t>o</a:t>
            </a:r>
            <a:r>
              <a:rPr sz="2206" spc="22" dirty="0">
                <a:solidFill>
                  <a:srgbClr val="FFFFFF"/>
                </a:solidFill>
                <a:latin typeface="Corbel"/>
                <a:cs typeface="Corbel"/>
              </a:rPr>
              <a:t>u</a:t>
            </a:r>
            <a:r>
              <a:rPr sz="2206" spc="18" dirty="0">
                <a:solidFill>
                  <a:srgbClr val="FFFFFF"/>
                </a:solidFill>
                <a:latin typeface="Corbel"/>
                <a:cs typeface="Corbel"/>
              </a:rPr>
              <a:t>g</a:t>
            </a:r>
            <a:r>
              <a:rPr sz="2206" dirty="0">
                <a:solidFill>
                  <a:srgbClr val="FFFFFF"/>
                </a:solidFill>
                <a:latin typeface="Corbel"/>
                <a:cs typeface="Corbel"/>
              </a:rPr>
              <a:t>h</a:t>
            </a:r>
            <a:endParaRPr sz="2206">
              <a:latin typeface="Corbel"/>
              <a:cs typeface="Corbe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77660" y="1191061"/>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pPr defTabSz="806867"/>
            <a:endParaRPr sz="1588">
              <a:solidFill>
                <a:prstClr val="black"/>
              </a:solidFill>
              <a:latin typeface="Calibri"/>
            </a:endParaRPr>
          </a:p>
        </p:txBody>
      </p:sp>
      <p:sp>
        <p:nvSpPr>
          <p:cNvPr id="3" name="object 3"/>
          <p:cNvSpPr/>
          <p:nvPr/>
        </p:nvSpPr>
        <p:spPr>
          <a:xfrm>
            <a:off x="10207204" y="1191061"/>
            <a:ext cx="2241" cy="4481232"/>
          </a:xfrm>
          <a:custGeom>
            <a:avLst/>
            <a:gdLst/>
            <a:ahLst/>
            <a:cxnLst/>
            <a:rect l="l" t="t" r="r" b="b"/>
            <a:pathLst>
              <a:path w="2540" h="5078730">
                <a:moveTo>
                  <a:pt x="0" y="5078728"/>
                </a:moveTo>
                <a:lnTo>
                  <a:pt x="2021" y="5078728"/>
                </a:lnTo>
                <a:lnTo>
                  <a:pt x="2021" y="0"/>
                </a:lnTo>
                <a:lnTo>
                  <a:pt x="0" y="0"/>
                </a:lnTo>
                <a:lnTo>
                  <a:pt x="0" y="5078728"/>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1977661" y="1191061"/>
            <a:ext cx="5141819" cy="4481232"/>
          </a:xfrm>
          <a:custGeom>
            <a:avLst/>
            <a:gdLst/>
            <a:ahLst/>
            <a:cxnLst/>
            <a:rect l="l" t="t" r="r" b="b"/>
            <a:pathLst>
              <a:path w="5827395" h="5078730">
                <a:moveTo>
                  <a:pt x="0" y="5078728"/>
                </a:moveTo>
                <a:lnTo>
                  <a:pt x="5826935" y="5078728"/>
                </a:lnTo>
                <a:lnTo>
                  <a:pt x="5826935" y="0"/>
                </a:lnTo>
                <a:lnTo>
                  <a:pt x="0" y="0"/>
                </a:lnTo>
                <a:lnTo>
                  <a:pt x="0" y="5078728"/>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1977660" y="1191061"/>
            <a:ext cx="8231841" cy="4481232"/>
          </a:xfrm>
          <a:custGeom>
            <a:avLst/>
            <a:gdLst/>
            <a:ahLst/>
            <a:cxnLst/>
            <a:rect l="l" t="t" r="r" b="b"/>
            <a:pathLst>
              <a:path w="9329420" h="5078730">
                <a:moveTo>
                  <a:pt x="0" y="0"/>
                </a:moveTo>
                <a:lnTo>
                  <a:pt x="9328837" y="0"/>
                </a:lnTo>
                <a:lnTo>
                  <a:pt x="9328837" y="5078729"/>
                </a:lnTo>
                <a:lnTo>
                  <a:pt x="0" y="5078729"/>
                </a:lnTo>
                <a:lnTo>
                  <a:pt x="0" y="0"/>
                </a:lnTo>
                <a:close/>
              </a:path>
            </a:pathLst>
          </a:custGeom>
          <a:ln w="10111">
            <a:solidFill>
              <a:srgbClr val="FFFFFF"/>
            </a:solidFill>
          </a:ln>
        </p:spPr>
        <p:txBody>
          <a:bodyPr wrap="square" lIns="0" tIns="0" rIns="0" bIns="0" rtlCol="0"/>
          <a:lstStyle/>
          <a:p>
            <a:pPr defTabSz="806867"/>
            <a:endParaRPr sz="1588">
              <a:solidFill>
                <a:prstClr val="black"/>
              </a:solidFill>
              <a:latin typeface="Calibri"/>
            </a:endParaRPr>
          </a:p>
        </p:txBody>
      </p:sp>
      <p:sp>
        <p:nvSpPr>
          <p:cNvPr id="6" name="object 6"/>
          <p:cNvSpPr/>
          <p:nvPr/>
        </p:nvSpPr>
        <p:spPr>
          <a:xfrm>
            <a:off x="7119074" y="1193201"/>
            <a:ext cx="3088341" cy="4481232"/>
          </a:xfrm>
          <a:custGeom>
            <a:avLst/>
            <a:gdLst/>
            <a:ahLst/>
            <a:cxnLst/>
            <a:rect l="l" t="t" r="r" b="b"/>
            <a:pathLst>
              <a:path w="3500120" h="5078730">
                <a:moveTo>
                  <a:pt x="0" y="0"/>
                </a:moveTo>
                <a:lnTo>
                  <a:pt x="3499879" y="0"/>
                </a:lnTo>
                <a:lnTo>
                  <a:pt x="3499879" y="5078730"/>
                </a:lnTo>
                <a:lnTo>
                  <a:pt x="0" y="5078730"/>
                </a:lnTo>
                <a:lnTo>
                  <a:pt x="0" y="0"/>
                </a:lnTo>
                <a:close/>
              </a:path>
            </a:pathLst>
          </a:custGeom>
          <a:solidFill>
            <a:srgbClr val="0E4959"/>
          </a:solidFill>
        </p:spPr>
        <p:txBody>
          <a:bodyPr wrap="square" lIns="0" tIns="0" rIns="0" bIns="0" rtlCol="0"/>
          <a:lstStyle/>
          <a:p>
            <a:pPr defTabSz="806867"/>
            <a:endParaRPr sz="1588">
              <a:solidFill>
                <a:prstClr val="black"/>
              </a:solidFill>
              <a:latin typeface="Calibri"/>
            </a:endParaRPr>
          </a:p>
        </p:txBody>
      </p:sp>
      <p:sp>
        <p:nvSpPr>
          <p:cNvPr id="7" name="object 7"/>
          <p:cNvSpPr/>
          <p:nvPr/>
        </p:nvSpPr>
        <p:spPr>
          <a:xfrm>
            <a:off x="7119074" y="1193201"/>
            <a:ext cx="3088341" cy="4481232"/>
          </a:xfrm>
          <a:custGeom>
            <a:avLst/>
            <a:gdLst/>
            <a:ahLst/>
            <a:cxnLst/>
            <a:rect l="l" t="t" r="r" b="b"/>
            <a:pathLst>
              <a:path w="3500120" h="5078730">
                <a:moveTo>
                  <a:pt x="0" y="0"/>
                </a:moveTo>
                <a:lnTo>
                  <a:pt x="3499879" y="0"/>
                </a:lnTo>
                <a:lnTo>
                  <a:pt x="3499879" y="5078729"/>
                </a:lnTo>
                <a:lnTo>
                  <a:pt x="0" y="5078729"/>
                </a:lnTo>
                <a:lnTo>
                  <a:pt x="0" y="0"/>
                </a:lnTo>
                <a:close/>
              </a:path>
            </a:pathLst>
          </a:custGeom>
          <a:ln w="10108">
            <a:solidFill>
              <a:srgbClr val="FFFFFF"/>
            </a:solidFill>
          </a:ln>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1975877" y="1193203"/>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pPr defTabSz="806867"/>
            <a:endParaRPr sz="1588">
              <a:solidFill>
                <a:prstClr val="black"/>
              </a:solidFill>
              <a:latin typeface="Calibri"/>
            </a:endParaRPr>
          </a:p>
        </p:txBody>
      </p:sp>
      <p:sp>
        <p:nvSpPr>
          <p:cNvPr id="9" name="object 9"/>
          <p:cNvSpPr txBox="1"/>
          <p:nvPr/>
        </p:nvSpPr>
        <p:spPr>
          <a:xfrm>
            <a:off x="7695276" y="3101527"/>
            <a:ext cx="1936376" cy="1020218"/>
          </a:xfrm>
          <a:prstGeom prst="rect">
            <a:avLst/>
          </a:prstGeom>
        </p:spPr>
        <p:txBody>
          <a:bodyPr vert="horz" wrap="square" lIns="0" tIns="91887" rIns="0" bIns="0" rtlCol="0">
            <a:spAutoFit/>
          </a:bodyPr>
          <a:lstStyle/>
          <a:p>
            <a:pPr marL="11206" marR="4483" indent="100858" defTabSz="806867">
              <a:lnSpc>
                <a:spcPts val="3618"/>
              </a:lnSpc>
              <a:spcBef>
                <a:spcPts val="723"/>
              </a:spcBef>
            </a:pPr>
            <a:r>
              <a:rPr sz="3530" b="1" spc="-13" dirty="0">
                <a:solidFill>
                  <a:srgbClr val="FFFFFF"/>
                </a:solidFill>
                <a:latin typeface="Corbel"/>
                <a:cs typeface="Corbel"/>
              </a:rPr>
              <a:t>SERVICE  </a:t>
            </a:r>
            <a:r>
              <a:rPr sz="3530" b="1" u="sng" spc="-9" dirty="0">
                <a:solidFill>
                  <a:srgbClr val="FFFFFF"/>
                </a:solidFill>
                <a:uFill>
                  <a:solidFill>
                    <a:srgbClr val="FFFFFF"/>
                  </a:solidFill>
                </a:uFill>
                <a:latin typeface="Corbel"/>
                <a:cs typeface="Corbel"/>
              </a:rPr>
              <a:t>C</a:t>
            </a:r>
            <a:r>
              <a:rPr sz="3530" b="1" u="sng" spc="-150" dirty="0">
                <a:solidFill>
                  <a:srgbClr val="FFFFFF"/>
                </a:solidFill>
                <a:uFill>
                  <a:solidFill>
                    <a:srgbClr val="FFFFFF"/>
                  </a:solidFill>
                </a:uFill>
                <a:latin typeface="Corbel"/>
                <a:cs typeface="Corbel"/>
              </a:rPr>
              <a:t>L</a:t>
            </a:r>
            <a:r>
              <a:rPr sz="3530" b="1" u="sng" spc="-13" dirty="0">
                <a:solidFill>
                  <a:srgbClr val="FFFFFF"/>
                </a:solidFill>
                <a:uFill>
                  <a:solidFill>
                    <a:srgbClr val="FFFFFF"/>
                  </a:solidFill>
                </a:uFill>
                <a:latin typeface="Corbel"/>
                <a:cs typeface="Corbel"/>
              </a:rPr>
              <a:t>OS</a:t>
            </a:r>
            <a:r>
              <a:rPr sz="3530" b="1" u="sng" spc="-18" dirty="0">
                <a:solidFill>
                  <a:srgbClr val="FFFFFF"/>
                </a:solidFill>
                <a:uFill>
                  <a:solidFill>
                    <a:srgbClr val="FFFFFF"/>
                  </a:solidFill>
                </a:uFill>
                <a:latin typeface="Corbel"/>
                <a:cs typeface="Corbel"/>
              </a:rPr>
              <a:t>UR</a:t>
            </a:r>
            <a:r>
              <a:rPr sz="3530" b="1" u="sng" dirty="0">
                <a:solidFill>
                  <a:srgbClr val="FFFFFF"/>
                </a:solidFill>
                <a:uFill>
                  <a:solidFill>
                    <a:srgbClr val="FFFFFF"/>
                  </a:solidFill>
                </a:uFill>
                <a:latin typeface="Corbel"/>
                <a:cs typeface="Corbel"/>
              </a:rPr>
              <a:t>E</a:t>
            </a:r>
            <a:endParaRPr sz="3530">
              <a:solidFill>
                <a:prstClr val="black"/>
              </a:solidFill>
              <a:latin typeface="Corbel"/>
              <a:cs typeface="Corbel"/>
            </a:endParaRPr>
          </a:p>
        </p:txBody>
      </p:sp>
      <p:sp>
        <p:nvSpPr>
          <p:cNvPr id="10" name="object 10"/>
          <p:cNvSpPr/>
          <p:nvPr/>
        </p:nvSpPr>
        <p:spPr>
          <a:xfrm>
            <a:off x="3068363" y="1302566"/>
            <a:ext cx="2960033" cy="2340909"/>
          </a:xfrm>
          <a:custGeom>
            <a:avLst/>
            <a:gdLst/>
            <a:ahLst/>
            <a:cxnLst/>
            <a:rect l="l" t="t" r="r" b="b"/>
            <a:pathLst>
              <a:path w="3354704" h="2653029">
                <a:moveTo>
                  <a:pt x="0" y="2652668"/>
                </a:moveTo>
                <a:lnTo>
                  <a:pt x="3354675" y="2652668"/>
                </a:lnTo>
                <a:lnTo>
                  <a:pt x="3354675" y="0"/>
                </a:lnTo>
                <a:lnTo>
                  <a:pt x="0" y="0"/>
                </a:lnTo>
                <a:lnTo>
                  <a:pt x="0" y="2652668"/>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4696367" y="1606967"/>
            <a:ext cx="0" cy="206187"/>
          </a:xfrm>
          <a:custGeom>
            <a:avLst/>
            <a:gdLst/>
            <a:ahLst/>
            <a:cxnLst/>
            <a:rect l="l" t="t" r="r" b="b"/>
            <a:pathLst>
              <a:path h="233680">
                <a:moveTo>
                  <a:pt x="0" y="0"/>
                </a:moveTo>
                <a:lnTo>
                  <a:pt x="0" y="23309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2" name="object 12"/>
          <p:cNvSpPr/>
          <p:nvPr/>
        </p:nvSpPr>
        <p:spPr>
          <a:xfrm>
            <a:off x="4696367" y="1857891"/>
            <a:ext cx="0" cy="119343"/>
          </a:xfrm>
          <a:custGeom>
            <a:avLst/>
            <a:gdLst/>
            <a:ahLst/>
            <a:cxnLst/>
            <a:rect l="l" t="t" r="r" b="b"/>
            <a:pathLst>
              <a:path h="135255">
                <a:moveTo>
                  <a:pt x="0" y="0"/>
                </a:moveTo>
                <a:lnTo>
                  <a:pt x="0" y="135197"/>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4696367" y="2022432"/>
            <a:ext cx="0" cy="287991"/>
          </a:xfrm>
          <a:custGeom>
            <a:avLst/>
            <a:gdLst/>
            <a:ahLst/>
            <a:cxnLst/>
            <a:rect l="l" t="t" r="r" b="b"/>
            <a:pathLst>
              <a:path h="326389">
                <a:moveTo>
                  <a:pt x="0" y="0"/>
                </a:moveTo>
                <a:lnTo>
                  <a:pt x="0" y="32633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4" name="object 14"/>
          <p:cNvSpPr/>
          <p:nvPr/>
        </p:nvSpPr>
        <p:spPr>
          <a:xfrm>
            <a:off x="4696367" y="2355626"/>
            <a:ext cx="0" cy="452718"/>
          </a:xfrm>
          <a:custGeom>
            <a:avLst/>
            <a:gdLst/>
            <a:ahLst/>
            <a:cxnLst/>
            <a:rect l="l" t="t" r="r" b="b"/>
            <a:pathLst>
              <a:path h="513080">
                <a:moveTo>
                  <a:pt x="0" y="0"/>
                </a:moveTo>
                <a:lnTo>
                  <a:pt x="0" y="512818"/>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4696367" y="2853361"/>
            <a:ext cx="0" cy="119343"/>
          </a:xfrm>
          <a:custGeom>
            <a:avLst/>
            <a:gdLst/>
            <a:ahLst/>
            <a:cxnLst/>
            <a:rect l="l" t="t" r="r" b="b"/>
            <a:pathLst>
              <a:path h="135254">
                <a:moveTo>
                  <a:pt x="0" y="0"/>
                </a:moveTo>
                <a:lnTo>
                  <a:pt x="0" y="135197"/>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4696367" y="3017901"/>
            <a:ext cx="0" cy="164726"/>
          </a:xfrm>
          <a:custGeom>
            <a:avLst/>
            <a:gdLst/>
            <a:ahLst/>
            <a:cxnLst/>
            <a:rect l="l" t="t" r="r" b="b"/>
            <a:pathLst>
              <a:path h="186689">
                <a:moveTo>
                  <a:pt x="0" y="0"/>
                </a:moveTo>
                <a:lnTo>
                  <a:pt x="0" y="18647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4696367" y="3227691"/>
            <a:ext cx="0" cy="37540"/>
          </a:xfrm>
          <a:custGeom>
            <a:avLst/>
            <a:gdLst/>
            <a:ahLst/>
            <a:cxnLst/>
            <a:rect l="l" t="t" r="r" b="b"/>
            <a:pathLst>
              <a:path h="42545">
                <a:moveTo>
                  <a:pt x="0" y="0"/>
                </a:moveTo>
                <a:lnTo>
                  <a:pt x="0" y="41957"/>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8" name="object 18"/>
          <p:cNvSpPr/>
          <p:nvPr/>
        </p:nvSpPr>
        <p:spPr>
          <a:xfrm>
            <a:off x="4930700" y="1606967"/>
            <a:ext cx="0" cy="206187"/>
          </a:xfrm>
          <a:custGeom>
            <a:avLst/>
            <a:gdLst/>
            <a:ahLst/>
            <a:cxnLst/>
            <a:rect l="l" t="t" r="r" b="b"/>
            <a:pathLst>
              <a:path h="233680">
                <a:moveTo>
                  <a:pt x="0" y="0"/>
                </a:moveTo>
                <a:lnTo>
                  <a:pt x="0" y="23309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19" name="object 19"/>
          <p:cNvSpPr/>
          <p:nvPr/>
        </p:nvSpPr>
        <p:spPr>
          <a:xfrm>
            <a:off x="4930700" y="1857891"/>
            <a:ext cx="0" cy="119343"/>
          </a:xfrm>
          <a:custGeom>
            <a:avLst/>
            <a:gdLst/>
            <a:ahLst/>
            <a:cxnLst/>
            <a:rect l="l" t="t" r="r" b="b"/>
            <a:pathLst>
              <a:path h="135255">
                <a:moveTo>
                  <a:pt x="0" y="0"/>
                </a:moveTo>
                <a:lnTo>
                  <a:pt x="0" y="135197"/>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0" name="object 20"/>
          <p:cNvSpPr/>
          <p:nvPr/>
        </p:nvSpPr>
        <p:spPr>
          <a:xfrm>
            <a:off x="4930700" y="2022432"/>
            <a:ext cx="0" cy="287991"/>
          </a:xfrm>
          <a:custGeom>
            <a:avLst/>
            <a:gdLst/>
            <a:ahLst/>
            <a:cxnLst/>
            <a:rect l="l" t="t" r="r" b="b"/>
            <a:pathLst>
              <a:path h="326389">
                <a:moveTo>
                  <a:pt x="0" y="0"/>
                </a:moveTo>
                <a:lnTo>
                  <a:pt x="0" y="32633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1" name="object 21"/>
          <p:cNvSpPr/>
          <p:nvPr/>
        </p:nvSpPr>
        <p:spPr>
          <a:xfrm>
            <a:off x="4930700" y="2355626"/>
            <a:ext cx="0" cy="452718"/>
          </a:xfrm>
          <a:custGeom>
            <a:avLst/>
            <a:gdLst/>
            <a:ahLst/>
            <a:cxnLst/>
            <a:rect l="l" t="t" r="r" b="b"/>
            <a:pathLst>
              <a:path h="513080">
                <a:moveTo>
                  <a:pt x="0" y="0"/>
                </a:moveTo>
                <a:lnTo>
                  <a:pt x="0" y="512818"/>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2" name="object 22"/>
          <p:cNvSpPr/>
          <p:nvPr/>
        </p:nvSpPr>
        <p:spPr>
          <a:xfrm>
            <a:off x="4930700" y="2853361"/>
            <a:ext cx="0" cy="119343"/>
          </a:xfrm>
          <a:custGeom>
            <a:avLst/>
            <a:gdLst/>
            <a:ahLst/>
            <a:cxnLst/>
            <a:rect l="l" t="t" r="r" b="b"/>
            <a:pathLst>
              <a:path h="135254">
                <a:moveTo>
                  <a:pt x="0" y="0"/>
                </a:moveTo>
                <a:lnTo>
                  <a:pt x="0" y="135197"/>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3" name="object 23"/>
          <p:cNvSpPr/>
          <p:nvPr/>
        </p:nvSpPr>
        <p:spPr>
          <a:xfrm>
            <a:off x="4930700" y="3017901"/>
            <a:ext cx="0" cy="247090"/>
          </a:xfrm>
          <a:custGeom>
            <a:avLst/>
            <a:gdLst/>
            <a:ahLst/>
            <a:cxnLst/>
            <a:rect l="l" t="t" r="r" b="b"/>
            <a:pathLst>
              <a:path h="280035">
                <a:moveTo>
                  <a:pt x="0" y="0"/>
                </a:moveTo>
                <a:lnTo>
                  <a:pt x="0" y="27971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4" name="object 24"/>
          <p:cNvSpPr/>
          <p:nvPr/>
        </p:nvSpPr>
        <p:spPr>
          <a:xfrm>
            <a:off x="5165035" y="1606967"/>
            <a:ext cx="0" cy="370354"/>
          </a:xfrm>
          <a:custGeom>
            <a:avLst/>
            <a:gdLst/>
            <a:ahLst/>
            <a:cxnLst/>
            <a:rect l="l" t="t" r="r" b="b"/>
            <a:pathLst>
              <a:path h="419735">
                <a:moveTo>
                  <a:pt x="0" y="0"/>
                </a:moveTo>
                <a:lnTo>
                  <a:pt x="0" y="419578"/>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5" name="object 25"/>
          <p:cNvSpPr/>
          <p:nvPr/>
        </p:nvSpPr>
        <p:spPr>
          <a:xfrm>
            <a:off x="5165035" y="2022431"/>
            <a:ext cx="0" cy="950259"/>
          </a:xfrm>
          <a:custGeom>
            <a:avLst/>
            <a:gdLst/>
            <a:ahLst/>
            <a:cxnLst/>
            <a:rect l="l" t="t" r="r" b="b"/>
            <a:pathLst>
              <a:path h="1076960">
                <a:moveTo>
                  <a:pt x="0" y="0"/>
                </a:moveTo>
                <a:lnTo>
                  <a:pt x="0" y="1076918"/>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6" name="object 26"/>
          <p:cNvSpPr/>
          <p:nvPr/>
        </p:nvSpPr>
        <p:spPr>
          <a:xfrm>
            <a:off x="5165035" y="3017901"/>
            <a:ext cx="0" cy="247090"/>
          </a:xfrm>
          <a:custGeom>
            <a:avLst/>
            <a:gdLst/>
            <a:ahLst/>
            <a:cxnLst/>
            <a:rect l="l" t="t" r="r" b="b"/>
            <a:pathLst>
              <a:path h="280035">
                <a:moveTo>
                  <a:pt x="0" y="0"/>
                </a:moveTo>
                <a:lnTo>
                  <a:pt x="0" y="27971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7" name="object 27"/>
          <p:cNvSpPr/>
          <p:nvPr/>
        </p:nvSpPr>
        <p:spPr>
          <a:xfrm>
            <a:off x="5403480" y="1606967"/>
            <a:ext cx="0" cy="1365997"/>
          </a:xfrm>
          <a:custGeom>
            <a:avLst/>
            <a:gdLst/>
            <a:ahLst/>
            <a:cxnLst/>
            <a:rect l="l" t="t" r="r" b="b"/>
            <a:pathLst>
              <a:path h="1548129">
                <a:moveTo>
                  <a:pt x="0" y="0"/>
                </a:moveTo>
                <a:lnTo>
                  <a:pt x="0" y="1547778"/>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8" name="object 28"/>
          <p:cNvSpPr/>
          <p:nvPr/>
        </p:nvSpPr>
        <p:spPr>
          <a:xfrm>
            <a:off x="5403480" y="3017901"/>
            <a:ext cx="0" cy="247090"/>
          </a:xfrm>
          <a:custGeom>
            <a:avLst/>
            <a:gdLst/>
            <a:ahLst/>
            <a:cxnLst/>
            <a:rect l="l" t="t" r="r" b="b"/>
            <a:pathLst>
              <a:path h="280035">
                <a:moveTo>
                  <a:pt x="0" y="0"/>
                </a:moveTo>
                <a:lnTo>
                  <a:pt x="0" y="279719"/>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29" name="object 29"/>
          <p:cNvSpPr/>
          <p:nvPr/>
        </p:nvSpPr>
        <p:spPr>
          <a:xfrm>
            <a:off x="5637814" y="1606967"/>
            <a:ext cx="0" cy="1657909"/>
          </a:xfrm>
          <a:custGeom>
            <a:avLst/>
            <a:gdLst/>
            <a:ahLst/>
            <a:cxnLst/>
            <a:rect l="l" t="t" r="r" b="b"/>
            <a:pathLst>
              <a:path h="1878964">
                <a:moveTo>
                  <a:pt x="0" y="0"/>
                </a:moveTo>
                <a:lnTo>
                  <a:pt x="0" y="1878778"/>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30" name="object 30"/>
          <p:cNvSpPr/>
          <p:nvPr/>
        </p:nvSpPr>
        <p:spPr>
          <a:xfrm>
            <a:off x="5872148" y="1606967"/>
            <a:ext cx="0" cy="1657909"/>
          </a:xfrm>
          <a:custGeom>
            <a:avLst/>
            <a:gdLst/>
            <a:ahLst/>
            <a:cxnLst/>
            <a:rect l="l" t="t" r="r" b="b"/>
            <a:pathLst>
              <a:path h="1878964">
                <a:moveTo>
                  <a:pt x="0" y="0"/>
                </a:moveTo>
                <a:lnTo>
                  <a:pt x="0" y="1878778"/>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31" name="object 31"/>
          <p:cNvSpPr/>
          <p:nvPr/>
        </p:nvSpPr>
        <p:spPr>
          <a:xfrm>
            <a:off x="4462034" y="3205067"/>
            <a:ext cx="304240" cy="0"/>
          </a:xfrm>
          <a:custGeom>
            <a:avLst/>
            <a:gdLst/>
            <a:ahLst/>
            <a:cxnLst/>
            <a:rect l="l" t="t" r="r" b="b"/>
            <a:pathLst>
              <a:path w="344804">
                <a:moveTo>
                  <a:pt x="0" y="0"/>
                </a:moveTo>
                <a:lnTo>
                  <a:pt x="344787" y="0"/>
                </a:lnTo>
              </a:path>
            </a:pathLst>
          </a:custGeom>
          <a:ln w="51282">
            <a:solidFill>
              <a:srgbClr val="4F81BD"/>
            </a:solidFill>
          </a:ln>
        </p:spPr>
        <p:txBody>
          <a:bodyPr wrap="square" lIns="0" tIns="0" rIns="0" bIns="0" rtlCol="0"/>
          <a:lstStyle/>
          <a:p>
            <a:pPr defTabSz="806867"/>
            <a:endParaRPr sz="1588">
              <a:solidFill>
                <a:prstClr val="black"/>
              </a:solidFill>
              <a:latin typeface="Calibri"/>
            </a:endParaRPr>
          </a:p>
        </p:txBody>
      </p:sp>
      <p:sp>
        <p:nvSpPr>
          <p:cNvPr id="32" name="object 32"/>
          <p:cNvSpPr/>
          <p:nvPr/>
        </p:nvSpPr>
        <p:spPr>
          <a:xfrm>
            <a:off x="4462034" y="3038470"/>
            <a:ext cx="279587" cy="0"/>
          </a:xfrm>
          <a:custGeom>
            <a:avLst/>
            <a:gdLst/>
            <a:ahLst/>
            <a:cxnLst/>
            <a:rect l="l" t="t" r="r" b="b"/>
            <a:pathLst>
              <a:path w="316864">
                <a:moveTo>
                  <a:pt x="0" y="0"/>
                </a:moveTo>
                <a:lnTo>
                  <a:pt x="316830" y="0"/>
                </a:lnTo>
              </a:path>
            </a:pathLst>
          </a:custGeom>
          <a:ln w="46620">
            <a:solidFill>
              <a:srgbClr val="4F81BD"/>
            </a:solidFill>
          </a:ln>
        </p:spPr>
        <p:txBody>
          <a:bodyPr wrap="square" lIns="0" tIns="0" rIns="0" bIns="0" rtlCol="0"/>
          <a:lstStyle/>
          <a:p>
            <a:pPr defTabSz="806867"/>
            <a:endParaRPr sz="1588">
              <a:solidFill>
                <a:prstClr val="black"/>
              </a:solidFill>
              <a:latin typeface="Calibri"/>
            </a:endParaRPr>
          </a:p>
        </p:txBody>
      </p:sp>
      <p:sp>
        <p:nvSpPr>
          <p:cNvPr id="33" name="object 33"/>
          <p:cNvSpPr/>
          <p:nvPr/>
        </p:nvSpPr>
        <p:spPr>
          <a:xfrm>
            <a:off x="4462034" y="2873929"/>
            <a:ext cx="210110" cy="0"/>
          </a:xfrm>
          <a:custGeom>
            <a:avLst/>
            <a:gdLst/>
            <a:ahLst/>
            <a:cxnLst/>
            <a:rect l="l" t="t" r="r" b="b"/>
            <a:pathLst>
              <a:path w="238125">
                <a:moveTo>
                  <a:pt x="0" y="0"/>
                </a:moveTo>
                <a:lnTo>
                  <a:pt x="237623" y="0"/>
                </a:lnTo>
              </a:path>
            </a:pathLst>
          </a:custGeom>
          <a:ln w="46620">
            <a:solidFill>
              <a:srgbClr val="4F81BD"/>
            </a:solidFill>
          </a:ln>
        </p:spPr>
        <p:txBody>
          <a:bodyPr wrap="square" lIns="0" tIns="0" rIns="0" bIns="0" rtlCol="0"/>
          <a:lstStyle/>
          <a:p>
            <a:pPr defTabSz="806867"/>
            <a:endParaRPr sz="1588">
              <a:solidFill>
                <a:prstClr val="black"/>
              </a:solidFill>
              <a:latin typeface="Calibri"/>
            </a:endParaRPr>
          </a:p>
        </p:txBody>
      </p:sp>
      <p:sp>
        <p:nvSpPr>
          <p:cNvPr id="34" name="object 34"/>
          <p:cNvSpPr/>
          <p:nvPr/>
        </p:nvSpPr>
        <p:spPr>
          <a:xfrm>
            <a:off x="4462034" y="2707331"/>
            <a:ext cx="185457" cy="0"/>
          </a:xfrm>
          <a:custGeom>
            <a:avLst/>
            <a:gdLst/>
            <a:ahLst/>
            <a:cxnLst/>
            <a:rect l="l" t="t" r="r" b="b"/>
            <a:pathLst>
              <a:path w="210185">
                <a:moveTo>
                  <a:pt x="0" y="0"/>
                </a:moveTo>
                <a:lnTo>
                  <a:pt x="209668" y="0"/>
                </a:lnTo>
              </a:path>
            </a:pathLst>
          </a:custGeom>
          <a:ln w="51282">
            <a:solidFill>
              <a:srgbClr val="4F81BD"/>
            </a:solidFill>
          </a:ln>
        </p:spPr>
        <p:txBody>
          <a:bodyPr wrap="square" lIns="0" tIns="0" rIns="0" bIns="0" rtlCol="0"/>
          <a:lstStyle/>
          <a:p>
            <a:pPr defTabSz="806867"/>
            <a:endParaRPr sz="1588">
              <a:solidFill>
                <a:prstClr val="black"/>
              </a:solidFill>
              <a:latin typeface="Calibri"/>
            </a:endParaRPr>
          </a:p>
        </p:txBody>
      </p:sp>
      <p:sp>
        <p:nvSpPr>
          <p:cNvPr id="35" name="object 35"/>
          <p:cNvSpPr/>
          <p:nvPr/>
        </p:nvSpPr>
        <p:spPr>
          <a:xfrm>
            <a:off x="4462034" y="2520167"/>
            <a:ext cx="70037" cy="41462"/>
          </a:xfrm>
          <a:custGeom>
            <a:avLst/>
            <a:gdLst/>
            <a:ahLst/>
            <a:cxnLst/>
            <a:rect l="l" t="t" r="r" b="b"/>
            <a:pathLst>
              <a:path w="79375" h="46989">
                <a:moveTo>
                  <a:pt x="79208" y="0"/>
                </a:moveTo>
                <a:lnTo>
                  <a:pt x="0" y="0"/>
                </a:lnTo>
                <a:lnTo>
                  <a:pt x="0" y="46620"/>
                </a:lnTo>
                <a:lnTo>
                  <a:pt x="79208" y="46620"/>
                </a:lnTo>
                <a:lnTo>
                  <a:pt x="79208" y="0"/>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36" name="object 36"/>
          <p:cNvSpPr/>
          <p:nvPr/>
        </p:nvSpPr>
        <p:spPr>
          <a:xfrm>
            <a:off x="4462033" y="2376194"/>
            <a:ext cx="94689" cy="0"/>
          </a:xfrm>
          <a:custGeom>
            <a:avLst/>
            <a:gdLst/>
            <a:ahLst/>
            <a:cxnLst/>
            <a:rect l="l" t="t" r="r" b="b"/>
            <a:pathLst>
              <a:path w="107314">
                <a:moveTo>
                  <a:pt x="0" y="0"/>
                </a:moveTo>
                <a:lnTo>
                  <a:pt x="107163" y="0"/>
                </a:lnTo>
              </a:path>
            </a:pathLst>
          </a:custGeom>
          <a:ln w="46620">
            <a:solidFill>
              <a:srgbClr val="4F81BD"/>
            </a:solidFill>
          </a:ln>
        </p:spPr>
        <p:txBody>
          <a:bodyPr wrap="square" lIns="0" tIns="0" rIns="0" bIns="0" rtlCol="0"/>
          <a:lstStyle/>
          <a:p>
            <a:pPr defTabSz="806867"/>
            <a:endParaRPr sz="1588">
              <a:solidFill>
                <a:prstClr val="black"/>
              </a:solidFill>
              <a:latin typeface="Calibri"/>
            </a:endParaRPr>
          </a:p>
        </p:txBody>
      </p:sp>
      <p:sp>
        <p:nvSpPr>
          <p:cNvPr id="37" name="object 37"/>
          <p:cNvSpPr/>
          <p:nvPr/>
        </p:nvSpPr>
        <p:spPr>
          <a:xfrm>
            <a:off x="4462033" y="2209597"/>
            <a:ext cx="164726" cy="0"/>
          </a:xfrm>
          <a:custGeom>
            <a:avLst/>
            <a:gdLst/>
            <a:ahLst/>
            <a:cxnLst/>
            <a:rect l="l" t="t" r="r" b="b"/>
            <a:pathLst>
              <a:path w="186689">
                <a:moveTo>
                  <a:pt x="0" y="0"/>
                </a:moveTo>
                <a:lnTo>
                  <a:pt x="186371" y="0"/>
                </a:lnTo>
              </a:path>
            </a:pathLst>
          </a:custGeom>
          <a:ln w="51282">
            <a:solidFill>
              <a:srgbClr val="4F81BD"/>
            </a:solidFill>
          </a:ln>
        </p:spPr>
        <p:txBody>
          <a:bodyPr wrap="square" lIns="0" tIns="0" rIns="0" bIns="0" rtlCol="0"/>
          <a:lstStyle/>
          <a:p>
            <a:pPr defTabSz="806867"/>
            <a:endParaRPr sz="1588">
              <a:solidFill>
                <a:prstClr val="black"/>
              </a:solidFill>
              <a:latin typeface="Calibri"/>
            </a:endParaRPr>
          </a:p>
        </p:txBody>
      </p:sp>
      <p:sp>
        <p:nvSpPr>
          <p:cNvPr id="38" name="object 38"/>
          <p:cNvSpPr/>
          <p:nvPr/>
        </p:nvSpPr>
        <p:spPr>
          <a:xfrm>
            <a:off x="4462033" y="2042999"/>
            <a:ext cx="164726" cy="0"/>
          </a:xfrm>
          <a:custGeom>
            <a:avLst/>
            <a:gdLst/>
            <a:ahLst/>
            <a:cxnLst/>
            <a:rect l="l" t="t" r="r" b="b"/>
            <a:pathLst>
              <a:path w="186689">
                <a:moveTo>
                  <a:pt x="0" y="0"/>
                </a:moveTo>
                <a:lnTo>
                  <a:pt x="186371" y="0"/>
                </a:lnTo>
              </a:path>
            </a:pathLst>
          </a:custGeom>
          <a:ln w="46620">
            <a:solidFill>
              <a:srgbClr val="4F81BD"/>
            </a:solidFill>
          </a:ln>
        </p:spPr>
        <p:txBody>
          <a:bodyPr wrap="square" lIns="0" tIns="0" rIns="0" bIns="0" rtlCol="0"/>
          <a:lstStyle/>
          <a:p>
            <a:pPr defTabSz="806867"/>
            <a:endParaRPr sz="1588">
              <a:solidFill>
                <a:prstClr val="black"/>
              </a:solidFill>
              <a:latin typeface="Calibri"/>
            </a:endParaRPr>
          </a:p>
        </p:txBody>
      </p:sp>
      <p:sp>
        <p:nvSpPr>
          <p:cNvPr id="39" name="object 39"/>
          <p:cNvSpPr/>
          <p:nvPr/>
        </p:nvSpPr>
        <p:spPr>
          <a:xfrm>
            <a:off x="4462034" y="1857891"/>
            <a:ext cx="70037" cy="41462"/>
          </a:xfrm>
          <a:custGeom>
            <a:avLst/>
            <a:gdLst/>
            <a:ahLst/>
            <a:cxnLst/>
            <a:rect l="l" t="t" r="r" b="b"/>
            <a:pathLst>
              <a:path w="79375" h="46989">
                <a:moveTo>
                  <a:pt x="79208" y="0"/>
                </a:moveTo>
                <a:lnTo>
                  <a:pt x="0" y="0"/>
                </a:lnTo>
                <a:lnTo>
                  <a:pt x="0" y="46620"/>
                </a:lnTo>
                <a:lnTo>
                  <a:pt x="79208" y="46620"/>
                </a:lnTo>
                <a:lnTo>
                  <a:pt x="79208" y="0"/>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40" name="object 40"/>
          <p:cNvSpPr/>
          <p:nvPr/>
        </p:nvSpPr>
        <p:spPr>
          <a:xfrm>
            <a:off x="4462033" y="1711862"/>
            <a:ext cx="164726" cy="0"/>
          </a:xfrm>
          <a:custGeom>
            <a:avLst/>
            <a:gdLst/>
            <a:ahLst/>
            <a:cxnLst/>
            <a:rect l="l" t="t" r="r" b="b"/>
            <a:pathLst>
              <a:path w="186689">
                <a:moveTo>
                  <a:pt x="0" y="0"/>
                </a:moveTo>
                <a:lnTo>
                  <a:pt x="186371" y="0"/>
                </a:lnTo>
              </a:path>
            </a:pathLst>
          </a:custGeom>
          <a:ln w="51282">
            <a:solidFill>
              <a:srgbClr val="4F81BD"/>
            </a:solidFill>
          </a:ln>
        </p:spPr>
        <p:txBody>
          <a:bodyPr wrap="square" lIns="0" tIns="0" rIns="0" bIns="0" rtlCol="0"/>
          <a:lstStyle/>
          <a:p>
            <a:pPr defTabSz="806867"/>
            <a:endParaRPr sz="1588">
              <a:solidFill>
                <a:prstClr val="black"/>
              </a:solidFill>
              <a:latin typeface="Calibri"/>
            </a:endParaRPr>
          </a:p>
        </p:txBody>
      </p:sp>
      <p:sp>
        <p:nvSpPr>
          <p:cNvPr id="41" name="object 41"/>
          <p:cNvSpPr/>
          <p:nvPr/>
        </p:nvSpPr>
        <p:spPr>
          <a:xfrm>
            <a:off x="4462034" y="3161875"/>
            <a:ext cx="752475" cy="0"/>
          </a:xfrm>
          <a:custGeom>
            <a:avLst/>
            <a:gdLst/>
            <a:ahLst/>
            <a:cxnLst/>
            <a:rect l="l" t="t" r="r" b="b"/>
            <a:pathLst>
              <a:path w="852804">
                <a:moveTo>
                  <a:pt x="0" y="0"/>
                </a:moveTo>
                <a:lnTo>
                  <a:pt x="852647" y="0"/>
                </a:lnTo>
              </a:path>
            </a:pathLst>
          </a:custGeom>
          <a:ln w="46619">
            <a:solidFill>
              <a:srgbClr val="00B050"/>
            </a:solidFill>
          </a:ln>
        </p:spPr>
        <p:txBody>
          <a:bodyPr wrap="square" lIns="0" tIns="0" rIns="0" bIns="0" rtlCol="0"/>
          <a:lstStyle/>
          <a:p>
            <a:pPr defTabSz="806867"/>
            <a:endParaRPr sz="1588">
              <a:solidFill>
                <a:prstClr val="black"/>
              </a:solidFill>
              <a:latin typeface="Calibri"/>
            </a:endParaRPr>
          </a:p>
        </p:txBody>
      </p:sp>
      <p:sp>
        <p:nvSpPr>
          <p:cNvPr id="42" name="object 42"/>
          <p:cNvSpPr/>
          <p:nvPr/>
        </p:nvSpPr>
        <p:spPr>
          <a:xfrm>
            <a:off x="4462033" y="2995278"/>
            <a:ext cx="1130674" cy="0"/>
          </a:xfrm>
          <a:custGeom>
            <a:avLst/>
            <a:gdLst/>
            <a:ahLst/>
            <a:cxnLst/>
            <a:rect l="l" t="t" r="r" b="b"/>
            <a:pathLst>
              <a:path w="1281429">
                <a:moveTo>
                  <a:pt x="0" y="0"/>
                </a:moveTo>
                <a:lnTo>
                  <a:pt x="1281300" y="0"/>
                </a:lnTo>
              </a:path>
            </a:pathLst>
          </a:custGeom>
          <a:ln w="51281">
            <a:solidFill>
              <a:srgbClr val="00B050"/>
            </a:solidFill>
          </a:ln>
        </p:spPr>
        <p:txBody>
          <a:bodyPr wrap="square" lIns="0" tIns="0" rIns="0" bIns="0" rtlCol="0"/>
          <a:lstStyle/>
          <a:p>
            <a:pPr defTabSz="806867"/>
            <a:endParaRPr sz="1588">
              <a:solidFill>
                <a:prstClr val="black"/>
              </a:solidFill>
              <a:latin typeface="Calibri"/>
            </a:endParaRPr>
          </a:p>
        </p:txBody>
      </p:sp>
      <p:sp>
        <p:nvSpPr>
          <p:cNvPr id="43" name="object 43"/>
          <p:cNvSpPr/>
          <p:nvPr/>
        </p:nvSpPr>
        <p:spPr>
          <a:xfrm>
            <a:off x="4462033" y="2830737"/>
            <a:ext cx="539003" cy="0"/>
          </a:xfrm>
          <a:custGeom>
            <a:avLst/>
            <a:gdLst/>
            <a:ahLst/>
            <a:cxnLst/>
            <a:rect l="l" t="t" r="r" b="b"/>
            <a:pathLst>
              <a:path w="610870">
                <a:moveTo>
                  <a:pt x="0" y="0"/>
                </a:moveTo>
                <a:lnTo>
                  <a:pt x="610364" y="0"/>
                </a:lnTo>
              </a:path>
            </a:pathLst>
          </a:custGeom>
          <a:ln w="51281">
            <a:solidFill>
              <a:srgbClr val="00B050"/>
            </a:solidFill>
          </a:ln>
        </p:spPr>
        <p:txBody>
          <a:bodyPr wrap="square" lIns="0" tIns="0" rIns="0" bIns="0" rtlCol="0"/>
          <a:lstStyle/>
          <a:p>
            <a:pPr defTabSz="806867"/>
            <a:endParaRPr sz="1588">
              <a:solidFill>
                <a:prstClr val="black"/>
              </a:solidFill>
              <a:latin typeface="Calibri"/>
            </a:endParaRPr>
          </a:p>
        </p:txBody>
      </p:sp>
      <p:sp>
        <p:nvSpPr>
          <p:cNvPr id="44" name="object 44"/>
          <p:cNvSpPr/>
          <p:nvPr/>
        </p:nvSpPr>
        <p:spPr>
          <a:xfrm>
            <a:off x="4462034" y="2664139"/>
            <a:ext cx="703169" cy="0"/>
          </a:xfrm>
          <a:custGeom>
            <a:avLst/>
            <a:gdLst/>
            <a:ahLst/>
            <a:cxnLst/>
            <a:rect l="l" t="t" r="r" b="b"/>
            <a:pathLst>
              <a:path w="796925">
                <a:moveTo>
                  <a:pt x="0" y="0"/>
                </a:moveTo>
                <a:lnTo>
                  <a:pt x="796735" y="0"/>
                </a:lnTo>
              </a:path>
            </a:pathLst>
          </a:custGeom>
          <a:ln w="46619">
            <a:solidFill>
              <a:srgbClr val="00B050"/>
            </a:solidFill>
          </a:ln>
        </p:spPr>
        <p:txBody>
          <a:bodyPr wrap="square" lIns="0" tIns="0" rIns="0" bIns="0" rtlCol="0"/>
          <a:lstStyle/>
          <a:p>
            <a:pPr defTabSz="806867"/>
            <a:endParaRPr sz="1588">
              <a:solidFill>
                <a:prstClr val="black"/>
              </a:solidFill>
              <a:latin typeface="Calibri"/>
            </a:endParaRPr>
          </a:p>
        </p:txBody>
      </p:sp>
      <p:sp>
        <p:nvSpPr>
          <p:cNvPr id="45" name="object 45"/>
          <p:cNvSpPr/>
          <p:nvPr/>
        </p:nvSpPr>
        <p:spPr>
          <a:xfrm>
            <a:off x="4462033" y="2497542"/>
            <a:ext cx="115421" cy="0"/>
          </a:xfrm>
          <a:custGeom>
            <a:avLst/>
            <a:gdLst/>
            <a:ahLst/>
            <a:cxnLst/>
            <a:rect l="l" t="t" r="r" b="b"/>
            <a:pathLst>
              <a:path w="130810">
                <a:moveTo>
                  <a:pt x="0" y="0"/>
                </a:moveTo>
                <a:lnTo>
                  <a:pt x="130460" y="0"/>
                </a:lnTo>
              </a:path>
            </a:pathLst>
          </a:custGeom>
          <a:ln w="51281">
            <a:solidFill>
              <a:srgbClr val="00B050"/>
            </a:solidFill>
          </a:ln>
        </p:spPr>
        <p:txBody>
          <a:bodyPr wrap="square" lIns="0" tIns="0" rIns="0" bIns="0" rtlCol="0"/>
          <a:lstStyle/>
          <a:p>
            <a:pPr defTabSz="806867"/>
            <a:endParaRPr sz="1588">
              <a:solidFill>
                <a:prstClr val="black"/>
              </a:solidFill>
              <a:latin typeface="Calibri"/>
            </a:endParaRPr>
          </a:p>
        </p:txBody>
      </p:sp>
      <p:sp>
        <p:nvSpPr>
          <p:cNvPr id="46" name="object 46"/>
          <p:cNvSpPr/>
          <p:nvPr/>
        </p:nvSpPr>
        <p:spPr>
          <a:xfrm>
            <a:off x="4462033" y="2333002"/>
            <a:ext cx="633132" cy="0"/>
          </a:xfrm>
          <a:custGeom>
            <a:avLst/>
            <a:gdLst/>
            <a:ahLst/>
            <a:cxnLst/>
            <a:rect l="l" t="t" r="r" b="b"/>
            <a:pathLst>
              <a:path w="717550">
                <a:moveTo>
                  <a:pt x="0" y="0"/>
                </a:moveTo>
                <a:lnTo>
                  <a:pt x="717528" y="0"/>
                </a:lnTo>
              </a:path>
            </a:pathLst>
          </a:custGeom>
          <a:ln w="51281">
            <a:solidFill>
              <a:srgbClr val="00B050"/>
            </a:solidFill>
          </a:ln>
        </p:spPr>
        <p:txBody>
          <a:bodyPr wrap="square" lIns="0" tIns="0" rIns="0" bIns="0" rtlCol="0"/>
          <a:lstStyle/>
          <a:p>
            <a:pPr defTabSz="806867"/>
            <a:endParaRPr sz="1588">
              <a:solidFill>
                <a:prstClr val="black"/>
              </a:solidFill>
              <a:latin typeface="Calibri"/>
            </a:endParaRPr>
          </a:p>
        </p:txBody>
      </p:sp>
      <p:sp>
        <p:nvSpPr>
          <p:cNvPr id="47" name="object 47"/>
          <p:cNvSpPr/>
          <p:nvPr/>
        </p:nvSpPr>
        <p:spPr>
          <a:xfrm>
            <a:off x="4462033" y="2166405"/>
            <a:ext cx="633132" cy="0"/>
          </a:xfrm>
          <a:custGeom>
            <a:avLst/>
            <a:gdLst/>
            <a:ahLst/>
            <a:cxnLst/>
            <a:rect l="l" t="t" r="r" b="b"/>
            <a:pathLst>
              <a:path w="717550">
                <a:moveTo>
                  <a:pt x="0" y="0"/>
                </a:moveTo>
                <a:lnTo>
                  <a:pt x="717528" y="0"/>
                </a:lnTo>
              </a:path>
            </a:pathLst>
          </a:custGeom>
          <a:ln w="46619">
            <a:solidFill>
              <a:srgbClr val="00B050"/>
            </a:solidFill>
          </a:ln>
        </p:spPr>
        <p:txBody>
          <a:bodyPr wrap="square" lIns="0" tIns="0" rIns="0" bIns="0" rtlCol="0"/>
          <a:lstStyle/>
          <a:p>
            <a:pPr defTabSz="806867"/>
            <a:endParaRPr sz="1588">
              <a:solidFill>
                <a:prstClr val="black"/>
              </a:solidFill>
              <a:latin typeface="Calibri"/>
            </a:endParaRPr>
          </a:p>
        </p:txBody>
      </p:sp>
      <p:sp>
        <p:nvSpPr>
          <p:cNvPr id="48" name="object 48"/>
          <p:cNvSpPr/>
          <p:nvPr/>
        </p:nvSpPr>
        <p:spPr>
          <a:xfrm>
            <a:off x="4462033" y="1999808"/>
            <a:ext cx="797859" cy="0"/>
          </a:xfrm>
          <a:custGeom>
            <a:avLst/>
            <a:gdLst/>
            <a:ahLst/>
            <a:cxnLst/>
            <a:rect l="l" t="t" r="r" b="b"/>
            <a:pathLst>
              <a:path w="904239">
                <a:moveTo>
                  <a:pt x="0" y="0"/>
                </a:moveTo>
                <a:lnTo>
                  <a:pt x="903899" y="0"/>
                </a:lnTo>
              </a:path>
            </a:pathLst>
          </a:custGeom>
          <a:ln w="51281">
            <a:solidFill>
              <a:srgbClr val="00B050"/>
            </a:solidFill>
          </a:ln>
        </p:spPr>
        <p:txBody>
          <a:bodyPr wrap="square" lIns="0" tIns="0" rIns="0" bIns="0" rtlCol="0"/>
          <a:lstStyle/>
          <a:p>
            <a:pPr defTabSz="806867"/>
            <a:endParaRPr sz="1588">
              <a:solidFill>
                <a:prstClr val="black"/>
              </a:solidFill>
              <a:latin typeface="Calibri"/>
            </a:endParaRPr>
          </a:p>
        </p:txBody>
      </p:sp>
      <p:sp>
        <p:nvSpPr>
          <p:cNvPr id="49" name="object 49"/>
          <p:cNvSpPr/>
          <p:nvPr/>
        </p:nvSpPr>
        <p:spPr>
          <a:xfrm>
            <a:off x="4462033" y="1835267"/>
            <a:ext cx="633132" cy="0"/>
          </a:xfrm>
          <a:custGeom>
            <a:avLst/>
            <a:gdLst/>
            <a:ahLst/>
            <a:cxnLst/>
            <a:rect l="l" t="t" r="r" b="b"/>
            <a:pathLst>
              <a:path w="717550">
                <a:moveTo>
                  <a:pt x="0" y="0"/>
                </a:moveTo>
                <a:lnTo>
                  <a:pt x="717528" y="0"/>
                </a:lnTo>
              </a:path>
            </a:pathLst>
          </a:custGeom>
          <a:ln w="51281">
            <a:solidFill>
              <a:srgbClr val="00B050"/>
            </a:solidFill>
          </a:ln>
        </p:spPr>
        <p:txBody>
          <a:bodyPr wrap="square" lIns="0" tIns="0" rIns="0" bIns="0" rtlCol="0"/>
          <a:lstStyle/>
          <a:p>
            <a:pPr defTabSz="806867"/>
            <a:endParaRPr sz="1588">
              <a:solidFill>
                <a:prstClr val="black"/>
              </a:solidFill>
              <a:latin typeface="Calibri"/>
            </a:endParaRPr>
          </a:p>
        </p:txBody>
      </p:sp>
      <p:sp>
        <p:nvSpPr>
          <p:cNvPr id="50" name="object 50"/>
          <p:cNvSpPr/>
          <p:nvPr/>
        </p:nvSpPr>
        <p:spPr>
          <a:xfrm>
            <a:off x="4462034" y="1668670"/>
            <a:ext cx="468966" cy="0"/>
          </a:xfrm>
          <a:custGeom>
            <a:avLst/>
            <a:gdLst/>
            <a:ahLst/>
            <a:cxnLst/>
            <a:rect l="l" t="t" r="r" b="b"/>
            <a:pathLst>
              <a:path w="531495">
                <a:moveTo>
                  <a:pt x="0" y="0"/>
                </a:moveTo>
                <a:lnTo>
                  <a:pt x="531157" y="0"/>
                </a:lnTo>
              </a:path>
            </a:pathLst>
          </a:custGeom>
          <a:ln w="46619">
            <a:solidFill>
              <a:srgbClr val="00B050"/>
            </a:solidFill>
          </a:ln>
        </p:spPr>
        <p:txBody>
          <a:bodyPr wrap="square" lIns="0" tIns="0" rIns="0" bIns="0" rtlCol="0"/>
          <a:lstStyle/>
          <a:p>
            <a:pPr defTabSz="806867"/>
            <a:endParaRPr sz="1588">
              <a:solidFill>
                <a:prstClr val="black"/>
              </a:solidFill>
              <a:latin typeface="Calibri"/>
            </a:endParaRPr>
          </a:p>
        </p:txBody>
      </p:sp>
      <p:sp>
        <p:nvSpPr>
          <p:cNvPr id="51" name="object 51"/>
          <p:cNvSpPr/>
          <p:nvPr/>
        </p:nvSpPr>
        <p:spPr>
          <a:xfrm>
            <a:off x="4462033" y="1606968"/>
            <a:ext cx="0" cy="1657909"/>
          </a:xfrm>
          <a:custGeom>
            <a:avLst/>
            <a:gdLst/>
            <a:ahLst/>
            <a:cxnLst/>
            <a:rect l="l" t="t" r="r" b="b"/>
            <a:pathLst>
              <a:path h="1878964">
                <a:moveTo>
                  <a:pt x="0" y="1878778"/>
                </a:moveTo>
                <a:lnTo>
                  <a:pt x="0" y="0"/>
                </a:lnTo>
              </a:path>
            </a:pathLst>
          </a:custGeom>
          <a:ln w="6988">
            <a:solidFill>
              <a:srgbClr val="D9D9D9"/>
            </a:solidFill>
          </a:ln>
        </p:spPr>
        <p:txBody>
          <a:bodyPr wrap="square" lIns="0" tIns="0" rIns="0" bIns="0" rtlCol="0"/>
          <a:lstStyle/>
          <a:p>
            <a:pPr defTabSz="806867"/>
            <a:endParaRPr sz="1588">
              <a:solidFill>
                <a:prstClr val="black"/>
              </a:solidFill>
              <a:latin typeface="Calibri"/>
            </a:endParaRPr>
          </a:p>
        </p:txBody>
      </p:sp>
      <p:sp>
        <p:nvSpPr>
          <p:cNvPr id="52" name="object 52"/>
          <p:cNvSpPr txBox="1"/>
          <p:nvPr/>
        </p:nvSpPr>
        <p:spPr>
          <a:xfrm>
            <a:off x="3112170" y="1628670"/>
            <a:ext cx="1295400" cy="1582941"/>
          </a:xfrm>
          <a:prstGeom prst="rect">
            <a:avLst/>
          </a:prstGeom>
        </p:spPr>
        <p:txBody>
          <a:bodyPr vert="horz" wrap="square" lIns="0" tIns="12326" rIns="0" bIns="0" rtlCol="0">
            <a:spAutoFit/>
          </a:bodyPr>
          <a:lstStyle/>
          <a:p>
            <a:pPr marR="7284" algn="r" defTabSz="806867">
              <a:spcBef>
                <a:spcPts val="97"/>
              </a:spcBef>
            </a:pPr>
            <a:r>
              <a:rPr sz="574" spc="26" dirty="0">
                <a:solidFill>
                  <a:srgbClr val="595959"/>
                </a:solidFill>
                <a:latin typeface="Calibri"/>
                <a:cs typeface="Calibri"/>
              </a:rPr>
              <a:t>P</a:t>
            </a:r>
            <a:r>
              <a:rPr sz="574" spc="-9" dirty="0">
                <a:solidFill>
                  <a:srgbClr val="595959"/>
                </a:solidFill>
                <a:latin typeface="Calibri"/>
                <a:cs typeface="Calibri"/>
              </a:rPr>
              <a:t>r</a:t>
            </a:r>
            <a:r>
              <a:rPr sz="574" spc="-26" dirty="0">
                <a:solidFill>
                  <a:srgbClr val="595959"/>
                </a:solidFill>
                <a:latin typeface="Calibri"/>
                <a:cs typeface="Calibri"/>
              </a:rPr>
              <a:t>e</a:t>
            </a:r>
            <a:r>
              <a:rPr sz="574" spc="13" dirty="0">
                <a:solidFill>
                  <a:srgbClr val="595959"/>
                </a:solidFill>
                <a:latin typeface="Calibri"/>
                <a:cs typeface="Calibri"/>
              </a:rPr>
              <a:t>-</a:t>
            </a:r>
            <a:r>
              <a:rPr sz="574" spc="-22" dirty="0">
                <a:solidFill>
                  <a:srgbClr val="595959"/>
                </a:solidFill>
                <a:latin typeface="Calibri"/>
                <a:cs typeface="Calibri"/>
              </a:rPr>
              <a:t>E</a:t>
            </a:r>
            <a:r>
              <a:rPr sz="574" spc="44" dirty="0">
                <a:solidFill>
                  <a:srgbClr val="595959"/>
                </a:solidFill>
                <a:latin typeface="Calibri"/>
                <a:cs typeface="Calibri"/>
              </a:rPr>
              <a:t>T</a:t>
            </a:r>
            <a:r>
              <a:rPr sz="574" dirty="0">
                <a:solidFill>
                  <a:srgbClr val="595959"/>
                </a:solidFill>
                <a:latin typeface="Calibri"/>
                <a:cs typeface="Calibri"/>
              </a:rPr>
              <a:t>S</a:t>
            </a:r>
            <a:endParaRPr sz="574">
              <a:solidFill>
                <a:prstClr val="black"/>
              </a:solidFill>
              <a:latin typeface="Calibri"/>
              <a:cs typeface="Calibri"/>
            </a:endParaRPr>
          </a:p>
          <a:p>
            <a:pPr marL="431449" marR="11767" indent="-42024" algn="r" defTabSz="806867">
              <a:lnSpc>
                <a:spcPct val="188200"/>
              </a:lnSpc>
            </a:pPr>
            <a:r>
              <a:rPr sz="574" dirty="0">
                <a:solidFill>
                  <a:srgbClr val="595959"/>
                </a:solidFill>
                <a:latin typeface="Calibri"/>
                <a:cs typeface="Calibri"/>
              </a:rPr>
              <a:t>Customized </a:t>
            </a:r>
            <a:r>
              <a:rPr sz="574" spc="-4" dirty="0">
                <a:solidFill>
                  <a:srgbClr val="595959"/>
                </a:solidFill>
                <a:latin typeface="Calibri"/>
                <a:cs typeface="Calibri"/>
              </a:rPr>
              <a:t>Employment</a:t>
            </a:r>
            <a:r>
              <a:rPr sz="574" spc="44" dirty="0">
                <a:solidFill>
                  <a:srgbClr val="595959"/>
                </a:solidFill>
                <a:latin typeface="Calibri"/>
                <a:cs typeface="Calibri"/>
              </a:rPr>
              <a:t> </a:t>
            </a:r>
            <a:r>
              <a:rPr sz="574" spc="-13" dirty="0">
                <a:solidFill>
                  <a:srgbClr val="595959"/>
                </a:solidFill>
                <a:latin typeface="Calibri"/>
                <a:cs typeface="Calibri"/>
              </a:rPr>
              <a:t>(CE) </a:t>
            </a:r>
            <a:r>
              <a:rPr sz="574" dirty="0">
                <a:solidFill>
                  <a:srgbClr val="595959"/>
                </a:solidFill>
                <a:latin typeface="Calibri"/>
                <a:cs typeface="Calibri"/>
              </a:rPr>
              <a:t> Supported </a:t>
            </a:r>
            <a:r>
              <a:rPr sz="574" spc="4" dirty="0">
                <a:solidFill>
                  <a:srgbClr val="595959"/>
                </a:solidFill>
                <a:latin typeface="Calibri"/>
                <a:cs typeface="Calibri"/>
              </a:rPr>
              <a:t>Employment</a:t>
            </a:r>
            <a:r>
              <a:rPr sz="574" spc="-97" dirty="0">
                <a:solidFill>
                  <a:srgbClr val="595959"/>
                </a:solidFill>
                <a:latin typeface="Calibri"/>
                <a:cs typeface="Calibri"/>
              </a:rPr>
              <a:t> </a:t>
            </a:r>
            <a:r>
              <a:rPr sz="574" spc="-4" dirty="0">
                <a:solidFill>
                  <a:srgbClr val="595959"/>
                </a:solidFill>
                <a:latin typeface="Calibri"/>
                <a:cs typeface="Calibri"/>
              </a:rPr>
              <a:t>(SE)</a:t>
            </a:r>
            <a:endParaRPr sz="574">
              <a:solidFill>
                <a:prstClr val="black"/>
              </a:solidFill>
              <a:latin typeface="Calibri"/>
              <a:cs typeface="Calibri"/>
            </a:endParaRPr>
          </a:p>
          <a:p>
            <a:pPr defTabSz="806867">
              <a:spcBef>
                <a:spcPts val="44"/>
              </a:spcBef>
            </a:pPr>
            <a:endParaRPr sz="485">
              <a:solidFill>
                <a:prstClr val="black"/>
              </a:solidFill>
              <a:latin typeface="Calibri"/>
              <a:cs typeface="Calibri"/>
            </a:endParaRPr>
          </a:p>
          <a:p>
            <a:pPr marR="4483" algn="r" defTabSz="806867">
              <a:spcBef>
                <a:spcPts val="4"/>
              </a:spcBef>
            </a:pPr>
            <a:r>
              <a:rPr sz="574" spc="4" dirty="0">
                <a:solidFill>
                  <a:srgbClr val="595959"/>
                </a:solidFill>
                <a:latin typeface="Calibri"/>
                <a:cs typeface="Calibri"/>
              </a:rPr>
              <a:t>Adult </a:t>
            </a:r>
            <a:r>
              <a:rPr sz="574" dirty="0">
                <a:solidFill>
                  <a:srgbClr val="595959"/>
                </a:solidFill>
                <a:latin typeface="Calibri"/>
                <a:cs typeface="Calibri"/>
              </a:rPr>
              <a:t>vocational </a:t>
            </a:r>
            <a:r>
              <a:rPr sz="574" spc="-9" dirty="0">
                <a:solidFill>
                  <a:srgbClr val="595959"/>
                </a:solidFill>
                <a:latin typeface="Calibri"/>
                <a:cs typeface="Calibri"/>
              </a:rPr>
              <a:t>skills </a:t>
            </a:r>
            <a:r>
              <a:rPr sz="574" dirty="0">
                <a:solidFill>
                  <a:srgbClr val="595959"/>
                </a:solidFill>
                <a:latin typeface="Calibri"/>
                <a:cs typeface="Calibri"/>
              </a:rPr>
              <a:t>training </a:t>
            </a:r>
            <a:r>
              <a:rPr sz="574" spc="13" dirty="0">
                <a:solidFill>
                  <a:srgbClr val="595959"/>
                </a:solidFill>
                <a:latin typeface="Calibri"/>
                <a:cs typeface="Calibri"/>
              </a:rPr>
              <a:t>(non</a:t>
            </a:r>
            <a:r>
              <a:rPr sz="574" spc="-35" dirty="0">
                <a:solidFill>
                  <a:srgbClr val="595959"/>
                </a:solidFill>
                <a:latin typeface="Calibri"/>
                <a:cs typeface="Calibri"/>
              </a:rPr>
              <a:t> </a:t>
            </a:r>
            <a:r>
              <a:rPr sz="574" spc="9" dirty="0">
                <a:solidFill>
                  <a:srgbClr val="595959"/>
                </a:solidFill>
                <a:latin typeface="Calibri"/>
                <a:cs typeface="Calibri"/>
              </a:rPr>
              <a:t>CE/SE)</a:t>
            </a:r>
            <a:endParaRPr sz="574">
              <a:solidFill>
                <a:prstClr val="black"/>
              </a:solidFill>
              <a:latin typeface="Calibri"/>
              <a:cs typeface="Calibri"/>
            </a:endParaRPr>
          </a:p>
          <a:p>
            <a:pPr marR="12327" algn="r" defTabSz="806867">
              <a:spcBef>
                <a:spcPts val="604"/>
              </a:spcBef>
            </a:pPr>
            <a:r>
              <a:rPr sz="574" spc="9" dirty="0">
                <a:solidFill>
                  <a:srgbClr val="595959"/>
                </a:solidFill>
                <a:latin typeface="Calibri"/>
                <a:cs typeface="Calibri"/>
              </a:rPr>
              <a:t>Job </a:t>
            </a:r>
            <a:r>
              <a:rPr sz="574" dirty="0">
                <a:solidFill>
                  <a:srgbClr val="595959"/>
                </a:solidFill>
                <a:latin typeface="Calibri"/>
                <a:cs typeface="Calibri"/>
              </a:rPr>
              <a:t>placement </a:t>
            </a:r>
            <a:r>
              <a:rPr sz="574" spc="-4" dirty="0">
                <a:solidFill>
                  <a:srgbClr val="595959"/>
                </a:solidFill>
                <a:latin typeface="Calibri"/>
                <a:cs typeface="Calibri"/>
              </a:rPr>
              <a:t>(non</a:t>
            </a:r>
            <a:r>
              <a:rPr sz="574" spc="-88" dirty="0">
                <a:solidFill>
                  <a:srgbClr val="595959"/>
                </a:solidFill>
                <a:latin typeface="Calibri"/>
                <a:cs typeface="Calibri"/>
              </a:rPr>
              <a:t> </a:t>
            </a:r>
            <a:r>
              <a:rPr sz="574" dirty="0">
                <a:solidFill>
                  <a:srgbClr val="595959"/>
                </a:solidFill>
                <a:latin typeface="Calibri"/>
                <a:cs typeface="Calibri"/>
              </a:rPr>
              <a:t>CE/SE)</a:t>
            </a:r>
            <a:endParaRPr sz="574">
              <a:solidFill>
                <a:prstClr val="black"/>
              </a:solidFill>
              <a:latin typeface="Calibri"/>
              <a:cs typeface="Calibri"/>
            </a:endParaRPr>
          </a:p>
          <a:p>
            <a:pPr marR="8405" algn="r" defTabSz="806867">
              <a:spcBef>
                <a:spcPts val="609"/>
              </a:spcBef>
            </a:pPr>
            <a:r>
              <a:rPr sz="574" spc="-18" dirty="0">
                <a:solidFill>
                  <a:srgbClr val="595959"/>
                </a:solidFill>
                <a:latin typeface="Calibri"/>
                <a:cs typeface="Calibri"/>
              </a:rPr>
              <a:t>I</a:t>
            </a:r>
            <a:r>
              <a:rPr sz="574" spc="26" dirty="0">
                <a:solidFill>
                  <a:srgbClr val="595959"/>
                </a:solidFill>
                <a:latin typeface="Calibri"/>
                <a:cs typeface="Calibri"/>
              </a:rPr>
              <a:t>P</a:t>
            </a:r>
            <a:r>
              <a:rPr sz="574" dirty="0">
                <a:solidFill>
                  <a:srgbClr val="595959"/>
                </a:solidFill>
                <a:latin typeface="Calibri"/>
                <a:cs typeface="Calibri"/>
              </a:rPr>
              <a:t>S</a:t>
            </a:r>
            <a:endParaRPr sz="574">
              <a:solidFill>
                <a:prstClr val="black"/>
              </a:solidFill>
              <a:latin typeface="Calibri"/>
              <a:cs typeface="Calibri"/>
            </a:endParaRPr>
          </a:p>
          <a:p>
            <a:pPr marL="623080" marR="8965" indent="-240939" defTabSz="806867">
              <a:lnSpc>
                <a:spcPct val="188200"/>
              </a:lnSpc>
              <a:spcBef>
                <a:spcPts val="31"/>
              </a:spcBef>
            </a:pPr>
            <a:r>
              <a:rPr sz="574" dirty="0">
                <a:solidFill>
                  <a:srgbClr val="595959"/>
                </a:solidFill>
                <a:latin typeface="Calibri"/>
                <a:cs typeface="Calibri"/>
              </a:rPr>
              <a:t>Pre-vocational (facility-based)  Pre-vocational</a:t>
            </a:r>
            <a:r>
              <a:rPr sz="574" spc="-49" dirty="0">
                <a:solidFill>
                  <a:srgbClr val="595959"/>
                </a:solidFill>
                <a:latin typeface="Calibri"/>
                <a:cs typeface="Calibri"/>
              </a:rPr>
              <a:t> </a:t>
            </a:r>
            <a:r>
              <a:rPr sz="574" dirty="0">
                <a:solidFill>
                  <a:srgbClr val="595959"/>
                </a:solidFill>
                <a:latin typeface="Calibri"/>
                <a:cs typeface="Calibri"/>
              </a:rPr>
              <a:t>(HCBS)</a:t>
            </a:r>
            <a:endParaRPr sz="574">
              <a:solidFill>
                <a:prstClr val="black"/>
              </a:solidFill>
              <a:latin typeface="Calibri"/>
              <a:cs typeface="Calibri"/>
            </a:endParaRPr>
          </a:p>
          <a:p>
            <a:pPr marL="582737" marR="8965" indent="-240939" defTabSz="806867">
              <a:lnSpc>
                <a:spcPts val="1332"/>
              </a:lnSpc>
              <a:spcBef>
                <a:spcPts val="115"/>
              </a:spcBef>
            </a:pPr>
            <a:r>
              <a:rPr sz="574" spc="4" dirty="0">
                <a:solidFill>
                  <a:srgbClr val="595959"/>
                </a:solidFill>
                <a:latin typeface="Calibri"/>
                <a:cs typeface="Calibri"/>
              </a:rPr>
              <a:t>Day </a:t>
            </a:r>
            <a:r>
              <a:rPr sz="574" dirty="0">
                <a:solidFill>
                  <a:srgbClr val="595959"/>
                </a:solidFill>
                <a:latin typeface="Calibri"/>
                <a:cs typeface="Calibri"/>
              </a:rPr>
              <a:t>habilitation </a:t>
            </a:r>
            <a:r>
              <a:rPr sz="574" spc="-9" dirty="0">
                <a:solidFill>
                  <a:srgbClr val="595959"/>
                </a:solidFill>
                <a:latin typeface="Calibri"/>
                <a:cs typeface="Calibri"/>
              </a:rPr>
              <a:t>(facil</a:t>
            </a:r>
            <a:r>
              <a:rPr sz="574" spc="-106" dirty="0">
                <a:solidFill>
                  <a:srgbClr val="595959"/>
                </a:solidFill>
                <a:latin typeface="Calibri"/>
                <a:cs typeface="Calibri"/>
              </a:rPr>
              <a:t> </a:t>
            </a:r>
            <a:r>
              <a:rPr sz="574" spc="-4" dirty="0">
                <a:solidFill>
                  <a:srgbClr val="595959"/>
                </a:solidFill>
                <a:latin typeface="Calibri"/>
                <a:cs typeface="Calibri"/>
              </a:rPr>
              <a:t>ity-based)  </a:t>
            </a:r>
            <a:r>
              <a:rPr sz="574" spc="4" dirty="0">
                <a:solidFill>
                  <a:srgbClr val="595959"/>
                </a:solidFill>
                <a:latin typeface="Calibri"/>
                <a:cs typeface="Calibri"/>
              </a:rPr>
              <a:t>Day </a:t>
            </a:r>
            <a:r>
              <a:rPr sz="574" dirty="0">
                <a:solidFill>
                  <a:srgbClr val="595959"/>
                </a:solidFill>
                <a:latin typeface="Calibri"/>
                <a:cs typeface="Calibri"/>
              </a:rPr>
              <a:t>habilitation</a:t>
            </a:r>
            <a:r>
              <a:rPr sz="574" spc="-75" dirty="0">
                <a:solidFill>
                  <a:srgbClr val="595959"/>
                </a:solidFill>
                <a:latin typeface="Calibri"/>
                <a:cs typeface="Calibri"/>
              </a:rPr>
              <a:t> </a:t>
            </a:r>
            <a:r>
              <a:rPr sz="574" dirty="0">
                <a:solidFill>
                  <a:srgbClr val="595959"/>
                </a:solidFill>
                <a:latin typeface="Calibri"/>
                <a:cs typeface="Calibri"/>
              </a:rPr>
              <a:t>(HCBS)</a:t>
            </a:r>
            <a:endParaRPr sz="574">
              <a:solidFill>
                <a:prstClr val="black"/>
              </a:solidFill>
              <a:latin typeface="Calibri"/>
              <a:cs typeface="Calibri"/>
            </a:endParaRPr>
          </a:p>
        </p:txBody>
      </p:sp>
      <p:sp>
        <p:nvSpPr>
          <p:cNvPr id="53" name="object 53"/>
          <p:cNvSpPr txBox="1"/>
          <p:nvPr/>
        </p:nvSpPr>
        <p:spPr>
          <a:xfrm>
            <a:off x="3770102" y="1344838"/>
            <a:ext cx="1557618" cy="149887"/>
          </a:xfrm>
          <a:prstGeom prst="rect">
            <a:avLst/>
          </a:prstGeom>
        </p:spPr>
        <p:txBody>
          <a:bodyPr vert="horz" wrap="square" lIns="0" tIns="14007" rIns="0" bIns="0" rtlCol="0">
            <a:spAutoFit/>
          </a:bodyPr>
          <a:lstStyle/>
          <a:p>
            <a:pPr marL="11206" defTabSz="806867">
              <a:spcBef>
                <a:spcPts val="110"/>
              </a:spcBef>
            </a:pPr>
            <a:r>
              <a:rPr sz="882" spc="9" dirty="0">
                <a:solidFill>
                  <a:srgbClr val="595959"/>
                </a:solidFill>
                <a:latin typeface="Calibri"/>
                <a:cs typeface="Calibri"/>
              </a:rPr>
              <a:t>Services Closed Due </a:t>
            </a:r>
            <a:r>
              <a:rPr sz="882" spc="4" dirty="0">
                <a:solidFill>
                  <a:srgbClr val="595959"/>
                </a:solidFill>
                <a:latin typeface="Calibri"/>
                <a:cs typeface="Calibri"/>
              </a:rPr>
              <a:t>to</a:t>
            </a:r>
            <a:r>
              <a:rPr sz="882" spc="-40" dirty="0">
                <a:solidFill>
                  <a:srgbClr val="595959"/>
                </a:solidFill>
                <a:latin typeface="Calibri"/>
                <a:cs typeface="Calibri"/>
              </a:rPr>
              <a:t> </a:t>
            </a:r>
            <a:r>
              <a:rPr sz="882" spc="4" dirty="0">
                <a:solidFill>
                  <a:srgbClr val="595959"/>
                </a:solidFill>
                <a:latin typeface="Calibri"/>
                <a:cs typeface="Calibri"/>
              </a:rPr>
              <a:t>COVID-19</a:t>
            </a:r>
            <a:endParaRPr sz="882">
              <a:solidFill>
                <a:prstClr val="black"/>
              </a:solidFill>
              <a:latin typeface="Calibri"/>
              <a:cs typeface="Calibri"/>
            </a:endParaRPr>
          </a:p>
        </p:txBody>
      </p:sp>
      <p:sp>
        <p:nvSpPr>
          <p:cNvPr id="54" name="object 54"/>
          <p:cNvSpPr/>
          <p:nvPr/>
        </p:nvSpPr>
        <p:spPr>
          <a:xfrm>
            <a:off x="4038587" y="3507410"/>
            <a:ext cx="41462" cy="41462"/>
          </a:xfrm>
          <a:custGeom>
            <a:avLst/>
            <a:gdLst/>
            <a:ahLst/>
            <a:cxnLst/>
            <a:rect l="l" t="t" r="r" b="b"/>
            <a:pathLst>
              <a:path w="46989" h="46989">
                <a:moveTo>
                  <a:pt x="0" y="46619"/>
                </a:moveTo>
                <a:lnTo>
                  <a:pt x="46592" y="46619"/>
                </a:lnTo>
                <a:lnTo>
                  <a:pt x="46592" y="0"/>
                </a:lnTo>
                <a:lnTo>
                  <a:pt x="0" y="0"/>
                </a:lnTo>
                <a:lnTo>
                  <a:pt x="0" y="46619"/>
                </a:lnTo>
                <a:close/>
              </a:path>
            </a:pathLst>
          </a:custGeom>
          <a:solidFill>
            <a:srgbClr val="00B050"/>
          </a:solidFill>
        </p:spPr>
        <p:txBody>
          <a:bodyPr wrap="square" lIns="0" tIns="0" rIns="0" bIns="0" rtlCol="0"/>
          <a:lstStyle/>
          <a:p>
            <a:pPr defTabSz="806867"/>
            <a:endParaRPr sz="1588">
              <a:solidFill>
                <a:prstClr val="black"/>
              </a:solidFill>
              <a:latin typeface="Calibri"/>
            </a:endParaRPr>
          </a:p>
        </p:txBody>
      </p:sp>
      <p:sp>
        <p:nvSpPr>
          <p:cNvPr id="55" name="object 55"/>
          <p:cNvSpPr/>
          <p:nvPr/>
        </p:nvSpPr>
        <p:spPr>
          <a:xfrm>
            <a:off x="4610034" y="3507410"/>
            <a:ext cx="41462" cy="41462"/>
          </a:xfrm>
          <a:custGeom>
            <a:avLst/>
            <a:gdLst/>
            <a:ahLst/>
            <a:cxnLst/>
            <a:rect l="l" t="t" r="r" b="b"/>
            <a:pathLst>
              <a:path w="46989" h="46989">
                <a:moveTo>
                  <a:pt x="0" y="46619"/>
                </a:moveTo>
                <a:lnTo>
                  <a:pt x="46592" y="46619"/>
                </a:lnTo>
                <a:lnTo>
                  <a:pt x="46592" y="0"/>
                </a:lnTo>
                <a:lnTo>
                  <a:pt x="0" y="0"/>
                </a:lnTo>
                <a:lnTo>
                  <a:pt x="0" y="46619"/>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56" name="object 56"/>
          <p:cNvSpPr txBox="1"/>
          <p:nvPr/>
        </p:nvSpPr>
        <p:spPr>
          <a:xfrm>
            <a:off x="4086815" y="3302869"/>
            <a:ext cx="1861297" cy="266106"/>
          </a:xfrm>
          <a:prstGeom prst="rect">
            <a:avLst/>
          </a:prstGeom>
        </p:spPr>
        <p:txBody>
          <a:bodyPr vert="horz" wrap="square" lIns="0" tIns="12326" rIns="0" bIns="0" rtlCol="0">
            <a:spAutoFit/>
          </a:bodyPr>
          <a:lstStyle/>
          <a:p>
            <a:pPr marL="328350" defTabSz="806867">
              <a:spcBef>
                <a:spcPts val="97"/>
              </a:spcBef>
              <a:tabLst>
                <a:tab pos="544635" algn="l"/>
              </a:tabLst>
            </a:pPr>
            <a:r>
              <a:rPr sz="574" spc="18" dirty="0">
                <a:solidFill>
                  <a:srgbClr val="595959"/>
                </a:solidFill>
                <a:latin typeface="Calibri"/>
                <a:cs typeface="Calibri"/>
              </a:rPr>
              <a:t>0%	</a:t>
            </a:r>
            <a:r>
              <a:rPr sz="574" dirty="0">
                <a:solidFill>
                  <a:srgbClr val="595959"/>
                </a:solidFill>
                <a:latin typeface="Calibri"/>
                <a:cs typeface="Calibri"/>
              </a:rPr>
              <a:t>10% 20% 30% 40% 50%</a:t>
            </a:r>
            <a:r>
              <a:rPr sz="574" spc="53" dirty="0">
                <a:solidFill>
                  <a:srgbClr val="595959"/>
                </a:solidFill>
                <a:latin typeface="Calibri"/>
                <a:cs typeface="Calibri"/>
              </a:rPr>
              <a:t> </a:t>
            </a:r>
            <a:r>
              <a:rPr sz="574" dirty="0">
                <a:solidFill>
                  <a:srgbClr val="595959"/>
                </a:solidFill>
                <a:latin typeface="Calibri"/>
                <a:cs typeface="Calibri"/>
              </a:rPr>
              <a:t>60%</a:t>
            </a:r>
            <a:endParaRPr sz="574">
              <a:solidFill>
                <a:prstClr val="black"/>
              </a:solidFill>
              <a:latin typeface="Calibri"/>
              <a:cs typeface="Calibri"/>
            </a:endParaRPr>
          </a:p>
          <a:p>
            <a:pPr marL="11206" defTabSz="806867">
              <a:spcBef>
                <a:spcPts val="574"/>
              </a:spcBef>
              <a:tabLst>
                <a:tab pos="579375" algn="l"/>
              </a:tabLst>
            </a:pPr>
            <a:r>
              <a:rPr sz="574" spc="4" dirty="0">
                <a:solidFill>
                  <a:srgbClr val="595959"/>
                </a:solidFill>
                <a:latin typeface="Calibri"/>
                <a:cs typeface="Calibri"/>
              </a:rPr>
              <a:t>Summer</a:t>
            </a:r>
            <a:r>
              <a:rPr sz="574" spc="-9" dirty="0">
                <a:solidFill>
                  <a:srgbClr val="595959"/>
                </a:solidFill>
                <a:latin typeface="Calibri"/>
                <a:cs typeface="Calibri"/>
              </a:rPr>
              <a:t> </a:t>
            </a:r>
            <a:r>
              <a:rPr sz="574" spc="4" dirty="0">
                <a:solidFill>
                  <a:srgbClr val="595959"/>
                </a:solidFill>
                <a:latin typeface="Calibri"/>
                <a:cs typeface="Calibri"/>
              </a:rPr>
              <a:t>2020	Summer</a:t>
            </a:r>
            <a:r>
              <a:rPr sz="574" spc="-13" dirty="0">
                <a:solidFill>
                  <a:srgbClr val="595959"/>
                </a:solidFill>
                <a:latin typeface="Calibri"/>
                <a:cs typeface="Calibri"/>
              </a:rPr>
              <a:t> </a:t>
            </a:r>
            <a:r>
              <a:rPr sz="574" spc="4" dirty="0">
                <a:solidFill>
                  <a:srgbClr val="595959"/>
                </a:solidFill>
                <a:latin typeface="Calibri"/>
                <a:cs typeface="Calibri"/>
              </a:rPr>
              <a:t>2021</a:t>
            </a:r>
            <a:endParaRPr sz="574">
              <a:solidFill>
                <a:prstClr val="black"/>
              </a:solidFill>
              <a:latin typeface="Calibri"/>
              <a:cs typeface="Calibri"/>
            </a:endParaRPr>
          </a:p>
        </p:txBody>
      </p:sp>
      <p:sp>
        <p:nvSpPr>
          <p:cNvPr id="57" name="object 57"/>
          <p:cNvSpPr/>
          <p:nvPr/>
        </p:nvSpPr>
        <p:spPr>
          <a:xfrm>
            <a:off x="3072641" y="3815143"/>
            <a:ext cx="3079937" cy="1848971"/>
          </a:xfrm>
          <a:custGeom>
            <a:avLst/>
            <a:gdLst/>
            <a:ahLst/>
            <a:cxnLst/>
            <a:rect l="l" t="t" r="r" b="b"/>
            <a:pathLst>
              <a:path w="3490595" h="2095500">
                <a:moveTo>
                  <a:pt x="0" y="2095329"/>
                </a:moveTo>
                <a:lnTo>
                  <a:pt x="3490184" y="2095329"/>
                </a:lnTo>
                <a:lnTo>
                  <a:pt x="3490184" y="0"/>
                </a:lnTo>
                <a:lnTo>
                  <a:pt x="0" y="0"/>
                </a:lnTo>
                <a:lnTo>
                  <a:pt x="0" y="2095329"/>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58" name="object 58"/>
          <p:cNvSpPr/>
          <p:nvPr/>
        </p:nvSpPr>
        <p:spPr>
          <a:xfrm>
            <a:off x="4103443" y="4131839"/>
            <a:ext cx="0" cy="132790"/>
          </a:xfrm>
          <a:custGeom>
            <a:avLst/>
            <a:gdLst/>
            <a:ahLst/>
            <a:cxnLst/>
            <a:rect l="l" t="t" r="r" b="b"/>
            <a:pathLst>
              <a:path h="150495">
                <a:moveTo>
                  <a:pt x="0" y="0"/>
                </a:moveTo>
                <a:lnTo>
                  <a:pt x="0" y="15035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59" name="object 59"/>
          <p:cNvSpPr/>
          <p:nvPr/>
        </p:nvSpPr>
        <p:spPr>
          <a:xfrm>
            <a:off x="4103443" y="4414299"/>
            <a:ext cx="0" cy="419660"/>
          </a:xfrm>
          <a:custGeom>
            <a:avLst/>
            <a:gdLst/>
            <a:ahLst/>
            <a:cxnLst/>
            <a:rect l="l" t="t" r="r" b="b"/>
            <a:pathLst>
              <a:path h="475614">
                <a:moveTo>
                  <a:pt x="0" y="0"/>
                </a:moveTo>
                <a:lnTo>
                  <a:pt x="0" y="47532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0" name="object 60"/>
          <p:cNvSpPr/>
          <p:nvPr/>
        </p:nvSpPr>
        <p:spPr>
          <a:xfrm>
            <a:off x="4103443" y="4983494"/>
            <a:ext cx="0" cy="286871"/>
          </a:xfrm>
          <a:custGeom>
            <a:avLst/>
            <a:gdLst/>
            <a:ahLst/>
            <a:cxnLst/>
            <a:rect l="l" t="t" r="r" b="b"/>
            <a:pathLst>
              <a:path h="325120">
                <a:moveTo>
                  <a:pt x="0" y="0"/>
                </a:moveTo>
                <a:lnTo>
                  <a:pt x="0" y="324970"/>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1" name="object 61"/>
          <p:cNvSpPr/>
          <p:nvPr/>
        </p:nvSpPr>
        <p:spPr>
          <a:xfrm>
            <a:off x="4569656" y="4131839"/>
            <a:ext cx="0" cy="132790"/>
          </a:xfrm>
          <a:custGeom>
            <a:avLst/>
            <a:gdLst/>
            <a:ahLst/>
            <a:cxnLst/>
            <a:rect l="l" t="t" r="r" b="b"/>
            <a:pathLst>
              <a:path h="150495">
                <a:moveTo>
                  <a:pt x="0" y="0"/>
                </a:moveTo>
                <a:lnTo>
                  <a:pt x="0" y="15035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2" name="object 62"/>
          <p:cNvSpPr/>
          <p:nvPr/>
        </p:nvSpPr>
        <p:spPr>
          <a:xfrm>
            <a:off x="4569656" y="4414299"/>
            <a:ext cx="0" cy="419660"/>
          </a:xfrm>
          <a:custGeom>
            <a:avLst/>
            <a:gdLst/>
            <a:ahLst/>
            <a:cxnLst/>
            <a:rect l="l" t="t" r="r" b="b"/>
            <a:pathLst>
              <a:path h="475614">
                <a:moveTo>
                  <a:pt x="0" y="0"/>
                </a:moveTo>
                <a:lnTo>
                  <a:pt x="0" y="47532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3" name="object 63"/>
          <p:cNvSpPr/>
          <p:nvPr/>
        </p:nvSpPr>
        <p:spPr>
          <a:xfrm>
            <a:off x="4569656" y="4983494"/>
            <a:ext cx="0" cy="286871"/>
          </a:xfrm>
          <a:custGeom>
            <a:avLst/>
            <a:gdLst/>
            <a:ahLst/>
            <a:cxnLst/>
            <a:rect l="l" t="t" r="r" b="b"/>
            <a:pathLst>
              <a:path h="325120">
                <a:moveTo>
                  <a:pt x="0" y="0"/>
                </a:moveTo>
                <a:lnTo>
                  <a:pt x="0" y="324970"/>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4" name="object 64"/>
          <p:cNvSpPr/>
          <p:nvPr/>
        </p:nvSpPr>
        <p:spPr>
          <a:xfrm>
            <a:off x="5040147" y="4131839"/>
            <a:ext cx="0" cy="132790"/>
          </a:xfrm>
          <a:custGeom>
            <a:avLst/>
            <a:gdLst/>
            <a:ahLst/>
            <a:cxnLst/>
            <a:rect l="l" t="t" r="r" b="b"/>
            <a:pathLst>
              <a:path h="150495">
                <a:moveTo>
                  <a:pt x="0" y="0"/>
                </a:moveTo>
                <a:lnTo>
                  <a:pt x="0" y="15035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5" name="object 65"/>
          <p:cNvSpPr/>
          <p:nvPr/>
        </p:nvSpPr>
        <p:spPr>
          <a:xfrm>
            <a:off x="5040147" y="4414299"/>
            <a:ext cx="0" cy="419660"/>
          </a:xfrm>
          <a:custGeom>
            <a:avLst/>
            <a:gdLst/>
            <a:ahLst/>
            <a:cxnLst/>
            <a:rect l="l" t="t" r="r" b="b"/>
            <a:pathLst>
              <a:path h="475614">
                <a:moveTo>
                  <a:pt x="0" y="0"/>
                </a:moveTo>
                <a:lnTo>
                  <a:pt x="0" y="47532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6" name="object 66"/>
          <p:cNvSpPr/>
          <p:nvPr/>
        </p:nvSpPr>
        <p:spPr>
          <a:xfrm>
            <a:off x="5040147" y="4983494"/>
            <a:ext cx="0" cy="286871"/>
          </a:xfrm>
          <a:custGeom>
            <a:avLst/>
            <a:gdLst/>
            <a:ahLst/>
            <a:cxnLst/>
            <a:rect l="l" t="t" r="r" b="b"/>
            <a:pathLst>
              <a:path h="325120">
                <a:moveTo>
                  <a:pt x="0" y="0"/>
                </a:moveTo>
                <a:lnTo>
                  <a:pt x="0" y="324970"/>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7" name="object 67"/>
          <p:cNvSpPr/>
          <p:nvPr/>
        </p:nvSpPr>
        <p:spPr>
          <a:xfrm>
            <a:off x="5506361" y="4131839"/>
            <a:ext cx="0" cy="132790"/>
          </a:xfrm>
          <a:custGeom>
            <a:avLst/>
            <a:gdLst/>
            <a:ahLst/>
            <a:cxnLst/>
            <a:rect l="l" t="t" r="r" b="b"/>
            <a:pathLst>
              <a:path h="150495">
                <a:moveTo>
                  <a:pt x="0" y="0"/>
                </a:moveTo>
                <a:lnTo>
                  <a:pt x="0" y="15035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8" name="object 68"/>
          <p:cNvSpPr/>
          <p:nvPr/>
        </p:nvSpPr>
        <p:spPr>
          <a:xfrm>
            <a:off x="5506361" y="4414299"/>
            <a:ext cx="0" cy="419660"/>
          </a:xfrm>
          <a:custGeom>
            <a:avLst/>
            <a:gdLst/>
            <a:ahLst/>
            <a:cxnLst/>
            <a:rect l="l" t="t" r="r" b="b"/>
            <a:pathLst>
              <a:path h="475614">
                <a:moveTo>
                  <a:pt x="0" y="0"/>
                </a:moveTo>
                <a:lnTo>
                  <a:pt x="0" y="47532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69" name="object 69"/>
          <p:cNvSpPr/>
          <p:nvPr/>
        </p:nvSpPr>
        <p:spPr>
          <a:xfrm>
            <a:off x="5506361" y="4983494"/>
            <a:ext cx="0" cy="286871"/>
          </a:xfrm>
          <a:custGeom>
            <a:avLst/>
            <a:gdLst/>
            <a:ahLst/>
            <a:cxnLst/>
            <a:rect l="l" t="t" r="r" b="b"/>
            <a:pathLst>
              <a:path h="325120">
                <a:moveTo>
                  <a:pt x="0" y="0"/>
                </a:moveTo>
                <a:lnTo>
                  <a:pt x="0" y="324970"/>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70" name="object 70"/>
          <p:cNvSpPr/>
          <p:nvPr/>
        </p:nvSpPr>
        <p:spPr>
          <a:xfrm>
            <a:off x="5972574" y="4131839"/>
            <a:ext cx="0" cy="1138518"/>
          </a:xfrm>
          <a:custGeom>
            <a:avLst/>
            <a:gdLst/>
            <a:ahLst/>
            <a:cxnLst/>
            <a:rect l="l" t="t" r="r" b="b"/>
            <a:pathLst>
              <a:path h="1290320">
                <a:moveTo>
                  <a:pt x="0" y="0"/>
                </a:moveTo>
                <a:lnTo>
                  <a:pt x="0" y="1290179"/>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71" name="object 71"/>
          <p:cNvSpPr/>
          <p:nvPr/>
        </p:nvSpPr>
        <p:spPr>
          <a:xfrm>
            <a:off x="3637229" y="4983494"/>
            <a:ext cx="235324" cy="150159"/>
          </a:xfrm>
          <a:custGeom>
            <a:avLst/>
            <a:gdLst/>
            <a:ahLst/>
            <a:cxnLst/>
            <a:rect l="l" t="t" r="r" b="b"/>
            <a:pathLst>
              <a:path w="266700" h="170179">
                <a:moveTo>
                  <a:pt x="266611" y="0"/>
                </a:moveTo>
                <a:lnTo>
                  <a:pt x="0" y="0"/>
                </a:lnTo>
                <a:lnTo>
                  <a:pt x="0" y="169760"/>
                </a:lnTo>
                <a:lnTo>
                  <a:pt x="266611" y="169760"/>
                </a:lnTo>
                <a:lnTo>
                  <a:pt x="266611" y="0"/>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72" name="object 72"/>
          <p:cNvSpPr/>
          <p:nvPr/>
        </p:nvSpPr>
        <p:spPr>
          <a:xfrm>
            <a:off x="3637229" y="4414298"/>
            <a:ext cx="98612" cy="150159"/>
          </a:xfrm>
          <a:custGeom>
            <a:avLst/>
            <a:gdLst/>
            <a:ahLst/>
            <a:cxnLst/>
            <a:rect l="l" t="t" r="r" b="b"/>
            <a:pathLst>
              <a:path w="111760" h="170179">
                <a:moveTo>
                  <a:pt x="111490" y="0"/>
                </a:moveTo>
                <a:lnTo>
                  <a:pt x="0" y="0"/>
                </a:lnTo>
                <a:lnTo>
                  <a:pt x="0" y="169759"/>
                </a:lnTo>
                <a:lnTo>
                  <a:pt x="111490" y="169759"/>
                </a:lnTo>
                <a:lnTo>
                  <a:pt x="111490" y="0"/>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73" name="object 73"/>
          <p:cNvSpPr/>
          <p:nvPr/>
        </p:nvSpPr>
        <p:spPr>
          <a:xfrm>
            <a:off x="3637229" y="4833706"/>
            <a:ext cx="2100543" cy="150159"/>
          </a:xfrm>
          <a:custGeom>
            <a:avLst/>
            <a:gdLst/>
            <a:ahLst/>
            <a:cxnLst/>
            <a:rect l="l" t="t" r="r" b="b"/>
            <a:pathLst>
              <a:path w="2380615" h="170179">
                <a:moveTo>
                  <a:pt x="2380112" y="0"/>
                </a:moveTo>
                <a:lnTo>
                  <a:pt x="0" y="0"/>
                </a:lnTo>
                <a:lnTo>
                  <a:pt x="0" y="169759"/>
                </a:lnTo>
                <a:lnTo>
                  <a:pt x="2380112" y="169759"/>
                </a:lnTo>
                <a:lnTo>
                  <a:pt x="2380112" y="0"/>
                </a:lnTo>
                <a:close/>
              </a:path>
            </a:pathLst>
          </a:custGeom>
          <a:solidFill>
            <a:srgbClr val="00B050"/>
          </a:solidFill>
        </p:spPr>
        <p:txBody>
          <a:bodyPr wrap="square" lIns="0" tIns="0" rIns="0" bIns="0" rtlCol="0"/>
          <a:lstStyle/>
          <a:p>
            <a:pPr defTabSz="806867"/>
            <a:endParaRPr sz="1588">
              <a:solidFill>
                <a:prstClr val="black"/>
              </a:solidFill>
              <a:latin typeface="Calibri"/>
            </a:endParaRPr>
          </a:p>
        </p:txBody>
      </p:sp>
      <p:sp>
        <p:nvSpPr>
          <p:cNvPr id="74" name="object 74"/>
          <p:cNvSpPr/>
          <p:nvPr/>
        </p:nvSpPr>
        <p:spPr>
          <a:xfrm>
            <a:off x="3637230" y="4264509"/>
            <a:ext cx="2237254" cy="150159"/>
          </a:xfrm>
          <a:custGeom>
            <a:avLst/>
            <a:gdLst/>
            <a:ahLst/>
            <a:cxnLst/>
            <a:rect l="l" t="t" r="r" b="b"/>
            <a:pathLst>
              <a:path w="2535554" h="170179">
                <a:moveTo>
                  <a:pt x="2535231" y="0"/>
                </a:moveTo>
                <a:lnTo>
                  <a:pt x="0" y="0"/>
                </a:lnTo>
                <a:lnTo>
                  <a:pt x="0" y="169760"/>
                </a:lnTo>
                <a:lnTo>
                  <a:pt x="2535231" y="169760"/>
                </a:lnTo>
                <a:lnTo>
                  <a:pt x="2535231" y="0"/>
                </a:lnTo>
                <a:close/>
              </a:path>
            </a:pathLst>
          </a:custGeom>
          <a:solidFill>
            <a:srgbClr val="00B050"/>
          </a:solidFill>
        </p:spPr>
        <p:txBody>
          <a:bodyPr wrap="square" lIns="0" tIns="0" rIns="0" bIns="0" rtlCol="0"/>
          <a:lstStyle/>
          <a:p>
            <a:pPr defTabSz="806867"/>
            <a:endParaRPr sz="1588">
              <a:solidFill>
                <a:prstClr val="black"/>
              </a:solidFill>
              <a:latin typeface="Calibri"/>
            </a:endParaRPr>
          </a:p>
        </p:txBody>
      </p:sp>
      <p:sp>
        <p:nvSpPr>
          <p:cNvPr id="75" name="object 75"/>
          <p:cNvSpPr/>
          <p:nvPr/>
        </p:nvSpPr>
        <p:spPr>
          <a:xfrm>
            <a:off x="3637229" y="4131838"/>
            <a:ext cx="0" cy="1138518"/>
          </a:xfrm>
          <a:custGeom>
            <a:avLst/>
            <a:gdLst/>
            <a:ahLst/>
            <a:cxnLst/>
            <a:rect l="l" t="t" r="r" b="b"/>
            <a:pathLst>
              <a:path h="1290320">
                <a:moveTo>
                  <a:pt x="0" y="1290179"/>
                </a:moveTo>
                <a:lnTo>
                  <a:pt x="0" y="0"/>
                </a:lnTo>
              </a:path>
            </a:pathLst>
          </a:custGeom>
          <a:ln w="7271">
            <a:solidFill>
              <a:srgbClr val="D9D9D9"/>
            </a:solidFill>
          </a:ln>
        </p:spPr>
        <p:txBody>
          <a:bodyPr wrap="square" lIns="0" tIns="0" rIns="0" bIns="0" rtlCol="0"/>
          <a:lstStyle/>
          <a:p>
            <a:pPr defTabSz="806867"/>
            <a:endParaRPr sz="1588">
              <a:solidFill>
                <a:prstClr val="black"/>
              </a:solidFill>
              <a:latin typeface="Calibri"/>
            </a:endParaRPr>
          </a:p>
        </p:txBody>
      </p:sp>
      <p:sp>
        <p:nvSpPr>
          <p:cNvPr id="76" name="object 76"/>
          <p:cNvSpPr txBox="1"/>
          <p:nvPr/>
        </p:nvSpPr>
        <p:spPr>
          <a:xfrm>
            <a:off x="3579212" y="5306104"/>
            <a:ext cx="124385" cy="103633"/>
          </a:xfrm>
          <a:prstGeom prst="rect">
            <a:avLst/>
          </a:prstGeom>
        </p:spPr>
        <p:txBody>
          <a:bodyPr vert="horz" wrap="square" lIns="0" tIns="15128" rIns="0" bIns="0" rtlCol="0">
            <a:spAutoFit/>
          </a:bodyPr>
          <a:lstStyle/>
          <a:p>
            <a:pPr marL="11206" defTabSz="806867">
              <a:spcBef>
                <a:spcPts val="119"/>
              </a:spcBef>
            </a:pPr>
            <a:r>
              <a:rPr sz="574" spc="44" dirty="0">
                <a:solidFill>
                  <a:srgbClr val="595959"/>
                </a:solidFill>
                <a:latin typeface="Calibri"/>
                <a:cs typeface="Calibri"/>
              </a:rPr>
              <a:t>0%</a:t>
            </a:r>
            <a:endParaRPr sz="574">
              <a:solidFill>
                <a:prstClr val="black"/>
              </a:solidFill>
              <a:latin typeface="Calibri"/>
              <a:cs typeface="Calibri"/>
            </a:endParaRPr>
          </a:p>
        </p:txBody>
      </p:sp>
      <p:sp>
        <p:nvSpPr>
          <p:cNvPr id="77" name="object 77"/>
          <p:cNvSpPr txBox="1"/>
          <p:nvPr/>
        </p:nvSpPr>
        <p:spPr>
          <a:xfrm>
            <a:off x="4026697" y="5306104"/>
            <a:ext cx="154641" cy="103633"/>
          </a:xfrm>
          <a:prstGeom prst="rect">
            <a:avLst/>
          </a:prstGeom>
        </p:spPr>
        <p:txBody>
          <a:bodyPr vert="horz" wrap="square" lIns="0" tIns="15128" rIns="0" bIns="0" rtlCol="0">
            <a:spAutoFit/>
          </a:bodyPr>
          <a:lstStyle/>
          <a:p>
            <a:pPr marL="11206" defTabSz="806867">
              <a:spcBef>
                <a:spcPts val="119"/>
              </a:spcBef>
            </a:pPr>
            <a:r>
              <a:rPr sz="574" spc="40" dirty="0">
                <a:solidFill>
                  <a:srgbClr val="595959"/>
                </a:solidFill>
                <a:latin typeface="Calibri"/>
                <a:cs typeface="Calibri"/>
              </a:rPr>
              <a:t>2</a:t>
            </a:r>
            <a:r>
              <a:rPr sz="574" spc="-26" dirty="0">
                <a:solidFill>
                  <a:srgbClr val="595959"/>
                </a:solidFill>
                <a:latin typeface="Calibri"/>
                <a:cs typeface="Calibri"/>
              </a:rPr>
              <a:t>0</a:t>
            </a:r>
            <a:r>
              <a:rPr sz="574" spc="22" dirty="0">
                <a:solidFill>
                  <a:srgbClr val="595959"/>
                </a:solidFill>
                <a:latin typeface="Calibri"/>
                <a:cs typeface="Calibri"/>
              </a:rPr>
              <a:t>%</a:t>
            </a:r>
            <a:endParaRPr sz="574">
              <a:solidFill>
                <a:prstClr val="black"/>
              </a:solidFill>
              <a:latin typeface="Calibri"/>
              <a:cs typeface="Calibri"/>
            </a:endParaRPr>
          </a:p>
        </p:txBody>
      </p:sp>
      <p:sp>
        <p:nvSpPr>
          <p:cNvPr id="78" name="object 78"/>
          <p:cNvSpPr txBox="1"/>
          <p:nvPr/>
        </p:nvSpPr>
        <p:spPr>
          <a:xfrm>
            <a:off x="4960675" y="5306104"/>
            <a:ext cx="154641" cy="103633"/>
          </a:xfrm>
          <a:prstGeom prst="rect">
            <a:avLst/>
          </a:prstGeom>
        </p:spPr>
        <p:txBody>
          <a:bodyPr vert="horz" wrap="square" lIns="0" tIns="15128" rIns="0" bIns="0" rtlCol="0">
            <a:spAutoFit/>
          </a:bodyPr>
          <a:lstStyle/>
          <a:p>
            <a:pPr marL="11206" defTabSz="806867">
              <a:spcBef>
                <a:spcPts val="119"/>
              </a:spcBef>
            </a:pPr>
            <a:r>
              <a:rPr sz="574" spc="40" dirty="0">
                <a:solidFill>
                  <a:srgbClr val="595959"/>
                </a:solidFill>
                <a:latin typeface="Calibri"/>
                <a:cs typeface="Calibri"/>
              </a:rPr>
              <a:t>6</a:t>
            </a:r>
            <a:r>
              <a:rPr sz="574" spc="-26" dirty="0">
                <a:solidFill>
                  <a:srgbClr val="595959"/>
                </a:solidFill>
                <a:latin typeface="Calibri"/>
                <a:cs typeface="Calibri"/>
              </a:rPr>
              <a:t>0</a:t>
            </a:r>
            <a:r>
              <a:rPr sz="574" spc="22" dirty="0">
                <a:solidFill>
                  <a:srgbClr val="595959"/>
                </a:solidFill>
                <a:latin typeface="Calibri"/>
                <a:cs typeface="Calibri"/>
              </a:rPr>
              <a:t>%</a:t>
            </a:r>
            <a:endParaRPr sz="574">
              <a:solidFill>
                <a:prstClr val="black"/>
              </a:solidFill>
              <a:latin typeface="Calibri"/>
              <a:cs typeface="Calibri"/>
            </a:endParaRPr>
          </a:p>
        </p:txBody>
      </p:sp>
      <p:sp>
        <p:nvSpPr>
          <p:cNvPr id="79" name="object 79"/>
          <p:cNvSpPr txBox="1"/>
          <p:nvPr/>
        </p:nvSpPr>
        <p:spPr>
          <a:xfrm>
            <a:off x="5427664" y="5306104"/>
            <a:ext cx="154641" cy="103633"/>
          </a:xfrm>
          <a:prstGeom prst="rect">
            <a:avLst/>
          </a:prstGeom>
        </p:spPr>
        <p:txBody>
          <a:bodyPr vert="horz" wrap="square" lIns="0" tIns="15128" rIns="0" bIns="0" rtlCol="0">
            <a:spAutoFit/>
          </a:bodyPr>
          <a:lstStyle/>
          <a:p>
            <a:pPr marL="11206" defTabSz="806867">
              <a:spcBef>
                <a:spcPts val="119"/>
              </a:spcBef>
            </a:pPr>
            <a:r>
              <a:rPr sz="574" spc="40" dirty="0">
                <a:solidFill>
                  <a:srgbClr val="595959"/>
                </a:solidFill>
                <a:latin typeface="Calibri"/>
                <a:cs typeface="Calibri"/>
              </a:rPr>
              <a:t>8</a:t>
            </a:r>
            <a:r>
              <a:rPr sz="574" spc="-26" dirty="0">
                <a:solidFill>
                  <a:srgbClr val="595959"/>
                </a:solidFill>
                <a:latin typeface="Calibri"/>
                <a:cs typeface="Calibri"/>
              </a:rPr>
              <a:t>0</a:t>
            </a:r>
            <a:r>
              <a:rPr sz="574" spc="22" dirty="0">
                <a:solidFill>
                  <a:srgbClr val="595959"/>
                </a:solidFill>
                <a:latin typeface="Calibri"/>
                <a:cs typeface="Calibri"/>
              </a:rPr>
              <a:t>%</a:t>
            </a:r>
            <a:endParaRPr sz="574">
              <a:solidFill>
                <a:prstClr val="black"/>
              </a:solidFill>
              <a:latin typeface="Calibri"/>
              <a:cs typeface="Calibri"/>
            </a:endParaRPr>
          </a:p>
        </p:txBody>
      </p:sp>
      <p:sp>
        <p:nvSpPr>
          <p:cNvPr id="80" name="object 80"/>
          <p:cNvSpPr txBox="1"/>
          <p:nvPr/>
        </p:nvSpPr>
        <p:spPr>
          <a:xfrm>
            <a:off x="5875147" y="5306104"/>
            <a:ext cx="201146" cy="103633"/>
          </a:xfrm>
          <a:prstGeom prst="rect">
            <a:avLst/>
          </a:prstGeom>
        </p:spPr>
        <p:txBody>
          <a:bodyPr vert="horz" wrap="square" lIns="0" tIns="15128" rIns="0" bIns="0" rtlCol="0">
            <a:spAutoFit/>
          </a:bodyPr>
          <a:lstStyle/>
          <a:p>
            <a:pPr marL="11206" defTabSz="806867">
              <a:spcBef>
                <a:spcPts val="119"/>
              </a:spcBef>
            </a:pPr>
            <a:r>
              <a:rPr sz="574" spc="40" dirty="0">
                <a:solidFill>
                  <a:srgbClr val="595959"/>
                </a:solidFill>
                <a:latin typeface="Calibri"/>
                <a:cs typeface="Calibri"/>
              </a:rPr>
              <a:t>1</a:t>
            </a:r>
            <a:r>
              <a:rPr sz="574" spc="-26" dirty="0">
                <a:solidFill>
                  <a:srgbClr val="595959"/>
                </a:solidFill>
                <a:latin typeface="Calibri"/>
                <a:cs typeface="Calibri"/>
              </a:rPr>
              <a:t>0</a:t>
            </a:r>
            <a:r>
              <a:rPr sz="574" spc="44" dirty="0">
                <a:solidFill>
                  <a:srgbClr val="595959"/>
                </a:solidFill>
                <a:latin typeface="Calibri"/>
                <a:cs typeface="Calibri"/>
              </a:rPr>
              <a:t>0%</a:t>
            </a:r>
            <a:endParaRPr sz="574">
              <a:solidFill>
                <a:prstClr val="black"/>
              </a:solidFill>
              <a:latin typeface="Calibri"/>
              <a:cs typeface="Calibri"/>
            </a:endParaRPr>
          </a:p>
        </p:txBody>
      </p:sp>
      <p:sp>
        <p:nvSpPr>
          <p:cNvPr id="81" name="object 81"/>
          <p:cNvSpPr txBox="1"/>
          <p:nvPr/>
        </p:nvSpPr>
        <p:spPr>
          <a:xfrm>
            <a:off x="3117346" y="4916652"/>
            <a:ext cx="463924" cy="103633"/>
          </a:xfrm>
          <a:prstGeom prst="rect">
            <a:avLst/>
          </a:prstGeom>
        </p:spPr>
        <p:txBody>
          <a:bodyPr vert="horz" wrap="square" lIns="0" tIns="15128" rIns="0" bIns="0" rtlCol="0">
            <a:spAutoFit/>
          </a:bodyPr>
          <a:lstStyle/>
          <a:p>
            <a:pPr marL="11206" defTabSz="806867">
              <a:spcBef>
                <a:spcPts val="119"/>
              </a:spcBef>
            </a:pPr>
            <a:r>
              <a:rPr sz="574" spc="18" dirty="0">
                <a:solidFill>
                  <a:srgbClr val="595959"/>
                </a:solidFill>
                <a:latin typeface="Calibri"/>
                <a:cs typeface="Calibri"/>
              </a:rPr>
              <a:t>Summer</a:t>
            </a:r>
            <a:r>
              <a:rPr sz="574" spc="-40" dirty="0">
                <a:solidFill>
                  <a:srgbClr val="595959"/>
                </a:solidFill>
                <a:latin typeface="Calibri"/>
                <a:cs typeface="Calibri"/>
              </a:rPr>
              <a:t> </a:t>
            </a:r>
            <a:r>
              <a:rPr sz="574" spc="18" dirty="0">
                <a:solidFill>
                  <a:srgbClr val="595959"/>
                </a:solidFill>
                <a:latin typeface="Calibri"/>
                <a:cs typeface="Calibri"/>
              </a:rPr>
              <a:t>2021</a:t>
            </a:r>
            <a:endParaRPr sz="574">
              <a:solidFill>
                <a:prstClr val="black"/>
              </a:solidFill>
              <a:latin typeface="Calibri"/>
              <a:cs typeface="Calibri"/>
            </a:endParaRPr>
          </a:p>
        </p:txBody>
      </p:sp>
      <p:sp>
        <p:nvSpPr>
          <p:cNvPr id="82" name="object 82"/>
          <p:cNvSpPr txBox="1"/>
          <p:nvPr/>
        </p:nvSpPr>
        <p:spPr>
          <a:xfrm>
            <a:off x="3117346" y="4351736"/>
            <a:ext cx="463924" cy="103633"/>
          </a:xfrm>
          <a:prstGeom prst="rect">
            <a:avLst/>
          </a:prstGeom>
        </p:spPr>
        <p:txBody>
          <a:bodyPr vert="horz" wrap="square" lIns="0" tIns="15128" rIns="0" bIns="0" rtlCol="0">
            <a:spAutoFit/>
          </a:bodyPr>
          <a:lstStyle/>
          <a:p>
            <a:pPr marL="11206" defTabSz="806867">
              <a:spcBef>
                <a:spcPts val="119"/>
              </a:spcBef>
            </a:pPr>
            <a:r>
              <a:rPr sz="574" spc="18" dirty="0">
                <a:solidFill>
                  <a:srgbClr val="595959"/>
                </a:solidFill>
                <a:latin typeface="Calibri"/>
                <a:cs typeface="Calibri"/>
              </a:rPr>
              <a:t>Summer</a:t>
            </a:r>
            <a:r>
              <a:rPr sz="574" spc="-40" dirty="0">
                <a:solidFill>
                  <a:srgbClr val="595959"/>
                </a:solidFill>
                <a:latin typeface="Calibri"/>
                <a:cs typeface="Calibri"/>
              </a:rPr>
              <a:t> </a:t>
            </a:r>
            <a:r>
              <a:rPr sz="574" spc="18" dirty="0">
                <a:solidFill>
                  <a:srgbClr val="595959"/>
                </a:solidFill>
                <a:latin typeface="Calibri"/>
                <a:cs typeface="Calibri"/>
              </a:rPr>
              <a:t>2020</a:t>
            </a:r>
            <a:endParaRPr sz="574">
              <a:solidFill>
                <a:prstClr val="black"/>
              </a:solidFill>
              <a:latin typeface="Calibri"/>
              <a:cs typeface="Calibri"/>
            </a:endParaRPr>
          </a:p>
        </p:txBody>
      </p:sp>
      <p:sp>
        <p:nvSpPr>
          <p:cNvPr id="83" name="object 83"/>
          <p:cNvSpPr txBox="1"/>
          <p:nvPr/>
        </p:nvSpPr>
        <p:spPr>
          <a:xfrm>
            <a:off x="3635293" y="3859573"/>
            <a:ext cx="1955426" cy="156246"/>
          </a:xfrm>
          <a:prstGeom prst="rect">
            <a:avLst/>
          </a:prstGeom>
        </p:spPr>
        <p:txBody>
          <a:bodyPr vert="horz" wrap="square" lIns="0" tIns="13447" rIns="0" bIns="0" rtlCol="0">
            <a:spAutoFit/>
          </a:bodyPr>
          <a:lstStyle/>
          <a:p>
            <a:pPr marL="11206" defTabSz="806867">
              <a:spcBef>
                <a:spcPts val="106"/>
              </a:spcBef>
            </a:pPr>
            <a:r>
              <a:rPr sz="927" dirty="0">
                <a:solidFill>
                  <a:srgbClr val="595959"/>
                </a:solidFill>
                <a:latin typeface="Calibri"/>
                <a:cs typeface="Calibri"/>
              </a:rPr>
              <a:t>Intent to Reopen Facility-Based</a:t>
            </a:r>
            <a:r>
              <a:rPr sz="927" spc="4" dirty="0">
                <a:solidFill>
                  <a:srgbClr val="595959"/>
                </a:solidFill>
                <a:latin typeface="Calibri"/>
                <a:cs typeface="Calibri"/>
              </a:rPr>
              <a:t> Services</a:t>
            </a:r>
            <a:endParaRPr sz="927">
              <a:solidFill>
                <a:prstClr val="black"/>
              </a:solidFill>
              <a:latin typeface="Calibri"/>
              <a:cs typeface="Calibri"/>
            </a:endParaRPr>
          </a:p>
        </p:txBody>
      </p:sp>
      <p:sp>
        <p:nvSpPr>
          <p:cNvPr id="84" name="object 84"/>
          <p:cNvSpPr/>
          <p:nvPr/>
        </p:nvSpPr>
        <p:spPr>
          <a:xfrm>
            <a:off x="4445617" y="5518454"/>
            <a:ext cx="43143" cy="43143"/>
          </a:xfrm>
          <a:custGeom>
            <a:avLst/>
            <a:gdLst/>
            <a:ahLst/>
            <a:cxnLst/>
            <a:rect l="l" t="t" r="r" b="b"/>
            <a:pathLst>
              <a:path w="48894" h="48895">
                <a:moveTo>
                  <a:pt x="0" y="48503"/>
                </a:moveTo>
                <a:lnTo>
                  <a:pt x="48474" y="48503"/>
                </a:lnTo>
                <a:lnTo>
                  <a:pt x="48474" y="0"/>
                </a:lnTo>
                <a:lnTo>
                  <a:pt x="0" y="0"/>
                </a:lnTo>
                <a:lnTo>
                  <a:pt x="0" y="48503"/>
                </a:lnTo>
                <a:close/>
              </a:path>
            </a:pathLst>
          </a:custGeom>
          <a:solidFill>
            <a:srgbClr val="00B050"/>
          </a:solidFill>
        </p:spPr>
        <p:txBody>
          <a:bodyPr wrap="square" lIns="0" tIns="0" rIns="0" bIns="0" rtlCol="0"/>
          <a:lstStyle/>
          <a:p>
            <a:pPr defTabSz="806867"/>
            <a:endParaRPr sz="1588">
              <a:solidFill>
                <a:prstClr val="black"/>
              </a:solidFill>
              <a:latin typeface="Calibri"/>
            </a:endParaRPr>
          </a:p>
        </p:txBody>
      </p:sp>
      <p:sp>
        <p:nvSpPr>
          <p:cNvPr id="85" name="object 85"/>
          <p:cNvSpPr/>
          <p:nvPr/>
        </p:nvSpPr>
        <p:spPr>
          <a:xfrm>
            <a:off x="4659478" y="5518454"/>
            <a:ext cx="43143" cy="43143"/>
          </a:xfrm>
          <a:custGeom>
            <a:avLst/>
            <a:gdLst/>
            <a:ahLst/>
            <a:cxnLst/>
            <a:rect l="l" t="t" r="r" b="b"/>
            <a:pathLst>
              <a:path w="48895" h="48895">
                <a:moveTo>
                  <a:pt x="0" y="48503"/>
                </a:moveTo>
                <a:lnTo>
                  <a:pt x="48474" y="48503"/>
                </a:lnTo>
                <a:lnTo>
                  <a:pt x="48474" y="0"/>
                </a:lnTo>
                <a:lnTo>
                  <a:pt x="0" y="0"/>
                </a:lnTo>
                <a:lnTo>
                  <a:pt x="0" y="48503"/>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86" name="object 86"/>
          <p:cNvSpPr txBox="1"/>
          <p:nvPr/>
        </p:nvSpPr>
        <p:spPr>
          <a:xfrm>
            <a:off x="4493686" y="5306104"/>
            <a:ext cx="331694" cy="268935"/>
          </a:xfrm>
          <a:prstGeom prst="rect">
            <a:avLst/>
          </a:prstGeom>
        </p:spPr>
        <p:txBody>
          <a:bodyPr vert="horz" wrap="square" lIns="0" tIns="15128" rIns="0" bIns="0" rtlCol="0">
            <a:spAutoFit/>
          </a:bodyPr>
          <a:lstStyle/>
          <a:p>
            <a:pPr marL="11206" defTabSz="806867">
              <a:spcBef>
                <a:spcPts val="119"/>
              </a:spcBef>
            </a:pPr>
            <a:r>
              <a:rPr sz="574" spc="13" dirty="0">
                <a:solidFill>
                  <a:srgbClr val="595959"/>
                </a:solidFill>
                <a:latin typeface="Calibri"/>
                <a:cs typeface="Calibri"/>
              </a:rPr>
              <a:t>40%</a:t>
            </a:r>
            <a:endParaRPr sz="574">
              <a:solidFill>
                <a:prstClr val="black"/>
              </a:solidFill>
              <a:latin typeface="Calibri"/>
              <a:cs typeface="Calibri"/>
            </a:endParaRPr>
          </a:p>
          <a:p>
            <a:pPr marL="11767" defTabSz="806867">
              <a:spcBef>
                <a:spcPts val="627"/>
              </a:spcBef>
            </a:pPr>
            <a:r>
              <a:rPr sz="574" spc="13" dirty="0">
                <a:solidFill>
                  <a:srgbClr val="595959"/>
                </a:solidFill>
                <a:latin typeface="Calibri"/>
                <a:cs typeface="Calibri"/>
              </a:rPr>
              <a:t>Yes</a:t>
            </a:r>
            <a:r>
              <a:rPr sz="574" spc="75" dirty="0">
                <a:solidFill>
                  <a:srgbClr val="595959"/>
                </a:solidFill>
                <a:latin typeface="Calibri"/>
                <a:cs typeface="Calibri"/>
              </a:rPr>
              <a:t> </a:t>
            </a:r>
            <a:r>
              <a:rPr sz="574" spc="26" dirty="0">
                <a:solidFill>
                  <a:srgbClr val="595959"/>
                </a:solidFill>
                <a:latin typeface="Calibri"/>
                <a:cs typeface="Calibri"/>
              </a:rPr>
              <a:t>No</a:t>
            </a:r>
            <a:endParaRPr sz="574">
              <a:solidFill>
                <a:prstClr val="black"/>
              </a:solidFill>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77660" y="3976635"/>
            <a:ext cx="8233522" cy="1696010"/>
          </a:xfrm>
          <a:custGeom>
            <a:avLst/>
            <a:gdLst/>
            <a:ahLst/>
            <a:cxnLst/>
            <a:rect l="l" t="t" r="r" b="b"/>
            <a:pathLst>
              <a:path w="9331325" h="1922145">
                <a:moveTo>
                  <a:pt x="0" y="1921744"/>
                </a:moveTo>
                <a:lnTo>
                  <a:pt x="9330859" y="1921744"/>
                </a:lnTo>
                <a:lnTo>
                  <a:pt x="9330859" y="0"/>
                </a:lnTo>
                <a:lnTo>
                  <a:pt x="0" y="0"/>
                </a:lnTo>
                <a:lnTo>
                  <a:pt x="0" y="1921744"/>
                </a:lnTo>
                <a:close/>
              </a:path>
            </a:pathLst>
          </a:custGeom>
          <a:solidFill>
            <a:srgbClr val="0E4959"/>
          </a:solidFill>
        </p:spPr>
        <p:txBody>
          <a:bodyPr wrap="square" lIns="0" tIns="0" rIns="0" bIns="0" rtlCol="0"/>
          <a:lstStyle/>
          <a:p>
            <a:endParaRPr sz="1588"/>
          </a:p>
        </p:txBody>
      </p:sp>
      <p:sp>
        <p:nvSpPr>
          <p:cNvPr id="3" name="object 3"/>
          <p:cNvSpPr/>
          <p:nvPr/>
        </p:nvSpPr>
        <p:spPr>
          <a:xfrm>
            <a:off x="1977660" y="1191061"/>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endParaRPr sz="1588"/>
          </a:p>
        </p:txBody>
      </p:sp>
      <p:sp>
        <p:nvSpPr>
          <p:cNvPr id="4" name="object 4"/>
          <p:cNvSpPr txBox="1"/>
          <p:nvPr/>
        </p:nvSpPr>
        <p:spPr>
          <a:xfrm>
            <a:off x="3193573" y="4117593"/>
            <a:ext cx="5801285" cy="731064"/>
          </a:xfrm>
          <a:prstGeom prst="rect">
            <a:avLst/>
          </a:prstGeom>
        </p:spPr>
        <p:txBody>
          <a:bodyPr vert="horz" wrap="square" lIns="0" tIns="11206" rIns="0" bIns="0" rtlCol="0">
            <a:spAutoFit/>
          </a:bodyPr>
          <a:lstStyle/>
          <a:p>
            <a:pPr marL="11206">
              <a:spcBef>
                <a:spcPts val="88"/>
              </a:spcBef>
              <a:tabLst>
                <a:tab pos="1014186" algn="l"/>
                <a:tab pos="5789828" algn="l"/>
              </a:tabLst>
            </a:pPr>
            <a:r>
              <a:rPr sz="4677" u="sng" dirty="0">
                <a:solidFill>
                  <a:srgbClr val="FFFFFF"/>
                </a:solidFill>
                <a:uFill>
                  <a:solidFill>
                    <a:srgbClr val="FFFFFF"/>
                  </a:solidFill>
                </a:uFill>
                <a:latin typeface="Times New Roman"/>
                <a:cs typeface="Times New Roman"/>
              </a:rPr>
              <a:t> 	</a:t>
            </a:r>
            <a:r>
              <a:rPr sz="4677" b="1" u="sng" spc="-22" dirty="0">
                <a:solidFill>
                  <a:srgbClr val="FFFFFF"/>
                </a:solidFill>
                <a:uFill>
                  <a:solidFill>
                    <a:srgbClr val="FFFFFF"/>
                  </a:solidFill>
                </a:uFill>
                <a:latin typeface="Corbel"/>
                <a:cs typeface="Corbel"/>
              </a:rPr>
              <a:t>DSP </a:t>
            </a:r>
            <a:r>
              <a:rPr sz="4677" b="1" u="sng" spc="-18" dirty="0">
                <a:solidFill>
                  <a:srgbClr val="FFFFFF"/>
                </a:solidFill>
                <a:uFill>
                  <a:solidFill>
                    <a:srgbClr val="FFFFFF"/>
                  </a:solidFill>
                </a:uFill>
                <a:latin typeface="Corbel"/>
                <a:cs typeface="Corbel"/>
              </a:rPr>
              <a:t>JOB</a:t>
            </a:r>
            <a:r>
              <a:rPr sz="4677" b="1" u="sng" spc="-216" dirty="0">
                <a:solidFill>
                  <a:srgbClr val="FFFFFF"/>
                </a:solidFill>
                <a:uFill>
                  <a:solidFill>
                    <a:srgbClr val="FFFFFF"/>
                  </a:solidFill>
                </a:uFill>
                <a:latin typeface="Corbel"/>
                <a:cs typeface="Corbel"/>
              </a:rPr>
              <a:t> </a:t>
            </a:r>
            <a:r>
              <a:rPr sz="4677" b="1" u="sng" spc="-66" dirty="0">
                <a:solidFill>
                  <a:srgbClr val="FFFFFF"/>
                </a:solidFill>
                <a:uFill>
                  <a:solidFill>
                    <a:srgbClr val="FFFFFF"/>
                  </a:solidFill>
                </a:uFill>
                <a:latin typeface="Corbel"/>
                <a:cs typeface="Corbel"/>
              </a:rPr>
              <a:t>LOSS	</a:t>
            </a:r>
            <a:endParaRPr sz="4677">
              <a:latin typeface="Corbel"/>
              <a:cs typeface="Corbel"/>
            </a:endParaRPr>
          </a:p>
        </p:txBody>
      </p:sp>
      <p:sp>
        <p:nvSpPr>
          <p:cNvPr id="5" name="object 5"/>
          <p:cNvSpPr/>
          <p:nvPr/>
        </p:nvSpPr>
        <p:spPr>
          <a:xfrm>
            <a:off x="1977660" y="1191061"/>
            <a:ext cx="8231841" cy="2785782"/>
          </a:xfrm>
          <a:custGeom>
            <a:avLst/>
            <a:gdLst/>
            <a:ahLst/>
            <a:cxnLst/>
            <a:rect l="l" t="t" r="r" b="b"/>
            <a:pathLst>
              <a:path w="9329420" h="3157220">
                <a:moveTo>
                  <a:pt x="0" y="0"/>
                </a:moveTo>
                <a:lnTo>
                  <a:pt x="9328837" y="0"/>
                </a:lnTo>
                <a:lnTo>
                  <a:pt x="9328837" y="3156983"/>
                </a:lnTo>
                <a:lnTo>
                  <a:pt x="0" y="3156983"/>
                </a:lnTo>
                <a:lnTo>
                  <a:pt x="0" y="0"/>
                </a:lnTo>
                <a:close/>
              </a:path>
            </a:pathLst>
          </a:custGeom>
          <a:solidFill>
            <a:srgbClr val="FFFFFF"/>
          </a:solidFill>
        </p:spPr>
        <p:txBody>
          <a:bodyPr wrap="square" lIns="0" tIns="0" rIns="0" bIns="0" rtlCol="0"/>
          <a:lstStyle/>
          <a:p>
            <a:endParaRPr sz="1588"/>
          </a:p>
        </p:txBody>
      </p:sp>
      <p:sp>
        <p:nvSpPr>
          <p:cNvPr id="6" name="object 6"/>
          <p:cNvSpPr/>
          <p:nvPr/>
        </p:nvSpPr>
        <p:spPr>
          <a:xfrm>
            <a:off x="1977660" y="1191061"/>
            <a:ext cx="8231841" cy="2785782"/>
          </a:xfrm>
          <a:custGeom>
            <a:avLst/>
            <a:gdLst/>
            <a:ahLst/>
            <a:cxnLst/>
            <a:rect l="l" t="t" r="r" b="b"/>
            <a:pathLst>
              <a:path w="9329420" h="3157220">
                <a:moveTo>
                  <a:pt x="0" y="0"/>
                </a:moveTo>
                <a:lnTo>
                  <a:pt x="9328837" y="0"/>
                </a:lnTo>
                <a:lnTo>
                  <a:pt x="9328837" y="3156983"/>
                </a:lnTo>
                <a:lnTo>
                  <a:pt x="0" y="3156983"/>
                </a:lnTo>
                <a:lnTo>
                  <a:pt x="0" y="0"/>
                </a:lnTo>
                <a:close/>
              </a:path>
            </a:pathLst>
          </a:custGeom>
          <a:ln w="10112">
            <a:solidFill>
              <a:srgbClr val="FFFFFF"/>
            </a:solidFill>
          </a:ln>
        </p:spPr>
        <p:txBody>
          <a:bodyPr wrap="square" lIns="0" tIns="0" rIns="0" bIns="0" rtlCol="0"/>
          <a:lstStyle/>
          <a:p>
            <a:endParaRPr sz="1588"/>
          </a:p>
        </p:txBody>
      </p:sp>
      <p:sp>
        <p:nvSpPr>
          <p:cNvPr id="7" name="object 7"/>
          <p:cNvSpPr/>
          <p:nvPr/>
        </p:nvSpPr>
        <p:spPr>
          <a:xfrm>
            <a:off x="2365660" y="1475703"/>
            <a:ext cx="3557818" cy="2127034"/>
          </a:xfrm>
          <a:prstGeom prst="rect">
            <a:avLst/>
          </a:prstGeom>
          <a:blipFill>
            <a:blip r:embed="rId2" cstate="print"/>
            <a:stretch>
              <a:fillRect/>
            </a:stretch>
          </a:blipFill>
        </p:spPr>
        <p:txBody>
          <a:bodyPr wrap="square" lIns="0" tIns="0" rIns="0" bIns="0" rtlCol="0"/>
          <a:lstStyle/>
          <a:p>
            <a:endParaRPr sz="1588"/>
          </a:p>
        </p:txBody>
      </p:sp>
      <p:sp>
        <p:nvSpPr>
          <p:cNvPr id="8" name="object 8"/>
          <p:cNvSpPr txBox="1"/>
          <p:nvPr/>
        </p:nvSpPr>
        <p:spPr>
          <a:xfrm>
            <a:off x="3658229" y="3540968"/>
            <a:ext cx="933450" cy="201367"/>
          </a:xfrm>
          <a:prstGeom prst="rect">
            <a:avLst/>
          </a:prstGeom>
        </p:spPr>
        <p:txBody>
          <a:bodyPr vert="horz" wrap="square" lIns="0" tIns="11206" rIns="0" bIns="0" rtlCol="0">
            <a:spAutoFit/>
          </a:bodyPr>
          <a:lstStyle/>
          <a:p>
            <a:pPr>
              <a:spcBef>
                <a:spcPts val="88"/>
              </a:spcBef>
            </a:pPr>
            <a:r>
              <a:rPr sz="1235" spc="9" dirty="0">
                <a:latin typeface="Corbel"/>
                <a:cs typeface="Corbel"/>
              </a:rPr>
              <a:t>Summer</a:t>
            </a:r>
            <a:r>
              <a:rPr sz="1235" spc="-35" dirty="0">
                <a:latin typeface="Corbel"/>
                <a:cs typeface="Corbel"/>
              </a:rPr>
              <a:t> </a:t>
            </a:r>
            <a:r>
              <a:rPr sz="1235" spc="-9" dirty="0">
                <a:latin typeface="Corbel"/>
                <a:cs typeface="Corbel"/>
              </a:rPr>
              <a:t>2020</a:t>
            </a:r>
            <a:endParaRPr sz="1235">
              <a:latin typeface="Corbel"/>
              <a:cs typeface="Corbel"/>
            </a:endParaRPr>
          </a:p>
        </p:txBody>
      </p:sp>
      <p:sp>
        <p:nvSpPr>
          <p:cNvPr id="9" name="object 9"/>
          <p:cNvSpPr/>
          <p:nvPr/>
        </p:nvSpPr>
        <p:spPr>
          <a:xfrm>
            <a:off x="6315758" y="1478995"/>
            <a:ext cx="3078816" cy="2107826"/>
          </a:xfrm>
          <a:custGeom>
            <a:avLst/>
            <a:gdLst/>
            <a:ahLst/>
            <a:cxnLst/>
            <a:rect l="l" t="t" r="r" b="b"/>
            <a:pathLst>
              <a:path w="3489325" h="2388870">
                <a:moveTo>
                  <a:pt x="0" y="2388652"/>
                </a:moveTo>
                <a:lnTo>
                  <a:pt x="3488705" y="2388652"/>
                </a:lnTo>
                <a:lnTo>
                  <a:pt x="3488705" y="0"/>
                </a:lnTo>
                <a:lnTo>
                  <a:pt x="0" y="0"/>
                </a:lnTo>
                <a:lnTo>
                  <a:pt x="0" y="2388652"/>
                </a:lnTo>
                <a:close/>
              </a:path>
            </a:pathLst>
          </a:custGeom>
          <a:solidFill>
            <a:srgbClr val="FFFFFF"/>
          </a:solidFill>
        </p:spPr>
        <p:txBody>
          <a:bodyPr wrap="square" lIns="0" tIns="0" rIns="0" bIns="0" rtlCol="0"/>
          <a:lstStyle/>
          <a:p>
            <a:endParaRPr sz="1588"/>
          </a:p>
        </p:txBody>
      </p:sp>
      <p:sp>
        <p:nvSpPr>
          <p:cNvPr id="10" name="object 10"/>
          <p:cNvSpPr/>
          <p:nvPr/>
        </p:nvSpPr>
        <p:spPr>
          <a:xfrm>
            <a:off x="7889327" y="1924495"/>
            <a:ext cx="637054" cy="670112"/>
          </a:xfrm>
          <a:custGeom>
            <a:avLst/>
            <a:gdLst/>
            <a:ahLst/>
            <a:cxnLst/>
            <a:rect l="l" t="t" r="r" b="b"/>
            <a:pathLst>
              <a:path w="721995" h="759460">
                <a:moveTo>
                  <a:pt x="0" y="0"/>
                </a:moveTo>
                <a:lnTo>
                  <a:pt x="0" y="759396"/>
                </a:lnTo>
                <a:lnTo>
                  <a:pt x="721809" y="524730"/>
                </a:lnTo>
                <a:lnTo>
                  <a:pt x="705164" y="478569"/>
                </a:lnTo>
                <a:lnTo>
                  <a:pt x="685786" y="434006"/>
                </a:lnTo>
                <a:lnTo>
                  <a:pt x="663790" y="391125"/>
                </a:lnTo>
                <a:lnTo>
                  <a:pt x="639289" y="350009"/>
                </a:lnTo>
                <a:lnTo>
                  <a:pt x="612399" y="310741"/>
                </a:lnTo>
                <a:lnTo>
                  <a:pt x="583233" y="273404"/>
                </a:lnTo>
                <a:lnTo>
                  <a:pt x="551907" y="238082"/>
                </a:lnTo>
                <a:lnTo>
                  <a:pt x="518533" y="204857"/>
                </a:lnTo>
                <a:lnTo>
                  <a:pt x="483227" y="173812"/>
                </a:lnTo>
                <a:lnTo>
                  <a:pt x="446102" y="145031"/>
                </a:lnTo>
                <a:lnTo>
                  <a:pt x="407274" y="118597"/>
                </a:lnTo>
                <a:lnTo>
                  <a:pt x="366855" y="94593"/>
                </a:lnTo>
                <a:lnTo>
                  <a:pt x="324962" y="73101"/>
                </a:lnTo>
                <a:lnTo>
                  <a:pt x="281707" y="54205"/>
                </a:lnTo>
                <a:lnTo>
                  <a:pt x="237206" y="37989"/>
                </a:lnTo>
                <a:lnTo>
                  <a:pt x="191572" y="24534"/>
                </a:lnTo>
                <a:lnTo>
                  <a:pt x="144921" y="13925"/>
                </a:lnTo>
                <a:lnTo>
                  <a:pt x="97365" y="6244"/>
                </a:lnTo>
                <a:lnTo>
                  <a:pt x="49020" y="1574"/>
                </a:lnTo>
                <a:lnTo>
                  <a:pt x="0" y="0"/>
                </a:lnTo>
                <a:close/>
              </a:path>
            </a:pathLst>
          </a:custGeom>
          <a:solidFill>
            <a:srgbClr val="F79646"/>
          </a:solidFill>
        </p:spPr>
        <p:txBody>
          <a:bodyPr wrap="square" lIns="0" tIns="0" rIns="0" bIns="0" rtlCol="0"/>
          <a:lstStyle/>
          <a:p>
            <a:endParaRPr sz="1588"/>
          </a:p>
        </p:txBody>
      </p:sp>
      <p:sp>
        <p:nvSpPr>
          <p:cNvPr id="11" name="object 11"/>
          <p:cNvSpPr/>
          <p:nvPr/>
        </p:nvSpPr>
        <p:spPr>
          <a:xfrm>
            <a:off x="7889327" y="1924495"/>
            <a:ext cx="637054" cy="670112"/>
          </a:xfrm>
          <a:custGeom>
            <a:avLst/>
            <a:gdLst/>
            <a:ahLst/>
            <a:cxnLst/>
            <a:rect l="l" t="t" r="r" b="b"/>
            <a:pathLst>
              <a:path w="721995" h="759460">
                <a:moveTo>
                  <a:pt x="0" y="0"/>
                </a:moveTo>
                <a:lnTo>
                  <a:pt x="49020" y="1574"/>
                </a:lnTo>
                <a:lnTo>
                  <a:pt x="97365" y="6244"/>
                </a:lnTo>
                <a:lnTo>
                  <a:pt x="144921" y="13925"/>
                </a:lnTo>
                <a:lnTo>
                  <a:pt x="191573" y="24534"/>
                </a:lnTo>
                <a:lnTo>
                  <a:pt x="237206" y="37989"/>
                </a:lnTo>
                <a:lnTo>
                  <a:pt x="281708" y="54205"/>
                </a:lnTo>
                <a:lnTo>
                  <a:pt x="324962" y="73101"/>
                </a:lnTo>
                <a:lnTo>
                  <a:pt x="366856" y="94593"/>
                </a:lnTo>
                <a:lnTo>
                  <a:pt x="407274" y="118597"/>
                </a:lnTo>
                <a:lnTo>
                  <a:pt x="446102" y="145031"/>
                </a:lnTo>
                <a:lnTo>
                  <a:pt x="483227" y="173812"/>
                </a:lnTo>
                <a:lnTo>
                  <a:pt x="518533" y="204857"/>
                </a:lnTo>
                <a:lnTo>
                  <a:pt x="551907" y="238082"/>
                </a:lnTo>
                <a:lnTo>
                  <a:pt x="583234" y="273404"/>
                </a:lnTo>
                <a:lnTo>
                  <a:pt x="612399" y="310741"/>
                </a:lnTo>
                <a:lnTo>
                  <a:pt x="639289" y="350009"/>
                </a:lnTo>
                <a:lnTo>
                  <a:pt x="663790" y="391125"/>
                </a:lnTo>
                <a:lnTo>
                  <a:pt x="685786" y="434006"/>
                </a:lnTo>
                <a:lnTo>
                  <a:pt x="705164" y="478568"/>
                </a:lnTo>
                <a:lnTo>
                  <a:pt x="721809" y="524730"/>
                </a:lnTo>
                <a:lnTo>
                  <a:pt x="0" y="759397"/>
                </a:lnTo>
                <a:lnTo>
                  <a:pt x="0" y="0"/>
                </a:lnTo>
                <a:close/>
              </a:path>
            </a:pathLst>
          </a:custGeom>
          <a:ln w="14560">
            <a:solidFill>
              <a:srgbClr val="FFFFFF"/>
            </a:solidFill>
          </a:ln>
        </p:spPr>
        <p:txBody>
          <a:bodyPr wrap="square" lIns="0" tIns="0" rIns="0" bIns="0" rtlCol="0"/>
          <a:lstStyle/>
          <a:p>
            <a:endParaRPr sz="1588"/>
          </a:p>
        </p:txBody>
      </p:sp>
      <p:sp>
        <p:nvSpPr>
          <p:cNvPr id="12" name="object 12"/>
          <p:cNvSpPr/>
          <p:nvPr/>
        </p:nvSpPr>
        <p:spPr>
          <a:xfrm>
            <a:off x="7148634" y="2022070"/>
            <a:ext cx="1340224" cy="1340784"/>
          </a:xfrm>
          <a:custGeom>
            <a:avLst/>
            <a:gdLst/>
            <a:ahLst/>
            <a:cxnLst/>
            <a:rect l="l" t="t" r="r" b="b"/>
            <a:pathLst>
              <a:path w="1518920" h="1519554">
                <a:moveTo>
                  <a:pt x="759151" y="0"/>
                </a:moveTo>
                <a:lnTo>
                  <a:pt x="711449" y="1501"/>
                </a:lnTo>
                <a:lnTo>
                  <a:pt x="664005" y="5990"/>
                </a:lnTo>
                <a:lnTo>
                  <a:pt x="616960" y="13446"/>
                </a:lnTo>
                <a:lnTo>
                  <a:pt x="570451" y="23846"/>
                </a:lnTo>
                <a:lnTo>
                  <a:pt x="524620" y="37167"/>
                </a:lnTo>
                <a:lnTo>
                  <a:pt x="479433" y="53429"/>
                </a:lnTo>
                <a:lnTo>
                  <a:pt x="435905" y="72230"/>
                </a:lnTo>
                <a:lnTo>
                  <a:pt x="394093" y="93460"/>
                </a:lnTo>
                <a:lnTo>
                  <a:pt x="354055" y="117006"/>
                </a:lnTo>
                <a:lnTo>
                  <a:pt x="315846" y="142755"/>
                </a:lnTo>
                <a:lnTo>
                  <a:pt x="279525" y="170596"/>
                </a:lnTo>
                <a:lnTo>
                  <a:pt x="245148" y="200417"/>
                </a:lnTo>
                <a:lnTo>
                  <a:pt x="212773" y="232105"/>
                </a:lnTo>
                <a:lnTo>
                  <a:pt x="182456" y="265549"/>
                </a:lnTo>
                <a:lnTo>
                  <a:pt x="154255" y="300636"/>
                </a:lnTo>
                <a:lnTo>
                  <a:pt x="128226" y="337255"/>
                </a:lnTo>
                <a:lnTo>
                  <a:pt x="104428" y="375292"/>
                </a:lnTo>
                <a:lnTo>
                  <a:pt x="82916" y="414637"/>
                </a:lnTo>
                <a:lnTo>
                  <a:pt x="63748" y="455177"/>
                </a:lnTo>
                <a:lnTo>
                  <a:pt x="46982" y="496800"/>
                </a:lnTo>
                <a:lnTo>
                  <a:pt x="32673" y="539393"/>
                </a:lnTo>
                <a:lnTo>
                  <a:pt x="20879" y="582845"/>
                </a:lnTo>
                <a:lnTo>
                  <a:pt x="11658" y="627044"/>
                </a:lnTo>
                <a:lnTo>
                  <a:pt x="5067" y="671878"/>
                </a:lnTo>
                <a:lnTo>
                  <a:pt x="1161" y="717233"/>
                </a:lnTo>
                <a:lnTo>
                  <a:pt x="0" y="763000"/>
                </a:lnTo>
                <a:lnTo>
                  <a:pt x="1638" y="809064"/>
                </a:lnTo>
                <a:lnTo>
                  <a:pt x="6135" y="855315"/>
                </a:lnTo>
                <a:lnTo>
                  <a:pt x="13546" y="901639"/>
                </a:lnTo>
                <a:lnTo>
                  <a:pt x="23929" y="947926"/>
                </a:lnTo>
                <a:lnTo>
                  <a:pt x="37341" y="994063"/>
                </a:lnTo>
                <a:lnTo>
                  <a:pt x="53594" y="1039276"/>
                </a:lnTo>
                <a:lnTo>
                  <a:pt x="72384" y="1082829"/>
                </a:lnTo>
                <a:lnTo>
                  <a:pt x="93602" y="1124666"/>
                </a:lnTo>
                <a:lnTo>
                  <a:pt x="117134" y="1164728"/>
                </a:lnTo>
                <a:lnTo>
                  <a:pt x="142868" y="1202959"/>
                </a:lnTo>
                <a:lnTo>
                  <a:pt x="170693" y="1239301"/>
                </a:lnTo>
                <a:lnTo>
                  <a:pt x="200497" y="1273698"/>
                </a:lnTo>
                <a:lnTo>
                  <a:pt x="232166" y="1306092"/>
                </a:lnTo>
                <a:lnTo>
                  <a:pt x="265591" y="1336426"/>
                </a:lnTo>
                <a:lnTo>
                  <a:pt x="300658" y="1364644"/>
                </a:lnTo>
                <a:lnTo>
                  <a:pt x="337255" y="1390688"/>
                </a:lnTo>
                <a:lnTo>
                  <a:pt x="375270" y="1414500"/>
                </a:lnTo>
                <a:lnTo>
                  <a:pt x="414592" y="1436024"/>
                </a:lnTo>
                <a:lnTo>
                  <a:pt x="455108" y="1455203"/>
                </a:lnTo>
                <a:lnTo>
                  <a:pt x="496707" y="1471980"/>
                </a:lnTo>
                <a:lnTo>
                  <a:pt x="539276" y="1486297"/>
                </a:lnTo>
                <a:lnTo>
                  <a:pt x="582703" y="1498097"/>
                </a:lnTo>
                <a:lnTo>
                  <a:pt x="626876" y="1507324"/>
                </a:lnTo>
                <a:lnTo>
                  <a:pt x="671683" y="1513919"/>
                </a:lnTo>
                <a:lnTo>
                  <a:pt x="717012" y="1517827"/>
                </a:lnTo>
                <a:lnTo>
                  <a:pt x="762752" y="1518989"/>
                </a:lnTo>
                <a:lnTo>
                  <a:pt x="808790" y="1517350"/>
                </a:lnTo>
                <a:lnTo>
                  <a:pt x="855013" y="1512851"/>
                </a:lnTo>
                <a:lnTo>
                  <a:pt x="901311" y="1505435"/>
                </a:lnTo>
                <a:lnTo>
                  <a:pt x="947571" y="1495046"/>
                </a:lnTo>
                <a:lnTo>
                  <a:pt x="993681" y="1481626"/>
                </a:lnTo>
                <a:lnTo>
                  <a:pt x="1038868" y="1465364"/>
                </a:lnTo>
                <a:lnTo>
                  <a:pt x="1082396" y="1446563"/>
                </a:lnTo>
                <a:lnTo>
                  <a:pt x="1124207" y="1425333"/>
                </a:lnTo>
                <a:lnTo>
                  <a:pt x="1164246" y="1401788"/>
                </a:lnTo>
                <a:lnTo>
                  <a:pt x="1202455" y="1376038"/>
                </a:lnTo>
                <a:lnTo>
                  <a:pt x="1238776" y="1348197"/>
                </a:lnTo>
                <a:lnTo>
                  <a:pt x="1273153" y="1318376"/>
                </a:lnTo>
                <a:lnTo>
                  <a:pt x="1305528" y="1286688"/>
                </a:lnTo>
                <a:lnTo>
                  <a:pt x="1335845" y="1253244"/>
                </a:lnTo>
                <a:lnTo>
                  <a:pt x="1364046" y="1218157"/>
                </a:lnTo>
                <a:lnTo>
                  <a:pt x="1390074" y="1181538"/>
                </a:lnTo>
                <a:lnTo>
                  <a:pt x="1413873" y="1143500"/>
                </a:lnTo>
                <a:lnTo>
                  <a:pt x="1435384" y="1104156"/>
                </a:lnTo>
                <a:lnTo>
                  <a:pt x="1454552" y="1063616"/>
                </a:lnTo>
                <a:lnTo>
                  <a:pt x="1471319" y="1021993"/>
                </a:lnTo>
                <a:lnTo>
                  <a:pt x="1485628" y="979400"/>
                </a:lnTo>
                <a:lnTo>
                  <a:pt x="1497421" y="935947"/>
                </a:lnTo>
                <a:lnTo>
                  <a:pt x="1506642" y="891749"/>
                </a:lnTo>
                <a:lnTo>
                  <a:pt x="1513234" y="846915"/>
                </a:lnTo>
                <a:lnTo>
                  <a:pt x="1517140" y="801559"/>
                </a:lnTo>
                <a:lnTo>
                  <a:pt x="1518210" y="759397"/>
                </a:lnTo>
                <a:lnTo>
                  <a:pt x="759151" y="759397"/>
                </a:lnTo>
                <a:lnTo>
                  <a:pt x="759151" y="0"/>
                </a:lnTo>
                <a:close/>
              </a:path>
              <a:path w="1518920" h="1519554">
                <a:moveTo>
                  <a:pt x="1480961" y="524730"/>
                </a:moveTo>
                <a:lnTo>
                  <a:pt x="759151" y="759397"/>
                </a:lnTo>
                <a:lnTo>
                  <a:pt x="1518210" y="759397"/>
                </a:lnTo>
                <a:lnTo>
                  <a:pt x="1518301" y="755793"/>
                </a:lnTo>
                <a:lnTo>
                  <a:pt x="1516663" y="709729"/>
                </a:lnTo>
                <a:lnTo>
                  <a:pt x="1512166" y="663478"/>
                </a:lnTo>
                <a:lnTo>
                  <a:pt x="1504755" y="617154"/>
                </a:lnTo>
                <a:lnTo>
                  <a:pt x="1494372" y="570867"/>
                </a:lnTo>
                <a:lnTo>
                  <a:pt x="1480961" y="524730"/>
                </a:lnTo>
                <a:close/>
              </a:path>
            </a:pathLst>
          </a:custGeom>
          <a:solidFill>
            <a:srgbClr val="0070C0"/>
          </a:solidFill>
        </p:spPr>
        <p:txBody>
          <a:bodyPr wrap="square" lIns="0" tIns="0" rIns="0" bIns="0" rtlCol="0"/>
          <a:lstStyle/>
          <a:p>
            <a:endParaRPr sz="1588"/>
          </a:p>
        </p:txBody>
      </p:sp>
      <p:sp>
        <p:nvSpPr>
          <p:cNvPr id="13" name="object 13"/>
          <p:cNvSpPr/>
          <p:nvPr/>
        </p:nvSpPr>
        <p:spPr>
          <a:xfrm>
            <a:off x="7148635" y="2022070"/>
            <a:ext cx="1340224" cy="1340784"/>
          </a:xfrm>
          <a:custGeom>
            <a:avLst/>
            <a:gdLst/>
            <a:ahLst/>
            <a:cxnLst/>
            <a:rect l="l" t="t" r="r" b="b"/>
            <a:pathLst>
              <a:path w="1518920" h="1519554">
                <a:moveTo>
                  <a:pt x="1480960" y="524730"/>
                </a:moveTo>
                <a:lnTo>
                  <a:pt x="1494372" y="570867"/>
                </a:lnTo>
                <a:lnTo>
                  <a:pt x="1504755" y="617153"/>
                </a:lnTo>
                <a:lnTo>
                  <a:pt x="1512166" y="663478"/>
                </a:lnTo>
                <a:lnTo>
                  <a:pt x="1516663" y="709729"/>
                </a:lnTo>
                <a:lnTo>
                  <a:pt x="1518302" y="755793"/>
                </a:lnTo>
                <a:lnTo>
                  <a:pt x="1517140" y="801560"/>
                </a:lnTo>
                <a:lnTo>
                  <a:pt x="1513234" y="846915"/>
                </a:lnTo>
                <a:lnTo>
                  <a:pt x="1506643" y="891749"/>
                </a:lnTo>
                <a:lnTo>
                  <a:pt x="1497422" y="935948"/>
                </a:lnTo>
                <a:lnTo>
                  <a:pt x="1485628" y="979400"/>
                </a:lnTo>
                <a:lnTo>
                  <a:pt x="1471319" y="1021993"/>
                </a:lnTo>
                <a:lnTo>
                  <a:pt x="1454553" y="1063616"/>
                </a:lnTo>
                <a:lnTo>
                  <a:pt x="1435385" y="1104156"/>
                </a:lnTo>
                <a:lnTo>
                  <a:pt x="1413873" y="1143501"/>
                </a:lnTo>
                <a:lnTo>
                  <a:pt x="1390075" y="1181538"/>
                </a:lnTo>
                <a:lnTo>
                  <a:pt x="1364046" y="1218157"/>
                </a:lnTo>
                <a:lnTo>
                  <a:pt x="1335845" y="1253244"/>
                </a:lnTo>
                <a:lnTo>
                  <a:pt x="1305528" y="1286688"/>
                </a:lnTo>
                <a:lnTo>
                  <a:pt x="1273153" y="1318376"/>
                </a:lnTo>
                <a:lnTo>
                  <a:pt x="1238776" y="1348197"/>
                </a:lnTo>
                <a:lnTo>
                  <a:pt x="1202455" y="1376038"/>
                </a:lnTo>
                <a:lnTo>
                  <a:pt x="1164246" y="1401787"/>
                </a:lnTo>
                <a:lnTo>
                  <a:pt x="1124208" y="1425333"/>
                </a:lnTo>
                <a:lnTo>
                  <a:pt x="1082396" y="1446563"/>
                </a:lnTo>
                <a:lnTo>
                  <a:pt x="1038868" y="1465364"/>
                </a:lnTo>
                <a:lnTo>
                  <a:pt x="993681" y="1481626"/>
                </a:lnTo>
                <a:lnTo>
                  <a:pt x="947571" y="1495046"/>
                </a:lnTo>
                <a:lnTo>
                  <a:pt x="901311" y="1505435"/>
                </a:lnTo>
                <a:lnTo>
                  <a:pt x="855013" y="1512850"/>
                </a:lnTo>
                <a:lnTo>
                  <a:pt x="808790" y="1517349"/>
                </a:lnTo>
                <a:lnTo>
                  <a:pt x="762752" y="1518989"/>
                </a:lnTo>
                <a:lnTo>
                  <a:pt x="717012" y="1517827"/>
                </a:lnTo>
                <a:lnTo>
                  <a:pt x="671683" y="1513919"/>
                </a:lnTo>
                <a:lnTo>
                  <a:pt x="626876" y="1507323"/>
                </a:lnTo>
                <a:lnTo>
                  <a:pt x="582702" y="1498097"/>
                </a:lnTo>
                <a:lnTo>
                  <a:pt x="539275" y="1486297"/>
                </a:lnTo>
                <a:lnTo>
                  <a:pt x="496707" y="1471980"/>
                </a:lnTo>
                <a:lnTo>
                  <a:pt x="455108" y="1455203"/>
                </a:lnTo>
                <a:lnTo>
                  <a:pt x="414592" y="1436024"/>
                </a:lnTo>
                <a:lnTo>
                  <a:pt x="375270" y="1414500"/>
                </a:lnTo>
                <a:lnTo>
                  <a:pt x="337255" y="1390687"/>
                </a:lnTo>
                <a:lnTo>
                  <a:pt x="300657" y="1364644"/>
                </a:lnTo>
                <a:lnTo>
                  <a:pt x="265591" y="1336426"/>
                </a:lnTo>
                <a:lnTo>
                  <a:pt x="232166" y="1306092"/>
                </a:lnTo>
                <a:lnTo>
                  <a:pt x="200496" y="1273698"/>
                </a:lnTo>
                <a:lnTo>
                  <a:pt x="170693" y="1239301"/>
                </a:lnTo>
                <a:lnTo>
                  <a:pt x="142868" y="1202959"/>
                </a:lnTo>
                <a:lnTo>
                  <a:pt x="117133" y="1164728"/>
                </a:lnTo>
                <a:lnTo>
                  <a:pt x="93601" y="1124666"/>
                </a:lnTo>
                <a:lnTo>
                  <a:pt x="72384" y="1082829"/>
                </a:lnTo>
                <a:lnTo>
                  <a:pt x="53593" y="1039276"/>
                </a:lnTo>
                <a:lnTo>
                  <a:pt x="37341" y="994063"/>
                </a:lnTo>
                <a:lnTo>
                  <a:pt x="23929" y="947926"/>
                </a:lnTo>
                <a:lnTo>
                  <a:pt x="13546" y="901640"/>
                </a:lnTo>
                <a:lnTo>
                  <a:pt x="6135" y="855315"/>
                </a:lnTo>
                <a:lnTo>
                  <a:pt x="1638" y="809064"/>
                </a:lnTo>
                <a:lnTo>
                  <a:pt x="0" y="763000"/>
                </a:lnTo>
                <a:lnTo>
                  <a:pt x="1161" y="717234"/>
                </a:lnTo>
                <a:lnTo>
                  <a:pt x="5067" y="671878"/>
                </a:lnTo>
                <a:lnTo>
                  <a:pt x="11658" y="627044"/>
                </a:lnTo>
                <a:lnTo>
                  <a:pt x="20880" y="582846"/>
                </a:lnTo>
                <a:lnTo>
                  <a:pt x="32673" y="539393"/>
                </a:lnTo>
                <a:lnTo>
                  <a:pt x="46982" y="496800"/>
                </a:lnTo>
                <a:lnTo>
                  <a:pt x="63748" y="455177"/>
                </a:lnTo>
                <a:lnTo>
                  <a:pt x="82916" y="414638"/>
                </a:lnTo>
                <a:lnTo>
                  <a:pt x="104428" y="375293"/>
                </a:lnTo>
                <a:lnTo>
                  <a:pt x="128227" y="337255"/>
                </a:lnTo>
                <a:lnTo>
                  <a:pt x="154255" y="300637"/>
                </a:lnTo>
                <a:lnTo>
                  <a:pt x="182456" y="265549"/>
                </a:lnTo>
                <a:lnTo>
                  <a:pt x="212773" y="232106"/>
                </a:lnTo>
                <a:lnTo>
                  <a:pt x="245148" y="200417"/>
                </a:lnTo>
                <a:lnTo>
                  <a:pt x="279525" y="170596"/>
                </a:lnTo>
                <a:lnTo>
                  <a:pt x="315846" y="142755"/>
                </a:lnTo>
                <a:lnTo>
                  <a:pt x="354055" y="117006"/>
                </a:lnTo>
                <a:lnTo>
                  <a:pt x="394094" y="93460"/>
                </a:lnTo>
                <a:lnTo>
                  <a:pt x="435906" y="72230"/>
                </a:lnTo>
                <a:lnTo>
                  <a:pt x="479433" y="53429"/>
                </a:lnTo>
                <a:lnTo>
                  <a:pt x="524620" y="37167"/>
                </a:lnTo>
                <a:lnTo>
                  <a:pt x="570452" y="23846"/>
                </a:lnTo>
                <a:lnTo>
                  <a:pt x="616960" y="13446"/>
                </a:lnTo>
                <a:lnTo>
                  <a:pt x="664005" y="5991"/>
                </a:lnTo>
                <a:lnTo>
                  <a:pt x="711449" y="1501"/>
                </a:lnTo>
                <a:lnTo>
                  <a:pt x="759151" y="0"/>
                </a:lnTo>
                <a:lnTo>
                  <a:pt x="759151" y="759397"/>
                </a:lnTo>
                <a:lnTo>
                  <a:pt x="1480960" y="524730"/>
                </a:lnTo>
                <a:close/>
              </a:path>
            </a:pathLst>
          </a:custGeom>
          <a:ln w="14560">
            <a:solidFill>
              <a:srgbClr val="FFFFFF"/>
            </a:solidFill>
          </a:ln>
        </p:spPr>
        <p:txBody>
          <a:bodyPr wrap="square" lIns="0" tIns="0" rIns="0" bIns="0" rtlCol="0"/>
          <a:lstStyle/>
          <a:p>
            <a:endParaRPr sz="1588"/>
          </a:p>
        </p:txBody>
      </p:sp>
      <p:sp>
        <p:nvSpPr>
          <p:cNvPr id="14" name="object 14"/>
          <p:cNvSpPr/>
          <p:nvPr/>
        </p:nvSpPr>
        <p:spPr>
          <a:xfrm>
            <a:off x="8280885" y="2053025"/>
            <a:ext cx="274544" cy="64434"/>
          </a:xfrm>
          <a:custGeom>
            <a:avLst/>
            <a:gdLst/>
            <a:ahLst/>
            <a:cxnLst/>
            <a:rect l="l" t="t" r="r" b="b"/>
            <a:pathLst>
              <a:path w="311150" h="73025">
                <a:moveTo>
                  <a:pt x="0" y="0"/>
                </a:moveTo>
                <a:lnTo>
                  <a:pt x="266868" y="72824"/>
                </a:lnTo>
                <a:lnTo>
                  <a:pt x="310538" y="72824"/>
                </a:lnTo>
              </a:path>
            </a:pathLst>
          </a:custGeom>
          <a:ln w="7282">
            <a:solidFill>
              <a:srgbClr val="A6A6A6"/>
            </a:solidFill>
          </a:ln>
        </p:spPr>
        <p:txBody>
          <a:bodyPr wrap="square" lIns="0" tIns="0" rIns="0" bIns="0" rtlCol="0"/>
          <a:lstStyle/>
          <a:p>
            <a:endParaRPr sz="1588"/>
          </a:p>
        </p:txBody>
      </p:sp>
      <p:sp>
        <p:nvSpPr>
          <p:cNvPr id="15" name="object 15"/>
          <p:cNvSpPr txBox="1"/>
          <p:nvPr/>
        </p:nvSpPr>
        <p:spPr>
          <a:xfrm>
            <a:off x="8569842" y="2024684"/>
            <a:ext cx="509868" cy="215101"/>
          </a:xfrm>
          <a:prstGeom prst="rect">
            <a:avLst/>
          </a:prstGeom>
        </p:spPr>
        <p:txBody>
          <a:bodyPr vert="horz" wrap="square" lIns="0" tIns="10646" rIns="0" bIns="0" rtlCol="0">
            <a:spAutoFit/>
          </a:bodyPr>
          <a:lstStyle/>
          <a:p>
            <a:pPr marL="174821" marR="4483" indent="-175381">
              <a:lnSpc>
                <a:spcPct val="101899"/>
              </a:lnSpc>
              <a:spcBef>
                <a:spcPts val="84"/>
              </a:spcBef>
            </a:pPr>
            <a:r>
              <a:rPr sz="662" dirty="0">
                <a:solidFill>
                  <a:srgbClr val="404040"/>
                </a:solidFill>
                <a:latin typeface="Calibri"/>
                <a:cs typeface="Calibri"/>
              </a:rPr>
              <a:t>Positions</a:t>
            </a:r>
            <a:r>
              <a:rPr sz="662" spc="-31" dirty="0">
                <a:solidFill>
                  <a:srgbClr val="404040"/>
                </a:solidFill>
                <a:latin typeface="Calibri"/>
                <a:cs typeface="Calibri"/>
              </a:rPr>
              <a:t> </a:t>
            </a:r>
            <a:r>
              <a:rPr sz="662" dirty="0">
                <a:solidFill>
                  <a:srgbClr val="404040"/>
                </a:solidFill>
                <a:latin typeface="Calibri"/>
                <a:cs typeface="Calibri"/>
              </a:rPr>
              <a:t>Lost,  </a:t>
            </a:r>
            <a:r>
              <a:rPr sz="662" spc="4" dirty="0">
                <a:solidFill>
                  <a:srgbClr val="404040"/>
                </a:solidFill>
                <a:latin typeface="Calibri"/>
                <a:cs typeface="Calibri"/>
              </a:rPr>
              <a:t>20%</a:t>
            </a:r>
            <a:endParaRPr sz="662">
              <a:latin typeface="Calibri"/>
              <a:cs typeface="Calibri"/>
            </a:endParaRPr>
          </a:p>
        </p:txBody>
      </p:sp>
      <p:sp>
        <p:nvSpPr>
          <p:cNvPr id="16" name="object 16"/>
          <p:cNvSpPr txBox="1"/>
          <p:nvPr/>
        </p:nvSpPr>
        <p:spPr>
          <a:xfrm>
            <a:off x="6668311" y="1557748"/>
            <a:ext cx="2398619" cy="156246"/>
          </a:xfrm>
          <a:prstGeom prst="rect">
            <a:avLst/>
          </a:prstGeom>
        </p:spPr>
        <p:txBody>
          <a:bodyPr vert="horz" wrap="square" lIns="0" tIns="13447" rIns="0" bIns="0" rtlCol="0">
            <a:spAutoFit/>
          </a:bodyPr>
          <a:lstStyle/>
          <a:p>
            <a:pPr>
              <a:spcBef>
                <a:spcPts val="106"/>
              </a:spcBef>
            </a:pPr>
            <a:r>
              <a:rPr sz="927" dirty="0">
                <a:solidFill>
                  <a:srgbClr val="595959"/>
                </a:solidFill>
                <a:latin typeface="Calibri"/>
                <a:cs typeface="Calibri"/>
              </a:rPr>
              <a:t>Projected </a:t>
            </a:r>
            <a:r>
              <a:rPr sz="927" spc="4" dirty="0">
                <a:solidFill>
                  <a:srgbClr val="595959"/>
                </a:solidFill>
                <a:latin typeface="Calibri"/>
                <a:cs typeface="Calibri"/>
              </a:rPr>
              <a:t>loss of </a:t>
            </a:r>
            <a:r>
              <a:rPr sz="927" spc="9" dirty="0">
                <a:solidFill>
                  <a:srgbClr val="595959"/>
                </a:solidFill>
                <a:latin typeface="Calibri"/>
                <a:cs typeface="Calibri"/>
              </a:rPr>
              <a:t>DSP </a:t>
            </a:r>
            <a:r>
              <a:rPr sz="927" spc="4" dirty="0">
                <a:solidFill>
                  <a:srgbClr val="595959"/>
                </a:solidFill>
                <a:latin typeface="Calibri"/>
                <a:cs typeface="Calibri"/>
              </a:rPr>
              <a:t>jobs </a:t>
            </a:r>
            <a:r>
              <a:rPr sz="927" spc="9" dirty="0">
                <a:solidFill>
                  <a:srgbClr val="595959"/>
                </a:solidFill>
                <a:latin typeface="Calibri"/>
                <a:cs typeface="Calibri"/>
              </a:rPr>
              <a:t>due </a:t>
            </a:r>
            <a:r>
              <a:rPr sz="927" dirty="0">
                <a:solidFill>
                  <a:srgbClr val="595959"/>
                </a:solidFill>
                <a:latin typeface="Calibri"/>
                <a:cs typeface="Calibri"/>
              </a:rPr>
              <a:t>to COVID-19</a:t>
            </a:r>
            <a:r>
              <a:rPr sz="927" spc="-40" dirty="0">
                <a:solidFill>
                  <a:srgbClr val="595959"/>
                </a:solidFill>
                <a:latin typeface="Calibri"/>
                <a:cs typeface="Calibri"/>
              </a:rPr>
              <a:t> </a:t>
            </a:r>
            <a:r>
              <a:rPr sz="662" spc="4" dirty="0">
                <a:solidFill>
                  <a:srgbClr val="595959"/>
                </a:solidFill>
                <a:latin typeface="Calibri"/>
                <a:cs typeface="Calibri"/>
              </a:rPr>
              <a:t>(n=145)</a:t>
            </a:r>
            <a:endParaRPr sz="662">
              <a:latin typeface="Calibri"/>
              <a:cs typeface="Calibri"/>
            </a:endParaRPr>
          </a:p>
        </p:txBody>
      </p:sp>
      <p:sp>
        <p:nvSpPr>
          <p:cNvPr id="17" name="object 17"/>
          <p:cNvSpPr txBox="1"/>
          <p:nvPr/>
        </p:nvSpPr>
        <p:spPr>
          <a:xfrm>
            <a:off x="7528530" y="3524832"/>
            <a:ext cx="926166" cy="201367"/>
          </a:xfrm>
          <a:prstGeom prst="rect">
            <a:avLst/>
          </a:prstGeom>
        </p:spPr>
        <p:txBody>
          <a:bodyPr vert="horz" wrap="square" lIns="0" tIns="11206" rIns="0" bIns="0" rtlCol="0">
            <a:spAutoFit/>
          </a:bodyPr>
          <a:lstStyle/>
          <a:p>
            <a:pPr>
              <a:spcBef>
                <a:spcPts val="88"/>
              </a:spcBef>
            </a:pPr>
            <a:r>
              <a:rPr sz="1235" spc="9" dirty="0">
                <a:latin typeface="Corbel"/>
                <a:cs typeface="Corbel"/>
              </a:rPr>
              <a:t>Summer</a:t>
            </a:r>
            <a:r>
              <a:rPr sz="1235" spc="-26" dirty="0">
                <a:latin typeface="Corbel"/>
                <a:cs typeface="Corbel"/>
              </a:rPr>
              <a:t> </a:t>
            </a:r>
            <a:r>
              <a:rPr sz="1235" spc="-4" dirty="0">
                <a:latin typeface="Corbel"/>
                <a:cs typeface="Corbel"/>
              </a:rPr>
              <a:t>2021</a:t>
            </a:r>
            <a:endParaRPr sz="1235">
              <a:latin typeface="Corbel"/>
              <a:cs typeface="Corbe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7035" y="2720980"/>
            <a:ext cx="2869722" cy="1735974"/>
          </a:xfrm>
          <a:prstGeom prst="rect">
            <a:avLst/>
          </a:prstGeom>
          <a:blipFill>
            <a:blip r:embed="rId2" cstate="print"/>
            <a:stretch>
              <a:fillRect/>
            </a:stretch>
          </a:blipFill>
        </p:spPr>
        <p:txBody>
          <a:bodyPr wrap="square" lIns="0" tIns="0" rIns="0" bIns="0" rtlCol="0"/>
          <a:lstStyle/>
          <a:p>
            <a:endParaRPr sz="1588"/>
          </a:p>
        </p:txBody>
      </p:sp>
      <p:sp>
        <p:nvSpPr>
          <p:cNvPr id="3" name="object 3"/>
          <p:cNvSpPr txBox="1">
            <a:spLocks noGrp="1"/>
          </p:cNvSpPr>
          <p:nvPr>
            <p:ph type="title"/>
          </p:nvPr>
        </p:nvSpPr>
        <p:spPr>
          <a:xfrm>
            <a:off x="1668140" y="458861"/>
            <a:ext cx="9278471" cy="1188327"/>
          </a:xfrm>
          <a:prstGeom prst="rect">
            <a:avLst/>
          </a:prstGeom>
        </p:spPr>
        <p:txBody>
          <a:bodyPr vert="horz" wrap="square" lIns="0" tIns="229160" rIns="0" bIns="0" rtlCol="0" anchor="ctr">
            <a:spAutoFit/>
          </a:bodyPr>
          <a:lstStyle/>
          <a:p>
            <a:pPr algn="ctr">
              <a:lnSpc>
                <a:spcPct val="100000"/>
              </a:lnSpc>
              <a:spcBef>
                <a:spcPts val="1805"/>
              </a:spcBef>
            </a:pPr>
            <a:r>
              <a:rPr spc="-9" dirty="0"/>
              <a:t>COVID </a:t>
            </a:r>
            <a:r>
              <a:rPr spc="-4" dirty="0"/>
              <a:t>Impact: </a:t>
            </a:r>
            <a:r>
              <a:rPr dirty="0"/>
              <a:t>Job </a:t>
            </a:r>
            <a:r>
              <a:rPr spc="-4" dirty="0"/>
              <a:t>losses </a:t>
            </a:r>
            <a:r>
              <a:rPr dirty="0"/>
              <a:t>for</a:t>
            </a:r>
            <a:r>
              <a:rPr spc="-119" dirty="0"/>
              <a:t> </a:t>
            </a:r>
            <a:r>
              <a:rPr spc="-4" dirty="0"/>
              <a:t>PWD</a:t>
            </a:r>
          </a:p>
          <a:p>
            <a:pPr algn="ctr">
              <a:lnSpc>
                <a:spcPct val="100000"/>
              </a:lnSpc>
              <a:spcBef>
                <a:spcPts val="688"/>
              </a:spcBef>
            </a:pPr>
            <a:r>
              <a:rPr sz="1235" spc="9" dirty="0">
                <a:solidFill>
                  <a:srgbClr val="000000"/>
                </a:solidFill>
              </a:rPr>
              <a:t>Summer </a:t>
            </a:r>
            <a:r>
              <a:rPr sz="1235" spc="-9" dirty="0">
                <a:solidFill>
                  <a:srgbClr val="000000"/>
                </a:solidFill>
              </a:rPr>
              <a:t>2020 </a:t>
            </a:r>
            <a:r>
              <a:rPr sz="1235" spc="-4" dirty="0">
                <a:solidFill>
                  <a:srgbClr val="000000"/>
                </a:solidFill>
                <a:latin typeface="Wingdings"/>
                <a:cs typeface="Wingdings"/>
              </a:rPr>
              <a:t></a:t>
            </a:r>
            <a:r>
              <a:rPr sz="1235" spc="-4" dirty="0">
                <a:solidFill>
                  <a:srgbClr val="000000"/>
                </a:solidFill>
                <a:latin typeface="Times New Roman"/>
                <a:cs typeface="Times New Roman"/>
              </a:rPr>
              <a:t> </a:t>
            </a:r>
            <a:r>
              <a:rPr sz="1235" spc="9" dirty="0">
                <a:solidFill>
                  <a:srgbClr val="000000"/>
                </a:solidFill>
              </a:rPr>
              <a:t>Summer</a:t>
            </a:r>
            <a:r>
              <a:rPr sz="1235" spc="-18" dirty="0">
                <a:solidFill>
                  <a:srgbClr val="000000"/>
                </a:solidFill>
              </a:rPr>
              <a:t> </a:t>
            </a:r>
            <a:r>
              <a:rPr sz="1235" spc="-4" dirty="0">
                <a:solidFill>
                  <a:srgbClr val="000000"/>
                </a:solidFill>
              </a:rPr>
              <a:t>2021</a:t>
            </a:r>
            <a:endParaRPr sz="1235" dirty="0">
              <a:latin typeface="Times New Roman"/>
              <a:cs typeface="Times New Roman"/>
            </a:endParaRPr>
          </a:p>
        </p:txBody>
      </p:sp>
      <p:sp>
        <p:nvSpPr>
          <p:cNvPr id="4" name="object 4"/>
          <p:cNvSpPr/>
          <p:nvPr/>
        </p:nvSpPr>
        <p:spPr>
          <a:xfrm>
            <a:off x="5497263" y="2529540"/>
            <a:ext cx="4417919" cy="2652432"/>
          </a:xfrm>
          <a:custGeom>
            <a:avLst/>
            <a:gdLst/>
            <a:ahLst/>
            <a:cxnLst/>
            <a:rect l="l" t="t" r="r" b="b"/>
            <a:pathLst>
              <a:path w="5006975" h="3006090">
                <a:moveTo>
                  <a:pt x="0" y="3005924"/>
                </a:moveTo>
                <a:lnTo>
                  <a:pt x="5006961" y="3005924"/>
                </a:lnTo>
                <a:lnTo>
                  <a:pt x="5006961" y="0"/>
                </a:lnTo>
                <a:lnTo>
                  <a:pt x="0" y="0"/>
                </a:lnTo>
                <a:lnTo>
                  <a:pt x="0" y="3005924"/>
                </a:lnTo>
                <a:close/>
              </a:path>
            </a:pathLst>
          </a:custGeom>
          <a:solidFill>
            <a:srgbClr val="FFFFFF"/>
          </a:solidFill>
        </p:spPr>
        <p:txBody>
          <a:bodyPr wrap="square" lIns="0" tIns="0" rIns="0" bIns="0" rtlCol="0"/>
          <a:lstStyle/>
          <a:p>
            <a:endParaRPr sz="1588"/>
          </a:p>
        </p:txBody>
      </p:sp>
      <p:sp>
        <p:nvSpPr>
          <p:cNvPr id="5" name="object 5"/>
          <p:cNvSpPr/>
          <p:nvPr/>
        </p:nvSpPr>
        <p:spPr>
          <a:xfrm>
            <a:off x="6212104" y="2661541"/>
            <a:ext cx="0" cy="359709"/>
          </a:xfrm>
          <a:custGeom>
            <a:avLst/>
            <a:gdLst/>
            <a:ahLst/>
            <a:cxnLst/>
            <a:rect l="l" t="t" r="r" b="b"/>
            <a:pathLst>
              <a:path h="407670">
                <a:moveTo>
                  <a:pt x="0" y="0"/>
                </a:moveTo>
                <a:lnTo>
                  <a:pt x="0" y="407052"/>
                </a:lnTo>
              </a:path>
            </a:pathLst>
          </a:custGeom>
          <a:ln w="6954">
            <a:solidFill>
              <a:srgbClr val="D9D9D9"/>
            </a:solidFill>
          </a:ln>
        </p:spPr>
        <p:txBody>
          <a:bodyPr wrap="square" lIns="0" tIns="0" rIns="0" bIns="0" rtlCol="0"/>
          <a:lstStyle/>
          <a:p>
            <a:endParaRPr sz="1588"/>
          </a:p>
        </p:txBody>
      </p:sp>
      <p:sp>
        <p:nvSpPr>
          <p:cNvPr id="6" name="object 6"/>
          <p:cNvSpPr/>
          <p:nvPr/>
        </p:nvSpPr>
        <p:spPr>
          <a:xfrm>
            <a:off x="6212104" y="3419777"/>
            <a:ext cx="0" cy="718857"/>
          </a:xfrm>
          <a:custGeom>
            <a:avLst/>
            <a:gdLst/>
            <a:ahLst/>
            <a:cxnLst/>
            <a:rect l="l" t="t" r="r" b="b"/>
            <a:pathLst>
              <a:path h="814704">
                <a:moveTo>
                  <a:pt x="0" y="0"/>
                </a:moveTo>
                <a:lnTo>
                  <a:pt x="0" y="814103"/>
                </a:lnTo>
              </a:path>
            </a:pathLst>
          </a:custGeom>
          <a:ln w="6954">
            <a:solidFill>
              <a:srgbClr val="D9D9D9"/>
            </a:solidFill>
          </a:ln>
        </p:spPr>
        <p:txBody>
          <a:bodyPr wrap="square" lIns="0" tIns="0" rIns="0" bIns="0" rtlCol="0"/>
          <a:lstStyle/>
          <a:p>
            <a:endParaRPr sz="1588"/>
          </a:p>
        </p:txBody>
      </p:sp>
      <p:sp>
        <p:nvSpPr>
          <p:cNvPr id="7" name="object 7"/>
          <p:cNvSpPr/>
          <p:nvPr/>
        </p:nvSpPr>
        <p:spPr>
          <a:xfrm>
            <a:off x="6212104" y="4531034"/>
            <a:ext cx="0" cy="365312"/>
          </a:xfrm>
          <a:custGeom>
            <a:avLst/>
            <a:gdLst/>
            <a:ahLst/>
            <a:cxnLst/>
            <a:rect l="l" t="t" r="r" b="b"/>
            <a:pathLst>
              <a:path h="414020">
                <a:moveTo>
                  <a:pt x="0" y="0"/>
                </a:moveTo>
                <a:lnTo>
                  <a:pt x="0" y="414010"/>
                </a:lnTo>
              </a:path>
            </a:pathLst>
          </a:custGeom>
          <a:ln w="6954">
            <a:solidFill>
              <a:srgbClr val="D9D9D9"/>
            </a:solidFill>
          </a:ln>
        </p:spPr>
        <p:txBody>
          <a:bodyPr wrap="square" lIns="0" tIns="0" rIns="0" bIns="0" rtlCol="0"/>
          <a:lstStyle/>
          <a:p>
            <a:endParaRPr sz="1588"/>
          </a:p>
        </p:txBody>
      </p:sp>
      <p:sp>
        <p:nvSpPr>
          <p:cNvPr id="8" name="object 8"/>
          <p:cNvSpPr/>
          <p:nvPr/>
        </p:nvSpPr>
        <p:spPr>
          <a:xfrm>
            <a:off x="6592534" y="2661541"/>
            <a:ext cx="0" cy="359709"/>
          </a:xfrm>
          <a:custGeom>
            <a:avLst/>
            <a:gdLst/>
            <a:ahLst/>
            <a:cxnLst/>
            <a:rect l="l" t="t" r="r" b="b"/>
            <a:pathLst>
              <a:path h="407670">
                <a:moveTo>
                  <a:pt x="0" y="0"/>
                </a:moveTo>
                <a:lnTo>
                  <a:pt x="0" y="407052"/>
                </a:lnTo>
              </a:path>
            </a:pathLst>
          </a:custGeom>
          <a:ln w="6954">
            <a:solidFill>
              <a:srgbClr val="D9D9D9"/>
            </a:solidFill>
          </a:ln>
        </p:spPr>
        <p:txBody>
          <a:bodyPr wrap="square" lIns="0" tIns="0" rIns="0" bIns="0" rtlCol="0"/>
          <a:lstStyle/>
          <a:p>
            <a:endParaRPr sz="1588"/>
          </a:p>
        </p:txBody>
      </p:sp>
      <p:sp>
        <p:nvSpPr>
          <p:cNvPr id="9" name="object 9"/>
          <p:cNvSpPr/>
          <p:nvPr/>
        </p:nvSpPr>
        <p:spPr>
          <a:xfrm>
            <a:off x="6592534" y="3419777"/>
            <a:ext cx="0" cy="718857"/>
          </a:xfrm>
          <a:custGeom>
            <a:avLst/>
            <a:gdLst/>
            <a:ahLst/>
            <a:cxnLst/>
            <a:rect l="l" t="t" r="r" b="b"/>
            <a:pathLst>
              <a:path h="814704">
                <a:moveTo>
                  <a:pt x="0" y="0"/>
                </a:moveTo>
                <a:lnTo>
                  <a:pt x="0" y="814103"/>
                </a:lnTo>
              </a:path>
            </a:pathLst>
          </a:custGeom>
          <a:ln w="6954">
            <a:solidFill>
              <a:srgbClr val="D9D9D9"/>
            </a:solidFill>
          </a:ln>
        </p:spPr>
        <p:txBody>
          <a:bodyPr wrap="square" lIns="0" tIns="0" rIns="0" bIns="0" rtlCol="0"/>
          <a:lstStyle/>
          <a:p>
            <a:endParaRPr sz="1588"/>
          </a:p>
        </p:txBody>
      </p:sp>
      <p:sp>
        <p:nvSpPr>
          <p:cNvPr id="10" name="object 10"/>
          <p:cNvSpPr/>
          <p:nvPr/>
        </p:nvSpPr>
        <p:spPr>
          <a:xfrm>
            <a:off x="6592534" y="4531034"/>
            <a:ext cx="0" cy="365312"/>
          </a:xfrm>
          <a:custGeom>
            <a:avLst/>
            <a:gdLst/>
            <a:ahLst/>
            <a:cxnLst/>
            <a:rect l="l" t="t" r="r" b="b"/>
            <a:pathLst>
              <a:path h="414020">
                <a:moveTo>
                  <a:pt x="0" y="0"/>
                </a:moveTo>
                <a:lnTo>
                  <a:pt x="0" y="414010"/>
                </a:lnTo>
              </a:path>
            </a:pathLst>
          </a:custGeom>
          <a:ln w="6954">
            <a:solidFill>
              <a:srgbClr val="D9D9D9"/>
            </a:solidFill>
          </a:ln>
        </p:spPr>
        <p:txBody>
          <a:bodyPr wrap="square" lIns="0" tIns="0" rIns="0" bIns="0" rtlCol="0"/>
          <a:lstStyle/>
          <a:p>
            <a:endParaRPr sz="1588"/>
          </a:p>
        </p:txBody>
      </p:sp>
      <p:sp>
        <p:nvSpPr>
          <p:cNvPr id="11" name="object 11"/>
          <p:cNvSpPr/>
          <p:nvPr/>
        </p:nvSpPr>
        <p:spPr>
          <a:xfrm>
            <a:off x="6979101" y="2661541"/>
            <a:ext cx="0" cy="359709"/>
          </a:xfrm>
          <a:custGeom>
            <a:avLst/>
            <a:gdLst/>
            <a:ahLst/>
            <a:cxnLst/>
            <a:rect l="l" t="t" r="r" b="b"/>
            <a:pathLst>
              <a:path h="407670">
                <a:moveTo>
                  <a:pt x="0" y="0"/>
                </a:moveTo>
                <a:lnTo>
                  <a:pt x="0" y="407052"/>
                </a:lnTo>
              </a:path>
            </a:pathLst>
          </a:custGeom>
          <a:ln w="6954">
            <a:solidFill>
              <a:srgbClr val="D9D9D9"/>
            </a:solidFill>
          </a:ln>
        </p:spPr>
        <p:txBody>
          <a:bodyPr wrap="square" lIns="0" tIns="0" rIns="0" bIns="0" rtlCol="0"/>
          <a:lstStyle/>
          <a:p>
            <a:endParaRPr sz="1588"/>
          </a:p>
        </p:txBody>
      </p:sp>
      <p:sp>
        <p:nvSpPr>
          <p:cNvPr id="12" name="object 12"/>
          <p:cNvSpPr/>
          <p:nvPr/>
        </p:nvSpPr>
        <p:spPr>
          <a:xfrm>
            <a:off x="6979101" y="3419776"/>
            <a:ext cx="0" cy="1476935"/>
          </a:xfrm>
          <a:custGeom>
            <a:avLst/>
            <a:gdLst/>
            <a:ahLst/>
            <a:cxnLst/>
            <a:rect l="l" t="t" r="r" b="b"/>
            <a:pathLst>
              <a:path h="1673860">
                <a:moveTo>
                  <a:pt x="0" y="0"/>
                </a:moveTo>
                <a:lnTo>
                  <a:pt x="0" y="1673436"/>
                </a:lnTo>
              </a:path>
            </a:pathLst>
          </a:custGeom>
          <a:ln w="6954">
            <a:solidFill>
              <a:srgbClr val="D9D9D9"/>
            </a:solidFill>
          </a:ln>
        </p:spPr>
        <p:txBody>
          <a:bodyPr wrap="square" lIns="0" tIns="0" rIns="0" bIns="0" rtlCol="0"/>
          <a:lstStyle/>
          <a:p>
            <a:endParaRPr sz="1588"/>
          </a:p>
        </p:txBody>
      </p:sp>
      <p:sp>
        <p:nvSpPr>
          <p:cNvPr id="13" name="object 13"/>
          <p:cNvSpPr/>
          <p:nvPr/>
        </p:nvSpPr>
        <p:spPr>
          <a:xfrm>
            <a:off x="7359533" y="2661541"/>
            <a:ext cx="0" cy="359709"/>
          </a:xfrm>
          <a:custGeom>
            <a:avLst/>
            <a:gdLst/>
            <a:ahLst/>
            <a:cxnLst/>
            <a:rect l="l" t="t" r="r" b="b"/>
            <a:pathLst>
              <a:path h="407670">
                <a:moveTo>
                  <a:pt x="0" y="0"/>
                </a:moveTo>
                <a:lnTo>
                  <a:pt x="0" y="407052"/>
                </a:lnTo>
              </a:path>
            </a:pathLst>
          </a:custGeom>
          <a:ln w="6954">
            <a:solidFill>
              <a:srgbClr val="D9D9D9"/>
            </a:solidFill>
          </a:ln>
        </p:spPr>
        <p:txBody>
          <a:bodyPr wrap="square" lIns="0" tIns="0" rIns="0" bIns="0" rtlCol="0"/>
          <a:lstStyle/>
          <a:p>
            <a:endParaRPr sz="1588"/>
          </a:p>
        </p:txBody>
      </p:sp>
      <p:sp>
        <p:nvSpPr>
          <p:cNvPr id="14" name="object 14"/>
          <p:cNvSpPr/>
          <p:nvPr/>
        </p:nvSpPr>
        <p:spPr>
          <a:xfrm>
            <a:off x="7359533" y="3419776"/>
            <a:ext cx="0" cy="1476935"/>
          </a:xfrm>
          <a:custGeom>
            <a:avLst/>
            <a:gdLst/>
            <a:ahLst/>
            <a:cxnLst/>
            <a:rect l="l" t="t" r="r" b="b"/>
            <a:pathLst>
              <a:path h="1673860">
                <a:moveTo>
                  <a:pt x="0" y="0"/>
                </a:moveTo>
                <a:lnTo>
                  <a:pt x="0" y="1673436"/>
                </a:lnTo>
              </a:path>
            </a:pathLst>
          </a:custGeom>
          <a:ln w="6954">
            <a:solidFill>
              <a:srgbClr val="D9D9D9"/>
            </a:solidFill>
          </a:ln>
        </p:spPr>
        <p:txBody>
          <a:bodyPr wrap="square" lIns="0" tIns="0" rIns="0" bIns="0" rtlCol="0"/>
          <a:lstStyle/>
          <a:p>
            <a:endParaRPr sz="1588"/>
          </a:p>
        </p:txBody>
      </p:sp>
      <p:sp>
        <p:nvSpPr>
          <p:cNvPr id="15" name="object 15"/>
          <p:cNvSpPr/>
          <p:nvPr/>
        </p:nvSpPr>
        <p:spPr>
          <a:xfrm>
            <a:off x="7746099" y="2661541"/>
            <a:ext cx="0" cy="359709"/>
          </a:xfrm>
          <a:custGeom>
            <a:avLst/>
            <a:gdLst/>
            <a:ahLst/>
            <a:cxnLst/>
            <a:rect l="l" t="t" r="r" b="b"/>
            <a:pathLst>
              <a:path h="407670">
                <a:moveTo>
                  <a:pt x="0" y="0"/>
                </a:moveTo>
                <a:lnTo>
                  <a:pt x="0" y="407052"/>
                </a:lnTo>
              </a:path>
            </a:pathLst>
          </a:custGeom>
          <a:ln w="6954">
            <a:solidFill>
              <a:srgbClr val="D9D9D9"/>
            </a:solidFill>
          </a:ln>
        </p:spPr>
        <p:txBody>
          <a:bodyPr wrap="square" lIns="0" tIns="0" rIns="0" bIns="0" rtlCol="0"/>
          <a:lstStyle/>
          <a:p>
            <a:endParaRPr sz="1588"/>
          </a:p>
        </p:txBody>
      </p:sp>
      <p:sp>
        <p:nvSpPr>
          <p:cNvPr id="16" name="object 16"/>
          <p:cNvSpPr/>
          <p:nvPr/>
        </p:nvSpPr>
        <p:spPr>
          <a:xfrm>
            <a:off x="7746099" y="3419776"/>
            <a:ext cx="0" cy="1476935"/>
          </a:xfrm>
          <a:custGeom>
            <a:avLst/>
            <a:gdLst/>
            <a:ahLst/>
            <a:cxnLst/>
            <a:rect l="l" t="t" r="r" b="b"/>
            <a:pathLst>
              <a:path h="1673860">
                <a:moveTo>
                  <a:pt x="0" y="0"/>
                </a:moveTo>
                <a:lnTo>
                  <a:pt x="0" y="1673436"/>
                </a:lnTo>
              </a:path>
            </a:pathLst>
          </a:custGeom>
          <a:ln w="6954">
            <a:solidFill>
              <a:srgbClr val="D9D9D9"/>
            </a:solidFill>
          </a:ln>
        </p:spPr>
        <p:txBody>
          <a:bodyPr wrap="square" lIns="0" tIns="0" rIns="0" bIns="0" rtlCol="0"/>
          <a:lstStyle/>
          <a:p>
            <a:endParaRPr sz="1588"/>
          </a:p>
        </p:txBody>
      </p:sp>
      <p:sp>
        <p:nvSpPr>
          <p:cNvPr id="17" name="object 17"/>
          <p:cNvSpPr/>
          <p:nvPr/>
        </p:nvSpPr>
        <p:spPr>
          <a:xfrm>
            <a:off x="8126531" y="2661541"/>
            <a:ext cx="0" cy="359709"/>
          </a:xfrm>
          <a:custGeom>
            <a:avLst/>
            <a:gdLst/>
            <a:ahLst/>
            <a:cxnLst/>
            <a:rect l="l" t="t" r="r" b="b"/>
            <a:pathLst>
              <a:path h="407670">
                <a:moveTo>
                  <a:pt x="0" y="0"/>
                </a:moveTo>
                <a:lnTo>
                  <a:pt x="0" y="407052"/>
                </a:lnTo>
              </a:path>
            </a:pathLst>
          </a:custGeom>
          <a:ln w="6954">
            <a:solidFill>
              <a:srgbClr val="D9D9D9"/>
            </a:solidFill>
          </a:ln>
        </p:spPr>
        <p:txBody>
          <a:bodyPr wrap="square" lIns="0" tIns="0" rIns="0" bIns="0" rtlCol="0"/>
          <a:lstStyle/>
          <a:p>
            <a:endParaRPr sz="1588"/>
          </a:p>
        </p:txBody>
      </p:sp>
      <p:sp>
        <p:nvSpPr>
          <p:cNvPr id="18" name="object 18"/>
          <p:cNvSpPr/>
          <p:nvPr/>
        </p:nvSpPr>
        <p:spPr>
          <a:xfrm>
            <a:off x="8126531" y="3419776"/>
            <a:ext cx="0" cy="1476935"/>
          </a:xfrm>
          <a:custGeom>
            <a:avLst/>
            <a:gdLst/>
            <a:ahLst/>
            <a:cxnLst/>
            <a:rect l="l" t="t" r="r" b="b"/>
            <a:pathLst>
              <a:path h="1673860">
                <a:moveTo>
                  <a:pt x="0" y="0"/>
                </a:moveTo>
                <a:lnTo>
                  <a:pt x="0" y="1673436"/>
                </a:lnTo>
              </a:path>
            </a:pathLst>
          </a:custGeom>
          <a:ln w="6954">
            <a:solidFill>
              <a:srgbClr val="D9D9D9"/>
            </a:solidFill>
          </a:ln>
        </p:spPr>
        <p:txBody>
          <a:bodyPr wrap="square" lIns="0" tIns="0" rIns="0" bIns="0" rtlCol="0"/>
          <a:lstStyle/>
          <a:p>
            <a:endParaRPr sz="1588"/>
          </a:p>
        </p:txBody>
      </p:sp>
      <p:sp>
        <p:nvSpPr>
          <p:cNvPr id="19" name="object 19"/>
          <p:cNvSpPr/>
          <p:nvPr/>
        </p:nvSpPr>
        <p:spPr>
          <a:xfrm>
            <a:off x="8506961" y="2661541"/>
            <a:ext cx="0" cy="359709"/>
          </a:xfrm>
          <a:custGeom>
            <a:avLst/>
            <a:gdLst/>
            <a:ahLst/>
            <a:cxnLst/>
            <a:rect l="l" t="t" r="r" b="b"/>
            <a:pathLst>
              <a:path h="407670">
                <a:moveTo>
                  <a:pt x="0" y="0"/>
                </a:moveTo>
                <a:lnTo>
                  <a:pt x="0" y="407052"/>
                </a:lnTo>
              </a:path>
            </a:pathLst>
          </a:custGeom>
          <a:ln w="6954">
            <a:solidFill>
              <a:srgbClr val="D9D9D9"/>
            </a:solidFill>
          </a:ln>
        </p:spPr>
        <p:txBody>
          <a:bodyPr wrap="square" lIns="0" tIns="0" rIns="0" bIns="0" rtlCol="0"/>
          <a:lstStyle/>
          <a:p>
            <a:endParaRPr sz="1588"/>
          </a:p>
        </p:txBody>
      </p:sp>
      <p:sp>
        <p:nvSpPr>
          <p:cNvPr id="20" name="object 20"/>
          <p:cNvSpPr/>
          <p:nvPr/>
        </p:nvSpPr>
        <p:spPr>
          <a:xfrm>
            <a:off x="8506961" y="3419776"/>
            <a:ext cx="0" cy="1476935"/>
          </a:xfrm>
          <a:custGeom>
            <a:avLst/>
            <a:gdLst/>
            <a:ahLst/>
            <a:cxnLst/>
            <a:rect l="l" t="t" r="r" b="b"/>
            <a:pathLst>
              <a:path h="1673860">
                <a:moveTo>
                  <a:pt x="0" y="0"/>
                </a:moveTo>
                <a:lnTo>
                  <a:pt x="0" y="1673436"/>
                </a:lnTo>
              </a:path>
            </a:pathLst>
          </a:custGeom>
          <a:ln w="6954">
            <a:solidFill>
              <a:srgbClr val="D9D9D9"/>
            </a:solidFill>
          </a:ln>
        </p:spPr>
        <p:txBody>
          <a:bodyPr wrap="square" lIns="0" tIns="0" rIns="0" bIns="0" rtlCol="0"/>
          <a:lstStyle/>
          <a:p>
            <a:endParaRPr sz="1588"/>
          </a:p>
        </p:txBody>
      </p:sp>
      <p:sp>
        <p:nvSpPr>
          <p:cNvPr id="21" name="object 21"/>
          <p:cNvSpPr/>
          <p:nvPr/>
        </p:nvSpPr>
        <p:spPr>
          <a:xfrm>
            <a:off x="8893528" y="2661541"/>
            <a:ext cx="0" cy="2235013"/>
          </a:xfrm>
          <a:custGeom>
            <a:avLst/>
            <a:gdLst/>
            <a:ahLst/>
            <a:cxnLst/>
            <a:rect l="l" t="t" r="r" b="b"/>
            <a:pathLst>
              <a:path h="2533015">
                <a:moveTo>
                  <a:pt x="0" y="0"/>
                </a:moveTo>
                <a:lnTo>
                  <a:pt x="0" y="2532769"/>
                </a:lnTo>
              </a:path>
            </a:pathLst>
          </a:custGeom>
          <a:ln w="6954">
            <a:solidFill>
              <a:srgbClr val="D9D9D9"/>
            </a:solidFill>
          </a:ln>
        </p:spPr>
        <p:txBody>
          <a:bodyPr wrap="square" lIns="0" tIns="0" rIns="0" bIns="0" rtlCol="0"/>
          <a:lstStyle/>
          <a:p>
            <a:endParaRPr sz="1588"/>
          </a:p>
        </p:txBody>
      </p:sp>
      <p:sp>
        <p:nvSpPr>
          <p:cNvPr id="22" name="object 22"/>
          <p:cNvSpPr/>
          <p:nvPr/>
        </p:nvSpPr>
        <p:spPr>
          <a:xfrm>
            <a:off x="9273959" y="2661541"/>
            <a:ext cx="0" cy="2235013"/>
          </a:xfrm>
          <a:custGeom>
            <a:avLst/>
            <a:gdLst/>
            <a:ahLst/>
            <a:cxnLst/>
            <a:rect l="l" t="t" r="r" b="b"/>
            <a:pathLst>
              <a:path h="2533015">
                <a:moveTo>
                  <a:pt x="0" y="0"/>
                </a:moveTo>
                <a:lnTo>
                  <a:pt x="0" y="2532769"/>
                </a:lnTo>
              </a:path>
            </a:pathLst>
          </a:custGeom>
          <a:ln w="6954">
            <a:solidFill>
              <a:srgbClr val="D9D9D9"/>
            </a:solidFill>
          </a:ln>
        </p:spPr>
        <p:txBody>
          <a:bodyPr wrap="square" lIns="0" tIns="0" rIns="0" bIns="0" rtlCol="0"/>
          <a:lstStyle/>
          <a:p>
            <a:endParaRPr sz="1588"/>
          </a:p>
        </p:txBody>
      </p:sp>
      <p:sp>
        <p:nvSpPr>
          <p:cNvPr id="23" name="object 23"/>
          <p:cNvSpPr/>
          <p:nvPr/>
        </p:nvSpPr>
        <p:spPr>
          <a:xfrm>
            <a:off x="9654390" y="2661541"/>
            <a:ext cx="0" cy="2235013"/>
          </a:xfrm>
          <a:custGeom>
            <a:avLst/>
            <a:gdLst/>
            <a:ahLst/>
            <a:cxnLst/>
            <a:rect l="l" t="t" r="r" b="b"/>
            <a:pathLst>
              <a:path h="2533015">
                <a:moveTo>
                  <a:pt x="0" y="0"/>
                </a:moveTo>
                <a:lnTo>
                  <a:pt x="0" y="2532769"/>
                </a:lnTo>
              </a:path>
            </a:pathLst>
          </a:custGeom>
          <a:ln w="6954">
            <a:solidFill>
              <a:srgbClr val="D9D9D9"/>
            </a:solidFill>
          </a:ln>
        </p:spPr>
        <p:txBody>
          <a:bodyPr wrap="square" lIns="0" tIns="0" rIns="0" bIns="0" rtlCol="0"/>
          <a:lstStyle/>
          <a:p>
            <a:endParaRPr sz="1588"/>
          </a:p>
        </p:txBody>
      </p:sp>
      <p:sp>
        <p:nvSpPr>
          <p:cNvPr id="24" name="object 24"/>
          <p:cNvSpPr/>
          <p:nvPr/>
        </p:nvSpPr>
        <p:spPr>
          <a:xfrm>
            <a:off x="5828605" y="3020706"/>
            <a:ext cx="2988609" cy="399490"/>
          </a:xfrm>
          <a:custGeom>
            <a:avLst/>
            <a:gdLst/>
            <a:ahLst/>
            <a:cxnLst/>
            <a:rect l="l" t="t" r="r" b="b"/>
            <a:pathLst>
              <a:path w="3387090" h="452754">
                <a:moveTo>
                  <a:pt x="0" y="452280"/>
                </a:moveTo>
                <a:lnTo>
                  <a:pt x="3386653" y="452280"/>
                </a:lnTo>
                <a:lnTo>
                  <a:pt x="3386653" y="0"/>
                </a:lnTo>
                <a:lnTo>
                  <a:pt x="0" y="0"/>
                </a:lnTo>
                <a:lnTo>
                  <a:pt x="0" y="452280"/>
                </a:lnTo>
                <a:close/>
              </a:path>
            </a:pathLst>
          </a:custGeom>
          <a:solidFill>
            <a:srgbClr val="00B050"/>
          </a:solidFill>
        </p:spPr>
        <p:txBody>
          <a:bodyPr wrap="square" lIns="0" tIns="0" rIns="0" bIns="0" rtlCol="0"/>
          <a:lstStyle/>
          <a:p>
            <a:endParaRPr sz="1588"/>
          </a:p>
        </p:txBody>
      </p:sp>
      <p:sp>
        <p:nvSpPr>
          <p:cNvPr id="25" name="object 25"/>
          <p:cNvSpPr/>
          <p:nvPr/>
        </p:nvSpPr>
        <p:spPr>
          <a:xfrm>
            <a:off x="5828605" y="4138103"/>
            <a:ext cx="957543" cy="393326"/>
          </a:xfrm>
          <a:custGeom>
            <a:avLst/>
            <a:gdLst/>
            <a:ahLst/>
            <a:cxnLst/>
            <a:rect l="l" t="t" r="r" b="b"/>
            <a:pathLst>
              <a:path w="1085214" h="445770">
                <a:moveTo>
                  <a:pt x="0" y="445322"/>
                </a:moveTo>
                <a:lnTo>
                  <a:pt x="1084841" y="445322"/>
                </a:lnTo>
                <a:lnTo>
                  <a:pt x="1084841" y="0"/>
                </a:lnTo>
                <a:lnTo>
                  <a:pt x="0" y="0"/>
                </a:lnTo>
                <a:lnTo>
                  <a:pt x="0" y="445322"/>
                </a:lnTo>
                <a:close/>
              </a:path>
            </a:pathLst>
          </a:custGeom>
          <a:solidFill>
            <a:srgbClr val="4F81BD"/>
          </a:solidFill>
        </p:spPr>
        <p:txBody>
          <a:bodyPr wrap="square" lIns="0" tIns="0" rIns="0" bIns="0" rtlCol="0"/>
          <a:lstStyle/>
          <a:p>
            <a:endParaRPr sz="1588"/>
          </a:p>
        </p:txBody>
      </p:sp>
      <p:sp>
        <p:nvSpPr>
          <p:cNvPr id="26" name="object 26"/>
          <p:cNvSpPr/>
          <p:nvPr/>
        </p:nvSpPr>
        <p:spPr>
          <a:xfrm>
            <a:off x="5828605" y="2664611"/>
            <a:ext cx="0" cy="2228850"/>
          </a:xfrm>
          <a:custGeom>
            <a:avLst/>
            <a:gdLst/>
            <a:ahLst/>
            <a:cxnLst/>
            <a:rect l="l" t="t" r="r" b="b"/>
            <a:pathLst>
              <a:path h="2526029">
                <a:moveTo>
                  <a:pt x="0" y="2525811"/>
                </a:moveTo>
                <a:lnTo>
                  <a:pt x="1" y="0"/>
                </a:lnTo>
              </a:path>
            </a:pathLst>
          </a:custGeom>
          <a:ln w="10431">
            <a:solidFill>
              <a:srgbClr val="D9D9D9"/>
            </a:solidFill>
          </a:ln>
        </p:spPr>
        <p:txBody>
          <a:bodyPr wrap="square" lIns="0" tIns="0" rIns="0" bIns="0" rtlCol="0"/>
          <a:lstStyle/>
          <a:p>
            <a:endParaRPr sz="1588"/>
          </a:p>
        </p:txBody>
      </p:sp>
      <p:sp>
        <p:nvSpPr>
          <p:cNvPr id="27" name="object 27"/>
          <p:cNvSpPr txBox="1"/>
          <p:nvPr/>
        </p:nvSpPr>
        <p:spPr>
          <a:xfrm>
            <a:off x="5751736" y="4955737"/>
            <a:ext cx="4048125" cy="144222"/>
          </a:xfrm>
          <a:prstGeom prst="rect">
            <a:avLst/>
          </a:prstGeom>
        </p:spPr>
        <p:txBody>
          <a:bodyPr vert="horz" wrap="square" lIns="0" tIns="15128" rIns="0" bIns="0" rtlCol="0">
            <a:spAutoFit/>
          </a:bodyPr>
          <a:lstStyle/>
          <a:p>
            <a:pPr marL="11206">
              <a:spcBef>
                <a:spcPts val="119"/>
              </a:spcBef>
              <a:tabLst>
                <a:tab pos="365331" algn="l"/>
                <a:tab pos="748033" algn="l"/>
                <a:tab pos="1130734" algn="l"/>
                <a:tab pos="1512875" algn="l"/>
                <a:tab pos="1895576" algn="l"/>
                <a:tab pos="2278277" algn="l"/>
                <a:tab pos="2660979" algn="l"/>
                <a:tab pos="3043120" algn="l"/>
                <a:tab pos="3425821" algn="l"/>
                <a:tab pos="3780506" algn="l"/>
              </a:tabLst>
            </a:pPr>
            <a:r>
              <a:rPr sz="838" spc="53"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1</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2</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3</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4</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5</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6</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7</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8</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9</a:t>
            </a:r>
            <a:r>
              <a:rPr sz="838" spc="-44" dirty="0">
                <a:solidFill>
                  <a:srgbClr val="595959"/>
                </a:solidFill>
                <a:latin typeface="Calibri"/>
                <a:cs typeface="Calibri"/>
              </a:rPr>
              <a:t>0</a:t>
            </a:r>
            <a:r>
              <a:rPr sz="838" spc="22" dirty="0">
                <a:solidFill>
                  <a:srgbClr val="595959"/>
                </a:solidFill>
                <a:latin typeface="Calibri"/>
                <a:cs typeface="Calibri"/>
              </a:rPr>
              <a:t>%</a:t>
            </a:r>
            <a:r>
              <a:rPr sz="838" dirty="0">
                <a:solidFill>
                  <a:srgbClr val="595959"/>
                </a:solidFill>
                <a:latin typeface="Calibri"/>
                <a:cs typeface="Calibri"/>
              </a:rPr>
              <a:t>	</a:t>
            </a:r>
            <a:r>
              <a:rPr sz="838" spc="53" dirty="0">
                <a:solidFill>
                  <a:srgbClr val="595959"/>
                </a:solidFill>
                <a:latin typeface="Calibri"/>
                <a:cs typeface="Calibri"/>
              </a:rPr>
              <a:t>1</a:t>
            </a:r>
            <a:r>
              <a:rPr sz="838" spc="-44" dirty="0">
                <a:solidFill>
                  <a:srgbClr val="595959"/>
                </a:solidFill>
                <a:latin typeface="Calibri"/>
                <a:cs typeface="Calibri"/>
              </a:rPr>
              <a:t>0</a:t>
            </a:r>
            <a:r>
              <a:rPr sz="838" spc="57" dirty="0">
                <a:solidFill>
                  <a:srgbClr val="595959"/>
                </a:solidFill>
                <a:latin typeface="Calibri"/>
                <a:cs typeface="Calibri"/>
              </a:rPr>
              <a:t>0%</a:t>
            </a:r>
            <a:endParaRPr sz="838">
              <a:latin typeface="Calibri"/>
              <a:cs typeface="Calibri"/>
            </a:endParaRPr>
          </a:p>
        </p:txBody>
      </p:sp>
      <p:sp>
        <p:nvSpPr>
          <p:cNvPr id="28" name="object 28"/>
          <p:cNvSpPr txBox="1"/>
          <p:nvPr/>
        </p:nvSpPr>
        <p:spPr>
          <a:xfrm>
            <a:off x="5587209" y="4249689"/>
            <a:ext cx="156882" cy="144222"/>
          </a:xfrm>
          <a:prstGeom prst="rect">
            <a:avLst/>
          </a:prstGeom>
        </p:spPr>
        <p:txBody>
          <a:bodyPr vert="horz" wrap="square" lIns="0" tIns="15128" rIns="0" bIns="0" rtlCol="0">
            <a:spAutoFit/>
          </a:bodyPr>
          <a:lstStyle/>
          <a:p>
            <a:pPr marL="11206">
              <a:spcBef>
                <a:spcPts val="119"/>
              </a:spcBef>
            </a:pPr>
            <a:r>
              <a:rPr sz="838" spc="35" dirty="0">
                <a:solidFill>
                  <a:srgbClr val="595959"/>
                </a:solidFill>
                <a:latin typeface="Calibri"/>
                <a:cs typeface="Calibri"/>
              </a:rPr>
              <a:t>No</a:t>
            </a:r>
            <a:endParaRPr sz="838">
              <a:latin typeface="Calibri"/>
              <a:cs typeface="Calibri"/>
            </a:endParaRPr>
          </a:p>
        </p:txBody>
      </p:sp>
      <p:sp>
        <p:nvSpPr>
          <p:cNvPr id="29" name="object 29"/>
          <p:cNvSpPr txBox="1"/>
          <p:nvPr/>
        </p:nvSpPr>
        <p:spPr>
          <a:xfrm>
            <a:off x="5564751" y="3132290"/>
            <a:ext cx="176493" cy="144222"/>
          </a:xfrm>
          <a:prstGeom prst="rect">
            <a:avLst/>
          </a:prstGeom>
        </p:spPr>
        <p:txBody>
          <a:bodyPr vert="horz" wrap="square" lIns="0" tIns="15128" rIns="0" bIns="0" rtlCol="0">
            <a:spAutoFit/>
          </a:bodyPr>
          <a:lstStyle/>
          <a:p>
            <a:pPr marL="11206">
              <a:spcBef>
                <a:spcPts val="119"/>
              </a:spcBef>
            </a:pPr>
            <a:r>
              <a:rPr sz="838" spc="-26" dirty="0">
                <a:solidFill>
                  <a:srgbClr val="595959"/>
                </a:solidFill>
                <a:latin typeface="Calibri"/>
                <a:cs typeface="Calibri"/>
              </a:rPr>
              <a:t>Y</a:t>
            </a:r>
            <a:r>
              <a:rPr sz="838" spc="62" dirty="0">
                <a:solidFill>
                  <a:srgbClr val="595959"/>
                </a:solidFill>
                <a:latin typeface="Calibri"/>
                <a:cs typeface="Calibri"/>
              </a:rPr>
              <a:t>e</a:t>
            </a:r>
            <a:r>
              <a:rPr sz="838" spc="9" dirty="0">
                <a:solidFill>
                  <a:srgbClr val="595959"/>
                </a:solidFill>
                <a:latin typeface="Calibri"/>
                <a:cs typeface="Calibri"/>
              </a:rPr>
              <a:t>s</a:t>
            </a:r>
            <a:endParaRPr sz="838">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5835" y="550041"/>
            <a:ext cx="4718797" cy="1365532"/>
          </a:xfrm>
          <a:prstGeom prst="rect">
            <a:avLst/>
          </a:prstGeom>
        </p:spPr>
        <p:txBody>
          <a:bodyPr vert="horz" wrap="square" lIns="0" tIns="11206" rIns="0" bIns="0" rtlCol="0" anchor="ctr">
            <a:spAutoFit/>
          </a:bodyPr>
          <a:lstStyle/>
          <a:p>
            <a:pPr marL="11206">
              <a:lnSpc>
                <a:spcPct val="100000"/>
              </a:lnSpc>
              <a:spcBef>
                <a:spcPts val="88"/>
              </a:spcBef>
            </a:pPr>
            <a:r>
              <a:rPr spc="-4" dirty="0"/>
              <a:t>Primary </a:t>
            </a:r>
            <a:r>
              <a:rPr spc="-13" dirty="0"/>
              <a:t>Reasons </a:t>
            </a:r>
            <a:r>
              <a:rPr dirty="0"/>
              <a:t>for Job</a:t>
            </a:r>
            <a:r>
              <a:rPr spc="-101" dirty="0"/>
              <a:t> </a:t>
            </a:r>
            <a:r>
              <a:rPr spc="-4" dirty="0"/>
              <a:t>Loss</a:t>
            </a:r>
          </a:p>
        </p:txBody>
      </p:sp>
      <p:sp>
        <p:nvSpPr>
          <p:cNvPr id="3" name="object 3"/>
          <p:cNvSpPr txBox="1"/>
          <p:nvPr/>
        </p:nvSpPr>
        <p:spPr>
          <a:xfrm>
            <a:off x="2525835" y="2253536"/>
            <a:ext cx="5236509" cy="2149763"/>
          </a:xfrm>
          <a:prstGeom prst="rect">
            <a:avLst/>
          </a:prstGeom>
        </p:spPr>
        <p:txBody>
          <a:bodyPr vert="horz" wrap="square" lIns="0" tIns="107576" rIns="0" bIns="0" rtlCol="0">
            <a:spAutoFit/>
          </a:bodyPr>
          <a:lstStyle/>
          <a:p>
            <a:pPr marL="332272" indent="-321066">
              <a:spcBef>
                <a:spcPts val="847"/>
              </a:spcBef>
              <a:buSzPct val="77777"/>
              <a:buAutoNum type="arabicPeriod"/>
              <a:tabLst>
                <a:tab pos="331712" algn="l"/>
                <a:tab pos="332272" algn="l"/>
              </a:tabLst>
            </a:pPr>
            <a:r>
              <a:rPr sz="1588" spc="-22" dirty="0">
                <a:solidFill>
                  <a:srgbClr val="0E4959"/>
                </a:solidFill>
                <a:latin typeface="Corbel"/>
                <a:cs typeface="Corbel"/>
              </a:rPr>
              <a:t>Mandatory business/industry</a:t>
            </a:r>
            <a:r>
              <a:rPr sz="1588" spc="-53" dirty="0">
                <a:solidFill>
                  <a:srgbClr val="0E4959"/>
                </a:solidFill>
                <a:latin typeface="Corbel"/>
                <a:cs typeface="Corbel"/>
              </a:rPr>
              <a:t> </a:t>
            </a:r>
            <a:r>
              <a:rPr sz="1588" spc="-18" dirty="0">
                <a:solidFill>
                  <a:srgbClr val="0E4959"/>
                </a:solidFill>
                <a:latin typeface="Corbel"/>
                <a:cs typeface="Corbel"/>
              </a:rPr>
              <a:t>closure</a:t>
            </a:r>
            <a:endParaRPr sz="1588" dirty="0">
              <a:latin typeface="Corbel"/>
              <a:cs typeface="Corbel"/>
            </a:endParaRPr>
          </a:p>
          <a:p>
            <a:pPr marL="332272" marR="410157" indent="-321066">
              <a:lnSpc>
                <a:spcPts val="1677"/>
              </a:lnSpc>
              <a:spcBef>
                <a:spcPts val="1010"/>
              </a:spcBef>
              <a:buSzPct val="77777"/>
              <a:buAutoNum type="arabicPeriod"/>
              <a:tabLst>
                <a:tab pos="331712" algn="l"/>
                <a:tab pos="332272" algn="l"/>
              </a:tabLst>
            </a:pPr>
            <a:r>
              <a:rPr sz="1588" spc="-22" dirty="0">
                <a:solidFill>
                  <a:srgbClr val="0E4959"/>
                </a:solidFill>
                <a:latin typeface="Corbel"/>
                <a:cs typeface="Corbel"/>
              </a:rPr>
              <a:t>Individual </a:t>
            </a:r>
            <a:r>
              <a:rPr sz="1588" spc="-18" dirty="0">
                <a:solidFill>
                  <a:srgbClr val="0E4959"/>
                </a:solidFill>
                <a:latin typeface="Corbel"/>
                <a:cs typeface="Corbel"/>
              </a:rPr>
              <a:t>voluntarily exited </a:t>
            </a:r>
            <a:r>
              <a:rPr sz="1588" spc="-22" dirty="0">
                <a:solidFill>
                  <a:srgbClr val="0E4959"/>
                </a:solidFill>
                <a:latin typeface="Corbel"/>
                <a:cs typeface="Corbel"/>
              </a:rPr>
              <a:t>employment </a:t>
            </a:r>
            <a:r>
              <a:rPr sz="1588" spc="-18" dirty="0">
                <a:solidFill>
                  <a:srgbClr val="0E4959"/>
                </a:solidFill>
                <a:latin typeface="Corbel"/>
                <a:cs typeface="Corbel"/>
              </a:rPr>
              <a:t>due </a:t>
            </a:r>
            <a:r>
              <a:rPr sz="1588" spc="-9" dirty="0">
                <a:solidFill>
                  <a:srgbClr val="0E4959"/>
                </a:solidFill>
                <a:latin typeface="Corbel"/>
                <a:cs typeface="Corbel"/>
              </a:rPr>
              <a:t>to</a:t>
            </a:r>
            <a:r>
              <a:rPr sz="1588" spc="-106" dirty="0">
                <a:solidFill>
                  <a:srgbClr val="0E4959"/>
                </a:solidFill>
                <a:latin typeface="Corbel"/>
                <a:cs typeface="Corbel"/>
              </a:rPr>
              <a:t> </a:t>
            </a:r>
            <a:r>
              <a:rPr sz="1588" spc="-18" dirty="0">
                <a:solidFill>
                  <a:srgbClr val="0E4959"/>
                </a:solidFill>
                <a:latin typeface="Corbel"/>
                <a:cs typeface="Corbel"/>
              </a:rPr>
              <a:t>health-  related </a:t>
            </a:r>
            <a:r>
              <a:rPr sz="1588" spc="-22" dirty="0">
                <a:solidFill>
                  <a:srgbClr val="0E4959"/>
                </a:solidFill>
                <a:latin typeface="Corbel"/>
                <a:cs typeface="Corbel"/>
              </a:rPr>
              <a:t>reasons (e.g., </a:t>
            </a:r>
            <a:r>
              <a:rPr sz="1588" spc="-18" dirty="0">
                <a:solidFill>
                  <a:srgbClr val="0E4959"/>
                </a:solidFill>
                <a:latin typeface="Corbel"/>
                <a:cs typeface="Corbel"/>
              </a:rPr>
              <a:t>individual </a:t>
            </a:r>
            <a:r>
              <a:rPr sz="1588" spc="-4" dirty="0">
                <a:solidFill>
                  <a:srgbClr val="0E4959"/>
                </a:solidFill>
                <a:latin typeface="Corbel"/>
                <a:cs typeface="Corbel"/>
              </a:rPr>
              <a:t>is </a:t>
            </a:r>
            <a:r>
              <a:rPr sz="1588" spc="-18" dirty="0">
                <a:solidFill>
                  <a:srgbClr val="0E4959"/>
                </a:solidFill>
                <a:latin typeface="Corbel"/>
                <a:cs typeface="Corbel"/>
              </a:rPr>
              <a:t>medically</a:t>
            </a:r>
            <a:r>
              <a:rPr sz="1588" spc="-128" dirty="0">
                <a:solidFill>
                  <a:srgbClr val="0E4959"/>
                </a:solidFill>
                <a:latin typeface="Corbel"/>
                <a:cs typeface="Corbel"/>
              </a:rPr>
              <a:t> </a:t>
            </a:r>
            <a:r>
              <a:rPr sz="1588" spc="-18" dirty="0">
                <a:solidFill>
                  <a:srgbClr val="0E4959"/>
                </a:solidFill>
                <a:latin typeface="Corbel"/>
                <a:cs typeface="Corbel"/>
              </a:rPr>
              <a:t>high-risk)</a:t>
            </a:r>
            <a:endParaRPr sz="1588" dirty="0">
              <a:latin typeface="Corbel"/>
              <a:cs typeface="Corbel"/>
            </a:endParaRPr>
          </a:p>
          <a:p>
            <a:pPr marL="332272" marR="170899" indent="-321066">
              <a:lnSpc>
                <a:spcPts val="1677"/>
              </a:lnSpc>
              <a:spcBef>
                <a:spcPts val="966"/>
              </a:spcBef>
              <a:buSzPct val="77777"/>
              <a:buAutoNum type="arabicPeriod"/>
              <a:tabLst>
                <a:tab pos="331712" algn="l"/>
                <a:tab pos="332272" algn="l"/>
              </a:tabLst>
            </a:pPr>
            <a:r>
              <a:rPr sz="1588" spc="-22" dirty="0">
                <a:solidFill>
                  <a:srgbClr val="0E4959"/>
                </a:solidFill>
                <a:latin typeface="Corbel"/>
                <a:cs typeface="Corbel"/>
              </a:rPr>
              <a:t>Changes </a:t>
            </a:r>
            <a:r>
              <a:rPr sz="1588" spc="-4" dirty="0">
                <a:solidFill>
                  <a:srgbClr val="0E4959"/>
                </a:solidFill>
                <a:latin typeface="Corbel"/>
                <a:cs typeface="Corbel"/>
              </a:rPr>
              <a:t>in </a:t>
            </a:r>
            <a:r>
              <a:rPr sz="1588" spc="-13" dirty="0">
                <a:solidFill>
                  <a:srgbClr val="0E4959"/>
                </a:solidFill>
                <a:latin typeface="Corbel"/>
                <a:cs typeface="Corbel"/>
              </a:rPr>
              <a:t>job </a:t>
            </a:r>
            <a:r>
              <a:rPr sz="1588" spc="-18" dirty="0">
                <a:solidFill>
                  <a:srgbClr val="0E4959"/>
                </a:solidFill>
                <a:latin typeface="Corbel"/>
                <a:cs typeface="Corbel"/>
              </a:rPr>
              <a:t>responsibilities </a:t>
            </a:r>
            <a:r>
              <a:rPr sz="1588" spc="-22" dirty="0">
                <a:solidFill>
                  <a:srgbClr val="0E4959"/>
                </a:solidFill>
                <a:latin typeface="Corbel"/>
                <a:cs typeface="Corbel"/>
              </a:rPr>
              <a:t>and/or work processes </a:t>
            </a:r>
            <a:r>
              <a:rPr sz="1588" spc="-18" dirty="0">
                <a:solidFill>
                  <a:srgbClr val="0E4959"/>
                </a:solidFill>
                <a:latin typeface="Corbel"/>
                <a:cs typeface="Corbel"/>
              </a:rPr>
              <a:t>were  too</a:t>
            </a:r>
            <a:r>
              <a:rPr sz="1588" spc="-40" dirty="0">
                <a:solidFill>
                  <a:srgbClr val="0E4959"/>
                </a:solidFill>
                <a:latin typeface="Corbel"/>
                <a:cs typeface="Corbel"/>
              </a:rPr>
              <a:t> </a:t>
            </a:r>
            <a:r>
              <a:rPr sz="1588" spc="-18" dirty="0">
                <a:solidFill>
                  <a:srgbClr val="0E4959"/>
                </a:solidFill>
                <a:latin typeface="Corbel"/>
                <a:cs typeface="Corbel"/>
              </a:rPr>
              <a:t>difficult</a:t>
            </a:r>
            <a:endParaRPr sz="1588" dirty="0">
              <a:latin typeface="Corbel"/>
              <a:cs typeface="Corbel"/>
            </a:endParaRPr>
          </a:p>
          <a:p>
            <a:pPr marL="332272" indent="-321066">
              <a:spcBef>
                <a:spcPts val="724"/>
              </a:spcBef>
              <a:buSzPct val="77777"/>
              <a:buAutoNum type="arabicPeriod"/>
              <a:tabLst>
                <a:tab pos="331712" algn="l"/>
                <a:tab pos="332272" algn="l"/>
              </a:tabLst>
            </a:pPr>
            <a:r>
              <a:rPr sz="1588" spc="-18" dirty="0">
                <a:solidFill>
                  <a:srgbClr val="0E4959"/>
                </a:solidFill>
                <a:latin typeface="Corbel"/>
                <a:cs typeface="Corbel"/>
              </a:rPr>
              <a:t>Lack </a:t>
            </a:r>
            <a:r>
              <a:rPr sz="1588" spc="-13" dirty="0">
                <a:solidFill>
                  <a:srgbClr val="0E4959"/>
                </a:solidFill>
                <a:latin typeface="Corbel"/>
                <a:cs typeface="Corbel"/>
              </a:rPr>
              <a:t>of </a:t>
            </a:r>
            <a:r>
              <a:rPr sz="1588" spc="-26" dirty="0">
                <a:solidFill>
                  <a:srgbClr val="0E4959"/>
                </a:solidFill>
                <a:latin typeface="Corbel"/>
                <a:cs typeface="Corbel"/>
              </a:rPr>
              <a:t>access </a:t>
            </a:r>
            <a:r>
              <a:rPr sz="1588" spc="-9" dirty="0">
                <a:solidFill>
                  <a:srgbClr val="0E4959"/>
                </a:solidFill>
                <a:latin typeface="Corbel"/>
                <a:cs typeface="Corbel"/>
              </a:rPr>
              <a:t>to </a:t>
            </a:r>
            <a:r>
              <a:rPr sz="1588" dirty="0">
                <a:solidFill>
                  <a:srgbClr val="0E4959"/>
                </a:solidFill>
                <a:latin typeface="Corbel"/>
                <a:cs typeface="Corbel"/>
              </a:rPr>
              <a:t>a </a:t>
            </a:r>
            <a:r>
              <a:rPr sz="1588" spc="-13" dirty="0">
                <a:solidFill>
                  <a:srgbClr val="0E4959"/>
                </a:solidFill>
                <a:latin typeface="Corbel"/>
                <a:cs typeface="Corbel"/>
              </a:rPr>
              <a:t>job </a:t>
            </a:r>
            <a:r>
              <a:rPr sz="1588" spc="-22" dirty="0">
                <a:solidFill>
                  <a:srgbClr val="0E4959"/>
                </a:solidFill>
                <a:latin typeface="Corbel"/>
                <a:cs typeface="Corbel"/>
              </a:rPr>
              <a:t>coach </a:t>
            </a:r>
            <a:r>
              <a:rPr sz="1588" spc="-13" dirty="0">
                <a:solidFill>
                  <a:srgbClr val="0E4959"/>
                </a:solidFill>
                <a:latin typeface="Corbel"/>
                <a:cs typeface="Corbel"/>
              </a:rPr>
              <a:t>or </a:t>
            </a:r>
            <a:r>
              <a:rPr sz="1588" spc="-18" dirty="0">
                <a:solidFill>
                  <a:srgbClr val="0E4959"/>
                </a:solidFill>
                <a:latin typeface="Corbel"/>
                <a:cs typeface="Corbel"/>
              </a:rPr>
              <a:t>virtual </a:t>
            </a:r>
            <a:r>
              <a:rPr sz="1588" spc="-22" dirty="0">
                <a:solidFill>
                  <a:srgbClr val="0E4959"/>
                </a:solidFill>
                <a:latin typeface="Corbel"/>
                <a:cs typeface="Corbel"/>
              </a:rPr>
              <a:t>employment</a:t>
            </a:r>
            <a:r>
              <a:rPr sz="1588" spc="-207" dirty="0">
                <a:solidFill>
                  <a:srgbClr val="0E4959"/>
                </a:solidFill>
                <a:latin typeface="Corbel"/>
                <a:cs typeface="Corbel"/>
              </a:rPr>
              <a:t> </a:t>
            </a:r>
            <a:r>
              <a:rPr sz="1588" spc="-22" dirty="0">
                <a:solidFill>
                  <a:srgbClr val="0E4959"/>
                </a:solidFill>
                <a:latin typeface="Corbel"/>
                <a:cs typeface="Corbel"/>
              </a:rPr>
              <a:t>supports</a:t>
            </a:r>
            <a:endParaRPr sz="1588" dirty="0">
              <a:latin typeface="Corbel"/>
              <a:cs typeface="Corbel"/>
            </a:endParaRPr>
          </a:p>
          <a:p>
            <a:pPr marL="332272" indent="-321066">
              <a:spcBef>
                <a:spcPts val="653"/>
              </a:spcBef>
              <a:buSzPct val="77777"/>
              <a:buAutoNum type="arabicPeriod"/>
              <a:tabLst>
                <a:tab pos="331712" algn="l"/>
                <a:tab pos="332272" algn="l"/>
              </a:tabLst>
            </a:pPr>
            <a:r>
              <a:rPr sz="1588" spc="-18" dirty="0">
                <a:solidFill>
                  <a:srgbClr val="0E4959"/>
                </a:solidFill>
                <a:latin typeface="Corbel"/>
                <a:cs typeface="Corbel"/>
              </a:rPr>
              <a:t>Lack </a:t>
            </a:r>
            <a:r>
              <a:rPr sz="1588" spc="-13" dirty="0">
                <a:solidFill>
                  <a:srgbClr val="0E4959"/>
                </a:solidFill>
                <a:latin typeface="Corbel"/>
                <a:cs typeface="Corbel"/>
              </a:rPr>
              <a:t>of </a:t>
            </a:r>
            <a:r>
              <a:rPr sz="1588" spc="-26" dirty="0">
                <a:solidFill>
                  <a:srgbClr val="0E4959"/>
                </a:solidFill>
                <a:latin typeface="Corbel"/>
                <a:cs typeface="Corbel"/>
              </a:rPr>
              <a:t>access </a:t>
            </a:r>
            <a:r>
              <a:rPr sz="1588" spc="-9" dirty="0">
                <a:solidFill>
                  <a:srgbClr val="0E4959"/>
                </a:solidFill>
                <a:latin typeface="Corbel"/>
                <a:cs typeface="Corbel"/>
              </a:rPr>
              <a:t>to </a:t>
            </a:r>
            <a:r>
              <a:rPr sz="1588" spc="-22" dirty="0">
                <a:solidFill>
                  <a:srgbClr val="0E4959"/>
                </a:solidFill>
                <a:latin typeface="Corbel"/>
                <a:cs typeface="Corbel"/>
              </a:rPr>
              <a:t>personal protective equipment</a:t>
            </a:r>
            <a:r>
              <a:rPr sz="1588" spc="-97" dirty="0">
                <a:solidFill>
                  <a:srgbClr val="0E4959"/>
                </a:solidFill>
                <a:latin typeface="Corbel"/>
                <a:cs typeface="Corbel"/>
              </a:rPr>
              <a:t> </a:t>
            </a:r>
            <a:r>
              <a:rPr sz="1588" spc="-22" dirty="0">
                <a:solidFill>
                  <a:srgbClr val="0E4959"/>
                </a:solidFill>
                <a:latin typeface="Corbel"/>
                <a:cs typeface="Corbel"/>
              </a:rPr>
              <a:t>(PPE)</a:t>
            </a:r>
            <a:endParaRPr sz="1588" dirty="0">
              <a:latin typeface="Corbel"/>
              <a:cs typeface="Corbel"/>
            </a:endParaRPr>
          </a:p>
        </p:txBody>
      </p:sp>
      <p:sp>
        <p:nvSpPr>
          <p:cNvPr id="4" name="object 4"/>
          <p:cNvSpPr/>
          <p:nvPr/>
        </p:nvSpPr>
        <p:spPr>
          <a:xfrm>
            <a:off x="8472885" y="2552648"/>
            <a:ext cx="698687" cy="1850651"/>
          </a:xfrm>
          <a:custGeom>
            <a:avLst/>
            <a:gdLst/>
            <a:ahLst/>
            <a:cxnLst/>
            <a:rect l="l" t="t" r="r" b="b"/>
            <a:pathLst>
              <a:path w="791845" h="2097404">
                <a:moveTo>
                  <a:pt x="791544" y="1701022"/>
                </a:moveTo>
                <a:lnTo>
                  <a:pt x="0" y="1701022"/>
                </a:lnTo>
                <a:lnTo>
                  <a:pt x="395773" y="2097024"/>
                </a:lnTo>
                <a:lnTo>
                  <a:pt x="791544" y="1701022"/>
                </a:lnTo>
                <a:close/>
              </a:path>
              <a:path w="791845" h="2097404">
                <a:moveTo>
                  <a:pt x="593657" y="0"/>
                </a:moveTo>
                <a:lnTo>
                  <a:pt x="197886" y="0"/>
                </a:lnTo>
                <a:lnTo>
                  <a:pt x="197886" y="1701022"/>
                </a:lnTo>
                <a:lnTo>
                  <a:pt x="593657" y="1701022"/>
                </a:lnTo>
                <a:lnTo>
                  <a:pt x="593657" y="0"/>
                </a:lnTo>
                <a:close/>
              </a:path>
            </a:pathLst>
          </a:custGeom>
          <a:solidFill>
            <a:srgbClr val="0E4959"/>
          </a:solidFill>
        </p:spPr>
        <p:txBody>
          <a:bodyPr wrap="square" lIns="0" tIns="0" rIns="0" bIns="0" rtlCol="0"/>
          <a:lstStyle/>
          <a:p>
            <a:endParaRPr sz="1588"/>
          </a:p>
        </p:txBody>
      </p:sp>
      <p:sp>
        <p:nvSpPr>
          <p:cNvPr id="5" name="object 5"/>
          <p:cNvSpPr/>
          <p:nvPr/>
        </p:nvSpPr>
        <p:spPr>
          <a:xfrm>
            <a:off x="8472885" y="2552648"/>
            <a:ext cx="698687" cy="1850651"/>
          </a:xfrm>
          <a:custGeom>
            <a:avLst/>
            <a:gdLst/>
            <a:ahLst/>
            <a:cxnLst/>
            <a:rect l="l" t="t" r="r" b="b"/>
            <a:pathLst>
              <a:path w="791845" h="2097404">
                <a:moveTo>
                  <a:pt x="0" y="1701022"/>
                </a:moveTo>
                <a:lnTo>
                  <a:pt x="197886" y="1701022"/>
                </a:lnTo>
                <a:lnTo>
                  <a:pt x="197886" y="0"/>
                </a:lnTo>
                <a:lnTo>
                  <a:pt x="593657" y="0"/>
                </a:lnTo>
                <a:lnTo>
                  <a:pt x="593657" y="1701022"/>
                </a:lnTo>
                <a:lnTo>
                  <a:pt x="791544" y="1701022"/>
                </a:lnTo>
                <a:lnTo>
                  <a:pt x="395773" y="2097024"/>
                </a:lnTo>
                <a:lnTo>
                  <a:pt x="0" y="1701022"/>
                </a:lnTo>
                <a:close/>
              </a:path>
            </a:pathLst>
          </a:custGeom>
          <a:ln w="15161">
            <a:solidFill>
              <a:srgbClr val="07333F"/>
            </a:solidFill>
          </a:ln>
        </p:spPr>
        <p:txBody>
          <a:bodyPr wrap="square" lIns="0" tIns="0" rIns="0" bIns="0" rtlCol="0"/>
          <a:lstStyle/>
          <a:p>
            <a:endParaRPr sz="1588"/>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95028" y="2739969"/>
            <a:ext cx="3266929" cy="1588834"/>
          </a:xfrm>
          <a:prstGeom prst="rect">
            <a:avLst/>
          </a:prstGeom>
          <a:blipFill>
            <a:blip r:embed="rId2" cstate="print"/>
            <a:stretch>
              <a:fillRect/>
            </a:stretch>
          </a:blipFill>
        </p:spPr>
        <p:txBody>
          <a:bodyPr wrap="square" lIns="0" tIns="0" rIns="0" bIns="0" rtlCol="0"/>
          <a:lstStyle/>
          <a:p>
            <a:endParaRPr sz="1588"/>
          </a:p>
        </p:txBody>
      </p:sp>
      <p:sp>
        <p:nvSpPr>
          <p:cNvPr id="3" name="object 3"/>
          <p:cNvSpPr txBox="1">
            <a:spLocks noGrp="1"/>
          </p:cNvSpPr>
          <p:nvPr>
            <p:ph type="title"/>
          </p:nvPr>
        </p:nvSpPr>
        <p:spPr>
          <a:xfrm>
            <a:off x="1410725" y="411704"/>
            <a:ext cx="9278471" cy="1188327"/>
          </a:xfrm>
          <a:prstGeom prst="rect">
            <a:avLst/>
          </a:prstGeom>
        </p:spPr>
        <p:txBody>
          <a:bodyPr vert="horz" wrap="square" lIns="0" tIns="229160" rIns="0" bIns="0" rtlCol="0" anchor="ctr">
            <a:spAutoFit/>
          </a:bodyPr>
          <a:lstStyle/>
          <a:p>
            <a:pPr algn="ctr">
              <a:lnSpc>
                <a:spcPct val="100000"/>
              </a:lnSpc>
              <a:spcBef>
                <a:spcPts val="1805"/>
              </a:spcBef>
            </a:pPr>
            <a:r>
              <a:rPr spc="-9" dirty="0"/>
              <a:t>COVID </a:t>
            </a:r>
            <a:r>
              <a:rPr spc="-4" dirty="0"/>
              <a:t>Impact: </a:t>
            </a:r>
            <a:r>
              <a:rPr dirty="0"/>
              <a:t>Job gains for</a:t>
            </a:r>
            <a:r>
              <a:rPr spc="-137" dirty="0"/>
              <a:t> </a:t>
            </a:r>
            <a:r>
              <a:rPr spc="-4" dirty="0"/>
              <a:t>PWD</a:t>
            </a:r>
          </a:p>
          <a:p>
            <a:pPr algn="ctr">
              <a:lnSpc>
                <a:spcPct val="100000"/>
              </a:lnSpc>
              <a:spcBef>
                <a:spcPts val="688"/>
              </a:spcBef>
            </a:pPr>
            <a:r>
              <a:rPr sz="1235" spc="9" dirty="0">
                <a:solidFill>
                  <a:srgbClr val="000000"/>
                </a:solidFill>
              </a:rPr>
              <a:t>Summer </a:t>
            </a:r>
            <a:r>
              <a:rPr sz="1235" spc="-9" dirty="0">
                <a:solidFill>
                  <a:srgbClr val="000000"/>
                </a:solidFill>
              </a:rPr>
              <a:t>2020 </a:t>
            </a:r>
            <a:r>
              <a:rPr sz="1235" spc="-4" dirty="0">
                <a:solidFill>
                  <a:srgbClr val="000000"/>
                </a:solidFill>
                <a:latin typeface="Wingdings"/>
                <a:cs typeface="Wingdings"/>
              </a:rPr>
              <a:t></a:t>
            </a:r>
            <a:r>
              <a:rPr sz="1235" spc="-4" dirty="0">
                <a:solidFill>
                  <a:srgbClr val="000000"/>
                </a:solidFill>
                <a:latin typeface="Times New Roman"/>
                <a:cs typeface="Times New Roman"/>
              </a:rPr>
              <a:t> </a:t>
            </a:r>
            <a:r>
              <a:rPr sz="1235" spc="9" dirty="0">
                <a:solidFill>
                  <a:srgbClr val="000000"/>
                </a:solidFill>
              </a:rPr>
              <a:t>Summer</a:t>
            </a:r>
            <a:r>
              <a:rPr sz="1235" spc="-18" dirty="0">
                <a:solidFill>
                  <a:srgbClr val="000000"/>
                </a:solidFill>
              </a:rPr>
              <a:t> </a:t>
            </a:r>
            <a:r>
              <a:rPr sz="1235" spc="-4" dirty="0">
                <a:solidFill>
                  <a:srgbClr val="000000"/>
                </a:solidFill>
              </a:rPr>
              <a:t>2021</a:t>
            </a:r>
            <a:endParaRPr sz="1235" dirty="0">
              <a:latin typeface="Times New Roman"/>
              <a:cs typeface="Times New Roman"/>
            </a:endParaRPr>
          </a:p>
        </p:txBody>
      </p:sp>
      <p:sp>
        <p:nvSpPr>
          <p:cNvPr id="4" name="object 4"/>
          <p:cNvSpPr/>
          <p:nvPr/>
        </p:nvSpPr>
        <p:spPr>
          <a:xfrm>
            <a:off x="5738509" y="2465294"/>
            <a:ext cx="4152900" cy="2493309"/>
          </a:xfrm>
          <a:custGeom>
            <a:avLst/>
            <a:gdLst/>
            <a:ahLst/>
            <a:cxnLst/>
            <a:rect l="l" t="t" r="r" b="b"/>
            <a:pathLst>
              <a:path w="4706620" h="2825750">
                <a:moveTo>
                  <a:pt x="0" y="2825474"/>
                </a:moveTo>
                <a:lnTo>
                  <a:pt x="4706386" y="2825474"/>
                </a:lnTo>
                <a:lnTo>
                  <a:pt x="4706386" y="0"/>
                </a:lnTo>
                <a:lnTo>
                  <a:pt x="0" y="0"/>
                </a:lnTo>
                <a:lnTo>
                  <a:pt x="0" y="2825474"/>
                </a:lnTo>
                <a:close/>
              </a:path>
            </a:pathLst>
          </a:custGeom>
          <a:solidFill>
            <a:srgbClr val="FFFFFF"/>
          </a:solidFill>
        </p:spPr>
        <p:txBody>
          <a:bodyPr wrap="square" lIns="0" tIns="0" rIns="0" bIns="0" rtlCol="0"/>
          <a:lstStyle/>
          <a:p>
            <a:endParaRPr sz="1588"/>
          </a:p>
        </p:txBody>
      </p:sp>
      <p:sp>
        <p:nvSpPr>
          <p:cNvPr id="5" name="object 5"/>
          <p:cNvSpPr/>
          <p:nvPr/>
        </p:nvSpPr>
        <p:spPr>
          <a:xfrm>
            <a:off x="6410439" y="2595142"/>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6" name="object 6"/>
          <p:cNvSpPr/>
          <p:nvPr/>
        </p:nvSpPr>
        <p:spPr>
          <a:xfrm>
            <a:off x="6410439" y="3302086"/>
            <a:ext cx="0" cy="681318"/>
          </a:xfrm>
          <a:custGeom>
            <a:avLst/>
            <a:gdLst/>
            <a:ahLst/>
            <a:cxnLst/>
            <a:rect l="l" t="t" r="r" b="b"/>
            <a:pathLst>
              <a:path h="772160">
                <a:moveTo>
                  <a:pt x="0" y="0"/>
                </a:moveTo>
                <a:lnTo>
                  <a:pt x="0" y="771773"/>
                </a:lnTo>
              </a:path>
            </a:pathLst>
          </a:custGeom>
          <a:ln w="6536">
            <a:solidFill>
              <a:srgbClr val="D9D9D9"/>
            </a:solidFill>
          </a:ln>
        </p:spPr>
        <p:txBody>
          <a:bodyPr wrap="square" lIns="0" tIns="0" rIns="0" bIns="0" rtlCol="0"/>
          <a:lstStyle/>
          <a:p>
            <a:endParaRPr sz="1588"/>
          </a:p>
        </p:txBody>
      </p:sp>
      <p:sp>
        <p:nvSpPr>
          <p:cNvPr id="7" name="object 7"/>
          <p:cNvSpPr/>
          <p:nvPr/>
        </p:nvSpPr>
        <p:spPr>
          <a:xfrm>
            <a:off x="6410439" y="4352406"/>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8" name="object 8"/>
          <p:cNvSpPr/>
          <p:nvPr/>
        </p:nvSpPr>
        <p:spPr>
          <a:xfrm>
            <a:off x="6768032" y="2595142"/>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9" name="object 9"/>
          <p:cNvSpPr/>
          <p:nvPr/>
        </p:nvSpPr>
        <p:spPr>
          <a:xfrm>
            <a:off x="6768032" y="3302086"/>
            <a:ext cx="0" cy="681318"/>
          </a:xfrm>
          <a:custGeom>
            <a:avLst/>
            <a:gdLst/>
            <a:ahLst/>
            <a:cxnLst/>
            <a:rect l="l" t="t" r="r" b="b"/>
            <a:pathLst>
              <a:path h="772160">
                <a:moveTo>
                  <a:pt x="0" y="0"/>
                </a:moveTo>
                <a:lnTo>
                  <a:pt x="0" y="771773"/>
                </a:lnTo>
              </a:path>
            </a:pathLst>
          </a:custGeom>
          <a:ln w="6536">
            <a:solidFill>
              <a:srgbClr val="D9D9D9"/>
            </a:solidFill>
          </a:ln>
        </p:spPr>
        <p:txBody>
          <a:bodyPr wrap="square" lIns="0" tIns="0" rIns="0" bIns="0" rtlCol="0"/>
          <a:lstStyle/>
          <a:p>
            <a:endParaRPr sz="1588"/>
          </a:p>
        </p:txBody>
      </p:sp>
      <p:sp>
        <p:nvSpPr>
          <p:cNvPr id="10" name="object 10"/>
          <p:cNvSpPr/>
          <p:nvPr/>
        </p:nvSpPr>
        <p:spPr>
          <a:xfrm>
            <a:off x="6768032" y="4352406"/>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11" name="object 11"/>
          <p:cNvSpPr/>
          <p:nvPr/>
        </p:nvSpPr>
        <p:spPr>
          <a:xfrm>
            <a:off x="7131393" y="2595142"/>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12" name="object 12"/>
          <p:cNvSpPr/>
          <p:nvPr/>
        </p:nvSpPr>
        <p:spPr>
          <a:xfrm>
            <a:off x="7131393" y="3302086"/>
            <a:ext cx="0" cy="1388409"/>
          </a:xfrm>
          <a:custGeom>
            <a:avLst/>
            <a:gdLst/>
            <a:ahLst/>
            <a:cxnLst/>
            <a:rect l="l" t="t" r="r" b="b"/>
            <a:pathLst>
              <a:path h="1573529">
                <a:moveTo>
                  <a:pt x="0" y="0"/>
                </a:moveTo>
                <a:lnTo>
                  <a:pt x="0" y="1572978"/>
                </a:lnTo>
              </a:path>
            </a:pathLst>
          </a:custGeom>
          <a:ln w="6536">
            <a:solidFill>
              <a:srgbClr val="D9D9D9"/>
            </a:solidFill>
          </a:ln>
        </p:spPr>
        <p:txBody>
          <a:bodyPr wrap="square" lIns="0" tIns="0" rIns="0" bIns="0" rtlCol="0"/>
          <a:lstStyle/>
          <a:p>
            <a:endParaRPr sz="1588"/>
          </a:p>
        </p:txBody>
      </p:sp>
      <p:sp>
        <p:nvSpPr>
          <p:cNvPr id="13" name="object 13"/>
          <p:cNvSpPr/>
          <p:nvPr/>
        </p:nvSpPr>
        <p:spPr>
          <a:xfrm>
            <a:off x="7488986" y="2595142"/>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14" name="object 14"/>
          <p:cNvSpPr/>
          <p:nvPr/>
        </p:nvSpPr>
        <p:spPr>
          <a:xfrm>
            <a:off x="7488986" y="3302086"/>
            <a:ext cx="0" cy="1388409"/>
          </a:xfrm>
          <a:custGeom>
            <a:avLst/>
            <a:gdLst/>
            <a:ahLst/>
            <a:cxnLst/>
            <a:rect l="l" t="t" r="r" b="b"/>
            <a:pathLst>
              <a:path h="1573529">
                <a:moveTo>
                  <a:pt x="0" y="0"/>
                </a:moveTo>
                <a:lnTo>
                  <a:pt x="0" y="1572978"/>
                </a:lnTo>
              </a:path>
            </a:pathLst>
          </a:custGeom>
          <a:ln w="6536">
            <a:solidFill>
              <a:srgbClr val="D9D9D9"/>
            </a:solidFill>
          </a:ln>
        </p:spPr>
        <p:txBody>
          <a:bodyPr wrap="square" lIns="0" tIns="0" rIns="0" bIns="0" rtlCol="0"/>
          <a:lstStyle/>
          <a:p>
            <a:endParaRPr sz="1588"/>
          </a:p>
        </p:txBody>
      </p:sp>
      <p:sp>
        <p:nvSpPr>
          <p:cNvPr id="15" name="object 15"/>
          <p:cNvSpPr/>
          <p:nvPr/>
        </p:nvSpPr>
        <p:spPr>
          <a:xfrm>
            <a:off x="7846579" y="2595142"/>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16" name="object 16"/>
          <p:cNvSpPr/>
          <p:nvPr/>
        </p:nvSpPr>
        <p:spPr>
          <a:xfrm>
            <a:off x="7846579" y="3302086"/>
            <a:ext cx="0" cy="1388409"/>
          </a:xfrm>
          <a:custGeom>
            <a:avLst/>
            <a:gdLst/>
            <a:ahLst/>
            <a:cxnLst/>
            <a:rect l="l" t="t" r="r" b="b"/>
            <a:pathLst>
              <a:path h="1573529">
                <a:moveTo>
                  <a:pt x="0" y="0"/>
                </a:moveTo>
                <a:lnTo>
                  <a:pt x="0" y="1572978"/>
                </a:lnTo>
              </a:path>
            </a:pathLst>
          </a:custGeom>
          <a:ln w="6536">
            <a:solidFill>
              <a:srgbClr val="D9D9D9"/>
            </a:solidFill>
          </a:ln>
        </p:spPr>
        <p:txBody>
          <a:bodyPr wrap="square" lIns="0" tIns="0" rIns="0" bIns="0" rtlCol="0"/>
          <a:lstStyle/>
          <a:p>
            <a:endParaRPr sz="1588"/>
          </a:p>
        </p:txBody>
      </p:sp>
      <p:sp>
        <p:nvSpPr>
          <p:cNvPr id="17" name="object 17"/>
          <p:cNvSpPr/>
          <p:nvPr/>
        </p:nvSpPr>
        <p:spPr>
          <a:xfrm>
            <a:off x="8209939" y="2595142"/>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18" name="object 18"/>
          <p:cNvSpPr/>
          <p:nvPr/>
        </p:nvSpPr>
        <p:spPr>
          <a:xfrm>
            <a:off x="8209939" y="3302086"/>
            <a:ext cx="0" cy="1388409"/>
          </a:xfrm>
          <a:custGeom>
            <a:avLst/>
            <a:gdLst/>
            <a:ahLst/>
            <a:cxnLst/>
            <a:rect l="l" t="t" r="r" b="b"/>
            <a:pathLst>
              <a:path h="1573529">
                <a:moveTo>
                  <a:pt x="0" y="0"/>
                </a:moveTo>
                <a:lnTo>
                  <a:pt x="0" y="1572978"/>
                </a:lnTo>
              </a:path>
            </a:pathLst>
          </a:custGeom>
          <a:ln w="6536">
            <a:solidFill>
              <a:srgbClr val="D9D9D9"/>
            </a:solidFill>
          </a:ln>
        </p:spPr>
        <p:txBody>
          <a:bodyPr wrap="square" lIns="0" tIns="0" rIns="0" bIns="0" rtlCol="0"/>
          <a:lstStyle/>
          <a:p>
            <a:endParaRPr sz="1588"/>
          </a:p>
        </p:txBody>
      </p:sp>
      <p:sp>
        <p:nvSpPr>
          <p:cNvPr id="19" name="object 19"/>
          <p:cNvSpPr/>
          <p:nvPr/>
        </p:nvSpPr>
        <p:spPr>
          <a:xfrm>
            <a:off x="8567532" y="2595142"/>
            <a:ext cx="0" cy="337857"/>
          </a:xfrm>
          <a:custGeom>
            <a:avLst/>
            <a:gdLst/>
            <a:ahLst/>
            <a:cxnLst/>
            <a:rect l="l" t="t" r="r" b="b"/>
            <a:pathLst>
              <a:path h="382904">
                <a:moveTo>
                  <a:pt x="0" y="0"/>
                </a:moveTo>
                <a:lnTo>
                  <a:pt x="0" y="382616"/>
                </a:lnTo>
              </a:path>
            </a:pathLst>
          </a:custGeom>
          <a:ln w="6536">
            <a:solidFill>
              <a:srgbClr val="D9D9D9"/>
            </a:solidFill>
          </a:ln>
        </p:spPr>
        <p:txBody>
          <a:bodyPr wrap="square" lIns="0" tIns="0" rIns="0" bIns="0" rtlCol="0"/>
          <a:lstStyle/>
          <a:p>
            <a:endParaRPr sz="1588"/>
          </a:p>
        </p:txBody>
      </p:sp>
      <p:sp>
        <p:nvSpPr>
          <p:cNvPr id="20" name="object 20"/>
          <p:cNvSpPr/>
          <p:nvPr/>
        </p:nvSpPr>
        <p:spPr>
          <a:xfrm>
            <a:off x="8567532" y="3302086"/>
            <a:ext cx="0" cy="1388409"/>
          </a:xfrm>
          <a:custGeom>
            <a:avLst/>
            <a:gdLst/>
            <a:ahLst/>
            <a:cxnLst/>
            <a:rect l="l" t="t" r="r" b="b"/>
            <a:pathLst>
              <a:path h="1573529">
                <a:moveTo>
                  <a:pt x="0" y="0"/>
                </a:moveTo>
                <a:lnTo>
                  <a:pt x="0" y="1572978"/>
                </a:lnTo>
              </a:path>
            </a:pathLst>
          </a:custGeom>
          <a:ln w="6536">
            <a:solidFill>
              <a:srgbClr val="D9D9D9"/>
            </a:solidFill>
          </a:ln>
        </p:spPr>
        <p:txBody>
          <a:bodyPr wrap="square" lIns="0" tIns="0" rIns="0" bIns="0" rtlCol="0"/>
          <a:lstStyle/>
          <a:p>
            <a:endParaRPr sz="1588"/>
          </a:p>
        </p:txBody>
      </p:sp>
      <p:sp>
        <p:nvSpPr>
          <p:cNvPr id="21" name="object 21"/>
          <p:cNvSpPr/>
          <p:nvPr/>
        </p:nvSpPr>
        <p:spPr>
          <a:xfrm>
            <a:off x="8925126" y="2595141"/>
            <a:ext cx="0" cy="2094940"/>
          </a:xfrm>
          <a:custGeom>
            <a:avLst/>
            <a:gdLst/>
            <a:ahLst/>
            <a:cxnLst/>
            <a:rect l="l" t="t" r="r" b="b"/>
            <a:pathLst>
              <a:path h="2374265">
                <a:moveTo>
                  <a:pt x="0" y="0"/>
                </a:moveTo>
                <a:lnTo>
                  <a:pt x="0" y="2374183"/>
                </a:lnTo>
              </a:path>
            </a:pathLst>
          </a:custGeom>
          <a:ln w="6536">
            <a:solidFill>
              <a:srgbClr val="D9D9D9"/>
            </a:solidFill>
          </a:ln>
        </p:spPr>
        <p:txBody>
          <a:bodyPr wrap="square" lIns="0" tIns="0" rIns="0" bIns="0" rtlCol="0"/>
          <a:lstStyle/>
          <a:p>
            <a:endParaRPr sz="1588"/>
          </a:p>
        </p:txBody>
      </p:sp>
      <p:sp>
        <p:nvSpPr>
          <p:cNvPr id="22" name="object 22"/>
          <p:cNvSpPr/>
          <p:nvPr/>
        </p:nvSpPr>
        <p:spPr>
          <a:xfrm>
            <a:off x="9288486" y="2595141"/>
            <a:ext cx="0" cy="2094940"/>
          </a:xfrm>
          <a:custGeom>
            <a:avLst/>
            <a:gdLst/>
            <a:ahLst/>
            <a:cxnLst/>
            <a:rect l="l" t="t" r="r" b="b"/>
            <a:pathLst>
              <a:path h="2374265">
                <a:moveTo>
                  <a:pt x="0" y="0"/>
                </a:moveTo>
                <a:lnTo>
                  <a:pt x="0" y="2374183"/>
                </a:lnTo>
              </a:path>
            </a:pathLst>
          </a:custGeom>
          <a:ln w="6536">
            <a:solidFill>
              <a:srgbClr val="D9D9D9"/>
            </a:solidFill>
          </a:ln>
        </p:spPr>
        <p:txBody>
          <a:bodyPr wrap="square" lIns="0" tIns="0" rIns="0" bIns="0" rtlCol="0"/>
          <a:lstStyle/>
          <a:p>
            <a:endParaRPr sz="1588"/>
          </a:p>
        </p:txBody>
      </p:sp>
      <p:sp>
        <p:nvSpPr>
          <p:cNvPr id="23" name="object 23"/>
          <p:cNvSpPr/>
          <p:nvPr/>
        </p:nvSpPr>
        <p:spPr>
          <a:xfrm>
            <a:off x="9646079" y="2595141"/>
            <a:ext cx="0" cy="2094940"/>
          </a:xfrm>
          <a:custGeom>
            <a:avLst/>
            <a:gdLst/>
            <a:ahLst/>
            <a:cxnLst/>
            <a:rect l="l" t="t" r="r" b="b"/>
            <a:pathLst>
              <a:path h="2374265">
                <a:moveTo>
                  <a:pt x="0" y="0"/>
                </a:moveTo>
                <a:lnTo>
                  <a:pt x="0" y="2374183"/>
                </a:lnTo>
              </a:path>
            </a:pathLst>
          </a:custGeom>
          <a:ln w="6536">
            <a:solidFill>
              <a:srgbClr val="D9D9D9"/>
            </a:solidFill>
          </a:ln>
        </p:spPr>
        <p:txBody>
          <a:bodyPr wrap="square" lIns="0" tIns="0" rIns="0" bIns="0" rtlCol="0"/>
          <a:lstStyle/>
          <a:p>
            <a:endParaRPr sz="1588"/>
          </a:p>
        </p:txBody>
      </p:sp>
      <p:sp>
        <p:nvSpPr>
          <p:cNvPr id="24" name="object 24"/>
          <p:cNvSpPr/>
          <p:nvPr/>
        </p:nvSpPr>
        <p:spPr>
          <a:xfrm>
            <a:off x="6049962" y="2932744"/>
            <a:ext cx="2803151" cy="369794"/>
          </a:xfrm>
          <a:custGeom>
            <a:avLst/>
            <a:gdLst/>
            <a:ahLst/>
            <a:cxnLst/>
            <a:rect l="l" t="t" r="r" b="b"/>
            <a:pathLst>
              <a:path w="3176904" h="419100">
                <a:moveTo>
                  <a:pt x="0" y="418588"/>
                </a:moveTo>
                <a:lnTo>
                  <a:pt x="3176811" y="418588"/>
                </a:lnTo>
                <a:lnTo>
                  <a:pt x="3176811" y="0"/>
                </a:lnTo>
                <a:lnTo>
                  <a:pt x="0" y="0"/>
                </a:lnTo>
                <a:lnTo>
                  <a:pt x="0" y="418588"/>
                </a:lnTo>
                <a:close/>
              </a:path>
            </a:pathLst>
          </a:custGeom>
          <a:solidFill>
            <a:srgbClr val="00B050"/>
          </a:solidFill>
        </p:spPr>
        <p:txBody>
          <a:bodyPr wrap="square" lIns="0" tIns="0" rIns="0" bIns="0" rtlCol="0"/>
          <a:lstStyle/>
          <a:p>
            <a:endParaRPr sz="1588"/>
          </a:p>
        </p:txBody>
      </p:sp>
      <p:sp>
        <p:nvSpPr>
          <p:cNvPr id="25" name="object 25"/>
          <p:cNvSpPr/>
          <p:nvPr/>
        </p:nvSpPr>
        <p:spPr>
          <a:xfrm>
            <a:off x="6049962" y="3983063"/>
            <a:ext cx="790575" cy="369794"/>
          </a:xfrm>
          <a:custGeom>
            <a:avLst/>
            <a:gdLst/>
            <a:ahLst/>
            <a:cxnLst/>
            <a:rect l="l" t="t" r="r" b="b"/>
            <a:pathLst>
              <a:path w="895985" h="419100">
                <a:moveTo>
                  <a:pt x="0" y="418588"/>
                </a:moveTo>
                <a:lnTo>
                  <a:pt x="895520" y="418588"/>
                </a:lnTo>
                <a:lnTo>
                  <a:pt x="895520" y="0"/>
                </a:lnTo>
                <a:lnTo>
                  <a:pt x="0" y="0"/>
                </a:lnTo>
                <a:lnTo>
                  <a:pt x="0" y="418588"/>
                </a:lnTo>
                <a:close/>
              </a:path>
            </a:pathLst>
          </a:custGeom>
          <a:solidFill>
            <a:srgbClr val="4F81BD"/>
          </a:solidFill>
        </p:spPr>
        <p:txBody>
          <a:bodyPr wrap="square" lIns="0" tIns="0" rIns="0" bIns="0" rtlCol="0"/>
          <a:lstStyle/>
          <a:p>
            <a:endParaRPr sz="1588"/>
          </a:p>
        </p:txBody>
      </p:sp>
      <p:sp>
        <p:nvSpPr>
          <p:cNvPr id="26" name="object 26"/>
          <p:cNvSpPr/>
          <p:nvPr/>
        </p:nvSpPr>
        <p:spPr>
          <a:xfrm>
            <a:off x="6049961" y="2592256"/>
            <a:ext cx="0" cy="2101103"/>
          </a:xfrm>
          <a:custGeom>
            <a:avLst/>
            <a:gdLst/>
            <a:ahLst/>
            <a:cxnLst/>
            <a:rect l="l" t="t" r="r" b="b"/>
            <a:pathLst>
              <a:path h="2381250">
                <a:moveTo>
                  <a:pt x="0" y="2380723"/>
                </a:moveTo>
                <a:lnTo>
                  <a:pt x="1" y="0"/>
                </a:lnTo>
              </a:path>
            </a:pathLst>
          </a:custGeom>
          <a:ln w="9804">
            <a:solidFill>
              <a:srgbClr val="D9D9D9"/>
            </a:solidFill>
          </a:ln>
        </p:spPr>
        <p:txBody>
          <a:bodyPr wrap="square" lIns="0" tIns="0" rIns="0" bIns="0" rtlCol="0"/>
          <a:lstStyle/>
          <a:p>
            <a:endParaRPr sz="1588"/>
          </a:p>
        </p:txBody>
      </p:sp>
      <p:sp>
        <p:nvSpPr>
          <p:cNvPr id="27" name="object 27"/>
          <p:cNvSpPr txBox="1"/>
          <p:nvPr/>
        </p:nvSpPr>
        <p:spPr>
          <a:xfrm>
            <a:off x="5976674" y="4745169"/>
            <a:ext cx="3806638" cy="136357"/>
          </a:xfrm>
          <a:prstGeom prst="rect">
            <a:avLst/>
          </a:prstGeom>
        </p:spPr>
        <p:txBody>
          <a:bodyPr vert="horz" wrap="square" lIns="0" tIns="14007" rIns="0" bIns="0" rtlCol="0">
            <a:spAutoFit/>
          </a:bodyPr>
          <a:lstStyle/>
          <a:p>
            <a:pPr marL="11206">
              <a:spcBef>
                <a:spcPts val="110"/>
              </a:spcBef>
              <a:tabLst>
                <a:tab pos="344039" algn="l"/>
                <a:tab pos="703767" algn="l"/>
                <a:tab pos="1063495" algn="l"/>
                <a:tab pos="1422663" algn="l"/>
                <a:tab pos="1782391" algn="l"/>
                <a:tab pos="2142119" algn="l"/>
                <a:tab pos="2501847" algn="l"/>
                <a:tab pos="2861014" algn="l"/>
                <a:tab pos="3220741" algn="l"/>
                <a:tab pos="3554134" algn="l"/>
              </a:tabLst>
            </a:pPr>
            <a:r>
              <a:rPr sz="794" spc="49"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1</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2</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3</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4</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5</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6</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7</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8</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9</a:t>
            </a:r>
            <a:r>
              <a:rPr sz="794" spc="-44" dirty="0">
                <a:solidFill>
                  <a:srgbClr val="595959"/>
                </a:solidFill>
                <a:latin typeface="Calibri"/>
                <a:cs typeface="Calibri"/>
              </a:rPr>
              <a:t>0</a:t>
            </a:r>
            <a:r>
              <a:rPr sz="794" spc="13" dirty="0">
                <a:solidFill>
                  <a:srgbClr val="595959"/>
                </a:solidFill>
                <a:latin typeface="Calibri"/>
                <a:cs typeface="Calibri"/>
              </a:rPr>
              <a:t>%</a:t>
            </a:r>
            <a:r>
              <a:rPr sz="794" dirty="0">
                <a:solidFill>
                  <a:srgbClr val="595959"/>
                </a:solidFill>
                <a:latin typeface="Calibri"/>
                <a:cs typeface="Calibri"/>
              </a:rPr>
              <a:t>	</a:t>
            </a:r>
            <a:r>
              <a:rPr sz="794" spc="49" dirty="0">
                <a:solidFill>
                  <a:srgbClr val="595959"/>
                </a:solidFill>
                <a:latin typeface="Calibri"/>
                <a:cs typeface="Calibri"/>
              </a:rPr>
              <a:t>1</a:t>
            </a:r>
            <a:r>
              <a:rPr sz="794" spc="-44" dirty="0">
                <a:solidFill>
                  <a:srgbClr val="595959"/>
                </a:solidFill>
                <a:latin typeface="Calibri"/>
                <a:cs typeface="Calibri"/>
              </a:rPr>
              <a:t>0</a:t>
            </a:r>
            <a:r>
              <a:rPr sz="794" spc="53" dirty="0">
                <a:solidFill>
                  <a:srgbClr val="595959"/>
                </a:solidFill>
                <a:latin typeface="Calibri"/>
                <a:cs typeface="Calibri"/>
              </a:rPr>
              <a:t>0%</a:t>
            </a:r>
            <a:endParaRPr sz="794">
              <a:latin typeface="Calibri"/>
              <a:cs typeface="Calibri"/>
            </a:endParaRPr>
          </a:p>
        </p:txBody>
      </p:sp>
      <p:sp>
        <p:nvSpPr>
          <p:cNvPr id="28" name="object 28"/>
          <p:cNvSpPr txBox="1"/>
          <p:nvPr/>
        </p:nvSpPr>
        <p:spPr>
          <a:xfrm>
            <a:off x="5822025" y="4081506"/>
            <a:ext cx="149038" cy="136357"/>
          </a:xfrm>
          <a:prstGeom prst="rect">
            <a:avLst/>
          </a:prstGeom>
        </p:spPr>
        <p:txBody>
          <a:bodyPr vert="horz" wrap="square" lIns="0" tIns="14007" rIns="0" bIns="0" rtlCol="0">
            <a:spAutoFit/>
          </a:bodyPr>
          <a:lstStyle/>
          <a:p>
            <a:pPr marL="11206">
              <a:spcBef>
                <a:spcPts val="110"/>
              </a:spcBef>
            </a:pPr>
            <a:r>
              <a:rPr sz="794" spc="26" dirty="0">
                <a:solidFill>
                  <a:srgbClr val="595959"/>
                </a:solidFill>
                <a:latin typeface="Calibri"/>
                <a:cs typeface="Calibri"/>
              </a:rPr>
              <a:t>No</a:t>
            </a:r>
            <a:endParaRPr sz="794">
              <a:latin typeface="Calibri"/>
              <a:cs typeface="Calibri"/>
            </a:endParaRPr>
          </a:p>
        </p:txBody>
      </p:sp>
      <p:sp>
        <p:nvSpPr>
          <p:cNvPr id="29" name="object 29"/>
          <p:cNvSpPr txBox="1"/>
          <p:nvPr/>
        </p:nvSpPr>
        <p:spPr>
          <a:xfrm>
            <a:off x="5800915" y="3031186"/>
            <a:ext cx="166968" cy="136357"/>
          </a:xfrm>
          <a:prstGeom prst="rect">
            <a:avLst/>
          </a:prstGeom>
        </p:spPr>
        <p:txBody>
          <a:bodyPr vert="horz" wrap="square" lIns="0" tIns="14007" rIns="0" bIns="0" rtlCol="0">
            <a:spAutoFit/>
          </a:bodyPr>
          <a:lstStyle/>
          <a:p>
            <a:pPr marL="11206">
              <a:spcBef>
                <a:spcPts val="110"/>
              </a:spcBef>
            </a:pPr>
            <a:r>
              <a:rPr sz="794" spc="-26" dirty="0">
                <a:solidFill>
                  <a:srgbClr val="595959"/>
                </a:solidFill>
                <a:latin typeface="Calibri"/>
                <a:cs typeface="Calibri"/>
              </a:rPr>
              <a:t>Y</a:t>
            </a:r>
            <a:r>
              <a:rPr sz="794" spc="53" dirty="0">
                <a:solidFill>
                  <a:srgbClr val="595959"/>
                </a:solidFill>
                <a:latin typeface="Calibri"/>
                <a:cs typeface="Calibri"/>
              </a:rPr>
              <a:t>e</a:t>
            </a:r>
            <a:r>
              <a:rPr sz="794" spc="9" dirty="0">
                <a:solidFill>
                  <a:srgbClr val="595959"/>
                </a:solidFill>
                <a:latin typeface="Calibri"/>
                <a:cs typeface="Calibri"/>
              </a:rPr>
              <a:t>s</a:t>
            </a:r>
            <a:endParaRPr sz="794">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Welcome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p:txBody>
          <a:bodyPr/>
          <a:lstStyle/>
          <a:p>
            <a:pPr marL="0" indent="0">
              <a:buNone/>
            </a:pPr>
            <a:endParaRPr lang="en-US" sz="2800" b="1" dirty="0">
              <a:solidFill>
                <a:schemeClr val="tx1"/>
              </a:solidFill>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lgn="ctr">
              <a:buNone/>
            </a:pPr>
            <a:r>
              <a:rPr lang="en-US" sz="3200" b="1" dirty="0">
                <a:solidFill>
                  <a:schemeClr val="tx1"/>
                </a:solidFill>
                <a:latin typeface="Calibri" panose="020F0502020204030204" pitchFamily="34" charset="0"/>
                <a:cs typeface="Calibri" panose="020F0502020204030204" pitchFamily="34" charset="0"/>
              </a:rPr>
              <a:t>Andrew Houtenville</a:t>
            </a:r>
            <a:br>
              <a:rPr lang="en-US" sz="3200" b="1"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University of New Hampshire</a:t>
            </a:r>
            <a:br>
              <a:rPr lang="en-US" sz="3200" dirty="0">
                <a:solidFill>
                  <a:schemeClr val="tx1"/>
                </a:solidFill>
                <a:latin typeface="Calibri" panose="020F0502020204030204" pitchFamily="34" charset="0"/>
                <a:cs typeface="Calibri" panose="020F0502020204030204" pitchFamily="34" charset="0"/>
              </a:rPr>
            </a:br>
            <a:br>
              <a:rPr lang="en-US" sz="3200" dirty="0">
                <a:solidFill>
                  <a:schemeClr val="tx1"/>
                </a:solidFill>
                <a:latin typeface="Calibri" panose="020F0502020204030204" pitchFamily="34" charset="0"/>
                <a:cs typeface="Calibri" panose="020F0502020204030204" pitchFamily="34" charset="0"/>
              </a:rPr>
            </a:br>
            <a:endParaRPr lang="en-US" sz="3200"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1377615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5353" y="1019736"/>
            <a:ext cx="8561294" cy="4818529"/>
          </a:xfrm>
          <a:custGeom>
            <a:avLst/>
            <a:gdLst/>
            <a:ahLst/>
            <a:cxnLst/>
            <a:rect l="l" t="t" r="r" b="b"/>
            <a:pathLst>
              <a:path w="9702800" h="5461000">
                <a:moveTo>
                  <a:pt x="0" y="0"/>
                </a:moveTo>
                <a:lnTo>
                  <a:pt x="9702800" y="0"/>
                </a:lnTo>
                <a:lnTo>
                  <a:pt x="9702800" y="5461000"/>
                </a:lnTo>
                <a:lnTo>
                  <a:pt x="0" y="5461000"/>
                </a:lnTo>
                <a:lnTo>
                  <a:pt x="0" y="0"/>
                </a:lnTo>
                <a:close/>
              </a:path>
            </a:pathLst>
          </a:custGeom>
          <a:solidFill>
            <a:srgbClr val="0E4959"/>
          </a:solidFill>
        </p:spPr>
        <p:txBody>
          <a:bodyPr wrap="square" lIns="0" tIns="0" rIns="0" bIns="0" rtlCol="0"/>
          <a:lstStyle/>
          <a:p>
            <a:pPr defTabSz="806867"/>
            <a:endParaRPr sz="1588">
              <a:solidFill>
                <a:prstClr val="black"/>
              </a:solidFill>
              <a:latin typeface="Calibri"/>
            </a:endParaRPr>
          </a:p>
        </p:txBody>
      </p:sp>
      <p:sp>
        <p:nvSpPr>
          <p:cNvPr id="3" name="object 3"/>
          <p:cNvSpPr/>
          <p:nvPr/>
        </p:nvSpPr>
        <p:spPr>
          <a:xfrm>
            <a:off x="1977660" y="1191061"/>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1977660" y="1191061"/>
            <a:ext cx="8233522" cy="4481232"/>
          </a:xfrm>
          <a:custGeom>
            <a:avLst/>
            <a:gdLst/>
            <a:ahLst/>
            <a:cxnLst/>
            <a:rect l="l" t="t" r="r" b="b"/>
            <a:pathLst>
              <a:path w="9331325" h="5078730">
                <a:moveTo>
                  <a:pt x="0" y="0"/>
                </a:moveTo>
                <a:lnTo>
                  <a:pt x="9330859" y="0"/>
                </a:lnTo>
                <a:lnTo>
                  <a:pt x="9330859" y="5078728"/>
                </a:lnTo>
                <a:lnTo>
                  <a:pt x="0" y="5078728"/>
                </a:lnTo>
                <a:lnTo>
                  <a:pt x="0"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1977660" y="1191061"/>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pPr defTabSz="806867"/>
            <a:endParaRPr sz="1588">
              <a:solidFill>
                <a:prstClr val="black"/>
              </a:solidFill>
              <a:latin typeface="Calibri"/>
            </a:endParaRPr>
          </a:p>
        </p:txBody>
      </p:sp>
      <p:sp>
        <p:nvSpPr>
          <p:cNvPr id="6" name="object 6"/>
          <p:cNvSpPr txBox="1"/>
          <p:nvPr/>
        </p:nvSpPr>
        <p:spPr>
          <a:xfrm>
            <a:off x="3193573" y="3719637"/>
            <a:ext cx="5801285" cy="1037237"/>
          </a:xfrm>
          <a:prstGeom prst="rect">
            <a:avLst/>
          </a:prstGeom>
        </p:spPr>
        <p:txBody>
          <a:bodyPr vert="horz" wrap="square" lIns="0" tIns="11206" rIns="0" bIns="0" rtlCol="0">
            <a:spAutoFit/>
          </a:bodyPr>
          <a:lstStyle/>
          <a:p>
            <a:pPr marL="109824" defTabSz="806867">
              <a:lnSpc>
                <a:spcPts val="3980"/>
              </a:lnSpc>
              <a:spcBef>
                <a:spcPts val="88"/>
              </a:spcBef>
            </a:pPr>
            <a:r>
              <a:rPr sz="3618" b="1" spc="-18" dirty="0">
                <a:solidFill>
                  <a:srgbClr val="0E4959"/>
                </a:solidFill>
                <a:latin typeface="Corbel"/>
                <a:cs typeface="Corbel"/>
              </a:rPr>
              <a:t>JOB </a:t>
            </a:r>
            <a:r>
              <a:rPr sz="3618" b="1" spc="-44" dirty="0">
                <a:solidFill>
                  <a:srgbClr val="0E4959"/>
                </a:solidFill>
                <a:latin typeface="Corbel"/>
                <a:cs typeface="Corbel"/>
              </a:rPr>
              <a:t>LOSSES </a:t>
            </a:r>
            <a:r>
              <a:rPr sz="3618" b="1" spc="-18" dirty="0">
                <a:solidFill>
                  <a:srgbClr val="0E4959"/>
                </a:solidFill>
                <a:latin typeface="Corbel"/>
                <a:cs typeface="Corbel"/>
              </a:rPr>
              <a:t>AND </a:t>
            </a:r>
            <a:r>
              <a:rPr sz="3618" b="1" spc="-22" dirty="0">
                <a:solidFill>
                  <a:srgbClr val="0E4959"/>
                </a:solidFill>
                <a:latin typeface="Corbel"/>
                <a:cs typeface="Corbel"/>
              </a:rPr>
              <a:t>GAINS</a:t>
            </a:r>
            <a:r>
              <a:rPr sz="3618" b="1" spc="-410" dirty="0">
                <a:solidFill>
                  <a:srgbClr val="0E4959"/>
                </a:solidFill>
                <a:latin typeface="Corbel"/>
                <a:cs typeface="Corbel"/>
              </a:rPr>
              <a:t> </a:t>
            </a:r>
            <a:r>
              <a:rPr sz="3618" b="1" spc="-13" dirty="0">
                <a:solidFill>
                  <a:srgbClr val="0E4959"/>
                </a:solidFill>
                <a:latin typeface="Corbel"/>
                <a:cs typeface="Corbel"/>
              </a:rPr>
              <a:t>BY</a:t>
            </a:r>
            <a:endParaRPr sz="3618">
              <a:solidFill>
                <a:prstClr val="black"/>
              </a:solidFill>
              <a:latin typeface="Corbel"/>
              <a:cs typeface="Corbel"/>
            </a:endParaRPr>
          </a:p>
          <a:p>
            <a:pPr marL="11206" defTabSz="806867">
              <a:lnSpc>
                <a:spcPts val="3980"/>
              </a:lnSpc>
              <a:tabLst>
                <a:tab pos="1149225" algn="l"/>
                <a:tab pos="5789828" algn="l"/>
              </a:tabLst>
            </a:pPr>
            <a:r>
              <a:rPr sz="3618" u="sng" dirty="0">
                <a:solidFill>
                  <a:srgbClr val="0E4959"/>
                </a:solidFill>
                <a:uFill>
                  <a:solidFill>
                    <a:srgbClr val="0E4959"/>
                  </a:solidFill>
                </a:uFill>
                <a:latin typeface="Times New Roman"/>
                <a:cs typeface="Times New Roman"/>
              </a:rPr>
              <a:t> 	</a:t>
            </a:r>
            <a:r>
              <a:rPr sz="3618" b="1" u="sng" spc="-22" dirty="0">
                <a:solidFill>
                  <a:srgbClr val="0E4959"/>
                </a:solidFill>
                <a:uFill>
                  <a:solidFill>
                    <a:srgbClr val="0E4959"/>
                  </a:solidFill>
                </a:uFill>
                <a:latin typeface="Corbel"/>
                <a:cs typeface="Corbel"/>
              </a:rPr>
              <a:t>MARKET</a:t>
            </a:r>
            <a:r>
              <a:rPr sz="3618" b="1" u="sng" spc="-202" dirty="0">
                <a:solidFill>
                  <a:srgbClr val="0E4959"/>
                </a:solidFill>
                <a:uFill>
                  <a:solidFill>
                    <a:srgbClr val="0E4959"/>
                  </a:solidFill>
                </a:uFill>
                <a:latin typeface="Corbel"/>
                <a:cs typeface="Corbel"/>
              </a:rPr>
              <a:t> </a:t>
            </a:r>
            <a:r>
              <a:rPr sz="3618" b="1" u="sng" spc="-35" dirty="0">
                <a:solidFill>
                  <a:srgbClr val="0E4959"/>
                </a:solidFill>
                <a:uFill>
                  <a:solidFill>
                    <a:srgbClr val="0E4959"/>
                  </a:solidFill>
                </a:uFill>
                <a:latin typeface="Corbel"/>
                <a:cs typeface="Corbel"/>
              </a:rPr>
              <a:t>SECTOR	</a:t>
            </a:r>
            <a:endParaRPr sz="3618">
              <a:solidFill>
                <a:prstClr val="black"/>
              </a:solidFill>
              <a:latin typeface="Corbel"/>
              <a:cs typeface="Corbel"/>
            </a:endParaRPr>
          </a:p>
        </p:txBody>
      </p:sp>
      <p:sp>
        <p:nvSpPr>
          <p:cNvPr id="7" name="object 7"/>
          <p:cNvSpPr/>
          <p:nvPr/>
        </p:nvSpPr>
        <p:spPr>
          <a:xfrm>
            <a:off x="6094216" y="1600362"/>
            <a:ext cx="3580279" cy="1940859"/>
          </a:xfrm>
          <a:custGeom>
            <a:avLst/>
            <a:gdLst/>
            <a:ahLst/>
            <a:cxnLst/>
            <a:rect l="l" t="t" r="r" b="b"/>
            <a:pathLst>
              <a:path w="4057650" h="2199640">
                <a:moveTo>
                  <a:pt x="0" y="2199304"/>
                </a:moveTo>
                <a:lnTo>
                  <a:pt x="4057258" y="2199304"/>
                </a:lnTo>
                <a:lnTo>
                  <a:pt x="4057258" y="0"/>
                </a:lnTo>
                <a:lnTo>
                  <a:pt x="0" y="0"/>
                </a:lnTo>
                <a:lnTo>
                  <a:pt x="0" y="2199304"/>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7454389" y="1969272"/>
            <a:ext cx="0" cy="197224"/>
          </a:xfrm>
          <a:custGeom>
            <a:avLst/>
            <a:gdLst/>
            <a:ahLst/>
            <a:cxnLst/>
            <a:rect l="l" t="t" r="r" b="b"/>
            <a:pathLst>
              <a:path h="223519">
                <a:moveTo>
                  <a:pt x="0" y="0"/>
                </a:moveTo>
                <a:lnTo>
                  <a:pt x="0" y="223366"/>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9" name="object 9"/>
          <p:cNvSpPr/>
          <p:nvPr/>
        </p:nvSpPr>
        <p:spPr>
          <a:xfrm>
            <a:off x="7454389" y="2227004"/>
            <a:ext cx="0" cy="91328"/>
          </a:xfrm>
          <a:custGeom>
            <a:avLst/>
            <a:gdLst/>
            <a:ahLst/>
            <a:cxnLst/>
            <a:rect l="l" t="t" r="r" b="b"/>
            <a:pathLst>
              <a:path h="103505">
                <a:moveTo>
                  <a:pt x="0" y="0"/>
                </a:moveTo>
                <a:lnTo>
                  <a:pt x="0" y="103092"/>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7454389" y="2368502"/>
            <a:ext cx="0" cy="242607"/>
          </a:xfrm>
          <a:custGeom>
            <a:avLst/>
            <a:gdLst/>
            <a:ahLst/>
            <a:cxnLst/>
            <a:rect l="l" t="t" r="r" b="b"/>
            <a:pathLst>
              <a:path h="274955">
                <a:moveTo>
                  <a:pt x="0" y="0"/>
                </a:moveTo>
                <a:lnTo>
                  <a:pt x="0" y="274913"/>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7454389" y="2671716"/>
            <a:ext cx="0" cy="91328"/>
          </a:xfrm>
          <a:custGeom>
            <a:avLst/>
            <a:gdLst/>
            <a:ahLst/>
            <a:cxnLst/>
            <a:rect l="l" t="t" r="r" b="b"/>
            <a:pathLst>
              <a:path h="103505">
                <a:moveTo>
                  <a:pt x="0" y="0"/>
                </a:moveTo>
                <a:lnTo>
                  <a:pt x="0" y="103092"/>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2" name="object 12"/>
          <p:cNvSpPr/>
          <p:nvPr/>
        </p:nvSpPr>
        <p:spPr>
          <a:xfrm>
            <a:off x="7454389" y="2813214"/>
            <a:ext cx="0" cy="394447"/>
          </a:xfrm>
          <a:custGeom>
            <a:avLst/>
            <a:gdLst/>
            <a:ahLst/>
            <a:cxnLst/>
            <a:rect l="l" t="t" r="r" b="b"/>
            <a:pathLst>
              <a:path h="447039">
                <a:moveTo>
                  <a:pt x="0" y="0"/>
                </a:moveTo>
                <a:lnTo>
                  <a:pt x="0" y="446733"/>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7454389" y="3257926"/>
            <a:ext cx="0" cy="56029"/>
          </a:xfrm>
          <a:custGeom>
            <a:avLst/>
            <a:gdLst/>
            <a:ahLst/>
            <a:cxnLst/>
            <a:rect l="l" t="t" r="r" b="b"/>
            <a:pathLst>
              <a:path h="63500">
                <a:moveTo>
                  <a:pt x="0" y="0"/>
                </a:moveTo>
                <a:lnTo>
                  <a:pt x="0" y="63001"/>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4" name="object 14"/>
          <p:cNvSpPr/>
          <p:nvPr/>
        </p:nvSpPr>
        <p:spPr>
          <a:xfrm>
            <a:off x="7798224" y="1969272"/>
            <a:ext cx="0" cy="642097"/>
          </a:xfrm>
          <a:custGeom>
            <a:avLst/>
            <a:gdLst/>
            <a:ahLst/>
            <a:cxnLst/>
            <a:rect l="l" t="t" r="r" b="b"/>
            <a:pathLst>
              <a:path h="727710">
                <a:moveTo>
                  <a:pt x="0" y="0"/>
                </a:moveTo>
                <a:lnTo>
                  <a:pt x="0" y="727373"/>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7798224" y="2671716"/>
            <a:ext cx="0" cy="91328"/>
          </a:xfrm>
          <a:custGeom>
            <a:avLst/>
            <a:gdLst/>
            <a:ahLst/>
            <a:cxnLst/>
            <a:rect l="l" t="t" r="r" b="b"/>
            <a:pathLst>
              <a:path h="103505">
                <a:moveTo>
                  <a:pt x="0" y="0"/>
                </a:moveTo>
                <a:lnTo>
                  <a:pt x="0" y="103092"/>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7798224" y="2813214"/>
            <a:ext cx="0" cy="500343"/>
          </a:xfrm>
          <a:custGeom>
            <a:avLst/>
            <a:gdLst/>
            <a:ahLst/>
            <a:cxnLst/>
            <a:rect l="l" t="t" r="r" b="b"/>
            <a:pathLst>
              <a:path h="567054">
                <a:moveTo>
                  <a:pt x="0" y="0"/>
                </a:moveTo>
                <a:lnTo>
                  <a:pt x="0" y="567008"/>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8131947" y="1969272"/>
            <a:ext cx="0" cy="642097"/>
          </a:xfrm>
          <a:custGeom>
            <a:avLst/>
            <a:gdLst/>
            <a:ahLst/>
            <a:cxnLst/>
            <a:rect l="l" t="t" r="r" b="b"/>
            <a:pathLst>
              <a:path h="727710">
                <a:moveTo>
                  <a:pt x="0" y="0"/>
                </a:moveTo>
                <a:lnTo>
                  <a:pt x="0" y="727373"/>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8" name="object 18"/>
          <p:cNvSpPr/>
          <p:nvPr/>
        </p:nvSpPr>
        <p:spPr>
          <a:xfrm>
            <a:off x="8131947" y="2671716"/>
            <a:ext cx="0" cy="91328"/>
          </a:xfrm>
          <a:custGeom>
            <a:avLst/>
            <a:gdLst/>
            <a:ahLst/>
            <a:cxnLst/>
            <a:rect l="l" t="t" r="r" b="b"/>
            <a:pathLst>
              <a:path h="103505">
                <a:moveTo>
                  <a:pt x="0" y="0"/>
                </a:moveTo>
                <a:lnTo>
                  <a:pt x="0" y="103092"/>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19" name="object 19"/>
          <p:cNvSpPr/>
          <p:nvPr/>
        </p:nvSpPr>
        <p:spPr>
          <a:xfrm>
            <a:off x="8131947" y="2813214"/>
            <a:ext cx="0" cy="500343"/>
          </a:xfrm>
          <a:custGeom>
            <a:avLst/>
            <a:gdLst/>
            <a:ahLst/>
            <a:cxnLst/>
            <a:rect l="l" t="t" r="r" b="b"/>
            <a:pathLst>
              <a:path h="567054">
                <a:moveTo>
                  <a:pt x="0" y="0"/>
                </a:moveTo>
                <a:lnTo>
                  <a:pt x="0" y="567008"/>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0" name="object 20"/>
          <p:cNvSpPr/>
          <p:nvPr/>
        </p:nvSpPr>
        <p:spPr>
          <a:xfrm>
            <a:off x="8475783" y="1969272"/>
            <a:ext cx="0" cy="642097"/>
          </a:xfrm>
          <a:custGeom>
            <a:avLst/>
            <a:gdLst/>
            <a:ahLst/>
            <a:cxnLst/>
            <a:rect l="l" t="t" r="r" b="b"/>
            <a:pathLst>
              <a:path h="727710">
                <a:moveTo>
                  <a:pt x="0" y="0"/>
                </a:moveTo>
                <a:lnTo>
                  <a:pt x="0" y="727373"/>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1" name="object 21"/>
          <p:cNvSpPr/>
          <p:nvPr/>
        </p:nvSpPr>
        <p:spPr>
          <a:xfrm>
            <a:off x="8475783" y="2671716"/>
            <a:ext cx="0" cy="91328"/>
          </a:xfrm>
          <a:custGeom>
            <a:avLst/>
            <a:gdLst/>
            <a:ahLst/>
            <a:cxnLst/>
            <a:rect l="l" t="t" r="r" b="b"/>
            <a:pathLst>
              <a:path h="103505">
                <a:moveTo>
                  <a:pt x="0" y="0"/>
                </a:moveTo>
                <a:lnTo>
                  <a:pt x="0" y="103092"/>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2" name="object 22"/>
          <p:cNvSpPr/>
          <p:nvPr/>
        </p:nvSpPr>
        <p:spPr>
          <a:xfrm>
            <a:off x="8475783" y="2813214"/>
            <a:ext cx="0" cy="500343"/>
          </a:xfrm>
          <a:custGeom>
            <a:avLst/>
            <a:gdLst/>
            <a:ahLst/>
            <a:cxnLst/>
            <a:rect l="l" t="t" r="r" b="b"/>
            <a:pathLst>
              <a:path h="567054">
                <a:moveTo>
                  <a:pt x="0" y="0"/>
                </a:moveTo>
                <a:lnTo>
                  <a:pt x="0" y="567008"/>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3" name="object 23"/>
          <p:cNvSpPr/>
          <p:nvPr/>
        </p:nvSpPr>
        <p:spPr>
          <a:xfrm>
            <a:off x="8809505" y="1969272"/>
            <a:ext cx="0" cy="642097"/>
          </a:xfrm>
          <a:custGeom>
            <a:avLst/>
            <a:gdLst/>
            <a:ahLst/>
            <a:cxnLst/>
            <a:rect l="l" t="t" r="r" b="b"/>
            <a:pathLst>
              <a:path h="727710">
                <a:moveTo>
                  <a:pt x="0" y="0"/>
                </a:moveTo>
                <a:lnTo>
                  <a:pt x="0" y="727373"/>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4" name="object 24"/>
          <p:cNvSpPr/>
          <p:nvPr/>
        </p:nvSpPr>
        <p:spPr>
          <a:xfrm>
            <a:off x="8809505" y="2671716"/>
            <a:ext cx="0" cy="91328"/>
          </a:xfrm>
          <a:custGeom>
            <a:avLst/>
            <a:gdLst/>
            <a:ahLst/>
            <a:cxnLst/>
            <a:rect l="l" t="t" r="r" b="b"/>
            <a:pathLst>
              <a:path h="103505">
                <a:moveTo>
                  <a:pt x="0" y="0"/>
                </a:moveTo>
                <a:lnTo>
                  <a:pt x="0" y="103092"/>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5" name="object 25"/>
          <p:cNvSpPr/>
          <p:nvPr/>
        </p:nvSpPr>
        <p:spPr>
          <a:xfrm>
            <a:off x="8809505" y="2813214"/>
            <a:ext cx="0" cy="500343"/>
          </a:xfrm>
          <a:custGeom>
            <a:avLst/>
            <a:gdLst/>
            <a:ahLst/>
            <a:cxnLst/>
            <a:rect l="l" t="t" r="r" b="b"/>
            <a:pathLst>
              <a:path h="567054">
                <a:moveTo>
                  <a:pt x="0" y="0"/>
                </a:moveTo>
                <a:lnTo>
                  <a:pt x="0" y="567008"/>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6" name="object 26"/>
          <p:cNvSpPr/>
          <p:nvPr/>
        </p:nvSpPr>
        <p:spPr>
          <a:xfrm>
            <a:off x="9153341" y="1969272"/>
            <a:ext cx="0" cy="642097"/>
          </a:xfrm>
          <a:custGeom>
            <a:avLst/>
            <a:gdLst/>
            <a:ahLst/>
            <a:cxnLst/>
            <a:rect l="l" t="t" r="r" b="b"/>
            <a:pathLst>
              <a:path h="727710">
                <a:moveTo>
                  <a:pt x="0" y="0"/>
                </a:moveTo>
                <a:lnTo>
                  <a:pt x="0" y="727373"/>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7" name="object 27"/>
          <p:cNvSpPr/>
          <p:nvPr/>
        </p:nvSpPr>
        <p:spPr>
          <a:xfrm>
            <a:off x="9153341" y="2671716"/>
            <a:ext cx="0" cy="91328"/>
          </a:xfrm>
          <a:custGeom>
            <a:avLst/>
            <a:gdLst/>
            <a:ahLst/>
            <a:cxnLst/>
            <a:rect l="l" t="t" r="r" b="b"/>
            <a:pathLst>
              <a:path h="103505">
                <a:moveTo>
                  <a:pt x="0" y="0"/>
                </a:moveTo>
                <a:lnTo>
                  <a:pt x="0" y="103092"/>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8" name="object 28"/>
          <p:cNvSpPr/>
          <p:nvPr/>
        </p:nvSpPr>
        <p:spPr>
          <a:xfrm>
            <a:off x="9153341" y="2813214"/>
            <a:ext cx="0" cy="500343"/>
          </a:xfrm>
          <a:custGeom>
            <a:avLst/>
            <a:gdLst/>
            <a:ahLst/>
            <a:cxnLst/>
            <a:rect l="l" t="t" r="r" b="b"/>
            <a:pathLst>
              <a:path h="567054">
                <a:moveTo>
                  <a:pt x="0" y="0"/>
                </a:moveTo>
                <a:lnTo>
                  <a:pt x="0" y="567008"/>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29" name="object 29"/>
          <p:cNvSpPr/>
          <p:nvPr/>
        </p:nvSpPr>
        <p:spPr>
          <a:xfrm>
            <a:off x="9487063" y="1969272"/>
            <a:ext cx="0" cy="1344706"/>
          </a:xfrm>
          <a:custGeom>
            <a:avLst/>
            <a:gdLst/>
            <a:ahLst/>
            <a:cxnLst/>
            <a:rect l="l" t="t" r="r" b="b"/>
            <a:pathLst>
              <a:path h="1524000">
                <a:moveTo>
                  <a:pt x="0" y="0"/>
                </a:moveTo>
                <a:lnTo>
                  <a:pt x="0" y="1523476"/>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30" name="object 30"/>
          <p:cNvSpPr/>
          <p:nvPr/>
        </p:nvSpPr>
        <p:spPr>
          <a:xfrm>
            <a:off x="7115609" y="3232659"/>
            <a:ext cx="546287" cy="0"/>
          </a:xfrm>
          <a:custGeom>
            <a:avLst/>
            <a:gdLst/>
            <a:ahLst/>
            <a:cxnLst/>
            <a:rect l="l" t="t" r="r" b="b"/>
            <a:pathLst>
              <a:path w="619125">
                <a:moveTo>
                  <a:pt x="0" y="0"/>
                </a:moveTo>
                <a:lnTo>
                  <a:pt x="618904" y="0"/>
                </a:lnTo>
              </a:path>
            </a:pathLst>
          </a:custGeom>
          <a:ln w="57273">
            <a:solidFill>
              <a:srgbClr val="4F81BD"/>
            </a:solidFill>
          </a:ln>
        </p:spPr>
        <p:txBody>
          <a:bodyPr wrap="square" lIns="0" tIns="0" rIns="0" bIns="0" rtlCol="0"/>
          <a:lstStyle/>
          <a:p>
            <a:pPr defTabSz="806867"/>
            <a:endParaRPr sz="1588">
              <a:solidFill>
                <a:prstClr val="black"/>
              </a:solidFill>
              <a:latin typeface="Calibri"/>
            </a:endParaRPr>
          </a:p>
        </p:txBody>
      </p:sp>
      <p:sp>
        <p:nvSpPr>
          <p:cNvPr id="31" name="object 31"/>
          <p:cNvSpPr/>
          <p:nvPr/>
        </p:nvSpPr>
        <p:spPr>
          <a:xfrm>
            <a:off x="7115610" y="3086105"/>
            <a:ext cx="131669" cy="0"/>
          </a:xfrm>
          <a:custGeom>
            <a:avLst/>
            <a:gdLst/>
            <a:ahLst/>
            <a:cxnLst/>
            <a:rect l="l" t="t" r="r" b="b"/>
            <a:pathLst>
              <a:path w="149225">
                <a:moveTo>
                  <a:pt x="0" y="0"/>
                </a:moveTo>
                <a:lnTo>
                  <a:pt x="148995" y="0"/>
                </a:lnTo>
              </a:path>
            </a:pathLst>
          </a:custGeom>
          <a:ln w="68728">
            <a:solidFill>
              <a:srgbClr val="4F81BD"/>
            </a:solidFill>
          </a:ln>
        </p:spPr>
        <p:txBody>
          <a:bodyPr wrap="square" lIns="0" tIns="0" rIns="0" bIns="0" rtlCol="0"/>
          <a:lstStyle/>
          <a:p>
            <a:pPr defTabSz="806867"/>
            <a:endParaRPr sz="1588">
              <a:solidFill>
                <a:prstClr val="black"/>
              </a:solidFill>
              <a:latin typeface="Calibri"/>
            </a:endParaRPr>
          </a:p>
        </p:txBody>
      </p:sp>
      <p:sp>
        <p:nvSpPr>
          <p:cNvPr id="32" name="object 32"/>
          <p:cNvSpPr/>
          <p:nvPr/>
        </p:nvSpPr>
        <p:spPr>
          <a:xfrm>
            <a:off x="7115610" y="2939553"/>
            <a:ext cx="131669" cy="0"/>
          </a:xfrm>
          <a:custGeom>
            <a:avLst/>
            <a:gdLst/>
            <a:ahLst/>
            <a:cxnLst/>
            <a:rect l="l" t="t" r="r" b="b"/>
            <a:pathLst>
              <a:path w="149225">
                <a:moveTo>
                  <a:pt x="0" y="0"/>
                </a:moveTo>
                <a:lnTo>
                  <a:pt x="148995" y="0"/>
                </a:lnTo>
              </a:path>
            </a:pathLst>
          </a:custGeom>
          <a:ln w="57273">
            <a:solidFill>
              <a:srgbClr val="4F81BD"/>
            </a:solidFill>
          </a:ln>
        </p:spPr>
        <p:txBody>
          <a:bodyPr wrap="square" lIns="0" tIns="0" rIns="0" bIns="0" rtlCol="0"/>
          <a:lstStyle/>
          <a:p>
            <a:pPr defTabSz="806867"/>
            <a:endParaRPr sz="1588">
              <a:solidFill>
                <a:prstClr val="black"/>
              </a:solidFill>
              <a:latin typeface="Calibri"/>
            </a:endParaRPr>
          </a:p>
        </p:txBody>
      </p:sp>
      <p:sp>
        <p:nvSpPr>
          <p:cNvPr id="33" name="object 33"/>
          <p:cNvSpPr/>
          <p:nvPr/>
        </p:nvSpPr>
        <p:spPr>
          <a:xfrm>
            <a:off x="7115610" y="2787947"/>
            <a:ext cx="2103904" cy="0"/>
          </a:xfrm>
          <a:custGeom>
            <a:avLst/>
            <a:gdLst/>
            <a:ahLst/>
            <a:cxnLst/>
            <a:rect l="l" t="t" r="r" b="b"/>
            <a:pathLst>
              <a:path w="2384425">
                <a:moveTo>
                  <a:pt x="0" y="0"/>
                </a:moveTo>
                <a:lnTo>
                  <a:pt x="2383925" y="0"/>
                </a:lnTo>
              </a:path>
            </a:pathLst>
          </a:custGeom>
          <a:ln w="57273">
            <a:solidFill>
              <a:srgbClr val="4F81BD"/>
            </a:solidFill>
          </a:ln>
        </p:spPr>
        <p:txBody>
          <a:bodyPr wrap="square" lIns="0" tIns="0" rIns="0" bIns="0" rtlCol="0"/>
          <a:lstStyle/>
          <a:p>
            <a:pPr defTabSz="806867"/>
            <a:endParaRPr sz="1588">
              <a:solidFill>
                <a:prstClr val="black"/>
              </a:solidFill>
              <a:latin typeface="Calibri"/>
            </a:endParaRPr>
          </a:p>
        </p:txBody>
      </p:sp>
      <p:sp>
        <p:nvSpPr>
          <p:cNvPr id="34" name="object 34"/>
          <p:cNvSpPr/>
          <p:nvPr/>
        </p:nvSpPr>
        <p:spPr>
          <a:xfrm>
            <a:off x="7115610" y="2641393"/>
            <a:ext cx="2174501" cy="0"/>
          </a:xfrm>
          <a:custGeom>
            <a:avLst/>
            <a:gdLst/>
            <a:ahLst/>
            <a:cxnLst/>
            <a:rect l="l" t="t" r="r" b="b"/>
            <a:pathLst>
              <a:path w="2464434">
                <a:moveTo>
                  <a:pt x="0" y="0"/>
                </a:moveTo>
                <a:lnTo>
                  <a:pt x="2464154" y="0"/>
                </a:lnTo>
              </a:path>
            </a:pathLst>
          </a:custGeom>
          <a:ln w="68728">
            <a:solidFill>
              <a:srgbClr val="4F81BD"/>
            </a:solidFill>
          </a:ln>
        </p:spPr>
        <p:txBody>
          <a:bodyPr wrap="square" lIns="0" tIns="0" rIns="0" bIns="0" rtlCol="0"/>
          <a:lstStyle/>
          <a:p>
            <a:pPr defTabSz="806867"/>
            <a:endParaRPr sz="1588">
              <a:solidFill>
                <a:prstClr val="black"/>
              </a:solidFill>
              <a:latin typeface="Calibri"/>
            </a:endParaRPr>
          </a:p>
        </p:txBody>
      </p:sp>
      <p:sp>
        <p:nvSpPr>
          <p:cNvPr id="35" name="object 35"/>
          <p:cNvSpPr/>
          <p:nvPr/>
        </p:nvSpPr>
        <p:spPr>
          <a:xfrm>
            <a:off x="7115610" y="2494841"/>
            <a:ext cx="202266" cy="0"/>
          </a:xfrm>
          <a:custGeom>
            <a:avLst/>
            <a:gdLst/>
            <a:ahLst/>
            <a:cxnLst/>
            <a:rect l="l" t="t" r="r" b="b"/>
            <a:pathLst>
              <a:path w="229235">
                <a:moveTo>
                  <a:pt x="0" y="0"/>
                </a:moveTo>
                <a:lnTo>
                  <a:pt x="229223" y="0"/>
                </a:lnTo>
              </a:path>
            </a:pathLst>
          </a:custGeom>
          <a:ln w="57273">
            <a:solidFill>
              <a:srgbClr val="4F81BD"/>
            </a:solidFill>
          </a:ln>
        </p:spPr>
        <p:txBody>
          <a:bodyPr wrap="square" lIns="0" tIns="0" rIns="0" bIns="0" rtlCol="0"/>
          <a:lstStyle/>
          <a:p>
            <a:pPr defTabSz="806867"/>
            <a:endParaRPr sz="1588">
              <a:solidFill>
                <a:prstClr val="black"/>
              </a:solidFill>
              <a:latin typeface="Calibri"/>
            </a:endParaRPr>
          </a:p>
        </p:txBody>
      </p:sp>
      <p:sp>
        <p:nvSpPr>
          <p:cNvPr id="36" name="object 36"/>
          <p:cNvSpPr/>
          <p:nvPr/>
        </p:nvSpPr>
        <p:spPr>
          <a:xfrm>
            <a:off x="7115609" y="2343234"/>
            <a:ext cx="677956" cy="0"/>
          </a:xfrm>
          <a:custGeom>
            <a:avLst/>
            <a:gdLst/>
            <a:ahLst/>
            <a:cxnLst/>
            <a:rect l="l" t="t" r="r" b="b"/>
            <a:pathLst>
              <a:path w="768350">
                <a:moveTo>
                  <a:pt x="0" y="0"/>
                </a:moveTo>
                <a:lnTo>
                  <a:pt x="767899" y="0"/>
                </a:lnTo>
              </a:path>
            </a:pathLst>
          </a:custGeom>
          <a:ln w="57273">
            <a:solidFill>
              <a:srgbClr val="4F81BD"/>
            </a:solidFill>
          </a:ln>
        </p:spPr>
        <p:txBody>
          <a:bodyPr wrap="square" lIns="0" tIns="0" rIns="0" bIns="0" rtlCol="0"/>
          <a:lstStyle/>
          <a:p>
            <a:pPr defTabSz="806867"/>
            <a:endParaRPr sz="1588">
              <a:solidFill>
                <a:prstClr val="black"/>
              </a:solidFill>
              <a:latin typeface="Calibri"/>
            </a:endParaRPr>
          </a:p>
        </p:txBody>
      </p:sp>
      <p:sp>
        <p:nvSpPr>
          <p:cNvPr id="37" name="object 37"/>
          <p:cNvSpPr/>
          <p:nvPr/>
        </p:nvSpPr>
        <p:spPr>
          <a:xfrm>
            <a:off x="7115609" y="2196681"/>
            <a:ext cx="606799" cy="0"/>
          </a:xfrm>
          <a:custGeom>
            <a:avLst/>
            <a:gdLst/>
            <a:ahLst/>
            <a:cxnLst/>
            <a:rect l="l" t="t" r="r" b="b"/>
            <a:pathLst>
              <a:path w="687704">
                <a:moveTo>
                  <a:pt x="0" y="0"/>
                </a:moveTo>
                <a:lnTo>
                  <a:pt x="687670" y="0"/>
                </a:lnTo>
              </a:path>
            </a:pathLst>
          </a:custGeom>
          <a:ln w="68728">
            <a:solidFill>
              <a:srgbClr val="4F81BD"/>
            </a:solidFill>
          </a:ln>
        </p:spPr>
        <p:txBody>
          <a:bodyPr wrap="square" lIns="0" tIns="0" rIns="0" bIns="0" rtlCol="0"/>
          <a:lstStyle/>
          <a:p>
            <a:pPr defTabSz="806867"/>
            <a:endParaRPr sz="1588">
              <a:solidFill>
                <a:prstClr val="black"/>
              </a:solidFill>
              <a:latin typeface="Calibri"/>
            </a:endParaRPr>
          </a:p>
        </p:txBody>
      </p:sp>
      <p:sp>
        <p:nvSpPr>
          <p:cNvPr id="38" name="object 38"/>
          <p:cNvSpPr/>
          <p:nvPr/>
        </p:nvSpPr>
        <p:spPr>
          <a:xfrm>
            <a:off x="7115610" y="2024862"/>
            <a:ext cx="71157" cy="50987"/>
          </a:xfrm>
          <a:custGeom>
            <a:avLst/>
            <a:gdLst/>
            <a:ahLst/>
            <a:cxnLst/>
            <a:rect l="l" t="t" r="r" b="b"/>
            <a:pathLst>
              <a:path w="80645" h="57785">
                <a:moveTo>
                  <a:pt x="80228" y="0"/>
                </a:moveTo>
                <a:lnTo>
                  <a:pt x="0" y="0"/>
                </a:lnTo>
                <a:lnTo>
                  <a:pt x="0" y="57273"/>
                </a:lnTo>
                <a:lnTo>
                  <a:pt x="80228" y="57273"/>
                </a:lnTo>
                <a:lnTo>
                  <a:pt x="80228" y="0"/>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39" name="object 39"/>
          <p:cNvSpPr/>
          <p:nvPr/>
        </p:nvSpPr>
        <p:spPr>
          <a:xfrm>
            <a:off x="7110553" y="1969271"/>
            <a:ext cx="0" cy="1344706"/>
          </a:xfrm>
          <a:custGeom>
            <a:avLst/>
            <a:gdLst/>
            <a:ahLst/>
            <a:cxnLst/>
            <a:rect l="l" t="t" r="r" b="b"/>
            <a:pathLst>
              <a:path h="1524000">
                <a:moveTo>
                  <a:pt x="0" y="1523476"/>
                </a:moveTo>
                <a:lnTo>
                  <a:pt x="0" y="0"/>
                </a:lnTo>
              </a:path>
            </a:pathLst>
          </a:custGeom>
          <a:ln w="11461">
            <a:solidFill>
              <a:srgbClr val="D9D9D9"/>
            </a:solidFill>
          </a:ln>
        </p:spPr>
        <p:txBody>
          <a:bodyPr wrap="square" lIns="0" tIns="0" rIns="0" bIns="0" rtlCol="0"/>
          <a:lstStyle/>
          <a:p>
            <a:pPr defTabSz="806867"/>
            <a:endParaRPr sz="1588">
              <a:solidFill>
                <a:prstClr val="black"/>
              </a:solidFill>
              <a:latin typeface="Calibri"/>
            </a:endParaRPr>
          </a:p>
        </p:txBody>
      </p:sp>
      <p:sp>
        <p:nvSpPr>
          <p:cNvPr id="40" name="object 40"/>
          <p:cNvSpPr txBox="1"/>
          <p:nvPr/>
        </p:nvSpPr>
        <p:spPr>
          <a:xfrm>
            <a:off x="7048129" y="3357898"/>
            <a:ext cx="142875" cy="121066"/>
          </a:xfrm>
          <a:prstGeom prst="rect">
            <a:avLst/>
          </a:prstGeom>
        </p:spPr>
        <p:txBody>
          <a:bodyPr vert="horz" wrap="square" lIns="0" tIns="12326" rIns="0" bIns="0" rtlCol="0">
            <a:spAutoFit/>
          </a:bodyPr>
          <a:lstStyle/>
          <a:p>
            <a:pPr marL="11206" defTabSz="806867">
              <a:spcBef>
                <a:spcPts val="97"/>
              </a:spcBef>
            </a:pPr>
            <a:r>
              <a:rPr sz="706" spc="35" dirty="0">
                <a:solidFill>
                  <a:srgbClr val="595959"/>
                </a:solidFill>
                <a:latin typeface="Calibri"/>
                <a:cs typeface="Calibri"/>
              </a:rPr>
              <a:t>0%</a:t>
            </a:r>
            <a:endParaRPr sz="706">
              <a:solidFill>
                <a:prstClr val="black"/>
              </a:solidFill>
              <a:latin typeface="Calibri"/>
              <a:cs typeface="Calibri"/>
            </a:endParaRPr>
          </a:p>
        </p:txBody>
      </p:sp>
      <p:sp>
        <p:nvSpPr>
          <p:cNvPr id="41" name="object 41"/>
          <p:cNvSpPr txBox="1"/>
          <p:nvPr/>
        </p:nvSpPr>
        <p:spPr>
          <a:xfrm>
            <a:off x="7387304" y="3357898"/>
            <a:ext cx="2190750" cy="121066"/>
          </a:xfrm>
          <a:prstGeom prst="rect">
            <a:avLst/>
          </a:prstGeom>
        </p:spPr>
        <p:txBody>
          <a:bodyPr vert="horz" wrap="square" lIns="0" tIns="12326" rIns="0" bIns="0" rtlCol="0">
            <a:spAutoFit/>
          </a:bodyPr>
          <a:lstStyle/>
          <a:p>
            <a:pPr marL="11206" defTabSz="806867">
              <a:spcBef>
                <a:spcPts val="97"/>
              </a:spcBef>
              <a:tabLst>
                <a:tab pos="327229" algn="l"/>
                <a:tab pos="666225" algn="l"/>
                <a:tab pos="1005221" algn="l"/>
                <a:tab pos="1344778" algn="l"/>
                <a:tab pos="1683774" algn="l"/>
                <a:tab pos="2022770" algn="l"/>
              </a:tabLst>
            </a:pPr>
            <a:r>
              <a:rPr sz="706" spc="35" dirty="0">
                <a:solidFill>
                  <a:srgbClr val="595959"/>
                </a:solidFill>
                <a:latin typeface="Calibri"/>
                <a:cs typeface="Calibri"/>
              </a:rPr>
              <a:t>5</a:t>
            </a:r>
            <a:r>
              <a:rPr sz="706" spc="4" dirty="0">
                <a:solidFill>
                  <a:srgbClr val="595959"/>
                </a:solidFill>
                <a:latin typeface="Calibri"/>
                <a:cs typeface="Calibri"/>
              </a:rPr>
              <a:t>%</a:t>
            </a:r>
            <a:r>
              <a:rPr sz="706" dirty="0">
                <a:solidFill>
                  <a:srgbClr val="595959"/>
                </a:solidFill>
                <a:latin typeface="Calibri"/>
                <a:cs typeface="Calibri"/>
              </a:rPr>
              <a:t>	</a:t>
            </a:r>
            <a:r>
              <a:rPr sz="706" spc="35" dirty="0">
                <a:solidFill>
                  <a:srgbClr val="595959"/>
                </a:solidFill>
                <a:latin typeface="Calibri"/>
                <a:cs typeface="Calibri"/>
              </a:rPr>
              <a:t>1</a:t>
            </a:r>
            <a:r>
              <a:rPr sz="706" spc="-44" dirty="0">
                <a:solidFill>
                  <a:srgbClr val="595959"/>
                </a:solidFill>
                <a:latin typeface="Calibri"/>
                <a:cs typeface="Calibri"/>
              </a:rPr>
              <a:t>0</a:t>
            </a:r>
            <a:r>
              <a:rPr sz="706" spc="4" dirty="0">
                <a:solidFill>
                  <a:srgbClr val="595959"/>
                </a:solidFill>
                <a:latin typeface="Calibri"/>
                <a:cs typeface="Calibri"/>
              </a:rPr>
              <a:t>%</a:t>
            </a:r>
            <a:r>
              <a:rPr sz="706" dirty="0">
                <a:solidFill>
                  <a:srgbClr val="595959"/>
                </a:solidFill>
                <a:latin typeface="Calibri"/>
                <a:cs typeface="Calibri"/>
              </a:rPr>
              <a:t>	</a:t>
            </a:r>
            <a:r>
              <a:rPr sz="706" spc="35" dirty="0">
                <a:solidFill>
                  <a:srgbClr val="595959"/>
                </a:solidFill>
                <a:latin typeface="Calibri"/>
                <a:cs typeface="Calibri"/>
              </a:rPr>
              <a:t>1</a:t>
            </a:r>
            <a:r>
              <a:rPr sz="706" spc="-44" dirty="0">
                <a:solidFill>
                  <a:srgbClr val="595959"/>
                </a:solidFill>
                <a:latin typeface="Calibri"/>
                <a:cs typeface="Calibri"/>
              </a:rPr>
              <a:t>5</a:t>
            </a:r>
            <a:r>
              <a:rPr sz="706" spc="4" dirty="0">
                <a:solidFill>
                  <a:srgbClr val="595959"/>
                </a:solidFill>
                <a:latin typeface="Calibri"/>
                <a:cs typeface="Calibri"/>
              </a:rPr>
              <a:t>%</a:t>
            </a:r>
            <a:r>
              <a:rPr sz="706" dirty="0">
                <a:solidFill>
                  <a:srgbClr val="595959"/>
                </a:solidFill>
                <a:latin typeface="Calibri"/>
                <a:cs typeface="Calibri"/>
              </a:rPr>
              <a:t>	</a:t>
            </a:r>
            <a:r>
              <a:rPr sz="706" spc="35" dirty="0">
                <a:solidFill>
                  <a:srgbClr val="595959"/>
                </a:solidFill>
                <a:latin typeface="Calibri"/>
                <a:cs typeface="Calibri"/>
              </a:rPr>
              <a:t>2</a:t>
            </a:r>
            <a:r>
              <a:rPr sz="706" spc="-44" dirty="0">
                <a:solidFill>
                  <a:srgbClr val="595959"/>
                </a:solidFill>
                <a:latin typeface="Calibri"/>
                <a:cs typeface="Calibri"/>
              </a:rPr>
              <a:t>0</a:t>
            </a:r>
            <a:r>
              <a:rPr sz="706" spc="4" dirty="0">
                <a:solidFill>
                  <a:srgbClr val="595959"/>
                </a:solidFill>
                <a:latin typeface="Calibri"/>
                <a:cs typeface="Calibri"/>
              </a:rPr>
              <a:t>%</a:t>
            </a:r>
            <a:r>
              <a:rPr sz="706" dirty="0">
                <a:solidFill>
                  <a:srgbClr val="595959"/>
                </a:solidFill>
                <a:latin typeface="Calibri"/>
                <a:cs typeface="Calibri"/>
              </a:rPr>
              <a:t>	</a:t>
            </a:r>
            <a:r>
              <a:rPr sz="706" spc="35" dirty="0">
                <a:solidFill>
                  <a:srgbClr val="595959"/>
                </a:solidFill>
                <a:latin typeface="Calibri"/>
                <a:cs typeface="Calibri"/>
              </a:rPr>
              <a:t>2</a:t>
            </a:r>
            <a:r>
              <a:rPr sz="706" spc="-44" dirty="0">
                <a:solidFill>
                  <a:srgbClr val="595959"/>
                </a:solidFill>
                <a:latin typeface="Calibri"/>
                <a:cs typeface="Calibri"/>
              </a:rPr>
              <a:t>5</a:t>
            </a:r>
            <a:r>
              <a:rPr sz="706" spc="4" dirty="0">
                <a:solidFill>
                  <a:srgbClr val="595959"/>
                </a:solidFill>
                <a:latin typeface="Calibri"/>
                <a:cs typeface="Calibri"/>
              </a:rPr>
              <a:t>%</a:t>
            </a:r>
            <a:r>
              <a:rPr sz="706" dirty="0">
                <a:solidFill>
                  <a:srgbClr val="595959"/>
                </a:solidFill>
                <a:latin typeface="Calibri"/>
                <a:cs typeface="Calibri"/>
              </a:rPr>
              <a:t>	</a:t>
            </a:r>
            <a:r>
              <a:rPr sz="706" spc="35" dirty="0">
                <a:solidFill>
                  <a:srgbClr val="595959"/>
                </a:solidFill>
                <a:latin typeface="Calibri"/>
                <a:cs typeface="Calibri"/>
              </a:rPr>
              <a:t>3</a:t>
            </a:r>
            <a:r>
              <a:rPr sz="706" spc="-44" dirty="0">
                <a:solidFill>
                  <a:srgbClr val="595959"/>
                </a:solidFill>
                <a:latin typeface="Calibri"/>
                <a:cs typeface="Calibri"/>
              </a:rPr>
              <a:t>0</a:t>
            </a:r>
            <a:r>
              <a:rPr sz="706" spc="4" dirty="0">
                <a:solidFill>
                  <a:srgbClr val="595959"/>
                </a:solidFill>
                <a:latin typeface="Calibri"/>
                <a:cs typeface="Calibri"/>
              </a:rPr>
              <a:t>%</a:t>
            </a:r>
            <a:r>
              <a:rPr sz="706" dirty="0">
                <a:solidFill>
                  <a:srgbClr val="595959"/>
                </a:solidFill>
                <a:latin typeface="Calibri"/>
                <a:cs typeface="Calibri"/>
              </a:rPr>
              <a:t>	</a:t>
            </a:r>
            <a:r>
              <a:rPr sz="706" spc="35" dirty="0">
                <a:solidFill>
                  <a:srgbClr val="595959"/>
                </a:solidFill>
                <a:latin typeface="Calibri"/>
                <a:cs typeface="Calibri"/>
              </a:rPr>
              <a:t>3</a:t>
            </a:r>
            <a:r>
              <a:rPr sz="706" spc="-44" dirty="0">
                <a:solidFill>
                  <a:srgbClr val="595959"/>
                </a:solidFill>
                <a:latin typeface="Calibri"/>
                <a:cs typeface="Calibri"/>
              </a:rPr>
              <a:t>5</a:t>
            </a:r>
            <a:r>
              <a:rPr sz="706" spc="4" dirty="0">
                <a:solidFill>
                  <a:srgbClr val="595959"/>
                </a:solidFill>
                <a:latin typeface="Calibri"/>
                <a:cs typeface="Calibri"/>
              </a:rPr>
              <a:t>%</a:t>
            </a:r>
            <a:endParaRPr sz="706">
              <a:solidFill>
                <a:prstClr val="black"/>
              </a:solidFill>
              <a:latin typeface="Calibri"/>
              <a:cs typeface="Calibri"/>
            </a:endParaRPr>
          </a:p>
        </p:txBody>
      </p:sp>
      <p:sp>
        <p:nvSpPr>
          <p:cNvPr id="42" name="object 42"/>
          <p:cNvSpPr txBox="1"/>
          <p:nvPr/>
        </p:nvSpPr>
        <p:spPr>
          <a:xfrm>
            <a:off x="6146138" y="1930779"/>
            <a:ext cx="898151" cy="1359158"/>
          </a:xfrm>
          <a:prstGeom prst="rect">
            <a:avLst/>
          </a:prstGeom>
        </p:spPr>
        <p:txBody>
          <a:bodyPr vert="horz" wrap="square" lIns="0" tIns="15688" rIns="0" bIns="0" rtlCol="0">
            <a:spAutoFit/>
          </a:bodyPr>
          <a:lstStyle/>
          <a:p>
            <a:pPr marL="335634" marR="6724" indent="137279" algn="r" defTabSz="806867">
              <a:lnSpc>
                <a:spcPct val="136200"/>
              </a:lnSpc>
              <a:spcBef>
                <a:spcPts val="124"/>
              </a:spcBef>
            </a:pPr>
            <a:r>
              <a:rPr sz="706" spc="-13" dirty="0">
                <a:solidFill>
                  <a:srgbClr val="595959"/>
                </a:solidFill>
                <a:latin typeface="Calibri"/>
                <a:cs typeface="Calibri"/>
              </a:rPr>
              <a:t>A</a:t>
            </a:r>
            <a:r>
              <a:rPr sz="706" spc="-18" dirty="0">
                <a:solidFill>
                  <a:srgbClr val="595959"/>
                </a:solidFill>
                <a:latin typeface="Calibri"/>
                <a:cs typeface="Calibri"/>
              </a:rPr>
              <a:t>g</a:t>
            </a:r>
            <a:r>
              <a:rPr sz="706" dirty="0">
                <a:solidFill>
                  <a:srgbClr val="595959"/>
                </a:solidFill>
                <a:latin typeface="Calibri"/>
                <a:cs typeface="Calibri"/>
              </a:rPr>
              <a:t>r</a:t>
            </a:r>
            <a:r>
              <a:rPr sz="706" spc="-93" dirty="0">
                <a:solidFill>
                  <a:srgbClr val="595959"/>
                </a:solidFill>
                <a:latin typeface="Calibri"/>
                <a:cs typeface="Calibri"/>
              </a:rPr>
              <a:t> </a:t>
            </a:r>
            <a:r>
              <a:rPr sz="706" spc="-9" dirty="0">
                <a:solidFill>
                  <a:srgbClr val="595959"/>
                </a:solidFill>
                <a:latin typeface="Calibri"/>
                <a:cs typeface="Calibri"/>
              </a:rPr>
              <a:t>i</a:t>
            </a:r>
            <a:r>
              <a:rPr sz="706" spc="-62" dirty="0">
                <a:solidFill>
                  <a:srgbClr val="595959"/>
                </a:solidFill>
                <a:latin typeface="Calibri"/>
                <a:cs typeface="Calibri"/>
              </a:rPr>
              <a:t>c</a:t>
            </a:r>
            <a:r>
              <a:rPr sz="706" spc="22" dirty="0">
                <a:solidFill>
                  <a:srgbClr val="595959"/>
                </a:solidFill>
                <a:latin typeface="Calibri"/>
                <a:cs typeface="Calibri"/>
              </a:rPr>
              <a:t>u</a:t>
            </a:r>
            <a:r>
              <a:rPr sz="706" spc="-9" dirty="0">
                <a:solidFill>
                  <a:srgbClr val="595959"/>
                </a:solidFill>
                <a:latin typeface="Calibri"/>
                <a:cs typeface="Calibri"/>
              </a:rPr>
              <a:t>l</a:t>
            </a:r>
            <a:r>
              <a:rPr sz="706" spc="-4" dirty="0">
                <a:solidFill>
                  <a:srgbClr val="595959"/>
                </a:solidFill>
                <a:latin typeface="Calibri"/>
                <a:cs typeface="Calibri"/>
              </a:rPr>
              <a:t>t</a:t>
            </a:r>
            <a:r>
              <a:rPr sz="706" spc="22" dirty="0">
                <a:solidFill>
                  <a:srgbClr val="595959"/>
                </a:solidFill>
                <a:latin typeface="Calibri"/>
                <a:cs typeface="Calibri"/>
              </a:rPr>
              <a:t>u</a:t>
            </a:r>
            <a:r>
              <a:rPr sz="706" spc="-13" dirty="0">
                <a:solidFill>
                  <a:srgbClr val="595959"/>
                </a:solidFill>
                <a:latin typeface="Calibri"/>
                <a:cs typeface="Calibri"/>
              </a:rPr>
              <a:t>r</a:t>
            </a:r>
            <a:r>
              <a:rPr sz="706" dirty="0">
                <a:solidFill>
                  <a:srgbClr val="595959"/>
                </a:solidFill>
                <a:latin typeface="Calibri"/>
                <a:cs typeface="Calibri"/>
              </a:rPr>
              <a:t>e  </a:t>
            </a:r>
            <a:r>
              <a:rPr sz="706" spc="31" dirty="0">
                <a:solidFill>
                  <a:srgbClr val="595959"/>
                </a:solidFill>
                <a:latin typeface="Calibri"/>
                <a:cs typeface="Calibri"/>
              </a:rPr>
              <a:t>M</a:t>
            </a:r>
            <a:r>
              <a:rPr sz="706" spc="-22" dirty="0">
                <a:solidFill>
                  <a:srgbClr val="595959"/>
                </a:solidFill>
                <a:latin typeface="Calibri"/>
                <a:cs typeface="Calibri"/>
              </a:rPr>
              <a:t>a</a:t>
            </a:r>
            <a:r>
              <a:rPr sz="706" spc="22" dirty="0">
                <a:solidFill>
                  <a:srgbClr val="595959"/>
                </a:solidFill>
                <a:latin typeface="Calibri"/>
                <a:cs typeface="Calibri"/>
              </a:rPr>
              <a:t>n</a:t>
            </a:r>
            <a:r>
              <a:rPr sz="706" spc="-57" dirty="0">
                <a:solidFill>
                  <a:srgbClr val="595959"/>
                </a:solidFill>
                <a:latin typeface="Calibri"/>
                <a:cs typeface="Calibri"/>
              </a:rPr>
              <a:t>u</a:t>
            </a:r>
            <a:r>
              <a:rPr sz="706" spc="18" dirty="0">
                <a:solidFill>
                  <a:srgbClr val="595959"/>
                </a:solidFill>
                <a:latin typeface="Calibri"/>
                <a:cs typeface="Calibri"/>
              </a:rPr>
              <a:t>f</a:t>
            </a:r>
            <a:r>
              <a:rPr sz="706" spc="57" dirty="0">
                <a:solidFill>
                  <a:srgbClr val="595959"/>
                </a:solidFill>
                <a:latin typeface="Calibri"/>
                <a:cs typeface="Calibri"/>
              </a:rPr>
              <a:t>a</a:t>
            </a:r>
            <a:r>
              <a:rPr sz="706" spc="-62" dirty="0">
                <a:solidFill>
                  <a:srgbClr val="595959"/>
                </a:solidFill>
                <a:latin typeface="Calibri"/>
                <a:cs typeface="Calibri"/>
              </a:rPr>
              <a:t>c</a:t>
            </a:r>
            <a:r>
              <a:rPr sz="706" spc="-4" dirty="0">
                <a:solidFill>
                  <a:srgbClr val="595959"/>
                </a:solidFill>
                <a:latin typeface="Calibri"/>
                <a:cs typeface="Calibri"/>
              </a:rPr>
              <a:t>t</a:t>
            </a:r>
            <a:r>
              <a:rPr sz="706" spc="22" dirty="0">
                <a:solidFill>
                  <a:srgbClr val="595959"/>
                </a:solidFill>
                <a:latin typeface="Calibri"/>
                <a:cs typeface="Calibri"/>
              </a:rPr>
              <a:t>u</a:t>
            </a:r>
            <a:r>
              <a:rPr sz="706" spc="-13" dirty="0">
                <a:solidFill>
                  <a:srgbClr val="595959"/>
                </a:solidFill>
                <a:latin typeface="Calibri"/>
                <a:cs typeface="Calibri"/>
              </a:rPr>
              <a:t>r</a:t>
            </a:r>
            <a:r>
              <a:rPr sz="706" spc="-9" dirty="0">
                <a:solidFill>
                  <a:srgbClr val="595959"/>
                </a:solidFill>
                <a:latin typeface="Calibri"/>
                <a:cs typeface="Calibri"/>
              </a:rPr>
              <a:t>i</a:t>
            </a:r>
            <a:r>
              <a:rPr sz="706" spc="22" dirty="0">
                <a:solidFill>
                  <a:srgbClr val="595959"/>
                </a:solidFill>
                <a:latin typeface="Calibri"/>
                <a:cs typeface="Calibri"/>
              </a:rPr>
              <a:t>n</a:t>
            </a:r>
            <a:r>
              <a:rPr sz="706" dirty="0">
                <a:solidFill>
                  <a:srgbClr val="595959"/>
                </a:solidFill>
                <a:latin typeface="Calibri"/>
                <a:cs typeface="Calibri"/>
              </a:rPr>
              <a:t>g  </a:t>
            </a:r>
            <a:r>
              <a:rPr sz="706" spc="35" dirty="0">
                <a:solidFill>
                  <a:srgbClr val="595959"/>
                </a:solidFill>
                <a:latin typeface="Calibri"/>
                <a:cs typeface="Calibri"/>
              </a:rPr>
              <a:t>H</a:t>
            </a:r>
            <a:r>
              <a:rPr sz="706" spc="-35" dirty="0">
                <a:solidFill>
                  <a:srgbClr val="595959"/>
                </a:solidFill>
                <a:latin typeface="Calibri"/>
                <a:cs typeface="Calibri"/>
              </a:rPr>
              <a:t>e</a:t>
            </a:r>
            <a:r>
              <a:rPr sz="706" spc="-22" dirty="0">
                <a:solidFill>
                  <a:srgbClr val="595959"/>
                </a:solidFill>
                <a:latin typeface="Calibri"/>
                <a:cs typeface="Calibri"/>
              </a:rPr>
              <a:t>a</a:t>
            </a:r>
            <a:r>
              <a:rPr sz="706" spc="-9" dirty="0">
                <a:solidFill>
                  <a:srgbClr val="595959"/>
                </a:solidFill>
                <a:latin typeface="Calibri"/>
                <a:cs typeface="Calibri"/>
              </a:rPr>
              <a:t>l</a:t>
            </a:r>
            <a:r>
              <a:rPr sz="706" spc="-4" dirty="0">
                <a:solidFill>
                  <a:srgbClr val="595959"/>
                </a:solidFill>
                <a:latin typeface="Calibri"/>
                <a:cs typeface="Calibri"/>
              </a:rPr>
              <a:t>t</a:t>
            </a:r>
            <a:r>
              <a:rPr sz="706" spc="22" dirty="0">
                <a:solidFill>
                  <a:srgbClr val="595959"/>
                </a:solidFill>
                <a:latin typeface="Calibri"/>
                <a:cs typeface="Calibri"/>
              </a:rPr>
              <a:t>h</a:t>
            </a:r>
            <a:r>
              <a:rPr sz="706" spc="18" dirty="0">
                <a:solidFill>
                  <a:srgbClr val="595959"/>
                </a:solidFill>
                <a:latin typeface="Calibri"/>
                <a:cs typeface="Calibri"/>
              </a:rPr>
              <a:t>c</a:t>
            </a:r>
            <a:r>
              <a:rPr sz="706" spc="-22" dirty="0">
                <a:solidFill>
                  <a:srgbClr val="595959"/>
                </a:solidFill>
                <a:latin typeface="Calibri"/>
                <a:cs typeface="Calibri"/>
              </a:rPr>
              <a:t>a</a:t>
            </a:r>
            <a:r>
              <a:rPr sz="706" spc="-13" dirty="0">
                <a:solidFill>
                  <a:srgbClr val="595959"/>
                </a:solidFill>
                <a:latin typeface="Calibri"/>
                <a:cs typeface="Calibri"/>
              </a:rPr>
              <a:t>r</a:t>
            </a:r>
            <a:r>
              <a:rPr sz="706" spc="4" dirty="0">
                <a:solidFill>
                  <a:srgbClr val="595959"/>
                </a:solidFill>
                <a:latin typeface="Calibri"/>
                <a:cs typeface="Calibri"/>
              </a:rPr>
              <a:t>e</a:t>
            </a:r>
            <a:endParaRPr sz="706">
              <a:solidFill>
                <a:prstClr val="black"/>
              </a:solidFill>
              <a:latin typeface="Calibri"/>
              <a:cs typeface="Calibri"/>
            </a:endParaRPr>
          </a:p>
          <a:p>
            <a:pPr marR="9526" algn="r" defTabSz="806867">
              <a:spcBef>
                <a:spcPts val="349"/>
              </a:spcBef>
            </a:pPr>
            <a:r>
              <a:rPr sz="706" spc="-9" dirty="0">
                <a:solidFill>
                  <a:srgbClr val="595959"/>
                </a:solidFill>
                <a:latin typeface="Calibri"/>
                <a:cs typeface="Calibri"/>
              </a:rPr>
              <a:t>Infor </a:t>
            </a:r>
            <a:r>
              <a:rPr sz="706" spc="-4" dirty="0">
                <a:solidFill>
                  <a:srgbClr val="595959"/>
                </a:solidFill>
                <a:latin typeface="Calibri"/>
                <a:cs typeface="Calibri"/>
              </a:rPr>
              <a:t>mation</a:t>
            </a:r>
            <a:r>
              <a:rPr sz="706" spc="-101" dirty="0">
                <a:solidFill>
                  <a:srgbClr val="595959"/>
                </a:solidFill>
                <a:latin typeface="Calibri"/>
                <a:cs typeface="Calibri"/>
              </a:rPr>
              <a:t> </a:t>
            </a:r>
            <a:r>
              <a:rPr sz="706" spc="-4" dirty="0">
                <a:solidFill>
                  <a:srgbClr val="595959"/>
                </a:solidFill>
                <a:latin typeface="Calibri"/>
                <a:cs typeface="Calibri"/>
              </a:rPr>
              <a:t>technology</a:t>
            </a:r>
            <a:endParaRPr sz="706">
              <a:solidFill>
                <a:prstClr val="black"/>
              </a:solidFill>
              <a:latin typeface="Calibri"/>
              <a:cs typeface="Calibri"/>
            </a:endParaRPr>
          </a:p>
          <a:p>
            <a:pPr marL="266154" marR="4483" indent="407356" algn="r" defTabSz="806867">
              <a:lnSpc>
                <a:spcPct val="131500"/>
              </a:lnSpc>
              <a:spcBef>
                <a:spcPts val="79"/>
              </a:spcBef>
            </a:pPr>
            <a:r>
              <a:rPr sz="706" spc="13" dirty="0">
                <a:solidFill>
                  <a:srgbClr val="595959"/>
                </a:solidFill>
                <a:latin typeface="Calibri"/>
                <a:cs typeface="Calibri"/>
              </a:rPr>
              <a:t>R</a:t>
            </a:r>
            <a:r>
              <a:rPr sz="706" spc="-35" dirty="0">
                <a:solidFill>
                  <a:srgbClr val="595959"/>
                </a:solidFill>
                <a:latin typeface="Calibri"/>
                <a:cs typeface="Calibri"/>
              </a:rPr>
              <a:t>e</a:t>
            </a:r>
            <a:r>
              <a:rPr sz="706" spc="-4" dirty="0">
                <a:solidFill>
                  <a:srgbClr val="595959"/>
                </a:solidFill>
                <a:latin typeface="Calibri"/>
                <a:cs typeface="Calibri"/>
              </a:rPr>
              <a:t>t</a:t>
            </a:r>
            <a:r>
              <a:rPr sz="706" spc="57" dirty="0">
                <a:solidFill>
                  <a:srgbClr val="595959"/>
                </a:solidFill>
                <a:latin typeface="Calibri"/>
                <a:cs typeface="Calibri"/>
              </a:rPr>
              <a:t>a</a:t>
            </a:r>
            <a:r>
              <a:rPr sz="706" spc="-9" dirty="0">
                <a:solidFill>
                  <a:srgbClr val="595959"/>
                </a:solidFill>
                <a:latin typeface="Calibri"/>
                <a:cs typeface="Calibri"/>
              </a:rPr>
              <a:t>i</a:t>
            </a:r>
            <a:r>
              <a:rPr sz="706" dirty="0">
                <a:solidFill>
                  <a:srgbClr val="595959"/>
                </a:solidFill>
                <a:latin typeface="Calibri"/>
                <a:cs typeface="Calibri"/>
              </a:rPr>
              <a:t>l  </a:t>
            </a:r>
            <a:r>
              <a:rPr sz="706" spc="4" dirty="0">
                <a:solidFill>
                  <a:srgbClr val="595959"/>
                </a:solidFill>
                <a:latin typeface="Calibri"/>
                <a:cs typeface="Calibri"/>
              </a:rPr>
              <a:t>Service</a:t>
            </a:r>
            <a:r>
              <a:rPr sz="706" spc="-115" dirty="0">
                <a:solidFill>
                  <a:srgbClr val="595959"/>
                </a:solidFill>
                <a:latin typeface="Calibri"/>
                <a:cs typeface="Calibri"/>
              </a:rPr>
              <a:t> </a:t>
            </a:r>
            <a:r>
              <a:rPr sz="706" dirty="0">
                <a:solidFill>
                  <a:srgbClr val="595959"/>
                </a:solidFill>
                <a:latin typeface="Calibri"/>
                <a:cs typeface="Calibri"/>
              </a:rPr>
              <a:t>(general)</a:t>
            </a:r>
            <a:endParaRPr sz="706">
              <a:solidFill>
                <a:prstClr val="black"/>
              </a:solidFill>
              <a:latin typeface="Calibri"/>
              <a:cs typeface="Calibri"/>
            </a:endParaRPr>
          </a:p>
          <a:p>
            <a:pPr marL="416321" marR="4483" indent="98057" algn="r" defTabSz="806867">
              <a:lnSpc>
                <a:spcPct val="140900"/>
              </a:lnSpc>
            </a:pPr>
            <a:r>
              <a:rPr sz="706" spc="-31" dirty="0">
                <a:solidFill>
                  <a:srgbClr val="595959"/>
                </a:solidFill>
                <a:latin typeface="Calibri"/>
                <a:cs typeface="Calibri"/>
              </a:rPr>
              <a:t>E</a:t>
            </a:r>
            <a:r>
              <a:rPr sz="706" spc="22" dirty="0">
                <a:solidFill>
                  <a:srgbClr val="595959"/>
                </a:solidFill>
                <a:latin typeface="Calibri"/>
                <a:cs typeface="Calibri"/>
              </a:rPr>
              <a:t>du</a:t>
            </a:r>
            <a:r>
              <a:rPr sz="706" spc="18" dirty="0">
                <a:solidFill>
                  <a:srgbClr val="595959"/>
                </a:solidFill>
                <a:latin typeface="Calibri"/>
                <a:cs typeface="Calibri"/>
              </a:rPr>
              <a:t>c</a:t>
            </a:r>
            <a:r>
              <a:rPr sz="706" spc="-22" dirty="0">
                <a:solidFill>
                  <a:srgbClr val="595959"/>
                </a:solidFill>
                <a:latin typeface="Calibri"/>
                <a:cs typeface="Calibri"/>
              </a:rPr>
              <a:t>a</a:t>
            </a:r>
            <a:r>
              <a:rPr sz="706" spc="-4" dirty="0">
                <a:solidFill>
                  <a:srgbClr val="595959"/>
                </a:solidFill>
                <a:latin typeface="Calibri"/>
                <a:cs typeface="Calibri"/>
              </a:rPr>
              <a:t>t</a:t>
            </a:r>
            <a:r>
              <a:rPr sz="706" spc="-9" dirty="0">
                <a:solidFill>
                  <a:srgbClr val="595959"/>
                </a:solidFill>
                <a:latin typeface="Calibri"/>
                <a:cs typeface="Calibri"/>
              </a:rPr>
              <a:t>i</a:t>
            </a:r>
            <a:r>
              <a:rPr sz="706" spc="22" dirty="0">
                <a:solidFill>
                  <a:srgbClr val="595959"/>
                </a:solidFill>
                <a:latin typeface="Calibri"/>
                <a:cs typeface="Calibri"/>
              </a:rPr>
              <a:t>o</a:t>
            </a:r>
            <a:r>
              <a:rPr sz="706" dirty="0">
                <a:solidFill>
                  <a:srgbClr val="595959"/>
                </a:solidFill>
                <a:latin typeface="Calibri"/>
                <a:cs typeface="Calibri"/>
              </a:rPr>
              <a:t>n  </a:t>
            </a:r>
            <a:r>
              <a:rPr sz="706" spc="26" dirty="0">
                <a:solidFill>
                  <a:srgbClr val="595959"/>
                </a:solidFill>
                <a:latin typeface="Calibri"/>
                <a:cs typeface="Calibri"/>
              </a:rPr>
              <a:t>G</a:t>
            </a:r>
            <a:r>
              <a:rPr sz="706" spc="-57" dirty="0">
                <a:solidFill>
                  <a:srgbClr val="595959"/>
                </a:solidFill>
                <a:latin typeface="Calibri"/>
                <a:cs typeface="Calibri"/>
              </a:rPr>
              <a:t>o</a:t>
            </a:r>
            <a:r>
              <a:rPr sz="706" spc="-4" dirty="0">
                <a:solidFill>
                  <a:srgbClr val="595959"/>
                </a:solidFill>
                <a:latin typeface="Calibri"/>
                <a:cs typeface="Calibri"/>
              </a:rPr>
              <a:t>v</a:t>
            </a:r>
            <a:r>
              <a:rPr sz="706" spc="44" dirty="0">
                <a:solidFill>
                  <a:srgbClr val="595959"/>
                </a:solidFill>
                <a:latin typeface="Calibri"/>
                <a:cs typeface="Calibri"/>
              </a:rPr>
              <a:t>e</a:t>
            </a:r>
            <a:r>
              <a:rPr sz="706" spc="-13" dirty="0">
                <a:solidFill>
                  <a:srgbClr val="595959"/>
                </a:solidFill>
                <a:latin typeface="Calibri"/>
                <a:cs typeface="Calibri"/>
              </a:rPr>
              <a:t>r</a:t>
            </a:r>
            <a:r>
              <a:rPr sz="706" spc="22" dirty="0">
                <a:solidFill>
                  <a:srgbClr val="595959"/>
                </a:solidFill>
                <a:latin typeface="Calibri"/>
                <a:cs typeface="Calibri"/>
              </a:rPr>
              <a:t>n</a:t>
            </a:r>
            <a:r>
              <a:rPr sz="706" spc="-13" dirty="0">
                <a:solidFill>
                  <a:srgbClr val="595959"/>
                </a:solidFill>
                <a:latin typeface="Calibri"/>
                <a:cs typeface="Calibri"/>
              </a:rPr>
              <a:t>m</a:t>
            </a:r>
            <a:r>
              <a:rPr sz="706" spc="44" dirty="0">
                <a:solidFill>
                  <a:srgbClr val="595959"/>
                </a:solidFill>
                <a:latin typeface="Calibri"/>
                <a:cs typeface="Calibri"/>
              </a:rPr>
              <a:t>e</a:t>
            </a:r>
            <a:r>
              <a:rPr sz="706" spc="-57" dirty="0">
                <a:solidFill>
                  <a:srgbClr val="595959"/>
                </a:solidFill>
                <a:latin typeface="Calibri"/>
                <a:cs typeface="Calibri"/>
              </a:rPr>
              <a:t>n</a:t>
            </a:r>
            <a:r>
              <a:rPr sz="706" dirty="0">
                <a:solidFill>
                  <a:srgbClr val="595959"/>
                </a:solidFill>
                <a:latin typeface="Calibri"/>
                <a:cs typeface="Calibri"/>
              </a:rPr>
              <a:t>t</a:t>
            </a:r>
            <a:endParaRPr sz="706">
              <a:solidFill>
                <a:prstClr val="black"/>
              </a:solidFill>
              <a:latin typeface="Calibri"/>
              <a:cs typeface="Calibri"/>
            </a:endParaRPr>
          </a:p>
          <a:p>
            <a:pPr marR="8405" algn="r" defTabSz="806867">
              <a:spcBef>
                <a:spcPts val="349"/>
              </a:spcBef>
            </a:pPr>
            <a:r>
              <a:rPr sz="706" spc="4" dirty="0">
                <a:solidFill>
                  <a:srgbClr val="595959"/>
                </a:solidFill>
                <a:latin typeface="Calibri"/>
                <a:cs typeface="Calibri"/>
              </a:rPr>
              <a:t>O</a:t>
            </a:r>
            <a:r>
              <a:rPr sz="706" spc="-4" dirty="0">
                <a:solidFill>
                  <a:srgbClr val="595959"/>
                </a:solidFill>
                <a:latin typeface="Calibri"/>
                <a:cs typeface="Calibri"/>
              </a:rPr>
              <a:t>t</a:t>
            </a:r>
            <a:r>
              <a:rPr sz="706" spc="22" dirty="0">
                <a:solidFill>
                  <a:srgbClr val="595959"/>
                </a:solidFill>
                <a:latin typeface="Calibri"/>
                <a:cs typeface="Calibri"/>
              </a:rPr>
              <a:t>h</a:t>
            </a:r>
            <a:r>
              <a:rPr sz="706" spc="-35" dirty="0">
                <a:solidFill>
                  <a:srgbClr val="595959"/>
                </a:solidFill>
                <a:latin typeface="Calibri"/>
                <a:cs typeface="Calibri"/>
              </a:rPr>
              <a:t>e</a:t>
            </a:r>
            <a:r>
              <a:rPr sz="706" dirty="0">
                <a:solidFill>
                  <a:srgbClr val="595959"/>
                </a:solidFill>
                <a:latin typeface="Calibri"/>
                <a:cs typeface="Calibri"/>
              </a:rPr>
              <a:t>r</a:t>
            </a:r>
            <a:endParaRPr sz="706">
              <a:solidFill>
                <a:prstClr val="black"/>
              </a:solidFill>
              <a:latin typeface="Calibri"/>
              <a:cs typeface="Calibri"/>
            </a:endParaRPr>
          </a:p>
        </p:txBody>
      </p:sp>
      <p:sp>
        <p:nvSpPr>
          <p:cNvPr id="43" name="object 43"/>
          <p:cNvSpPr txBox="1">
            <a:spLocks noGrp="1"/>
          </p:cNvSpPr>
          <p:nvPr>
            <p:ph type="title"/>
          </p:nvPr>
        </p:nvSpPr>
        <p:spPr>
          <a:xfrm>
            <a:off x="6918843" y="1649799"/>
            <a:ext cx="1933015" cy="182173"/>
          </a:xfrm>
          <a:prstGeom prst="rect">
            <a:avLst/>
          </a:prstGeom>
        </p:spPr>
        <p:txBody>
          <a:bodyPr vert="horz" wrap="square" lIns="0" tIns="12326" rIns="0" bIns="0" rtlCol="0">
            <a:spAutoFit/>
          </a:bodyPr>
          <a:lstStyle/>
          <a:p>
            <a:pPr marL="11206">
              <a:spcBef>
                <a:spcPts val="97"/>
              </a:spcBef>
            </a:pPr>
            <a:r>
              <a:rPr sz="1103" spc="4" dirty="0">
                <a:solidFill>
                  <a:srgbClr val="595959"/>
                </a:solidFill>
                <a:latin typeface="Calibri"/>
                <a:cs typeface="Calibri"/>
              </a:rPr>
              <a:t>Job </a:t>
            </a:r>
            <a:r>
              <a:rPr sz="1103" dirty="0">
                <a:solidFill>
                  <a:srgbClr val="595959"/>
                </a:solidFill>
                <a:latin typeface="Calibri"/>
                <a:cs typeface="Calibri"/>
              </a:rPr>
              <a:t>Gains by </a:t>
            </a:r>
            <a:r>
              <a:rPr sz="1103" spc="-4" dirty="0">
                <a:solidFill>
                  <a:srgbClr val="595959"/>
                </a:solidFill>
                <a:latin typeface="Calibri"/>
                <a:cs typeface="Calibri"/>
              </a:rPr>
              <a:t>Market </a:t>
            </a:r>
            <a:r>
              <a:rPr sz="1103" dirty="0">
                <a:solidFill>
                  <a:srgbClr val="595959"/>
                </a:solidFill>
                <a:latin typeface="Calibri"/>
                <a:cs typeface="Calibri"/>
              </a:rPr>
              <a:t>Sector</a:t>
            </a:r>
            <a:r>
              <a:rPr sz="1103" spc="-40" dirty="0">
                <a:solidFill>
                  <a:srgbClr val="595959"/>
                </a:solidFill>
                <a:latin typeface="Calibri"/>
                <a:cs typeface="Calibri"/>
              </a:rPr>
              <a:t> </a:t>
            </a:r>
            <a:r>
              <a:rPr sz="794" dirty="0">
                <a:solidFill>
                  <a:srgbClr val="595959"/>
                </a:solidFill>
                <a:latin typeface="Calibri"/>
                <a:cs typeface="Calibri"/>
              </a:rPr>
              <a:t>(n=413)</a:t>
            </a:r>
            <a:endParaRPr sz="794">
              <a:latin typeface="Calibri"/>
              <a:cs typeface="Calibri"/>
            </a:endParaRPr>
          </a:p>
        </p:txBody>
      </p:sp>
      <p:sp>
        <p:nvSpPr>
          <p:cNvPr id="44" name="object 44"/>
          <p:cNvSpPr/>
          <p:nvPr/>
        </p:nvSpPr>
        <p:spPr>
          <a:xfrm>
            <a:off x="2688380" y="1602243"/>
            <a:ext cx="3210485" cy="1927412"/>
          </a:xfrm>
          <a:custGeom>
            <a:avLst/>
            <a:gdLst/>
            <a:ahLst/>
            <a:cxnLst/>
            <a:rect l="l" t="t" r="r" b="b"/>
            <a:pathLst>
              <a:path w="3638550" h="2184400">
                <a:moveTo>
                  <a:pt x="0" y="2184400"/>
                </a:moveTo>
                <a:lnTo>
                  <a:pt x="3638550" y="2184400"/>
                </a:lnTo>
                <a:lnTo>
                  <a:pt x="3638550" y="0"/>
                </a:lnTo>
                <a:lnTo>
                  <a:pt x="0" y="0"/>
                </a:lnTo>
                <a:lnTo>
                  <a:pt x="0" y="218440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45" name="object 45"/>
          <p:cNvSpPr/>
          <p:nvPr/>
        </p:nvSpPr>
        <p:spPr>
          <a:xfrm>
            <a:off x="3896770" y="1927940"/>
            <a:ext cx="0" cy="210110"/>
          </a:xfrm>
          <a:custGeom>
            <a:avLst/>
            <a:gdLst/>
            <a:ahLst/>
            <a:cxnLst/>
            <a:rect l="l" t="t" r="r" b="b"/>
            <a:pathLst>
              <a:path h="238125">
                <a:moveTo>
                  <a:pt x="0" y="0"/>
                </a:moveTo>
                <a:lnTo>
                  <a:pt x="0" y="237655"/>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46" name="object 46"/>
          <p:cNvSpPr/>
          <p:nvPr/>
        </p:nvSpPr>
        <p:spPr>
          <a:xfrm>
            <a:off x="3896770" y="2191173"/>
            <a:ext cx="0" cy="98612"/>
          </a:xfrm>
          <a:custGeom>
            <a:avLst/>
            <a:gdLst/>
            <a:ahLst/>
            <a:cxnLst/>
            <a:rect l="l" t="t" r="r" b="b"/>
            <a:pathLst>
              <a:path h="111760">
                <a:moveTo>
                  <a:pt x="0" y="0"/>
                </a:moveTo>
                <a:lnTo>
                  <a:pt x="0" y="111243"/>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47" name="object 47"/>
          <p:cNvSpPr/>
          <p:nvPr/>
        </p:nvSpPr>
        <p:spPr>
          <a:xfrm>
            <a:off x="3896770" y="2342868"/>
            <a:ext cx="0" cy="258856"/>
          </a:xfrm>
          <a:custGeom>
            <a:avLst/>
            <a:gdLst/>
            <a:ahLst/>
            <a:cxnLst/>
            <a:rect l="l" t="t" r="r" b="b"/>
            <a:pathLst>
              <a:path h="293369">
                <a:moveTo>
                  <a:pt x="0" y="0"/>
                </a:moveTo>
                <a:lnTo>
                  <a:pt x="0" y="293276"/>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48" name="object 48"/>
          <p:cNvSpPr/>
          <p:nvPr/>
        </p:nvSpPr>
        <p:spPr>
          <a:xfrm>
            <a:off x="3896770" y="2655180"/>
            <a:ext cx="0" cy="98612"/>
          </a:xfrm>
          <a:custGeom>
            <a:avLst/>
            <a:gdLst/>
            <a:ahLst/>
            <a:cxnLst/>
            <a:rect l="l" t="t" r="r" b="b"/>
            <a:pathLst>
              <a:path h="111760">
                <a:moveTo>
                  <a:pt x="0" y="0"/>
                </a:moveTo>
                <a:lnTo>
                  <a:pt x="0" y="111243"/>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49" name="object 49"/>
          <p:cNvSpPr/>
          <p:nvPr/>
        </p:nvSpPr>
        <p:spPr>
          <a:xfrm>
            <a:off x="3896770" y="2806875"/>
            <a:ext cx="0" cy="98612"/>
          </a:xfrm>
          <a:custGeom>
            <a:avLst/>
            <a:gdLst/>
            <a:ahLst/>
            <a:cxnLst/>
            <a:rect l="l" t="t" r="r" b="b"/>
            <a:pathLst>
              <a:path h="111760">
                <a:moveTo>
                  <a:pt x="0" y="0"/>
                </a:moveTo>
                <a:lnTo>
                  <a:pt x="0" y="111241"/>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0" name="object 50"/>
          <p:cNvSpPr/>
          <p:nvPr/>
        </p:nvSpPr>
        <p:spPr>
          <a:xfrm>
            <a:off x="3896770" y="2958568"/>
            <a:ext cx="0" cy="258856"/>
          </a:xfrm>
          <a:custGeom>
            <a:avLst/>
            <a:gdLst/>
            <a:ahLst/>
            <a:cxnLst/>
            <a:rect l="l" t="t" r="r" b="b"/>
            <a:pathLst>
              <a:path h="293370">
                <a:moveTo>
                  <a:pt x="0" y="0"/>
                </a:moveTo>
                <a:lnTo>
                  <a:pt x="0" y="293276"/>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1" name="object 51"/>
          <p:cNvSpPr/>
          <p:nvPr/>
        </p:nvSpPr>
        <p:spPr>
          <a:xfrm>
            <a:off x="3896770" y="3270881"/>
            <a:ext cx="0" cy="49306"/>
          </a:xfrm>
          <a:custGeom>
            <a:avLst/>
            <a:gdLst/>
            <a:ahLst/>
            <a:cxnLst/>
            <a:rect l="l" t="t" r="r" b="b"/>
            <a:pathLst>
              <a:path h="55879">
                <a:moveTo>
                  <a:pt x="0" y="0"/>
                </a:moveTo>
                <a:lnTo>
                  <a:pt x="0" y="55621"/>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2" name="object 52"/>
          <p:cNvSpPr/>
          <p:nvPr/>
        </p:nvSpPr>
        <p:spPr>
          <a:xfrm>
            <a:off x="4199982" y="1927940"/>
            <a:ext cx="0" cy="210110"/>
          </a:xfrm>
          <a:custGeom>
            <a:avLst/>
            <a:gdLst/>
            <a:ahLst/>
            <a:cxnLst/>
            <a:rect l="l" t="t" r="r" b="b"/>
            <a:pathLst>
              <a:path h="238125">
                <a:moveTo>
                  <a:pt x="0" y="0"/>
                </a:moveTo>
                <a:lnTo>
                  <a:pt x="0" y="237655"/>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3" name="object 53"/>
          <p:cNvSpPr/>
          <p:nvPr/>
        </p:nvSpPr>
        <p:spPr>
          <a:xfrm>
            <a:off x="4199982" y="2191174"/>
            <a:ext cx="0" cy="410696"/>
          </a:xfrm>
          <a:custGeom>
            <a:avLst/>
            <a:gdLst/>
            <a:ahLst/>
            <a:cxnLst/>
            <a:rect l="l" t="t" r="r" b="b"/>
            <a:pathLst>
              <a:path h="465455">
                <a:moveTo>
                  <a:pt x="0" y="0"/>
                </a:moveTo>
                <a:lnTo>
                  <a:pt x="0" y="465197"/>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4" name="object 54"/>
          <p:cNvSpPr/>
          <p:nvPr/>
        </p:nvSpPr>
        <p:spPr>
          <a:xfrm>
            <a:off x="4199982" y="2655180"/>
            <a:ext cx="0" cy="98612"/>
          </a:xfrm>
          <a:custGeom>
            <a:avLst/>
            <a:gdLst/>
            <a:ahLst/>
            <a:cxnLst/>
            <a:rect l="l" t="t" r="r" b="b"/>
            <a:pathLst>
              <a:path h="111760">
                <a:moveTo>
                  <a:pt x="0" y="0"/>
                </a:moveTo>
                <a:lnTo>
                  <a:pt x="0" y="111243"/>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5" name="object 55"/>
          <p:cNvSpPr/>
          <p:nvPr/>
        </p:nvSpPr>
        <p:spPr>
          <a:xfrm>
            <a:off x="4199982" y="2806875"/>
            <a:ext cx="0" cy="513229"/>
          </a:xfrm>
          <a:custGeom>
            <a:avLst/>
            <a:gdLst/>
            <a:ahLst/>
            <a:cxnLst/>
            <a:rect l="l" t="t" r="r" b="b"/>
            <a:pathLst>
              <a:path h="581660">
                <a:moveTo>
                  <a:pt x="0" y="0"/>
                </a:moveTo>
                <a:lnTo>
                  <a:pt x="0" y="581495"/>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6" name="object 56"/>
          <p:cNvSpPr/>
          <p:nvPr/>
        </p:nvSpPr>
        <p:spPr>
          <a:xfrm>
            <a:off x="4503195" y="1927940"/>
            <a:ext cx="0" cy="674034"/>
          </a:xfrm>
          <a:custGeom>
            <a:avLst/>
            <a:gdLst/>
            <a:ahLst/>
            <a:cxnLst/>
            <a:rect l="l" t="t" r="r" b="b"/>
            <a:pathLst>
              <a:path h="763905">
                <a:moveTo>
                  <a:pt x="0" y="0"/>
                </a:moveTo>
                <a:lnTo>
                  <a:pt x="0" y="763529"/>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7" name="object 57"/>
          <p:cNvSpPr/>
          <p:nvPr/>
        </p:nvSpPr>
        <p:spPr>
          <a:xfrm>
            <a:off x="4503195" y="2655180"/>
            <a:ext cx="0" cy="98612"/>
          </a:xfrm>
          <a:custGeom>
            <a:avLst/>
            <a:gdLst/>
            <a:ahLst/>
            <a:cxnLst/>
            <a:rect l="l" t="t" r="r" b="b"/>
            <a:pathLst>
              <a:path h="111760">
                <a:moveTo>
                  <a:pt x="0" y="0"/>
                </a:moveTo>
                <a:lnTo>
                  <a:pt x="0" y="111243"/>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8" name="object 58"/>
          <p:cNvSpPr/>
          <p:nvPr/>
        </p:nvSpPr>
        <p:spPr>
          <a:xfrm>
            <a:off x="4503195" y="2806875"/>
            <a:ext cx="0" cy="513229"/>
          </a:xfrm>
          <a:custGeom>
            <a:avLst/>
            <a:gdLst/>
            <a:ahLst/>
            <a:cxnLst/>
            <a:rect l="l" t="t" r="r" b="b"/>
            <a:pathLst>
              <a:path h="581660">
                <a:moveTo>
                  <a:pt x="0" y="0"/>
                </a:moveTo>
                <a:lnTo>
                  <a:pt x="0" y="581495"/>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59" name="object 59"/>
          <p:cNvSpPr/>
          <p:nvPr/>
        </p:nvSpPr>
        <p:spPr>
          <a:xfrm>
            <a:off x="4815325" y="1927940"/>
            <a:ext cx="0" cy="674034"/>
          </a:xfrm>
          <a:custGeom>
            <a:avLst/>
            <a:gdLst/>
            <a:ahLst/>
            <a:cxnLst/>
            <a:rect l="l" t="t" r="r" b="b"/>
            <a:pathLst>
              <a:path h="763905">
                <a:moveTo>
                  <a:pt x="0" y="0"/>
                </a:moveTo>
                <a:lnTo>
                  <a:pt x="0" y="763529"/>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0" name="object 60"/>
          <p:cNvSpPr/>
          <p:nvPr/>
        </p:nvSpPr>
        <p:spPr>
          <a:xfrm>
            <a:off x="4815325" y="2655180"/>
            <a:ext cx="0" cy="98612"/>
          </a:xfrm>
          <a:custGeom>
            <a:avLst/>
            <a:gdLst/>
            <a:ahLst/>
            <a:cxnLst/>
            <a:rect l="l" t="t" r="r" b="b"/>
            <a:pathLst>
              <a:path h="111760">
                <a:moveTo>
                  <a:pt x="0" y="0"/>
                </a:moveTo>
                <a:lnTo>
                  <a:pt x="0" y="111243"/>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1" name="object 61"/>
          <p:cNvSpPr/>
          <p:nvPr/>
        </p:nvSpPr>
        <p:spPr>
          <a:xfrm>
            <a:off x="4815325" y="2806875"/>
            <a:ext cx="0" cy="513229"/>
          </a:xfrm>
          <a:custGeom>
            <a:avLst/>
            <a:gdLst/>
            <a:ahLst/>
            <a:cxnLst/>
            <a:rect l="l" t="t" r="r" b="b"/>
            <a:pathLst>
              <a:path h="581660">
                <a:moveTo>
                  <a:pt x="0" y="0"/>
                </a:moveTo>
                <a:lnTo>
                  <a:pt x="0" y="581495"/>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2" name="object 62"/>
          <p:cNvSpPr/>
          <p:nvPr/>
        </p:nvSpPr>
        <p:spPr>
          <a:xfrm>
            <a:off x="5118537" y="1927940"/>
            <a:ext cx="0" cy="674034"/>
          </a:xfrm>
          <a:custGeom>
            <a:avLst/>
            <a:gdLst/>
            <a:ahLst/>
            <a:cxnLst/>
            <a:rect l="l" t="t" r="r" b="b"/>
            <a:pathLst>
              <a:path h="763905">
                <a:moveTo>
                  <a:pt x="0" y="0"/>
                </a:moveTo>
                <a:lnTo>
                  <a:pt x="0" y="763529"/>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3" name="object 63"/>
          <p:cNvSpPr/>
          <p:nvPr/>
        </p:nvSpPr>
        <p:spPr>
          <a:xfrm>
            <a:off x="5118537" y="2655180"/>
            <a:ext cx="0" cy="98612"/>
          </a:xfrm>
          <a:custGeom>
            <a:avLst/>
            <a:gdLst/>
            <a:ahLst/>
            <a:cxnLst/>
            <a:rect l="l" t="t" r="r" b="b"/>
            <a:pathLst>
              <a:path h="111760">
                <a:moveTo>
                  <a:pt x="0" y="0"/>
                </a:moveTo>
                <a:lnTo>
                  <a:pt x="0" y="111243"/>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4" name="object 64"/>
          <p:cNvSpPr/>
          <p:nvPr/>
        </p:nvSpPr>
        <p:spPr>
          <a:xfrm>
            <a:off x="5118537" y="2806875"/>
            <a:ext cx="0" cy="513229"/>
          </a:xfrm>
          <a:custGeom>
            <a:avLst/>
            <a:gdLst/>
            <a:ahLst/>
            <a:cxnLst/>
            <a:rect l="l" t="t" r="r" b="b"/>
            <a:pathLst>
              <a:path h="581660">
                <a:moveTo>
                  <a:pt x="0" y="0"/>
                </a:moveTo>
                <a:lnTo>
                  <a:pt x="0" y="581495"/>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5" name="object 65"/>
          <p:cNvSpPr/>
          <p:nvPr/>
        </p:nvSpPr>
        <p:spPr>
          <a:xfrm>
            <a:off x="5421750" y="1927939"/>
            <a:ext cx="0" cy="825874"/>
          </a:xfrm>
          <a:custGeom>
            <a:avLst/>
            <a:gdLst/>
            <a:ahLst/>
            <a:cxnLst/>
            <a:rect l="l" t="t" r="r" b="b"/>
            <a:pathLst>
              <a:path h="935989">
                <a:moveTo>
                  <a:pt x="0" y="0"/>
                </a:moveTo>
                <a:lnTo>
                  <a:pt x="0" y="935448"/>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6" name="object 66"/>
          <p:cNvSpPr/>
          <p:nvPr/>
        </p:nvSpPr>
        <p:spPr>
          <a:xfrm>
            <a:off x="5421750" y="2806875"/>
            <a:ext cx="0" cy="513229"/>
          </a:xfrm>
          <a:custGeom>
            <a:avLst/>
            <a:gdLst/>
            <a:ahLst/>
            <a:cxnLst/>
            <a:rect l="l" t="t" r="r" b="b"/>
            <a:pathLst>
              <a:path h="581660">
                <a:moveTo>
                  <a:pt x="0" y="0"/>
                </a:moveTo>
                <a:lnTo>
                  <a:pt x="0" y="581495"/>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7" name="object 67"/>
          <p:cNvSpPr/>
          <p:nvPr/>
        </p:nvSpPr>
        <p:spPr>
          <a:xfrm>
            <a:off x="5724963" y="1927940"/>
            <a:ext cx="0" cy="1392331"/>
          </a:xfrm>
          <a:custGeom>
            <a:avLst/>
            <a:gdLst/>
            <a:ahLst/>
            <a:cxnLst/>
            <a:rect l="l" t="t" r="r" b="b"/>
            <a:pathLst>
              <a:path h="1577975">
                <a:moveTo>
                  <a:pt x="0" y="0"/>
                </a:moveTo>
                <a:lnTo>
                  <a:pt x="0" y="1577622"/>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68" name="object 68"/>
          <p:cNvSpPr/>
          <p:nvPr/>
        </p:nvSpPr>
        <p:spPr>
          <a:xfrm>
            <a:off x="3589098" y="3244112"/>
            <a:ext cx="428065" cy="0"/>
          </a:xfrm>
          <a:custGeom>
            <a:avLst/>
            <a:gdLst/>
            <a:ahLst/>
            <a:cxnLst/>
            <a:rect l="l" t="t" r="r" b="b"/>
            <a:pathLst>
              <a:path w="485139">
                <a:moveTo>
                  <a:pt x="0" y="0"/>
                </a:moveTo>
                <a:lnTo>
                  <a:pt x="485139" y="0"/>
                </a:lnTo>
              </a:path>
            </a:pathLst>
          </a:custGeom>
          <a:ln w="60678">
            <a:solidFill>
              <a:srgbClr val="4F81BD"/>
            </a:solidFill>
          </a:ln>
        </p:spPr>
        <p:txBody>
          <a:bodyPr wrap="square" lIns="0" tIns="0" rIns="0" bIns="0" rtlCol="0"/>
          <a:lstStyle/>
          <a:p>
            <a:pPr defTabSz="806867"/>
            <a:endParaRPr sz="1588">
              <a:solidFill>
                <a:prstClr val="black"/>
              </a:solidFill>
              <a:latin typeface="Calibri"/>
            </a:endParaRPr>
          </a:p>
        </p:txBody>
      </p:sp>
      <p:sp>
        <p:nvSpPr>
          <p:cNvPr id="69" name="object 69"/>
          <p:cNvSpPr/>
          <p:nvPr/>
        </p:nvSpPr>
        <p:spPr>
          <a:xfrm>
            <a:off x="3589098" y="3087956"/>
            <a:ext cx="124946" cy="0"/>
          </a:xfrm>
          <a:custGeom>
            <a:avLst/>
            <a:gdLst/>
            <a:ahLst/>
            <a:cxnLst/>
            <a:rect l="l" t="t" r="r" b="b"/>
            <a:pathLst>
              <a:path w="141605">
                <a:moveTo>
                  <a:pt x="0" y="0"/>
                </a:moveTo>
                <a:lnTo>
                  <a:pt x="141499" y="0"/>
                </a:lnTo>
              </a:path>
            </a:pathLst>
          </a:custGeom>
          <a:ln w="70789">
            <a:solidFill>
              <a:srgbClr val="4F81BD"/>
            </a:solidFill>
          </a:ln>
        </p:spPr>
        <p:txBody>
          <a:bodyPr wrap="square" lIns="0" tIns="0" rIns="0" bIns="0" rtlCol="0"/>
          <a:lstStyle/>
          <a:p>
            <a:pPr defTabSz="806867"/>
            <a:endParaRPr sz="1588">
              <a:solidFill>
                <a:prstClr val="black"/>
              </a:solidFill>
              <a:latin typeface="Calibri"/>
            </a:endParaRPr>
          </a:p>
        </p:txBody>
      </p:sp>
      <p:sp>
        <p:nvSpPr>
          <p:cNvPr id="70" name="object 70"/>
          <p:cNvSpPr/>
          <p:nvPr/>
        </p:nvSpPr>
        <p:spPr>
          <a:xfrm>
            <a:off x="3589097" y="2931799"/>
            <a:ext cx="490818" cy="0"/>
          </a:xfrm>
          <a:custGeom>
            <a:avLst/>
            <a:gdLst/>
            <a:ahLst/>
            <a:cxnLst/>
            <a:rect l="l" t="t" r="r" b="b"/>
            <a:pathLst>
              <a:path w="556260">
                <a:moveTo>
                  <a:pt x="0" y="0"/>
                </a:moveTo>
                <a:lnTo>
                  <a:pt x="555890" y="0"/>
                </a:lnTo>
              </a:path>
            </a:pathLst>
          </a:custGeom>
          <a:ln w="60678">
            <a:solidFill>
              <a:srgbClr val="4F81BD"/>
            </a:solidFill>
          </a:ln>
        </p:spPr>
        <p:txBody>
          <a:bodyPr wrap="square" lIns="0" tIns="0" rIns="0" bIns="0" rtlCol="0"/>
          <a:lstStyle/>
          <a:p>
            <a:pPr defTabSz="806867"/>
            <a:endParaRPr sz="1588">
              <a:solidFill>
                <a:prstClr val="black"/>
              </a:solidFill>
              <a:latin typeface="Calibri"/>
            </a:endParaRPr>
          </a:p>
        </p:txBody>
      </p:sp>
      <p:sp>
        <p:nvSpPr>
          <p:cNvPr id="71" name="object 71"/>
          <p:cNvSpPr/>
          <p:nvPr/>
        </p:nvSpPr>
        <p:spPr>
          <a:xfrm>
            <a:off x="3589098" y="2780105"/>
            <a:ext cx="1953185" cy="0"/>
          </a:xfrm>
          <a:custGeom>
            <a:avLst/>
            <a:gdLst/>
            <a:ahLst/>
            <a:cxnLst/>
            <a:rect l="l" t="t" r="r" b="b"/>
            <a:pathLst>
              <a:path w="2213610">
                <a:moveTo>
                  <a:pt x="0" y="0"/>
                </a:moveTo>
                <a:lnTo>
                  <a:pt x="2213452" y="0"/>
                </a:lnTo>
              </a:path>
            </a:pathLst>
          </a:custGeom>
          <a:ln w="60678">
            <a:solidFill>
              <a:srgbClr val="4F81BD"/>
            </a:solidFill>
          </a:ln>
        </p:spPr>
        <p:txBody>
          <a:bodyPr wrap="square" lIns="0" tIns="0" rIns="0" bIns="0" rtlCol="0"/>
          <a:lstStyle/>
          <a:p>
            <a:pPr defTabSz="806867"/>
            <a:endParaRPr sz="1588">
              <a:solidFill>
                <a:prstClr val="black"/>
              </a:solidFill>
              <a:latin typeface="Calibri"/>
            </a:endParaRPr>
          </a:p>
        </p:txBody>
      </p:sp>
      <p:sp>
        <p:nvSpPr>
          <p:cNvPr id="72" name="object 72"/>
          <p:cNvSpPr/>
          <p:nvPr/>
        </p:nvSpPr>
        <p:spPr>
          <a:xfrm>
            <a:off x="3589098" y="2628410"/>
            <a:ext cx="1775012" cy="0"/>
          </a:xfrm>
          <a:custGeom>
            <a:avLst/>
            <a:gdLst/>
            <a:ahLst/>
            <a:cxnLst/>
            <a:rect l="l" t="t" r="r" b="b"/>
            <a:pathLst>
              <a:path w="2011679">
                <a:moveTo>
                  <a:pt x="0" y="0"/>
                </a:moveTo>
                <a:lnTo>
                  <a:pt x="2011310" y="0"/>
                </a:lnTo>
              </a:path>
            </a:pathLst>
          </a:custGeom>
          <a:ln w="60676">
            <a:solidFill>
              <a:srgbClr val="4F81BD"/>
            </a:solidFill>
          </a:ln>
        </p:spPr>
        <p:txBody>
          <a:bodyPr wrap="square" lIns="0" tIns="0" rIns="0" bIns="0" rtlCol="0"/>
          <a:lstStyle/>
          <a:p>
            <a:pPr defTabSz="806867"/>
            <a:endParaRPr sz="1588">
              <a:solidFill>
                <a:prstClr val="black"/>
              </a:solidFill>
              <a:latin typeface="Calibri"/>
            </a:endParaRPr>
          </a:p>
        </p:txBody>
      </p:sp>
      <p:sp>
        <p:nvSpPr>
          <p:cNvPr id="73" name="object 73"/>
          <p:cNvSpPr/>
          <p:nvPr/>
        </p:nvSpPr>
        <p:spPr>
          <a:xfrm>
            <a:off x="3589098" y="2467793"/>
            <a:ext cx="124946" cy="0"/>
          </a:xfrm>
          <a:custGeom>
            <a:avLst/>
            <a:gdLst/>
            <a:ahLst/>
            <a:cxnLst/>
            <a:rect l="l" t="t" r="r" b="b"/>
            <a:pathLst>
              <a:path w="141605">
                <a:moveTo>
                  <a:pt x="0" y="0"/>
                </a:moveTo>
                <a:lnTo>
                  <a:pt x="141499" y="0"/>
                </a:lnTo>
              </a:path>
            </a:pathLst>
          </a:custGeom>
          <a:ln w="60678">
            <a:solidFill>
              <a:srgbClr val="4F81BD"/>
            </a:solidFill>
          </a:ln>
        </p:spPr>
        <p:txBody>
          <a:bodyPr wrap="square" lIns="0" tIns="0" rIns="0" bIns="0" rtlCol="0"/>
          <a:lstStyle/>
          <a:p>
            <a:pPr defTabSz="806867"/>
            <a:endParaRPr sz="1588">
              <a:solidFill>
                <a:prstClr val="black"/>
              </a:solidFill>
              <a:latin typeface="Calibri"/>
            </a:endParaRPr>
          </a:p>
        </p:txBody>
      </p:sp>
      <p:sp>
        <p:nvSpPr>
          <p:cNvPr id="74" name="object 74"/>
          <p:cNvSpPr/>
          <p:nvPr/>
        </p:nvSpPr>
        <p:spPr>
          <a:xfrm>
            <a:off x="3589098" y="2316099"/>
            <a:ext cx="428065" cy="0"/>
          </a:xfrm>
          <a:custGeom>
            <a:avLst/>
            <a:gdLst/>
            <a:ahLst/>
            <a:cxnLst/>
            <a:rect l="l" t="t" r="r" b="b"/>
            <a:pathLst>
              <a:path w="485139">
                <a:moveTo>
                  <a:pt x="0" y="0"/>
                </a:moveTo>
                <a:lnTo>
                  <a:pt x="485139" y="0"/>
                </a:lnTo>
              </a:path>
            </a:pathLst>
          </a:custGeom>
          <a:ln w="60678">
            <a:solidFill>
              <a:srgbClr val="4F81BD"/>
            </a:solidFill>
          </a:ln>
        </p:spPr>
        <p:txBody>
          <a:bodyPr wrap="square" lIns="0" tIns="0" rIns="0" bIns="0" rtlCol="0"/>
          <a:lstStyle/>
          <a:p>
            <a:pPr defTabSz="806867"/>
            <a:endParaRPr sz="1588">
              <a:solidFill>
                <a:prstClr val="black"/>
              </a:solidFill>
              <a:latin typeface="Calibri"/>
            </a:endParaRPr>
          </a:p>
        </p:txBody>
      </p:sp>
      <p:sp>
        <p:nvSpPr>
          <p:cNvPr id="75" name="object 75"/>
          <p:cNvSpPr/>
          <p:nvPr/>
        </p:nvSpPr>
        <p:spPr>
          <a:xfrm>
            <a:off x="3589098" y="2164404"/>
            <a:ext cx="668991" cy="0"/>
          </a:xfrm>
          <a:custGeom>
            <a:avLst/>
            <a:gdLst/>
            <a:ahLst/>
            <a:cxnLst/>
            <a:rect l="l" t="t" r="r" b="b"/>
            <a:pathLst>
              <a:path w="758189">
                <a:moveTo>
                  <a:pt x="0" y="0"/>
                </a:moveTo>
                <a:lnTo>
                  <a:pt x="758031" y="0"/>
                </a:lnTo>
              </a:path>
            </a:pathLst>
          </a:custGeom>
          <a:ln w="60676">
            <a:solidFill>
              <a:srgbClr val="4F81BD"/>
            </a:solidFill>
          </a:ln>
        </p:spPr>
        <p:txBody>
          <a:bodyPr wrap="square" lIns="0" tIns="0" rIns="0" bIns="0" rtlCol="0"/>
          <a:lstStyle/>
          <a:p>
            <a:pPr defTabSz="806867"/>
            <a:endParaRPr sz="1588">
              <a:solidFill>
                <a:prstClr val="black"/>
              </a:solidFill>
              <a:latin typeface="Calibri"/>
            </a:endParaRPr>
          </a:p>
        </p:txBody>
      </p:sp>
      <p:sp>
        <p:nvSpPr>
          <p:cNvPr id="76" name="object 76"/>
          <p:cNvSpPr/>
          <p:nvPr/>
        </p:nvSpPr>
        <p:spPr>
          <a:xfrm>
            <a:off x="3589098" y="1977017"/>
            <a:ext cx="62753" cy="53788"/>
          </a:xfrm>
          <a:custGeom>
            <a:avLst/>
            <a:gdLst/>
            <a:ahLst/>
            <a:cxnLst/>
            <a:rect l="l" t="t" r="r" b="b"/>
            <a:pathLst>
              <a:path w="71119" h="60960">
                <a:moveTo>
                  <a:pt x="70750" y="0"/>
                </a:moveTo>
                <a:lnTo>
                  <a:pt x="0" y="0"/>
                </a:lnTo>
                <a:lnTo>
                  <a:pt x="0" y="60678"/>
                </a:lnTo>
                <a:lnTo>
                  <a:pt x="70750" y="60678"/>
                </a:lnTo>
                <a:lnTo>
                  <a:pt x="70750" y="0"/>
                </a:lnTo>
                <a:close/>
              </a:path>
            </a:pathLst>
          </a:custGeom>
          <a:solidFill>
            <a:srgbClr val="4F81BD"/>
          </a:solidFill>
        </p:spPr>
        <p:txBody>
          <a:bodyPr wrap="square" lIns="0" tIns="0" rIns="0" bIns="0" rtlCol="0"/>
          <a:lstStyle/>
          <a:p>
            <a:pPr defTabSz="806867"/>
            <a:endParaRPr sz="1588">
              <a:solidFill>
                <a:prstClr val="black"/>
              </a:solidFill>
              <a:latin typeface="Calibri"/>
            </a:endParaRPr>
          </a:p>
        </p:txBody>
      </p:sp>
      <p:sp>
        <p:nvSpPr>
          <p:cNvPr id="77" name="object 77"/>
          <p:cNvSpPr/>
          <p:nvPr/>
        </p:nvSpPr>
        <p:spPr>
          <a:xfrm>
            <a:off x="3584639" y="1927940"/>
            <a:ext cx="0" cy="1392331"/>
          </a:xfrm>
          <a:custGeom>
            <a:avLst/>
            <a:gdLst/>
            <a:ahLst/>
            <a:cxnLst/>
            <a:rect l="l" t="t" r="r" b="b"/>
            <a:pathLst>
              <a:path h="1577975">
                <a:moveTo>
                  <a:pt x="0" y="1577622"/>
                </a:moveTo>
                <a:lnTo>
                  <a:pt x="0" y="0"/>
                </a:lnTo>
              </a:path>
            </a:pathLst>
          </a:custGeom>
          <a:ln w="10107">
            <a:solidFill>
              <a:srgbClr val="D9D9D9"/>
            </a:solidFill>
          </a:ln>
        </p:spPr>
        <p:txBody>
          <a:bodyPr wrap="square" lIns="0" tIns="0" rIns="0" bIns="0" rtlCol="0"/>
          <a:lstStyle/>
          <a:p>
            <a:pPr defTabSz="806867"/>
            <a:endParaRPr sz="1588">
              <a:solidFill>
                <a:prstClr val="black"/>
              </a:solidFill>
              <a:latin typeface="Calibri"/>
            </a:endParaRPr>
          </a:p>
        </p:txBody>
      </p:sp>
      <p:sp>
        <p:nvSpPr>
          <p:cNvPr id="78" name="object 78"/>
          <p:cNvSpPr txBox="1"/>
          <p:nvPr/>
        </p:nvSpPr>
        <p:spPr>
          <a:xfrm>
            <a:off x="3528543" y="3357831"/>
            <a:ext cx="128307" cy="108102"/>
          </a:xfrm>
          <a:prstGeom prst="rect">
            <a:avLst/>
          </a:prstGeom>
        </p:spPr>
        <p:txBody>
          <a:bodyPr vert="horz" wrap="square" lIns="0" tIns="12886" rIns="0" bIns="0" rtlCol="0">
            <a:spAutoFit/>
          </a:bodyPr>
          <a:lstStyle/>
          <a:p>
            <a:pPr marL="11206" defTabSz="806867">
              <a:spcBef>
                <a:spcPts val="101"/>
              </a:spcBef>
            </a:pPr>
            <a:r>
              <a:rPr sz="618" spc="31" dirty="0">
                <a:solidFill>
                  <a:srgbClr val="595959"/>
                </a:solidFill>
                <a:latin typeface="Calibri"/>
                <a:cs typeface="Calibri"/>
              </a:rPr>
              <a:t>0%</a:t>
            </a:r>
            <a:endParaRPr sz="618">
              <a:solidFill>
                <a:prstClr val="black"/>
              </a:solidFill>
              <a:latin typeface="Calibri"/>
              <a:cs typeface="Calibri"/>
            </a:endParaRPr>
          </a:p>
        </p:txBody>
      </p:sp>
      <p:sp>
        <p:nvSpPr>
          <p:cNvPr id="79" name="object 79"/>
          <p:cNvSpPr txBox="1"/>
          <p:nvPr/>
        </p:nvSpPr>
        <p:spPr>
          <a:xfrm>
            <a:off x="3834344" y="3357831"/>
            <a:ext cx="128307" cy="108102"/>
          </a:xfrm>
          <a:prstGeom prst="rect">
            <a:avLst/>
          </a:prstGeom>
        </p:spPr>
        <p:txBody>
          <a:bodyPr vert="horz" wrap="square" lIns="0" tIns="12886" rIns="0" bIns="0" rtlCol="0">
            <a:spAutoFit/>
          </a:bodyPr>
          <a:lstStyle/>
          <a:p>
            <a:pPr marL="11206" defTabSz="806867">
              <a:spcBef>
                <a:spcPts val="101"/>
              </a:spcBef>
            </a:pPr>
            <a:r>
              <a:rPr sz="618" spc="31" dirty="0">
                <a:solidFill>
                  <a:srgbClr val="595959"/>
                </a:solidFill>
                <a:latin typeface="Calibri"/>
                <a:cs typeface="Calibri"/>
              </a:rPr>
              <a:t>5%</a:t>
            </a:r>
            <a:endParaRPr sz="618">
              <a:solidFill>
                <a:prstClr val="black"/>
              </a:solidFill>
              <a:latin typeface="Calibri"/>
              <a:cs typeface="Calibri"/>
            </a:endParaRPr>
          </a:p>
        </p:txBody>
      </p:sp>
      <p:sp>
        <p:nvSpPr>
          <p:cNvPr id="80" name="object 80"/>
          <p:cNvSpPr txBox="1"/>
          <p:nvPr/>
        </p:nvSpPr>
        <p:spPr>
          <a:xfrm>
            <a:off x="4119812" y="3357831"/>
            <a:ext cx="1689287" cy="108102"/>
          </a:xfrm>
          <a:prstGeom prst="rect">
            <a:avLst/>
          </a:prstGeom>
        </p:spPr>
        <p:txBody>
          <a:bodyPr vert="horz" wrap="square" lIns="0" tIns="12886" rIns="0" bIns="0" rtlCol="0">
            <a:spAutoFit/>
          </a:bodyPr>
          <a:lstStyle/>
          <a:p>
            <a:pPr marL="11206" defTabSz="806867">
              <a:spcBef>
                <a:spcPts val="101"/>
              </a:spcBef>
              <a:tabLst>
                <a:tab pos="316583" algn="l"/>
                <a:tab pos="622520" algn="l"/>
                <a:tab pos="928457" algn="l"/>
                <a:tab pos="1234394" algn="l"/>
                <a:tab pos="1539770" algn="l"/>
              </a:tabLst>
            </a:pPr>
            <a:r>
              <a:rPr sz="618" spc="31" dirty="0">
                <a:solidFill>
                  <a:srgbClr val="595959"/>
                </a:solidFill>
                <a:latin typeface="Calibri"/>
                <a:cs typeface="Calibri"/>
              </a:rPr>
              <a:t>1</a:t>
            </a:r>
            <a:r>
              <a:rPr sz="618" spc="-35" dirty="0">
                <a:solidFill>
                  <a:srgbClr val="595959"/>
                </a:solidFill>
                <a:latin typeface="Calibri"/>
                <a:cs typeface="Calibri"/>
              </a:rPr>
              <a:t>0</a:t>
            </a:r>
            <a:r>
              <a:rPr sz="618" spc="9" dirty="0">
                <a:solidFill>
                  <a:srgbClr val="595959"/>
                </a:solidFill>
                <a:latin typeface="Calibri"/>
                <a:cs typeface="Calibri"/>
              </a:rPr>
              <a:t>%</a:t>
            </a:r>
            <a:r>
              <a:rPr sz="618" dirty="0">
                <a:solidFill>
                  <a:srgbClr val="595959"/>
                </a:solidFill>
                <a:latin typeface="Calibri"/>
                <a:cs typeface="Calibri"/>
              </a:rPr>
              <a:t>	</a:t>
            </a:r>
            <a:r>
              <a:rPr sz="618" spc="31" dirty="0">
                <a:solidFill>
                  <a:srgbClr val="595959"/>
                </a:solidFill>
                <a:latin typeface="Calibri"/>
                <a:cs typeface="Calibri"/>
              </a:rPr>
              <a:t>1</a:t>
            </a:r>
            <a:r>
              <a:rPr sz="618" spc="-35" dirty="0">
                <a:solidFill>
                  <a:srgbClr val="595959"/>
                </a:solidFill>
                <a:latin typeface="Calibri"/>
                <a:cs typeface="Calibri"/>
              </a:rPr>
              <a:t>5</a:t>
            </a:r>
            <a:r>
              <a:rPr sz="618" spc="9" dirty="0">
                <a:solidFill>
                  <a:srgbClr val="595959"/>
                </a:solidFill>
                <a:latin typeface="Calibri"/>
                <a:cs typeface="Calibri"/>
              </a:rPr>
              <a:t>%</a:t>
            </a:r>
            <a:r>
              <a:rPr sz="618" dirty="0">
                <a:solidFill>
                  <a:srgbClr val="595959"/>
                </a:solidFill>
                <a:latin typeface="Calibri"/>
                <a:cs typeface="Calibri"/>
              </a:rPr>
              <a:t>	</a:t>
            </a:r>
            <a:r>
              <a:rPr sz="618" spc="31" dirty="0">
                <a:solidFill>
                  <a:srgbClr val="595959"/>
                </a:solidFill>
                <a:latin typeface="Calibri"/>
                <a:cs typeface="Calibri"/>
              </a:rPr>
              <a:t>2</a:t>
            </a:r>
            <a:r>
              <a:rPr sz="618" spc="-35" dirty="0">
                <a:solidFill>
                  <a:srgbClr val="595959"/>
                </a:solidFill>
                <a:latin typeface="Calibri"/>
                <a:cs typeface="Calibri"/>
              </a:rPr>
              <a:t>0</a:t>
            </a:r>
            <a:r>
              <a:rPr sz="618" spc="9" dirty="0">
                <a:solidFill>
                  <a:srgbClr val="595959"/>
                </a:solidFill>
                <a:latin typeface="Calibri"/>
                <a:cs typeface="Calibri"/>
              </a:rPr>
              <a:t>%</a:t>
            </a:r>
            <a:r>
              <a:rPr sz="618" dirty="0">
                <a:solidFill>
                  <a:srgbClr val="595959"/>
                </a:solidFill>
                <a:latin typeface="Calibri"/>
                <a:cs typeface="Calibri"/>
              </a:rPr>
              <a:t>	</a:t>
            </a:r>
            <a:r>
              <a:rPr sz="618" spc="31" dirty="0">
                <a:solidFill>
                  <a:srgbClr val="595959"/>
                </a:solidFill>
                <a:latin typeface="Calibri"/>
                <a:cs typeface="Calibri"/>
              </a:rPr>
              <a:t>2</a:t>
            </a:r>
            <a:r>
              <a:rPr sz="618" spc="-35" dirty="0">
                <a:solidFill>
                  <a:srgbClr val="595959"/>
                </a:solidFill>
                <a:latin typeface="Calibri"/>
                <a:cs typeface="Calibri"/>
              </a:rPr>
              <a:t>5</a:t>
            </a:r>
            <a:r>
              <a:rPr sz="618" spc="9" dirty="0">
                <a:solidFill>
                  <a:srgbClr val="595959"/>
                </a:solidFill>
                <a:latin typeface="Calibri"/>
                <a:cs typeface="Calibri"/>
              </a:rPr>
              <a:t>%</a:t>
            </a:r>
            <a:r>
              <a:rPr sz="618" dirty="0">
                <a:solidFill>
                  <a:srgbClr val="595959"/>
                </a:solidFill>
                <a:latin typeface="Calibri"/>
                <a:cs typeface="Calibri"/>
              </a:rPr>
              <a:t>	</a:t>
            </a:r>
            <a:r>
              <a:rPr sz="618" spc="31" dirty="0">
                <a:solidFill>
                  <a:srgbClr val="595959"/>
                </a:solidFill>
                <a:latin typeface="Calibri"/>
                <a:cs typeface="Calibri"/>
              </a:rPr>
              <a:t>3</a:t>
            </a:r>
            <a:r>
              <a:rPr sz="618" spc="-35" dirty="0">
                <a:solidFill>
                  <a:srgbClr val="595959"/>
                </a:solidFill>
                <a:latin typeface="Calibri"/>
                <a:cs typeface="Calibri"/>
              </a:rPr>
              <a:t>0</a:t>
            </a:r>
            <a:r>
              <a:rPr sz="618" spc="9" dirty="0">
                <a:solidFill>
                  <a:srgbClr val="595959"/>
                </a:solidFill>
                <a:latin typeface="Calibri"/>
                <a:cs typeface="Calibri"/>
              </a:rPr>
              <a:t>%</a:t>
            </a:r>
            <a:r>
              <a:rPr sz="618" dirty="0">
                <a:solidFill>
                  <a:srgbClr val="595959"/>
                </a:solidFill>
                <a:latin typeface="Calibri"/>
                <a:cs typeface="Calibri"/>
              </a:rPr>
              <a:t>	</a:t>
            </a:r>
            <a:r>
              <a:rPr sz="618" spc="31" dirty="0">
                <a:solidFill>
                  <a:srgbClr val="595959"/>
                </a:solidFill>
                <a:latin typeface="Calibri"/>
                <a:cs typeface="Calibri"/>
              </a:rPr>
              <a:t>3</a:t>
            </a:r>
            <a:r>
              <a:rPr sz="618" spc="-35" dirty="0">
                <a:solidFill>
                  <a:srgbClr val="595959"/>
                </a:solidFill>
                <a:latin typeface="Calibri"/>
                <a:cs typeface="Calibri"/>
              </a:rPr>
              <a:t>5</a:t>
            </a:r>
            <a:r>
              <a:rPr sz="618" spc="9" dirty="0">
                <a:solidFill>
                  <a:srgbClr val="595959"/>
                </a:solidFill>
                <a:latin typeface="Calibri"/>
                <a:cs typeface="Calibri"/>
              </a:rPr>
              <a:t>%</a:t>
            </a:r>
            <a:endParaRPr sz="618">
              <a:solidFill>
                <a:prstClr val="black"/>
              </a:solidFill>
              <a:latin typeface="Calibri"/>
              <a:cs typeface="Calibri"/>
            </a:endParaRPr>
          </a:p>
        </p:txBody>
      </p:sp>
      <p:sp>
        <p:nvSpPr>
          <p:cNvPr id="81" name="object 81"/>
          <p:cNvSpPr txBox="1"/>
          <p:nvPr/>
        </p:nvSpPr>
        <p:spPr>
          <a:xfrm>
            <a:off x="2733119" y="1883718"/>
            <a:ext cx="795057" cy="1437256"/>
          </a:xfrm>
          <a:prstGeom prst="rect">
            <a:avLst/>
          </a:prstGeom>
        </p:spPr>
        <p:txBody>
          <a:bodyPr vert="horz" wrap="square" lIns="0" tIns="6163" rIns="0" bIns="0" rtlCol="0">
            <a:spAutoFit/>
          </a:bodyPr>
          <a:lstStyle/>
          <a:p>
            <a:pPr marL="297532" marR="6724" indent="121030" algn="r" defTabSz="806867">
              <a:lnSpc>
                <a:spcPct val="165900"/>
              </a:lnSpc>
              <a:spcBef>
                <a:spcPts val="49"/>
              </a:spcBef>
            </a:pPr>
            <a:r>
              <a:rPr sz="618" spc="-13" dirty="0">
                <a:solidFill>
                  <a:srgbClr val="595959"/>
                </a:solidFill>
                <a:latin typeface="Calibri"/>
                <a:cs typeface="Calibri"/>
              </a:rPr>
              <a:t>Ag</a:t>
            </a:r>
            <a:r>
              <a:rPr sz="618" spc="4" dirty="0">
                <a:solidFill>
                  <a:srgbClr val="595959"/>
                </a:solidFill>
                <a:latin typeface="Calibri"/>
                <a:cs typeface="Calibri"/>
              </a:rPr>
              <a:t>r</a:t>
            </a:r>
            <a:r>
              <a:rPr sz="618" spc="-79" dirty="0">
                <a:solidFill>
                  <a:srgbClr val="595959"/>
                </a:solidFill>
                <a:latin typeface="Calibri"/>
                <a:cs typeface="Calibri"/>
              </a:rPr>
              <a:t> </a:t>
            </a:r>
            <a:r>
              <a:rPr sz="618" spc="-4" dirty="0">
                <a:solidFill>
                  <a:srgbClr val="595959"/>
                </a:solidFill>
                <a:latin typeface="Calibri"/>
                <a:cs typeface="Calibri"/>
              </a:rPr>
              <a:t>i</a:t>
            </a:r>
            <a:r>
              <a:rPr sz="618" spc="-53" dirty="0">
                <a:solidFill>
                  <a:srgbClr val="595959"/>
                </a:solidFill>
                <a:latin typeface="Calibri"/>
                <a:cs typeface="Calibri"/>
              </a:rPr>
              <a:t>c</a:t>
            </a:r>
            <a:r>
              <a:rPr sz="618" spc="22" dirty="0">
                <a:solidFill>
                  <a:srgbClr val="595959"/>
                </a:solidFill>
                <a:latin typeface="Calibri"/>
                <a:cs typeface="Calibri"/>
              </a:rPr>
              <a:t>u</a:t>
            </a:r>
            <a:r>
              <a:rPr sz="618" spc="-4" dirty="0">
                <a:solidFill>
                  <a:srgbClr val="595959"/>
                </a:solidFill>
                <a:latin typeface="Calibri"/>
                <a:cs typeface="Calibri"/>
              </a:rPr>
              <a:t>lt</a:t>
            </a:r>
            <a:r>
              <a:rPr sz="618" spc="22" dirty="0">
                <a:solidFill>
                  <a:srgbClr val="595959"/>
                </a:solidFill>
                <a:latin typeface="Calibri"/>
                <a:cs typeface="Calibri"/>
              </a:rPr>
              <a:t>u</a:t>
            </a:r>
            <a:r>
              <a:rPr sz="618" spc="-9" dirty="0">
                <a:solidFill>
                  <a:srgbClr val="595959"/>
                </a:solidFill>
                <a:latin typeface="Calibri"/>
                <a:cs typeface="Calibri"/>
              </a:rPr>
              <a:t>r</a:t>
            </a:r>
            <a:r>
              <a:rPr sz="618" spc="4" dirty="0">
                <a:solidFill>
                  <a:srgbClr val="595959"/>
                </a:solidFill>
                <a:latin typeface="Calibri"/>
                <a:cs typeface="Calibri"/>
              </a:rPr>
              <a:t>e  </a:t>
            </a:r>
            <a:r>
              <a:rPr sz="618" spc="26" dirty="0">
                <a:solidFill>
                  <a:srgbClr val="595959"/>
                </a:solidFill>
                <a:latin typeface="Calibri"/>
                <a:cs typeface="Calibri"/>
              </a:rPr>
              <a:t>M</a:t>
            </a:r>
            <a:r>
              <a:rPr sz="618" spc="-22" dirty="0">
                <a:solidFill>
                  <a:srgbClr val="595959"/>
                </a:solidFill>
                <a:latin typeface="Calibri"/>
                <a:cs typeface="Calibri"/>
              </a:rPr>
              <a:t>a</a:t>
            </a:r>
            <a:r>
              <a:rPr sz="618" spc="22" dirty="0">
                <a:solidFill>
                  <a:srgbClr val="595959"/>
                </a:solidFill>
                <a:latin typeface="Calibri"/>
                <a:cs typeface="Calibri"/>
              </a:rPr>
              <a:t>n</a:t>
            </a:r>
            <a:r>
              <a:rPr sz="618" spc="-49" dirty="0">
                <a:solidFill>
                  <a:srgbClr val="595959"/>
                </a:solidFill>
                <a:latin typeface="Calibri"/>
                <a:cs typeface="Calibri"/>
              </a:rPr>
              <a:t>u</a:t>
            </a:r>
            <a:r>
              <a:rPr sz="618" spc="18" dirty="0">
                <a:solidFill>
                  <a:srgbClr val="595959"/>
                </a:solidFill>
                <a:latin typeface="Calibri"/>
                <a:cs typeface="Calibri"/>
              </a:rPr>
              <a:t>f</a:t>
            </a:r>
            <a:r>
              <a:rPr sz="618" spc="53" dirty="0">
                <a:solidFill>
                  <a:srgbClr val="595959"/>
                </a:solidFill>
                <a:latin typeface="Calibri"/>
                <a:cs typeface="Calibri"/>
              </a:rPr>
              <a:t>a</a:t>
            </a:r>
            <a:r>
              <a:rPr sz="618" spc="-53" dirty="0">
                <a:solidFill>
                  <a:srgbClr val="595959"/>
                </a:solidFill>
                <a:latin typeface="Calibri"/>
                <a:cs typeface="Calibri"/>
              </a:rPr>
              <a:t>c</a:t>
            </a:r>
            <a:r>
              <a:rPr sz="618" dirty="0">
                <a:solidFill>
                  <a:srgbClr val="595959"/>
                </a:solidFill>
                <a:latin typeface="Calibri"/>
                <a:cs typeface="Calibri"/>
              </a:rPr>
              <a:t>t</a:t>
            </a:r>
            <a:r>
              <a:rPr sz="618" spc="22" dirty="0">
                <a:solidFill>
                  <a:srgbClr val="595959"/>
                </a:solidFill>
                <a:latin typeface="Calibri"/>
                <a:cs typeface="Calibri"/>
              </a:rPr>
              <a:t>u</a:t>
            </a:r>
            <a:r>
              <a:rPr sz="618" spc="-9" dirty="0">
                <a:solidFill>
                  <a:srgbClr val="595959"/>
                </a:solidFill>
                <a:latin typeface="Calibri"/>
                <a:cs typeface="Calibri"/>
              </a:rPr>
              <a:t>ri</a:t>
            </a:r>
            <a:r>
              <a:rPr sz="618" spc="22" dirty="0">
                <a:solidFill>
                  <a:srgbClr val="595959"/>
                </a:solidFill>
                <a:latin typeface="Calibri"/>
                <a:cs typeface="Calibri"/>
              </a:rPr>
              <a:t>n</a:t>
            </a:r>
            <a:r>
              <a:rPr sz="618" spc="4" dirty="0">
                <a:solidFill>
                  <a:srgbClr val="595959"/>
                </a:solidFill>
                <a:latin typeface="Calibri"/>
                <a:cs typeface="Calibri"/>
              </a:rPr>
              <a:t>g  </a:t>
            </a:r>
            <a:r>
              <a:rPr sz="618" spc="35" dirty="0">
                <a:solidFill>
                  <a:srgbClr val="595959"/>
                </a:solidFill>
                <a:latin typeface="Calibri"/>
                <a:cs typeface="Calibri"/>
              </a:rPr>
              <a:t>H</a:t>
            </a:r>
            <a:r>
              <a:rPr sz="618" spc="-31" dirty="0">
                <a:solidFill>
                  <a:srgbClr val="595959"/>
                </a:solidFill>
                <a:latin typeface="Calibri"/>
                <a:cs typeface="Calibri"/>
              </a:rPr>
              <a:t>e</a:t>
            </a:r>
            <a:r>
              <a:rPr sz="618" spc="-18" dirty="0">
                <a:solidFill>
                  <a:srgbClr val="595959"/>
                </a:solidFill>
                <a:latin typeface="Calibri"/>
                <a:cs typeface="Calibri"/>
              </a:rPr>
              <a:t>a</a:t>
            </a:r>
            <a:r>
              <a:rPr sz="618" spc="-9" dirty="0">
                <a:solidFill>
                  <a:srgbClr val="595959"/>
                </a:solidFill>
                <a:latin typeface="Calibri"/>
                <a:cs typeface="Calibri"/>
              </a:rPr>
              <a:t>l</a:t>
            </a:r>
            <a:r>
              <a:rPr sz="618" dirty="0">
                <a:solidFill>
                  <a:srgbClr val="595959"/>
                </a:solidFill>
                <a:latin typeface="Calibri"/>
                <a:cs typeface="Calibri"/>
              </a:rPr>
              <a:t>t</a:t>
            </a:r>
            <a:r>
              <a:rPr sz="618" spc="22" dirty="0">
                <a:solidFill>
                  <a:srgbClr val="595959"/>
                </a:solidFill>
                <a:latin typeface="Calibri"/>
                <a:cs typeface="Calibri"/>
              </a:rPr>
              <a:t>h</a:t>
            </a:r>
            <a:r>
              <a:rPr sz="618" spc="18" dirty="0">
                <a:solidFill>
                  <a:srgbClr val="595959"/>
                </a:solidFill>
                <a:latin typeface="Calibri"/>
                <a:cs typeface="Calibri"/>
              </a:rPr>
              <a:t>c</a:t>
            </a:r>
            <a:r>
              <a:rPr sz="618" spc="-18" dirty="0">
                <a:solidFill>
                  <a:srgbClr val="595959"/>
                </a:solidFill>
                <a:latin typeface="Calibri"/>
                <a:cs typeface="Calibri"/>
              </a:rPr>
              <a:t>a</a:t>
            </a:r>
            <a:r>
              <a:rPr sz="618" spc="-9" dirty="0">
                <a:solidFill>
                  <a:srgbClr val="595959"/>
                </a:solidFill>
                <a:latin typeface="Calibri"/>
                <a:cs typeface="Calibri"/>
              </a:rPr>
              <a:t>r</a:t>
            </a:r>
            <a:r>
              <a:rPr sz="618" spc="4" dirty="0">
                <a:solidFill>
                  <a:srgbClr val="595959"/>
                </a:solidFill>
                <a:latin typeface="Calibri"/>
                <a:cs typeface="Calibri"/>
              </a:rPr>
              <a:t>e</a:t>
            </a:r>
            <a:endParaRPr sz="618">
              <a:solidFill>
                <a:prstClr val="black"/>
              </a:solidFill>
              <a:latin typeface="Calibri"/>
              <a:cs typeface="Calibri"/>
            </a:endParaRPr>
          </a:p>
          <a:p>
            <a:pPr marR="8965" algn="r" defTabSz="806867">
              <a:spcBef>
                <a:spcPts val="454"/>
              </a:spcBef>
            </a:pPr>
            <a:r>
              <a:rPr sz="618" spc="-4" dirty="0">
                <a:solidFill>
                  <a:srgbClr val="595959"/>
                </a:solidFill>
                <a:latin typeface="Calibri"/>
                <a:cs typeface="Calibri"/>
              </a:rPr>
              <a:t>Infor</a:t>
            </a:r>
            <a:r>
              <a:rPr sz="618" spc="-119" dirty="0">
                <a:solidFill>
                  <a:srgbClr val="595959"/>
                </a:solidFill>
                <a:latin typeface="Calibri"/>
                <a:cs typeface="Calibri"/>
              </a:rPr>
              <a:t> </a:t>
            </a:r>
            <a:r>
              <a:rPr sz="618" dirty="0">
                <a:solidFill>
                  <a:srgbClr val="595959"/>
                </a:solidFill>
                <a:latin typeface="Calibri"/>
                <a:cs typeface="Calibri"/>
              </a:rPr>
              <a:t>mation technology</a:t>
            </a:r>
            <a:endParaRPr sz="618">
              <a:solidFill>
                <a:prstClr val="black"/>
              </a:solidFill>
              <a:latin typeface="Calibri"/>
              <a:cs typeface="Calibri"/>
            </a:endParaRPr>
          </a:p>
          <a:p>
            <a:pPr marL="235896" marR="4483" indent="359167" algn="r" defTabSz="806867">
              <a:lnSpc>
                <a:spcPts val="1262"/>
              </a:lnSpc>
              <a:spcBef>
                <a:spcPts val="62"/>
              </a:spcBef>
            </a:pPr>
            <a:r>
              <a:rPr sz="618" spc="9" dirty="0">
                <a:solidFill>
                  <a:srgbClr val="595959"/>
                </a:solidFill>
                <a:latin typeface="Calibri"/>
                <a:cs typeface="Calibri"/>
              </a:rPr>
              <a:t>R</a:t>
            </a:r>
            <a:r>
              <a:rPr sz="618" spc="-31" dirty="0">
                <a:solidFill>
                  <a:srgbClr val="595959"/>
                </a:solidFill>
                <a:latin typeface="Calibri"/>
                <a:cs typeface="Calibri"/>
              </a:rPr>
              <a:t>e</a:t>
            </a:r>
            <a:r>
              <a:rPr sz="618" dirty="0">
                <a:solidFill>
                  <a:srgbClr val="595959"/>
                </a:solidFill>
                <a:latin typeface="Calibri"/>
                <a:cs typeface="Calibri"/>
              </a:rPr>
              <a:t>t</a:t>
            </a:r>
            <a:r>
              <a:rPr sz="618" spc="49" dirty="0">
                <a:solidFill>
                  <a:srgbClr val="595959"/>
                </a:solidFill>
                <a:latin typeface="Calibri"/>
                <a:cs typeface="Calibri"/>
              </a:rPr>
              <a:t>a</a:t>
            </a:r>
            <a:r>
              <a:rPr sz="618" spc="-4" dirty="0">
                <a:solidFill>
                  <a:srgbClr val="595959"/>
                </a:solidFill>
                <a:latin typeface="Calibri"/>
                <a:cs typeface="Calibri"/>
              </a:rPr>
              <a:t>i</a:t>
            </a:r>
            <a:r>
              <a:rPr sz="618" dirty="0">
                <a:solidFill>
                  <a:srgbClr val="595959"/>
                </a:solidFill>
                <a:latin typeface="Calibri"/>
                <a:cs typeface="Calibri"/>
              </a:rPr>
              <a:t>l  </a:t>
            </a:r>
            <a:r>
              <a:rPr sz="618" spc="4" dirty="0">
                <a:solidFill>
                  <a:srgbClr val="595959"/>
                </a:solidFill>
                <a:latin typeface="Calibri"/>
                <a:cs typeface="Calibri"/>
              </a:rPr>
              <a:t>Service</a:t>
            </a:r>
            <a:r>
              <a:rPr sz="618" spc="-84" dirty="0">
                <a:solidFill>
                  <a:srgbClr val="595959"/>
                </a:solidFill>
                <a:latin typeface="Calibri"/>
                <a:cs typeface="Calibri"/>
              </a:rPr>
              <a:t> </a:t>
            </a:r>
            <a:r>
              <a:rPr sz="618" dirty="0">
                <a:solidFill>
                  <a:srgbClr val="595959"/>
                </a:solidFill>
                <a:latin typeface="Calibri"/>
                <a:cs typeface="Calibri"/>
              </a:rPr>
              <a:t>(general)</a:t>
            </a:r>
            <a:endParaRPr sz="618">
              <a:solidFill>
                <a:prstClr val="black"/>
              </a:solidFill>
              <a:latin typeface="Calibri"/>
              <a:cs typeface="Calibri"/>
            </a:endParaRPr>
          </a:p>
          <a:p>
            <a:pPr marR="4483" algn="r" defTabSz="806867">
              <a:spcBef>
                <a:spcPts val="326"/>
              </a:spcBef>
            </a:pPr>
            <a:r>
              <a:rPr sz="618" spc="-26" dirty="0">
                <a:solidFill>
                  <a:srgbClr val="595959"/>
                </a:solidFill>
                <a:latin typeface="Calibri"/>
                <a:cs typeface="Calibri"/>
              </a:rPr>
              <a:t>E</a:t>
            </a:r>
            <a:r>
              <a:rPr sz="618" spc="22" dirty="0">
                <a:solidFill>
                  <a:srgbClr val="595959"/>
                </a:solidFill>
                <a:latin typeface="Calibri"/>
                <a:cs typeface="Calibri"/>
              </a:rPr>
              <a:t>du</a:t>
            </a:r>
            <a:r>
              <a:rPr sz="618" spc="18" dirty="0">
                <a:solidFill>
                  <a:srgbClr val="595959"/>
                </a:solidFill>
                <a:latin typeface="Calibri"/>
                <a:cs typeface="Calibri"/>
              </a:rPr>
              <a:t>c</a:t>
            </a:r>
            <a:r>
              <a:rPr sz="618" spc="-18" dirty="0">
                <a:solidFill>
                  <a:srgbClr val="595959"/>
                </a:solidFill>
                <a:latin typeface="Calibri"/>
                <a:cs typeface="Calibri"/>
              </a:rPr>
              <a:t>a</a:t>
            </a:r>
            <a:r>
              <a:rPr sz="618" dirty="0">
                <a:solidFill>
                  <a:srgbClr val="595959"/>
                </a:solidFill>
                <a:latin typeface="Calibri"/>
                <a:cs typeface="Calibri"/>
              </a:rPr>
              <a:t>t</a:t>
            </a:r>
            <a:r>
              <a:rPr sz="618" spc="-9" dirty="0">
                <a:solidFill>
                  <a:srgbClr val="595959"/>
                </a:solidFill>
                <a:latin typeface="Calibri"/>
                <a:cs typeface="Calibri"/>
              </a:rPr>
              <a:t>i</a:t>
            </a:r>
            <a:r>
              <a:rPr sz="618" spc="22" dirty="0">
                <a:solidFill>
                  <a:srgbClr val="595959"/>
                </a:solidFill>
                <a:latin typeface="Calibri"/>
                <a:cs typeface="Calibri"/>
              </a:rPr>
              <a:t>o</a:t>
            </a:r>
            <a:r>
              <a:rPr sz="618" spc="4" dirty="0">
                <a:solidFill>
                  <a:srgbClr val="595959"/>
                </a:solidFill>
                <a:latin typeface="Calibri"/>
                <a:cs typeface="Calibri"/>
              </a:rPr>
              <a:t>n</a:t>
            </a:r>
            <a:endParaRPr sz="618">
              <a:solidFill>
                <a:prstClr val="black"/>
              </a:solidFill>
              <a:latin typeface="Calibri"/>
              <a:cs typeface="Calibri"/>
            </a:endParaRPr>
          </a:p>
          <a:p>
            <a:pPr marR="8405" algn="r" defTabSz="806867">
              <a:spcBef>
                <a:spcPts val="454"/>
              </a:spcBef>
            </a:pPr>
            <a:r>
              <a:rPr sz="618" spc="31" dirty="0">
                <a:solidFill>
                  <a:srgbClr val="595959"/>
                </a:solidFill>
                <a:latin typeface="Calibri"/>
                <a:cs typeface="Calibri"/>
              </a:rPr>
              <a:t>G</a:t>
            </a:r>
            <a:r>
              <a:rPr sz="618" spc="-49" dirty="0">
                <a:solidFill>
                  <a:srgbClr val="595959"/>
                </a:solidFill>
                <a:latin typeface="Calibri"/>
                <a:cs typeface="Calibri"/>
              </a:rPr>
              <a:t>o</a:t>
            </a:r>
            <a:r>
              <a:rPr sz="618" dirty="0">
                <a:solidFill>
                  <a:srgbClr val="595959"/>
                </a:solidFill>
                <a:latin typeface="Calibri"/>
                <a:cs typeface="Calibri"/>
              </a:rPr>
              <a:t>v</a:t>
            </a:r>
            <a:r>
              <a:rPr sz="618" spc="40" dirty="0">
                <a:solidFill>
                  <a:srgbClr val="595959"/>
                </a:solidFill>
                <a:latin typeface="Calibri"/>
                <a:cs typeface="Calibri"/>
              </a:rPr>
              <a:t>e</a:t>
            </a:r>
            <a:r>
              <a:rPr sz="618" spc="-9" dirty="0">
                <a:solidFill>
                  <a:srgbClr val="595959"/>
                </a:solidFill>
                <a:latin typeface="Calibri"/>
                <a:cs typeface="Calibri"/>
              </a:rPr>
              <a:t>r</a:t>
            </a:r>
            <a:r>
              <a:rPr sz="618" spc="22" dirty="0">
                <a:solidFill>
                  <a:srgbClr val="595959"/>
                </a:solidFill>
                <a:latin typeface="Calibri"/>
                <a:cs typeface="Calibri"/>
              </a:rPr>
              <a:t>n</a:t>
            </a:r>
            <a:r>
              <a:rPr sz="618" spc="-9" dirty="0">
                <a:solidFill>
                  <a:srgbClr val="595959"/>
                </a:solidFill>
                <a:latin typeface="Calibri"/>
                <a:cs typeface="Calibri"/>
              </a:rPr>
              <a:t>m</a:t>
            </a:r>
            <a:r>
              <a:rPr sz="618" spc="40" dirty="0">
                <a:solidFill>
                  <a:srgbClr val="595959"/>
                </a:solidFill>
                <a:latin typeface="Calibri"/>
                <a:cs typeface="Calibri"/>
              </a:rPr>
              <a:t>e</a:t>
            </a:r>
            <a:r>
              <a:rPr sz="618" spc="-49" dirty="0">
                <a:solidFill>
                  <a:srgbClr val="595959"/>
                </a:solidFill>
                <a:latin typeface="Calibri"/>
                <a:cs typeface="Calibri"/>
              </a:rPr>
              <a:t>n</a:t>
            </a:r>
            <a:r>
              <a:rPr sz="618" spc="4" dirty="0">
                <a:solidFill>
                  <a:srgbClr val="595959"/>
                </a:solidFill>
                <a:latin typeface="Calibri"/>
                <a:cs typeface="Calibri"/>
              </a:rPr>
              <a:t>t</a:t>
            </a:r>
            <a:endParaRPr sz="618">
              <a:solidFill>
                <a:prstClr val="black"/>
              </a:solidFill>
              <a:latin typeface="Calibri"/>
              <a:cs typeface="Calibri"/>
            </a:endParaRPr>
          </a:p>
          <a:p>
            <a:pPr marR="7845" algn="r" defTabSz="806867">
              <a:spcBef>
                <a:spcPts val="521"/>
              </a:spcBef>
            </a:pPr>
            <a:r>
              <a:rPr sz="618" spc="9" dirty="0">
                <a:solidFill>
                  <a:srgbClr val="595959"/>
                </a:solidFill>
                <a:latin typeface="Calibri"/>
                <a:cs typeface="Calibri"/>
              </a:rPr>
              <a:t>O</a:t>
            </a:r>
            <a:r>
              <a:rPr sz="618" dirty="0">
                <a:solidFill>
                  <a:srgbClr val="595959"/>
                </a:solidFill>
                <a:latin typeface="Calibri"/>
                <a:cs typeface="Calibri"/>
              </a:rPr>
              <a:t>t</a:t>
            </a:r>
            <a:r>
              <a:rPr sz="618" spc="22" dirty="0">
                <a:solidFill>
                  <a:srgbClr val="595959"/>
                </a:solidFill>
                <a:latin typeface="Calibri"/>
                <a:cs typeface="Calibri"/>
              </a:rPr>
              <a:t>h</a:t>
            </a:r>
            <a:r>
              <a:rPr sz="618" spc="-31" dirty="0">
                <a:solidFill>
                  <a:srgbClr val="595959"/>
                </a:solidFill>
                <a:latin typeface="Calibri"/>
                <a:cs typeface="Calibri"/>
              </a:rPr>
              <a:t>e</a:t>
            </a:r>
            <a:r>
              <a:rPr sz="618" spc="4" dirty="0">
                <a:solidFill>
                  <a:srgbClr val="595959"/>
                </a:solidFill>
                <a:latin typeface="Calibri"/>
                <a:cs typeface="Calibri"/>
              </a:rPr>
              <a:t>r</a:t>
            </a:r>
            <a:endParaRPr sz="618">
              <a:solidFill>
                <a:prstClr val="black"/>
              </a:solidFill>
              <a:latin typeface="Calibri"/>
              <a:cs typeface="Calibri"/>
            </a:endParaRPr>
          </a:p>
        </p:txBody>
      </p:sp>
      <p:sp>
        <p:nvSpPr>
          <p:cNvPr id="82" name="object 82"/>
          <p:cNvSpPr txBox="1"/>
          <p:nvPr/>
        </p:nvSpPr>
        <p:spPr>
          <a:xfrm>
            <a:off x="3359140" y="1644576"/>
            <a:ext cx="1865219" cy="162413"/>
          </a:xfrm>
          <a:prstGeom prst="rect">
            <a:avLst/>
          </a:prstGeom>
        </p:spPr>
        <p:txBody>
          <a:bodyPr vert="horz" wrap="square" lIns="0" tIns="12887" rIns="0" bIns="0" rtlCol="0">
            <a:spAutoFit/>
          </a:bodyPr>
          <a:lstStyle/>
          <a:p>
            <a:pPr marL="11206" defTabSz="806867">
              <a:spcBef>
                <a:spcPts val="101"/>
              </a:spcBef>
            </a:pPr>
            <a:r>
              <a:rPr sz="971" spc="4" dirty="0">
                <a:solidFill>
                  <a:srgbClr val="595959"/>
                </a:solidFill>
                <a:latin typeface="Calibri"/>
                <a:cs typeface="Calibri"/>
              </a:rPr>
              <a:t>Job Losses </a:t>
            </a:r>
            <a:r>
              <a:rPr sz="971" dirty="0">
                <a:solidFill>
                  <a:srgbClr val="595959"/>
                </a:solidFill>
                <a:latin typeface="Calibri"/>
                <a:cs typeface="Calibri"/>
              </a:rPr>
              <a:t>by </a:t>
            </a:r>
            <a:r>
              <a:rPr sz="971" spc="-4" dirty="0">
                <a:solidFill>
                  <a:srgbClr val="595959"/>
                </a:solidFill>
                <a:latin typeface="Calibri"/>
                <a:cs typeface="Calibri"/>
              </a:rPr>
              <a:t>Market </a:t>
            </a:r>
            <a:r>
              <a:rPr sz="971" dirty="0">
                <a:solidFill>
                  <a:srgbClr val="595959"/>
                </a:solidFill>
                <a:latin typeface="Calibri"/>
                <a:cs typeface="Calibri"/>
              </a:rPr>
              <a:t>Sector</a:t>
            </a:r>
            <a:r>
              <a:rPr sz="971" spc="-44" dirty="0">
                <a:solidFill>
                  <a:srgbClr val="595959"/>
                </a:solidFill>
                <a:latin typeface="Calibri"/>
                <a:cs typeface="Calibri"/>
              </a:rPr>
              <a:t> </a:t>
            </a:r>
            <a:r>
              <a:rPr sz="971" spc="4" dirty="0">
                <a:solidFill>
                  <a:srgbClr val="595959"/>
                </a:solidFill>
                <a:latin typeface="Calibri"/>
                <a:cs typeface="Calibri"/>
              </a:rPr>
              <a:t>(n=550)</a:t>
            </a:r>
            <a:endParaRPr sz="971">
              <a:solidFill>
                <a:prstClr val="black"/>
              </a:solidFill>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862" y="1188670"/>
            <a:ext cx="4238625" cy="1365532"/>
          </a:xfrm>
          <a:prstGeom prst="rect">
            <a:avLst/>
          </a:prstGeom>
        </p:spPr>
        <p:txBody>
          <a:bodyPr vert="horz" wrap="square" lIns="0" tIns="11206" rIns="0" bIns="0" rtlCol="0" anchor="ctr">
            <a:spAutoFit/>
          </a:bodyPr>
          <a:lstStyle/>
          <a:p>
            <a:pPr marL="11206">
              <a:lnSpc>
                <a:spcPct val="100000"/>
              </a:lnSpc>
              <a:spcBef>
                <a:spcPts val="88"/>
              </a:spcBef>
            </a:pPr>
            <a:r>
              <a:rPr dirty="0"/>
              <a:t>VR &amp; </a:t>
            </a:r>
            <a:r>
              <a:rPr spc="-4" dirty="0"/>
              <a:t>Medicaid</a:t>
            </a:r>
            <a:r>
              <a:rPr spc="-168" dirty="0"/>
              <a:t> </a:t>
            </a:r>
            <a:r>
              <a:rPr spc="-4" dirty="0"/>
              <a:t>Challenges</a:t>
            </a:r>
          </a:p>
        </p:txBody>
      </p:sp>
      <p:sp>
        <p:nvSpPr>
          <p:cNvPr id="3" name="object 3"/>
          <p:cNvSpPr/>
          <p:nvPr/>
        </p:nvSpPr>
        <p:spPr>
          <a:xfrm>
            <a:off x="4063782" y="2606147"/>
            <a:ext cx="4064934" cy="2440081"/>
          </a:xfrm>
          <a:custGeom>
            <a:avLst/>
            <a:gdLst/>
            <a:ahLst/>
            <a:cxnLst/>
            <a:rect l="l" t="t" r="r" b="b"/>
            <a:pathLst>
              <a:path w="4606925" h="2765425">
                <a:moveTo>
                  <a:pt x="0" y="2765424"/>
                </a:moveTo>
                <a:lnTo>
                  <a:pt x="4606361" y="2765424"/>
                </a:lnTo>
                <a:lnTo>
                  <a:pt x="4606361" y="0"/>
                </a:lnTo>
                <a:lnTo>
                  <a:pt x="0" y="0"/>
                </a:lnTo>
                <a:lnTo>
                  <a:pt x="0" y="2765424"/>
                </a:lnTo>
                <a:close/>
              </a:path>
            </a:pathLst>
          </a:custGeom>
          <a:solidFill>
            <a:srgbClr val="FFFFFF"/>
          </a:solidFill>
        </p:spPr>
        <p:txBody>
          <a:bodyPr wrap="square" lIns="0" tIns="0" rIns="0" bIns="0" rtlCol="0"/>
          <a:lstStyle/>
          <a:p>
            <a:endParaRPr sz="1588"/>
          </a:p>
        </p:txBody>
      </p:sp>
      <p:sp>
        <p:nvSpPr>
          <p:cNvPr id="4" name="object 4"/>
          <p:cNvSpPr/>
          <p:nvPr/>
        </p:nvSpPr>
        <p:spPr>
          <a:xfrm>
            <a:off x="5153276" y="3024125"/>
            <a:ext cx="0" cy="175372"/>
          </a:xfrm>
          <a:custGeom>
            <a:avLst/>
            <a:gdLst/>
            <a:ahLst/>
            <a:cxnLst/>
            <a:rect l="l" t="t" r="r" b="b"/>
            <a:pathLst>
              <a:path h="198754">
                <a:moveTo>
                  <a:pt x="0" y="0"/>
                </a:moveTo>
                <a:lnTo>
                  <a:pt x="0" y="198445"/>
                </a:lnTo>
              </a:path>
            </a:pathLst>
          </a:custGeom>
          <a:ln w="9596">
            <a:solidFill>
              <a:srgbClr val="D9D9D9"/>
            </a:solidFill>
          </a:ln>
        </p:spPr>
        <p:txBody>
          <a:bodyPr wrap="square" lIns="0" tIns="0" rIns="0" bIns="0" rtlCol="0"/>
          <a:lstStyle/>
          <a:p>
            <a:endParaRPr sz="1588"/>
          </a:p>
        </p:txBody>
      </p:sp>
      <p:sp>
        <p:nvSpPr>
          <p:cNvPr id="5" name="object 5"/>
          <p:cNvSpPr/>
          <p:nvPr/>
        </p:nvSpPr>
        <p:spPr>
          <a:xfrm>
            <a:off x="5153276" y="3594605"/>
            <a:ext cx="0" cy="356347"/>
          </a:xfrm>
          <a:custGeom>
            <a:avLst/>
            <a:gdLst/>
            <a:ahLst/>
            <a:cxnLst/>
            <a:rect l="l" t="t" r="r" b="b"/>
            <a:pathLst>
              <a:path h="403860">
                <a:moveTo>
                  <a:pt x="0" y="0"/>
                </a:moveTo>
                <a:lnTo>
                  <a:pt x="0" y="403291"/>
                </a:lnTo>
              </a:path>
            </a:pathLst>
          </a:custGeom>
          <a:ln w="9596">
            <a:solidFill>
              <a:srgbClr val="D9D9D9"/>
            </a:solidFill>
          </a:ln>
        </p:spPr>
        <p:txBody>
          <a:bodyPr wrap="square" lIns="0" tIns="0" rIns="0" bIns="0" rtlCol="0"/>
          <a:lstStyle/>
          <a:p>
            <a:endParaRPr sz="1588"/>
          </a:p>
        </p:txBody>
      </p:sp>
      <p:sp>
        <p:nvSpPr>
          <p:cNvPr id="6" name="object 6"/>
          <p:cNvSpPr/>
          <p:nvPr/>
        </p:nvSpPr>
        <p:spPr>
          <a:xfrm>
            <a:off x="5153276" y="4345834"/>
            <a:ext cx="0" cy="180974"/>
          </a:xfrm>
          <a:custGeom>
            <a:avLst/>
            <a:gdLst/>
            <a:ahLst/>
            <a:cxnLst/>
            <a:rect l="l" t="t" r="r" b="b"/>
            <a:pathLst>
              <a:path h="205104">
                <a:moveTo>
                  <a:pt x="0" y="0"/>
                </a:moveTo>
                <a:lnTo>
                  <a:pt x="0" y="204846"/>
                </a:lnTo>
              </a:path>
            </a:pathLst>
          </a:custGeom>
          <a:ln w="9596">
            <a:solidFill>
              <a:srgbClr val="D9D9D9"/>
            </a:solidFill>
          </a:ln>
        </p:spPr>
        <p:txBody>
          <a:bodyPr wrap="square" lIns="0" tIns="0" rIns="0" bIns="0" rtlCol="0"/>
          <a:lstStyle/>
          <a:p>
            <a:endParaRPr sz="1588"/>
          </a:p>
        </p:txBody>
      </p:sp>
      <p:sp>
        <p:nvSpPr>
          <p:cNvPr id="7" name="object 7"/>
          <p:cNvSpPr/>
          <p:nvPr/>
        </p:nvSpPr>
        <p:spPr>
          <a:xfrm>
            <a:off x="5497624" y="3024125"/>
            <a:ext cx="0" cy="175372"/>
          </a:xfrm>
          <a:custGeom>
            <a:avLst/>
            <a:gdLst/>
            <a:ahLst/>
            <a:cxnLst/>
            <a:rect l="l" t="t" r="r" b="b"/>
            <a:pathLst>
              <a:path h="198754">
                <a:moveTo>
                  <a:pt x="0" y="0"/>
                </a:moveTo>
                <a:lnTo>
                  <a:pt x="0" y="198445"/>
                </a:lnTo>
              </a:path>
            </a:pathLst>
          </a:custGeom>
          <a:ln w="9596">
            <a:solidFill>
              <a:srgbClr val="D9D9D9"/>
            </a:solidFill>
          </a:ln>
        </p:spPr>
        <p:txBody>
          <a:bodyPr wrap="square" lIns="0" tIns="0" rIns="0" bIns="0" rtlCol="0"/>
          <a:lstStyle/>
          <a:p>
            <a:endParaRPr sz="1588"/>
          </a:p>
        </p:txBody>
      </p:sp>
      <p:sp>
        <p:nvSpPr>
          <p:cNvPr id="8" name="object 8"/>
          <p:cNvSpPr/>
          <p:nvPr/>
        </p:nvSpPr>
        <p:spPr>
          <a:xfrm>
            <a:off x="5497624" y="3594605"/>
            <a:ext cx="0" cy="356347"/>
          </a:xfrm>
          <a:custGeom>
            <a:avLst/>
            <a:gdLst/>
            <a:ahLst/>
            <a:cxnLst/>
            <a:rect l="l" t="t" r="r" b="b"/>
            <a:pathLst>
              <a:path h="403860">
                <a:moveTo>
                  <a:pt x="0" y="0"/>
                </a:moveTo>
                <a:lnTo>
                  <a:pt x="0" y="403291"/>
                </a:lnTo>
              </a:path>
            </a:pathLst>
          </a:custGeom>
          <a:ln w="9596">
            <a:solidFill>
              <a:srgbClr val="D9D9D9"/>
            </a:solidFill>
          </a:ln>
        </p:spPr>
        <p:txBody>
          <a:bodyPr wrap="square" lIns="0" tIns="0" rIns="0" bIns="0" rtlCol="0"/>
          <a:lstStyle/>
          <a:p>
            <a:endParaRPr sz="1588"/>
          </a:p>
        </p:txBody>
      </p:sp>
      <p:sp>
        <p:nvSpPr>
          <p:cNvPr id="9" name="object 9"/>
          <p:cNvSpPr/>
          <p:nvPr/>
        </p:nvSpPr>
        <p:spPr>
          <a:xfrm>
            <a:off x="5497624" y="4345834"/>
            <a:ext cx="0" cy="180974"/>
          </a:xfrm>
          <a:custGeom>
            <a:avLst/>
            <a:gdLst/>
            <a:ahLst/>
            <a:cxnLst/>
            <a:rect l="l" t="t" r="r" b="b"/>
            <a:pathLst>
              <a:path h="205104">
                <a:moveTo>
                  <a:pt x="0" y="0"/>
                </a:moveTo>
                <a:lnTo>
                  <a:pt x="0" y="204846"/>
                </a:lnTo>
              </a:path>
            </a:pathLst>
          </a:custGeom>
          <a:ln w="9596">
            <a:solidFill>
              <a:srgbClr val="D9D9D9"/>
            </a:solidFill>
          </a:ln>
        </p:spPr>
        <p:txBody>
          <a:bodyPr wrap="square" lIns="0" tIns="0" rIns="0" bIns="0" rtlCol="0"/>
          <a:lstStyle/>
          <a:p>
            <a:endParaRPr sz="1588"/>
          </a:p>
        </p:txBody>
      </p:sp>
      <p:sp>
        <p:nvSpPr>
          <p:cNvPr id="10" name="object 10"/>
          <p:cNvSpPr/>
          <p:nvPr/>
        </p:nvSpPr>
        <p:spPr>
          <a:xfrm>
            <a:off x="5841972" y="3024125"/>
            <a:ext cx="0" cy="175372"/>
          </a:xfrm>
          <a:custGeom>
            <a:avLst/>
            <a:gdLst/>
            <a:ahLst/>
            <a:cxnLst/>
            <a:rect l="l" t="t" r="r" b="b"/>
            <a:pathLst>
              <a:path h="198754">
                <a:moveTo>
                  <a:pt x="0" y="0"/>
                </a:moveTo>
                <a:lnTo>
                  <a:pt x="0" y="198445"/>
                </a:lnTo>
              </a:path>
            </a:pathLst>
          </a:custGeom>
          <a:ln w="9596">
            <a:solidFill>
              <a:srgbClr val="D9D9D9"/>
            </a:solidFill>
          </a:ln>
        </p:spPr>
        <p:txBody>
          <a:bodyPr wrap="square" lIns="0" tIns="0" rIns="0" bIns="0" rtlCol="0"/>
          <a:lstStyle/>
          <a:p>
            <a:endParaRPr sz="1588"/>
          </a:p>
        </p:txBody>
      </p:sp>
      <p:sp>
        <p:nvSpPr>
          <p:cNvPr id="11" name="object 11"/>
          <p:cNvSpPr/>
          <p:nvPr/>
        </p:nvSpPr>
        <p:spPr>
          <a:xfrm>
            <a:off x="5841972" y="3594605"/>
            <a:ext cx="0" cy="356347"/>
          </a:xfrm>
          <a:custGeom>
            <a:avLst/>
            <a:gdLst/>
            <a:ahLst/>
            <a:cxnLst/>
            <a:rect l="l" t="t" r="r" b="b"/>
            <a:pathLst>
              <a:path h="403860">
                <a:moveTo>
                  <a:pt x="0" y="0"/>
                </a:moveTo>
                <a:lnTo>
                  <a:pt x="0" y="403291"/>
                </a:lnTo>
              </a:path>
            </a:pathLst>
          </a:custGeom>
          <a:ln w="9596">
            <a:solidFill>
              <a:srgbClr val="D9D9D9"/>
            </a:solidFill>
          </a:ln>
        </p:spPr>
        <p:txBody>
          <a:bodyPr wrap="square" lIns="0" tIns="0" rIns="0" bIns="0" rtlCol="0"/>
          <a:lstStyle/>
          <a:p>
            <a:endParaRPr sz="1588"/>
          </a:p>
        </p:txBody>
      </p:sp>
      <p:sp>
        <p:nvSpPr>
          <p:cNvPr id="12" name="object 12"/>
          <p:cNvSpPr/>
          <p:nvPr/>
        </p:nvSpPr>
        <p:spPr>
          <a:xfrm>
            <a:off x="5841972" y="4345834"/>
            <a:ext cx="0" cy="180974"/>
          </a:xfrm>
          <a:custGeom>
            <a:avLst/>
            <a:gdLst/>
            <a:ahLst/>
            <a:cxnLst/>
            <a:rect l="l" t="t" r="r" b="b"/>
            <a:pathLst>
              <a:path h="205104">
                <a:moveTo>
                  <a:pt x="0" y="0"/>
                </a:moveTo>
                <a:lnTo>
                  <a:pt x="0" y="204846"/>
                </a:lnTo>
              </a:path>
            </a:pathLst>
          </a:custGeom>
          <a:ln w="9596">
            <a:solidFill>
              <a:srgbClr val="D9D9D9"/>
            </a:solidFill>
          </a:ln>
        </p:spPr>
        <p:txBody>
          <a:bodyPr wrap="square" lIns="0" tIns="0" rIns="0" bIns="0" rtlCol="0"/>
          <a:lstStyle/>
          <a:p>
            <a:endParaRPr sz="1588"/>
          </a:p>
        </p:txBody>
      </p:sp>
      <p:sp>
        <p:nvSpPr>
          <p:cNvPr id="13" name="object 13"/>
          <p:cNvSpPr/>
          <p:nvPr/>
        </p:nvSpPr>
        <p:spPr>
          <a:xfrm>
            <a:off x="6191966" y="3024125"/>
            <a:ext cx="0" cy="175372"/>
          </a:xfrm>
          <a:custGeom>
            <a:avLst/>
            <a:gdLst/>
            <a:ahLst/>
            <a:cxnLst/>
            <a:rect l="l" t="t" r="r" b="b"/>
            <a:pathLst>
              <a:path h="198754">
                <a:moveTo>
                  <a:pt x="0" y="0"/>
                </a:moveTo>
                <a:lnTo>
                  <a:pt x="0" y="198445"/>
                </a:lnTo>
              </a:path>
            </a:pathLst>
          </a:custGeom>
          <a:ln w="9596">
            <a:solidFill>
              <a:srgbClr val="D9D9D9"/>
            </a:solidFill>
          </a:ln>
        </p:spPr>
        <p:txBody>
          <a:bodyPr wrap="square" lIns="0" tIns="0" rIns="0" bIns="0" rtlCol="0"/>
          <a:lstStyle/>
          <a:p>
            <a:endParaRPr sz="1588"/>
          </a:p>
        </p:txBody>
      </p:sp>
      <p:sp>
        <p:nvSpPr>
          <p:cNvPr id="14" name="object 14"/>
          <p:cNvSpPr/>
          <p:nvPr/>
        </p:nvSpPr>
        <p:spPr>
          <a:xfrm>
            <a:off x="6191966" y="3396913"/>
            <a:ext cx="0" cy="553571"/>
          </a:xfrm>
          <a:custGeom>
            <a:avLst/>
            <a:gdLst/>
            <a:ahLst/>
            <a:cxnLst/>
            <a:rect l="l" t="t" r="r" b="b"/>
            <a:pathLst>
              <a:path h="627379">
                <a:moveTo>
                  <a:pt x="0" y="0"/>
                </a:moveTo>
                <a:lnTo>
                  <a:pt x="0" y="627341"/>
                </a:lnTo>
              </a:path>
            </a:pathLst>
          </a:custGeom>
          <a:ln w="9596">
            <a:solidFill>
              <a:srgbClr val="D9D9D9"/>
            </a:solidFill>
          </a:ln>
        </p:spPr>
        <p:txBody>
          <a:bodyPr wrap="square" lIns="0" tIns="0" rIns="0" bIns="0" rtlCol="0"/>
          <a:lstStyle/>
          <a:p>
            <a:endParaRPr sz="1588"/>
          </a:p>
        </p:txBody>
      </p:sp>
      <p:sp>
        <p:nvSpPr>
          <p:cNvPr id="15" name="object 15"/>
          <p:cNvSpPr/>
          <p:nvPr/>
        </p:nvSpPr>
        <p:spPr>
          <a:xfrm>
            <a:off x="6191966" y="4345834"/>
            <a:ext cx="0" cy="180974"/>
          </a:xfrm>
          <a:custGeom>
            <a:avLst/>
            <a:gdLst/>
            <a:ahLst/>
            <a:cxnLst/>
            <a:rect l="l" t="t" r="r" b="b"/>
            <a:pathLst>
              <a:path h="205104">
                <a:moveTo>
                  <a:pt x="0" y="0"/>
                </a:moveTo>
                <a:lnTo>
                  <a:pt x="0" y="204846"/>
                </a:lnTo>
              </a:path>
            </a:pathLst>
          </a:custGeom>
          <a:ln w="9596">
            <a:solidFill>
              <a:srgbClr val="D9D9D9"/>
            </a:solidFill>
          </a:ln>
        </p:spPr>
        <p:txBody>
          <a:bodyPr wrap="square" lIns="0" tIns="0" rIns="0" bIns="0" rtlCol="0"/>
          <a:lstStyle/>
          <a:p>
            <a:endParaRPr sz="1588"/>
          </a:p>
        </p:txBody>
      </p:sp>
      <p:sp>
        <p:nvSpPr>
          <p:cNvPr id="16" name="object 16"/>
          <p:cNvSpPr/>
          <p:nvPr/>
        </p:nvSpPr>
        <p:spPr>
          <a:xfrm>
            <a:off x="6536314" y="3024125"/>
            <a:ext cx="0" cy="175372"/>
          </a:xfrm>
          <a:custGeom>
            <a:avLst/>
            <a:gdLst/>
            <a:ahLst/>
            <a:cxnLst/>
            <a:rect l="l" t="t" r="r" b="b"/>
            <a:pathLst>
              <a:path h="198754">
                <a:moveTo>
                  <a:pt x="0" y="0"/>
                </a:moveTo>
                <a:lnTo>
                  <a:pt x="0" y="198445"/>
                </a:lnTo>
              </a:path>
            </a:pathLst>
          </a:custGeom>
          <a:ln w="9596">
            <a:solidFill>
              <a:srgbClr val="D9D9D9"/>
            </a:solidFill>
          </a:ln>
        </p:spPr>
        <p:txBody>
          <a:bodyPr wrap="square" lIns="0" tIns="0" rIns="0" bIns="0" rtlCol="0"/>
          <a:lstStyle/>
          <a:p>
            <a:endParaRPr sz="1588"/>
          </a:p>
        </p:txBody>
      </p:sp>
      <p:sp>
        <p:nvSpPr>
          <p:cNvPr id="17" name="object 17"/>
          <p:cNvSpPr/>
          <p:nvPr/>
        </p:nvSpPr>
        <p:spPr>
          <a:xfrm>
            <a:off x="6536314" y="3396913"/>
            <a:ext cx="0" cy="553571"/>
          </a:xfrm>
          <a:custGeom>
            <a:avLst/>
            <a:gdLst/>
            <a:ahLst/>
            <a:cxnLst/>
            <a:rect l="l" t="t" r="r" b="b"/>
            <a:pathLst>
              <a:path h="627379">
                <a:moveTo>
                  <a:pt x="0" y="0"/>
                </a:moveTo>
                <a:lnTo>
                  <a:pt x="0" y="627341"/>
                </a:lnTo>
              </a:path>
            </a:pathLst>
          </a:custGeom>
          <a:ln w="9596">
            <a:solidFill>
              <a:srgbClr val="D9D9D9"/>
            </a:solidFill>
          </a:ln>
        </p:spPr>
        <p:txBody>
          <a:bodyPr wrap="square" lIns="0" tIns="0" rIns="0" bIns="0" rtlCol="0"/>
          <a:lstStyle/>
          <a:p>
            <a:endParaRPr sz="1588"/>
          </a:p>
        </p:txBody>
      </p:sp>
      <p:sp>
        <p:nvSpPr>
          <p:cNvPr id="18" name="object 18"/>
          <p:cNvSpPr/>
          <p:nvPr/>
        </p:nvSpPr>
        <p:spPr>
          <a:xfrm>
            <a:off x="6536314" y="4345834"/>
            <a:ext cx="0" cy="180974"/>
          </a:xfrm>
          <a:custGeom>
            <a:avLst/>
            <a:gdLst/>
            <a:ahLst/>
            <a:cxnLst/>
            <a:rect l="l" t="t" r="r" b="b"/>
            <a:pathLst>
              <a:path h="205104">
                <a:moveTo>
                  <a:pt x="0" y="0"/>
                </a:moveTo>
                <a:lnTo>
                  <a:pt x="0" y="204846"/>
                </a:lnTo>
              </a:path>
            </a:pathLst>
          </a:custGeom>
          <a:ln w="9596">
            <a:solidFill>
              <a:srgbClr val="D9D9D9"/>
            </a:solidFill>
          </a:ln>
        </p:spPr>
        <p:txBody>
          <a:bodyPr wrap="square" lIns="0" tIns="0" rIns="0" bIns="0" rtlCol="0"/>
          <a:lstStyle/>
          <a:p>
            <a:endParaRPr sz="1588"/>
          </a:p>
        </p:txBody>
      </p:sp>
      <p:sp>
        <p:nvSpPr>
          <p:cNvPr id="19" name="object 19"/>
          <p:cNvSpPr/>
          <p:nvPr/>
        </p:nvSpPr>
        <p:spPr>
          <a:xfrm>
            <a:off x="6880661" y="3024125"/>
            <a:ext cx="0" cy="175372"/>
          </a:xfrm>
          <a:custGeom>
            <a:avLst/>
            <a:gdLst/>
            <a:ahLst/>
            <a:cxnLst/>
            <a:rect l="l" t="t" r="r" b="b"/>
            <a:pathLst>
              <a:path h="198754">
                <a:moveTo>
                  <a:pt x="0" y="0"/>
                </a:moveTo>
                <a:lnTo>
                  <a:pt x="0" y="198445"/>
                </a:lnTo>
              </a:path>
            </a:pathLst>
          </a:custGeom>
          <a:ln w="9596">
            <a:solidFill>
              <a:srgbClr val="D9D9D9"/>
            </a:solidFill>
          </a:ln>
        </p:spPr>
        <p:txBody>
          <a:bodyPr wrap="square" lIns="0" tIns="0" rIns="0" bIns="0" rtlCol="0"/>
          <a:lstStyle/>
          <a:p>
            <a:endParaRPr sz="1588"/>
          </a:p>
        </p:txBody>
      </p:sp>
      <p:sp>
        <p:nvSpPr>
          <p:cNvPr id="20" name="object 20"/>
          <p:cNvSpPr/>
          <p:nvPr/>
        </p:nvSpPr>
        <p:spPr>
          <a:xfrm>
            <a:off x="6880661" y="3396913"/>
            <a:ext cx="0" cy="553571"/>
          </a:xfrm>
          <a:custGeom>
            <a:avLst/>
            <a:gdLst/>
            <a:ahLst/>
            <a:cxnLst/>
            <a:rect l="l" t="t" r="r" b="b"/>
            <a:pathLst>
              <a:path h="627379">
                <a:moveTo>
                  <a:pt x="0" y="0"/>
                </a:moveTo>
                <a:lnTo>
                  <a:pt x="0" y="627341"/>
                </a:lnTo>
              </a:path>
            </a:pathLst>
          </a:custGeom>
          <a:ln w="9596">
            <a:solidFill>
              <a:srgbClr val="D9D9D9"/>
            </a:solidFill>
          </a:ln>
        </p:spPr>
        <p:txBody>
          <a:bodyPr wrap="square" lIns="0" tIns="0" rIns="0" bIns="0" rtlCol="0"/>
          <a:lstStyle/>
          <a:p>
            <a:endParaRPr sz="1588"/>
          </a:p>
        </p:txBody>
      </p:sp>
      <p:sp>
        <p:nvSpPr>
          <p:cNvPr id="21" name="object 21"/>
          <p:cNvSpPr/>
          <p:nvPr/>
        </p:nvSpPr>
        <p:spPr>
          <a:xfrm>
            <a:off x="6880661" y="4148143"/>
            <a:ext cx="0" cy="378758"/>
          </a:xfrm>
          <a:custGeom>
            <a:avLst/>
            <a:gdLst/>
            <a:ahLst/>
            <a:cxnLst/>
            <a:rect l="l" t="t" r="r" b="b"/>
            <a:pathLst>
              <a:path h="429260">
                <a:moveTo>
                  <a:pt x="0" y="0"/>
                </a:moveTo>
                <a:lnTo>
                  <a:pt x="0" y="428897"/>
                </a:lnTo>
              </a:path>
            </a:pathLst>
          </a:custGeom>
          <a:ln w="9596">
            <a:solidFill>
              <a:srgbClr val="D9D9D9"/>
            </a:solidFill>
          </a:ln>
        </p:spPr>
        <p:txBody>
          <a:bodyPr wrap="square" lIns="0" tIns="0" rIns="0" bIns="0" rtlCol="0"/>
          <a:lstStyle/>
          <a:p>
            <a:endParaRPr sz="1588"/>
          </a:p>
        </p:txBody>
      </p:sp>
      <p:sp>
        <p:nvSpPr>
          <p:cNvPr id="22" name="object 22"/>
          <p:cNvSpPr/>
          <p:nvPr/>
        </p:nvSpPr>
        <p:spPr>
          <a:xfrm>
            <a:off x="7225009" y="3024125"/>
            <a:ext cx="0" cy="175372"/>
          </a:xfrm>
          <a:custGeom>
            <a:avLst/>
            <a:gdLst/>
            <a:ahLst/>
            <a:cxnLst/>
            <a:rect l="l" t="t" r="r" b="b"/>
            <a:pathLst>
              <a:path h="198754">
                <a:moveTo>
                  <a:pt x="0" y="0"/>
                </a:moveTo>
                <a:lnTo>
                  <a:pt x="0" y="198445"/>
                </a:lnTo>
              </a:path>
            </a:pathLst>
          </a:custGeom>
          <a:ln w="9596">
            <a:solidFill>
              <a:srgbClr val="D9D9D9"/>
            </a:solidFill>
          </a:ln>
        </p:spPr>
        <p:txBody>
          <a:bodyPr wrap="square" lIns="0" tIns="0" rIns="0" bIns="0" rtlCol="0"/>
          <a:lstStyle/>
          <a:p>
            <a:endParaRPr sz="1588"/>
          </a:p>
        </p:txBody>
      </p:sp>
      <p:sp>
        <p:nvSpPr>
          <p:cNvPr id="23" name="object 23"/>
          <p:cNvSpPr/>
          <p:nvPr/>
        </p:nvSpPr>
        <p:spPr>
          <a:xfrm>
            <a:off x="7225009" y="3396913"/>
            <a:ext cx="0" cy="553571"/>
          </a:xfrm>
          <a:custGeom>
            <a:avLst/>
            <a:gdLst/>
            <a:ahLst/>
            <a:cxnLst/>
            <a:rect l="l" t="t" r="r" b="b"/>
            <a:pathLst>
              <a:path h="627379">
                <a:moveTo>
                  <a:pt x="0" y="0"/>
                </a:moveTo>
                <a:lnTo>
                  <a:pt x="0" y="627341"/>
                </a:lnTo>
              </a:path>
            </a:pathLst>
          </a:custGeom>
          <a:ln w="9596">
            <a:solidFill>
              <a:srgbClr val="D9D9D9"/>
            </a:solidFill>
          </a:ln>
        </p:spPr>
        <p:txBody>
          <a:bodyPr wrap="square" lIns="0" tIns="0" rIns="0" bIns="0" rtlCol="0"/>
          <a:lstStyle/>
          <a:p>
            <a:endParaRPr sz="1588"/>
          </a:p>
        </p:txBody>
      </p:sp>
      <p:sp>
        <p:nvSpPr>
          <p:cNvPr id="24" name="object 24"/>
          <p:cNvSpPr/>
          <p:nvPr/>
        </p:nvSpPr>
        <p:spPr>
          <a:xfrm>
            <a:off x="7225009" y="4148143"/>
            <a:ext cx="0" cy="378758"/>
          </a:xfrm>
          <a:custGeom>
            <a:avLst/>
            <a:gdLst/>
            <a:ahLst/>
            <a:cxnLst/>
            <a:rect l="l" t="t" r="r" b="b"/>
            <a:pathLst>
              <a:path h="429260">
                <a:moveTo>
                  <a:pt x="0" y="0"/>
                </a:moveTo>
                <a:lnTo>
                  <a:pt x="0" y="428897"/>
                </a:lnTo>
              </a:path>
            </a:pathLst>
          </a:custGeom>
          <a:ln w="9596">
            <a:solidFill>
              <a:srgbClr val="D9D9D9"/>
            </a:solidFill>
          </a:ln>
        </p:spPr>
        <p:txBody>
          <a:bodyPr wrap="square" lIns="0" tIns="0" rIns="0" bIns="0" rtlCol="0"/>
          <a:lstStyle/>
          <a:p>
            <a:endParaRPr sz="1588"/>
          </a:p>
        </p:txBody>
      </p:sp>
      <p:sp>
        <p:nvSpPr>
          <p:cNvPr id="25" name="object 25"/>
          <p:cNvSpPr/>
          <p:nvPr/>
        </p:nvSpPr>
        <p:spPr>
          <a:xfrm>
            <a:off x="7569357" y="3024124"/>
            <a:ext cx="0" cy="1502709"/>
          </a:xfrm>
          <a:custGeom>
            <a:avLst/>
            <a:gdLst/>
            <a:ahLst/>
            <a:cxnLst/>
            <a:rect l="l" t="t" r="r" b="b"/>
            <a:pathLst>
              <a:path h="1703070">
                <a:moveTo>
                  <a:pt x="0" y="0"/>
                </a:moveTo>
                <a:lnTo>
                  <a:pt x="0" y="1702784"/>
                </a:lnTo>
              </a:path>
            </a:pathLst>
          </a:custGeom>
          <a:ln w="9596">
            <a:solidFill>
              <a:srgbClr val="D9D9D9"/>
            </a:solidFill>
          </a:ln>
        </p:spPr>
        <p:txBody>
          <a:bodyPr wrap="square" lIns="0" tIns="0" rIns="0" bIns="0" rtlCol="0"/>
          <a:lstStyle/>
          <a:p>
            <a:endParaRPr sz="1588"/>
          </a:p>
        </p:txBody>
      </p:sp>
      <p:sp>
        <p:nvSpPr>
          <p:cNvPr id="26" name="object 26"/>
          <p:cNvSpPr/>
          <p:nvPr/>
        </p:nvSpPr>
        <p:spPr>
          <a:xfrm>
            <a:off x="7913706" y="3024124"/>
            <a:ext cx="0" cy="1502709"/>
          </a:xfrm>
          <a:custGeom>
            <a:avLst/>
            <a:gdLst/>
            <a:ahLst/>
            <a:cxnLst/>
            <a:rect l="l" t="t" r="r" b="b"/>
            <a:pathLst>
              <a:path h="1703070">
                <a:moveTo>
                  <a:pt x="0" y="0"/>
                </a:moveTo>
                <a:lnTo>
                  <a:pt x="0" y="1702784"/>
                </a:lnTo>
              </a:path>
            </a:pathLst>
          </a:custGeom>
          <a:ln w="9596">
            <a:solidFill>
              <a:srgbClr val="D9D9D9"/>
            </a:solidFill>
          </a:ln>
        </p:spPr>
        <p:txBody>
          <a:bodyPr wrap="square" lIns="0" tIns="0" rIns="0" bIns="0" rtlCol="0"/>
          <a:lstStyle/>
          <a:p>
            <a:endParaRPr sz="1588"/>
          </a:p>
        </p:txBody>
      </p:sp>
      <p:sp>
        <p:nvSpPr>
          <p:cNvPr id="27" name="object 27"/>
          <p:cNvSpPr/>
          <p:nvPr/>
        </p:nvSpPr>
        <p:spPr>
          <a:xfrm>
            <a:off x="4808928" y="4148142"/>
            <a:ext cx="1897156" cy="197783"/>
          </a:xfrm>
          <a:custGeom>
            <a:avLst/>
            <a:gdLst/>
            <a:ahLst/>
            <a:cxnLst/>
            <a:rect l="l" t="t" r="r" b="b"/>
            <a:pathLst>
              <a:path w="2150110" h="224154">
                <a:moveTo>
                  <a:pt x="2149635" y="0"/>
                </a:moveTo>
                <a:lnTo>
                  <a:pt x="0" y="0"/>
                </a:lnTo>
                <a:lnTo>
                  <a:pt x="0" y="224050"/>
                </a:lnTo>
                <a:lnTo>
                  <a:pt x="2149635" y="224050"/>
                </a:lnTo>
                <a:lnTo>
                  <a:pt x="2149635" y="0"/>
                </a:lnTo>
                <a:close/>
              </a:path>
            </a:pathLst>
          </a:custGeom>
          <a:solidFill>
            <a:srgbClr val="4F81BD"/>
          </a:solidFill>
        </p:spPr>
        <p:txBody>
          <a:bodyPr wrap="square" lIns="0" tIns="0" rIns="0" bIns="0" rtlCol="0"/>
          <a:lstStyle/>
          <a:p>
            <a:endParaRPr sz="1588"/>
          </a:p>
        </p:txBody>
      </p:sp>
      <p:sp>
        <p:nvSpPr>
          <p:cNvPr id="28" name="object 28"/>
          <p:cNvSpPr/>
          <p:nvPr/>
        </p:nvSpPr>
        <p:spPr>
          <a:xfrm>
            <a:off x="4808928" y="3396913"/>
            <a:ext cx="1383366" cy="197783"/>
          </a:xfrm>
          <a:custGeom>
            <a:avLst/>
            <a:gdLst/>
            <a:ahLst/>
            <a:cxnLst/>
            <a:rect l="l" t="t" r="r" b="b"/>
            <a:pathLst>
              <a:path w="1567814" h="224154">
                <a:moveTo>
                  <a:pt x="1567442" y="0"/>
                </a:moveTo>
                <a:lnTo>
                  <a:pt x="0" y="0"/>
                </a:lnTo>
                <a:lnTo>
                  <a:pt x="0" y="224050"/>
                </a:lnTo>
                <a:lnTo>
                  <a:pt x="1567442" y="224050"/>
                </a:lnTo>
                <a:lnTo>
                  <a:pt x="1567442" y="0"/>
                </a:lnTo>
                <a:close/>
              </a:path>
            </a:pathLst>
          </a:custGeom>
          <a:solidFill>
            <a:srgbClr val="4F81BD"/>
          </a:solidFill>
        </p:spPr>
        <p:txBody>
          <a:bodyPr wrap="square" lIns="0" tIns="0" rIns="0" bIns="0" rtlCol="0"/>
          <a:lstStyle/>
          <a:p>
            <a:endParaRPr sz="1588"/>
          </a:p>
        </p:txBody>
      </p:sp>
      <p:sp>
        <p:nvSpPr>
          <p:cNvPr id="29" name="object 29"/>
          <p:cNvSpPr/>
          <p:nvPr/>
        </p:nvSpPr>
        <p:spPr>
          <a:xfrm>
            <a:off x="4808928" y="3950450"/>
            <a:ext cx="2760569" cy="197783"/>
          </a:xfrm>
          <a:custGeom>
            <a:avLst/>
            <a:gdLst/>
            <a:ahLst/>
            <a:cxnLst/>
            <a:rect l="l" t="t" r="r" b="b"/>
            <a:pathLst>
              <a:path w="3128645" h="224154">
                <a:moveTo>
                  <a:pt x="3128487" y="0"/>
                </a:moveTo>
                <a:lnTo>
                  <a:pt x="0" y="0"/>
                </a:lnTo>
                <a:lnTo>
                  <a:pt x="0" y="224050"/>
                </a:lnTo>
                <a:lnTo>
                  <a:pt x="3128487" y="224050"/>
                </a:lnTo>
                <a:lnTo>
                  <a:pt x="3128487" y="0"/>
                </a:lnTo>
                <a:close/>
              </a:path>
            </a:pathLst>
          </a:custGeom>
          <a:solidFill>
            <a:srgbClr val="00B050"/>
          </a:solidFill>
        </p:spPr>
        <p:txBody>
          <a:bodyPr wrap="square" lIns="0" tIns="0" rIns="0" bIns="0" rtlCol="0"/>
          <a:lstStyle/>
          <a:p>
            <a:endParaRPr sz="1588"/>
          </a:p>
        </p:txBody>
      </p:sp>
      <p:sp>
        <p:nvSpPr>
          <p:cNvPr id="30" name="object 30"/>
          <p:cNvSpPr/>
          <p:nvPr/>
        </p:nvSpPr>
        <p:spPr>
          <a:xfrm>
            <a:off x="4808927" y="3199223"/>
            <a:ext cx="2692774" cy="197783"/>
          </a:xfrm>
          <a:custGeom>
            <a:avLst/>
            <a:gdLst/>
            <a:ahLst/>
            <a:cxnLst/>
            <a:rect l="l" t="t" r="r" b="b"/>
            <a:pathLst>
              <a:path w="3051809" h="224154">
                <a:moveTo>
                  <a:pt x="3051714" y="0"/>
                </a:moveTo>
                <a:lnTo>
                  <a:pt x="0" y="0"/>
                </a:lnTo>
                <a:lnTo>
                  <a:pt x="0" y="224049"/>
                </a:lnTo>
                <a:lnTo>
                  <a:pt x="3051714" y="224049"/>
                </a:lnTo>
                <a:lnTo>
                  <a:pt x="3051714" y="0"/>
                </a:lnTo>
                <a:close/>
              </a:path>
            </a:pathLst>
          </a:custGeom>
          <a:solidFill>
            <a:srgbClr val="00B050"/>
          </a:solidFill>
        </p:spPr>
        <p:txBody>
          <a:bodyPr wrap="square" lIns="0" tIns="0" rIns="0" bIns="0" rtlCol="0"/>
          <a:lstStyle/>
          <a:p>
            <a:endParaRPr sz="1588"/>
          </a:p>
        </p:txBody>
      </p:sp>
      <p:sp>
        <p:nvSpPr>
          <p:cNvPr id="31" name="object 31"/>
          <p:cNvSpPr/>
          <p:nvPr/>
        </p:nvSpPr>
        <p:spPr>
          <a:xfrm>
            <a:off x="4808928" y="3024123"/>
            <a:ext cx="0" cy="1502709"/>
          </a:xfrm>
          <a:custGeom>
            <a:avLst/>
            <a:gdLst/>
            <a:ahLst/>
            <a:cxnLst/>
            <a:rect l="l" t="t" r="r" b="b"/>
            <a:pathLst>
              <a:path h="1703070">
                <a:moveTo>
                  <a:pt x="0" y="1702784"/>
                </a:moveTo>
                <a:lnTo>
                  <a:pt x="1" y="0"/>
                </a:lnTo>
              </a:path>
            </a:pathLst>
          </a:custGeom>
          <a:ln w="9596">
            <a:solidFill>
              <a:srgbClr val="D9D9D9"/>
            </a:solidFill>
          </a:ln>
        </p:spPr>
        <p:txBody>
          <a:bodyPr wrap="square" lIns="0" tIns="0" rIns="0" bIns="0" rtlCol="0"/>
          <a:lstStyle/>
          <a:p>
            <a:endParaRPr sz="1588"/>
          </a:p>
        </p:txBody>
      </p:sp>
      <p:sp>
        <p:nvSpPr>
          <p:cNvPr id="32" name="object 32"/>
          <p:cNvSpPr txBox="1"/>
          <p:nvPr/>
        </p:nvSpPr>
        <p:spPr>
          <a:xfrm>
            <a:off x="4125788" y="4063509"/>
            <a:ext cx="604557" cy="134094"/>
          </a:xfrm>
          <a:prstGeom prst="rect">
            <a:avLst/>
          </a:prstGeom>
        </p:spPr>
        <p:txBody>
          <a:bodyPr vert="horz" wrap="square" lIns="0" tIns="11766" rIns="0" bIns="0" rtlCol="0">
            <a:spAutoFit/>
          </a:bodyPr>
          <a:lstStyle/>
          <a:p>
            <a:pPr marL="11206">
              <a:spcBef>
                <a:spcPts val="93"/>
              </a:spcBef>
            </a:pPr>
            <a:r>
              <a:rPr sz="794" spc="4" dirty="0">
                <a:solidFill>
                  <a:srgbClr val="595959"/>
                </a:solidFill>
                <a:latin typeface="Calibri"/>
                <a:cs typeface="Calibri"/>
              </a:rPr>
              <a:t>Summer</a:t>
            </a:r>
            <a:r>
              <a:rPr sz="794" spc="-57" dirty="0">
                <a:solidFill>
                  <a:srgbClr val="595959"/>
                </a:solidFill>
                <a:latin typeface="Calibri"/>
                <a:cs typeface="Calibri"/>
              </a:rPr>
              <a:t> </a:t>
            </a:r>
            <a:r>
              <a:rPr sz="794" spc="4" dirty="0">
                <a:solidFill>
                  <a:srgbClr val="595959"/>
                </a:solidFill>
                <a:latin typeface="Calibri"/>
                <a:cs typeface="Calibri"/>
              </a:rPr>
              <a:t>2021</a:t>
            </a:r>
            <a:endParaRPr sz="794">
              <a:latin typeface="Calibri"/>
              <a:cs typeface="Calibri"/>
            </a:endParaRPr>
          </a:p>
        </p:txBody>
      </p:sp>
      <p:sp>
        <p:nvSpPr>
          <p:cNvPr id="33" name="object 33"/>
          <p:cNvSpPr txBox="1"/>
          <p:nvPr/>
        </p:nvSpPr>
        <p:spPr>
          <a:xfrm>
            <a:off x="4125788" y="3317928"/>
            <a:ext cx="604557" cy="134094"/>
          </a:xfrm>
          <a:prstGeom prst="rect">
            <a:avLst/>
          </a:prstGeom>
        </p:spPr>
        <p:txBody>
          <a:bodyPr vert="horz" wrap="square" lIns="0" tIns="11766" rIns="0" bIns="0" rtlCol="0">
            <a:spAutoFit/>
          </a:bodyPr>
          <a:lstStyle/>
          <a:p>
            <a:pPr marL="11206">
              <a:spcBef>
                <a:spcPts val="93"/>
              </a:spcBef>
            </a:pPr>
            <a:r>
              <a:rPr sz="794" spc="4" dirty="0">
                <a:solidFill>
                  <a:srgbClr val="595959"/>
                </a:solidFill>
                <a:latin typeface="Calibri"/>
                <a:cs typeface="Calibri"/>
              </a:rPr>
              <a:t>Summer</a:t>
            </a:r>
            <a:r>
              <a:rPr sz="794" spc="-57" dirty="0">
                <a:solidFill>
                  <a:srgbClr val="595959"/>
                </a:solidFill>
                <a:latin typeface="Calibri"/>
                <a:cs typeface="Calibri"/>
              </a:rPr>
              <a:t> </a:t>
            </a:r>
            <a:r>
              <a:rPr sz="794" spc="4" dirty="0">
                <a:solidFill>
                  <a:srgbClr val="595959"/>
                </a:solidFill>
                <a:latin typeface="Calibri"/>
                <a:cs typeface="Calibri"/>
              </a:rPr>
              <a:t>2020</a:t>
            </a:r>
            <a:endParaRPr sz="794">
              <a:latin typeface="Calibri"/>
              <a:cs typeface="Calibri"/>
            </a:endParaRPr>
          </a:p>
        </p:txBody>
      </p:sp>
      <p:sp>
        <p:nvSpPr>
          <p:cNvPr id="34" name="object 34"/>
          <p:cNvSpPr txBox="1"/>
          <p:nvPr/>
        </p:nvSpPr>
        <p:spPr>
          <a:xfrm>
            <a:off x="5463579" y="2668371"/>
            <a:ext cx="1264584" cy="202498"/>
          </a:xfrm>
          <a:prstGeom prst="rect">
            <a:avLst/>
          </a:prstGeom>
        </p:spPr>
        <p:txBody>
          <a:bodyPr vert="horz" wrap="square" lIns="0" tIns="12326" rIns="0" bIns="0" rtlCol="0">
            <a:spAutoFit/>
          </a:bodyPr>
          <a:lstStyle/>
          <a:p>
            <a:pPr marL="11206">
              <a:spcBef>
                <a:spcPts val="97"/>
              </a:spcBef>
            </a:pPr>
            <a:r>
              <a:rPr sz="1235" dirty="0">
                <a:solidFill>
                  <a:srgbClr val="595959"/>
                </a:solidFill>
                <a:latin typeface="Calibri"/>
                <a:cs typeface="Calibri"/>
              </a:rPr>
              <a:t>Funding</a:t>
            </a:r>
            <a:r>
              <a:rPr sz="1235" spc="-31" dirty="0">
                <a:solidFill>
                  <a:srgbClr val="595959"/>
                </a:solidFill>
                <a:latin typeface="Calibri"/>
                <a:cs typeface="Calibri"/>
              </a:rPr>
              <a:t> </a:t>
            </a:r>
            <a:r>
              <a:rPr sz="1235" dirty="0">
                <a:solidFill>
                  <a:srgbClr val="595959"/>
                </a:solidFill>
                <a:latin typeface="Calibri"/>
                <a:cs typeface="Calibri"/>
              </a:rPr>
              <a:t>Challenges</a:t>
            </a:r>
            <a:endParaRPr sz="1235">
              <a:latin typeface="Calibri"/>
              <a:cs typeface="Calibri"/>
            </a:endParaRPr>
          </a:p>
        </p:txBody>
      </p:sp>
      <p:sp>
        <p:nvSpPr>
          <p:cNvPr id="35" name="object 35"/>
          <p:cNvSpPr/>
          <p:nvPr/>
        </p:nvSpPr>
        <p:spPr>
          <a:xfrm>
            <a:off x="5751652" y="4854185"/>
            <a:ext cx="50987" cy="56590"/>
          </a:xfrm>
          <a:custGeom>
            <a:avLst/>
            <a:gdLst/>
            <a:ahLst/>
            <a:cxnLst/>
            <a:rect l="l" t="t" r="r" b="b"/>
            <a:pathLst>
              <a:path w="57785" h="64135">
                <a:moveTo>
                  <a:pt x="0" y="64014"/>
                </a:moveTo>
                <a:lnTo>
                  <a:pt x="57579" y="64014"/>
                </a:lnTo>
                <a:lnTo>
                  <a:pt x="57579" y="0"/>
                </a:lnTo>
                <a:lnTo>
                  <a:pt x="0" y="0"/>
                </a:lnTo>
                <a:lnTo>
                  <a:pt x="0" y="64014"/>
                </a:lnTo>
                <a:close/>
              </a:path>
            </a:pathLst>
          </a:custGeom>
          <a:solidFill>
            <a:srgbClr val="00B050"/>
          </a:solidFill>
        </p:spPr>
        <p:txBody>
          <a:bodyPr wrap="square" lIns="0" tIns="0" rIns="0" bIns="0" rtlCol="0"/>
          <a:lstStyle/>
          <a:p>
            <a:endParaRPr sz="1588"/>
          </a:p>
        </p:txBody>
      </p:sp>
      <p:sp>
        <p:nvSpPr>
          <p:cNvPr id="36" name="object 36"/>
          <p:cNvSpPr/>
          <p:nvPr/>
        </p:nvSpPr>
        <p:spPr>
          <a:xfrm>
            <a:off x="6022614" y="4854185"/>
            <a:ext cx="56590" cy="56590"/>
          </a:xfrm>
          <a:custGeom>
            <a:avLst/>
            <a:gdLst/>
            <a:ahLst/>
            <a:cxnLst/>
            <a:rect l="l" t="t" r="r" b="b"/>
            <a:pathLst>
              <a:path w="64135" h="64135">
                <a:moveTo>
                  <a:pt x="0" y="64014"/>
                </a:moveTo>
                <a:lnTo>
                  <a:pt x="63977" y="64014"/>
                </a:lnTo>
                <a:lnTo>
                  <a:pt x="63977" y="0"/>
                </a:lnTo>
                <a:lnTo>
                  <a:pt x="0" y="0"/>
                </a:lnTo>
                <a:lnTo>
                  <a:pt x="0" y="64014"/>
                </a:lnTo>
                <a:close/>
              </a:path>
            </a:pathLst>
          </a:custGeom>
          <a:solidFill>
            <a:srgbClr val="4F81BD"/>
          </a:solidFill>
        </p:spPr>
        <p:txBody>
          <a:bodyPr wrap="square" lIns="0" tIns="0" rIns="0" bIns="0" rtlCol="0"/>
          <a:lstStyle/>
          <a:p>
            <a:endParaRPr sz="1588"/>
          </a:p>
        </p:txBody>
      </p:sp>
      <p:sp>
        <p:nvSpPr>
          <p:cNvPr id="37" name="object 37"/>
          <p:cNvSpPr txBox="1"/>
          <p:nvPr/>
        </p:nvSpPr>
        <p:spPr>
          <a:xfrm>
            <a:off x="4735359" y="4577507"/>
            <a:ext cx="3278841" cy="358899"/>
          </a:xfrm>
          <a:prstGeom prst="rect">
            <a:avLst/>
          </a:prstGeom>
        </p:spPr>
        <p:txBody>
          <a:bodyPr vert="horz" wrap="square" lIns="0" tIns="11766" rIns="0" bIns="0" rtlCol="0">
            <a:spAutoFit/>
          </a:bodyPr>
          <a:lstStyle/>
          <a:p>
            <a:pPr marL="11206">
              <a:spcBef>
                <a:spcPts val="93"/>
              </a:spcBef>
              <a:tabLst>
                <a:tab pos="330591" algn="l"/>
                <a:tab pos="675751" algn="l"/>
                <a:tab pos="1020910" algn="l"/>
                <a:tab pos="1366070" algn="l"/>
                <a:tab pos="1711790" algn="l"/>
                <a:tab pos="2056949" algn="l"/>
                <a:tab pos="2402109" algn="l"/>
                <a:tab pos="2747269" algn="l"/>
                <a:tab pos="3092988" algn="l"/>
              </a:tabLst>
            </a:pPr>
            <a:r>
              <a:rPr sz="794" spc="35"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1</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2</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3</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4</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5</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6</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7</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8</a:t>
            </a:r>
            <a:r>
              <a:rPr sz="794" spc="-53" dirty="0">
                <a:solidFill>
                  <a:srgbClr val="595959"/>
                </a:solidFill>
                <a:latin typeface="Calibri"/>
                <a:cs typeface="Calibri"/>
              </a:rPr>
              <a:t>0</a:t>
            </a:r>
            <a:r>
              <a:rPr sz="794" dirty="0">
                <a:solidFill>
                  <a:srgbClr val="595959"/>
                </a:solidFill>
                <a:latin typeface="Calibri"/>
                <a:cs typeface="Calibri"/>
              </a:rPr>
              <a:t>%	</a:t>
            </a:r>
            <a:r>
              <a:rPr sz="794" spc="35" dirty="0">
                <a:solidFill>
                  <a:srgbClr val="595959"/>
                </a:solidFill>
                <a:latin typeface="Calibri"/>
                <a:cs typeface="Calibri"/>
              </a:rPr>
              <a:t>9</a:t>
            </a:r>
            <a:r>
              <a:rPr sz="794" spc="-53" dirty="0">
                <a:solidFill>
                  <a:srgbClr val="595959"/>
                </a:solidFill>
                <a:latin typeface="Calibri"/>
                <a:cs typeface="Calibri"/>
              </a:rPr>
              <a:t>0</a:t>
            </a:r>
            <a:r>
              <a:rPr sz="794" dirty="0">
                <a:solidFill>
                  <a:srgbClr val="595959"/>
                </a:solidFill>
                <a:latin typeface="Calibri"/>
                <a:cs typeface="Calibri"/>
              </a:rPr>
              <a:t>%</a:t>
            </a:r>
            <a:endParaRPr sz="794">
              <a:latin typeface="Calibri"/>
              <a:cs typeface="Calibri"/>
            </a:endParaRPr>
          </a:p>
          <a:p>
            <a:pPr marR="432570" algn="ctr">
              <a:spcBef>
                <a:spcPts val="781"/>
              </a:spcBef>
              <a:tabLst>
                <a:tab pos="271757" algn="l"/>
              </a:tabLst>
            </a:pPr>
            <a:r>
              <a:rPr sz="794" spc="-4" dirty="0">
                <a:solidFill>
                  <a:srgbClr val="595959"/>
                </a:solidFill>
                <a:latin typeface="Calibri"/>
                <a:cs typeface="Calibri"/>
              </a:rPr>
              <a:t>VR	Medicaid</a:t>
            </a:r>
            <a:endParaRPr sz="794">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77660" y="1191061"/>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endParaRPr sz="1588"/>
          </a:p>
        </p:txBody>
      </p:sp>
      <p:sp>
        <p:nvSpPr>
          <p:cNvPr id="3" name="object 3"/>
          <p:cNvSpPr/>
          <p:nvPr/>
        </p:nvSpPr>
        <p:spPr>
          <a:xfrm>
            <a:off x="7107354" y="1191061"/>
            <a:ext cx="3101788" cy="4481232"/>
          </a:xfrm>
          <a:custGeom>
            <a:avLst/>
            <a:gdLst/>
            <a:ahLst/>
            <a:cxnLst/>
            <a:rect l="l" t="t" r="r" b="b"/>
            <a:pathLst>
              <a:path w="3515359" h="5078730">
                <a:moveTo>
                  <a:pt x="0" y="5078728"/>
                </a:moveTo>
                <a:lnTo>
                  <a:pt x="3515184" y="5078728"/>
                </a:lnTo>
                <a:lnTo>
                  <a:pt x="3515184" y="0"/>
                </a:lnTo>
                <a:lnTo>
                  <a:pt x="0" y="0"/>
                </a:lnTo>
                <a:lnTo>
                  <a:pt x="0" y="5078728"/>
                </a:lnTo>
                <a:close/>
              </a:path>
            </a:pathLst>
          </a:custGeom>
          <a:solidFill>
            <a:srgbClr val="FFFFFF"/>
          </a:solidFill>
        </p:spPr>
        <p:txBody>
          <a:bodyPr wrap="square" lIns="0" tIns="0" rIns="0" bIns="0" rtlCol="0"/>
          <a:lstStyle/>
          <a:p>
            <a:endParaRPr sz="1588"/>
          </a:p>
        </p:txBody>
      </p:sp>
      <p:sp>
        <p:nvSpPr>
          <p:cNvPr id="4" name="object 4"/>
          <p:cNvSpPr/>
          <p:nvPr/>
        </p:nvSpPr>
        <p:spPr>
          <a:xfrm>
            <a:off x="1977660" y="1191061"/>
            <a:ext cx="8231841" cy="4481232"/>
          </a:xfrm>
          <a:custGeom>
            <a:avLst/>
            <a:gdLst/>
            <a:ahLst/>
            <a:cxnLst/>
            <a:rect l="l" t="t" r="r" b="b"/>
            <a:pathLst>
              <a:path w="9329420" h="5078730">
                <a:moveTo>
                  <a:pt x="0" y="0"/>
                </a:moveTo>
                <a:lnTo>
                  <a:pt x="9328837" y="0"/>
                </a:lnTo>
                <a:lnTo>
                  <a:pt x="9328837" y="5078729"/>
                </a:lnTo>
                <a:lnTo>
                  <a:pt x="0" y="5078729"/>
                </a:lnTo>
                <a:lnTo>
                  <a:pt x="0" y="0"/>
                </a:lnTo>
                <a:close/>
              </a:path>
            </a:pathLst>
          </a:custGeom>
          <a:ln w="10111">
            <a:solidFill>
              <a:srgbClr val="FFFFFF"/>
            </a:solidFill>
          </a:ln>
        </p:spPr>
        <p:txBody>
          <a:bodyPr wrap="square" lIns="0" tIns="0" rIns="0" bIns="0" rtlCol="0"/>
          <a:lstStyle/>
          <a:p>
            <a:endParaRPr sz="1588"/>
          </a:p>
        </p:txBody>
      </p:sp>
      <p:sp>
        <p:nvSpPr>
          <p:cNvPr id="5" name="object 5"/>
          <p:cNvSpPr/>
          <p:nvPr/>
        </p:nvSpPr>
        <p:spPr>
          <a:xfrm>
            <a:off x="1970935" y="1193201"/>
            <a:ext cx="5136776" cy="4481232"/>
          </a:xfrm>
          <a:custGeom>
            <a:avLst/>
            <a:gdLst/>
            <a:ahLst/>
            <a:cxnLst/>
            <a:rect l="l" t="t" r="r" b="b"/>
            <a:pathLst>
              <a:path w="5821680" h="5078730">
                <a:moveTo>
                  <a:pt x="0" y="0"/>
                </a:moveTo>
                <a:lnTo>
                  <a:pt x="5821275" y="0"/>
                </a:lnTo>
                <a:lnTo>
                  <a:pt x="5821275" y="5078730"/>
                </a:lnTo>
                <a:lnTo>
                  <a:pt x="0" y="5078730"/>
                </a:lnTo>
                <a:lnTo>
                  <a:pt x="0" y="0"/>
                </a:lnTo>
                <a:close/>
              </a:path>
            </a:pathLst>
          </a:custGeom>
          <a:solidFill>
            <a:srgbClr val="0E4959"/>
          </a:solidFill>
        </p:spPr>
        <p:txBody>
          <a:bodyPr wrap="square" lIns="0" tIns="0" rIns="0" bIns="0" rtlCol="0"/>
          <a:lstStyle/>
          <a:p>
            <a:endParaRPr sz="1588"/>
          </a:p>
        </p:txBody>
      </p:sp>
      <p:sp>
        <p:nvSpPr>
          <p:cNvPr id="6" name="object 6"/>
          <p:cNvSpPr/>
          <p:nvPr/>
        </p:nvSpPr>
        <p:spPr>
          <a:xfrm>
            <a:off x="1970935" y="1193201"/>
            <a:ext cx="5136776" cy="4481232"/>
          </a:xfrm>
          <a:custGeom>
            <a:avLst/>
            <a:gdLst/>
            <a:ahLst/>
            <a:cxnLst/>
            <a:rect l="l" t="t" r="r" b="b"/>
            <a:pathLst>
              <a:path w="5821680" h="5078730">
                <a:moveTo>
                  <a:pt x="0" y="0"/>
                </a:moveTo>
                <a:lnTo>
                  <a:pt x="5821274" y="0"/>
                </a:lnTo>
                <a:lnTo>
                  <a:pt x="5821274" y="5078729"/>
                </a:lnTo>
                <a:lnTo>
                  <a:pt x="0" y="5078729"/>
                </a:lnTo>
                <a:lnTo>
                  <a:pt x="0" y="0"/>
                </a:lnTo>
                <a:close/>
              </a:path>
            </a:pathLst>
          </a:custGeom>
          <a:ln w="10110">
            <a:solidFill>
              <a:srgbClr val="FFFFFF"/>
            </a:solidFill>
          </a:ln>
        </p:spPr>
        <p:txBody>
          <a:bodyPr wrap="square" lIns="0" tIns="0" rIns="0" bIns="0" rtlCol="0"/>
          <a:lstStyle/>
          <a:p>
            <a:endParaRPr sz="1588"/>
          </a:p>
        </p:txBody>
      </p:sp>
      <p:sp>
        <p:nvSpPr>
          <p:cNvPr id="7" name="object 7"/>
          <p:cNvSpPr/>
          <p:nvPr/>
        </p:nvSpPr>
        <p:spPr>
          <a:xfrm>
            <a:off x="1975877" y="1193203"/>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endParaRPr sz="1588"/>
          </a:p>
        </p:txBody>
      </p:sp>
      <p:sp>
        <p:nvSpPr>
          <p:cNvPr id="8" name="object 8"/>
          <p:cNvSpPr txBox="1"/>
          <p:nvPr/>
        </p:nvSpPr>
        <p:spPr>
          <a:xfrm>
            <a:off x="2660414" y="1679245"/>
            <a:ext cx="3757893" cy="2161074"/>
          </a:xfrm>
          <a:prstGeom prst="rect">
            <a:avLst/>
          </a:prstGeom>
        </p:spPr>
        <p:txBody>
          <a:bodyPr vert="horz" wrap="square" lIns="0" tIns="112619" rIns="0" bIns="0" rtlCol="0">
            <a:spAutoFit/>
          </a:bodyPr>
          <a:lstStyle/>
          <a:p>
            <a:pPr marL="590581" marR="583858" algn="ctr">
              <a:lnSpc>
                <a:spcPct val="83300"/>
              </a:lnSpc>
              <a:spcBef>
                <a:spcPts val="887"/>
              </a:spcBef>
            </a:pPr>
            <a:r>
              <a:rPr sz="3971" b="1" dirty="0">
                <a:solidFill>
                  <a:srgbClr val="FFFFFF"/>
                </a:solidFill>
                <a:latin typeface="Corbel"/>
                <a:cs typeface="Corbel"/>
              </a:rPr>
              <a:t>A</a:t>
            </a:r>
            <a:r>
              <a:rPr sz="3971" b="1" spc="-212" dirty="0">
                <a:solidFill>
                  <a:srgbClr val="FFFFFF"/>
                </a:solidFill>
                <a:latin typeface="Corbel"/>
                <a:cs typeface="Corbel"/>
              </a:rPr>
              <a:t> </a:t>
            </a:r>
            <a:r>
              <a:rPr sz="3971" b="1" spc="-22" dirty="0">
                <a:solidFill>
                  <a:srgbClr val="FFFFFF"/>
                </a:solidFill>
                <a:latin typeface="Corbel"/>
                <a:cs typeface="Corbel"/>
              </a:rPr>
              <a:t>SHIFTING  SERVICE  DELIVERY</a:t>
            </a:r>
            <a:endParaRPr sz="3971">
              <a:latin typeface="Corbel"/>
              <a:cs typeface="Corbel"/>
            </a:endParaRPr>
          </a:p>
          <a:p>
            <a:pPr algn="ctr">
              <a:lnSpc>
                <a:spcPts val="4068"/>
              </a:lnSpc>
              <a:tabLst>
                <a:tab pos="929578" algn="l"/>
                <a:tab pos="3735120" algn="l"/>
              </a:tabLst>
            </a:pPr>
            <a:r>
              <a:rPr sz="3971" u="sng" dirty="0">
                <a:solidFill>
                  <a:srgbClr val="FFFFFF"/>
                </a:solidFill>
                <a:uFill>
                  <a:solidFill>
                    <a:srgbClr val="FFFFFF"/>
                  </a:solidFill>
                </a:uFill>
                <a:latin typeface="Times New Roman"/>
                <a:cs typeface="Times New Roman"/>
              </a:rPr>
              <a:t> 	</a:t>
            </a:r>
            <a:r>
              <a:rPr sz="3971" b="1" u="sng" spc="-22" dirty="0">
                <a:solidFill>
                  <a:srgbClr val="FFFFFF"/>
                </a:solidFill>
                <a:uFill>
                  <a:solidFill>
                    <a:srgbClr val="FFFFFF"/>
                  </a:solidFill>
                </a:uFill>
                <a:latin typeface="Corbel"/>
                <a:cs typeface="Corbel"/>
              </a:rPr>
              <a:t>SYSTEM	</a:t>
            </a:r>
            <a:endParaRPr sz="3971">
              <a:latin typeface="Corbel"/>
              <a:cs typeface="Corbel"/>
            </a:endParaRPr>
          </a:p>
        </p:txBody>
      </p:sp>
      <p:sp>
        <p:nvSpPr>
          <p:cNvPr id="9" name="object 9"/>
          <p:cNvSpPr/>
          <p:nvPr/>
        </p:nvSpPr>
        <p:spPr>
          <a:xfrm>
            <a:off x="7450365" y="1531569"/>
            <a:ext cx="2418790" cy="1785097"/>
          </a:xfrm>
          <a:custGeom>
            <a:avLst/>
            <a:gdLst/>
            <a:ahLst/>
            <a:cxnLst/>
            <a:rect l="l" t="t" r="r" b="b"/>
            <a:pathLst>
              <a:path w="2741295" h="2023110">
                <a:moveTo>
                  <a:pt x="0" y="0"/>
                </a:moveTo>
                <a:lnTo>
                  <a:pt x="2740752" y="0"/>
                </a:lnTo>
                <a:lnTo>
                  <a:pt x="2740752" y="2022998"/>
                </a:lnTo>
                <a:lnTo>
                  <a:pt x="0" y="2022998"/>
                </a:lnTo>
                <a:lnTo>
                  <a:pt x="0" y="0"/>
                </a:lnTo>
                <a:close/>
              </a:path>
            </a:pathLst>
          </a:custGeom>
          <a:solidFill>
            <a:srgbClr val="FFFFFF"/>
          </a:solidFill>
        </p:spPr>
        <p:txBody>
          <a:bodyPr wrap="square" lIns="0" tIns="0" rIns="0" bIns="0" rtlCol="0"/>
          <a:lstStyle/>
          <a:p>
            <a:endParaRPr sz="1588"/>
          </a:p>
        </p:txBody>
      </p:sp>
      <p:sp>
        <p:nvSpPr>
          <p:cNvPr id="10" name="object 10"/>
          <p:cNvSpPr/>
          <p:nvPr/>
        </p:nvSpPr>
        <p:spPr>
          <a:xfrm>
            <a:off x="7450365" y="1531569"/>
            <a:ext cx="2418790" cy="1785097"/>
          </a:xfrm>
          <a:custGeom>
            <a:avLst/>
            <a:gdLst/>
            <a:ahLst/>
            <a:cxnLst/>
            <a:rect l="l" t="t" r="r" b="b"/>
            <a:pathLst>
              <a:path w="2741295" h="2023110">
                <a:moveTo>
                  <a:pt x="0" y="0"/>
                </a:moveTo>
                <a:lnTo>
                  <a:pt x="2740752" y="0"/>
                </a:lnTo>
                <a:lnTo>
                  <a:pt x="2740752" y="2022997"/>
                </a:lnTo>
                <a:lnTo>
                  <a:pt x="0" y="2022997"/>
                </a:lnTo>
                <a:lnTo>
                  <a:pt x="0" y="0"/>
                </a:lnTo>
                <a:close/>
              </a:path>
            </a:pathLst>
          </a:custGeom>
          <a:ln w="101108">
            <a:solidFill>
              <a:srgbClr val="0E4959"/>
            </a:solidFill>
          </a:ln>
        </p:spPr>
        <p:txBody>
          <a:bodyPr wrap="square" lIns="0" tIns="0" rIns="0" bIns="0" rtlCol="0"/>
          <a:lstStyle/>
          <a:p>
            <a:endParaRPr sz="1588"/>
          </a:p>
        </p:txBody>
      </p:sp>
      <p:sp>
        <p:nvSpPr>
          <p:cNvPr id="11" name="object 11"/>
          <p:cNvSpPr/>
          <p:nvPr/>
        </p:nvSpPr>
        <p:spPr>
          <a:xfrm>
            <a:off x="7450366" y="3541431"/>
            <a:ext cx="2418790" cy="1786218"/>
          </a:xfrm>
          <a:custGeom>
            <a:avLst/>
            <a:gdLst/>
            <a:ahLst/>
            <a:cxnLst/>
            <a:rect l="l" t="t" r="r" b="b"/>
            <a:pathLst>
              <a:path w="2741295" h="2024379">
                <a:moveTo>
                  <a:pt x="0" y="0"/>
                </a:moveTo>
                <a:lnTo>
                  <a:pt x="2740752" y="0"/>
                </a:lnTo>
                <a:lnTo>
                  <a:pt x="2740752" y="2024209"/>
                </a:lnTo>
                <a:lnTo>
                  <a:pt x="0" y="2024209"/>
                </a:lnTo>
                <a:lnTo>
                  <a:pt x="0" y="0"/>
                </a:lnTo>
                <a:close/>
              </a:path>
            </a:pathLst>
          </a:custGeom>
          <a:solidFill>
            <a:srgbClr val="FFFFFF"/>
          </a:solidFill>
        </p:spPr>
        <p:txBody>
          <a:bodyPr wrap="square" lIns="0" tIns="0" rIns="0" bIns="0" rtlCol="0"/>
          <a:lstStyle/>
          <a:p>
            <a:endParaRPr sz="1588"/>
          </a:p>
        </p:txBody>
      </p:sp>
      <p:sp>
        <p:nvSpPr>
          <p:cNvPr id="12" name="object 12"/>
          <p:cNvSpPr/>
          <p:nvPr/>
        </p:nvSpPr>
        <p:spPr>
          <a:xfrm>
            <a:off x="7450366" y="3541431"/>
            <a:ext cx="2418790" cy="1786218"/>
          </a:xfrm>
          <a:custGeom>
            <a:avLst/>
            <a:gdLst/>
            <a:ahLst/>
            <a:cxnLst/>
            <a:rect l="l" t="t" r="r" b="b"/>
            <a:pathLst>
              <a:path w="2741295" h="2024379">
                <a:moveTo>
                  <a:pt x="0" y="0"/>
                </a:moveTo>
                <a:lnTo>
                  <a:pt x="2740752" y="0"/>
                </a:lnTo>
                <a:lnTo>
                  <a:pt x="2740752" y="2024210"/>
                </a:lnTo>
                <a:lnTo>
                  <a:pt x="0" y="2024210"/>
                </a:lnTo>
                <a:lnTo>
                  <a:pt x="0" y="0"/>
                </a:lnTo>
                <a:close/>
              </a:path>
            </a:pathLst>
          </a:custGeom>
          <a:ln w="101108">
            <a:solidFill>
              <a:srgbClr val="0E4959"/>
            </a:solidFill>
          </a:ln>
        </p:spPr>
        <p:txBody>
          <a:bodyPr wrap="square" lIns="0" tIns="0" rIns="0" bIns="0" rtlCol="0"/>
          <a:lstStyle/>
          <a:p>
            <a:endParaRPr sz="1588"/>
          </a:p>
        </p:txBody>
      </p:sp>
      <p:sp>
        <p:nvSpPr>
          <p:cNvPr id="13" name="object 13"/>
          <p:cNvSpPr/>
          <p:nvPr/>
        </p:nvSpPr>
        <p:spPr>
          <a:xfrm>
            <a:off x="7592289" y="1877660"/>
            <a:ext cx="2131762" cy="1087831"/>
          </a:xfrm>
          <a:prstGeom prst="rect">
            <a:avLst/>
          </a:prstGeom>
          <a:blipFill>
            <a:blip r:embed="rId2" cstate="print"/>
            <a:stretch>
              <a:fillRect/>
            </a:stretch>
          </a:blipFill>
        </p:spPr>
        <p:txBody>
          <a:bodyPr wrap="square" lIns="0" tIns="0" rIns="0" bIns="0" rtlCol="0"/>
          <a:lstStyle/>
          <a:p>
            <a:endParaRPr sz="1588"/>
          </a:p>
        </p:txBody>
      </p:sp>
      <p:sp>
        <p:nvSpPr>
          <p:cNvPr id="14" name="object 14"/>
          <p:cNvSpPr/>
          <p:nvPr/>
        </p:nvSpPr>
        <p:spPr>
          <a:xfrm>
            <a:off x="7593640" y="3813420"/>
            <a:ext cx="2131762" cy="1173150"/>
          </a:xfrm>
          <a:prstGeom prst="rect">
            <a:avLst/>
          </a:prstGeom>
          <a:blipFill>
            <a:blip r:embed="rId3" cstate="print"/>
            <a:stretch>
              <a:fillRect/>
            </a:stretch>
          </a:blipFill>
        </p:spPr>
        <p:txBody>
          <a:bodyPr wrap="square" lIns="0" tIns="0" rIns="0" bIns="0" rtlCol="0"/>
          <a:lstStyle/>
          <a:p>
            <a:endParaRPr sz="1588"/>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77660" y="1191061"/>
            <a:ext cx="8233522" cy="4481232"/>
          </a:xfrm>
          <a:custGeom>
            <a:avLst/>
            <a:gdLst/>
            <a:ahLst/>
            <a:cxnLst/>
            <a:rect l="l" t="t" r="r" b="b"/>
            <a:pathLst>
              <a:path w="9331325" h="5078730">
                <a:moveTo>
                  <a:pt x="0" y="0"/>
                </a:moveTo>
                <a:lnTo>
                  <a:pt x="9330858" y="0"/>
                </a:lnTo>
                <a:lnTo>
                  <a:pt x="9330858" y="5078729"/>
                </a:lnTo>
                <a:lnTo>
                  <a:pt x="0" y="5078729"/>
                </a:lnTo>
                <a:lnTo>
                  <a:pt x="0" y="0"/>
                </a:lnTo>
                <a:close/>
              </a:path>
            </a:pathLst>
          </a:custGeom>
          <a:ln w="10111">
            <a:solidFill>
              <a:srgbClr val="FFFFFF"/>
            </a:solidFill>
          </a:ln>
        </p:spPr>
        <p:txBody>
          <a:bodyPr wrap="square" lIns="0" tIns="0" rIns="0" bIns="0" rtlCol="0"/>
          <a:lstStyle/>
          <a:p>
            <a:endParaRPr sz="1588"/>
          </a:p>
        </p:txBody>
      </p:sp>
      <p:sp>
        <p:nvSpPr>
          <p:cNvPr id="3" name="object 3"/>
          <p:cNvSpPr/>
          <p:nvPr/>
        </p:nvSpPr>
        <p:spPr>
          <a:xfrm>
            <a:off x="1815353" y="1019736"/>
            <a:ext cx="8561294" cy="4818529"/>
          </a:xfrm>
          <a:custGeom>
            <a:avLst/>
            <a:gdLst/>
            <a:ahLst/>
            <a:cxnLst/>
            <a:rect l="l" t="t" r="r" b="b"/>
            <a:pathLst>
              <a:path w="9702800" h="5461000">
                <a:moveTo>
                  <a:pt x="0" y="0"/>
                </a:moveTo>
                <a:lnTo>
                  <a:pt x="9702800" y="0"/>
                </a:lnTo>
                <a:lnTo>
                  <a:pt x="9702800" y="5461000"/>
                </a:lnTo>
                <a:lnTo>
                  <a:pt x="0" y="5461000"/>
                </a:lnTo>
                <a:lnTo>
                  <a:pt x="0" y="0"/>
                </a:lnTo>
                <a:close/>
              </a:path>
            </a:pathLst>
          </a:custGeom>
          <a:solidFill>
            <a:srgbClr val="0E4959"/>
          </a:solidFill>
        </p:spPr>
        <p:txBody>
          <a:bodyPr wrap="square" lIns="0" tIns="0" rIns="0" bIns="0" rtlCol="0"/>
          <a:lstStyle/>
          <a:p>
            <a:endParaRPr sz="1588"/>
          </a:p>
        </p:txBody>
      </p:sp>
      <p:sp>
        <p:nvSpPr>
          <p:cNvPr id="4" name="object 4"/>
          <p:cNvSpPr/>
          <p:nvPr/>
        </p:nvSpPr>
        <p:spPr>
          <a:xfrm>
            <a:off x="1986579" y="1199985"/>
            <a:ext cx="8218954" cy="4472828"/>
          </a:xfrm>
          <a:custGeom>
            <a:avLst/>
            <a:gdLst/>
            <a:ahLst/>
            <a:cxnLst/>
            <a:rect l="l" t="t" r="r" b="b"/>
            <a:pathLst>
              <a:path w="9314815" h="5069205">
                <a:moveTo>
                  <a:pt x="0" y="0"/>
                </a:moveTo>
                <a:lnTo>
                  <a:pt x="9314688" y="0"/>
                </a:lnTo>
                <a:lnTo>
                  <a:pt x="9314688" y="5068615"/>
                </a:lnTo>
                <a:lnTo>
                  <a:pt x="0" y="5068615"/>
                </a:lnTo>
                <a:lnTo>
                  <a:pt x="0" y="0"/>
                </a:lnTo>
                <a:close/>
              </a:path>
            </a:pathLst>
          </a:custGeom>
          <a:solidFill>
            <a:srgbClr val="FFFFFF"/>
          </a:solidFill>
        </p:spPr>
        <p:txBody>
          <a:bodyPr wrap="square" lIns="0" tIns="0" rIns="0" bIns="0" rtlCol="0"/>
          <a:lstStyle/>
          <a:p>
            <a:endParaRPr sz="1588"/>
          </a:p>
        </p:txBody>
      </p:sp>
      <p:sp>
        <p:nvSpPr>
          <p:cNvPr id="5" name="object 5"/>
          <p:cNvSpPr txBox="1"/>
          <p:nvPr/>
        </p:nvSpPr>
        <p:spPr>
          <a:xfrm>
            <a:off x="2670197" y="4173200"/>
            <a:ext cx="6850716" cy="676754"/>
          </a:xfrm>
          <a:prstGeom prst="rect">
            <a:avLst/>
          </a:prstGeom>
        </p:spPr>
        <p:txBody>
          <a:bodyPr vert="horz" wrap="square" lIns="0" tIns="11206" rIns="0" bIns="0" rtlCol="0">
            <a:spAutoFit/>
          </a:bodyPr>
          <a:lstStyle/>
          <a:p>
            <a:pPr marL="11206">
              <a:spcBef>
                <a:spcPts val="88"/>
              </a:spcBef>
            </a:pPr>
            <a:r>
              <a:rPr sz="4324" b="1" spc="-84" dirty="0">
                <a:solidFill>
                  <a:srgbClr val="0E4959"/>
                </a:solidFill>
                <a:latin typeface="Corbel"/>
                <a:cs typeface="Corbel"/>
              </a:rPr>
              <a:t>WH</a:t>
            </a:r>
            <a:r>
              <a:rPr sz="4324" b="1" u="sng" spc="-84" dirty="0">
                <a:solidFill>
                  <a:srgbClr val="0E4959"/>
                </a:solidFill>
                <a:uFill>
                  <a:solidFill>
                    <a:srgbClr val="0E4959"/>
                  </a:solidFill>
                </a:uFill>
                <a:latin typeface="Corbel"/>
                <a:cs typeface="Corbel"/>
              </a:rPr>
              <a:t>AT </a:t>
            </a:r>
            <a:r>
              <a:rPr sz="4324" b="1" u="sng" spc="-26" dirty="0">
                <a:solidFill>
                  <a:srgbClr val="0E4959"/>
                </a:solidFill>
                <a:uFill>
                  <a:solidFill>
                    <a:srgbClr val="0E4959"/>
                  </a:solidFill>
                </a:uFill>
                <a:latin typeface="Corbel"/>
                <a:cs typeface="Corbel"/>
              </a:rPr>
              <a:t>ABOUT </a:t>
            </a:r>
            <a:r>
              <a:rPr sz="4324" b="1" u="sng" spc="-18" dirty="0">
                <a:solidFill>
                  <a:srgbClr val="0E4959"/>
                </a:solidFill>
                <a:uFill>
                  <a:solidFill>
                    <a:srgbClr val="0E4959"/>
                  </a:solidFill>
                </a:uFill>
                <a:latin typeface="Corbel"/>
                <a:cs typeface="Corbel"/>
              </a:rPr>
              <a:t>THE</a:t>
            </a:r>
            <a:r>
              <a:rPr sz="4324" b="1" u="sng" spc="-499" dirty="0">
                <a:solidFill>
                  <a:srgbClr val="0E4959"/>
                </a:solidFill>
                <a:uFill>
                  <a:solidFill>
                    <a:srgbClr val="0E4959"/>
                  </a:solidFill>
                </a:uFill>
                <a:latin typeface="Corbel"/>
                <a:cs typeface="Corbel"/>
              </a:rPr>
              <a:t> </a:t>
            </a:r>
            <a:r>
              <a:rPr sz="4324" b="1" u="sng" spc="-26" dirty="0">
                <a:solidFill>
                  <a:srgbClr val="0E4959"/>
                </a:solidFill>
                <a:uFill>
                  <a:solidFill>
                    <a:srgbClr val="0E4959"/>
                  </a:solidFill>
                </a:uFill>
                <a:latin typeface="Corbel"/>
                <a:cs typeface="Corbel"/>
              </a:rPr>
              <a:t>FUTURE</a:t>
            </a:r>
            <a:r>
              <a:rPr sz="4324" b="1" spc="-26" dirty="0">
                <a:solidFill>
                  <a:srgbClr val="0E4959"/>
                </a:solidFill>
                <a:latin typeface="Corbel"/>
                <a:cs typeface="Corbel"/>
              </a:rPr>
              <a:t>?</a:t>
            </a:r>
            <a:endParaRPr sz="4324">
              <a:latin typeface="Corbel"/>
              <a:cs typeface="Corbel"/>
            </a:endParaRPr>
          </a:p>
        </p:txBody>
      </p:sp>
      <p:sp>
        <p:nvSpPr>
          <p:cNvPr id="6" name="object 6"/>
          <p:cNvSpPr/>
          <p:nvPr/>
        </p:nvSpPr>
        <p:spPr>
          <a:xfrm>
            <a:off x="4258191" y="1763338"/>
            <a:ext cx="3676090" cy="2206999"/>
          </a:xfrm>
          <a:custGeom>
            <a:avLst/>
            <a:gdLst/>
            <a:ahLst/>
            <a:cxnLst/>
            <a:rect l="l" t="t" r="r" b="b"/>
            <a:pathLst>
              <a:path w="4166234" h="2501265">
                <a:moveTo>
                  <a:pt x="0" y="2500873"/>
                </a:moveTo>
                <a:lnTo>
                  <a:pt x="4165700" y="2500873"/>
                </a:lnTo>
                <a:lnTo>
                  <a:pt x="4165700" y="0"/>
                </a:lnTo>
                <a:lnTo>
                  <a:pt x="0" y="0"/>
                </a:lnTo>
                <a:lnTo>
                  <a:pt x="0" y="2500873"/>
                </a:lnTo>
                <a:close/>
              </a:path>
            </a:pathLst>
          </a:custGeom>
          <a:solidFill>
            <a:srgbClr val="FFFFFF"/>
          </a:solidFill>
        </p:spPr>
        <p:txBody>
          <a:bodyPr wrap="square" lIns="0" tIns="0" rIns="0" bIns="0" rtlCol="0"/>
          <a:lstStyle/>
          <a:p>
            <a:endParaRPr sz="1588"/>
          </a:p>
        </p:txBody>
      </p:sp>
      <p:sp>
        <p:nvSpPr>
          <p:cNvPr id="7" name="object 7"/>
          <p:cNvSpPr/>
          <p:nvPr/>
        </p:nvSpPr>
        <p:spPr>
          <a:xfrm>
            <a:off x="5794803" y="2141330"/>
            <a:ext cx="0" cy="66675"/>
          </a:xfrm>
          <a:custGeom>
            <a:avLst/>
            <a:gdLst/>
            <a:ahLst/>
            <a:cxnLst/>
            <a:rect l="l" t="t" r="r" b="b"/>
            <a:pathLst>
              <a:path h="75564">
                <a:moveTo>
                  <a:pt x="0" y="0"/>
                </a:moveTo>
                <a:lnTo>
                  <a:pt x="0" y="75257"/>
                </a:lnTo>
              </a:path>
            </a:pathLst>
          </a:custGeom>
          <a:ln w="8678">
            <a:solidFill>
              <a:srgbClr val="D9D9D9"/>
            </a:solidFill>
          </a:ln>
        </p:spPr>
        <p:txBody>
          <a:bodyPr wrap="square" lIns="0" tIns="0" rIns="0" bIns="0" rtlCol="0"/>
          <a:lstStyle/>
          <a:p>
            <a:endParaRPr sz="1588"/>
          </a:p>
        </p:txBody>
      </p:sp>
      <p:sp>
        <p:nvSpPr>
          <p:cNvPr id="8" name="object 8"/>
          <p:cNvSpPr/>
          <p:nvPr/>
        </p:nvSpPr>
        <p:spPr>
          <a:xfrm>
            <a:off x="5794803" y="2350758"/>
            <a:ext cx="0" cy="127747"/>
          </a:xfrm>
          <a:custGeom>
            <a:avLst/>
            <a:gdLst/>
            <a:ahLst/>
            <a:cxnLst/>
            <a:rect l="l" t="t" r="r" b="b"/>
            <a:pathLst>
              <a:path h="144780">
                <a:moveTo>
                  <a:pt x="0" y="0"/>
                </a:moveTo>
                <a:lnTo>
                  <a:pt x="0" y="144726"/>
                </a:lnTo>
              </a:path>
            </a:pathLst>
          </a:custGeom>
          <a:ln w="8678">
            <a:solidFill>
              <a:srgbClr val="D9D9D9"/>
            </a:solidFill>
          </a:ln>
        </p:spPr>
        <p:txBody>
          <a:bodyPr wrap="square" lIns="0" tIns="0" rIns="0" bIns="0" rtlCol="0"/>
          <a:lstStyle/>
          <a:p>
            <a:endParaRPr sz="1588"/>
          </a:p>
        </p:txBody>
      </p:sp>
      <p:sp>
        <p:nvSpPr>
          <p:cNvPr id="9" name="object 9"/>
          <p:cNvSpPr/>
          <p:nvPr/>
        </p:nvSpPr>
        <p:spPr>
          <a:xfrm>
            <a:off x="5794803" y="2621481"/>
            <a:ext cx="0" cy="879101"/>
          </a:xfrm>
          <a:custGeom>
            <a:avLst/>
            <a:gdLst/>
            <a:ahLst/>
            <a:cxnLst/>
            <a:rect l="l" t="t" r="r" b="b"/>
            <a:pathLst>
              <a:path h="996314">
                <a:moveTo>
                  <a:pt x="0" y="0"/>
                </a:moveTo>
                <a:lnTo>
                  <a:pt x="0" y="995719"/>
                </a:lnTo>
              </a:path>
            </a:pathLst>
          </a:custGeom>
          <a:ln w="8678">
            <a:solidFill>
              <a:srgbClr val="D9D9D9"/>
            </a:solidFill>
          </a:ln>
        </p:spPr>
        <p:txBody>
          <a:bodyPr wrap="square" lIns="0" tIns="0" rIns="0" bIns="0" rtlCol="0"/>
          <a:lstStyle/>
          <a:p>
            <a:endParaRPr sz="1588"/>
          </a:p>
        </p:txBody>
      </p:sp>
      <p:sp>
        <p:nvSpPr>
          <p:cNvPr id="10" name="object 10"/>
          <p:cNvSpPr/>
          <p:nvPr/>
        </p:nvSpPr>
        <p:spPr>
          <a:xfrm>
            <a:off x="6279780" y="2141330"/>
            <a:ext cx="0" cy="66675"/>
          </a:xfrm>
          <a:custGeom>
            <a:avLst/>
            <a:gdLst/>
            <a:ahLst/>
            <a:cxnLst/>
            <a:rect l="l" t="t" r="r" b="b"/>
            <a:pathLst>
              <a:path h="75564">
                <a:moveTo>
                  <a:pt x="0" y="0"/>
                </a:moveTo>
                <a:lnTo>
                  <a:pt x="0" y="75257"/>
                </a:lnTo>
              </a:path>
            </a:pathLst>
          </a:custGeom>
          <a:ln w="8678">
            <a:solidFill>
              <a:srgbClr val="D9D9D9"/>
            </a:solidFill>
          </a:ln>
        </p:spPr>
        <p:txBody>
          <a:bodyPr wrap="square" lIns="0" tIns="0" rIns="0" bIns="0" rtlCol="0"/>
          <a:lstStyle/>
          <a:p>
            <a:endParaRPr sz="1588"/>
          </a:p>
        </p:txBody>
      </p:sp>
      <p:sp>
        <p:nvSpPr>
          <p:cNvPr id="11" name="object 11"/>
          <p:cNvSpPr/>
          <p:nvPr/>
        </p:nvSpPr>
        <p:spPr>
          <a:xfrm>
            <a:off x="6279780" y="2350757"/>
            <a:ext cx="0" cy="1149724"/>
          </a:xfrm>
          <a:custGeom>
            <a:avLst/>
            <a:gdLst/>
            <a:ahLst/>
            <a:cxnLst/>
            <a:rect l="l" t="t" r="r" b="b"/>
            <a:pathLst>
              <a:path h="1303020">
                <a:moveTo>
                  <a:pt x="0" y="0"/>
                </a:moveTo>
                <a:lnTo>
                  <a:pt x="0" y="1302538"/>
                </a:lnTo>
              </a:path>
            </a:pathLst>
          </a:custGeom>
          <a:ln w="8678">
            <a:solidFill>
              <a:srgbClr val="D9D9D9"/>
            </a:solidFill>
          </a:ln>
        </p:spPr>
        <p:txBody>
          <a:bodyPr wrap="square" lIns="0" tIns="0" rIns="0" bIns="0" rtlCol="0"/>
          <a:lstStyle/>
          <a:p>
            <a:endParaRPr sz="1588"/>
          </a:p>
        </p:txBody>
      </p:sp>
      <p:sp>
        <p:nvSpPr>
          <p:cNvPr id="12" name="object 12"/>
          <p:cNvSpPr/>
          <p:nvPr/>
        </p:nvSpPr>
        <p:spPr>
          <a:xfrm>
            <a:off x="6759653" y="2141329"/>
            <a:ext cx="0" cy="1359274"/>
          </a:xfrm>
          <a:custGeom>
            <a:avLst/>
            <a:gdLst/>
            <a:ahLst/>
            <a:cxnLst/>
            <a:rect l="l" t="t" r="r" b="b"/>
            <a:pathLst>
              <a:path h="1540510">
                <a:moveTo>
                  <a:pt x="0" y="0"/>
                </a:moveTo>
                <a:lnTo>
                  <a:pt x="0" y="1539890"/>
                </a:lnTo>
              </a:path>
            </a:pathLst>
          </a:custGeom>
          <a:ln w="8678">
            <a:solidFill>
              <a:srgbClr val="D9D9D9"/>
            </a:solidFill>
          </a:ln>
        </p:spPr>
        <p:txBody>
          <a:bodyPr wrap="square" lIns="0" tIns="0" rIns="0" bIns="0" rtlCol="0"/>
          <a:lstStyle/>
          <a:p>
            <a:endParaRPr sz="1588"/>
          </a:p>
        </p:txBody>
      </p:sp>
      <p:sp>
        <p:nvSpPr>
          <p:cNvPr id="13" name="object 13"/>
          <p:cNvSpPr/>
          <p:nvPr/>
        </p:nvSpPr>
        <p:spPr>
          <a:xfrm>
            <a:off x="7239525" y="2141329"/>
            <a:ext cx="0" cy="1359274"/>
          </a:xfrm>
          <a:custGeom>
            <a:avLst/>
            <a:gdLst/>
            <a:ahLst/>
            <a:cxnLst/>
            <a:rect l="l" t="t" r="r" b="b"/>
            <a:pathLst>
              <a:path h="1540510">
                <a:moveTo>
                  <a:pt x="0" y="0"/>
                </a:moveTo>
                <a:lnTo>
                  <a:pt x="0" y="1539890"/>
                </a:lnTo>
              </a:path>
            </a:pathLst>
          </a:custGeom>
          <a:ln w="8678">
            <a:solidFill>
              <a:srgbClr val="D9D9D9"/>
            </a:solidFill>
          </a:ln>
        </p:spPr>
        <p:txBody>
          <a:bodyPr wrap="square" lIns="0" tIns="0" rIns="0" bIns="0" rtlCol="0"/>
          <a:lstStyle/>
          <a:p>
            <a:endParaRPr sz="1588"/>
          </a:p>
        </p:txBody>
      </p:sp>
      <p:sp>
        <p:nvSpPr>
          <p:cNvPr id="14" name="object 14"/>
          <p:cNvSpPr/>
          <p:nvPr/>
        </p:nvSpPr>
        <p:spPr>
          <a:xfrm>
            <a:off x="7719397" y="2141329"/>
            <a:ext cx="0" cy="1359274"/>
          </a:xfrm>
          <a:custGeom>
            <a:avLst/>
            <a:gdLst/>
            <a:ahLst/>
            <a:cxnLst/>
            <a:rect l="l" t="t" r="r" b="b"/>
            <a:pathLst>
              <a:path h="1540510">
                <a:moveTo>
                  <a:pt x="0" y="0"/>
                </a:moveTo>
                <a:lnTo>
                  <a:pt x="0" y="1539890"/>
                </a:lnTo>
              </a:path>
            </a:pathLst>
          </a:custGeom>
          <a:ln w="8678">
            <a:solidFill>
              <a:srgbClr val="D9D9D9"/>
            </a:solidFill>
          </a:ln>
        </p:spPr>
        <p:txBody>
          <a:bodyPr wrap="square" lIns="0" tIns="0" rIns="0" bIns="0" rtlCol="0"/>
          <a:lstStyle/>
          <a:p>
            <a:endParaRPr sz="1588"/>
          </a:p>
        </p:txBody>
      </p:sp>
      <p:sp>
        <p:nvSpPr>
          <p:cNvPr id="15" name="object 15"/>
          <p:cNvSpPr/>
          <p:nvPr/>
        </p:nvSpPr>
        <p:spPr>
          <a:xfrm>
            <a:off x="5314931" y="3397896"/>
            <a:ext cx="168649" cy="0"/>
          </a:xfrm>
          <a:custGeom>
            <a:avLst/>
            <a:gdLst/>
            <a:ahLst/>
            <a:cxnLst/>
            <a:rect l="l" t="t" r="r" b="b"/>
            <a:pathLst>
              <a:path w="191135">
                <a:moveTo>
                  <a:pt x="0" y="0"/>
                </a:moveTo>
                <a:lnTo>
                  <a:pt x="190927" y="0"/>
                </a:lnTo>
              </a:path>
            </a:pathLst>
          </a:custGeom>
          <a:ln w="81047">
            <a:solidFill>
              <a:srgbClr val="4F81BD"/>
            </a:solidFill>
          </a:ln>
        </p:spPr>
        <p:txBody>
          <a:bodyPr wrap="square" lIns="0" tIns="0" rIns="0" bIns="0" rtlCol="0"/>
          <a:lstStyle/>
          <a:p>
            <a:endParaRPr sz="1588"/>
          </a:p>
        </p:txBody>
      </p:sp>
      <p:sp>
        <p:nvSpPr>
          <p:cNvPr id="16" name="object 16"/>
          <p:cNvSpPr/>
          <p:nvPr/>
        </p:nvSpPr>
        <p:spPr>
          <a:xfrm>
            <a:off x="5314931" y="3127173"/>
            <a:ext cx="219635" cy="0"/>
          </a:xfrm>
          <a:custGeom>
            <a:avLst/>
            <a:gdLst/>
            <a:ahLst/>
            <a:cxnLst/>
            <a:rect l="l" t="t" r="r" b="b"/>
            <a:pathLst>
              <a:path w="248920">
                <a:moveTo>
                  <a:pt x="0" y="0"/>
                </a:moveTo>
                <a:lnTo>
                  <a:pt x="248785" y="0"/>
                </a:lnTo>
              </a:path>
            </a:pathLst>
          </a:custGeom>
          <a:ln w="81046">
            <a:solidFill>
              <a:srgbClr val="4F81BD"/>
            </a:solidFill>
          </a:ln>
        </p:spPr>
        <p:txBody>
          <a:bodyPr wrap="square" lIns="0" tIns="0" rIns="0" bIns="0" rtlCol="0"/>
          <a:lstStyle/>
          <a:p>
            <a:endParaRPr sz="1588"/>
          </a:p>
        </p:txBody>
      </p:sp>
      <p:sp>
        <p:nvSpPr>
          <p:cNvPr id="17" name="object 17"/>
          <p:cNvSpPr/>
          <p:nvPr/>
        </p:nvSpPr>
        <p:spPr>
          <a:xfrm>
            <a:off x="5314931" y="2856448"/>
            <a:ext cx="291353" cy="0"/>
          </a:xfrm>
          <a:custGeom>
            <a:avLst/>
            <a:gdLst/>
            <a:ahLst/>
            <a:cxnLst/>
            <a:rect l="l" t="t" r="r" b="b"/>
            <a:pathLst>
              <a:path w="330200">
                <a:moveTo>
                  <a:pt x="0" y="0"/>
                </a:moveTo>
                <a:lnTo>
                  <a:pt x="329784" y="0"/>
                </a:lnTo>
              </a:path>
            </a:pathLst>
          </a:custGeom>
          <a:ln w="81046">
            <a:solidFill>
              <a:srgbClr val="4F81BD"/>
            </a:solidFill>
          </a:ln>
        </p:spPr>
        <p:txBody>
          <a:bodyPr wrap="square" lIns="0" tIns="0" rIns="0" bIns="0" rtlCol="0"/>
          <a:lstStyle/>
          <a:p>
            <a:endParaRPr sz="1588"/>
          </a:p>
        </p:txBody>
      </p:sp>
      <p:sp>
        <p:nvSpPr>
          <p:cNvPr id="18" name="object 18"/>
          <p:cNvSpPr/>
          <p:nvPr/>
        </p:nvSpPr>
        <p:spPr>
          <a:xfrm>
            <a:off x="5314931" y="2585725"/>
            <a:ext cx="699807" cy="0"/>
          </a:xfrm>
          <a:custGeom>
            <a:avLst/>
            <a:gdLst/>
            <a:ahLst/>
            <a:cxnLst/>
            <a:rect l="l" t="t" r="r" b="b"/>
            <a:pathLst>
              <a:path w="793114">
                <a:moveTo>
                  <a:pt x="0" y="0"/>
                </a:moveTo>
                <a:lnTo>
                  <a:pt x="792640" y="0"/>
                </a:lnTo>
              </a:path>
            </a:pathLst>
          </a:custGeom>
          <a:ln w="81046">
            <a:solidFill>
              <a:srgbClr val="4F81BD"/>
            </a:solidFill>
          </a:ln>
        </p:spPr>
        <p:txBody>
          <a:bodyPr wrap="square" lIns="0" tIns="0" rIns="0" bIns="0" rtlCol="0"/>
          <a:lstStyle/>
          <a:p>
            <a:endParaRPr sz="1588"/>
          </a:p>
        </p:txBody>
      </p:sp>
      <p:sp>
        <p:nvSpPr>
          <p:cNvPr id="19" name="object 19"/>
          <p:cNvSpPr/>
          <p:nvPr/>
        </p:nvSpPr>
        <p:spPr>
          <a:xfrm>
            <a:off x="5314931" y="2279245"/>
            <a:ext cx="1036544" cy="71718"/>
          </a:xfrm>
          <a:custGeom>
            <a:avLst/>
            <a:gdLst/>
            <a:ahLst/>
            <a:cxnLst/>
            <a:rect l="l" t="t" r="r" b="b"/>
            <a:pathLst>
              <a:path w="1174750" h="81280">
                <a:moveTo>
                  <a:pt x="0" y="81047"/>
                </a:moveTo>
                <a:lnTo>
                  <a:pt x="1174496" y="81047"/>
                </a:lnTo>
                <a:lnTo>
                  <a:pt x="1174496" y="0"/>
                </a:lnTo>
                <a:lnTo>
                  <a:pt x="0" y="0"/>
                </a:lnTo>
                <a:lnTo>
                  <a:pt x="0" y="81047"/>
                </a:lnTo>
                <a:close/>
              </a:path>
            </a:pathLst>
          </a:custGeom>
          <a:solidFill>
            <a:srgbClr val="4F81BD"/>
          </a:solidFill>
        </p:spPr>
        <p:txBody>
          <a:bodyPr wrap="square" lIns="0" tIns="0" rIns="0" bIns="0" rtlCol="0"/>
          <a:lstStyle/>
          <a:p>
            <a:endParaRPr sz="1588"/>
          </a:p>
        </p:txBody>
      </p:sp>
      <p:sp>
        <p:nvSpPr>
          <p:cNvPr id="20" name="object 20"/>
          <p:cNvSpPr/>
          <p:nvPr/>
        </p:nvSpPr>
        <p:spPr>
          <a:xfrm>
            <a:off x="5314931" y="3326384"/>
            <a:ext cx="76760" cy="0"/>
          </a:xfrm>
          <a:custGeom>
            <a:avLst/>
            <a:gdLst/>
            <a:ahLst/>
            <a:cxnLst/>
            <a:rect l="l" t="t" r="r" b="b"/>
            <a:pathLst>
              <a:path w="86995">
                <a:moveTo>
                  <a:pt x="0" y="0"/>
                </a:moveTo>
                <a:lnTo>
                  <a:pt x="86785" y="0"/>
                </a:lnTo>
              </a:path>
            </a:pathLst>
          </a:custGeom>
          <a:ln w="81046">
            <a:solidFill>
              <a:srgbClr val="00B050"/>
            </a:solidFill>
          </a:ln>
        </p:spPr>
        <p:txBody>
          <a:bodyPr wrap="square" lIns="0" tIns="0" rIns="0" bIns="0" rtlCol="0"/>
          <a:lstStyle/>
          <a:p>
            <a:endParaRPr sz="1588"/>
          </a:p>
        </p:txBody>
      </p:sp>
      <p:sp>
        <p:nvSpPr>
          <p:cNvPr id="21" name="object 21"/>
          <p:cNvSpPr/>
          <p:nvPr/>
        </p:nvSpPr>
        <p:spPr>
          <a:xfrm>
            <a:off x="5314931" y="3055661"/>
            <a:ext cx="122704" cy="0"/>
          </a:xfrm>
          <a:custGeom>
            <a:avLst/>
            <a:gdLst/>
            <a:ahLst/>
            <a:cxnLst/>
            <a:rect l="l" t="t" r="r" b="b"/>
            <a:pathLst>
              <a:path w="139064">
                <a:moveTo>
                  <a:pt x="0" y="0"/>
                </a:moveTo>
                <a:lnTo>
                  <a:pt x="138856" y="0"/>
                </a:lnTo>
              </a:path>
            </a:pathLst>
          </a:custGeom>
          <a:ln w="81047">
            <a:solidFill>
              <a:srgbClr val="00B050"/>
            </a:solidFill>
          </a:ln>
        </p:spPr>
        <p:txBody>
          <a:bodyPr wrap="square" lIns="0" tIns="0" rIns="0" bIns="0" rtlCol="0"/>
          <a:lstStyle/>
          <a:p>
            <a:endParaRPr sz="1588"/>
          </a:p>
        </p:txBody>
      </p:sp>
      <p:sp>
        <p:nvSpPr>
          <p:cNvPr id="22" name="object 22"/>
          <p:cNvSpPr/>
          <p:nvPr/>
        </p:nvSpPr>
        <p:spPr>
          <a:xfrm>
            <a:off x="5314931" y="2784936"/>
            <a:ext cx="362510" cy="0"/>
          </a:xfrm>
          <a:custGeom>
            <a:avLst/>
            <a:gdLst/>
            <a:ahLst/>
            <a:cxnLst/>
            <a:rect l="l" t="t" r="r" b="b"/>
            <a:pathLst>
              <a:path w="410845">
                <a:moveTo>
                  <a:pt x="0" y="0"/>
                </a:moveTo>
                <a:lnTo>
                  <a:pt x="410784" y="0"/>
                </a:lnTo>
              </a:path>
            </a:pathLst>
          </a:custGeom>
          <a:ln w="81047">
            <a:solidFill>
              <a:srgbClr val="00B050"/>
            </a:solidFill>
          </a:ln>
        </p:spPr>
        <p:txBody>
          <a:bodyPr wrap="square" lIns="0" tIns="0" rIns="0" bIns="0" rtlCol="0"/>
          <a:lstStyle/>
          <a:p>
            <a:endParaRPr sz="1588"/>
          </a:p>
        </p:txBody>
      </p:sp>
      <p:sp>
        <p:nvSpPr>
          <p:cNvPr id="23" name="object 23"/>
          <p:cNvSpPr/>
          <p:nvPr/>
        </p:nvSpPr>
        <p:spPr>
          <a:xfrm>
            <a:off x="5314931" y="2514213"/>
            <a:ext cx="816909" cy="0"/>
          </a:xfrm>
          <a:custGeom>
            <a:avLst/>
            <a:gdLst/>
            <a:ahLst/>
            <a:cxnLst/>
            <a:rect l="l" t="t" r="r" b="b"/>
            <a:pathLst>
              <a:path w="925829">
                <a:moveTo>
                  <a:pt x="0" y="0"/>
                </a:moveTo>
                <a:lnTo>
                  <a:pt x="925711" y="0"/>
                </a:lnTo>
              </a:path>
            </a:pathLst>
          </a:custGeom>
          <a:ln w="81046">
            <a:solidFill>
              <a:srgbClr val="00B050"/>
            </a:solidFill>
          </a:ln>
        </p:spPr>
        <p:txBody>
          <a:bodyPr wrap="square" lIns="0" tIns="0" rIns="0" bIns="0" rtlCol="0"/>
          <a:lstStyle/>
          <a:p>
            <a:endParaRPr sz="1588"/>
          </a:p>
        </p:txBody>
      </p:sp>
      <p:sp>
        <p:nvSpPr>
          <p:cNvPr id="24" name="object 24"/>
          <p:cNvSpPr/>
          <p:nvPr/>
        </p:nvSpPr>
        <p:spPr>
          <a:xfrm>
            <a:off x="5314931" y="2207733"/>
            <a:ext cx="1036544" cy="71718"/>
          </a:xfrm>
          <a:custGeom>
            <a:avLst/>
            <a:gdLst/>
            <a:ahLst/>
            <a:cxnLst/>
            <a:rect l="l" t="t" r="r" b="b"/>
            <a:pathLst>
              <a:path w="1174750" h="81280">
                <a:moveTo>
                  <a:pt x="0" y="81046"/>
                </a:moveTo>
                <a:lnTo>
                  <a:pt x="1174496" y="81046"/>
                </a:lnTo>
                <a:lnTo>
                  <a:pt x="1174496" y="0"/>
                </a:lnTo>
                <a:lnTo>
                  <a:pt x="0" y="0"/>
                </a:lnTo>
                <a:lnTo>
                  <a:pt x="0" y="81046"/>
                </a:lnTo>
                <a:close/>
              </a:path>
            </a:pathLst>
          </a:custGeom>
          <a:solidFill>
            <a:srgbClr val="00B050"/>
          </a:solidFill>
        </p:spPr>
        <p:txBody>
          <a:bodyPr wrap="square" lIns="0" tIns="0" rIns="0" bIns="0" rtlCol="0"/>
          <a:lstStyle/>
          <a:p>
            <a:endParaRPr sz="1588"/>
          </a:p>
        </p:txBody>
      </p:sp>
      <p:sp>
        <p:nvSpPr>
          <p:cNvPr id="25" name="object 25"/>
          <p:cNvSpPr/>
          <p:nvPr/>
        </p:nvSpPr>
        <p:spPr>
          <a:xfrm>
            <a:off x="5314931" y="2141329"/>
            <a:ext cx="0" cy="1359274"/>
          </a:xfrm>
          <a:custGeom>
            <a:avLst/>
            <a:gdLst/>
            <a:ahLst/>
            <a:cxnLst/>
            <a:rect l="l" t="t" r="r" b="b"/>
            <a:pathLst>
              <a:path h="1540510">
                <a:moveTo>
                  <a:pt x="0" y="1539890"/>
                </a:moveTo>
                <a:lnTo>
                  <a:pt x="0" y="0"/>
                </a:lnTo>
              </a:path>
            </a:pathLst>
          </a:custGeom>
          <a:ln w="8678">
            <a:solidFill>
              <a:srgbClr val="D9D9D9"/>
            </a:solidFill>
          </a:ln>
        </p:spPr>
        <p:txBody>
          <a:bodyPr wrap="square" lIns="0" tIns="0" rIns="0" bIns="0" rtlCol="0"/>
          <a:lstStyle/>
          <a:p>
            <a:endParaRPr sz="1588"/>
          </a:p>
        </p:txBody>
      </p:sp>
      <p:sp>
        <p:nvSpPr>
          <p:cNvPr id="26" name="object 26"/>
          <p:cNvSpPr txBox="1"/>
          <p:nvPr/>
        </p:nvSpPr>
        <p:spPr>
          <a:xfrm>
            <a:off x="5249634" y="3545038"/>
            <a:ext cx="143996" cy="122198"/>
          </a:xfrm>
          <a:prstGeom prst="rect">
            <a:avLst/>
          </a:prstGeom>
        </p:spPr>
        <p:txBody>
          <a:bodyPr vert="horz" wrap="square" lIns="0" tIns="13447" rIns="0" bIns="0" rtlCol="0">
            <a:spAutoFit/>
          </a:bodyPr>
          <a:lstStyle/>
          <a:p>
            <a:pPr marL="11206">
              <a:spcBef>
                <a:spcPts val="106"/>
              </a:spcBef>
            </a:pPr>
            <a:r>
              <a:rPr sz="706" spc="44" dirty="0">
                <a:solidFill>
                  <a:srgbClr val="595959"/>
                </a:solidFill>
                <a:latin typeface="Calibri"/>
                <a:cs typeface="Calibri"/>
              </a:rPr>
              <a:t>0%</a:t>
            </a:r>
            <a:endParaRPr sz="706">
              <a:latin typeface="Calibri"/>
              <a:cs typeface="Calibri"/>
            </a:endParaRPr>
          </a:p>
        </p:txBody>
      </p:sp>
      <p:sp>
        <p:nvSpPr>
          <p:cNvPr id="27" name="object 27"/>
          <p:cNvSpPr txBox="1"/>
          <p:nvPr/>
        </p:nvSpPr>
        <p:spPr>
          <a:xfrm>
            <a:off x="7147828" y="3545038"/>
            <a:ext cx="180415" cy="122198"/>
          </a:xfrm>
          <a:prstGeom prst="rect">
            <a:avLst/>
          </a:prstGeom>
        </p:spPr>
        <p:txBody>
          <a:bodyPr vert="horz" wrap="square" lIns="0" tIns="13447" rIns="0" bIns="0" rtlCol="0">
            <a:spAutoFit/>
          </a:bodyPr>
          <a:lstStyle/>
          <a:p>
            <a:pPr marL="11206">
              <a:spcBef>
                <a:spcPts val="106"/>
              </a:spcBef>
            </a:pPr>
            <a:r>
              <a:rPr sz="706" spc="44" dirty="0">
                <a:solidFill>
                  <a:srgbClr val="595959"/>
                </a:solidFill>
                <a:latin typeface="Calibri"/>
                <a:cs typeface="Calibri"/>
              </a:rPr>
              <a:t>8</a:t>
            </a:r>
            <a:r>
              <a:rPr sz="706" spc="-40" dirty="0">
                <a:solidFill>
                  <a:srgbClr val="595959"/>
                </a:solidFill>
                <a:latin typeface="Calibri"/>
                <a:cs typeface="Calibri"/>
              </a:rPr>
              <a:t>0</a:t>
            </a:r>
            <a:r>
              <a:rPr sz="706" spc="9" dirty="0">
                <a:solidFill>
                  <a:srgbClr val="595959"/>
                </a:solidFill>
                <a:latin typeface="Calibri"/>
                <a:cs typeface="Calibri"/>
              </a:rPr>
              <a:t>%</a:t>
            </a:r>
            <a:endParaRPr sz="706">
              <a:latin typeface="Calibri"/>
              <a:cs typeface="Calibri"/>
            </a:endParaRPr>
          </a:p>
        </p:txBody>
      </p:sp>
      <p:sp>
        <p:nvSpPr>
          <p:cNvPr id="28" name="object 28"/>
          <p:cNvSpPr txBox="1"/>
          <p:nvPr/>
        </p:nvSpPr>
        <p:spPr>
          <a:xfrm>
            <a:off x="7604917" y="3545038"/>
            <a:ext cx="235884" cy="122198"/>
          </a:xfrm>
          <a:prstGeom prst="rect">
            <a:avLst/>
          </a:prstGeom>
        </p:spPr>
        <p:txBody>
          <a:bodyPr vert="horz" wrap="square" lIns="0" tIns="13447" rIns="0" bIns="0" rtlCol="0">
            <a:spAutoFit/>
          </a:bodyPr>
          <a:lstStyle/>
          <a:p>
            <a:pPr marL="11206">
              <a:spcBef>
                <a:spcPts val="106"/>
              </a:spcBef>
            </a:pPr>
            <a:r>
              <a:rPr sz="706" spc="44" dirty="0">
                <a:solidFill>
                  <a:srgbClr val="595959"/>
                </a:solidFill>
                <a:latin typeface="Calibri"/>
                <a:cs typeface="Calibri"/>
              </a:rPr>
              <a:t>1</a:t>
            </a:r>
            <a:r>
              <a:rPr sz="706" spc="-40" dirty="0">
                <a:solidFill>
                  <a:srgbClr val="595959"/>
                </a:solidFill>
                <a:latin typeface="Calibri"/>
                <a:cs typeface="Calibri"/>
              </a:rPr>
              <a:t>0</a:t>
            </a:r>
            <a:r>
              <a:rPr sz="706" spc="44" dirty="0">
                <a:solidFill>
                  <a:srgbClr val="595959"/>
                </a:solidFill>
                <a:latin typeface="Calibri"/>
                <a:cs typeface="Calibri"/>
              </a:rPr>
              <a:t>0%</a:t>
            </a:r>
            <a:endParaRPr sz="706">
              <a:latin typeface="Calibri"/>
              <a:cs typeface="Calibri"/>
            </a:endParaRPr>
          </a:p>
        </p:txBody>
      </p:sp>
      <p:sp>
        <p:nvSpPr>
          <p:cNvPr id="29" name="object 29"/>
          <p:cNvSpPr txBox="1"/>
          <p:nvPr/>
        </p:nvSpPr>
        <p:spPr>
          <a:xfrm>
            <a:off x="4313350" y="2201636"/>
            <a:ext cx="934010" cy="1172614"/>
          </a:xfrm>
          <a:prstGeom prst="rect">
            <a:avLst/>
          </a:prstGeom>
        </p:spPr>
        <p:txBody>
          <a:bodyPr vert="horz" wrap="square" lIns="0" tIns="13447" rIns="0" bIns="0" rtlCol="0">
            <a:spAutoFit/>
          </a:bodyPr>
          <a:lstStyle/>
          <a:p>
            <a:pPr marL="533428">
              <a:spcBef>
                <a:spcPts val="106"/>
              </a:spcBef>
            </a:pPr>
            <a:r>
              <a:rPr sz="706" spc="9" dirty="0">
                <a:solidFill>
                  <a:srgbClr val="595959"/>
                </a:solidFill>
                <a:latin typeface="Calibri"/>
                <a:cs typeface="Calibri"/>
              </a:rPr>
              <a:t>Very</a:t>
            </a:r>
            <a:r>
              <a:rPr sz="706" spc="-66" dirty="0">
                <a:solidFill>
                  <a:srgbClr val="595959"/>
                </a:solidFill>
                <a:latin typeface="Calibri"/>
                <a:cs typeface="Calibri"/>
              </a:rPr>
              <a:t> </a:t>
            </a:r>
            <a:r>
              <a:rPr sz="706" spc="4" dirty="0">
                <a:solidFill>
                  <a:srgbClr val="595959"/>
                </a:solidFill>
                <a:latin typeface="Calibri"/>
                <a:cs typeface="Calibri"/>
              </a:rPr>
              <a:t>likely</a:t>
            </a:r>
            <a:endParaRPr sz="706">
              <a:latin typeface="Calibri"/>
              <a:cs typeface="Calibri"/>
            </a:endParaRPr>
          </a:p>
          <a:p>
            <a:pPr marL="11206" marR="6164" indent="697043" algn="r">
              <a:lnSpc>
                <a:spcPct val="251700"/>
              </a:lnSpc>
            </a:pPr>
            <a:r>
              <a:rPr sz="706" spc="18" dirty="0">
                <a:solidFill>
                  <a:srgbClr val="595959"/>
                </a:solidFill>
                <a:latin typeface="Calibri"/>
                <a:cs typeface="Calibri"/>
              </a:rPr>
              <a:t>L</a:t>
            </a:r>
            <a:r>
              <a:rPr sz="706" spc="-4" dirty="0">
                <a:solidFill>
                  <a:srgbClr val="595959"/>
                </a:solidFill>
                <a:latin typeface="Calibri"/>
                <a:cs typeface="Calibri"/>
              </a:rPr>
              <a:t>ik</a:t>
            </a:r>
            <a:r>
              <a:rPr sz="706" spc="-31" dirty="0">
                <a:solidFill>
                  <a:srgbClr val="595959"/>
                </a:solidFill>
                <a:latin typeface="Calibri"/>
                <a:cs typeface="Calibri"/>
              </a:rPr>
              <a:t>e</a:t>
            </a:r>
            <a:r>
              <a:rPr sz="706" spc="-9" dirty="0">
                <a:solidFill>
                  <a:srgbClr val="595959"/>
                </a:solidFill>
                <a:latin typeface="Calibri"/>
                <a:cs typeface="Calibri"/>
              </a:rPr>
              <a:t>l</a:t>
            </a:r>
            <a:r>
              <a:rPr sz="706" spc="4" dirty="0">
                <a:solidFill>
                  <a:srgbClr val="595959"/>
                </a:solidFill>
                <a:latin typeface="Calibri"/>
                <a:cs typeface="Calibri"/>
              </a:rPr>
              <a:t>y  </a:t>
            </a:r>
            <a:r>
              <a:rPr sz="706" spc="9" dirty="0">
                <a:solidFill>
                  <a:srgbClr val="595959"/>
                </a:solidFill>
                <a:latin typeface="Calibri"/>
                <a:cs typeface="Calibri"/>
              </a:rPr>
              <a:t>Neither </a:t>
            </a:r>
            <a:r>
              <a:rPr sz="706" spc="4" dirty="0">
                <a:solidFill>
                  <a:srgbClr val="595959"/>
                </a:solidFill>
                <a:latin typeface="Calibri"/>
                <a:cs typeface="Calibri"/>
              </a:rPr>
              <a:t>likely </a:t>
            </a:r>
            <a:r>
              <a:rPr sz="706" spc="-26" dirty="0">
                <a:solidFill>
                  <a:srgbClr val="595959"/>
                </a:solidFill>
                <a:latin typeface="Calibri"/>
                <a:cs typeface="Calibri"/>
              </a:rPr>
              <a:t>or</a:t>
            </a:r>
            <a:r>
              <a:rPr sz="706" spc="-9" dirty="0">
                <a:solidFill>
                  <a:srgbClr val="595959"/>
                </a:solidFill>
                <a:latin typeface="Calibri"/>
                <a:cs typeface="Calibri"/>
              </a:rPr>
              <a:t> </a:t>
            </a:r>
            <a:r>
              <a:rPr sz="706" dirty="0">
                <a:solidFill>
                  <a:srgbClr val="595959"/>
                </a:solidFill>
                <a:latin typeface="Calibri"/>
                <a:cs typeface="Calibri"/>
              </a:rPr>
              <a:t>unlikely</a:t>
            </a:r>
            <a:endParaRPr sz="706">
              <a:latin typeface="Calibri"/>
              <a:cs typeface="Calibri"/>
            </a:endParaRPr>
          </a:p>
          <a:p>
            <a:pPr marL="437053" marR="8965" indent="181545" algn="r">
              <a:lnSpc>
                <a:spcPct val="251700"/>
              </a:lnSpc>
              <a:spcBef>
                <a:spcPts val="40"/>
              </a:spcBef>
            </a:pPr>
            <a:r>
              <a:rPr sz="706" spc="26" dirty="0">
                <a:solidFill>
                  <a:srgbClr val="595959"/>
                </a:solidFill>
                <a:latin typeface="Calibri"/>
                <a:cs typeface="Calibri"/>
              </a:rPr>
              <a:t>U</a:t>
            </a:r>
            <a:r>
              <a:rPr sz="706" spc="31" dirty="0">
                <a:solidFill>
                  <a:srgbClr val="595959"/>
                </a:solidFill>
                <a:latin typeface="Calibri"/>
                <a:cs typeface="Calibri"/>
              </a:rPr>
              <a:t>n</a:t>
            </a:r>
            <a:r>
              <a:rPr sz="706" spc="-4" dirty="0">
                <a:solidFill>
                  <a:srgbClr val="595959"/>
                </a:solidFill>
                <a:latin typeface="Calibri"/>
                <a:cs typeface="Calibri"/>
              </a:rPr>
              <a:t>lik</a:t>
            </a:r>
            <a:r>
              <a:rPr sz="706" spc="-31" dirty="0">
                <a:solidFill>
                  <a:srgbClr val="595959"/>
                </a:solidFill>
                <a:latin typeface="Calibri"/>
                <a:cs typeface="Calibri"/>
              </a:rPr>
              <a:t>e</a:t>
            </a:r>
            <a:r>
              <a:rPr sz="706" spc="-9" dirty="0">
                <a:solidFill>
                  <a:srgbClr val="595959"/>
                </a:solidFill>
                <a:latin typeface="Calibri"/>
                <a:cs typeface="Calibri"/>
              </a:rPr>
              <a:t>l</a:t>
            </a:r>
            <a:r>
              <a:rPr sz="706" spc="4" dirty="0">
                <a:solidFill>
                  <a:srgbClr val="595959"/>
                </a:solidFill>
                <a:latin typeface="Calibri"/>
                <a:cs typeface="Calibri"/>
              </a:rPr>
              <a:t>y  </a:t>
            </a:r>
            <a:r>
              <a:rPr sz="706" spc="9" dirty="0">
                <a:solidFill>
                  <a:srgbClr val="595959"/>
                </a:solidFill>
                <a:latin typeface="Calibri"/>
                <a:cs typeface="Calibri"/>
              </a:rPr>
              <a:t>Very</a:t>
            </a:r>
            <a:r>
              <a:rPr sz="706" spc="-62" dirty="0">
                <a:solidFill>
                  <a:srgbClr val="595959"/>
                </a:solidFill>
                <a:latin typeface="Calibri"/>
                <a:cs typeface="Calibri"/>
              </a:rPr>
              <a:t> </a:t>
            </a:r>
            <a:r>
              <a:rPr sz="706" dirty="0">
                <a:solidFill>
                  <a:srgbClr val="595959"/>
                </a:solidFill>
                <a:latin typeface="Calibri"/>
                <a:cs typeface="Calibri"/>
              </a:rPr>
              <a:t>unlikely</a:t>
            </a:r>
            <a:endParaRPr sz="706">
              <a:latin typeface="Calibri"/>
              <a:cs typeface="Calibri"/>
            </a:endParaRPr>
          </a:p>
        </p:txBody>
      </p:sp>
      <p:sp>
        <p:nvSpPr>
          <p:cNvPr id="30" name="object 30"/>
          <p:cNvSpPr txBox="1">
            <a:spLocks noGrp="1"/>
          </p:cNvSpPr>
          <p:nvPr>
            <p:ph type="title"/>
          </p:nvPr>
        </p:nvSpPr>
        <p:spPr>
          <a:xfrm>
            <a:off x="4746536" y="1823810"/>
            <a:ext cx="2698937" cy="183870"/>
          </a:xfrm>
          <a:prstGeom prst="rect">
            <a:avLst/>
          </a:prstGeom>
        </p:spPr>
        <p:txBody>
          <a:bodyPr vert="horz" wrap="square" lIns="0" tIns="14007" rIns="0" bIns="0" rtlCol="0" anchor="ctr">
            <a:spAutoFit/>
          </a:bodyPr>
          <a:lstStyle/>
          <a:p>
            <a:pPr marL="11206">
              <a:lnSpc>
                <a:spcPct val="100000"/>
              </a:lnSpc>
              <a:spcBef>
                <a:spcPts val="110"/>
              </a:spcBef>
            </a:pPr>
            <a:r>
              <a:rPr sz="1103" spc="9" dirty="0">
                <a:solidFill>
                  <a:srgbClr val="595959"/>
                </a:solidFill>
                <a:latin typeface="Calibri"/>
                <a:cs typeface="Calibri"/>
              </a:rPr>
              <a:t>Use of </a:t>
            </a:r>
            <a:r>
              <a:rPr sz="1103" spc="4" dirty="0">
                <a:solidFill>
                  <a:srgbClr val="595959"/>
                </a:solidFill>
                <a:latin typeface="Calibri"/>
                <a:cs typeface="Calibri"/>
              </a:rPr>
              <a:t>remote/virtual </a:t>
            </a:r>
            <a:r>
              <a:rPr sz="1103" spc="9" dirty="0">
                <a:solidFill>
                  <a:srgbClr val="595959"/>
                </a:solidFill>
                <a:latin typeface="Calibri"/>
                <a:cs typeface="Calibri"/>
              </a:rPr>
              <a:t>supports </a:t>
            </a:r>
            <a:r>
              <a:rPr sz="1103" spc="4" dirty="0">
                <a:solidFill>
                  <a:srgbClr val="595959"/>
                </a:solidFill>
                <a:latin typeface="Calibri"/>
                <a:cs typeface="Calibri"/>
              </a:rPr>
              <a:t>post</a:t>
            </a:r>
            <a:r>
              <a:rPr sz="1103" spc="-40" dirty="0">
                <a:solidFill>
                  <a:srgbClr val="595959"/>
                </a:solidFill>
                <a:latin typeface="Calibri"/>
                <a:cs typeface="Calibri"/>
              </a:rPr>
              <a:t> </a:t>
            </a:r>
            <a:r>
              <a:rPr sz="1103" spc="4" dirty="0">
                <a:solidFill>
                  <a:srgbClr val="595959"/>
                </a:solidFill>
                <a:latin typeface="Calibri"/>
                <a:cs typeface="Calibri"/>
              </a:rPr>
              <a:t>COVID-19</a:t>
            </a:r>
            <a:endParaRPr sz="1103">
              <a:latin typeface="Calibri"/>
              <a:cs typeface="Calibri"/>
            </a:endParaRPr>
          </a:p>
        </p:txBody>
      </p:sp>
      <p:sp>
        <p:nvSpPr>
          <p:cNvPr id="31" name="object 31"/>
          <p:cNvSpPr/>
          <p:nvPr/>
        </p:nvSpPr>
        <p:spPr>
          <a:xfrm>
            <a:off x="5462977" y="3796320"/>
            <a:ext cx="51546" cy="51546"/>
          </a:xfrm>
          <a:custGeom>
            <a:avLst/>
            <a:gdLst/>
            <a:ahLst/>
            <a:cxnLst/>
            <a:rect l="l" t="t" r="r" b="b"/>
            <a:pathLst>
              <a:path w="58420" h="58420">
                <a:moveTo>
                  <a:pt x="0" y="57890"/>
                </a:moveTo>
                <a:lnTo>
                  <a:pt x="57856" y="57890"/>
                </a:lnTo>
                <a:lnTo>
                  <a:pt x="57856" y="0"/>
                </a:lnTo>
                <a:lnTo>
                  <a:pt x="0" y="0"/>
                </a:lnTo>
                <a:lnTo>
                  <a:pt x="0" y="57890"/>
                </a:lnTo>
                <a:close/>
              </a:path>
            </a:pathLst>
          </a:custGeom>
          <a:solidFill>
            <a:srgbClr val="00B050"/>
          </a:solidFill>
        </p:spPr>
        <p:txBody>
          <a:bodyPr wrap="square" lIns="0" tIns="0" rIns="0" bIns="0" rtlCol="0"/>
          <a:lstStyle/>
          <a:p>
            <a:endParaRPr sz="1588"/>
          </a:p>
        </p:txBody>
      </p:sp>
      <p:sp>
        <p:nvSpPr>
          <p:cNvPr id="32" name="object 32"/>
          <p:cNvSpPr txBox="1"/>
          <p:nvPr/>
        </p:nvSpPr>
        <p:spPr>
          <a:xfrm>
            <a:off x="5524940" y="3545038"/>
            <a:ext cx="549088" cy="320585"/>
          </a:xfrm>
          <a:prstGeom prst="rect">
            <a:avLst/>
          </a:prstGeom>
        </p:spPr>
        <p:txBody>
          <a:bodyPr vert="horz" wrap="square" lIns="0" tIns="13447" rIns="0" bIns="0" rtlCol="0">
            <a:spAutoFit/>
          </a:bodyPr>
          <a:lstStyle/>
          <a:p>
            <a:pPr algn="ctr">
              <a:spcBef>
                <a:spcPts val="106"/>
              </a:spcBef>
            </a:pPr>
            <a:r>
              <a:rPr sz="706" spc="4" dirty="0">
                <a:solidFill>
                  <a:srgbClr val="595959"/>
                </a:solidFill>
                <a:latin typeface="Calibri"/>
                <a:cs typeface="Calibri"/>
              </a:rPr>
              <a:t>20%</a:t>
            </a:r>
            <a:endParaRPr sz="706">
              <a:latin typeface="Calibri"/>
              <a:cs typeface="Calibri"/>
            </a:endParaRPr>
          </a:p>
          <a:p>
            <a:pPr algn="ctr">
              <a:spcBef>
                <a:spcPts val="719"/>
              </a:spcBef>
            </a:pPr>
            <a:r>
              <a:rPr sz="706" spc="9" dirty="0">
                <a:solidFill>
                  <a:srgbClr val="595959"/>
                </a:solidFill>
                <a:latin typeface="Calibri"/>
                <a:cs typeface="Calibri"/>
              </a:rPr>
              <a:t>Summer</a:t>
            </a:r>
            <a:r>
              <a:rPr sz="706" spc="-49" dirty="0">
                <a:solidFill>
                  <a:srgbClr val="595959"/>
                </a:solidFill>
                <a:latin typeface="Calibri"/>
                <a:cs typeface="Calibri"/>
              </a:rPr>
              <a:t> </a:t>
            </a:r>
            <a:r>
              <a:rPr sz="706" spc="9" dirty="0">
                <a:solidFill>
                  <a:srgbClr val="595959"/>
                </a:solidFill>
                <a:latin typeface="Calibri"/>
                <a:cs typeface="Calibri"/>
              </a:rPr>
              <a:t>2020</a:t>
            </a:r>
            <a:endParaRPr sz="706">
              <a:latin typeface="Calibri"/>
              <a:cs typeface="Calibri"/>
            </a:endParaRPr>
          </a:p>
        </p:txBody>
      </p:sp>
      <p:sp>
        <p:nvSpPr>
          <p:cNvPr id="33" name="object 33"/>
          <p:cNvSpPr/>
          <p:nvPr/>
        </p:nvSpPr>
        <p:spPr>
          <a:xfrm>
            <a:off x="6172576" y="3796320"/>
            <a:ext cx="45943" cy="51546"/>
          </a:xfrm>
          <a:custGeom>
            <a:avLst/>
            <a:gdLst/>
            <a:ahLst/>
            <a:cxnLst/>
            <a:rect l="l" t="t" r="r" b="b"/>
            <a:pathLst>
              <a:path w="52070" h="58420">
                <a:moveTo>
                  <a:pt x="0" y="57890"/>
                </a:moveTo>
                <a:lnTo>
                  <a:pt x="52071" y="57890"/>
                </a:lnTo>
                <a:lnTo>
                  <a:pt x="52071" y="0"/>
                </a:lnTo>
                <a:lnTo>
                  <a:pt x="0" y="0"/>
                </a:lnTo>
                <a:lnTo>
                  <a:pt x="0" y="57890"/>
                </a:lnTo>
                <a:close/>
              </a:path>
            </a:pathLst>
          </a:custGeom>
          <a:solidFill>
            <a:srgbClr val="4F81BD"/>
          </a:solidFill>
        </p:spPr>
        <p:txBody>
          <a:bodyPr wrap="square" lIns="0" tIns="0" rIns="0" bIns="0" rtlCol="0"/>
          <a:lstStyle/>
          <a:p>
            <a:endParaRPr sz="1588"/>
          </a:p>
        </p:txBody>
      </p:sp>
      <p:sp>
        <p:nvSpPr>
          <p:cNvPr id="34" name="object 34"/>
          <p:cNvSpPr txBox="1"/>
          <p:nvPr/>
        </p:nvSpPr>
        <p:spPr>
          <a:xfrm>
            <a:off x="6187093" y="3545038"/>
            <a:ext cx="660587" cy="320585"/>
          </a:xfrm>
          <a:prstGeom prst="rect">
            <a:avLst/>
          </a:prstGeom>
        </p:spPr>
        <p:txBody>
          <a:bodyPr vert="horz" wrap="square" lIns="0" tIns="13447" rIns="0" bIns="0" rtlCol="0">
            <a:spAutoFit/>
          </a:bodyPr>
          <a:lstStyle/>
          <a:p>
            <a:pPr marL="11206">
              <a:spcBef>
                <a:spcPts val="106"/>
              </a:spcBef>
              <a:tabLst>
                <a:tab pos="491404" algn="l"/>
              </a:tabLst>
            </a:pPr>
            <a:r>
              <a:rPr sz="706" spc="44" dirty="0">
                <a:solidFill>
                  <a:srgbClr val="595959"/>
                </a:solidFill>
                <a:latin typeface="Calibri"/>
                <a:cs typeface="Calibri"/>
              </a:rPr>
              <a:t>4</a:t>
            </a:r>
            <a:r>
              <a:rPr sz="706" spc="-40" dirty="0">
                <a:solidFill>
                  <a:srgbClr val="595959"/>
                </a:solidFill>
                <a:latin typeface="Calibri"/>
                <a:cs typeface="Calibri"/>
              </a:rPr>
              <a:t>0</a:t>
            </a:r>
            <a:r>
              <a:rPr sz="706" spc="9" dirty="0">
                <a:solidFill>
                  <a:srgbClr val="595959"/>
                </a:solidFill>
                <a:latin typeface="Calibri"/>
                <a:cs typeface="Calibri"/>
              </a:rPr>
              <a:t>%</a:t>
            </a:r>
            <a:r>
              <a:rPr sz="706" dirty="0">
                <a:solidFill>
                  <a:srgbClr val="595959"/>
                </a:solidFill>
                <a:latin typeface="Calibri"/>
                <a:cs typeface="Calibri"/>
              </a:rPr>
              <a:t>	</a:t>
            </a:r>
            <a:r>
              <a:rPr sz="706" spc="44" dirty="0">
                <a:solidFill>
                  <a:srgbClr val="595959"/>
                </a:solidFill>
                <a:latin typeface="Calibri"/>
                <a:cs typeface="Calibri"/>
              </a:rPr>
              <a:t>6</a:t>
            </a:r>
            <a:r>
              <a:rPr sz="706" spc="-40" dirty="0">
                <a:solidFill>
                  <a:srgbClr val="595959"/>
                </a:solidFill>
                <a:latin typeface="Calibri"/>
                <a:cs typeface="Calibri"/>
              </a:rPr>
              <a:t>0</a:t>
            </a:r>
            <a:r>
              <a:rPr sz="706" spc="9" dirty="0">
                <a:solidFill>
                  <a:srgbClr val="595959"/>
                </a:solidFill>
                <a:latin typeface="Calibri"/>
                <a:cs typeface="Calibri"/>
              </a:rPr>
              <a:t>%</a:t>
            </a:r>
            <a:endParaRPr sz="706">
              <a:latin typeface="Calibri"/>
              <a:cs typeface="Calibri"/>
            </a:endParaRPr>
          </a:p>
          <a:p>
            <a:pPr marL="54912">
              <a:spcBef>
                <a:spcPts val="719"/>
              </a:spcBef>
            </a:pPr>
            <a:r>
              <a:rPr sz="706" spc="9" dirty="0">
                <a:solidFill>
                  <a:srgbClr val="595959"/>
                </a:solidFill>
                <a:latin typeface="Calibri"/>
                <a:cs typeface="Calibri"/>
              </a:rPr>
              <a:t>Summer</a:t>
            </a:r>
            <a:r>
              <a:rPr sz="706" spc="-26" dirty="0">
                <a:solidFill>
                  <a:srgbClr val="595959"/>
                </a:solidFill>
                <a:latin typeface="Calibri"/>
                <a:cs typeface="Calibri"/>
              </a:rPr>
              <a:t> </a:t>
            </a:r>
            <a:r>
              <a:rPr sz="706" spc="9" dirty="0">
                <a:solidFill>
                  <a:srgbClr val="595959"/>
                </a:solidFill>
                <a:latin typeface="Calibri"/>
                <a:cs typeface="Calibri"/>
              </a:rPr>
              <a:t>2021</a:t>
            </a:r>
            <a:endParaRPr sz="706">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8686" y="1091794"/>
            <a:ext cx="7750628" cy="688424"/>
          </a:xfrm>
          <a:prstGeom prst="rect">
            <a:avLst/>
          </a:prstGeom>
        </p:spPr>
        <p:txBody>
          <a:bodyPr vert="horz" wrap="square" lIns="0" tIns="11206" rIns="0" bIns="0" rtlCol="0" anchor="ctr">
            <a:spAutoFit/>
          </a:bodyPr>
          <a:lstStyle/>
          <a:p>
            <a:pPr marL="11206">
              <a:lnSpc>
                <a:spcPct val="100000"/>
              </a:lnSpc>
              <a:spcBef>
                <a:spcPts val="88"/>
              </a:spcBef>
            </a:pPr>
            <a:r>
              <a:rPr spc="-4" dirty="0"/>
              <a:t>The </a:t>
            </a:r>
            <a:r>
              <a:rPr dirty="0"/>
              <a:t>Pandemic is </a:t>
            </a:r>
            <a:r>
              <a:rPr spc="-4" dirty="0"/>
              <a:t>Not</a:t>
            </a:r>
            <a:r>
              <a:rPr spc="-207" dirty="0"/>
              <a:t> </a:t>
            </a:r>
            <a:r>
              <a:rPr spc="-4" dirty="0"/>
              <a:t>Over</a:t>
            </a:r>
          </a:p>
        </p:txBody>
      </p:sp>
      <p:sp>
        <p:nvSpPr>
          <p:cNvPr id="3" name="object 3"/>
          <p:cNvSpPr txBox="1"/>
          <p:nvPr/>
        </p:nvSpPr>
        <p:spPr>
          <a:xfrm>
            <a:off x="2540351" y="2090057"/>
            <a:ext cx="6931086" cy="1909271"/>
          </a:xfrm>
          <a:prstGeom prst="rect">
            <a:avLst/>
          </a:prstGeom>
        </p:spPr>
        <p:txBody>
          <a:bodyPr vert="horz" wrap="square" lIns="0" tIns="11206" rIns="0" bIns="0" rtlCol="0">
            <a:spAutoFit/>
          </a:bodyPr>
          <a:lstStyle/>
          <a:p>
            <a:pPr marL="139521" indent="-128875">
              <a:lnSpc>
                <a:spcPts val="1888"/>
              </a:lnSpc>
              <a:spcBef>
                <a:spcPts val="88"/>
              </a:spcBef>
              <a:buSzPct val="77777"/>
              <a:buChar char="•"/>
              <a:tabLst>
                <a:tab pos="140081" algn="l"/>
              </a:tabLst>
            </a:pPr>
            <a:r>
              <a:rPr spc="-22" dirty="0">
                <a:solidFill>
                  <a:srgbClr val="0E4959"/>
                </a:solidFill>
                <a:latin typeface="Corbel"/>
                <a:cs typeface="Corbel"/>
              </a:rPr>
              <a:t>APSE continues </a:t>
            </a:r>
            <a:r>
              <a:rPr spc="-9" dirty="0">
                <a:solidFill>
                  <a:srgbClr val="0E4959"/>
                </a:solidFill>
                <a:latin typeface="Corbel"/>
                <a:cs typeface="Corbel"/>
              </a:rPr>
              <a:t>to </a:t>
            </a:r>
            <a:r>
              <a:rPr spc="-18" dirty="0">
                <a:solidFill>
                  <a:srgbClr val="0E4959"/>
                </a:solidFill>
                <a:latin typeface="Corbel"/>
                <a:cs typeface="Corbel"/>
              </a:rPr>
              <a:t>collect data </a:t>
            </a:r>
            <a:r>
              <a:rPr spc="-13" dirty="0">
                <a:solidFill>
                  <a:srgbClr val="0E4959"/>
                </a:solidFill>
                <a:latin typeface="Corbel"/>
                <a:cs typeface="Corbel"/>
              </a:rPr>
              <a:t>on </a:t>
            </a:r>
            <a:r>
              <a:rPr dirty="0">
                <a:solidFill>
                  <a:srgbClr val="0E4959"/>
                </a:solidFill>
                <a:latin typeface="Corbel"/>
                <a:cs typeface="Corbel"/>
              </a:rPr>
              <a:t>a </a:t>
            </a:r>
            <a:r>
              <a:rPr spc="-22" dirty="0">
                <a:solidFill>
                  <a:srgbClr val="0E4959"/>
                </a:solidFill>
                <a:latin typeface="Corbel"/>
                <a:cs typeface="Corbel"/>
              </a:rPr>
              <a:t>quarterly</a:t>
            </a:r>
            <a:r>
              <a:rPr spc="-180" dirty="0">
                <a:solidFill>
                  <a:srgbClr val="0E4959"/>
                </a:solidFill>
                <a:latin typeface="Corbel"/>
                <a:cs typeface="Corbel"/>
              </a:rPr>
              <a:t> </a:t>
            </a:r>
            <a:r>
              <a:rPr spc="-18" dirty="0">
                <a:solidFill>
                  <a:srgbClr val="0E4959"/>
                </a:solidFill>
                <a:latin typeface="Corbel"/>
                <a:cs typeface="Corbel"/>
              </a:rPr>
              <a:t>basis</a:t>
            </a:r>
            <a:endParaRPr dirty="0">
              <a:latin typeface="Corbel"/>
              <a:cs typeface="Corbel"/>
            </a:endParaRPr>
          </a:p>
          <a:p>
            <a:pPr marL="299773" marR="34180" lvl="1" indent="-128875">
              <a:lnSpc>
                <a:spcPts val="1500"/>
              </a:lnSpc>
              <a:spcBef>
                <a:spcPts val="194"/>
              </a:spcBef>
              <a:buSzPct val="81250"/>
              <a:buChar char="•"/>
              <a:tabLst>
                <a:tab pos="300334" algn="l"/>
              </a:tabLst>
            </a:pPr>
            <a:r>
              <a:rPr spc="-4" dirty="0">
                <a:solidFill>
                  <a:srgbClr val="0E4959"/>
                </a:solidFill>
                <a:latin typeface="Corbel"/>
                <a:cs typeface="Corbel"/>
              </a:rPr>
              <a:t>Partnerships </a:t>
            </a:r>
            <a:r>
              <a:rPr spc="-9" dirty="0">
                <a:solidFill>
                  <a:srgbClr val="0E4959"/>
                </a:solidFill>
                <a:latin typeface="Corbel"/>
                <a:cs typeface="Corbel"/>
              </a:rPr>
              <a:t>have </a:t>
            </a:r>
            <a:r>
              <a:rPr spc="-4" dirty="0">
                <a:solidFill>
                  <a:srgbClr val="0E4959"/>
                </a:solidFill>
                <a:latin typeface="Corbel"/>
                <a:cs typeface="Corbel"/>
              </a:rPr>
              <a:t>been developed with university partners to </a:t>
            </a:r>
            <a:r>
              <a:rPr spc="-9" dirty="0">
                <a:solidFill>
                  <a:srgbClr val="0E4959"/>
                </a:solidFill>
                <a:latin typeface="Corbel"/>
                <a:cs typeface="Corbel"/>
              </a:rPr>
              <a:t>share </a:t>
            </a:r>
            <a:r>
              <a:rPr spc="-4" dirty="0">
                <a:solidFill>
                  <a:srgbClr val="0E4959"/>
                </a:solidFill>
                <a:latin typeface="Corbel"/>
                <a:cs typeface="Corbel"/>
              </a:rPr>
              <a:t>data </a:t>
            </a:r>
            <a:r>
              <a:rPr spc="-9" dirty="0">
                <a:solidFill>
                  <a:srgbClr val="0E4959"/>
                </a:solidFill>
                <a:latin typeface="Corbel"/>
                <a:cs typeface="Corbel"/>
              </a:rPr>
              <a:t>and inform </a:t>
            </a:r>
            <a:r>
              <a:rPr spc="-4" dirty="0">
                <a:solidFill>
                  <a:srgbClr val="0E4959"/>
                </a:solidFill>
                <a:latin typeface="Corbel"/>
                <a:cs typeface="Corbel"/>
              </a:rPr>
              <a:t>the  direction </a:t>
            </a:r>
            <a:r>
              <a:rPr spc="-9" dirty="0">
                <a:solidFill>
                  <a:srgbClr val="0E4959"/>
                </a:solidFill>
                <a:latin typeface="Corbel"/>
                <a:cs typeface="Corbel"/>
              </a:rPr>
              <a:t>of academic</a:t>
            </a:r>
            <a:r>
              <a:rPr spc="-13" dirty="0">
                <a:solidFill>
                  <a:srgbClr val="0E4959"/>
                </a:solidFill>
                <a:latin typeface="Corbel"/>
                <a:cs typeface="Corbel"/>
              </a:rPr>
              <a:t> </a:t>
            </a:r>
            <a:r>
              <a:rPr spc="-4" dirty="0">
                <a:solidFill>
                  <a:srgbClr val="0E4959"/>
                </a:solidFill>
                <a:latin typeface="Corbel"/>
                <a:cs typeface="Corbel"/>
              </a:rPr>
              <a:t>research</a:t>
            </a:r>
            <a:endParaRPr dirty="0">
              <a:latin typeface="Corbel"/>
              <a:cs typeface="Corbel"/>
            </a:endParaRPr>
          </a:p>
          <a:p>
            <a:pPr marL="139521" marR="333953" indent="-128875">
              <a:lnSpc>
                <a:spcPts val="1677"/>
              </a:lnSpc>
              <a:spcBef>
                <a:spcPts val="1262"/>
              </a:spcBef>
              <a:buSzPct val="77777"/>
              <a:buChar char="•"/>
              <a:tabLst>
                <a:tab pos="140081" algn="l"/>
              </a:tabLst>
            </a:pPr>
            <a:r>
              <a:rPr spc="-22" dirty="0">
                <a:solidFill>
                  <a:srgbClr val="0E4959"/>
                </a:solidFill>
                <a:latin typeface="Corbel"/>
                <a:cs typeface="Corbel"/>
              </a:rPr>
              <a:t>APSE </a:t>
            </a:r>
            <a:r>
              <a:rPr spc="-4" dirty="0">
                <a:solidFill>
                  <a:srgbClr val="0E4959"/>
                </a:solidFill>
                <a:latin typeface="Corbel"/>
                <a:cs typeface="Corbel"/>
              </a:rPr>
              <a:t>is </a:t>
            </a:r>
            <a:r>
              <a:rPr spc="-22" dirty="0">
                <a:solidFill>
                  <a:srgbClr val="0E4959"/>
                </a:solidFill>
                <a:latin typeface="Corbel"/>
                <a:cs typeface="Corbel"/>
              </a:rPr>
              <a:t>working </a:t>
            </a:r>
            <a:r>
              <a:rPr spc="-18" dirty="0">
                <a:solidFill>
                  <a:srgbClr val="0E4959"/>
                </a:solidFill>
                <a:latin typeface="Corbel"/>
                <a:cs typeface="Corbel"/>
              </a:rPr>
              <a:t>with </a:t>
            </a:r>
            <a:r>
              <a:rPr spc="-13" dirty="0">
                <a:solidFill>
                  <a:srgbClr val="0E4959"/>
                </a:solidFill>
                <a:latin typeface="Corbel"/>
                <a:cs typeface="Corbel"/>
              </a:rPr>
              <a:t>the </a:t>
            </a:r>
            <a:r>
              <a:rPr spc="-31" dirty="0">
                <a:solidFill>
                  <a:srgbClr val="0E4959"/>
                </a:solidFill>
                <a:latin typeface="Corbel"/>
                <a:cs typeface="Corbel"/>
              </a:rPr>
              <a:t>World </a:t>
            </a:r>
            <a:r>
              <a:rPr spc="-22" dirty="0">
                <a:solidFill>
                  <a:srgbClr val="0E4959"/>
                </a:solidFill>
                <a:latin typeface="Corbel"/>
                <a:cs typeface="Corbel"/>
              </a:rPr>
              <a:t>Association </a:t>
            </a:r>
            <a:r>
              <a:rPr spc="-13" dirty="0">
                <a:solidFill>
                  <a:srgbClr val="0E4959"/>
                </a:solidFill>
                <a:latin typeface="Corbel"/>
                <a:cs typeface="Corbel"/>
              </a:rPr>
              <a:t>for </a:t>
            </a:r>
            <a:r>
              <a:rPr spc="-22" dirty="0">
                <a:solidFill>
                  <a:srgbClr val="0E4959"/>
                </a:solidFill>
                <a:latin typeface="Corbel"/>
                <a:cs typeface="Corbel"/>
              </a:rPr>
              <a:t>Supported </a:t>
            </a:r>
            <a:r>
              <a:rPr spc="-26" dirty="0">
                <a:solidFill>
                  <a:srgbClr val="0E4959"/>
                </a:solidFill>
                <a:latin typeface="Corbel"/>
                <a:cs typeface="Corbel"/>
              </a:rPr>
              <a:t>Employment </a:t>
            </a:r>
            <a:r>
              <a:rPr spc="-9" dirty="0">
                <a:solidFill>
                  <a:srgbClr val="0E4959"/>
                </a:solidFill>
                <a:latin typeface="Corbel"/>
                <a:cs typeface="Corbel"/>
              </a:rPr>
              <a:t>to  </a:t>
            </a:r>
            <a:r>
              <a:rPr spc="-22" dirty="0">
                <a:solidFill>
                  <a:srgbClr val="0E4959"/>
                </a:solidFill>
                <a:latin typeface="Corbel"/>
                <a:cs typeface="Corbel"/>
              </a:rPr>
              <a:t>coordinate global response </a:t>
            </a:r>
            <a:r>
              <a:rPr spc="-18" dirty="0">
                <a:solidFill>
                  <a:srgbClr val="0E4959"/>
                </a:solidFill>
                <a:latin typeface="Corbel"/>
                <a:cs typeface="Corbel"/>
              </a:rPr>
              <a:t>and share lessons </a:t>
            </a:r>
            <a:r>
              <a:rPr spc="-22" dirty="0">
                <a:solidFill>
                  <a:srgbClr val="0E4959"/>
                </a:solidFill>
                <a:latin typeface="Corbel"/>
                <a:cs typeface="Corbel"/>
              </a:rPr>
              <a:t>learned/emerging </a:t>
            </a:r>
            <a:r>
              <a:rPr spc="-18" dirty="0">
                <a:solidFill>
                  <a:srgbClr val="0E4959"/>
                </a:solidFill>
                <a:latin typeface="Corbel"/>
                <a:cs typeface="Corbel"/>
              </a:rPr>
              <a:t>best</a:t>
            </a:r>
            <a:r>
              <a:rPr spc="-40" dirty="0">
                <a:solidFill>
                  <a:srgbClr val="0E4959"/>
                </a:solidFill>
                <a:latin typeface="Corbel"/>
                <a:cs typeface="Corbel"/>
              </a:rPr>
              <a:t> </a:t>
            </a:r>
            <a:r>
              <a:rPr spc="-22" dirty="0">
                <a:solidFill>
                  <a:srgbClr val="0E4959"/>
                </a:solidFill>
                <a:latin typeface="Corbel"/>
                <a:cs typeface="Corbel"/>
              </a:rPr>
              <a:t>practices</a:t>
            </a:r>
            <a:endParaRPr dirty="0">
              <a:latin typeface="Corbel"/>
              <a:cs typeface="Corbel"/>
            </a:endParaRPr>
          </a:p>
          <a:p>
            <a:pPr marL="299773" marR="4483" lvl="1" indent="-128875">
              <a:lnSpc>
                <a:spcPts val="1482"/>
              </a:lnSpc>
              <a:spcBef>
                <a:spcPts val="172"/>
              </a:spcBef>
              <a:buSzPct val="81250"/>
              <a:buChar char="•"/>
              <a:tabLst>
                <a:tab pos="300334" algn="l"/>
              </a:tabLst>
            </a:pPr>
            <a:r>
              <a:rPr spc="-9" dirty="0">
                <a:solidFill>
                  <a:srgbClr val="0E4959"/>
                </a:solidFill>
                <a:latin typeface="Corbel"/>
                <a:cs typeface="Corbel"/>
              </a:rPr>
              <a:t>Surveys </a:t>
            </a:r>
            <a:r>
              <a:rPr spc="-4" dirty="0">
                <a:solidFill>
                  <a:srgbClr val="0E4959"/>
                </a:solidFill>
                <a:latin typeface="Corbel"/>
                <a:cs typeface="Corbel"/>
              </a:rPr>
              <a:t>are </a:t>
            </a:r>
            <a:r>
              <a:rPr spc="-9" dirty="0">
                <a:solidFill>
                  <a:srgbClr val="0E4959"/>
                </a:solidFill>
                <a:latin typeface="Corbel"/>
                <a:cs typeface="Corbel"/>
              </a:rPr>
              <a:t>now also being done </a:t>
            </a:r>
            <a:r>
              <a:rPr spc="-4" dirty="0">
                <a:solidFill>
                  <a:srgbClr val="0E4959"/>
                </a:solidFill>
                <a:latin typeface="Corbel"/>
                <a:cs typeface="Corbel"/>
              </a:rPr>
              <a:t>in </a:t>
            </a:r>
            <a:r>
              <a:rPr spc="-9" dirty="0">
                <a:solidFill>
                  <a:srgbClr val="0E4959"/>
                </a:solidFill>
                <a:latin typeface="Corbel"/>
                <a:cs typeface="Corbel"/>
              </a:rPr>
              <a:t>Canada and </a:t>
            </a:r>
            <a:r>
              <a:rPr spc="-4" dirty="0">
                <a:solidFill>
                  <a:srgbClr val="0E4959"/>
                </a:solidFill>
                <a:latin typeface="Corbel"/>
                <a:cs typeface="Corbel"/>
              </a:rPr>
              <a:t>Northern </a:t>
            </a:r>
            <a:r>
              <a:rPr spc="-9" dirty="0">
                <a:solidFill>
                  <a:srgbClr val="0E4959"/>
                </a:solidFill>
                <a:latin typeface="Corbel"/>
                <a:cs typeface="Corbel"/>
              </a:rPr>
              <a:t>Ireland, additional countries </a:t>
            </a:r>
            <a:r>
              <a:rPr spc="-4" dirty="0">
                <a:solidFill>
                  <a:srgbClr val="0E4959"/>
                </a:solidFill>
                <a:latin typeface="Corbel"/>
                <a:cs typeface="Corbel"/>
              </a:rPr>
              <a:t>to  </a:t>
            </a:r>
            <a:r>
              <a:rPr spc="-9" dirty="0">
                <a:solidFill>
                  <a:srgbClr val="0E4959"/>
                </a:solidFill>
                <a:latin typeface="Corbel"/>
                <a:cs typeface="Corbel"/>
              </a:rPr>
              <a:t>follow</a:t>
            </a:r>
            <a:endParaRPr dirty="0">
              <a:latin typeface="Corbel"/>
              <a:cs typeface="Corbe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0978" y="1188670"/>
            <a:ext cx="4112559" cy="1365532"/>
          </a:xfrm>
          <a:prstGeom prst="rect">
            <a:avLst/>
          </a:prstGeom>
        </p:spPr>
        <p:txBody>
          <a:bodyPr vert="horz" wrap="square" lIns="0" tIns="11206" rIns="0" bIns="0" rtlCol="0" anchor="ctr">
            <a:spAutoFit/>
          </a:bodyPr>
          <a:lstStyle/>
          <a:p>
            <a:pPr marL="11206">
              <a:lnSpc>
                <a:spcPct val="100000"/>
              </a:lnSpc>
              <a:spcBef>
                <a:spcPts val="88"/>
              </a:spcBef>
            </a:pPr>
            <a:r>
              <a:rPr spc="88" dirty="0"/>
              <a:t>Questions </a:t>
            </a:r>
            <a:r>
              <a:rPr dirty="0"/>
              <a:t>&amp; </a:t>
            </a:r>
            <a:r>
              <a:rPr spc="79" dirty="0"/>
              <a:t>Thank</a:t>
            </a:r>
            <a:r>
              <a:rPr spc="-66" dirty="0"/>
              <a:t> </a:t>
            </a:r>
            <a:r>
              <a:rPr spc="18" dirty="0"/>
              <a:t>You!</a:t>
            </a:r>
          </a:p>
        </p:txBody>
      </p:sp>
      <p:sp>
        <p:nvSpPr>
          <p:cNvPr id="3" name="object 3"/>
          <p:cNvSpPr/>
          <p:nvPr/>
        </p:nvSpPr>
        <p:spPr>
          <a:xfrm>
            <a:off x="2739892" y="2761373"/>
            <a:ext cx="2033987" cy="1480586"/>
          </a:xfrm>
          <a:prstGeom prst="rect">
            <a:avLst/>
          </a:prstGeom>
          <a:blipFill>
            <a:blip r:embed="rId2" cstate="print"/>
            <a:stretch>
              <a:fillRect/>
            </a:stretch>
          </a:blipFill>
        </p:spPr>
        <p:txBody>
          <a:bodyPr wrap="square" lIns="0" tIns="0" rIns="0" bIns="0" rtlCol="0"/>
          <a:lstStyle/>
          <a:p>
            <a:endParaRPr sz="1588"/>
          </a:p>
        </p:txBody>
      </p:sp>
      <p:sp>
        <p:nvSpPr>
          <p:cNvPr id="4" name="object 4"/>
          <p:cNvSpPr txBox="1"/>
          <p:nvPr/>
        </p:nvSpPr>
        <p:spPr>
          <a:xfrm>
            <a:off x="5157696" y="2684959"/>
            <a:ext cx="3487831" cy="979914"/>
          </a:xfrm>
          <a:prstGeom prst="rect">
            <a:avLst/>
          </a:prstGeom>
        </p:spPr>
        <p:txBody>
          <a:bodyPr vert="horz" wrap="square" lIns="0" tIns="11206" rIns="0" bIns="0" rtlCol="0">
            <a:spAutoFit/>
          </a:bodyPr>
          <a:lstStyle/>
          <a:p>
            <a:pPr marL="11206" marR="4483">
              <a:lnSpc>
                <a:spcPct val="110000"/>
              </a:lnSpc>
              <a:spcBef>
                <a:spcPts val="88"/>
              </a:spcBef>
            </a:pPr>
            <a:r>
              <a:rPr sz="1941" spc="4" dirty="0">
                <a:solidFill>
                  <a:srgbClr val="0E4959"/>
                </a:solidFill>
                <a:latin typeface="Corbel"/>
                <a:cs typeface="Corbel"/>
              </a:rPr>
              <a:t>Julie Christensen, </a:t>
            </a:r>
            <a:r>
              <a:rPr sz="1941" u="heavy" spc="4" dirty="0">
                <a:solidFill>
                  <a:srgbClr val="1D9AA1"/>
                </a:solidFill>
                <a:uFill>
                  <a:solidFill>
                    <a:srgbClr val="1D9AA1"/>
                  </a:solidFill>
                </a:uFill>
                <a:latin typeface="Corbel"/>
                <a:cs typeface="Corbel"/>
                <a:hlinkClick r:id="rId3"/>
              </a:rPr>
              <a:t>julie@apse.org </a:t>
            </a:r>
            <a:r>
              <a:rPr sz="1941" spc="4" dirty="0">
                <a:solidFill>
                  <a:srgbClr val="1D9AA1"/>
                </a:solidFill>
                <a:latin typeface="Corbel"/>
                <a:cs typeface="Corbel"/>
              </a:rPr>
              <a:t> </a:t>
            </a:r>
            <a:r>
              <a:rPr sz="1941" spc="4" dirty="0">
                <a:solidFill>
                  <a:srgbClr val="0E4959"/>
                </a:solidFill>
                <a:latin typeface="Corbel"/>
                <a:cs typeface="Corbel"/>
              </a:rPr>
              <a:t>Executive Director</a:t>
            </a:r>
            <a:r>
              <a:rPr sz="1941" spc="18" dirty="0">
                <a:solidFill>
                  <a:srgbClr val="0E4959"/>
                </a:solidFill>
                <a:latin typeface="Corbel"/>
                <a:cs typeface="Corbel"/>
              </a:rPr>
              <a:t> </a:t>
            </a:r>
            <a:r>
              <a:rPr sz="1941" dirty="0">
                <a:solidFill>
                  <a:srgbClr val="0E4959"/>
                </a:solidFill>
                <a:latin typeface="Corbel"/>
                <a:cs typeface="Corbel"/>
              </a:rPr>
              <a:t>/</a:t>
            </a:r>
            <a:endParaRPr sz="1941">
              <a:latin typeface="Corbel"/>
              <a:cs typeface="Corbel"/>
            </a:endParaRPr>
          </a:p>
          <a:p>
            <a:pPr marL="11206">
              <a:spcBef>
                <a:spcPts val="146"/>
              </a:spcBef>
            </a:pPr>
            <a:r>
              <a:rPr sz="1941" spc="4" dirty="0">
                <a:solidFill>
                  <a:srgbClr val="0E4959"/>
                </a:solidFill>
                <a:latin typeface="Corbel"/>
                <a:cs typeface="Corbel"/>
              </a:rPr>
              <a:t>Director of </a:t>
            </a:r>
            <a:r>
              <a:rPr sz="1941" spc="-9" dirty="0">
                <a:solidFill>
                  <a:srgbClr val="0E4959"/>
                </a:solidFill>
                <a:latin typeface="Corbel"/>
                <a:cs typeface="Corbel"/>
              </a:rPr>
              <a:t>Policy </a:t>
            </a:r>
            <a:r>
              <a:rPr sz="1941" dirty="0">
                <a:solidFill>
                  <a:srgbClr val="0E4959"/>
                </a:solidFill>
                <a:latin typeface="Corbel"/>
                <a:cs typeface="Corbel"/>
              </a:rPr>
              <a:t>&amp;</a:t>
            </a:r>
            <a:r>
              <a:rPr sz="1941" spc="-40" dirty="0">
                <a:solidFill>
                  <a:srgbClr val="0E4959"/>
                </a:solidFill>
                <a:latin typeface="Corbel"/>
                <a:cs typeface="Corbel"/>
              </a:rPr>
              <a:t> </a:t>
            </a:r>
            <a:r>
              <a:rPr sz="1941" spc="4" dirty="0">
                <a:solidFill>
                  <a:srgbClr val="0E4959"/>
                </a:solidFill>
                <a:latin typeface="Corbel"/>
                <a:cs typeface="Corbel"/>
              </a:rPr>
              <a:t>Advocacy</a:t>
            </a:r>
            <a:endParaRPr sz="1941">
              <a:latin typeface="Corbel"/>
              <a:cs typeface="Corbe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2416-409A-4A37-9B07-B2A78581C6B5}"/>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Questions and Answers</a:t>
            </a:r>
            <a:endParaRPr lang="en-US" dirty="0"/>
          </a:p>
        </p:txBody>
      </p:sp>
      <p:sp>
        <p:nvSpPr>
          <p:cNvPr id="3" name="Content Placeholder 2">
            <a:extLst>
              <a:ext uri="{FF2B5EF4-FFF2-40B4-BE49-F238E27FC236}">
                <a16:creationId xmlns:a16="http://schemas.microsoft.com/office/drawing/2014/main" id="{0C8A23B5-12CA-4102-BC63-5C9675362D1D}"/>
              </a:ext>
            </a:extLst>
          </p:cNvPr>
          <p:cNvSpPr>
            <a:spLocks noGrp="1"/>
          </p:cNvSpPr>
          <p:nvPr>
            <p:ph idx="1"/>
          </p:nvPr>
        </p:nvSpPr>
        <p:spPr/>
        <p:txBody>
          <a:bodyPr/>
          <a:lstStyle/>
          <a:p>
            <a:pPr marL="0" indent="0" algn="ctr">
              <a:spcBef>
                <a:spcPts val="600"/>
              </a:spcBef>
              <a:buNone/>
            </a:pPr>
            <a:r>
              <a:rPr lang="en-US" sz="2800" dirty="0">
                <a:latin typeface="Calibri" panose="020F0502020204030204" pitchFamily="34" charset="0"/>
                <a:cs typeface="Microsoft Sans Serif" pitchFamily="34" charset="0"/>
              </a:rPr>
              <a:t>Use Q&amp;A button on Zoom </a:t>
            </a:r>
          </a:p>
          <a:p>
            <a:pPr marL="0" indent="0" algn="ctr">
              <a:spcBef>
                <a:spcPts val="600"/>
              </a:spcBef>
              <a:buNone/>
            </a:pPr>
            <a:endParaRPr lang="en-US" sz="2800" dirty="0">
              <a:latin typeface="Calibri" panose="020F0502020204030204" pitchFamily="34" charset="0"/>
              <a:cs typeface="Microsoft Sans Serif" pitchFamily="34" charset="0"/>
            </a:endParaRPr>
          </a:p>
          <a:p>
            <a:pPr marL="0" indent="0" algn="ctr">
              <a:spcBef>
                <a:spcPts val="600"/>
              </a:spcBef>
              <a:buNone/>
            </a:pPr>
            <a:endParaRPr lang="en-US" dirty="0">
              <a:latin typeface="Calibri" panose="020F0502020204030204" pitchFamily="34" charset="0"/>
              <a:cs typeface="Microsoft Sans Serif" pitchFamily="34" charset="0"/>
            </a:endParaRPr>
          </a:p>
          <a:p>
            <a:pPr marL="0" indent="0" algn="ctr">
              <a:spcBef>
                <a:spcPts val="600"/>
              </a:spcBef>
              <a:buNone/>
            </a:pPr>
            <a:r>
              <a:rPr lang="en-US" sz="2800" dirty="0">
                <a:latin typeface="Calibri" panose="020F0502020204030204" pitchFamily="34" charset="0"/>
                <a:cs typeface="Microsoft Sans Serif" pitchFamily="34" charset="0"/>
              </a:rPr>
              <a:t>Slides will be archived at: </a:t>
            </a:r>
            <a:r>
              <a:rPr lang="en-US" sz="3200" dirty="0">
                <a:hlinkClick r:id="rId2"/>
              </a:rPr>
              <a:t>https://researchondisability.org/home/ntide</a:t>
            </a:r>
            <a:r>
              <a:rPr lang="en-US" sz="3200" dirty="0"/>
              <a:t>.</a:t>
            </a:r>
            <a:endParaRPr lang="en-US" sz="2800" dirty="0">
              <a:latin typeface="Calibri" panose="020F0502020204030204" pitchFamily="34" charset="0"/>
              <a:cs typeface="Microsoft Sans Serif" pitchFamily="34" charset="0"/>
            </a:endParaRPr>
          </a:p>
          <a:p>
            <a:pPr marL="0" indent="0" algn="ctr">
              <a:spcBef>
                <a:spcPts val="600"/>
              </a:spcBef>
              <a:buNone/>
            </a:pPr>
            <a:endParaRPr lang="en-US" sz="2800" dirty="0">
              <a:latin typeface="Calibri" panose="020F0502020204030204" pitchFamily="34" charset="0"/>
              <a:cs typeface="Microsoft Sans Serif" pitchFamily="34" charset="0"/>
            </a:endParaRPr>
          </a:p>
          <a:p>
            <a:pPr marL="0" indent="0" algn="ctr">
              <a:spcBef>
                <a:spcPts val="600"/>
              </a:spcBef>
              <a:buNone/>
            </a:pPr>
            <a:r>
              <a:rPr lang="en-US" sz="2800" dirty="0">
                <a:latin typeface="Calibri" panose="020F0502020204030204" pitchFamily="34" charset="0"/>
                <a:cs typeface="Microsoft Sans Serif" pitchFamily="34" charset="0"/>
              </a:rPr>
              <a:t>Take our feedback survey at …</a:t>
            </a:r>
          </a:p>
          <a:p>
            <a:pPr marL="0" indent="0" algn="ctr">
              <a:spcBef>
                <a:spcPts val="600"/>
              </a:spcBef>
              <a:buNone/>
            </a:pPr>
            <a:r>
              <a:rPr lang="en-US" sz="2800" dirty="0">
                <a:latin typeface="Calibri" panose="020F0502020204030204" pitchFamily="34" charset="0"/>
                <a:cs typeface="Microsoft Sans Serif" pitchFamily="34" charset="0"/>
              </a:rPr>
              <a:t>www.researchondisability.org/ntide/ntide-survey</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449888F-E2C7-4BF4-BFF0-1E945C07721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FB64073-8D8D-4035-9AE3-FE2D81A87184}"/>
              </a:ext>
            </a:extLst>
          </p:cNvPr>
          <p:cNvSpPr>
            <a:spLocks noGrp="1"/>
          </p:cNvSpPr>
          <p:nvPr>
            <p:ph type="sldNum" sz="quarter" idx="12"/>
          </p:nvPr>
        </p:nvSpPr>
        <p:spPr/>
        <p:txBody>
          <a:bodyPr/>
          <a:lstStyle/>
          <a:p>
            <a:fld id="{9C637C1D-740A-4EE7-9AC7-DE15DA94B719}" type="slidenum">
              <a:rPr lang="en-US" smtClean="0"/>
              <a:t>56</a:t>
            </a:fld>
            <a:endParaRPr lang="en-US"/>
          </a:p>
        </p:txBody>
      </p:sp>
      <p:pic>
        <p:nvPicPr>
          <p:cNvPr id="7" name="Picture 6" descr="Q&amp;A">
            <a:extLst>
              <a:ext uri="{FF2B5EF4-FFF2-40B4-BE49-F238E27FC236}">
                <a16:creationId xmlns:a16="http://schemas.microsoft.com/office/drawing/2014/main" id="{3ED6B128-8BBE-4548-83FA-174348EB03D5}"/>
              </a:ext>
            </a:extLst>
          </p:cNvPr>
          <p:cNvPicPr>
            <a:picLocks noChangeAspect="1"/>
          </p:cNvPicPr>
          <p:nvPr/>
        </p:nvPicPr>
        <p:blipFill>
          <a:blip r:embed="rId3"/>
          <a:stretch>
            <a:fillRect/>
          </a:stretch>
        </p:blipFill>
        <p:spPr>
          <a:xfrm>
            <a:off x="8217967" y="1690688"/>
            <a:ext cx="1126058" cy="864186"/>
          </a:xfrm>
          <a:prstGeom prst="rect">
            <a:avLst/>
          </a:prstGeom>
        </p:spPr>
      </p:pic>
    </p:spTree>
    <p:extLst>
      <p:ext uri="{BB962C8B-B14F-4D97-AF65-F5344CB8AC3E}">
        <p14:creationId xmlns:p14="http://schemas.microsoft.com/office/powerpoint/2010/main" val="3249569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1485900" y="1729964"/>
            <a:ext cx="8258175" cy="1325563"/>
          </a:xfrm>
        </p:spPr>
        <p:txBody>
          <a:bodyPr>
            <a:normAutofit/>
          </a:bodyPr>
          <a:lstStyle/>
          <a:p>
            <a:pPr algn="ctr"/>
            <a:r>
              <a:rPr lang="en-US" sz="3600" b="1" dirty="0">
                <a:latin typeface="Calibri" panose="020F0502020204030204" pitchFamily="34" charset="0"/>
              </a:rPr>
              <a:t>Just </a:t>
            </a:r>
            <a:r>
              <a:rPr lang="en-US" sz="3600" b="1">
                <a:latin typeface="Calibri" panose="020F0502020204030204" pitchFamily="34" charset="0"/>
              </a:rPr>
              <a:t>a reminder…</a:t>
            </a:r>
            <a:endParaRPr lang="en-US" sz="3600"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500061" y="2768572"/>
            <a:ext cx="11034713" cy="3146453"/>
          </a:xfrm>
        </p:spPr>
        <p:txBody>
          <a:bodyPr>
            <a:normAutofit fontScale="92500" lnSpcReduction="10000"/>
          </a:bodyPr>
          <a:lstStyle/>
          <a:p>
            <a:pPr marL="0" indent="0">
              <a:spcBef>
                <a:spcPts val="1200"/>
              </a:spcBef>
              <a:buNone/>
            </a:pPr>
            <a:r>
              <a:rPr lang="en-US" sz="2400" dirty="0">
                <a:latin typeface="Calibri" panose="020F0502020204030204" pitchFamily="34" charset="0"/>
              </a:rPr>
              <a:t>Registration is open for our new </a:t>
            </a:r>
            <a:r>
              <a:rPr lang="en-US" sz="2400" i="1" dirty="0">
                <a:latin typeface="Calibri" panose="020F0502020204030204" pitchFamily="34" charset="0"/>
              </a:rPr>
              <a:t>hybrid</a:t>
            </a:r>
            <a:r>
              <a:rPr lang="en-US" sz="2400" dirty="0">
                <a:latin typeface="Calibri" panose="020F0502020204030204" pitchFamily="34" charset="0"/>
              </a:rPr>
              <a:t> </a:t>
            </a:r>
            <a:r>
              <a:rPr lang="en-US" dirty="0">
                <a:solidFill>
                  <a:srgbClr val="0070C0"/>
                </a:solidFill>
                <a:latin typeface="Calibri" panose="020F0502020204030204" pitchFamily="34" charset="0"/>
              </a:rPr>
              <a:t>Annual Disability Statistics Conference (ADSC)!</a:t>
            </a:r>
            <a:br>
              <a:rPr lang="en-US" sz="2400" dirty="0">
                <a:solidFill>
                  <a:srgbClr val="0070C0"/>
                </a:solidFill>
                <a:latin typeface="Calibri" panose="020F0502020204030204" pitchFamily="34" charset="0"/>
              </a:rPr>
            </a:br>
            <a:endParaRPr lang="en-US" sz="2400" dirty="0">
              <a:solidFill>
                <a:srgbClr val="0070C0"/>
              </a:solidFill>
              <a:latin typeface="Calibri" panose="020F0502020204030204" pitchFamily="34" charset="0"/>
            </a:endParaRPr>
          </a:p>
          <a:p>
            <a:r>
              <a:rPr lang="en-US" sz="2400" dirty="0"/>
              <a:t>March 10-11, 2022</a:t>
            </a:r>
          </a:p>
          <a:p>
            <a:r>
              <a:rPr lang="en-US" sz="2400" dirty="0"/>
              <a:t>Online </a:t>
            </a:r>
            <a:r>
              <a:rPr lang="en-US" sz="2400" i="1" dirty="0"/>
              <a:t>and</a:t>
            </a:r>
            <a:r>
              <a:rPr lang="en-US" sz="2400" dirty="0"/>
              <a:t> in person at the Holiday Inn-Capitol in Washington, DC </a:t>
            </a:r>
          </a:p>
          <a:p>
            <a:r>
              <a:rPr lang="en-US" sz="2400" dirty="0"/>
              <a:t>Day 1: </a:t>
            </a:r>
            <a:r>
              <a:rPr lang="en-US" sz="2400" dirty="0">
                <a:solidFill>
                  <a:srgbClr val="0070C0"/>
                </a:solidFill>
              </a:rPr>
              <a:t>State of the Science Conference on Disability Statistics (SSCDS)</a:t>
            </a:r>
          </a:p>
          <a:p>
            <a:r>
              <a:rPr lang="en-US" sz="2400" dirty="0"/>
              <a:t>Day 2: Updates on the Disability Compendium and Annual Report</a:t>
            </a:r>
          </a:p>
          <a:p>
            <a:endParaRPr lang="en-US" sz="2400" dirty="0"/>
          </a:p>
          <a:p>
            <a:pPr marL="0" indent="0" algn="ctr">
              <a:buNone/>
            </a:pPr>
            <a:r>
              <a:rPr lang="en-US" dirty="0">
                <a:hlinkClick r:id="rId2"/>
              </a:rPr>
              <a:t>https://www.researchondisability.org/annual-event</a:t>
            </a:r>
            <a:r>
              <a:rPr lang="en-US" dirty="0"/>
              <a:t> </a:t>
            </a:r>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57</a:t>
            </a:fld>
            <a:endParaRPr lang="en-US"/>
          </a:p>
        </p:txBody>
      </p:sp>
      <p:pic>
        <p:nvPicPr>
          <p:cNvPr id="7" name="Picture 6" descr="A screenshot of a video game&#10;&#10;Description automatically generated with medium confidence">
            <a:extLst>
              <a:ext uri="{FF2B5EF4-FFF2-40B4-BE49-F238E27FC236}">
                <a16:creationId xmlns:a16="http://schemas.microsoft.com/office/drawing/2014/main" id="{5EF45E1A-C8AD-42CF-A57A-4547BF904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8679" cy="1845443"/>
          </a:xfrm>
          <a:prstGeom prst="rect">
            <a:avLst/>
          </a:prstGeom>
        </p:spPr>
      </p:pic>
    </p:spTree>
    <p:extLst>
      <p:ext uri="{BB962C8B-B14F-4D97-AF65-F5344CB8AC3E}">
        <p14:creationId xmlns:p14="http://schemas.microsoft.com/office/powerpoint/2010/main" val="1068932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dirty="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dirty="0">
                <a:latin typeface="Calibri" panose="020F0502020204030204" pitchFamily="34" charset="0"/>
                <a:cs typeface="Microsoft Sans Serif" pitchFamily="34" charset="0"/>
              </a:rPr>
              <a:t>Kessler Foundation (</a:t>
            </a:r>
            <a:r>
              <a:rPr lang="en-US" dirty="0">
                <a:latin typeface="Calibri" panose="020F0502020204030204" pitchFamily="34" charset="0"/>
                <a:cs typeface="Microsoft Sans Serif" pitchFamily="34" charset="0"/>
                <a:hlinkClick r:id="rId3"/>
              </a:rPr>
              <a:t>www.kesslerfoundation.org</a:t>
            </a:r>
            <a:r>
              <a:rPr lang="en-US" dirty="0">
                <a:latin typeface="Calibri" panose="020F0502020204030204" pitchFamily="34" charset="0"/>
                <a:cs typeface="Microsoft Sans Serif" pitchFamily="34" charset="0"/>
              </a:rPr>
              <a:t>)</a:t>
            </a:r>
          </a:p>
          <a:p>
            <a:pPr marL="742950" lvl="1" indent="-285750">
              <a:spcBef>
                <a:spcPts val="1800"/>
              </a:spcBef>
            </a:pPr>
            <a:r>
              <a:rPr lang="en-US" dirty="0">
                <a:latin typeface="Calibri" panose="020F0502020204030204" pitchFamily="34" charset="0"/>
                <a:cs typeface="Microsoft Sans Serif" pitchFamily="34" charset="0"/>
              </a:rPr>
              <a:t>UNH/Institute on Disability (</a:t>
            </a:r>
            <a:r>
              <a:rPr lang="en-US" dirty="0">
                <a:latin typeface="Calibri" panose="020F0502020204030204" pitchFamily="34" charset="0"/>
                <a:cs typeface="Microsoft Sans Serif" pitchFamily="34" charset="0"/>
                <a:hlinkClick r:id="rId4"/>
              </a:rPr>
              <a:t>www.ResearchOnDisability.org</a:t>
            </a:r>
            <a:r>
              <a:rPr lang="en-US" dirty="0">
                <a:latin typeface="Calibri" panose="020F0502020204030204" pitchFamily="34" charset="0"/>
                <a:cs typeface="Microsoft Sans Serif" pitchFamily="34" charset="0"/>
              </a:rPr>
              <a:t>)</a:t>
            </a:r>
          </a:p>
          <a:p>
            <a:pPr marL="742950" lvl="1" indent="-285750">
              <a:spcBef>
                <a:spcPts val="1800"/>
              </a:spcBef>
            </a:pPr>
            <a:r>
              <a:rPr lang="en-US" dirty="0">
                <a:latin typeface="Calibri" panose="020F0502020204030204" pitchFamily="34" charset="0"/>
                <a:cs typeface="Microsoft Sans Serif" pitchFamily="34" charset="0"/>
              </a:rPr>
              <a:t>AUCD (</a:t>
            </a:r>
            <a:r>
              <a:rPr lang="en-US" dirty="0">
                <a:latin typeface="Calibri" panose="020F0502020204030204" pitchFamily="34" charset="0"/>
                <a:cs typeface="Microsoft Sans Serif" pitchFamily="34" charset="0"/>
                <a:hlinkClick r:id="rId5"/>
              </a:rPr>
              <a:t>www.AUCD.org</a:t>
            </a:r>
            <a:r>
              <a:rPr lang="en-US" dirty="0">
                <a:latin typeface="Calibri" panose="020F0502020204030204" pitchFamily="34" charset="0"/>
                <a:cs typeface="Microsoft Sans Serif" pitchFamily="34" charset="0"/>
              </a:rPr>
              <a:t>)	</a:t>
            </a:r>
          </a:p>
          <a:p>
            <a:pPr marL="285750" indent="-285750">
              <a:spcBef>
                <a:spcPts val="1800"/>
              </a:spcBef>
            </a:pPr>
            <a:r>
              <a:rPr lang="en-US" sz="3000" dirty="0">
                <a:latin typeface="Calibri" panose="020F0502020204030204" pitchFamily="34" charset="0"/>
                <a:cs typeface="Microsoft Sans Serif" pitchFamily="34" charset="0"/>
              </a:rPr>
              <a:t>Contact us at</a:t>
            </a:r>
          </a:p>
          <a:p>
            <a:pPr marL="742950" lvl="1" indent="-285750">
              <a:spcBef>
                <a:spcPts val="1800"/>
              </a:spcBef>
            </a:pPr>
            <a:r>
              <a:rPr lang="en-US" dirty="0">
                <a:latin typeface="Calibri" panose="020F0502020204030204" pitchFamily="34" charset="0"/>
                <a:cs typeface="Microsoft Sans Serif" pitchFamily="34" charset="0"/>
              </a:rPr>
              <a:t>Email: Disability.Statistics@unh.edu </a:t>
            </a:r>
          </a:p>
          <a:p>
            <a:pPr marL="742950" lvl="1" indent="-285750">
              <a:spcBef>
                <a:spcPts val="1800"/>
              </a:spcBef>
            </a:pPr>
            <a:r>
              <a:rPr lang="en-US" dirty="0">
                <a:latin typeface="Calibri" panose="020F0502020204030204" pitchFamily="34" charset="0"/>
                <a:cs typeface="Microsoft Sans Serif" pitchFamily="34" charset="0"/>
              </a:rPr>
              <a:t>Call: </a:t>
            </a:r>
            <a:r>
              <a:rPr lang="en-US" dirty="0">
                <a:latin typeface="Calibri" panose="020F0502020204030204" pitchFamily="34" charset="0"/>
              </a:rPr>
              <a:t>866-538-9521 (toll free)</a:t>
            </a:r>
            <a:endParaRPr lang="en-US" b="1" dirty="0">
              <a:latin typeface="Calibri" panose="020F0502020204030204" pitchFamily="34" charset="0"/>
            </a:endParaRPr>
          </a:p>
          <a:p>
            <a:pPr marL="742950" lvl="1" indent="-285750">
              <a:spcBef>
                <a:spcPts val="1800"/>
              </a:spcBef>
            </a:pPr>
            <a:r>
              <a:rPr lang="en-US" dirty="0">
                <a:latin typeface="Calibri" panose="020F0502020204030204" pitchFamily="34" charset="0"/>
              </a:rPr>
              <a:t>Twitter at </a:t>
            </a:r>
            <a:r>
              <a:rPr lang="en-US" i="1" dirty="0">
                <a:latin typeface="Calibri" panose="020F0502020204030204" pitchFamily="34" charset="0"/>
              </a:rPr>
              <a:t>#nTIDELearn  </a:t>
            </a:r>
            <a:endParaRPr lang="en-US" dirty="0">
              <a:latin typeface="Calibri" panose="020F0502020204030204" pitchFamily="34" charset="0"/>
            </a:endParaRPr>
          </a:p>
          <a:p>
            <a:endParaRPr lang="en-US" sz="3000" dirty="0"/>
          </a:p>
        </p:txBody>
      </p:sp>
    </p:spTree>
    <p:extLst>
      <p:ext uri="{BB962C8B-B14F-4D97-AF65-F5344CB8AC3E}">
        <p14:creationId xmlns:p14="http://schemas.microsoft.com/office/powerpoint/2010/main" val="3907559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51000" y="707817"/>
            <a:ext cx="489366" cy="489366"/>
          </a:xfrm>
          <a:prstGeom prst="rect">
            <a:avLst/>
          </a:prstGeom>
        </p:spPr>
      </p:pic>
      <p:sp>
        <p:nvSpPr>
          <p:cNvPr id="11" name="Content Placeholder 2">
            <a:extLst>
              <a:ext uri="{FF2B5EF4-FFF2-40B4-BE49-F238E27FC236}">
                <a16:creationId xmlns:a16="http://schemas.microsoft.com/office/drawing/2014/main" id="{FF5CE573-FD05-4A67-9664-C490D77774BD}"/>
              </a:ext>
            </a:extLst>
          </p:cNvPr>
          <p:cNvSpPr>
            <a:spLocks noGrp="1"/>
          </p:cNvSpPr>
          <p:nvPr>
            <p:ph idx="1"/>
          </p:nvPr>
        </p:nvSpPr>
        <p:spPr>
          <a:xfrm>
            <a:off x="838200" y="1616075"/>
            <a:ext cx="10515600" cy="4351338"/>
          </a:xfrm>
        </p:spPr>
        <p:txBody>
          <a:bodyPr>
            <a:normAutofit/>
          </a:bodyPr>
          <a:lstStyle/>
          <a:p>
            <a:pPr algn="ctr"/>
            <a:endParaRPr lang="en-US" sz="4000" b="1" dirty="0">
              <a:solidFill>
                <a:schemeClr val="tx1"/>
              </a:solidFill>
              <a:latin typeface="Calibri" panose="020F0502020204030204" pitchFamily="34" charset="0"/>
            </a:endParaRPr>
          </a:p>
          <a:p>
            <a:pPr algn="ctr"/>
            <a:endParaRPr lang="en-US" sz="4000" b="1" dirty="0">
              <a:latin typeface="Calibri" panose="020F0502020204030204" pitchFamily="34" charset="0"/>
            </a:endParaRPr>
          </a:p>
          <a:p>
            <a:pPr marL="0" indent="0" algn="ctr">
              <a:buNone/>
            </a:pPr>
            <a:r>
              <a:rPr lang="en-US" sz="4800" b="1" dirty="0">
                <a:solidFill>
                  <a:schemeClr val="tx1"/>
                </a:solidFill>
                <a:latin typeface="Calibri" panose="020F0502020204030204" pitchFamily="34" charset="0"/>
              </a:rPr>
              <a:t>Bye!</a:t>
            </a:r>
            <a:endParaRPr lang="en-US" sz="4800" dirty="0"/>
          </a:p>
        </p:txBody>
      </p:sp>
    </p:spTree>
    <p:extLst>
      <p:ext uri="{BB962C8B-B14F-4D97-AF65-F5344CB8AC3E}">
        <p14:creationId xmlns:p14="http://schemas.microsoft.com/office/powerpoint/2010/main" val="27548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784233" y="35236"/>
            <a:ext cx="10515600" cy="1325563"/>
          </a:xfrm>
        </p:spPr>
        <p:txBody>
          <a:bodyPr/>
          <a:lstStyle/>
          <a:p>
            <a:pPr algn="ctr"/>
            <a:r>
              <a:rPr lang="en-US" sz="4400" b="1" u="sng" dirty="0">
                <a:solidFill>
                  <a:schemeClr val="tx1"/>
                </a:solidFill>
                <a:latin typeface="Calibri" panose="020F0502020204030204" pitchFamily="34" charset="0"/>
              </a:rPr>
              <a:t>Just so you know…</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489126"/>
            <a:ext cx="10102842" cy="4351338"/>
          </a:xfrm>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We recently started to include ASL Interpretation to be more accessible. </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If you would like to see the gallery of speakers as well as the interpreter, we recommend joining from a computer rather than a phone or tablet. </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784233" y="35236"/>
            <a:ext cx="10515600" cy="1325563"/>
          </a:xfrm>
        </p:spPr>
        <p:txBody>
          <a:bodyPr/>
          <a:lstStyle/>
          <a:p>
            <a:pPr algn="ctr"/>
            <a:r>
              <a:rPr lang="en-US" sz="4400" b="1" u="sng" dirty="0">
                <a:solidFill>
                  <a:schemeClr val="tx1"/>
                </a:solidFill>
                <a:latin typeface="Calibri" panose="020F0502020204030204" pitchFamily="34" charset="0"/>
              </a:rPr>
              <a:t>Zoom Tips</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489126"/>
            <a:ext cx="4817533" cy="4351338"/>
          </a:xfrm>
        </p:spPr>
        <p:txBody>
          <a:bodyPr/>
          <a:lstStyle/>
          <a:p>
            <a:pPr>
              <a:spcBef>
                <a:spcPts val="1800"/>
              </a:spcBef>
            </a:pPr>
            <a:r>
              <a:rPr lang="en-US" dirty="0">
                <a:latin typeface="Calibri" panose="020F0502020204030204" pitchFamily="34" charset="0"/>
              </a:rPr>
              <a:t>Zoom Tip #1: Sound</a:t>
            </a:r>
          </a:p>
          <a:p>
            <a:pPr lvl="1">
              <a:spcBef>
                <a:spcPts val="1800"/>
              </a:spcBef>
            </a:pPr>
            <a:r>
              <a:rPr lang="en-US" sz="2400" dirty="0">
                <a:latin typeface="Calibri" panose="020F0502020204030204" pitchFamily="34" charset="0"/>
                <a:cs typeface="Calibri" panose="020F0502020204030204" pitchFamily="34" charset="0"/>
              </a:rPr>
              <a:t>To select the speaker you want to use for today’s webinar, click on the </a:t>
            </a:r>
            <a:r>
              <a:rPr lang="en-US" sz="2400" b="1" dirty="0">
                <a:latin typeface="Calibri" panose="020F0502020204030204" pitchFamily="34" charset="0"/>
                <a:cs typeface="Calibri" panose="020F0502020204030204" pitchFamily="34" charset="0"/>
              </a:rPr>
              <a:t>up arrow</a:t>
            </a:r>
            <a:r>
              <a:rPr lang="en-US" sz="2400" dirty="0">
                <a:latin typeface="Calibri" panose="020F0502020204030204" pitchFamily="34" charset="0"/>
                <a:cs typeface="Calibri" panose="020F0502020204030204" pitchFamily="34" charset="0"/>
              </a:rPr>
              <a:t> next to </a:t>
            </a:r>
            <a:r>
              <a:rPr lang="en-US" sz="2400" b="1" dirty="0">
                <a:latin typeface="Calibri" panose="020F0502020204030204" pitchFamily="34" charset="0"/>
                <a:cs typeface="Calibri" panose="020F0502020204030204" pitchFamily="34" charset="0"/>
              </a:rPr>
              <a:t>Audio Settings</a:t>
            </a:r>
            <a:r>
              <a:rPr lang="en-US" sz="2400" dirty="0">
                <a:latin typeface="Calibri" panose="020F0502020204030204" pitchFamily="34" charset="0"/>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7</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432886"/>
            <a:ext cx="5122331" cy="2231380"/>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Calibri" panose="020F0502020204030204" pitchFamily="34" charset="0"/>
              </a:rPr>
              <a:t>Zoom Tip #2: Close Captioning</a:t>
            </a:r>
          </a:p>
          <a:p>
            <a:pPr lvl="1">
              <a:spcBef>
                <a:spcPts val="1800"/>
              </a:spcBef>
            </a:pPr>
            <a:r>
              <a:rPr lang="en-US" sz="2400" kern="0" dirty="0">
                <a:latin typeface="Calibri" panose="020F0502020204030204" pitchFamily="34" charset="0"/>
                <a:cs typeface="Calibri" panose="020F0502020204030204" pitchFamily="34" charset="0"/>
              </a:rPr>
              <a:t>Click on</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Closed Caption</a:t>
            </a:r>
            <a:r>
              <a:rPr lang="en-US" sz="2400" dirty="0">
                <a:latin typeface="Calibri" panose="020F0502020204030204" pitchFamily="34" charset="0"/>
                <a:cs typeface="Calibri" panose="020F0502020204030204" pitchFamily="34" charset="0"/>
              </a:rPr>
              <a:t>, and then select </a:t>
            </a:r>
            <a:r>
              <a:rPr lang="en-US" sz="2400" b="1" dirty="0">
                <a:latin typeface="Calibri" panose="020F0502020204030204" pitchFamily="34" charset="0"/>
                <a:cs typeface="Calibri" panose="020F0502020204030204" pitchFamily="34" charset="0"/>
              </a:rPr>
              <a:t>Show Subtitle</a:t>
            </a:r>
            <a:r>
              <a:rPr lang="en-US" sz="2400" dirty="0">
                <a:latin typeface="Calibri" panose="020F0502020204030204" pitchFamily="34" charset="0"/>
                <a:cs typeface="Calibri" panose="020F0502020204030204" pitchFamily="34" charset="0"/>
              </a:rPr>
              <a:t> for subtitles, </a:t>
            </a:r>
            <a:r>
              <a:rPr lang="en-US" sz="2400" u="sng" dirty="0">
                <a:latin typeface="Calibri" panose="020F0502020204030204" pitchFamily="34" charset="0"/>
                <a:cs typeface="Calibri" panose="020F0502020204030204" pitchFamily="34" charset="0"/>
              </a:rPr>
              <a:t>or</a:t>
            </a:r>
            <a:r>
              <a:rPr lang="en-US" sz="2400" dirty="0">
                <a:latin typeface="Calibri" panose="020F0502020204030204" pitchFamily="34" charset="0"/>
                <a:cs typeface="Calibri" panose="020F0502020204030204" pitchFamily="34" charset="0"/>
              </a:rPr>
              <a:t> select </a:t>
            </a:r>
            <a:r>
              <a:rPr lang="en-US" sz="2400" b="1" dirty="0">
                <a:latin typeface="Calibri" panose="020F0502020204030204" pitchFamily="34" charset="0"/>
                <a:cs typeface="Calibri" panose="020F0502020204030204" pitchFamily="34" charset="0"/>
              </a:rPr>
              <a:t>View Full Transcript </a:t>
            </a:r>
            <a:r>
              <a:rPr lang="en-US" sz="2400" dirty="0">
                <a:latin typeface="Calibri" panose="020F0502020204030204" pitchFamily="34" charset="0"/>
                <a:cs typeface="Calibri" panose="020F0502020204030204" pitchFamily="34" charset="0"/>
              </a:rPr>
              <a:t>to get a running transcript of the captions.</a:t>
            </a:r>
          </a:p>
        </p:txBody>
      </p:sp>
      <p:pic>
        <p:nvPicPr>
          <p:cNvPr id="9" name="Picture 8">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6081" b="12356"/>
          <a:stretch/>
        </p:blipFill>
        <p:spPr>
          <a:xfrm>
            <a:off x="1483815" y="4430474"/>
            <a:ext cx="3416205"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6916977" y="3664266"/>
            <a:ext cx="1496388" cy="73486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6916977" y="4399134"/>
            <a:ext cx="2246073" cy="1675449"/>
          </a:xfrm>
          <a:prstGeom prst="rect">
            <a:avLst/>
          </a:prstGeom>
        </p:spPr>
      </p:pic>
      <p:pic>
        <p:nvPicPr>
          <p:cNvPr id="15" name="Picture 14">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483815" y="3915020"/>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189879" y="4404027"/>
            <a:ext cx="1553630" cy="523220"/>
          </a:xfrm>
          <a:prstGeom prst="rect">
            <a:avLst/>
          </a:prstGeom>
          <a:noFill/>
        </p:spPr>
        <p:txBody>
          <a:bodyPr wrap="none" rtlCol="0">
            <a:spAutoFit/>
          </a:bodyPr>
          <a:lstStyle/>
          <a:p>
            <a:pPr algn="ctr"/>
            <a:r>
              <a:rPr lang="en-US" sz="1400" dirty="0"/>
              <a:t>Your screen may </a:t>
            </a:r>
          </a:p>
          <a:p>
            <a:pPr algn="ctr"/>
            <a:r>
              <a:rPr lang="en-US" sz="1400" dirty="0"/>
              <a:t>look a bit different</a:t>
            </a:r>
          </a:p>
        </p:txBody>
      </p:sp>
    </p:spTree>
    <p:extLst>
      <p:ext uri="{BB962C8B-B14F-4D97-AF65-F5344CB8AC3E}">
        <p14:creationId xmlns:p14="http://schemas.microsoft.com/office/powerpoint/2010/main" val="3077510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1485900" y="1729964"/>
            <a:ext cx="8258175" cy="1325563"/>
          </a:xfrm>
        </p:spPr>
        <p:txBody>
          <a:bodyPr>
            <a:normAutofit/>
          </a:bodyPr>
          <a:lstStyle/>
          <a:p>
            <a:pPr algn="ctr"/>
            <a:r>
              <a:rPr lang="en-US" sz="3600" b="1" dirty="0">
                <a:latin typeface="Calibri" panose="020F0502020204030204" pitchFamily="34" charset="0"/>
              </a:rPr>
              <a:t>First, an announcement…</a:t>
            </a:r>
            <a:endParaRPr lang="en-US" sz="3600"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500061" y="2768572"/>
            <a:ext cx="11034713" cy="3146453"/>
          </a:xfrm>
        </p:spPr>
        <p:txBody>
          <a:bodyPr>
            <a:normAutofit fontScale="92500" lnSpcReduction="10000"/>
          </a:bodyPr>
          <a:lstStyle/>
          <a:p>
            <a:pPr marL="0" indent="0">
              <a:spcBef>
                <a:spcPts val="1200"/>
              </a:spcBef>
              <a:buNone/>
            </a:pPr>
            <a:r>
              <a:rPr lang="en-US" sz="2400" dirty="0">
                <a:latin typeface="Calibri" panose="020F0502020204030204" pitchFamily="34" charset="0"/>
              </a:rPr>
              <a:t>Registration is open for our new </a:t>
            </a:r>
            <a:r>
              <a:rPr lang="en-US" sz="2400" i="1" dirty="0">
                <a:latin typeface="Calibri" panose="020F0502020204030204" pitchFamily="34" charset="0"/>
              </a:rPr>
              <a:t>hybrid</a:t>
            </a:r>
            <a:r>
              <a:rPr lang="en-US" sz="2400" dirty="0">
                <a:latin typeface="Calibri" panose="020F0502020204030204" pitchFamily="34" charset="0"/>
              </a:rPr>
              <a:t> </a:t>
            </a:r>
            <a:r>
              <a:rPr lang="en-US" dirty="0">
                <a:solidFill>
                  <a:srgbClr val="0070C0"/>
                </a:solidFill>
                <a:latin typeface="Calibri" panose="020F0502020204030204" pitchFamily="34" charset="0"/>
              </a:rPr>
              <a:t>Annual Disability Statistics Conference (ADSC)!</a:t>
            </a:r>
            <a:br>
              <a:rPr lang="en-US" sz="2400" dirty="0">
                <a:solidFill>
                  <a:srgbClr val="0070C0"/>
                </a:solidFill>
                <a:latin typeface="Calibri" panose="020F0502020204030204" pitchFamily="34" charset="0"/>
              </a:rPr>
            </a:br>
            <a:endParaRPr lang="en-US" sz="2400" dirty="0">
              <a:solidFill>
                <a:srgbClr val="0070C0"/>
              </a:solidFill>
              <a:latin typeface="Calibri" panose="020F0502020204030204" pitchFamily="34" charset="0"/>
            </a:endParaRPr>
          </a:p>
          <a:p>
            <a:r>
              <a:rPr lang="en-US" sz="2400" dirty="0"/>
              <a:t>March 10-11, 2022</a:t>
            </a:r>
          </a:p>
          <a:p>
            <a:r>
              <a:rPr lang="en-US" sz="2400" dirty="0"/>
              <a:t>Online </a:t>
            </a:r>
            <a:r>
              <a:rPr lang="en-US" sz="2400" i="1" dirty="0"/>
              <a:t>and</a:t>
            </a:r>
            <a:r>
              <a:rPr lang="en-US" sz="2400" dirty="0"/>
              <a:t> in person at the Holiday Inn-Capitol in Washington, DC </a:t>
            </a:r>
          </a:p>
          <a:p>
            <a:r>
              <a:rPr lang="en-US" sz="2400" dirty="0"/>
              <a:t>Day 1: </a:t>
            </a:r>
            <a:r>
              <a:rPr lang="en-US" sz="2400" dirty="0">
                <a:solidFill>
                  <a:srgbClr val="0070C0"/>
                </a:solidFill>
              </a:rPr>
              <a:t>State of the Science Conference on Disability Statistics (SSCDS)</a:t>
            </a:r>
          </a:p>
          <a:p>
            <a:r>
              <a:rPr lang="en-US" sz="2400" dirty="0"/>
              <a:t>Day 2: Updates on the Disability Compendium and Annual Report</a:t>
            </a:r>
          </a:p>
          <a:p>
            <a:endParaRPr lang="en-US" sz="2400" dirty="0"/>
          </a:p>
          <a:p>
            <a:pPr marL="0" indent="0" algn="ctr">
              <a:buNone/>
            </a:pPr>
            <a:r>
              <a:rPr lang="en-US" dirty="0">
                <a:hlinkClick r:id="rId2"/>
              </a:rPr>
              <a:t>https://www.researchondisability.org/annual-event</a:t>
            </a:r>
            <a:r>
              <a:rPr lang="en-US" dirty="0"/>
              <a:t> </a:t>
            </a:r>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8</a:t>
            </a:fld>
            <a:endParaRPr lang="en-US"/>
          </a:p>
        </p:txBody>
      </p:sp>
      <p:pic>
        <p:nvPicPr>
          <p:cNvPr id="7" name="Picture 6" descr="A screenshot of a video game&#10;&#10;Description automatically generated with medium confidence">
            <a:extLst>
              <a:ext uri="{FF2B5EF4-FFF2-40B4-BE49-F238E27FC236}">
                <a16:creationId xmlns:a16="http://schemas.microsoft.com/office/drawing/2014/main" id="{5EF45E1A-C8AD-42CF-A57A-4547BF904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8679" cy="1845443"/>
          </a:xfrm>
          <a:prstGeom prst="rect">
            <a:avLst/>
          </a:prstGeom>
        </p:spPr>
      </p:pic>
    </p:spTree>
    <p:extLst>
      <p:ext uri="{BB962C8B-B14F-4D97-AF65-F5344CB8AC3E}">
        <p14:creationId xmlns:p14="http://schemas.microsoft.com/office/powerpoint/2010/main" val="144320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 nTIDE Lunch &amp; Learn</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marL="233363" lvl="1">
              <a:spcBef>
                <a:spcPts val="1800"/>
              </a:spcBef>
            </a:pPr>
            <a:r>
              <a:rPr lang="en-US" sz="3000" dirty="0">
                <a:latin typeface="Calibri" panose="020F0502020204030204" pitchFamily="34" charset="0"/>
              </a:rPr>
              <a:t>Occurs at noon Eastern-time on the first Friday day of each month, with the release of the </a:t>
            </a:r>
            <a:r>
              <a:rPr lang="en-US" sz="3000" u="sng" dirty="0">
                <a:latin typeface="Calibri" panose="020F0502020204030204" pitchFamily="34" charset="0"/>
              </a:rPr>
              <a:t>nTIDE Report</a:t>
            </a:r>
            <a:r>
              <a:rPr lang="en-US" sz="3000" dirty="0">
                <a:latin typeface="Calibri" panose="020F0502020204030204" pitchFamily="34" charset="0"/>
              </a:rPr>
              <a:t>.</a:t>
            </a:r>
          </a:p>
          <a:p>
            <a:pPr marL="233363" lvl="1">
              <a:spcBef>
                <a:spcPts val="1800"/>
              </a:spcBef>
            </a:pPr>
            <a:r>
              <a:rPr lang="en-US" sz="3000" dirty="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538596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D9AA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1054</TotalTime>
  <Words>2882</Words>
  <Application>Microsoft Office PowerPoint</Application>
  <PresentationFormat>Widescreen</PresentationFormat>
  <Paragraphs>417</Paragraphs>
  <Slides>59</Slides>
  <Notes>0</Notes>
  <HiddenSlides>0</HiddenSlides>
  <MMClips>4</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Arial</vt:lpstr>
      <vt:lpstr>Arial Narrow</vt:lpstr>
      <vt:lpstr>Calibri</vt:lpstr>
      <vt:lpstr>Cambria Math</vt:lpstr>
      <vt:lpstr>Century Gothic</vt:lpstr>
      <vt:lpstr>Corbel</vt:lpstr>
      <vt:lpstr>Myriad Pro</vt:lpstr>
      <vt:lpstr>Open Sans</vt:lpstr>
      <vt:lpstr>Times New Roman</vt:lpstr>
      <vt:lpstr>Wingdings</vt:lpstr>
      <vt:lpstr>2_nTIDE Lunch and Learn PPT Template</vt:lpstr>
      <vt:lpstr>Office Theme</vt:lpstr>
      <vt:lpstr>nTIDE Lunch &amp; Learn Webinar Series</vt:lpstr>
      <vt:lpstr>nTIDE Lunch &amp; Learn Webinar Series</vt:lpstr>
      <vt:lpstr>Up Front Matters</vt:lpstr>
      <vt:lpstr>Up Front Matters</vt:lpstr>
      <vt:lpstr>Welcome</vt:lpstr>
      <vt:lpstr>Just so you know…</vt:lpstr>
      <vt:lpstr>Zoom Tips</vt:lpstr>
      <vt:lpstr>First, an announcement…</vt:lpstr>
      <vt:lpstr>About nTIDE Lunch &amp; Learn</vt:lpstr>
      <vt:lpstr>Today’s Program</vt:lpstr>
      <vt:lpstr>Part 1: The nTIDE Report</vt:lpstr>
      <vt:lpstr>The Monthly nTIDE Report</vt:lpstr>
      <vt:lpstr>Source of the Data</vt:lpstr>
      <vt:lpstr>The Numbers</vt:lpstr>
      <vt:lpstr>Employment -to-  Population  Ratio</vt:lpstr>
      <vt:lpstr>Employment -to-  Population  Ratio</vt:lpstr>
      <vt:lpstr>Employment -to-  Population  Ratio</vt:lpstr>
      <vt:lpstr>Employment -to-  Population  Ratio</vt:lpstr>
      <vt:lpstr>Employment -to-  Population  Ratio</vt:lpstr>
      <vt:lpstr>Labor  Force Participation Rate</vt:lpstr>
      <vt:lpstr>Labor  Force Participation Rate</vt:lpstr>
      <vt:lpstr>Labor  Force Participation Rate</vt:lpstr>
      <vt:lpstr>Part 2 nTIDE News</vt:lpstr>
      <vt:lpstr>Federal Policy Update</vt:lpstr>
      <vt:lpstr>RSA: Topical Index of VR Monitoring Findings </vt:lpstr>
      <vt:lpstr>GAO Study on Ticket to Work? </vt:lpstr>
      <vt:lpstr>Side by Side View of Transition Services </vt:lpstr>
      <vt:lpstr>Workforce Boards/Bank Partnership Pilot</vt:lpstr>
      <vt:lpstr>SSI and Adults with Autism</vt:lpstr>
      <vt:lpstr>Employment of Women with Autism </vt:lpstr>
      <vt:lpstr>The remaining 59%? </vt:lpstr>
      <vt:lpstr>#AUCD2021: AUCD Conference: </vt:lpstr>
      <vt:lpstr>Financial Inclusion, Disability and Race: A National Convening </vt:lpstr>
      <vt:lpstr>NEON National Plan to Increase Competitive Integrated Employment</vt:lpstr>
      <vt:lpstr>Part 3: nTIDE Guest Speaker</vt:lpstr>
      <vt:lpstr>COVID-19</vt:lpstr>
      <vt:lpstr>APSE’s Policy Priorities for  COVID-19 Relief</vt:lpstr>
      <vt:lpstr>What is the impact of  COVID-19 on…</vt:lpstr>
      <vt:lpstr>Context: COVID and People with Disabilities</vt:lpstr>
      <vt:lpstr>COVID’s Disproportionate Impact</vt:lpstr>
      <vt:lpstr>PowerPoint Presentation</vt:lpstr>
      <vt:lpstr>APSE COVID Impact Survey</vt:lpstr>
      <vt:lpstr>ORGANIZATIONAL  AFFILIATIONS</vt:lpstr>
      <vt:lpstr>Impact on Service System</vt:lpstr>
      <vt:lpstr>PowerPoint Presentation</vt:lpstr>
      <vt:lpstr>PowerPoint Presentation</vt:lpstr>
      <vt:lpstr>COVID Impact: Job losses for PWD Summer 2020  Summer 2021</vt:lpstr>
      <vt:lpstr>Primary Reasons for Job Loss</vt:lpstr>
      <vt:lpstr>COVID Impact: Job gains for PWD Summer 2020  Summer 2021</vt:lpstr>
      <vt:lpstr>Job Gains by Market Sector (n=413)</vt:lpstr>
      <vt:lpstr>VR &amp; Medicaid Challenges</vt:lpstr>
      <vt:lpstr>PowerPoint Presentation</vt:lpstr>
      <vt:lpstr>Use of remote/virtual supports post COVID-19</vt:lpstr>
      <vt:lpstr>The Pandemic is Not Over</vt:lpstr>
      <vt:lpstr>Questions &amp; Thank You!</vt:lpstr>
      <vt:lpstr>Questions and Answers</vt:lpstr>
      <vt:lpstr>Just a reminder…</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begin shortly</dc:title>
  <dc:creator>Andrew Houtenville</dc:creator>
  <cp:lastModifiedBy>Andrew Houtenville</cp:lastModifiedBy>
  <cp:revision>157</cp:revision>
  <dcterms:created xsi:type="dcterms:W3CDTF">2020-10-02T13:45:56Z</dcterms:created>
  <dcterms:modified xsi:type="dcterms:W3CDTF">2021-12-03T15:35:27Z</dcterms:modified>
</cp:coreProperties>
</file>