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6" r:id="rId5"/>
  </p:sldMasterIdLst>
  <p:notesMasterIdLst>
    <p:notesMasterId r:id="rId51"/>
  </p:notesMasterIdLst>
  <p:sldIdLst>
    <p:sldId id="257" r:id="rId6"/>
    <p:sldId id="573" r:id="rId7"/>
    <p:sldId id="256" r:id="rId8"/>
    <p:sldId id="260" r:id="rId9"/>
    <p:sldId id="261" r:id="rId10"/>
    <p:sldId id="277" r:id="rId11"/>
    <p:sldId id="262" r:id="rId12"/>
    <p:sldId id="582" r:id="rId13"/>
    <p:sldId id="305" r:id="rId14"/>
    <p:sldId id="304" r:id="rId15"/>
    <p:sldId id="303" r:id="rId16"/>
    <p:sldId id="264" r:id="rId17"/>
    <p:sldId id="265" r:id="rId18"/>
    <p:sldId id="1032" r:id="rId19"/>
    <p:sldId id="1048" r:id="rId20"/>
    <p:sldId id="1049" r:id="rId21"/>
    <p:sldId id="1050" r:id="rId22"/>
    <p:sldId id="663" r:id="rId23"/>
    <p:sldId id="1051" r:id="rId24"/>
    <p:sldId id="1052" r:id="rId25"/>
    <p:sldId id="1041" r:id="rId26"/>
    <p:sldId id="307" r:id="rId27"/>
    <p:sldId id="644" r:id="rId28"/>
    <p:sldId id="648" r:id="rId29"/>
    <p:sldId id="643" r:id="rId30"/>
    <p:sldId id="642" r:id="rId31"/>
    <p:sldId id="645" r:id="rId32"/>
    <p:sldId id="647" r:id="rId33"/>
    <p:sldId id="649" r:id="rId34"/>
    <p:sldId id="650" r:id="rId35"/>
    <p:sldId id="641" r:id="rId36"/>
    <p:sldId id="308" r:id="rId37"/>
    <p:sldId id="1042" r:id="rId38"/>
    <p:sldId id="258" r:id="rId39"/>
    <p:sldId id="259" r:id="rId40"/>
    <p:sldId id="1043" r:id="rId41"/>
    <p:sldId id="1044" r:id="rId42"/>
    <p:sldId id="1045" r:id="rId43"/>
    <p:sldId id="263" r:id="rId44"/>
    <p:sldId id="1046" r:id="rId45"/>
    <p:sldId id="1047" r:id="rId46"/>
    <p:sldId id="266" r:id="rId47"/>
    <p:sldId id="274" r:id="rId48"/>
    <p:sldId id="507" r:id="rId49"/>
    <p:sldId id="506" r:id="rId50"/>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2C"/>
    <a:srgbClr val="003591"/>
    <a:srgbClr val="7DA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40" autoAdjust="0"/>
    <p:restoredTop sz="94660"/>
  </p:normalViewPr>
  <p:slideViewPr>
    <p:cSldViewPr snapToGrid="0">
      <p:cViewPr varScale="1">
        <p:scale>
          <a:sx n="85" d="100"/>
          <a:sy n="85" d="100"/>
        </p:scale>
        <p:origin x="3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BB324-DAB0-439B-93D7-6F3A05583552}" type="datetimeFigureOut">
              <a:rPr lang="en-US" smtClean="0"/>
              <a:t>10/8/2021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83497-73C4-47F8-A748-2E4F1A1B6711}" type="slidenum">
              <a:rPr lang="en-US" smtClean="0"/>
              <a:t>‹#›</a:t>
            </a:fld>
            <a:endParaRPr lang="en-US"/>
          </a:p>
        </p:txBody>
      </p:sp>
    </p:spTree>
    <p:extLst>
      <p:ext uri="{BB962C8B-B14F-4D97-AF65-F5344CB8AC3E}">
        <p14:creationId xmlns:p14="http://schemas.microsoft.com/office/powerpoint/2010/main" val="402711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f2b9ba447e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Font typeface="Arial"/>
              <a:buNone/>
            </a:pPr>
            <a:r>
              <a:rPr lang="en" dirty="0"/>
              <a:t>Cayte</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 dirty="0"/>
              <a:t>Welcome! I’m Cayte Anderson with the University of Wisconsin-Stout and it’s a pleasure to be joining you today. The Technology Early Career Preparation Intervention (aka Tech-Prep) project is funded by the National Institute on Disability, Independent Living, and Rehabilitation Research (NIDILRR), and is conducted by the University of Wisconsin-Madison and Stout in partnership with the team at Virginia Commonwealth University. Today we are sharing information regarding early implementation of the model as well as participant engagement, early outcomes, and next steps.</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 dirty="0"/>
              <a:t>Sara Park, a doctoral student at UW-Madison, and I will be sharing </a:t>
            </a:r>
            <a:r>
              <a:rPr lang="en-US" dirty="0"/>
              <a:t>the information together.</a:t>
            </a:r>
            <a:endParaRPr dirty="0"/>
          </a:p>
          <a:p>
            <a:pPr marL="0" lvl="0" indent="0" algn="l" rtl="0">
              <a:lnSpc>
                <a:spcPct val="100000"/>
              </a:lnSpc>
              <a:spcBef>
                <a:spcPts val="0"/>
              </a:spcBef>
              <a:spcAft>
                <a:spcPts val="0"/>
              </a:spcAft>
              <a:buSzPts val="1400"/>
              <a:buNone/>
            </a:pPr>
            <a:endParaRPr dirty="0"/>
          </a:p>
        </p:txBody>
      </p:sp>
      <p:sp>
        <p:nvSpPr>
          <p:cNvPr id="96" name="Google Shape;96;gf2b9ba447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f56a8dd153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f56a8dd153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Cayte</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Aim is to address underrepresentation by individuals with disabilities in technology careers.</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Additionally, there may be opportunities to expand the model beyond internships into further educational opportunities for those seeking technology credentials.</a:t>
            </a:r>
            <a:endParaRPr dirty="0"/>
          </a:p>
          <a:p>
            <a:pPr marL="0" lvl="0" indent="0" algn="l" rtl="0">
              <a:spcBef>
                <a:spcPts val="0"/>
              </a:spcBef>
              <a:spcAft>
                <a:spcPts val="0"/>
              </a:spcAft>
              <a:buNone/>
            </a:pPr>
            <a:endParaRPr dirty="0"/>
          </a:p>
          <a:p>
            <a:pPr marL="0" lvl="0" indent="0" algn="l" rtl="0">
              <a:lnSpc>
                <a:spcPct val="115000"/>
              </a:lnSpc>
              <a:spcBef>
                <a:spcPts val="0"/>
              </a:spcBef>
              <a:spcAft>
                <a:spcPts val="100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f56a8dd153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f56a8dd15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 dirty="0">
                <a:solidFill>
                  <a:schemeClr val="dk1"/>
                </a:solidFill>
              </a:rPr>
              <a:t>Cayte</a:t>
            </a:r>
            <a:endParaRPr dirty="0">
              <a:solidFill>
                <a:schemeClr val="dk1"/>
              </a:solidFill>
            </a:endParaRPr>
          </a:p>
          <a:p>
            <a:pPr marL="0" lvl="0" indent="0" algn="l" rtl="0">
              <a:spcBef>
                <a:spcPts val="360"/>
              </a:spcBef>
              <a:spcAft>
                <a:spcPts val="0"/>
              </a:spcAft>
              <a:buNone/>
            </a:pPr>
            <a:endParaRPr dirty="0">
              <a:solidFill>
                <a:schemeClr val="dk1"/>
              </a:solidFill>
            </a:endParaRPr>
          </a:p>
          <a:p>
            <a:pPr marL="457200" lvl="0" indent="0" algn="l" rtl="0">
              <a:lnSpc>
                <a:spcPct val="115000"/>
              </a:lnSpc>
              <a:spcBef>
                <a:spcPts val="0"/>
              </a:spcBef>
              <a:spcAft>
                <a:spcPts val="0"/>
              </a:spcAft>
              <a:buNone/>
            </a:pPr>
            <a:r>
              <a:rPr lang="en" dirty="0">
                <a:solidFill>
                  <a:schemeClr val="dk1"/>
                </a:solidFill>
              </a:rPr>
              <a:t>Career pathways in sciences, technology, engineering, and mathematics (STEM) continue to grow. However, there is a need for increased representation of people with disabilities in these fields. </a:t>
            </a:r>
            <a:endParaRPr dirty="0">
              <a:solidFill>
                <a:schemeClr val="dk1"/>
              </a:solidFill>
            </a:endParaRPr>
          </a:p>
          <a:p>
            <a:pPr marL="457200" lvl="0" indent="0" algn="l" rtl="0">
              <a:lnSpc>
                <a:spcPct val="115000"/>
              </a:lnSpc>
              <a:spcBef>
                <a:spcPts val="1000"/>
              </a:spcBef>
              <a:spcAft>
                <a:spcPts val="0"/>
              </a:spcAft>
              <a:buNone/>
            </a:pPr>
            <a:r>
              <a:rPr lang="en" dirty="0">
                <a:solidFill>
                  <a:schemeClr val="dk1"/>
                </a:solidFill>
              </a:rPr>
              <a:t>According to a recent study, among individuals with disabilities served by the state-federal VR between years 2017 and 2019, </a:t>
            </a:r>
            <a:r>
              <a:rPr lang="en" b="1" dirty="0">
                <a:solidFill>
                  <a:schemeClr val="dk1"/>
                </a:solidFill>
              </a:rPr>
              <a:t>only 5.3% </a:t>
            </a:r>
            <a:r>
              <a:rPr lang="en" dirty="0">
                <a:solidFill>
                  <a:schemeClr val="dk1"/>
                </a:solidFill>
              </a:rPr>
              <a:t>were engaged in STEM jobs/careers (Chun et al., 2021). R</a:t>
            </a:r>
            <a:r>
              <a:rPr lang="en-US" dirty="0" err="1">
                <a:solidFill>
                  <a:schemeClr val="dk1"/>
                </a:solidFill>
              </a:rPr>
              <a:t>esearch</a:t>
            </a:r>
            <a:r>
              <a:rPr lang="en-US" dirty="0">
                <a:solidFill>
                  <a:schemeClr val="dk1"/>
                </a:solidFill>
              </a:rPr>
              <a:t> also shows that transition age youth with intellectual and/or developmental disabilities tend to explore less varied career pathways.</a:t>
            </a:r>
            <a:r>
              <a:rPr lang="en-US" sz="2000" dirty="0">
                <a:solidFill>
                  <a:schemeClr val="dk1"/>
                </a:solidFill>
              </a:rPr>
              <a:t> </a:t>
            </a:r>
            <a:endParaRPr lang="en-US" dirty="0">
              <a:solidFill>
                <a:schemeClr val="dk1"/>
              </a:solidFill>
            </a:endParaRPr>
          </a:p>
          <a:p>
            <a:pPr marL="0" lvl="0" indent="0" algn="l" rtl="0">
              <a:spcBef>
                <a:spcPts val="1000"/>
              </a:spcBef>
              <a:spcAft>
                <a:spcPts val="0"/>
              </a:spcAft>
              <a:buNone/>
            </a:pPr>
            <a:endParaRPr u="sng" dirty="0">
              <a:solidFill>
                <a:schemeClr val="dk1"/>
              </a:solidFill>
            </a:endParaRPr>
          </a:p>
          <a:p>
            <a:pPr marL="0" lvl="0" indent="0" algn="l" rtl="0">
              <a:spcBef>
                <a:spcPts val="360"/>
              </a:spcBef>
              <a:spcAft>
                <a:spcPts val="0"/>
              </a:spcAft>
              <a:buClr>
                <a:schemeClr val="dk1"/>
              </a:buClr>
              <a:buSzPts val="1800"/>
              <a:buFont typeface="Arial"/>
              <a:buNone/>
            </a:pPr>
            <a:r>
              <a:rPr lang="en" u="sng" dirty="0">
                <a:solidFill>
                  <a:schemeClr val="dk1"/>
                </a:solidFill>
              </a:rPr>
              <a:t>Target population:</a:t>
            </a:r>
            <a:endParaRPr dirty="0">
              <a:solidFill>
                <a:schemeClr val="dk1"/>
              </a:solidFill>
            </a:endParaRPr>
          </a:p>
          <a:p>
            <a:pPr marL="342900" lvl="0" indent="-122237" algn="l" rtl="0">
              <a:spcBef>
                <a:spcPts val="0"/>
              </a:spcBef>
              <a:spcAft>
                <a:spcPts val="0"/>
              </a:spcAft>
              <a:buClr>
                <a:schemeClr val="dk1"/>
              </a:buClr>
              <a:buSzPts val="1200"/>
              <a:buChar char="•"/>
            </a:pPr>
            <a:r>
              <a:rPr lang="en" dirty="0">
                <a:solidFill>
                  <a:schemeClr val="dk1"/>
                </a:solidFill>
              </a:rPr>
              <a:t>Youth 16-24 years old</a:t>
            </a:r>
            <a:endParaRPr dirty="0">
              <a:solidFill>
                <a:schemeClr val="dk1"/>
              </a:solidFill>
            </a:endParaRPr>
          </a:p>
          <a:p>
            <a:pPr marL="342900" lvl="0" indent="-122237" algn="l" rtl="0">
              <a:spcBef>
                <a:spcPts val="0"/>
              </a:spcBef>
              <a:spcAft>
                <a:spcPts val="0"/>
              </a:spcAft>
              <a:buClr>
                <a:schemeClr val="dk1"/>
              </a:buClr>
              <a:buSzPts val="1200"/>
              <a:buChar char="•"/>
            </a:pPr>
            <a:r>
              <a:rPr lang="en" dirty="0">
                <a:solidFill>
                  <a:schemeClr val="dk1"/>
                </a:solidFill>
              </a:rPr>
              <a:t>Live in Chicago and/or Cook County, IL</a:t>
            </a:r>
            <a:endParaRPr dirty="0">
              <a:solidFill>
                <a:schemeClr val="dk1"/>
              </a:solidFill>
            </a:endParaRPr>
          </a:p>
          <a:p>
            <a:pPr marL="342900" lvl="0" indent="-122237" algn="l" rtl="0">
              <a:spcBef>
                <a:spcPts val="0"/>
              </a:spcBef>
              <a:spcAft>
                <a:spcPts val="0"/>
              </a:spcAft>
              <a:buClr>
                <a:schemeClr val="dk1"/>
              </a:buClr>
              <a:buSzPts val="1200"/>
              <a:buChar char="•"/>
            </a:pPr>
            <a:r>
              <a:rPr lang="en" dirty="0">
                <a:solidFill>
                  <a:schemeClr val="dk1"/>
                </a:solidFill>
              </a:rPr>
              <a:t>Diverse racial and/or culture</a:t>
            </a:r>
            <a:endParaRPr dirty="0">
              <a:solidFill>
                <a:schemeClr val="dk1"/>
              </a:solidFill>
            </a:endParaRPr>
          </a:p>
          <a:p>
            <a:pPr marL="342900" lvl="0" indent="-122237" algn="l" rtl="0">
              <a:spcBef>
                <a:spcPts val="0"/>
              </a:spcBef>
              <a:spcAft>
                <a:spcPts val="0"/>
              </a:spcAft>
              <a:buClr>
                <a:schemeClr val="dk1"/>
              </a:buClr>
              <a:buSzPts val="1200"/>
              <a:buChar char="•"/>
            </a:pPr>
            <a:r>
              <a:rPr lang="en" dirty="0">
                <a:solidFill>
                  <a:schemeClr val="dk1"/>
                </a:solidFill>
              </a:rPr>
              <a:t>Intellectual and/or Developmental Disability (IDD)</a:t>
            </a:r>
            <a:endParaRPr dirty="0">
              <a:solidFill>
                <a:schemeClr val="dk1"/>
              </a:solidFill>
            </a:endParaRPr>
          </a:p>
          <a:p>
            <a:pPr marL="182562" lvl="0" indent="0" algn="l" rtl="0">
              <a:spcBef>
                <a:spcPts val="0"/>
              </a:spcBef>
              <a:spcAft>
                <a:spcPts val="0"/>
              </a:spcAft>
              <a:buClr>
                <a:schemeClr val="dk1"/>
              </a:buClr>
              <a:buSzPts val="1800"/>
              <a:buFont typeface="Arial"/>
              <a:buNone/>
            </a:pPr>
            <a:r>
              <a:rPr lang="en" dirty="0">
                <a:solidFill>
                  <a:schemeClr val="dk1"/>
                </a:solidFill>
              </a:rPr>
              <a:t>(Screener &amp; Intake Survey)</a:t>
            </a:r>
          </a:p>
          <a:p>
            <a:pPr marL="182562" lvl="0" indent="0" algn="l" rtl="0">
              <a:spcBef>
                <a:spcPts val="0"/>
              </a:spcBef>
              <a:spcAft>
                <a:spcPts val="0"/>
              </a:spcAft>
              <a:buClr>
                <a:schemeClr val="dk1"/>
              </a:buClr>
              <a:buSzPts val="1800"/>
              <a:buFont typeface="Arial"/>
              <a:buNone/>
            </a:pPr>
            <a:endParaRPr lang="en" dirty="0">
              <a:solidFill>
                <a:schemeClr val="dk1"/>
              </a:solidFill>
            </a:endParaRPr>
          </a:p>
          <a:p>
            <a:pPr marL="0" lvl="0" indent="0" algn="l" rtl="0">
              <a:spcBef>
                <a:spcPts val="0"/>
              </a:spcBef>
              <a:spcAft>
                <a:spcPts val="0"/>
              </a:spcAft>
              <a:buClr>
                <a:schemeClr val="dk1"/>
              </a:buClr>
              <a:buSzPts val="1800"/>
              <a:buFont typeface="Arial"/>
              <a:buNone/>
            </a:pPr>
            <a:r>
              <a:rPr lang="en-US" u="sng" dirty="0">
                <a:solidFill>
                  <a:schemeClr val="dk1"/>
                </a:solidFill>
              </a:rPr>
              <a:t>Purpose:</a:t>
            </a:r>
            <a:endParaRPr lang="en-US" dirty="0">
              <a:solidFill>
                <a:schemeClr val="dk1"/>
              </a:solidFill>
            </a:endParaRPr>
          </a:p>
          <a:p>
            <a:pPr marL="0" lvl="0" indent="0" algn="l" rtl="0">
              <a:spcBef>
                <a:spcPts val="0"/>
              </a:spcBef>
              <a:spcAft>
                <a:spcPts val="0"/>
              </a:spcAft>
              <a:buClr>
                <a:schemeClr val="dk1"/>
              </a:buClr>
              <a:buSzPts val="1800"/>
              <a:buFont typeface="Arial"/>
              <a:buNone/>
            </a:pPr>
            <a:r>
              <a:rPr lang="en-US" dirty="0">
                <a:solidFill>
                  <a:schemeClr val="dk1"/>
                </a:solidFill>
              </a:rPr>
              <a:t>Evaluate the efficacy of a technology early career preparation program developed in partnership with Chicago technology companies. The intervention involves: </a:t>
            </a:r>
          </a:p>
          <a:p>
            <a:pPr marL="514350" lvl="0" indent="-238125" algn="l" rtl="0">
              <a:spcBef>
                <a:spcPts val="600"/>
              </a:spcBef>
              <a:spcAft>
                <a:spcPts val="0"/>
              </a:spcAft>
              <a:buClr>
                <a:schemeClr val="dk1"/>
              </a:buClr>
              <a:buSzPts val="1200"/>
              <a:buAutoNum type="alphaLcParenR"/>
            </a:pPr>
            <a:r>
              <a:rPr lang="en-US" i="1" dirty="0">
                <a:solidFill>
                  <a:schemeClr val="dk1"/>
                </a:solidFill>
              </a:rPr>
              <a:t>online soft skills training/coaching, and </a:t>
            </a:r>
            <a:endParaRPr lang="en-US" dirty="0">
              <a:solidFill>
                <a:schemeClr val="dk1"/>
              </a:solidFill>
            </a:endParaRPr>
          </a:p>
          <a:p>
            <a:pPr marL="514350" lvl="0" indent="-238125" algn="l" rtl="0">
              <a:spcBef>
                <a:spcPts val="0"/>
              </a:spcBef>
              <a:spcAft>
                <a:spcPts val="0"/>
              </a:spcAft>
              <a:buClr>
                <a:schemeClr val="dk1"/>
              </a:buClr>
              <a:buSzPts val="1200"/>
              <a:buAutoNum type="alphaLcParenR"/>
            </a:pPr>
            <a:r>
              <a:rPr lang="en-US" i="1" dirty="0">
                <a:solidFill>
                  <a:schemeClr val="dk1"/>
                </a:solidFill>
              </a:rPr>
              <a:t>internship</a:t>
            </a:r>
            <a:endParaRPr lang="en-US" dirty="0">
              <a:solidFill>
                <a:schemeClr val="dk1"/>
              </a:solidFill>
            </a:endParaRPr>
          </a:p>
          <a:p>
            <a:pPr marL="182562" lvl="0" indent="0" algn="l" rtl="0">
              <a:spcBef>
                <a:spcPts val="0"/>
              </a:spcBef>
              <a:spcAft>
                <a:spcPts val="0"/>
              </a:spcAft>
              <a:buClr>
                <a:schemeClr val="dk1"/>
              </a:buClr>
              <a:buSzPts val="1800"/>
              <a:buFont typeface="Arial"/>
              <a:buNone/>
            </a:pPr>
            <a:endParaRPr dirty="0">
              <a:solidFill>
                <a:schemeClr val="dk1"/>
              </a:solidFill>
            </a:endParaRPr>
          </a:p>
          <a:p>
            <a:pPr marL="0" lvl="0" indent="0" algn="l" rtl="0">
              <a:spcBef>
                <a:spcPts val="0"/>
              </a:spcBef>
              <a:spcAft>
                <a:spcPts val="0"/>
              </a:spcAft>
              <a:buClr>
                <a:schemeClr val="dk1"/>
              </a:buClr>
              <a:buSzPts val="1800"/>
              <a:buFont typeface="Arial"/>
              <a:buNone/>
            </a:pPr>
            <a:endParaRPr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f56a8dd15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f56a8dd15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Cayte</a:t>
            </a:r>
          </a:p>
          <a:p>
            <a:pPr marL="0" lvl="0" indent="0" algn="l" rtl="0">
              <a:spcBef>
                <a:spcPts val="0"/>
              </a:spcBef>
              <a:spcAft>
                <a:spcPts val="0"/>
              </a:spcAft>
              <a:buFontTx/>
              <a:buNone/>
            </a:pPr>
            <a:endParaRPr lang="en" i="0" dirty="0">
              <a:solidFill>
                <a:srgbClr val="000000"/>
              </a:solidFill>
            </a:endParaRPr>
          </a:p>
          <a:p>
            <a:pPr marL="158750" lvl="0" indent="0" algn="l" rtl="0">
              <a:lnSpc>
                <a:spcPct val="115000"/>
              </a:lnSpc>
              <a:spcBef>
                <a:spcPts val="1600"/>
              </a:spcBef>
              <a:spcAft>
                <a:spcPts val="0"/>
              </a:spcAft>
              <a:buClr>
                <a:schemeClr val="dk1"/>
              </a:buClr>
              <a:buSzPts val="1100"/>
              <a:buFontTx/>
              <a:buNone/>
            </a:pPr>
            <a:r>
              <a:rPr lang="en" i="0" dirty="0">
                <a:solidFill>
                  <a:srgbClr val="000000"/>
                </a:solidFill>
              </a:rPr>
              <a:t>The interventional components involve (a) soft skills curriculum with embedded coaching, followed by (b) paid summer internships. We opted to use the </a:t>
            </a:r>
            <a:r>
              <a:rPr lang="en-US" i="1" dirty="0">
                <a:solidFill>
                  <a:schemeClr val="dk1"/>
                </a:solidFill>
              </a:rPr>
              <a:t>Skills to Pay the Bills: Mastering Soft Skills for Workplace Success</a:t>
            </a:r>
            <a:r>
              <a:rPr lang="en-US" dirty="0">
                <a:solidFill>
                  <a:schemeClr val="dk1"/>
                </a:solidFill>
              </a:rPr>
              <a:t> curriculum (ODEP, 2012) with slight modifications. The curriculum is</a:t>
            </a:r>
            <a:r>
              <a:rPr lang="en" i="0" dirty="0">
                <a:solidFill>
                  <a:srgbClr val="000000"/>
                </a:solidFill>
              </a:rPr>
              <a:t> </a:t>
            </a:r>
            <a:r>
              <a:rPr lang="en" dirty="0">
                <a:solidFill>
                  <a:srgbClr val="202124"/>
                </a:solidFill>
                <a:highlight>
                  <a:schemeClr val="lt1"/>
                </a:highlight>
              </a:rPr>
              <a:t>housed in an online learning management system, and takes participants about 10-11 weeks to complete. We kept the six original ODEP skill areas (</a:t>
            </a:r>
            <a:r>
              <a:rPr lang="en-US" dirty="0">
                <a:solidFill>
                  <a:schemeClr val="dk1"/>
                </a:solidFill>
                <a:highlight>
                  <a:schemeClr val="lt1"/>
                </a:highlight>
              </a:rPr>
              <a:t>Communication, Enthusiasm and Attitude, Teamwork, Networking, Problem Solving and Critical Thinking, and Professionalism) and further </a:t>
            </a:r>
            <a:r>
              <a:rPr lang="en" dirty="0">
                <a:solidFill>
                  <a:schemeClr val="dk1"/>
                </a:solidFill>
              </a:rPr>
              <a:t>adapted the activities to fit the strengths and support needs of youth with IDD, including the use of visuals and videos in teaching materials. Examples and activities were also modified to focus on careers in technology.</a:t>
            </a:r>
          </a:p>
          <a:p>
            <a:pPr marL="158750" lvl="0" indent="0" algn="l" rtl="0">
              <a:lnSpc>
                <a:spcPct val="115000"/>
              </a:lnSpc>
              <a:spcBef>
                <a:spcPts val="1600"/>
              </a:spcBef>
              <a:spcAft>
                <a:spcPts val="0"/>
              </a:spcAft>
              <a:buClr>
                <a:schemeClr val="dk1"/>
              </a:buClr>
              <a:buSzPts val="1100"/>
              <a:buFontTx/>
              <a:buNone/>
            </a:pPr>
            <a:endParaRPr lang="en" dirty="0">
              <a:solidFill>
                <a:schemeClr val="dk1"/>
              </a:solidFill>
            </a:endParaRPr>
          </a:p>
          <a:p>
            <a:pPr marL="158750" lvl="0" indent="0" algn="l" rtl="0">
              <a:lnSpc>
                <a:spcPct val="115000"/>
              </a:lnSpc>
              <a:spcBef>
                <a:spcPts val="1600"/>
              </a:spcBef>
              <a:spcAft>
                <a:spcPts val="0"/>
              </a:spcAft>
              <a:buClr>
                <a:schemeClr val="dk1"/>
              </a:buClr>
              <a:buSzPts val="1100"/>
              <a:buFontTx/>
              <a:buNone/>
            </a:pPr>
            <a:r>
              <a:rPr lang="en" dirty="0">
                <a:solidFill>
                  <a:schemeClr val="dk1"/>
                </a:solidFill>
              </a:rPr>
              <a:t>This program was originally designed to be offered in-person and on-site in Chicago. However, the emergence of the Covid-19 pandemic required the team to quickly pivot and we were able to </a:t>
            </a:r>
            <a:r>
              <a:rPr lang="en-US" dirty="0">
                <a:solidFill>
                  <a:schemeClr val="dk1"/>
                </a:solidFill>
              </a:rPr>
              <a:t>successfully transition all project elements online. This included both the soft skills training and coaching as well as the paid summer internships.</a:t>
            </a:r>
            <a:endParaRPr lang="en-US" sz="800" dirty="0"/>
          </a:p>
          <a:p>
            <a:pPr marL="457200" lvl="0" indent="0" algn="l" rtl="0">
              <a:spcBef>
                <a:spcPts val="0"/>
              </a:spcBef>
              <a:spcAft>
                <a:spcPts val="0"/>
              </a:spcAft>
              <a:buNone/>
            </a:pPr>
            <a:endParaRPr lang="en" i="1"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dirty="0">
              <a:solidFill>
                <a:srgbClr val="202124"/>
              </a:solidFill>
              <a:highlight>
                <a:schemeClr val="lt1"/>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f2b9ba447e_2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f2b9ba447e_2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dirty="0"/>
              <a:t>Sara</a:t>
            </a:r>
          </a:p>
          <a:p>
            <a:pPr marL="0" lvl="0" indent="0" algn="l" rtl="0">
              <a:lnSpc>
                <a:spcPct val="115000"/>
              </a:lnSpc>
              <a:spcBef>
                <a:spcPts val="0"/>
              </a:spcBef>
              <a:spcAft>
                <a:spcPts val="0"/>
              </a:spcAft>
              <a:buSzPts val="1400"/>
              <a:buNone/>
            </a:pPr>
            <a:endParaRPr lang="en" dirty="0"/>
          </a:p>
          <a:p>
            <a:pPr marL="0" lvl="0" indent="0" algn="l" rtl="0">
              <a:lnSpc>
                <a:spcPct val="115000"/>
              </a:lnSpc>
              <a:spcBef>
                <a:spcPts val="0"/>
              </a:spcBef>
              <a:spcAft>
                <a:spcPts val="0"/>
              </a:spcAft>
              <a:buSzPts val="1400"/>
              <a:buNone/>
            </a:pPr>
            <a:r>
              <a:rPr lang="en" dirty="0"/>
              <a:t>An emphasized component of the TECH-prep program is introducing students with Intellectual and developmental disabilities to career pathways in computer and technology. </a:t>
            </a:r>
          </a:p>
          <a:p>
            <a:pPr marL="0" lvl="0" indent="0" algn="l" rtl="0">
              <a:lnSpc>
                <a:spcPct val="115000"/>
              </a:lnSpc>
              <a:spcBef>
                <a:spcPts val="0"/>
              </a:spcBef>
              <a:spcAft>
                <a:spcPts val="0"/>
              </a:spcAft>
              <a:buSzPts val="1400"/>
              <a:buNone/>
            </a:pPr>
            <a:r>
              <a:rPr lang="en" dirty="0"/>
              <a:t>For this purpose, we’ve added c</a:t>
            </a:r>
            <a:r>
              <a:rPr lang="en" dirty="0">
                <a:solidFill>
                  <a:schemeClr val="dk1"/>
                </a:solidFill>
              </a:rPr>
              <a:t>omputer and tech-specific topic module and activities to the curriculum as well as providing an opportunity to intern at a tech company during the summer.</a:t>
            </a:r>
          </a:p>
          <a:p>
            <a:pPr marL="0" lvl="0" indent="0" algn="l" rtl="0">
              <a:lnSpc>
                <a:spcPct val="115000"/>
              </a:lnSpc>
              <a:spcBef>
                <a:spcPts val="0"/>
              </a:spcBef>
              <a:spcAft>
                <a:spcPts val="0"/>
              </a:spcAft>
              <a:buSzPts val="1400"/>
              <a:buNone/>
            </a:pPr>
            <a:endParaRPr lang="en" dirty="0">
              <a:solidFill>
                <a:schemeClr val="dk1"/>
              </a:solidFill>
            </a:endParaRPr>
          </a:p>
          <a:p>
            <a:pPr marL="0" lvl="0" indent="0" algn="l" rtl="0">
              <a:lnSpc>
                <a:spcPct val="115000"/>
              </a:lnSpc>
              <a:spcBef>
                <a:spcPts val="0"/>
              </a:spcBef>
              <a:spcAft>
                <a:spcPts val="0"/>
              </a:spcAft>
              <a:buSzPts val="1400"/>
              <a:buNone/>
            </a:pPr>
            <a:r>
              <a:rPr lang="en" dirty="0">
                <a:solidFill>
                  <a:schemeClr val="dk1"/>
                </a:solidFill>
              </a:rPr>
              <a:t>Currently, there is one module dedicated specifically to coding, the “Getting Started in Coding” module, where we introduce coding project terms such as </a:t>
            </a:r>
            <a:r>
              <a:rPr lang="en" i="1" dirty="0">
                <a:solidFill>
                  <a:schemeClr val="dk1"/>
                </a:solidFill>
              </a:rPr>
              <a:t>Design/Architecture, Software Testing, and Debugging.</a:t>
            </a:r>
          </a:p>
          <a:p>
            <a:pPr marL="0" lvl="0" indent="0" algn="l" rtl="0">
              <a:lnSpc>
                <a:spcPct val="115000"/>
              </a:lnSpc>
              <a:spcBef>
                <a:spcPts val="0"/>
              </a:spcBef>
              <a:spcAft>
                <a:spcPts val="0"/>
              </a:spcAft>
              <a:buSzPts val="1400"/>
              <a:buNone/>
            </a:pPr>
            <a:r>
              <a:rPr lang="en" i="0" dirty="0">
                <a:solidFill>
                  <a:schemeClr val="dk1"/>
                </a:solidFill>
              </a:rPr>
              <a:t>We also in</a:t>
            </a:r>
            <a:r>
              <a:rPr lang="en" dirty="0">
                <a:solidFill>
                  <a:schemeClr val="dk1"/>
                </a:solidFill>
              </a:rPr>
              <a:t>troduce students to this field through various computer and tech Career Pathways exploration activities and series of interview videos of the founders of big tech companies such as Microsoft and Facebook.</a:t>
            </a: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r>
              <a:rPr lang="en" dirty="0">
                <a:solidFill>
                  <a:schemeClr val="dk1"/>
                </a:solidFill>
              </a:rPr>
              <a:t>We also </a:t>
            </a:r>
            <a:r>
              <a:rPr lang="en-US" dirty="0">
                <a:solidFill>
                  <a:srgbClr val="000000"/>
                </a:solidFill>
                <a:latin typeface="Arial"/>
                <a:cs typeface="Arial"/>
                <a:sym typeface="Arial"/>
              </a:rPr>
              <a:t>s</a:t>
            </a:r>
            <a:r>
              <a:rPr lang="en-US" dirty="0">
                <a:solidFill>
                  <a:srgbClr val="000000"/>
                </a:solidFill>
                <a:latin typeface="Arial"/>
                <a:ea typeface="Arial"/>
                <a:cs typeface="Arial"/>
                <a:sym typeface="Arial"/>
              </a:rPr>
              <a:t>et up and adapted soft skills activities such as role playing and interview practices to take place in an IT or Tech company settings.</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f2b9ba447e_2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f2b9ba447e_2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Sara</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Other areas of emphasis in the TECH-prep program are student well-being and culturally responsive teaching (CRT).</a:t>
            </a:r>
          </a:p>
          <a:p>
            <a:pPr marL="0" lvl="0" indent="0" algn="l" rtl="0">
              <a:lnSpc>
                <a:spcPct val="100000"/>
              </a:lnSpc>
              <a:spcBef>
                <a:spcPts val="0"/>
              </a:spcBef>
              <a:spcAft>
                <a:spcPts val="0"/>
              </a:spcAft>
              <a:buClr>
                <a:schemeClr val="dk1"/>
              </a:buClr>
              <a:buSzPts val="1200"/>
              <a:buFont typeface="Calibri"/>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Behavioral activation modules were put in place as we recognized that physical and psychological well-being are both important factors for students’ career exploration and development goals beyond the program.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0" lvl="0" indent="0" algn="l" rtl="0">
              <a:lnSpc>
                <a:spcPct val="100000"/>
              </a:lnSpc>
              <a:spcBef>
                <a:spcPts val="0"/>
              </a:spcBef>
              <a:spcAft>
                <a:spcPts val="0"/>
              </a:spcAft>
              <a:buClr>
                <a:schemeClr val="dk1"/>
              </a:buClr>
              <a:buSzPts val="1200"/>
              <a:buFont typeface="Calibri"/>
              <a:buNone/>
            </a:pPr>
            <a:r>
              <a:rPr lang="en-US" dirty="0"/>
              <a:t>There are four </a:t>
            </a:r>
            <a:r>
              <a:rPr lang="en-US" dirty="0">
                <a:solidFill>
                  <a:schemeClr val="dk1"/>
                </a:solidFill>
                <a:highlight>
                  <a:schemeClr val="lt1"/>
                </a:highlight>
              </a:rPr>
              <a:t>Behavioral Activation Modules spread </a:t>
            </a:r>
            <a:r>
              <a:rPr lang="en-US" dirty="0" err="1">
                <a:solidFill>
                  <a:schemeClr val="dk1"/>
                </a:solidFill>
                <a:highlight>
                  <a:schemeClr val="lt1"/>
                </a:highlight>
              </a:rPr>
              <a:t>arocss</a:t>
            </a:r>
            <a:r>
              <a:rPr lang="en-US" dirty="0">
                <a:solidFill>
                  <a:schemeClr val="dk1"/>
                </a:solidFill>
                <a:highlight>
                  <a:schemeClr val="lt1"/>
                </a:highlight>
              </a:rPr>
              <a:t> the </a:t>
            </a:r>
            <a:r>
              <a:rPr lang="en-US" dirty="0" err="1">
                <a:solidFill>
                  <a:schemeClr val="dk1"/>
                </a:solidFill>
                <a:highlight>
                  <a:schemeClr val="lt1"/>
                </a:highlight>
              </a:rPr>
              <a:t>curricum</a:t>
            </a:r>
            <a:r>
              <a:rPr lang="en-US" dirty="0">
                <a:solidFill>
                  <a:schemeClr val="dk1"/>
                </a:solidFill>
                <a:highlight>
                  <a:schemeClr val="lt1"/>
                </a:highlight>
              </a:rPr>
              <a:t>: This program focuses on</a:t>
            </a:r>
            <a:r>
              <a:rPr lang="en-US" dirty="0"/>
              <a:t> po</a:t>
            </a:r>
            <a:r>
              <a:rPr lang="en-US" dirty="0">
                <a:highlight>
                  <a:srgbClr val="FFFFFF"/>
                </a:highlight>
              </a:rPr>
              <a:t>sitive emotion, engagemen</a:t>
            </a:r>
            <a:r>
              <a:rPr lang="en-US" dirty="0">
                <a:solidFill>
                  <a:srgbClr val="43464D"/>
                </a:solidFill>
                <a:highlight>
                  <a:srgbClr val="FFFFFF"/>
                </a:highlight>
              </a:rPr>
              <a:t>t, positive relationships, meaning, and accomplishment as 5 building blocks of well-being</a:t>
            </a:r>
            <a:r>
              <a:rPr lang="en-US" dirty="0">
                <a:solidFill>
                  <a:schemeClr val="dk1"/>
                </a:solidFill>
                <a:highlight>
                  <a:schemeClr val="lt1"/>
                </a:highlight>
              </a:rPr>
              <a:t>. </a:t>
            </a:r>
            <a:r>
              <a:rPr lang="en-US" b="1" dirty="0">
                <a:solidFill>
                  <a:schemeClr val="dk1"/>
                </a:solidFill>
                <a:highlight>
                  <a:schemeClr val="lt1"/>
                </a:highlight>
              </a:rPr>
              <a:t>Students explore values that are important to them and schedule activities that reflect their values in the first module. In the second module, students identify barriers to completing the scheduled activities and strategize how to remove these barriers. The third module introduces coping strategies to manage stress, such as mindfulness and meditation. In the final module, we review communication styles and relationship building. Each Session is 30 minutes long, and students leave each session with homework activities to try. </a:t>
            </a:r>
            <a:endParaRPr lang="en-US" b="1" dirty="0">
              <a:solidFill>
                <a:srgbClr val="43464D"/>
              </a:solidFill>
              <a:highlight>
                <a:srgbClr val="FFFFFF"/>
              </a:highlight>
            </a:endParaRPr>
          </a:p>
          <a:p>
            <a:pPr marL="0" lvl="0" indent="0" algn="l" rtl="0">
              <a:lnSpc>
                <a:spcPct val="100000"/>
              </a:lnSpc>
              <a:spcBef>
                <a:spcPts val="0"/>
              </a:spcBef>
              <a:spcAft>
                <a:spcPts val="0"/>
              </a:spcAft>
              <a:buClr>
                <a:schemeClr val="dk1"/>
              </a:buClr>
              <a:buSzPts val="1200"/>
              <a:buFont typeface="Calibri"/>
              <a:buNone/>
            </a:pPr>
            <a:endParaRPr lang="en-US" dirty="0">
              <a:solidFill>
                <a:srgbClr val="43464D"/>
              </a:solidFill>
              <a:highlight>
                <a:srgbClr val="FFFFFF"/>
              </a:highlight>
            </a:endParaRPr>
          </a:p>
          <a:p>
            <a:pPr marL="0" lvl="0" indent="0" algn="l" rtl="0">
              <a:lnSpc>
                <a:spcPct val="100000"/>
              </a:lnSpc>
              <a:spcBef>
                <a:spcPts val="0"/>
              </a:spcBef>
              <a:spcAft>
                <a:spcPts val="0"/>
              </a:spcAft>
              <a:buClr>
                <a:schemeClr val="dk1"/>
              </a:buClr>
              <a:buSzPts val="1200"/>
              <a:buFont typeface="Calibri"/>
              <a:buNone/>
            </a:pPr>
            <a:r>
              <a:rPr lang="en-US" dirty="0">
                <a:solidFill>
                  <a:srgbClr val="43464D"/>
                </a:solidFill>
                <a:highlight>
                  <a:srgbClr val="FFFFFF"/>
                </a:highlight>
              </a:rPr>
              <a:t>Another area of importance is culturally responsive teaching to reaffirm students’ disability and racial/ethnic identity.</a:t>
            </a:r>
          </a:p>
          <a:p>
            <a:pPr marL="0" lvl="0" indent="0" algn="l" rtl="0">
              <a:lnSpc>
                <a:spcPct val="100000"/>
              </a:lnSpc>
              <a:spcBef>
                <a:spcPts val="0"/>
              </a:spcBef>
              <a:spcAft>
                <a:spcPts val="0"/>
              </a:spcAft>
              <a:buClr>
                <a:schemeClr val="dk1"/>
              </a:buClr>
              <a:buSzPts val="1200"/>
              <a:buFont typeface="Calibri"/>
              <a:buNone/>
            </a:pPr>
            <a:r>
              <a:rPr lang="en-US" dirty="0">
                <a:solidFill>
                  <a:srgbClr val="43464D"/>
                </a:solidFill>
                <a:highlight>
                  <a:srgbClr val="FFFFFF"/>
                </a:highlight>
              </a:rPr>
              <a:t>We recognize that we are working with transition age youth of color with IDD, and we find it important to make sure that we introduce these topics in our curriculum. We’ve added a</a:t>
            </a:r>
            <a:r>
              <a:rPr lang="en-US" dirty="0">
                <a:solidFill>
                  <a:schemeClr val="dk1"/>
                </a:solidFill>
                <a:highlight>
                  <a:schemeClr val="lt1"/>
                </a:highlight>
              </a:rPr>
              <a:t>t least one activity in each module that addresses students’ racial/ethnic or disability identity.</a:t>
            </a:r>
          </a:p>
          <a:p>
            <a:pPr marL="0" lvl="0" indent="0" algn="l" rtl="0">
              <a:lnSpc>
                <a:spcPct val="100000"/>
              </a:lnSpc>
              <a:spcBef>
                <a:spcPts val="0"/>
              </a:spcBef>
              <a:spcAft>
                <a:spcPts val="0"/>
              </a:spcAft>
              <a:buClr>
                <a:schemeClr val="dk1"/>
              </a:buClr>
              <a:buSzPts val="1200"/>
              <a:buFont typeface="Calibri"/>
              <a:buNone/>
            </a:pPr>
            <a:r>
              <a:rPr lang="en-US" dirty="0">
                <a:solidFill>
                  <a:schemeClr val="dk1"/>
                </a:solidFill>
                <a:highlight>
                  <a:schemeClr val="lt1"/>
                </a:highlight>
              </a:rPr>
              <a:t>For example, we discuss the importance of cultural diversity at workplace, talk about how to respond to microaggressions at workplace, and learn about disability legislations and rights.  </a:t>
            </a:r>
          </a:p>
          <a:p>
            <a:pPr marL="0" lvl="0" indent="0" algn="l" rtl="0">
              <a:lnSpc>
                <a:spcPct val="100000"/>
              </a:lnSpc>
              <a:spcBef>
                <a:spcPts val="1200"/>
              </a:spcBef>
              <a:spcAft>
                <a:spcPts val="0"/>
              </a:spcAft>
              <a:buClr>
                <a:schemeClr val="dk1"/>
              </a:buClr>
              <a:buSzPts val="1200"/>
              <a:buFont typeface="Calibri"/>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f56a8dd15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f56a8dd15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Sara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Perhaps the most exciting component of the TECH prep program, especially for the students, is the paid summer internship component.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Students have an opportunity to participate in project-based internship experience at a technology company.</a:t>
            </a:r>
          </a:p>
          <a:p>
            <a:pPr marL="0" lvl="0" indent="0" algn="l" rtl="0">
              <a:spcBef>
                <a:spcPts val="0"/>
              </a:spcBef>
              <a:spcAft>
                <a:spcPts val="0"/>
              </a:spcAft>
              <a:buNone/>
            </a:pPr>
            <a:r>
              <a:rPr lang="en-US" dirty="0" err="1"/>
              <a:t>YolBe</a:t>
            </a:r>
            <a:r>
              <a:rPr lang="en-US" dirty="0"/>
              <a:t>, standing for “Your Life Only Better”, is a career social networking platform company where one can find jobs, internships, trainings, and other opportunities to connect with one’s community.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They provide real work experience in the field of computer, software and technology to our students. Student interns are working with developers, web designers, and software engineers.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From the university side, we continue to offer summer internship support as students complete their summer internship.  </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f5bf1a7d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f5bf1a7d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 lvl="0" indent="0" algn="l" rtl="0">
              <a:spcBef>
                <a:spcPts val="195"/>
              </a:spcBef>
              <a:spcAft>
                <a:spcPts val="0"/>
              </a:spcAft>
              <a:buClr>
                <a:schemeClr val="dk1"/>
              </a:buClr>
              <a:buSzPts val="1100"/>
              <a:buFont typeface="Arial"/>
              <a:buNone/>
            </a:pPr>
            <a:r>
              <a:rPr lang="en-US" dirty="0">
                <a:solidFill>
                  <a:schemeClr val="dk1"/>
                </a:solidFill>
              </a:rPr>
              <a:t>Sara</a:t>
            </a:r>
          </a:p>
          <a:p>
            <a:pPr marL="15875" lvl="0" indent="0" algn="l" rtl="0">
              <a:spcBef>
                <a:spcPts val="195"/>
              </a:spcBef>
              <a:spcAft>
                <a:spcPts val="0"/>
              </a:spcAft>
              <a:buClr>
                <a:schemeClr val="dk1"/>
              </a:buClr>
              <a:buSzPts val="1100"/>
              <a:buFont typeface="Arial"/>
              <a:buNone/>
            </a:pPr>
            <a:endParaRPr lang="en-US" dirty="0">
              <a:solidFill>
                <a:schemeClr val="dk1"/>
              </a:solidFill>
            </a:endParaRPr>
          </a:p>
          <a:p>
            <a:pPr marL="15875" lvl="0" indent="0" algn="l" rtl="0">
              <a:spcBef>
                <a:spcPts val="195"/>
              </a:spcBef>
              <a:spcAft>
                <a:spcPts val="0"/>
              </a:spcAft>
              <a:buClr>
                <a:schemeClr val="dk1"/>
              </a:buClr>
              <a:buSzPts val="1100"/>
              <a:buFont typeface="Arial"/>
              <a:buNone/>
            </a:pPr>
            <a:r>
              <a:rPr lang="en-US" dirty="0">
                <a:solidFill>
                  <a:schemeClr val="dk1"/>
                </a:solidFill>
              </a:rPr>
              <a:t>Students have a chance to work on both group and individual projects at </a:t>
            </a:r>
            <a:r>
              <a:rPr lang="en-US" dirty="0" err="1">
                <a:solidFill>
                  <a:schemeClr val="dk1"/>
                </a:solidFill>
              </a:rPr>
              <a:t>YolBe</a:t>
            </a:r>
            <a:r>
              <a:rPr lang="en-US" dirty="0">
                <a:solidFill>
                  <a:schemeClr val="dk1"/>
                </a:solidFill>
              </a:rPr>
              <a:t>.</a:t>
            </a:r>
          </a:p>
          <a:p>
            <a:pPr marL="15875" lvl="0" indent="0" algn="l" rtl="0">
              <a:spcBef>
                <a:spcPts val="195"/>
              </a:spcBef>
              <a:spcAft>
                <a:spcPts val="0"/>
              </a:spcAft>
              <a:buClr>
                <a:schemeClr val="dk1"/>
              </a:buClr>
              <a:buSzPts val="1100"/>
              <a:buFont typeface="Arial"/>
              <a:buNone/>
            </a:pPr>
            <a:r>
              <a:rPr lang="en-US" dirty="0">
                <a:solidFill>
                  <a:schemeClr val="dk1"/>
                </a:solidFill>
              </a:rPr>
              <a:t>These are some of the projects that students are working on throughout the month. The flyer credit goes to </a:t>
            </a:r>
            <a:r>
              <a:rPr lang="en-US" dirty="0" err="1">
                <a:solidFill>
                  <a:schemeClr val="dk1"/>
                </a:solidFill>
              </a:rPr>
              <a:t>YolBe</a:t>
            </a:r>
            <a:r>
              <a:rPr lang="en-US" dirty="0">
                <a:solidFill>
                  <a:schemeClr val="dk1"/>
                </a:solidFill>
              </a:rPr>
              <a:t>.</a:t>
            </a:r>
          </a:p>
          <a:p>
            <a:pPr marL="15875" lvl="0" indent="0" algn="l" rtl="0">
              <a:spcBef>
                <a:spcPts val="195"/>
              </a:spcBef>
              <a:spcAft>
                <a:spcPts val="0"/>
              </a:spcAft>
              <a:buClr>
                <a:schemeClr val="dk1"/>
              </a:buClr>
              <a:buSzPts val="1100"/>
              <a:buFont typeface="Arial"/>
              <a:buNone/>
            </a:pPr>
            <a:endParaRPr lang="en-US" dirty="0">
              <a:solidFill>
                <a:schemeClr val="dk1"/>
              </a:solidFill>
            </a:endParaRPr>
          </a:p>
          <a:p>
            <a:pPr marL="15875" lvl="0" indent="0" algn="l" rtl="0">
              <a:spcBef>
                <a:spcPts val="195"/>
              </a:spcBef>
              <a:spcAft>
                <a:spcPts val="0"/>
              </a:spcAft>
              <a:buClr>
                <a:schemeClr val="dk1"/>
              </a:buClr>
              <a:buSzPts val="1100"/>
              <a:buFont typeface="Arial"/>
              <a:buNone/>
            </a:pPr>
            <a:r>
              <a:rPr lang="en-US" dirty="0">
                <a:solidFill>
                  <a:schemeClr val="dk1"/>
                </a:solidFill>
              </a:rPr>
              <a:t>This summer, students learned html, created a homepage together, completed technical and usability testing, and worked on a network project. They also individually found resources and kept journal entries.</a:t>
            </a:r>
            <a:endParaRPr lang="en-US"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f56a8dd153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f56a8dd153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Sara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Student support provided from the university side seeks to foster student reflections and meaning-making of their internship experience. </a:t>
            </a:r>
          </a:p>
          <a:p>
            <a:pPr marL="0" lvl="0" indent="0" algn="l" rtl="0">
              <a:spcBef>
                <a:spcPts val="0"/>
              </a:spcBef>
              <a:spcAft>
                <a:spcPts val="0"/>
              </a:spcAft>
              <a:buNone/>
            </a:pPr>
            <a:r>
              <a:rPr lang="en-US" dirty="0"/>
              <a:t>These were some of the student quotes on their reflections of their internship accomplishments.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They enjoyed teamwork, identified leadership opportunities, and mentioned specific projects that hey enjoyed or were proud of completing.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example, a student said, “I </a:t>
            </a:r>
            <a:r>
              <a:rPr lang="en-US" sz="1100" dirty="0">
                <a:solidFill>
                  <a:schemeClr val="tx1"/>
                </a:solidFill>
              </a:rPr>
              <a:t>liked the Resource project where I researched and identified digital resources.”</a:t>
            </a:r>
          </a:p>
          <a:p>
            <a:pPr marL="0" lvl="0" indent="0" algn="l" rtl="0">
              <a:spcBef>
                <a:spcPts val="0"/>
              </a:spcBef>
              <a:spcAft>
                <a:spcPts val="0"/>
              </a:spcAft>
              <a:buNone/>
            </a:pPr>
            <a:r>
              <a:rPr lang="en-US" sz="1100" dirty="0">
                <a:solidFill>
                  <a:schemeClr val="tx1"/>
                </a:solidFill>
              </a:rPr>
              <a:t>Another student commented on usability testing of the </a:t>
            </a:r>
            <a:r>
              <a:rPr lang="en-US" sz="1100" dirty="0" err="1">
                <a:solidFill>
                  <a:schemeClr val="tx1"/>
                </a:solidFill>
              </a:rPr>
              <a:t>YolBe</a:t>
            </a:r>
            <a:r>
              <a:rPr lang="en-US" sz="1100" dirty="0">
                <a:solidFill>
                  <a:schemeClr val="tx1"/>
                </a:solidFill>
              </a:rPr>
              <a:t> app.</a:t>
            </a: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f56a8dd153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f56a8dd153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Cayte</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In terms of preliminary outcomes, we are now completing the first phase, development of the intervention. Two participants served as our pilot cohort during Spring 2020 and we have subsequently had eight (8) students participate across Cohorts 1 and 2. Participatory formative evaluation helped us better understand student needs and continuously improve the program. As of this summer, all eight (8) students successfully graduated from the program. This reflects a 100% engagement rate with the early (small) sample, with no participants dropping out or disenrolling. We suspect that this is attributed to a combination of (a) actively asking the youth their preferences and adapting our implementation strategies accordingly (Example: Blue Button-Google Hangouts-Slack as communication tools), and (b) the need to shift everything into virtual delivery methods due to the pandemic (a silver lining, perhaps).</a:t>
            </a:r>
          </a:p>
          <a:p>
            <a:pPr marL="0" lvl="0" indent="0" algn="l" rtl="0">
              <a:spcBef>
                <a:spcPts val="0"/>
              </a:spcBef>
              <a:spcAft>
                <a:spcPts val="0"/>
              </a:spcAft>
              <a:buNone/>
            </a:pPr>
            <a:endParaRPr dirty="0"/>
          </a:p>
          <a:p>
            <a:pPr marL="457200" lvl="0" indent="-298450" algn="l" rtl="0">
              <a:lnSpc>
                <a:spcPct val="115000"/>
              </a:lnSpc>
              <a:spcBef>
                <a:spcPts val="0"/>
              </a:spcBef>
              <a:spcAft>
                <a:spcPts val="0"/>
              </a:spcAft>
              <a:buClr>
                <a:schemeClr val="dk1"/>
              </a:buClr>
              <a:buSzPts val="1100"/>
              <a:buChar char="●"/>
            </a:pPr>
            <a:r>
              <a:rPr lang="en" dirty="0">
                <a:solidFill>
                  <a:schemeClr val="dk1"/>
                </a:solidFill>
              </a:rPr>
              <a:t>Pilot Cohort (Spring 2020): One hour mandatory meeting </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Two participants </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Cohort 1 (Fall 2020): One mandatory hour/week, with optional second meeting for extra support</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Two participants </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Improved communication and engagement</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Cohort 2 (Spring 2021): Two hours weekly + extra individual support hours (due to occasional absences, extra support requested)</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Cohort 1 came back as peer mentors-continued engagement through spring</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6 new students</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Total of Eight students graduated from TECH-prep curriculum and internship in Summer 2021</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gif"/><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Kessler Foundation, AUCD,</a:t>
            </a:r>
            <a:br>
              <a:rPr lang="en-US" dirty="0"/>
            </a:br>
            <a:r>
              <a:rPr lang="en-US" dirty="0"/>
              <a:t>University of New Hampshire Institute on Disability</a:t>
            </a:r>
            <a:br>
              <a:rPr lang="en-US" dirty="0"/>
            </a:br>
            <a:r>
              <a:rPr lang="en-US" dirty="0"/>
              <a:t>Episode #</a:t>
            </a:r>
            <a:br>
              <a:rPr lang="en-US" dirty="0"/>
            </a:br>
            <a:r>
              <a:rPr lang="en-US" dirty="0"/>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0" y="1997822"/>
            <a:ext cx="5055752" cy="3035992"/>
          </a:xfrm>
          <a:prstGeom prst="rect">
            <a:avLst/>
          </a:prstGeom>
        </p:spPr>
      </p:pic>
      <p:pic>
        <p:nvPicPr>
          <p:cNvPr id="5" name="Picture 4" descr="Institute on Disability/UCED">
            <a:extLst>
              <a:ext uri="{FF2B5EF4-FFF2-40B4-BE49-F238E27FC236}">
                <a16:creationId xmlns:a16="http://schemas.microsoft.com/office/drawing/2014/main" id="{8C6F161C-69F2-4916-B6B8-F22E87F0C0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82844" y="5301149"/>
            <a:ext cx="2243496" cy="620541"/>
          </a:xfrm>
          <a:prstGeom prst="rect">
            <a:avLst/>
          </a:prstGeom>
        </p:spPr>
      </p:pic>
      <p:pic>
        <p:nvPicPr>
          <p:cNvPr id="7" name="Picture 6" descr="Kessler Foundation">
            <a:extLst>
              <a:ext uri="{FF2B5EF4-FFF2-40B4-BE49-F238E27FC236}">
                <a16:creationId xmlns:a16="http://schemas.microsoft.com/office/drawing/2014/main" id="{68BC836B-45DB-4DBC-978E-226027990B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920" r="28503" b="37974"/>
          <a:stretch/>
        </p:blipFill>
        <p:spPr>
          <a:xfrm>
            <a:off x="5848783" y="5340763"/>
            <a:ext cx="1915952" cy="541312"/>
          </a:xfrm>
          <a:prstGeom prst="rect">
            <a:avLst/>
          </a:prstGeom>
        </p:spPr>
      </p:pic>
      <p:pic>
        <p:nvPicPr>
          <p:cNvPr id="9" name="Picture 8" descr="A close up of a sign&#10;&#10;Description automatically generated">
            <a:extLst>
              <a:ext uri="{FF2B5EF4-FFF2-40B4-BE49-F238E27FC236}">
                <a16:creationId xmlns:a16="http://schemas.microsoft.com/office/drawing/2014/main" id="{AFD654AF-88F2-4AE1-A572-BA715FC5D4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4449" y="5333180"/>
            <a:ext cx="1547470" cy="556479"/>
          </a:xfrm>
          <a:prstGeom prst="rect">
            <a:avLst/>
          </a:prstGeom>
        </p:spPr>
      </p:pic>
    </p:spTree>
    <p:extLst>
      <p:ext uri="{BB962C8B-B14F-4D97-AF65-F5344CB8AC3E}">
        <p14:creationId xmlns:p14="http://schemas.microsoft.com/office/powerpoint/2010/main" val="24625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84889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711375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770124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8616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49254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504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6180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7414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5868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54047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905683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05433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410927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94737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0049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09600" y="676864"/>
            <a:ext cx="10972800" cy="11432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 name="Google Shape;52;p13"/>
          <p:cNvSpPr txBox="1">
            <a:spLocks noGrp="1"/>
          </p:cNvSpPr>
          <p:nvPr>
            <p:ph type="body" idx="1"/>
          </p:nvPr>
        </p:nvSpPr>
        <p:spPr>
          <a:xfrm>
            <a:off x="609600" y="1984960"/>
            <a:ext cx="10972800" cy="4141200"/>
          </a:xfrm>
          <a:prstGeom prst="rect">
            <a:avLst/>
          </a:prstGeom>
          <a:noFill/>
          <a:ln>
            <a:noFill/>
          </a:ln>
        </p:spPr>
        <p:txBody>
          <a:bodyPr spcFirstLastPara="1" wrap="square" lIns="91425" tIns="45700" rIns="91425" bIns="45700" anchor="t" anchorCtr="0">
            <a:normAutofit/>
          </a:bodyPr>
          <a:lstStyle>
            <a:lvl1pPr marL="609585" lvl="0" indent="-457189" algn="l" rtl="0">
              <a:lnSpc>
                <a:spcPct val="100000"/>
              </a:lnSpc>
              <a:spcBef>
                <a:spcPts val="480"/>
              </a:spcBef>
              <a:spcAft>
                <a:spcPts val="0"/>
              </a:spcAft>
              <a:buClr>
                <a:schemeClr val="dk1"/>
              </a:buClr>
              <a:buSzPts val="1800"/>
              <a:buChar char="•"/>
              <a:defRPr/>
            </a:lvl1pPr>
            <a:lvl2pPr marL="1219170" lvl="1" indent="-457189" algn="l" rtl="0">
              <a:lnSpc>
                <a:spcPct val="100000"/>
              </a:lnSpc>
              <a:spcBef>
                <a:spcPts val="480"/>
              </a:spcBef>
              <a:spcAft>
                <a:spcPts val="0"/>
              </a:spcAft>
              <a:buClr>
                <a:schemeClr val="dk1"/>
              </a:buClr>
              <a:buSzPts val="1800"/>
              <a:buChar char="–"/>
              <a:defRPr/>
            </a:lvl2pPr>
            <a:lvl3pPr marL="1828754" lvl="2" indent="-457189" algn="l" rtl="0">
              <a:lnSpc>
                <a:spcPct val="100000"/>
              </a:lnSpc>
              <a:spcBef>
                <a:spcPts val="480"/>
              </a:spcBef>
              <a:spcAft>
                <a:spcPts val="0"/>
              </a:spcAft>
              <a:buClr>
                <a:schemeClr val="dk1"/>
              </a:buClr>
              <a:buSzPts val="1800"/>
              <a:buChar char="•"/>
              <a:defRPr/>
            </a:lvl3pPr>
            <a:lvl4pPr marL="2438339" lvl="3" indent="-457189" algn="l" rtl="0">
              <a:lnSpc>
                <a:spcPct val="100000"/>
              </a:lnSpc>
              <a:spcBef>
                <a:spcPts val="480"/>
              </a:spcBef>
              <a:spcAft>
                <a:spcPts val="0"/>
              </a:spcAft>
              <a:buClr>
                <a:schemeClr val="dk1"/>
              </a:buClr>
              <a:buSzPts val="1800"/>
              <a:buChar char="–"/>
              <a:defRPr/>
            </a:lvl4pPr>
            <a:lvl5pPr marL="3047924" lvl="4" indent="-457189" algn="l" rtl="0">
              <a:lnSpc>
                <a:spcPct val="100000"/>
              </a:lnSpc>
              <a:spcBef>
                <a:spcPts val="480"/>
              </a:spcBef>
              <a:spcAft>
                <a:spcPts val="0"/>
              </a:spcAft>
              <a:buClr>
                <a:schemeClr val="dk1"/>
              </a:buClr>
              <a:buSzPts val="1800"/>
              <a:buChar char="»"/>
              <a:defRPr/>
            </a:lvl5pPr>
            <a:lvl6pPr marL="3657509" lvl="5" indent="-457189" algn="l" rtl="0">
              <a:lnSpc>
                <a:spcPct val="100000"/>
              </a:lnSpc>
              <a:spcBef>
                <a:spcPts val="48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endParaRPr/>
          </a:p>
        </p:txBody>
      </p:sp>
      <p:sp>
        <p:nvSpPr>
          <p:cNvPr id="53" name="Google Shape;53;p13"/>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4835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lank 1">
  <p:cSld name="Blank 1">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p:nvPr/>
        </p:nvSpPr>
        <p:spPr>
          <a:xfrm>
            <a:off x="0" y="1"/>
            <a:ext cx="12192000" cy="68580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1200" b="0" i="0" u="none" strike="noStrike" cap="none">
              <a:solidFill>
                <a:schemeClr val="dk1"/>
              </a:solidFill>
              <a:latin typeface="Calibri"/>
              <a:ea typeface="Calibri"/>
              <a:cs typeface="Calibri"/>
              <a:sym typeface="Calibri"/>
            </a:endParaRPr>
          </a:p>
        </p:txBody>
      </p:sp>
      <p:sp>
        <p:nvSpPr>
          <p:cNvPr id="58" name="Google Shape;58;p14"/>
          <p:cNvSpPr/>
          <p:nvPr/>
        </p:nvSpPr>
        <p:spPr>
          <a:xfrm>
            <a:off x="514349" y="5925635"/>
            <a:ext cx="1130400" cy="7304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1200" b="0" i="0" u="none" strike="noStrike" cap="none">
              <a:solidFill>
                <a:schemeClr val="dk1"/>
              </a:solidFill>
              <a:latin typeface="Calibri"/>
              <a:ea typeface="Calibri"/>
              <a:cs typeface="Calibri"/>
              <a:sym typeface="Calibri"/>
            </a:endParaRPr>
          </a:p>
        </p:txBody>
      </p:sp>
      <p:sp>
        <p:nvSpPr>
          <p:cNvPr id="59" name="Google Shape;59;p14"/>
          <p:cNvSpPr/>
          <p:nvPr/>
        </p:nvSpPr>
        <p:spPr>
          <a:xfrm>
            <a:off x="1688440" y="283705"/>
            <a:ext cx="8813600" cy="55120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1200" b="0" i="0" u="none" strike="noStrike" cap="none">
              <a:solidFill>
                <a:schemeClr val="dk1"/>
              </a:solidFill>
              <a:latin typeface="Calibri"/>
              <a:ea typeface="Calibri"/>
              <a:cs typeface="Calibri"/>
              <a:sym typeface="Calibri"/>
            </a:endParaRPr>
          </a:p>
        </p:txBody>
      </p:sp>
      <p:sp>
        <p:nvSpPr>
          <p:cNvPr id="60" name="Google Shape;60;p14"/>
          <p:cNvSpPr txBox="1">
            <a:spLocks noGrp="1"/>
          </p:cNvSpPr>
          <p:nvPr>
            <p:ph type="ftr" idx="11"/>
          </p:nvPr>
        </p:nvSpPr>
        <p:spPr>
          <a:xfrm>
            <a:off x="4145280" y="6377940"/>
            <a:ext cx="3901600" cy="2768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4"/>
          <p:cNvSpPr txBox="1">
            <a:spLocks noGrp="1"/>
          </p:cNvSpPr>
          <p:nvPr>
            <p:ph type="dt" idx="10"/>
          </p:nvPr>
        </p:nvSpPr>
        <p:spPr>
          <a:xfrm>
            <a:off x="609600" y="6377940"/>
            <a:ext cx="2804000" cy="2768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 name="Google Shape;62;p14"/>
          <p:cNvSpPr txBox="1">
            <a:spLocks noGrp="1"/>
          </p:cNvSpPr>
          <p:nvPr>
            <p:ph type="sldNum" idx="12"/>
          </p:nvPr>
        </p:nvSpPr>
        <p:spPr>
          <a:xfrm>
            <a:off x="8778241" y="6377940"/>
            <a:ext cx="2804000" cy="369332"/>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2640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1275321" y="665503"/>
            <a:ext cx="9641200" cy="656655"/>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4267" b="1" i="0">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 name="Google Shape;65;p15"/>
          <p:cNvSpPr txBox="1">
            <a:spLocks noGrp="1"/>
          </p:cNvSpPr>
          <p:nvPr>
            <p:ph type="body" idx="1"/>
          </p:nvPr>
        </p:nvSpPr>
        <p:spPr>
          <a:xfrm>
            <a:off x="1928397" y="1566751"/>
            <a:ext cx="8335200" cy="359009"/>
          </a:xfrm>
          <a:prstGeom prst="rect">
            <a:avLst/>
          </a:prstGeom>
          <a:noFill/>
          <a:ln>
            <a:noFill/>
          </a:ln>
        </p:spPr>
        <p:txBody>
          <a:bodyPr spcFirstLastPara="1" wrap="square" lIns="0" tIns="0" rIns="0" bIns="0" anchor="t" anchorCtr="0">
            <a:spAutoFit/>
          </a:bodyPr>
          <a:lstStyle>
            <a:lvl1pPr marL="609585" lvl="0" indent="-304792" algn="l" rtl="0">
              <a:lnSpc>
                <a:spcPct val="100000"/>
              </a:lnSpc>
              <a:spcBef>
                <a:spcPts val="0"/>
              </a:spcBef>
              <a:spcAft>
                <a:spcPts val="0"/>
              </a:spcAft>
              <a:buSzPts val="1400"/>
              <a:buNone/>
              <a:defRPr sz="2333" b="0" i="0">
                <a:solidFill>
                  <a:schemeClr val="dk1"/>
                </a:solidFill>
                <a:latin typeface="Arial Black"/>
                <a:ea typeface="Arial Black"/>
                <a:cs typeface="Arial Black"/>
                <a:sym typeface="Arial Black"/>
              </a:defRPr>
            </a:lvl1pPr>
            <a:lvl2pPr marL="1219170" lvl="1" indent="-304792" algn="l" rtl="0">
              <a:lnSpc>
                <a:spcPct val="100000"/>
              </a:lnSpc>
              <a:spcBef>
                <a:spcPts val="0"/>
              </a:spcBef>
              <a:spcAft>
                <a:spcPts val="0"/>
              </a:spcAft>
              <a:buSzPts val="1400"/>
              <a:buNone/>
              <a:defRPr/>
            </a:lvl2pPr>
            <a:lvl3pPr marL="1828754" lvl="2" indent="-304792" algn="l" rtl="0">
              <a:lnSpc>
                <a:spcPct val="100000"/>
              </a:lnSpc>
              <a:spcBef>
                <a:spcPts val="0"/>
              </a:spcBef>
              <a:spcAft>
                <a:spcPts val="0"/>
              </a:spcAft>
              <a:buSzPts val="1400"/>
              <a:buNone/>
              <a:defRPr/>
            </a:lvl3pPr>
            <a:lvl4pPr marL="2438339" lvl="3" indent="-304792" algn="l" rtl="0">
              <a:lnSpc>
                <a:spcPct val="100000"/>
              </a:lnSpc>
              <a:spcBef>
                <a:spcPts val="0"/>
              </a:spcBef>
              <a:spcAft>
                <a:spcPts val="0"/>
              </a:spcAft>
              <a:buSzPts val="1400"/>
              <a:buNone/>
              <a:defRPr/>
            </a:lvl4pPr>
            <a:lvl5pPr marL="3047924" lvl="4" indent="-304792" algn="l" rtl="0">
              <a:lnSpc>
                <a:spcPct val="100000"/>
              </a:lnSpc>
              <a:spcBef>
                <a:spcPts val="0"/>
              </a:spcBef>
              <a:spcAft>
                <a:spcPts val="0"/>
              </a:spcAft>
              <a:buSzPts val="1400"/>
              <a:buNone/>
              <a:defRPr/>
            </a:lvl5pPr>
            <a:lvl6pPr marL="3657509" lvl="5" indent="-304792" algn="l" rtl="0">
              <a:lnSpc>
                <a:spcPct val="100000"/>
              </a:lnSpc>
              <a:spcBef>
                <a:spcPts val="0"/>
              </a:spcBef>
              <a:spcAft>
                <a:spcPts val="0"/>
              </a:spcAft>
              <a:buSzPts val="1400"/>
              <a:buNone/>
              <a:defRPr/>
            </a:lvl6pPr>
            <a:lvl7pPr marL="4267093" lvl="6" indent="-304792" algn="l" rtl="0">
              <a:lnSpc>
                <a:spcPct val="100000"/>
              </a:lnSpc>
              <a:spcBef>
                <a:spcPts val="0"/>
              </a:spcBef>
              <a:spcAft>
                <a:spcPts val="0"/>
              </a:spcAft>
              <a:buSzPts val="1400"/>
              <a:buNone/>
              <a:defRPr/>
            </a:lvl7pPr>
            <a:lvl8pPr marL="4876678" lvl="7" indent="-304792" algn="l" rtl="0">
              <a:lnSpc>
                <a:spcPct val="100000"/>
              </a:lnSpc>
              <a:spcBef>
                <a:spcPts val="0"/>
              </a:spcBef>
              <a:spcAft>
                <a:spcPts val="0"/>
              </a:spcAft>
              <a:buSzPts val="1400"/>
              <a:buNone/>
              <a:defRPr/>
            </a:lvl8pPr>
            <a:lvl9pPr marL="5486263" lvl="8" indent="-304792" algn="l" rtl="0">
              <a:lnSpc>
                <a:spcPct val="100000"/>
              </a:lnSpc>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4145280" y="6377940"/>
            <a:ext cx="3901600" cy="2768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 name="Google Shape;67;p15"/>
          <p:cNvSpPr txBox="1">
            <a:spLocks noGrp="1"/>
          </p:cNvSpPr>
          <p:nvPr>
            <p:ph type="dt" idx="10"/>
          </p:nvPr>
        </p:nvSpPr>
        <p:spPr>
          <a:xfrm>
            <a:off x="609600" y="6377940"/>
            <a:ext cx="2804000" cy="2768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p15"/>
          <p:cNvSpPr txBox="1">
            <a:spLocks noGrp="1"/>
          </p:cNvSpPr>
          <p:nvPr>
            <p:ph type="sldNum" idx="12"/>
          </p:nvPr>
        </p:nvSpPr>
        <p:spPr>
          <a:xfrm>
            <a:off x="8778241" y="6377940"/>
            <a:ext cx="2804000" cy="369332"/>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42813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Slide">
  <p:cSld name="1_Title Slide">
    <p:bg>
      <p:bgPr>
        <a:solidFill>
          <a:schemeClr val="lt1"/>
        </a:solidFill>
        <a:effectLst/>
      </p:bgPr>
    </p:bg>
    <p:spTree>
      <p:nvGrpSpPr>
        <p:cNvPr id="1" name="Shape 69"/>
        <p:cNvGrpSpPr/>
        <p:nvPr/>
      </p:nvGrpSpPr>
      <p:grpSpPr>
        <a:xfrm>
          <a:off x="0" y="0"/>
          <a:ext cx="0" cy="0"/>
          <a:chOff x="0" y="0"/>
          <a:chExt cx="0" cy="0"/>
        </a:xfrm>
      </p:grpSpPr>
      <p:sp>
        <p:nvSpPr>
          <p:cNvPr id="70" name="Google Shape;70;p16"/>
          <p:cNvSpPr/>
          <p:nvPr/>
        </p:nvSpPr>
        <p:spPr>
          <a:xfrm>
            <a:off x="0" y="1"/>
            <a:ext cx="6118400" cy="68580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1200" b="0" i="0" u="none" strike="noStrike" cap="none">
              <a:solidFill>
                <a:schemeClr val="dk1"/>
              </a:solidFill>
              <a:latin typeface="Calibri"/>
              <a:ea typeface="Calibri"/>
              <a:cs typeface="Calibri"/>
              <a:sym typeface="Calibri"/>
            </a:endParaRPr>
          </a:p>
        </p:txBody>
      </p:sp>
      <p:sp>
        <p:nvSpPr>
          <p:cNvPr id="71" name="Google Shape;71;p16"/>
          <p:cNvSpPr txBox="1">
            <a:spLocks noGrp="1"/>
          </p:cNvSpPr>
          <p:nvPr>
            <p:ph type="ctrTitle"/>
          </p:nvPr>
        </p:nvSpPr>
        <p:spPr>
          <a:xfrm>
            <a:off x="189497" y="209169"/>
            <a:ext cx="11813200" cy="430887"/>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b="0" i="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2" name="Google Shape;72;p16"/>
          <p:cNvSpPr txBox="1">
            <a:spLocks noGrp="1"/>
          </p:cNvSpPr>
          <p:nvPr>
            <p:ph type="subTitle" idx="1"/>
          </p:nvPr>
        </p:nvSpPr>
        <p:spPr>
          <a:xfrm>
            <a:off x="1828800" y="3840480"/>
            <a:ext cx="8534400" cy="276999"/>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p16"/>
          <p:cNvSpPr txBox="1">
            <a:spLocks noGrp="1"/>
          </p:cNvSpPr>
          <p:nvPr>
            <p:ph type="ftr" idx="11"/>
          </p:nvPr>
        </p:nvSpPr>
        <p:spPr>
          <a:xfrm>
            <a:off x="4145280" y="6377940"/>
            <a:ext cx="3901600" cy="2768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4" name="Google Shape;74;p16"/>
          <p:cNvSpPr txBox="1">
            <a:spLocks noGrp="1"/>
          </p:cNvSpPr>
          <p:nvPr>
            <p:ph type="dt" idx="10"/>
          </p:nvPr>
        </p:nvSpPr>
        <p:spPr>
          <a:xfrm>
            <a:off x="609600" y="6377940"/>
            <a:ext cx="2804000" cy="2768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 name="Google Shape;75;p16"/>
          <p:cNvSpPr txBox="1">
            <a:spLocks noGrp="1"/>
          </p:cNvSpPr>
          <p:nvPr>
            <p:ph type="sldNum" idx="12"/>
          </p:nvPr>
        </p:nvSpPr>
        <p:spPr>
          <a:xfrm>
            <a:off x="8778241" y="6377940"/>
            <a:ext cx="2804000" cy="369332"/>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26201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1275321" y="665503"/>
            <a:ext cx="9641200" cy="656655"/>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4267" b="1" i="0">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145280" y="6377940"/>
            <a:ext cx="3901600" cy="2768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9" name="Google Shape;79;p17"/>
          <p:cNvSpPr txBox="1">
            <a:spLocks noGrp="1"/>
          </p:cNvSpPr>
          <p:nvPr>
            <p:ph type="dt" idx="10"/>
          </p:nvPr>
        </p:nvSpPr>
        <p:spPr>
          <a:xfrm>
            <a:off x="609600" y="6377940"/>
            <a:ext cx="2804000" cy="2768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0" name="Google Shape;80;p17"/>
          <p:cNvSpPr txBox="1">
            <a:spLocks noGrp="1"/>
          </p:cNvSpPr>
          <p:nvPr>
            <p:ph type="sldNum" idx="12"/>
          </p:nvPr>
        </p:nvSpPr>
        <p:spPr>
          <a:xfrm>
            <a:off x="8778241" y="6377940"/>
            <a:ext cx="2804000" cy="369332"/>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7729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81"/>
        <p:cNvGrpSpPr/>
        <p:nvPr/>
      </p:nvGrpSpPr>
      <p:grpSpPr>
        <a:xfrm>
          <a:off x="0" y="0"/>
          <a:ext cx="0" cy="0"/>
          <a:chOff x="0" y="0"/>
          <a:chExt cx="0" cy="0"/>
        </a:xfrm>
      </p:grpSpPr>
      <p:sp>
        <p:nvSpPr>
          <p:cNvPr id="82" name="Google Shape;82;p18"/>
          <p:cNvSpPr/>
          <p:nvPr/>
        </p:nvSpPr>
        <p:spPr>
          <a:xfrm>
            <a:off x="6102351" y="0"/>
            <a:ext cx="0" cy="6858000"/>
          </a:xfrm>
          <a:custGeom>
            <a:avLst/>
            <a:gdLst/>
            <a:ahLst/>
            <a:cxnLst/>
            <a:rect l="l" t="t" r="r" b="b"/>
            <a:pathLst>
              <a:path w="120000" h="10287000" extrusionOk="0">
                <a:moveTo>
                  <a:pt x="0" y="0"/>
                </a:moveTo>
                <a:lnTo>
                  <a:pt x="0" y="10286999"/>
                </a:lnTo>
              </a:path>
            </a:pathLst>
          </a:custGeom>
          <a:noFill/>
          <a:ln w="476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1200" b="0" i="0" u="none" strike="noStrike" cap="none">
              <a:solidFill>
                <a:schemeClr val="dk1"/>
              </a:solidFill>
              <a:latin typeface="Calibri"/>
              <a:ea typeface="Calibri"/>
              <a:cs typeface="Calibri"/>
              <a:sym typeface="Calibri"/>
            </a:endParaRPr>
          </a:p>
        </p:txBody>
      </p:sp>
      <p:sp>
        <p:nvSpPr>
          <p:cNvPr id="83" name="Google Shape;83;p18"/>
          <p:cNvSpPr txBox="1">
            <a:spLocks noGrp="1"/>
          </p:cNvSpPr>
          <p:nvPr>
            <p:ph type="title"/>
          </p:nvPr>
        </p:nvSpPr>
        <p:spPr>
          <a:xfrm>
            <a:off x="1275321" y="665503"/>
            <a:ext cx="9641200" cy="656655"/>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4267" b="1" i="0">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 name="Google Shape;84;p18"/>
          <p:cNvSpPr txBox="1">
            <a:spLocks noGrp="1"/>
          </p:cNvSpPr>
          <p:nvPr>
            <p:ph type="body" idx="1"/>
          </p:nvPr>
        </p:nvSpPr>
        <p:spPr>
          <a:xfrm>
            <a:off x="609600" y="1577340"/>
            <a:ext cx="5303600" cy="276999"/>
          </a:xfrm>
          <a:prstGeom prst="rect">
            <a:avLst/>
          </a:prstGeom>
          <a:noFill/>
          <a:ln>
            <a:noFill/>
          </a:ln>
        </p:spPr>
        <p:txBody>
          <a:bodyPr spcFirstLastPara="1" wrap="square" lIns="0" tIns="0" rIns="0" bIns="0" anchor="t" anchorCtr="0">
            <a:spAutoFit/>
          </a:bodyPr>
          <a:lstStyle>
            <a:lvl1pPr marL="609585" lvl="0" indent="-304792" algn="l" rtl="0">
              <a:lnSpc>
                <a:spcPct val="100000"/>
              </a:lnSpc>
              <a:spcBef>
                <a:spcPts val="0"/>
              </a:spcBef>
              <a:spcAft>
                <a:spcPts val="0"/>
              </a:spcAft>
              <a:buSzPts val="1400"/>
              <a:buNone/>
              <a:defRPr/>
            </a:lvl1pPr>
            <a:lvl2pPr marL="1219170" lvl="1" indent="-304792" algn="l" rtl="0">
              <a:lnSpc>
                <a:spcPct val="100000"/>
              </a:lnSpc>
              <a:spcBef>
                <a:spcPts val="0"/>
              </a:spcBef>
              <a:spcAft>
                <a:spcPts val="0"/>
              </a:spcAft>
              <a:buSzPts val="1400"/>
              <a:buNone/>
              <a:defRPr/>
            </a:lvl2pPr>
            <a:lvl3pPr marL="1828754" lvl="2" indent="-304792" algn="l" rtl="0">
              <a:lnSpc>
                <a:spcPct val="100000"/>
              </a:lnSpc>
              <a:spcBef>
                <a:spcPts val="0"/>
              </a:spcBef>
              <a:spcAft>
                <a:spcPts val="0"/>
              </a:spcAft>
              <a:buSzPts val="1400"/>
              <a:buNone/>
              <a:defRPr/>
            </a:lvl3pPr>
            <a:lvl4pPr marL="2438339" lvl="3" indent="-304792" algn="l" rtl="0">
              <a:lnSpc>
                <a:spcPct val="100000"/>
              </a:lnSpc>
              <a:spcBef>
                <a:spcPts val="0"/>
              </a:spcBef>
              <a:spcAft>
                <a:spcPts val="0"/>
              </a:spcAft>
              <a:buSzPts val="1400"/>
              <a:buNone/>
              <a:defRPr/>
            </a:lvl4pPr>
            <a:lvl5pPr marL="3047924" lvl="4" indent="-304792" algn="l" rtl="0">
              <a:lnSpc>
                <a:spcPct val="100000"/>
              </a:lnSpc>
              <a:spcBef>
                <a:spcPts val="0"/>
              </a:spcBef>
              <a:spcAft>
                <a:spcPts val="0"/>
              </a:spcAft>
              <a:buSzPts val="1400"/>
              <a:buNone/>
              <a:defRPr/>
            </a:lvl5pPr>
            <a:lvl6pPr marL="3657509" lvl="5" indent="-304792" algn="l" rtl="0">
              <a:lnSpc>
                <a:spcPct val="100000"/>
              </a:lnSpc>
              <a:spcBef>
                <a:spcPts val="0"/>
              </a:spcBef>
              <a:spcAft>
                <a:spcPts val="0"/>
              </a:spcAft>
              <a:buSzPts val="1400"/>
              <a:buNone/>
              <a:defRPr/>
            </a:lvl6pPr>
            <a:lvl7pPr marL="4267093" lvl="6" indent="-304792" algn="l" rtl="0">
              <a:lnSpc>
                <a:spcPct val="100000"/>
              </a:lnSpc>
              <a:spcBef>
                <a:spcPts val="0"/>
              </a:spcBef>
              <a:spcAft>
                <a:spcPts val="0"/>
              </a:spcAft>
              <a:buSzPts val="1400"/>
              <a:buNone/>
              <a:defRPr/>
            </a:lvl7pPr>
            <a:lvl8pPr marL="4876678" lvl="7" indent="-304792" algn="l" rtl="0">
              <a:lnSpc>
                <a:spcPct val="100000"/>
              </a:lnSpc>
              <a:spcBef>
                <a:spcPts val="0"/>
              </a:spcBef>
              <a:spcAft>
                <a:spcPts val="0"/>
              </a:spcAft>
              <a:buSzPts val="1400"/>
              <a:buNone/>
              <a:defRPr/>
            </a:lvl8pPr>
            <a:lvl9pPr marL="5486263" lvl="8" indent="-304792" algn="l" rtl="0">
              <a:lnSpc>
                <a:spcPct val="100000"/>
              </a:lnSpc>
              <a:spcBef>
                <a:spcPts val="0"/>
              </a:spcBef>
              <a:spcAft>
                <a:spcPts val="0"/>
              </a:spcAft>
              <a:buSzPts val="1400"/>
              <a:buNone/>
              <a:defRPr/>
            </a:lvl9pPr>
          </a:lstStyle>
          <a:p>
            <a:endParaRPr/>
          </a:p>
        </p:txBody>
      </p:sp>
      <p:sp>
        <p:nvSpPr>
          <p:cNvPr id="85" name="Google Shape;85;p18"/>
          <p:cNvSpPr txBox="1">
            <a:spLocks noGrp="1"/>
          </p:cNvSpPr>
          <p:nvPr>
            <p:ph type="body" idx="2"/>
          </p:nvPr>
        </p:nvSpPr>
        <p:spPr>
          <a:xfrm>
            <a:off x="6278880" y="1577340"/>
            <a:ext cx="5303600" cy="276999"/>
          </a:xfrm>
          <a:prstGeom prst="rect">
            <a:avLst/>
          </a:prstGeom>
          <a:noFill/>
          <a:ln>
            <a:noFill/>
          </a:ln>
        </p:spPr>
        <p:txBody>
          <a:bodyPr spcFirstLastPara="1" wrap="square" lIns="0" tIns="0" rIns="0" bIns="0" anchor="t" anchorCtr="0">
            <a:spAutoFit/>
          </a:bodyPr>
          <a:lstStyle>
            <a:lvl1pPr marL="609585" lvl="0" indent="-304792" algn="l" rtl="0">
              <a:lnSpc>
                <a:spcPct val="100000"/>
              </a:lnSpc>
              <a:spcBef>
                <a:spcPts val="0"/>
              </a:spcBef>
              <a:spcAft>
                <a:spcPts val="0"/>
              </a:spcAft>
              <a:buSzPts val="1400"/>
              <a:buNone/>
              <a:defRPr/>
            </a:lvl1pPr>
            <a:lvl2pPr marL="1219170" lvl="1" indent="-304792" algn="l" rtl="0">
              <a:lnSpc>
                <a:spcPct val="100000"/>
              </a:lnSpc>
              <a:spcBef>
                <a:spcPts val="0"/>
              </a:spcBef>
              <a:spcAft>
                <a:spcPts val="0"/>
              </a:spcAft>
              <a:buSzPts val="1400"/>
              <a:buNone/>
              <a:defRPr/>
            </a:lvl2pPr>
            <a:lvl3pPr marL="1828754" lvl="2" indent="-304792" algn="l" rtl="0">
              <a:lnSpc>
                <a:spcPct val="100000"/>
              </a:lnSpc>
              <a:spcBef>
                <a:spcPts val="0"/>
              </a:spcBef>
              <a:spcAft>
                <a:spcPts val="0"/>
              </a:spcAft>
              <a:buSzPts val="1400"/>
              <a:buNone/>
              <a:defRPr/>
            </a:lvl3pPr>
            <a:lvl4pPr marL="2438339" lvl="3" indent="-304792" algn="l" rtl="0">
              <a:lnSpc>
                <a:spcPct val="100000"/>
              </a:lnSpc>
              <a:spcBef>
                <a:spcPts val="0"/>
              </a:spcBef>
              <a:spcAft>
                <a:spcPts val="0"/>
              </a:spcAft>
              <a:buSzPts val="1400"/>
              <a:buNone/>
              <a:defRPr/>
            </a:lvl4pPr>
            <a:lvl5pPr marL="3047924" lvl="4" indent="-304792" algn="l" rtl="0">
              <a:lnSpc>
                <a:spcPct val="100000"/>
              </a:lnSpc>
              <a:spcBef>
                <a:spcPts val="0"/>
              </a:spcBef>
              <a:spcAft>
                <a:spcPts val="0"/>
              </a:spcAft>
              <a:buSzPts val="1400"/>
              <a:buNone/>
              <a:defRPr/>
            </a:lvl5pPr>
            <a:lvl6pPr marL="3657509" lvl="5" indent="-304792" algn="l" rtl="0">
              <a:lnSpc>
                <a:spcPct val="100000"/>
              </a:lnSpc>
              <a:spcBef>
                <a:spcPts val="0"/>
              </a:spcBef>
              <a:spcAft>
                <a:spcPts val="0"/>
              </a:spcAft>
              <a:buSzPts val="1400"/>
              <a:buNone/>
              <a:defRPr/>
            </a:lvl6pPr>
            <a:lvl7pPr marL="4267093" lvl="6" indent="-304792" algn="l" rtl="0">
              <a:lnSpc>
                <a:spcPct val="100000"/>
              </a:lnSpc>
              <a:spcBef>
                <a:spcPts val="0"/>
              </a:spcBef>
              <a:spcAft>
                <a:spcPts val="0"/>
              </a:spcAft>
              <a:buSzPts val="1400"/>
              <a:buNone/>
              <a:defRPr/>
            </a:lvl7pPr>
            <a:lvl8pPr marL="4876678" lvl="7" indent="-304792" algn="l" rtl="0">
              <a:lnSpc>
                <a:spcPct val="100000"/>
              </a:lnSpc>
              <a:spcBef>
                <a:spcPts val="0"/>
              </a:spcBef>
              <a:spcAft>
                <a:spcPts val="0"/>
              </a:spcAft>
              <a:buSzPts val="1400"/>
              <a:buNone/>
              <a:defRPr/>
            </a:lvl8pPr>
            <a:lvl9pPr marL="5486263" lvl="8" indent="-304792" algn="l" rtl="0">
              <a:lnSpc>
                <a:spcPct val="100000"/>
              </a:lnSpc>
              <a:spcBef>
                <a:spcPts val="0"/>
              </a:spcBef>
              <a:spcAft>
                <a:spcPts val="0"/>
              </a:spcAft>
              <a:buSzPts val="1400"/>
              <a:buNone/>
              <a:defRPr/>
            </a:lvl9pPr>
          </a:lstStyle>
          <a:p>
            <a:endParaRPr/>
          </a:p>
        </p:txBody>
      </p:sp>
      <p:sp>
        <p:nvSpPr>
          <p:cNvPr id="86" name="Google Shape;86;p18"/>
          <p:cNvSpPr txBox="1">
            <a:spLocks noGrp="1"/>
          </p:cNvSpPr>
          <p:nvPr>
            <p:ph type="ftr" idx="11"/>
          </p:nvPr>
        </p:nvSpPr>
        <p:spPr>
          <a:xfrm>
            <a:off x="4145280" y="6377940"/>
            <a:ext cx="3901600" cy="2768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7" name="Google Shape;87;p18"/>
          <p:cNvSpPr txBox="1">
            <a:spLocks noGrp="1"/>
          </p:cNvSpPr>
          <p:nvPr>
            <p:ph type="dt" idx="10"/>
          </p:nvPr>
        </p:nvSpPr>
        <p:spPr>
          <a:xfrm>
            <a:off x="609600" y="6377940"/>
            <a:ext cx="2804000" cy="2768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8" name="Google Shape;88;p18"/>
          <p:cNvSpPr txBox="1">
            <a:spLocks noGrp="1"/>
          </p:cNvSpPr>
          <p:nvPr>
            <p:ph type="sldNum" idx="12"/>
          </p:nvPr>
        </p:nvSpPr>
        <p:spPr>
          <a:xfrm>
            <a:off x="8778241" y="6377940"/>
            <a:ext cx="2804000" cy="369332"/>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4633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39416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937644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70600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41732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9743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65506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24965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6677206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4593495"/>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nasddds.org/all_resources/state-workforce-initiatives-arpa-spending-plan-topical-analysi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retired.askearn.org/resources/covid-19-workplace-resources-and-tools/inclusive-health-safety-plans/" TargetMode="External"/><Relationship Id="rId2" Type="http://schemas.openxmlformats.org/officeDocument/2006/relationships/hyperlink" Target="http://www.askearn.org/" TargetMode="External"/><Relationship Id="rId1" Type="http://schemas.openxmlformats.org/officeDocument/2006/relationships/slideLayout" Target="../slideLayouts/slideLayout2.xml"/><Relationship Id="rId5" Type="http://schemas.openxmlformats.org/officeDocument/2006/relationships/hyperlink" Target="https://retired.askearn.org/wp-content/uploads/2021/02/EARN_Brief_Telework_Policy.pdf?utm_source=govdelivery&amp;utm_medium=email&amp;utm_campaign=ODEP_Business_Sense_4-14-21" TargetMode="External"/><Relationship Id="rId4" Type="http://schemas.openxmlformats.org/officeDocument/2006/relationships/hyperlink" Target="https://retired.askearn.org/wp-content/uploads/2021/08/EARN_2021_Practice_Brief_Remote_Work.pdf"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file:///C:\Users\drozell\Downloads\EviClearingHouse-Lessons-RemoteService-JobSeekers-Covid-August-2021.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journals.sagepub.com/doi/10.1177/10442073211043521"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journals.sagepub.com/doi/abs/10.1177/1044207320919942"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content.iospress.com/articles/work/wor213488"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ncrtm.ed.gov/AccessibilityResources.aspx"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9.png"/><Relationship Id="rId4" Type="http://schemas.openxmlformats.org/officeDocument/2006/relationships/hyperlink" Target="http://www.researchondisability.org/nTIDE"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apse.site-ym.com/event/oct-14-2021" TargetMode="External"/><Relationship Id="rId2" Type="http://schemas.openxmlformats.org/officeDocument/2006/relationships/hyperlink" Target="https://disabilityin.org/wp-content/uploads/2021/09/2021-Disability-Employment-Awareness-Month-508.pdf" TargetMode="External"/><Relationship Id="rId1" Type="http://schemas.openxmlformats.org/officeDocument/2006/relationships/slideLayout" Target="../slideLayouts/slideLayout2.xml"/><Relationship Id="rId5" Type="http://schemas.openxmlformats.org/officeDocument/2006/relationships/hyperlink" Target="https://www.eventbrite.com/e/celebrate-national-disability-employment-awareness-month-2021-tickets-186087802627" TargetMode="External"/><Relationship Id="rId4" Type="http://schemas.openxmlformats.org/officeDocument/2006/relationships/hyperlink" Target="https://apse.site-ym.com/event/oct-27-2021" TargetMode="External"/></Relationships>
</file>

<file path=ppt/slides/_rels/slide31.xml.rels><?xml version="1.0" encoding="UTF-8" standalone="yes"?>
<Relationships xmlns="http://schemas.openxmlformats.org/package/2006/relationships"><Relationship Id="rId2" Type="http://schemas.openxmlformats.org/officeDocument/2006/relationships/hyperlink" Target="https://us06web.zoom.us/webinar/register/WN_LmxBZqFbT8WpgPiBjd5Eow"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9.png"/><Relationship Id="rId4" Type="http://schemas.openxmlformats.org/officeDocument/2006/relationships/hyperlink" Target="mailto:disability.statistics@unh.edu"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researchondisability.org/home/ntide"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kesslerfoundation.org/" TargetMode="External"/><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hyperlink" Target="http://www.aucd.org/" TargetMode="External"/><Relationship Id="rId4" Type="http://schemas.openxmlformats.org/officeDocument/2006/relationships/hyperlink" Target="http://www.researchondisability.org/" TargetMode="Externa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r>
              <a:rPr lang="en-US" dirty="0"/>
              <a:t>Kessler Foundation, AUCD,</a:t>
            </a:r>
            <a:br>
              <a:rPr lang="en-US" dirty="0"/>
            </a:br>
            <a:r>
              <a:rPr lang="en-US" dirty="0"/>
              <a:t>University of New Hampshire Institute on Disability</a:t>
            </a:r>
            <a:br>
              <a:rPr lang="en-US" dirty="0"/>
            </a:br>
            <a:r>
              <a:rPr lang="en-US" dirty="0"/>
              <a:t>Season 6, Episode 10</a:t>
            </a:r>
            <a:br>
              <a:rPr lang="en-US" dirty="0"/>
            </a:br>
            <a:r>
              <a:rPr lang="en-US" dirty="0"/>
              <a:t>Date: October 8, 2021</a:t>
            </a:r>
          </a:p>
        </p:txBody>
      </p:sp>
    </p:spTree>
    <p:extLst>
      <p:ext uri="{BB962C8B-B14F-4D97-AF65-F5344CB8AC3E}">
        <p14:creationId xmlns:p14="http://schemas.microsoft.com/office/powerpoint/2010/main" val="24190225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819C-EC7E-4E4E-9DB6-8E172788318F}"/>
              </a:ext>
            </a:extLst>
          </p:cNvPr>
          <p:cNvSpPr>
            <a:spLocks noGrp="1"/>
          </p:cNvSpPr>
          <p:nvPr>
            <p:ph type="title"/>
          </p:nvPr>
        </p:nvSpPr>
        <p:spPr/>
        <p:txBody>
          <a:bodyPr/>
          <a:lstStyle/>
          <a:p>
            <a:pPr algn="ctr"/>
            <a:r>
              <a:rPr lang="en-US" b="1" u="sng" dirty="0">
                <a:latin typeface="Calibri" panose="020F0502020204030204" pitchFamily="34" charset="0"/>
                <a:cs typeface="Calibri" panose="020F0502020204030204" pitchFamily="34" charset="0"/>
              </a:rPr>
              <a:t>The Monthly nTIDE Report</a:t>
            </a:r>
          </a:p>
        </p:txBody>
      </p:sp>
      <p:sp>
        <p:nvSpPr>
          <p:cNvPr id="3" name="Content Placeholder 2">
            <a:extLst>
              <a:ext uri="{FF2B5EF4-FFF2-40B4-BE49-F238E27FC236}">
                <a16:creationId xmlns:a16="http://schemas.microsoft.com/office/drawing/2014/main" id="{1B1E5B47-7D12-4423-8BFA-29D6C2FAF8B4}"/>
              </a:ext>
            </a:extLst>
          </p:cNvPr>
          <p:cNvSpPr>
            <a:spLocks noGrp="1"/>
          </p:cNvSpPr>
          <p:nvPr>
            <p:ph idx="1"/>
          </p:nvPr>
        </p:nvSpPr>
        <p:spPr/>
        <p:txBody>
          <a:bodyPr/>
          <a:lstStyle/>
          <a:p>
            <a:pPr>
              <a:spcBef>
                <a:spcPts val="1200"/>
              </a:spcBef>
            </a:pPr>
            <a:r>
              <a:rPr lang="en-US" dirty="0">
                <a:latin typeface="Calibri" panose="020F0502020204030204" pitchFamily="34" charset="0"/>
              </a:rPr>
              <a:t>The monthly </a:t>
            </a:r>
            <a:r>
              <a:rPr lang="en-US" u="sng" dirty="0">
                <a:latin typeface="Calibri" panose="020F0502020204030204" pitchFamily="34" charset="0"/>
              </a:rPr>
              <a:t>nTIDE Report</a:t>
            </a:r>
            <a:r>
              <a:rPr lang="en-US" dirty="0">
                <a:latin typeface="Calibri" panose="020F0502020204030204" pitchFamily="34" charset="0"/>
              </a:rPr>
              <a:t> is a press release and infographic, looking at the latest employment statistics.</a:t>
            </a:r>
          </a:p>
          <a:p>
            <a:pPr>
              <a:spcBef>
                <a:spcPts val="1800"/>
              </a:spcBef>
            </a:pPr>
            <a:r>
              <a:rPr lang="en-US" dirty="0">
                <a:latin typeface="Calibri" panose="020F0502020204030204" pitchFamily="34" charset="0"/>
              </a:rPr>
              <a:t>Uses data from the “jobs report” released by the U.S. Bureau of Labor Statistics, on the 1</a:t>
            </a:r>
            <a:r>
              <a:rPr lang="en-US" baseline="30000" dirty="0">
                <a:latin typeface="Calibri" panose="020F0502020204030204" pitchFamily="34" charset="0"/>
              </a:rPr>
              <a:t>st</a:t>
            </a:r>
            <a:r>
              <a:rPr lang="en-US" dirty="0">
                <a:latin typeface="Calibri" panose="020F0502020204030204" pitchFamily="34" charset="0"/>
              </a:rPr>
              <a:t> Friday of each month.</a:t>
            </a:r>
          </a:p>
          <a:p>
            <a:endParaRPr lang="en-US" dirty="0"/>
          </a:p>
        </p:txBody>
      </p:sp>
      <p:sp>
        <p:nvSpPr>
          <p:cNvPr id="4" name="Date Placeholder 3">
            <a:extLst>
              <a:ext uri="{FF2B5EF4-FFF2-40B4-BE49-F238E27FC236}">
                <a16:creationId xmlns:a16="http://schemas.microsoft.com/office/drawing/2014/main" id="{7EC7D808-6DD1-4AA4-8384-EAC3B95F51AD}"/>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36D126CB-5C78-47DF-A4F3-72E6BACF0493}"/>
              </a:ext>
            </a:extLst>
          </p:cNvPr>
          <p:cNvSpPr>
            <a:spLocks noGrp="1"/>
          </p:cNvSpPr>
          <p:nvPr>
            <p:ph type="sldNum" sz="quarter" idx="12"/>
          </p:nvPr>
        </p:nvSpPr>
        <p:spPr/>
        <p:txBody>
          <a:bodyPr/>
          <a:lstStyle/>
          <a:p>
            <a:fld id="{9C637C1D-740A-4EE7-9AC7-DE15DA94B719}" type="slidenum">
              <a:rPr lang="en-US" smtClean="0"/>
              <a:t>10</a:t>
            </a:fld>
            <a:endParaRPr lang="en-US"/>
          </a:p>
        </p:txBody>
      </p:sp>
    </p:spTree>
    <p:extLst>
      <p:ext uri="{BB962C8B-B14F-4D97-AF65-F5344CB8AC3E}">
        <p14:creationId xmlns:p14="http://schemas.microsoft.com/office/powerpoint/2010/main" val="2561048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5E1C-098D-431B-8302-27B7F90E3A08}"/>
              </a:ext>
            </a:extLst>
          </p:cNvPr>
          <p:cNvSpPr>
            <a:spLocks noGrp="1"/>
          </p:cNvSpPr>
          <p:nvPr>
            <p:ph type="title"/>
          </p:nvPr>
        </p:nvSpPr>
        <p:spPr/>
        <p:txBody>
          <a:bodyPr/>
          <a:lstStyle/>
          <a:p>
            <a:pPr algn="ctr"/>
            <a:r>
              <a:rPr lang="en-US" b="1" u="sng" dirty="0">
                <a:latin typeface="Calibri" panose="020F0502020204030204" pitchFamily="34" charset="0"/>
                <a:cs typeface="Calibri" panose="020F0502020204030204" pitchFamily="34" charset="0"/>
              </a:rPr>
              <a:t>Source of the Data</a:t>
            </a:r>
          </a:p>
        </p:txBody>
      </p:sp>
      <p:sp>
        <p:nvSpPr>
          <p:cNvPr id="3" name="Content Placeholder 2">
            <a:extLst>
              <a:ext uri="{FF2B5EF4-FFF2-40B4-BE49-F238E27FC236}">
                <a16:creationId xmlns:a16="http://schemas.microsoft.com/office/drawing/2014/main" id="{95E458D0-8646-47D0-B30C-9FB4935B1C58}"/>
              </a:ext>
            </a:extLst>
          </p:cNvPr>
          <p:cNvSpPr>
            <a:spLocks noGrp="1"/>
          </p:cNvSpPr>
          <p:nvPr>
            <p:ph idx="1"/>
          </p:nvPr>
        </p:nvSpPr>
        <p:spPr/>
        <p:txBody>
          <a:bodyPr/>
          <a:lstStyle/>
          <a:p>
            <a:pPr>
              <a:spcBef>
                <a:spcPts val="1200"/>
              </a:spcBef>
            </a:pPr>
            <a:r>
              <a:rPr lang="en-US" dirty="0">
                <a:latin typeface="Calibri" panose="020F0502020204030204" pitchFamily="34" charset="0"/>
              </a:rPr>
              <a:t>U.S. BLS, Current Population Survey (CPS).</a:t>
            </a:r>
          </a:p>
          <a:p>
            <a:pPr lvl="1">
              <a:spcBef>
                <a:spcPts val="1200"/>
              </a:spcBef>
            </a:pPr>
            <a:r>
              <a:rPr lang="en-US" sz="2400" dirty="0">
                <a:latin typeface="Calibri" panose="020F0502020204030204" pitchFamily="34" charset="0"/>
              </a:rPr>
              <a:t>Source of the “official” unemployment rate.</a:t>
            </a:r>
          </a:p>
          <a:p>
            <a:pPr>
              <a:spcBef>
                <a:spcPts val="1800"/>
              </a:spcBef>
            </a:pPr>
            <a:r>
              <a:rPr lang="en-US" dirty="0">
                <a:latin typeface="Calibri" panose="020F0502020204030204" pitchFamily="34" charset="0"/>
              </a:rPr>
              <a:t>Civilians, ages 16-64, not living in institutions.</a:t>
            </a:r>
          </a:p>
          <a:p>
            <a:pPr>
              <a:spcBef>
                <a:spcPts val="1800"/>
              </a:spcBef>
            </a:pPr>
            <a:r>
              <a:rPr lang="en-US" dirty="0">
                <a:latin typeface="Calibri" panose="020F0502020204030204" pitchFamily="34" charset="0"/>
              </a:rPr>
              <a:t>Available September 2008 onward.</a:t>
            </a:r>
          </a:p>
          <a:p>
            <a:pPr>
              <a:spcBef>
                <a:spcPts val="1800"/>
              </a:spcBef>
            </a:pPr>
            <a:r>
              <a:rPr lang="en-US" dirty="0">
                <a:latin typeface="Calibri" panose="020F0502020204030204" pitchFamily="34" charset="0"/>
              </a:rPr>
              <a:t>Not yet seasonally adjusted.</a:t>
            </a:r>
          </a:p>
          <a:p>
            <a:pPr lvl="1">
              <a:spcBef>
                <a:spcPts val="1200"/>
              </a:spcBef>
            </a:pPr>
            <a:r>
              <a:rPr lang="en-US" sz="2400" dirty="0">
                <a:latin typeface="Calibri" panose="020F0502020204030204" pitchFamily="34" charset="0"/>
              </a:rPr>
              <a:t>which is why we compare to the same month last year.</a:t>
            </a:r>
          </a:p>
          <a:p>
            <a:endParaRPr lang="en-US" dirty="0"/>
          </a:p>
        </p:txBody>
      </p:sp>
      <p:sp>
        <p:nvSpPr>
          <p:cNvPr id="4" name="Date Placeholder 3">
            <a:extLst>
              <a:ext uri="{FF2B5EF4-FFF2-40B4-BE49-F238E27FC236}">
                <a16:creationId xmlns:a16="http://schemas.microsoft.com/office/drawing/2014/main" id="{2BC62BA4-CD08-434F-B375-755C0AB66AF4}"/>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20FEE91-038E-49D7-AF7C-B78147707C3C}"/>
              </a:ext>
            </a:extLst>
          </p:cNvPr>
          <p:cNvSpPr>
            <a:spLocks noGrp="1"/>
          </p:cNvSpPr>
          <p:nvPr>
            <p:ph type="sldNum" sz="quarter" idx="12"/>
          </p:nvPr>
        </p:nvSpPr>
        <p:spPr/>
        <p:txBody>
          <a:bodyPr/>
          <a:lstStyle/>
          <a:p>
            <a:fld id="{9C637C1D-740A-4EE7-9AC7-DE15DA94B719}" type="slidenum">
              <a:rPr lang="en-US" smtClean="0"/>
              <a:t>11</a:t>
            </a:fld>
            <a:endParaRPr lang="en-US"/>
          </a:p>
        </p:txBody>
      </p:sp>
    </p:spTree>
    <p:extLst>
      <p:ext uri="{BB962C8B-B14F-4D97-AF65-F5344CB8AC3E}">
        <p14:creationId xmlns:p14="http://schemas.microsoft.com/office/powerpoint/2010/main" val="4265314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921B-3DF1-4162-9FD7-205D06299F16}"/>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cs typeface="Calibri" panose="020F0502020204030204" pitchFamily="34" charset="0"/>
              </a:rPr>
              <a:t>The Numbers</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3E1CC08-6C74-4EE9-8526-A4845D26EE2A}"/>
              </a:ext>
            </a:extLst>
          </p:cNvPr>
          <p:cNvSpPr>
            <a:spLocks noGrp="1"/>
          </p:cNvSpPr>
          <p:nvPr>
            <p:ph idx="1"/>
          </p:nvPr>
        </p:nvSpPr>
        <p:spPr/>
        <p:txBody>
          <a:bodyPr/>
          <a:lstStyle/>
          <a:p>
            <a:pPr algn="ctr"/>
            <a:endParaRPr lang="en-US" sz="2800" b="1" dirty="0">
              <a:solidFill>
                <a:schemeClr val="tx1"/>
              </a:solidFill>
              <a:latin typeface="Calibri" panose="020F0502020204030204" pitchFamily="34" charset="0"/>
            </a:endParaRPr>
          </a:p>
          <a:p>
            <a:pPr algn="ctr"/>
            <a:endParaRPr lang="en-US" b="1" dirty="0">
              <a:latin typeface="Calibri" panose="020F0502020204030204" pitchFamily="34" charset="0"/>
            </a:endParaRPr>
          </a:p>
          <a:p>
            <a:pPr marL="0" indent="0" algn="ctr">
              <a:buNone/>
            </a:pPr>
            <a:r>
              <a:rPr lang="en-US" sz="3200" b="1" dirty="0">
                <a:solidFill>
                  <a:schemeClr val="tx1"/>
                </a:solidFill>
                <a:latin typeface="Calibri" panose="020F0502020204030204" pitchFamily="34" charset="0"/>
              </a:rPr>
              <a:t>Andrew Houtenville</a:t>
            </a:r>
            <a:br>
              <a:rPr lang="en-US" sz="3200" b="1" dirty="0">
                <a:solidFill>
                  <a:schemeClr val="tx1"/>
                </a:solidFill>
                <a:latin typeface="Calibri" panose="020F0502020204030204" pitchFamily="34" charset="0"/>
              </a:rPr>
            </a:br>
            <a:r>
              <a:rPr lang="en-US" sz="3200" dirty="0">
                <a:solidFill>
                  <a:schemeClr val="tx1"/>
                </a:solidFill>
                <a:latin typeface="Calibri" panose="020F0502020204030204" pitchFamily="34" charset="0"/>
              </a:rPr>
              <a:t>University of New Hampshire</a:t>
            </a:r>
            <a:endParaRPr lang="en-US" sz="3200" dirty="0"/>
          </a:p>
        </p:txBody>
      </p:sp>
      <p:sp>
        <p:nvSpPr>
          <p:cNvPr id="4" name="Date Placeholder 3">
            <a:extLst>
              <a:ext uri="{FF2B5EF4-FFF2-40B4-BE49-F238E27FC236}">
                <a16:creationId xmlns:a16="http://schemas.microsoft.com/office/drawing/2014/main" id="{789424B8-2A2F-445C-90AA-9692BD4C5D2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ECA5BE27-6528-4E47-9E58-6E4C3F8DFBEE}"/>
              </a:ext>
            </a:extLst>
          </p:cNvPr>
          <p:cNvSpPr>
            <a:spLocks noGrp="1"/>
          </p:cNvSpPr>
          <p:nvPr>
            <p:ph type="sldNum" sz="quarter" idx="12"/>
          </p:nvPr>
        </p:nvSpPr>
        <p:spPr/>
        <p:txBody>
          <a:bodyPr/>
          <a:lstStyle/>
          <a:p>
            <a:fld id="{9C637C1D-740A-4EE7-9AC7-DE15DA94B719}" type="slidenum">
              <a:rPr lang="en-US" smtClean="0"/>
              <a:t>12</a:t>
            </a:fld>
            <a:endParaRPr lang="en-US"/>
          </a:p>
        </p:txBody>
      </p:sp>
    </p:spTree>
    <p:extLst>
      <p:ext uri="{BB962C8B-B14F-4D97-AF65-F5344CB8AC3E}">
        <p14:creationId xmlns:p14="http://schemas.microsoft.com/office/powerpoint/2010/main" val="2972209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13</a:t>
            </a:fld>
            <a:endParaRPr lang="en-US"/>
          </a:p>
        </p:txBody>
      </p:sp>
    </p:spTree>
    <p:extLst>
      <p:ext uri="{BB962C8B-B14F-4D97-AF65-F5344CB8AC3E}">
        <p14:creationId xmlns:p14="http://schemas.microsoft.com/office/powerpoint/2010/main" val="997806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14</a:t>
            </a:fld>
            <a:endParaRPr lang="en-US"/>
          </a:p>
        </p:txBody>
      </p:sp>
      <p:sp>
        <p:nvSpPr>
          <p:cNvPr id="8" name="Rectangle 7">
            <a:extLst>
              <a:ext uri="{FF2B5EF4-FFF2-40B4-BE49-F238E27FC236}">
                <a16:creationId xmlns:a16="http://schemas.microsoft.com/office/drawing/2014/main" id="{94A995C1-2014-4CB9-A6F8-64CBE5AD1A6A}"/>
              </a:ext>
            </a:extLst>
          </p:cNvPr>
          <p:cNvSpPr/>
          <p:nvPr/>
        </p:nvSpPr>
        <p:spPr>
          <a:xfrm>
            <a:off x="10030363" y="613859"/>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EE9440-5B18-41E7-96DE-992132188E32}"/>
              </a:ext>
            </a:extLst>
          </p:cNvPr>
          <p:cNvSpPr/>
          <p:nvPr/>
        </p:nvSpPr>
        <p:spPr>
          <a:xfrm>
            <a:off x="9905999" y="417023"/>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D205D84-9932-4655-81E2-FC4CD0532353}"/>
              </a:ext>
            </a:extLst>
          </p:cNvPr>
          <p:cNvPicPr>
            <a:picLocks noChangeAspect="1"/>
          </p:cNvPicPr>
          <p:nvPr/>
        </p:nvPicPr>
        <p:blipFill>
          <a:blip r:embed="rId2"/>
          <a:stretch>
            <a:fillRect/>
          </a:stretch>
        </p:blipFill>
        <p:spPr>
          <a:xfrm>
            <a:off x="3465576" y="210312"/>
            <a:ext cx="7123793" cy="5916498"/>
          </a:xfrm>
          <a:prstGeom prst="rect">
            <a:avLst/>
          </a:prstGeom>
        </p:spPr>
      </p:pic>
      <p:sp>
        <p:nvSpPr>
          <p:cNvPr id="18" name="Rectangle 17">
            <a:extLst>
              <a:ext uri="{FF2B5EF4-FFF2-40B4-BE49-F238E27FC236}">
                <a16:creationId xmlns:a16="http://schemas.microsoft.com/office/drawing/2014/main" id="{19DE287C-536F-4514-8705-16E926FC753E}"/>
              </a:ext>
            </a:extLst>
          </p:cNvPr>
          <p:cNvSpPr/>
          <p:nvPr/>
        </p:nvSpPr>
        <p:spPr>
          <a:xfrm>
            <a:off x="10993120" y="2204720"/>
            <a:ext cx="44704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F77E6AE-2121-4A4F-AD52-9D26369BCE26}"/>
              </a:ext>
            </a:extLst>
          </p:cNvPr>
          <p:cNvSpPr/>
          <p:nvPr/>
        </p:nvSpPr>
        <p:spPr>
          <a:xfrm>
            <a:off x="9734229" y="2056097"/>
            <a:ext cx="55277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B32491E-3FC4-4960-986A-EE862776F7B3}"/>
              </a:ext>
            </a:extLst>
          </p:cNvPr>
          <p:cNvSpPr/>
          <p:nvPr/>
        </p:nvSpPr>
        <p:spPr>
          <a:xfrm>
            <a:off x="11297920" y="2509520"/>
            <a:ext cx="44704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AA2AD4CA-AC10-489A-B9E2-CF97F1E82998}"/>
              </a:ext>
            </a:extLst>
          </p:cNvPr>
          <p:cNvSpPr/>
          <p:nvPr/>
        </p:nvSpPr>
        <p:spPr>
          <a:xfrm>
            <a:off x="8827558" y="4174172"/>
            <a:ext cx="55277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141584E-828E-47F4-8B63-0510BF36ED08}"/>
              </a:ext>
            </a:extLst>
          </p:cNvPr>
          <p:cNvSpPr/>
          <p:nvPr/>
        </p:nvSpPr>
        <p:spPr>
          <a:xfrm>
            <a:off x="11602720" y="2814320"/>
            <a:ext cx="44704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403DAA0-785F-4313-9A0A-E04F7FAD0212}"/>
              </a:ext>
            </a:extLst>
          </p:cNvPr>
          <p:cNvSpPr/>
          <p:nvPr/>
        </p:nvSpPr>
        <p:spPr>
          <a:xfrm>
            <a:off x="11755120" y="2966720"/>
            <a:ext cx="44704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913AE07D-847C-409A-9CB9-D1E2C1669F01}"/>
              </a:ext>
            </a:extLst>
          </p:cNvPr>
          <p:cNvSpPr/>
          <p:nvPr/>
        </p:nvSpPr>
        <p:spPr>
          <a:xfrm>
            <a:off x="9905999" y="4446177"/>
            <a:ext cx="552770"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A5EB3DF6-90C3-4DD4-BC58-989F8B846C82}"/>
              </a:ext>
            </a:extLst>
          </p:cNvPr>
          <p:cNvSpPr/>
          <p:nvPr/>
        </p:nvSpPr>
        <p:spPr>
          <a:xfrm>
            <a:off x="8809669" y="1680177"/>
            <a:ext cx="55277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050530E-F1A9-4EC6-901C-2615BB878721}"/>
              </a:ext>
            </a:extLst>
          </p:cNvPr>
          <p:cNvSpPr/>
          <p:nvPr/>
        </p:nvSpPr>
        <p:spPr>
          <a:xfrm>
            <a:off x="9906949" y="359377"/>
            <a:ext cx="55277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42042A7E-2180-4CBF-9095-EE972BED02C6}"/>
              </a:ext>
            </a:extLst>
          </p:cNvPr>
          <p:cNvSpPr/>
          <p:nvPr/>
        </p:nvSpPr>
        <p:spPr>
          <a:xfrm>
            <a:off x="10120309" y="593057"/>
            <a:ext cx="55277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714F338-19A0-4466-A966-B3753612CEB0}"/>
              </a:ext>
            </a:extLst>
          </p:cNvPr>
          <p:cNvSpPr/>
          <p:nvPr/>
        </p:nvSpPr>
        <p:spPr>
          <a:xfrm>
            <a:off x="10151360" y="656710"/>
            <a:ext cx="55277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F31832A-EDEB-4A94-89F7-6B864238883E}"/>
              </a:ext>
            </a:extLst>
          </p:cNvPr>
          <p:cNvSpPr/>
          <p:nvPr/>
        </p:nvSpPr>
        <p:spPr>
          <a:xfrm>
            <a:off x="10078453" y="3258634"/>
            <a:ext cx="55277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D5CCCA7-DB51-42C5-B25C-06A258534856}"/>
              </a:ext>
            </a:extLst>
          </p:cNvPr>
          <p:cNvSpPr/>
          <p:nvPr/>
        </p:nvSpPr>
        <p:spPr>
          <a:xfrm>
            <a:off x="9529813" y="3360234"/>
            <a:ext cx="552771" cy="158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9AA7A03-910C-49CA-B05F-FDCB7BB21C51}"/>
              </a:ext>
            </a:extLst>
          </p:cNvPr>
          <p:cNvSpPr/>
          <p:nvPr/>
        </p:nvSpPr>
        <p:spPr>
          <a:xfrm>
            <a:off x="10022146" y="3483229"/>
            <a:ext cx="159124" cy="181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738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15</a:t>
            </a:fld>
            <a:endParaRPr lang="en-US"/>
          </a:p>
        </p:txBody>
      </p:sp>
      <p:sp>
        <p:nvSpPr>
          <p:cNvPr id="8" name="Rectangle 7">
            <a:extLst>
              <a:ext uri="{FF2B5EF4-FFF2-40B4-BE49-F238E27FC236}">
                <a16:creationId xmlns:a16="http://schemas.microsoft.com/office/drawing/2014/main" id="{94A995C1-2014-4CB9-A6F8-64CBE5AD1A6A}"/>
              </a:ext>
            </a:extLst>
          </p:cNvPr>
          <p:cNvSpPr/>
          <p:nvPr/>
        </p:nvSpPr>
        <p:spPr>
          <a:xfrm>
            <a:off x="10030363" y="613859"/>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EE9440-5B18-41E7-96DE-992132188E32}"/>
              </a:ext>
            </a:extLst>
          </p:cNvPr>
          <p:cNvSpPr/>
          <p:nvPr/>
        </p:nvSpPr>
        <p:spPr>
          <a:xfrm>
            <a:off x="9905999" y="417023"/>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D205D84-9932-4655-81E2-FC4CD0532353}"/>
              </a:ext>
            </a:extLst>
          </p:cNvPr>
          <p:cNvPicPr>
            <a:picLocks noChangeAspect="1"/>
          </p:cNvPicPr>
          <p:nvPr/>
        </p:nvPicPr>
        <p:blipFill>
          <a:blip r:embed="rId2"/>
          <a:stretch>
            <a:fillRect/>
          </a:stretch>
        </p:blipFill>
        <p:spPr>
          <a:xfrm>
            <a:off x="3465576" y="210312"/>
            <a:ext cx="7123793" cy="5916498"/>
          </a:xfrm>
          <a:prstGeom prst="rect">
            <a:avLst/>
          </a:prstGeom>
        </p:spPr>
      </p:pic>
      <p:sp>
        <p:nvSpPr>
          <p:cNvPr id="18" name="Rectangle 17">
            <a:extLst>
              <a:ext uri="{FF2B5EF4-FFF2-40B4-BE49-F238E27FC236}">
                <a16:creationId xmlns:a16="http://schemas.microsoft.com/office/drawing/2014/main" id="{19DE287C-536F-4514-8705-16E926FC753E}"/>
              </a:ext>
            </a:extLst>
          </p:cNvPr>
          <p:cNvSpPr/>
          <p:nvPr/>
        </p:nvSpPr>
        <p:spPr>
          <a:xfrm>
            <a:off x="10993120" y="2204720"/>
            <a:ext cx="44704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F77E6AE-2121-4A4F-AD52-9D26369BCE26}"/>
              </a:ext>
            </a:extLst>
          </p:cNvPr>
          <p:cNvSpPr/>
          <p:nvPr/>
        </p:nvSpPr>
        <p:spPr>
          <a:xfrm>
            <a:off x="9734229" y="2056097"/>
            <a:ext cx="55277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B32491E-3FC4-4960-986A-EE862776F7B3}"/>
              </a:ext>
            </a:extLst>
          </p:cNvPr>
          <p:cNvSpPr/>
          <p:nvPr/>
        </p:nvSpPr>
        <p:spPr>
          <a:xfrm>
            <a:off x="11297920" y="2509520"/>
            <a:ext cx="44704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AA2AD4CA-AC10-489A-B9E2-CF97F1E82998}"/>
              </a:ext>
            </a:extLst>
          </p:cNvPr>
          <p:cNvSpPr/>
          <p:nvPr/>
        </p:nvSpPr>
        <p:spPr>
          <a:xfrm>
            <a:off x="8827558" y="4174172"/>
            <a:ext cx="55277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141584E-828E-47F4-8B63-0510BF36ED08}"/>
              </a:ext>
            </a:extLst>
          </p:cNvPr>
          <p:cNvSpPr/>
          <p:nvPr/>
        </p:nvSpPr>
        <p:spPr>
          <a:xfrm>
            <a:off x="11602720" y="2814320"/>
            <a:ext cx="44704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403DAA0-785F-4313-9A0A-E04F7FAD0212}"/>
              </a:ext>
            </a:extLst>
          </p:cNvPr>
          <p:cNvSpPr/>
          <p:nvPr/>
        </p:nvSpPr>
        <p:spPr>
          <a:xfrm>
            <a:off x="11755120" y="2966720"/>
            <a:ext cx="44704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913AE07D-847C-409A-9CB9-D1E2C1669F01}"/>
              </a:ext>
            </a:extLst>
          </p:cNvPr>
          <p:cNvSpPr/>
          <p:nvPr/>
        </p:nvSpPr>
        <p:spPr>
          <a:xfrm>
            <a:off x="9905999" y="4446177"/>
            <a:ext cx="552770"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A5EB3DF6-90C3-4DD4-BC58-989F8B846C82}"/>
              </a:ext>
            </a:extLst>
          </p:cNvPr>
          <p:cNvSpPr/>
          <p:nvPr/>
        </p:nvSpPr>
        <p:spPr>
          <a:xfrm>
            <a:off x="8809669" y="1680177"/>
            <a:ext cx="55277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050530E-F1A9-4EC6-901C-2615BB878721}"/>
              </a:ext>
            </a:extLst>
          </p:cNvPr>
          <p:cNvSpPr/>
          <p:nvPr/>
        </p:nvSpPr>
        <p:spPr>
          <a:xfrm>
            <a:off x="9906949" y="359377"/>
            <a:ext cx="55277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D5CCCA7-DB51-42C5-B25C-06A258534856}"/>
              </a:ext>
            </a:extLst>
          </p:cNvPr>
          <p:cNvSpPr/>
          <p:nvPr/>
        </p:nvSpPr>
        <p:spPr>
          <a:xfrm>
            <a:off x="9529813" y="3360234"/>
            <a:ext cx="552771" cy="158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114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16</a:t>
            </a:fld>
            <a:endParaRPr lang="en-US"/>
          </a:p>
        </p:txBody>
      </p:sp>
      <p:sp>
        <p:nvSpPr>
          <p:cNvPr id="8" name="Rectangle 7">
            <a:extLst>
              <a:ext uri="{FF2B5EF4-FFF2-40B4-BE49-F238E27FC236}">
                <a16:creationId xmlns:a16="http://schemas.microsoft.com/office/drawing/2014/main" id="{94A995C1-2014-4CB9-A6F8-64CBE5AD1A6A}"/>
              </a:ext>
            </a:extLst>
          </p:cNvPr>
          <p:cNvSpPr/>
          <p:nvPr/>
        </p:nvSpPr>
        <p:spPr>
          <a:xfrm>
            <a:off x="10030363" y="613859"/>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EE9440-5B18-41E7-96DE-992132188E32}"/>
              </a:ext>
            </a:extLst>
          </p:cNvPr>
          <p:cNvSpPr/>
          <p:nvPr/>
        </p:nvSpPr>
        <p:spPr>
          <a:xfrm>
            <a:off x="9905999" y="417023"/>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D205D84-9932-4655-81E2-FC4CD0532353}"/>
              </a:ext>
            </a:extLst>
          </p:cNvPr>
          <p:cNvPicPr>
            <a:picLocks noChangeAspect="1"/>
          </p:cNvPicPr>
          <p:nvPr/>
        </p:nvPicPr>
        <p:blipFill>
          <a:blip r:embed="rId2"/>
          <a:stretch>
            <a:fillRect/>
          </a:stretch>
        </p:blipFill>
        <p:spPr>
          <a:xfrm>
            <a:off x="3465576" y="210312"/>
            <a:ext cx="7123793" cy="5916498"/>
          </a:xfrm>
          <a:prstGeom prst="rect">
            <a:avLst/>
          </a:prstGeom>
        </p:spPr>
      </p:pic>
      <p:sp>
        <p:nvSpPr>
          <p:cNvPr id="18" name="Rectangle 17">
            <a:extLst>
              <a:ext uri="{FF2B5EF4-FFF2-40B4-BE49-F238E27FC236}">
                <a16:creationId xmlns:a16="http://schemas.microsoft.com/office/drawing/2014/main" id="{19DE287C-536F-4514-8705-16E926FC753E}"/>
              </a:ext>
            </a:extLst>
          </p:cNvPr>
          <p:cNvSpPr/>
          <p:nvPr/>
        </p:nvSpPr>
        <p:spPr>
          <a:xfrm>
            <a:off x="10993120" y="2204720"/>
            <a:ext cx="44704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F77E6AE-2121-4A4F-AD52-9D26369BCE26}"/>
              </a:ext>
            </a:extLst>
          </p:cNvPr>
          <p:cNvSpPr/>
          <p:nvPr/>
        </p:nvSpPr>
        <p:spPr>
          <a:xfrm>
            <a:off x="9734229" y="2056097"/>
            <a:ext cx="55277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B32491E-3FC4-4960-986A-EE862776F7B3}"/>
              </a:ext>
            </a:extLst>
          </p:cNvPr>
          <p:cNvSpPr/>
          <p:nvPr/>
        </p:nvSpPr>
        <p:spPr>
          <a:xfrm>
            <a:off x="11297920" y="2509520"/>
            <a:ext cx="44704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AA2AD4CA-AC10-489A-B9E2-CF97F1E82998}"/>
              </a:ext>
            </a:extLst>
          </p:cNvPr>
          <p:cNvSpPr/>
          <p:nvPr/>
        </p:nvSpPr>
        <p:spPr>
          <a:xfrm>
            <a:off x="8827558" y="4174172"/>
            <a:ext cx="55277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141584E-828E-47F4-8B63-0510BF36ED08}"/>
              </a:ext>
            </a:extLst>
          </p:cNvPr>
          <p:cNvSpPr/>
          <p:nvPr/>
        </p:nvSpPr>
        <p:spPr>
          <a:xfrm>
            <a:off x="11602720" y="2814320"/>
            <a:ext cx="44704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403DAA0-785F-4313-9A0A-E04F7FAD0212}"/>
              </a:ext>
            </a:extLst>
          </p:cNvPr>
          <p:cNvSpPr/>
          <p:nvPr/>
        </p:nvSpPr>
        <p:spPr>
          <a:xfrm>
            <a:off x="11755120" y="2966720"/>
            <a:ext cx="44704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913AE07D-847C-409A-9CB9-D1E2C1669F01}"/>
              </a:ext>
            </a:extLst>
          </p:cNvPr>
          <p:cNvSpPr/>
          <p:nvPr/>
        </p:nvSpPr>
        <p:spPr>
          <a:xfrm>
            <a:off x="9905999" y="4446177"/>
            <a:ext cx="552770"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A5EB3DF6-90C3-4DD4-BC58-989F8B846C82}"/>
              </a:ext>
            </a:extLst>
          </p:cNvPr>
          <p:cNvSpPr/>
          <p:nvPr/>
        </p:nvSpPr>
        <p:spPr>
          <a:xfrm>
            <a:off x="8809669" y="1680177"/>
            <a:ext cx="55277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050530E-F1A9-4EC6-901C-2615BB878721}"/>
              </a:ext>
            </a:extLst>
          </p:cNvPr>
          <p:cNvSpPr/>
          <p:nvPr/>
        </p:nvSpPr>
        <p:spPr>
          <a:xfrm>
            <a:off x="9906949" y="359377"/>
            <a:ext cx="55277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D5CCCA7-DB51-42C5-B25C-06A258534856}"/>
              </a:ext>
            </a:extLst>
          </p:cNvPr>
          <p:cNvSpPr/>
          <p:nvPr/>
        </p:nvSpPr>
        <p:spPr>
          <a:xfrm>
            <a:off x="9529813" y="3360234"/>
            <a:ext cx="552771" cy="158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8299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17</a:t>
            </a:fld>
            <a:endParaRPr lang="en-US"/>
          </a:p>
        </p:txBody>
      </p:sp>
      <p:sp>
        <p:nvSpPr>
          <p:cNvPr id="8" name="Rectangle 7">
            <a:extLst>
              <a:ext uri="{FF2B5EF4-FFF2-40B4-BE49-F238E27FC236}">
                <a16:creationId xmlns:a16="http://schemas.microsoft.com/office/drawing/2014/main" id="{94A995C1-2014-4CB9-A6F8-64CBE5AD1A6A}"/>
              </a:ext>
            </a:extLst>
          </p:cNvPr>
          <p:cNvSpPr/>
          <p:nvPr/>
        </p:nvSpPr>
        <p:spPr>
          <a:xfrm>
            <a:off x="10030363" y="613859"/>
            <a:ext cx="552771" cy="33864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EE9440-5B18-41E7-96DE-992132188E32}"/>
              </a:ext>
            </a:extLst>
          </p:cNvPr>
          <p:cNvSpPr/>
          <p:nvPr/>
        </p:nvSpPr>
        <p:spPr>
          <a:xfrm>
            <a:off x="9905999" y="417023"/>
            <a:ext cx="663144"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D205D84-9932-4655-81E2-FC4CD0532353}"/>
              </a:ext>
            </a:extLst>
          </p:cNvPr>
          <p:cNvPicPr>
            <a:picLocks noChangeAspect="1"/>
          </p:cNvPicPr>
          <p:nvPr/>
        </p:nvPicPr>
        <p:blipFill>
          <a:blip r:embed="rId2"/>
          <a:stretch>
            <a:fillRect/>
          </a:stretch>
        </p:blipFill>
        <p:spPr>
          <a:xfrm>
            <a:off x="3465576" y="210312"/>
            <a:ext cx="7123793" cy="5916498"/>
          </a:xfrm>
          <a:prstGeom prst="rect">
            <a:avLst/>
          </a:prstGeom>
        </p:spPr>
      </p:pic>
      <p:sp>
        <p:nvSpPr>
          <p:cNvPr id="18" name="Rectangle 17">
            <a:extLst>
              <a:ext uri="{FF2B5EF4-FFF2-40B4-BE49-F238E27FC236}">
                <a16:creationId xmlns:a16="http://schemas.microsoft.com/office/drawing/2014/main" id="{19DE287C-536F-4514-8705-16E926FC753E}"/>
              </a:ext>
            </a:extLst>
          </p:cNvPr>
          <p:cNvSpPr/>
          <p:nvPr/>
        </p:nvSpPr>
        <p:spPr>
          <a:xfrm>
            <a:off x="10993120" y="2204720"/>
            <a:ext cx="44704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F77E6AE-2121-4A4F-AD52-9D26369BCE26}"/>
              </a:ext>
            </a:extLst>
          </p:cNvPr>
          <p:cNvSpPr/>
          <p:nvPr/>
        </p:nvSpPr>
        <p:spPr>
          <a:xfrm>
            <a:off x="9734229" y="2056097"/>
            <a:ext cx="55277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B32491E-3FC4-4960-986A-EE862776F7B3}"/>
              </a:ext>
            </a:extLst>
          </p:cNvPr>
          <p:cNvSpPr/>
          <p:nvPr/>
        </p:nvSpPr>
        <p:spPr>
          <a:xfrm>
            <a:off x="11297920" y="2509520"/>
            <a:ext cx="44704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AA2AD4CA-AC10-489A-B9E2-CF97F1E82998}"/>
              </a:ext>
            </a:extLst>
          </p:cNvPr>
          <p:cNvSpPr/>
          <p:nvPr/>
        </p:nvSpPr>
        <p:spPr>
          <a:xfrm>
            <a:off x="8827558" y="4174172"/>
            <a:ext cx="55277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141584E-828E-47F4-8B63-0510BF36ED08}"/>
              </a:ext>
            </a:extLst>
          </p:cNvPr>
          <p:cNvSpPr/>
          <p:nvPr/>
        </p:nvSpPr>
        <p:spPr>
          <a:xfrm>
            <a:off x="11602720" y="2814320"/>
            <a:ext cx="44704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403DAA0-785F-4313-9A0A-E04F7FAD0212}"/>
              </a:ext>
            </a:extLst>
          </p:cNvPr>
          <p:cNvSpPr/>
          <p:nvPr/>
        </p:nvSpPr>
        <p:spPr>
          <a:xfrm>
            <a:off x="11755120" y="2966720"/>
            <a:ext cx="44704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913AE07D-847C-409A-9CB9-D1E2C1669F01}"/>
              </a:ext>
            </a:extLst>
          </p:cNvPr>
          <p:cNvSpPr/>
          <p:nvPr/>
        </p:nvSpPr>
        <p:spPr>
          <a:xfrm>
            <a:off x="9905999" y="4446177"/>
            <a:ext cx="552770" cy="33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A5EB3DF6-90C3-4DD4-BC58-989F8B846C82}"/>
              </a:ext>
            </a:extLst>
          </p:cNvPr>
          <p:cNvSpPr/>
          <p:nvPr/>
        </p:nvSpPr>
        <p:spPr>
          <a:xfrm>
            <a:off x="8809669" y="1680177"/>
            <a:ext cx="55277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050530E-F1A9-4EC6-901C-2615BB878721}"/>
              </a:ext>
            </a:extLst>
          </p:cNvPr>
          <p:cNvSpPr/>
          <p:nvPr/>
        </p:nvSpPr>
        <p:spPr>
          <a:xfrm>
            <a:off x="9906949" y="359377"/>
            <a:ext cx="55277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D5CCCA7-DB51-42C5-B25C-06A258534856}"/>
              </a:ext>
            </a:extLst>
          </p:cNvPr>
          <p:cNvSpPr/>
          <p:nvPr/>
        </p:nvSpPr>
        <p:spPr>
          <a:xfrm>
            <a:off x="9529813" y="3360234"/>
            <a:ext cx="552771" cy="158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A71E0614-6489-498F-A5F4-A271B4373A36}"/>
              </a:ext>
            </a:extLst>
          </p:cNvPr>
          <p:cNvCxnSpPr>
            <a:cxnSpLocks/>
          </p:cNvCxnSpPr>
          <p:nvPr/>
        </p:nvCxnSpPr>
        <p:spPr>
          <a:xfrm flipH="1">
            <a:off x="4084320" y="3365754"/>
            <a:ext cx="609845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2F0D83C-33E4-4CA1-84DD-E7378A3A2F8F}"/>
              </a:ext>
            </a:extLst>
          </p:cNvPr>
          <p:cNvSpPr txBox="1"/>
          <p:nvPr/>
        </p:nvSpPr>
        <p:spPr>
          <a:xfrm>
            <a:off x="4800600" y="3075119"/>
            <a:ext cx="2079415" cy="338554"/>
          </a:xfrm>
          <a:prstGeom prst="rect">
            <a:avLst/>
          </a:prstGeom>
          <a:noFill/>
        </p:spPr>
        <p:txBody>
          <a:bodyPr wrap="none" rtlCol="0">
            <a:spAutoFit/>
          </a:bodyPr>
          <a:lstStyle/>
          <a:p>
            <a:r>
              <a:rPr lang="en-US" sz="1600" b="1" dirty="0">
                <a:latin typeface="Arial Narrow" panose="020B0606020202030204" pitchFamily="34" charset="0"/>
              </a:rPr>
              <a:t>!!! SEPTEMBER 2008 !!!</a:t>
            </a:r>
          </a:p>
        </p:txBody>
      </p:sp>
    </p:spTree>
    <p:extLst>
      <p:ext uri="{BB962C8B-B14F-4D97-AF65-F5344CB8AC3E}">
        <p14:creationId xmlns:p14="http://schemas.microsoft.com/office/powerpoint/2010/main" val="1903670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Labor </a:t>
            </a:r>
            <a:br>
              <a:rPr lang="en-US" sz="4000" b="1" u="sng" dirty="0"/>
            </a:br>
            <a:r>
              <a:rPr lang="en-US" sz="4000" b="1" u="sng" dirty="0"/>
              <a:t>Force</a:t>
            </a:r>
            <a:br>
              <a:rPr lang="en-US" sz="4000" b="1" u="sng" dirty="0"/>
            </a:br>
            <a:r>
              <a:rPr lang="en-US" sz="4000" b="1" u="sng" dirty="0"/>
              <a:t>Participation</a:t>
            </a:r>
            <a:br>
              <a:rPr lang="en-US" sz="4000" b="1" u="sng" dirty="0"/>
            </a:br>
            <a:r>
              <a:rPr lang="en-US" sz="4000" b="1" u="sng" dirty="0"/>
              <a:t>Rate</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18</a:t>
            </a:fld>
            <a:endParaRPr lang="en-US"/>
          </a:p>
        </p:txBody>
      </p:sp>
    </p:spTree>
    <p:extLst>
      <p:ext uri="{BB962C8B-B14F-4D97-AF65-F5344CB8AC3E}">
        <p14:creationId xmlns:p14="http://schemas.microsoft.com/office/powerpoint/2010/main" val="1056921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Labor </a:t>
            </a:r>
            <a:br>
              <a:rPr lang="en-US" sz="4000" b="1" u="sng" dirty="0"/>
            </a:br>
            <a:r>
              <a:rPr lang="en-US" sz="4000" b="1" u="sng" dirty="0"/>
              <a:t>Force</a:t>
            </a:r>
            <a:br>
              <a:rPr lang="en-US" sz="4000" b="1" u="sng" dirty="0"/>
            </a:br>
            <a:r>
              <a:rPr lang="en-US" sz="4000" b="1" u="sng" dirty="0"/>
              <a:t>Participation</a:t>
            </a:r>
            <a:br>
              <a:rPr lang="en-US" sz="4000" b="1" u="sng" dirty="0"/>
            </a:br>
            <a:r>
              <a:rPr lang="en-US" sz="4000" b="1" u="sng" dirty="0"/>
              <a:t>Rate</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19</a:t>
            </a:fld>
            <a:endParaRPr lang="en-US"/>
          </a:p>
        </p:txBody>
      </p:sp>
      <p:pic>
        <p:nvPicPr>
          <p:cNvPr id="3" name="Picture 2">
            <a:extLst>
              <a:ext uri="{FF2B5EF4-FFF2-40B4-BE49-F238E27FC236}">
                <a16:creationId xmlns:a16="http://schemas.microsoft.com/office/drawing/2014/main" id="{B6445BB1-BFAD-4D2C-80F7-E078A8FAE532}"/>
              </a:ext>
            </a:extLst>
          </p:cNvPr>
          <p:cNvPicPr>
            <a:picLocks noChangeAspect="1"/>
          </p:cNvPicPr>
          <p:nvPr/>
        </p:nvPicPr>
        <p:blipFill>
          <a:blip r:embed="rId2"/>
          <a:stretch>
            <a:fillRect/>
          </a:stretch>
        </p:blipFill>
        <p:spPr>
          <a:xfrm>
            <a:off x="3465576" y="210312"/>
            <a:ext cx="7123793" cy="5916498"/>
          </a:xfrm>
          <a:prstGeom prst="rect">
            <a:avLst/>
          </a:prstGeom>
        </p:spPr>
      </p:pic>
    </p:spTree>
    <p:extLst>
      <p:ext uri="{BB962C8B-B14F-4D97-AF65-F5344CB8AC3E}">
        <p14:creationId xmlns:p14="http://schemas.microsoft.com/office/powerpoint/2010/main" val="759088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r>
              <a:rPr lang="en-US" dirty="0"/>
              <a:t>Kessler Foundation, AUCD,</a:t>
            </a:r>
            <a:br>
              <a:rPr lang="en-US" dirty="0"/>
            </a:br>
            <a:r>
              <a:rPr lang="en-US" dirty="0"/>
              <a:t>University of New Hampshire Institute on Disability</a:t>
            </a:r>
            <a:br>
              <a:rPr lang="en-US" dirty="0"/>
            </a:br>
            <a:r>
              <a:rPr lang="en-US" dirty="0"/>
              <a:t>Season 6, Episode 10</a:t>
            </a:r>
            <a:br>
              <a:rPr lang="en-US" dirty="0"/>
            </a:br>
            <a:r>
              <a:rPr lang="en-US" dirty="0"/>
              <a:t>Date: October 8, 2021</a:t>
            </a:r>
          </a:p>
        </p:txBody>
      </p:sp>
      <p:pic>
        <p:nvPicPr>
          <p:cNvPr id="4" name="nTIDE-1.wav">
            <a:hlinkClick r:id="" action="ppaction://media"/>
            <a:extLst>
              <a:ext uri="{FF2B5EF4-FFF2-40B4-BE49-F238E27FC236}">
                <a16:creationId xmlns:a16="http://schemas.microsoft.com/office/drawing/2014/main" id="{B3F982A5-FB86-477A-9BB4-21A1321913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4850" y="447675"/>
            <a:ext cx="533400" cy="533400"/>
          </a:xfrm>
          <a:prstGeom prst="rect">
            <a:avLst/>
          </a:prstGeom>
        </p:spPr>
      </p:pic>
    </p:spTree>
    <p:extLst>
      <p:ext uri="{BB962C8B-B14F-4D97-AF65-F5344CB8AC3E}">
        <p14:creationId xmlns:p14="http://schemas.microsoft.com/office/powerpoint/2010/main" val="1301611488"/>
      </p:ext>
    </p:extLst>
  </p:cSld>
  <p:clrMapOvr>
    <a:masterClrMapping/>
  </p:clrMapOvr>
  <mc:AlternateContent xmlns:mc="http://schemas.openxmlformats.org/markup-compatibility/2006" xmlns:p14="http://schemas.microsoft.com/office/powerpoint/2010/main">
    <mc:Choice Requires="p14">
      <p:transition p14:dur="1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Labor </a:t>
            </a:r>
            <a:br>
              <a:rPr lang="en-US" sz="4000" b="1" u="sng" dirty="0"/>
            </a:br>
            <a:r>
              <a:rPr lang="en-US" sz="4000" b="1" u="sng" dirty="0"/>
              <a:t>Force</a:t>
            </a:r>
            <a:br>
              <a:rPr lang="en-US" sz="4000" b="1" u="sng" dirty="0"/>
            </a:br>
            <a:r>
              <a:rPr lang="en-US" sz="4000" b="1" u="sng" dirty="0"/>
              <a:t>Participation</a:t>
            </a:r>
            <a:br>
              <a:rPr lang="en-US" sz="4000" b="1" u="sng" dirty="0"/>
            </a:br>
            <a:r>
              <a:rPr lang="en-US" sz="4000" b="1" u="sng" dirty="0"/>
              <a:t>Rate</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20</a:t>
            </a:fld>
            <a:endParaRPr lang="en-US"/>
          </a:p>
        </p:txBody>
      </p:sp>
      <p:pic>
        <p:nvPicPr>
          <p:cNvPr id="3" name="Picture 2">
            <a:extLst>
              <a:ext uri="{FF2B5EF4-FFF2-40B4-BE49-F238E27FC236}">
                <a16:creationId xmlns:a16="http://schemas.microsoft.com/office/drawing/2014/main" id="{B6445BB1-BFAD-4D2C-80F7-E078A8FAE532}"/>
              </a:ext>
            </a:extLst>
          </p:cNvPr>
          <p:cNvPicPr>
            <a:picLocks noChangeAspect="1"/>
          </p:cNvPicPr>
          <p:nvPr/>
        </p:nvPicPr>
        <p:blipFill>
          <a:blip r:embed="rId2"/>
          <a:stretch>
            <a:fillRect/>
          </a:stretch>
        </p:blipFill>
        <p:spPr>
          <a:xfrm>
            <a:off x="3465576" y="210312"/>
            <a:ext cx="7123793" cy="5916498"/>
          </a:xfrm>
          <a:prstGeom prst="rect">
            <a:avLst/>
          </a:prstGeom>
        </p:spPr>
      </p:pic>
      <p:cxnSp>
        <p:nvCxnSpPr>
          <p:cNvPr id="6" name="Straight Connector 5">
            <a:extLst>
              <a:ext uri="{FF2B5EF4-FFF2-40B4-BE49-F238E27FC236}">
                <a16:creationId xmlns:a16="http://schemas.microsoft.com/office/drawing/2014/main" id="{80E199A9-B34D-46AF-9E12-718658217B8D}"/>
              </a:ext>
            </a:extLst>
          </p:cNvPr>
          <p:cNvCxnSpPr>
            <a:cxnSpLocks/>
          </p:cNvCxnSpPr>
          <p:nvPr/>
        </p:nvCxnSpPr>
        <p:spPr>
          <a:xfrm flipH="1">
            <a:off x="4084320" y="3742273"/>
            <a:ext cx="609845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CADC051-3D7C-4427-AF5F-F707AC3EEC1F}"/>
              </a:ext>
            </a:extLst>
          </p:cNvPr>
          <p:cNvSpPr txBox="1"/>
          <p:nvPr/>
        </p:nvSpPr>
        <p:spPr>
          <a:xfrm>
            <a:off x="4800600" y="3451638"/>
            <a:ext cx="2230419" cy="338554"/>
          </a:xfrm>
          <a:prstGeom prst="rect">
            <a:avLst/>
          </a:prstGeom>
          <a:noFill/>
        </p:spPr>
        <p:txBody>
          <a:bodyPr wrap="none" rtlCol="0">
            <a:spAutoFit/>
          </a:bodyPr>
          <a:lstStyle/>
          <a:p>
            <a:r>
              <a:rPr lang="en-US" sz="1600" b="1" dirty="0">
                <a:latin typeface="Arial Narrow" panose="020B0606020202030204" pitchFamily="34" charset="0"/>
              </a:rPr>
              <a:t>!!! Above October 2008 !!!</a:t>
            </a:r>
          </a:p>
        </p:txBody>
      </p:sp>
    </p:spTree>
    <p:extLst>
      <p:ext uri="{BB962C8B-B14F-4D97-AF65-F5344CB8AC3E}">
        <p14:creationId xmlns:p14="http://schemas.microsoft.com/office/powerpoint/2010/main" val="3177617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7586-9D02-47CF-9840-218A0F2DD073}"/>
              </a:ext>
            </a:extLst>
          </p:cNvPr>
          <p:cNvSpPr>
            <a:spLocks noGrp="1"/>
          </p:cNvSpPr>
          <p:nvPr>
            <p:ph type="title"/>
          </p:nvPr>
        </p:nvSpPr>
        <p:spPr>
          <a:xfrm>
            <a:off x="838200" y="1062075"/>
            <a:ext cx="10515600" cy="1744480"/>
          </a:xfrm>
        </p:spPr>
        <p:txBody>
          <a:bodyPr/>
          <a:lstStyle/>
          <a:p>
            <a:pPr algn="ctr"/>
            <a:r>
              <a:rPr lang="en-US" b="1" u="sng" dirty="0"/>
              <a:t>Part 2</a:t>
            </a:r>
            <a:br>
              <a:rPr lang="en-US" b="1" dirty="0"/>
            </a:br>
            <a:r>
              <a:rPr lang="en-US" b="1" dirty="0"/>
              <a:t>nTIDE News</a:t>
            </a:r>
          </a:p>
        </p:txBody>
      </p:sp>
      <p:sp>
        <p:nvSpPr>
          <p:cNvPr id="3" name="Content Placeholder 2">
            <a:extLst>
              <a:ext uri="{FF2B5EF4-FFF2-40B4-BE49-F238E27FC236}">
                <a16:creationId xmlns:a16="http://schemas.microsoft.com/office/drawing/2014/main" id="{1D2C0D17-90E5-46CA-A3B3-F7B25CB53808}"/>
              </a:ext>
            </a:extLst>
          </p:cNvPr>
          <p:cNvSpPr>
            <a:spLocks noGrp="1"/>
          </p:cNvSpPr>
          <p:nvPr>
            <p:ph idx="1"/>
          </p:nvPr>
        </p:nvSpPr>
        <p:spPr>
          <a:xfrm>
            <a:off x="969819" y="3255818"/>
            <a:ext cx="10383982" cy="2540108"/>
          </a:xfrm>
        </p:spPr>
        <p:txBody>
          <a:bodyPr/>
          <a:lstStyle/>
          <a:p>
            <a:pPr marL="0" indent="0">
              <a:buNone/>
            </a:pPr>
            <a:endParaRPr lang="en-US" b="1" dirty="0"/>
          </a:p>
          <a:p>
            <a:pPr marL="0" indent="0" algn="ctr">
              <a:buNone/>
            </a:pPr>
            <a:r>
              <a:rPr lang="en-US" sz="3600" b="1" dirty="0"/>
              <a:t>Denise Rozell</a:t>
            </a:r>
          </a:p>
          <a:p>
            <a:pPr marL="0" indent="0" algn="ctr">
              <a:buNone/>
            </a:pPr>
            <a:r>
              <a:rPr lang="en-US" sz="3600" dirty="0"/>
              <a:t>Association of University Centers on Disabilities (AUCD)</a:t>
            </a:r>
          </a:p>
        </p:txBody>
      </p:sp>
      <p:sp>
        <p:nvSpPr>
          <p:cNvPr id="4" name="Date Placeholder 3">
            <a:extLst>
              <a:ext uri="{FF2B5EF4-FFF2-40B4-BE49-F238E27FC236}">
                <a16:creationId xmlns:a16="http://schemas.microsoft.com/office/drawing/2014/main" id="{0AA7E3B3-30B2-4133-9FDC-23BCE5E50F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09A10373-36EB-47ED-B1CB-971520FA23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pic>
        <p:nvPicPr>
          <p:cNvPr id="6" name="Picture 2">
            <a:extLst>
              <a:ext uri="{FF2B5EF4-FFF2-40B4-BE49-F238E27FC236}">
                <a16:creationId xmlns:a16="http://schemas.microsoft.com/office/drawing/2014/main" id="{C3771944-BC74-41A2-B9D9-CAE0A9533CA2}"/>
              </a:ext>
            </a:extLst>
          </p:cNvPr>
          <p:cNvPicPr>
            <a:picLocks noChangeAspect="1"/>
          </p:cNvPicPr>
          <p:nvPr/>
        </p:nvPicPr>
        <p:blipFill>
          <a:blip r:embed="rId2"/>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1689347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F510-D024-4E1E-B321-854270D69A22}"/>
              </a:ext>
            </a:extLst>
          </p:cNvPr>
          <p:cNvSpPr>
            <a:spLocks noGrp="1"/>
          </p:cNvSpPr>
          <p:nvPr>
            <p:ph type="title"/>
          </p:nvPr>
        </p:nvSpPr>
        <p:spPr>
          <a:xfrm>
            <a:off x="838200" y="130037"/>
            <a:ext cx="10515600" cy="1274693"/>
          </a:xfrm>
        </p:spPr>
        <p:txBody>
          <a:bodyPr>
            <a:normAutofit/>
          </a:bodyPr>
          <a:lstStyle/>
          <a:p>
            <a:pPr algn="ctr"/>
            <a:r>
              <a:rPr lang="en-US" b="1" dirty="0">
                <a:cs typeface="Calibri" panose="020F0502020204030204" pitchFamily="34" charset="0"/>
              </a:rPr>
              <a:t>Federal Policy Update</a:t>
            </a:r>
          </a:p>
        </p:txBody>
      </p:sp>
      <p:sp>
        <p:nvSpPr>
          <p:cNvPr id="3" name="Content Placeholder 2">
            <a:extLst>
              <a:ext uri="{FF2B5EF4-FFF2-40B4-BE49-F238E27FC236}">
                <a16:creationId xmlns:a16="http://schemas.microsoft.com/office/drawing/2014/main" id="{C79E77A0-F2B8-46A0-941E-04FCED98CA03}"/>
              </a:ext>
            </a:extLst>
          </p:cNvPr>
          <p:cNvSpPr>
            <a:spLocks noGrp="1"/>
          </p:cNvSpPr>
          <p:nvPr>
            <p:ph idx="1"/>
          </p:nvPr>
        </p:nvSpPr>
        <p:spPr>
          <a:xfrm>
            <a:off x="838200" y="1404731"/>
            <a:ext cx="10515600" cy="4572000"/>
          </a:xfrm>
        </p:spPr>
        <p:txBody>
          <a:bodyPr>
            <a:normAutofit fontScale="92500" lnSpcReduction="10000"/>
          </a:bodyPr>
          <a:lstStyle/>
          <a:p>
            <a:r>
              <a:rPr lang="en-US" sz="3200" dirty="0">
                <a:cs typeface="Calibri" panose="020F0502020204030204" pitchFamily="34" charset="0"/>
              </a:rPr>
              <a:t>Bipartisan Infrastructure bill</a:t>
            </a:r>
          </a:p>
          <a:p>
            <a:r>
              <a:rPr lang="en-US" sz="3200" dirty="0">
                <a:cs typeface="Calibri" panose="020F0502020204030204" pitchFamily="34" charset="0"/>
              </a:rPr>
              <a:t>Budget Reconciliation</a:t>
            </a:r>
          </a:p>
          <a:p>
            <a:pPr lvl="1"/>
            <a:r>
              <a:rPr lang="en-US" sz="2600" dirty="0">
                <a:cs typeface="Calibri" panose="020F0502020204030204" pitchFamily="34" charset="0"/>
              </a:rPr>
              <a:t>House: </a:t>
            </a:r>
          </a:p>
          <a:p>
            <a:pPr lvl="2"/>
            <a:r>
              <a:rPr lang="en-US" sz="2600" dirty="0">
                <a:cs typeface="Calibri" panose="020F0502020204030204" pitchFamily="34" charset="0"/>
              </a:rPr>
              <a:t>MFP permanent/spousal impoverishment permanent</a:t>
            </a:r>
          </a:p>
          <a:p>
            <a:pPr lvl="2"/>
            <a:r>
              <a:rPr lang="en-US" sz="2600" dirty="0">
                <a:cs typeface="Calibri" panose="020F0502020204030204" pitchFamily="34" charset="0"/>
              </a:rPr>
              <a:t>HCBS funding – $190 billion?? </a:t>
            </a:r>
          </a:p>
          <a:p>
            <a:pPr lvl="2"/>
            <a:r>
              <a:rPr lang="en-US" sz="2600" dirty="0">
                <a:cs typeface="Calibri" panose="020F0502020204030204" pitchFamily="34" charset="0"/>
              </a:rPr>
              <a:t>Workforce - $300 million to transform from 14(c)</a:t>
            </a:r>
          </a:p>
          <a:p>
            <a:pPr lvl="1"/>
            <a:r>
              <a:rPr lang="en-US" sz="2600" dirty="0">
                <a:cs typeface="Calibri" panose="020F0502020204030204" pitchFamily="34" charset="0"/>
              </a:rPr>
              <a:t>Senate</a:t>
            </a:r>
          </a:p>
          <a:p>
            <a:pPr lvl="2"/>
            <a:r>
              <a:rPr lang="en-US" sz="2600" dirty="0">
                <a:cs typeface="Calibri" panose="020F0502020204030204" pitchFamily="34" charset="0"/>
              </a:rPr>
              <a:t>??</a:t>
            </a:r>
          </a:p>
          <a:p>
            <a:r>
              <a:rPr lang="en-US" sz="3200" dirty="0">
                <a:cs typeface="Calibri" panose="020F0502020204030204" pitchFamily="34" charset="0"/>
              </a:rPr>
              <a:t>Continuing resolutions – December 3</a:t>
            </a:r>
          </a:p>
          <a:p>
            <a:r>
              <a:rPr lang="en-US" sz="3200" dirty="0">
                <a:cs typeface="Calibri" panose="020F0502020204030204" pitchFamily="34" charset="0"/>
              </a:rPr>
              <a:t>Debt Ceiling</a:t>
            </a:r>
          </a:p>
          <a:p>
            <a:r>
              <a:rPr lang="en-US" sz="3200" dirty="0">
                <a:cs typeface="Calibri" panose="020F0502020204030204" pitchFamily="34" charset="0"/>
              </a:rPr>
              <a:t>SS – S. 2065 Supplemental Security Income Restoration Act</a:t>
            </a:r>
            <a:endParaRPr lang="en-US" sz="2800" dirty="0">
              <a:cs typeface="Calibri" panose="020F0502020204030204" pitchFamily="34" charset="0"/>
            </a:endParaRPr>
          </a:p>
          <a:p>
            <a:pPr lvl="1"/>
            <a:endParaRPr lang="en-US" dirty="0">
              <a:cs typeface="Calibri" panose="020F0502020204030204" pitchFamily="34" charset="0"/>
            </a:endParaRPr>
          </a:p>
          <a:p>
            <a:pPr lvl="1"/>
            <a:endParaRPr lang="en-US" dirty="0">
              <a:cs typeface="Calibri" panose="020F0502020204030204" pitchFamily="34" charset="0"/>
            </a:endParaRPr>
          </a:p>
          <a:p>
            <a:endParaRPr lang="en-US" dirty="0">
              <a:cs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28BF8B78-0606-4EFC-873C-DAAF90A84D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7690C913-9C62-4D8D-9A6B-FC4ADB8DE5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3907300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95BD2-A382-4916-943B-38422FBD72D8}"/>
              </a:ext>
            </a:extLst>
          </p:cNvPr>
          <p:cNvSpPr>
            <a:spLocks noGrp="1"/>
          </p:cNvSpPr>
          <p:nvPr>
            <p:ph type="title"/>
          </p:nvPr>
        </p:nvSpPr>
        <p:spPr/>
        <p:txBody>
          <a:bodyPr/>
          <a:lstStyle/>
          <a:p>
            <a:r>
              <a:rPr lang="en-US" dirty="0">
                <a:hlinkClick r:id="rId2"/>
              </a:rPr>
              <a:t>State Workforce Initiatives-ARPA Spending Plan Topical Analysis</a:t>
            </a:r>
            <a:endParaRPr lang="en-US" dirty="0"/>
          </a:p>
        </p:txBody>
      </p:sp>
      <p:sp>
        <p:nvSpPr>
          <p:cNvPr id="3" name="Content Placeholder 2">
            <a:extLst>
              <a:ext uri="{FF2B5EF4-FFF2-40B4-BE49-F238E27FC236}">
                <a16:creationId xmlns:a16="http://schemas.microsoft.com/office/drawing/2014/main" id="{A20F2102-EE29-45C2-80AF-519D7F970102}"/>
              </a:ext>
            </a:extLst>
          </p:cNvPr>
          <p:cNvSpPr>
            <a:spLocks noGrp="1"/>
          </p:cNvSpPr>
          <p:nvPr>
            <p:ph idx="1"/>
          </p:nvPr>
        </p:nvSpPr>
        <p:spPr/>
        <p:txBody>
          <a:bodyPr/>
          <a:lstStyle/>
          <a:p>
            <a:r>
              <a:rPr lang="en-US" dirty="0"/>
              <a:t>DPS workforce issues; 2019 NCI Staff Stability report indicated pre-pandemic, turnover rate about 43%; </a:t>
            </a:r>
            <a:r>
              <a:rPr lang="en-US" dirty="0" err="1"/>
              <a:t>postpandemic</a:t>
            </a:r>
            <a:r>
              <a:rPr lang="en-US" dirty="0"/>
              <a:t> anecdotal evidence suggests worsening.</a:t>
            </a:r>
          </a:p>
          <a:p>
            <a:r>
              <a:rPr lang="en-US" dirty="0"/>
              <a:t>NASDDDS (National Association of State Directors of Developmental Disabilities Services) survey of ARPA Plans:</a:t>
            </a:r>
          </a:p>
          <a:p>
            <a:pPr lvl="1"/>
            <a:r>
              <a:rPr lang="en-US" sz="2800" dirty="0"/>
              <a:t>Out of the 49 spending plans, 44 include initiatives aimed at addressing workforce issues: focused in two main areas—increased compensation for DSPs, and staff or workforce development strategies.</a:t>
            </a:r>
          </a:p>
          <a:p>
            <a:endParaRPr lang="en-US" dirty="0"/>
          </a:p>
        </p:txBody>
      </p:sp>
      <p:sp>
        <p:nvSpPr>
          <p:cNvPr id="4" name="Date Placeholder 3">
            <a:extLst>
              <a:ext uri="{FF2B5EF4-FFF2-40B4-BE49-F238E27FC236}">
                <a16:creationId xmlns:a16="http://schemas.microsoft.com/office/drawing/2014/main" id="{E1F6A64E-1463-47A5-B46B-C0703BD05D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
        <p:nvSpPr>
          <p:cNvPr id="5" name="Slide Number Placeholder 4">
            <a:extLst>
              <a:ext uri="{FF2B5EF4-FFF2-40B4-BE49-F238E27FC236}">
                <a16:creationId xmlns:a16="http://schemas.microsoft.com/office/drawing/2014/main" id="{673B51FD-7FBD-488C-8B09-5E7F5DDAB7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830746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E42E3-B42F-4B00-BF15-9DEA318108CE}"/>
              </a:ext>
            </a:extLst>
          </p:cNvPr>
          <p:cNvSpPr>
            <a:spLocks noGrp="1"/>
          </p:cNvSpPr>
          <p:nvPr>
            <p:ph type="title"/>
          </p:nvPr>
        </p:nvSpPr>
        <p:spPr/>
        <p:txBody>
          <a:bodyPr/>
          <a:lstStyle/>
          <a:p>
            <a:r>
              <a:rPr lang="en-US" dirty="0"/>
              <a:t>Return to Work in a Post COVID World</a:t>
            </a:r>
          </a:p>
        </p:txBody>
      </p:sp>
      <p:sp>
        <p:nvSpPr>
          <p:cNvPr id="3" name="Content Placeholder 2">
            <a:extLst>
              <a:ext uri="{FF2B5EF4-FFF2-40B4-BE49-F238E27FC236}">
                <a16:creationId xmlns:a16="http://schemas.microsoft.com/office/drawing/2014/main" id="{B9AB08EB-1F7B-4395-801A-04CD48BBBCFF}"/>
              </a:ext>
            </a:extLst>
          </p:cNvPr>
          <p:cNvSpPr>
            <a:spLocks noGrp="1"/>
          </p:cNvSpPr>
          <p:nvPr>
            <p:ph idx="1"/>
          </p:nvPr>
        </p:nvSpPr>
        <p:spPr/>
        <p:txBody>
          <a:bodyPr>
            <a:normAutofit fontScale="92500" lnSpcReduction="10000"/>
          </a:bodyPr>
          <a:lstStyle/>
          <a:p>
            <a:r>
              <a:rPr lang="en-US" b="0" i="0" dirty="0">
                <a:solidFill>
                  <a:srgbClr val="230050"/>
                </a:solidFill>
                <a:effectLst/>
                <a:latin typeface="noto_sansregular"/>
              </a:rPr>
              <a:t> </a:t>
            </a:r>
            <a:r>
              <a:rPr lang="en-US" b="0" i="0" u="none" strike="noStrike" dirty="0">
                <a:solidFill>
                  <a:srgbClr val="1E2DBE"/>
                </a:solidFill>
                <a:effectLst/>
                <a:latin typeface="noto_sansregular"/>
                <a:hlinkClick r:id="rId2"/>
              </a:rPr>
              <a:t>Employer Assistance and Resource Network on Disability Inclusion</a:t>
            </a:r>
            <a:r>
              <a:rPr lang="en-US" b="0" i="0" dirty="0">
                <a:solidFill>
                  <a:srgbClr val="230050"/>
                </a:solidFill>
                <a:effectLst/>
                <a:latin typeface="noto_sansregular"/>
              </a:rPr>
              <a:t> (EARN) – Department of Labor, OPEP</a:t>
            </a:r>
          </a:p>
          <a:p>
            <a:r>
              <a:rPr lang="en-US" dirty="0">
                <a:solidFill>
                  <a:srgbClr val="230050"/>
                </a:solidFill>
                <a:latin typeface="noto_sansregular"/>
              </a:rPr>
              <a:t>New Resources</a:t>
            </a:r>
          </a:p>
          <a:p>
            <a:pPr lvl="1"/>
            <a:r>
              <a:rPr lang="en-US" dirty="0">
                <a:hlinkClick r:id="rId3"/>
              </a:rPr>
              <a:t>Disability-Inclusive COVID-19 Workplace Safety and Health Plans</a:t>
            </a:r>
            <a:r>
              <a:rPr lang="en-US" dirty="0"/>
              <a:t>: Management and worker protection strategies for workplace reopening– review ADA and OSHA requirements re people with disabilities. </a:t>
            </a:r>
          </a:p>
          <a:p>
            <a:pPr lvl="1"/>
            <a:r>
              <a:rPr lang="en-US" dirty="0"/>
              <a:t> </a:t>
            </a:r>
            <a:r>
              <a:rPr lang="en-US" dirty="0">
                <a:hlinkClick r:id="rId4"/>
              </a:rPr>
              <a:t>Leveraging Remote Work to Increase Inclusion </a:t>
            </a:r>
            <a:r>
              <a:rPr lang="en-US" dirty="0"/>
              <a:t>: How employers can expand their potential talent pool to include people with disabilities seeking flexible work arrangements.</a:t>
            </a:r>
          </a:p>
          <a:p>
            <a:pPr lvl="1"/>
            <a:r>
              <a:rPr lang="en-US" dirty="0">
                <a:hlinkClick r:id="rId5"/>
              </a:rPr>
              <a:t>Adopting an Integrated Telework Policy for Employees With and Without Disabilities</a:t>
            </a:r>
            <a:r>
              <a:rPr lang="en-US" dirty="0"/>
              <a:t>: Considerations and strategies for employers creating or reworking telework policies as both an option available to some or all employees and a reasonable accommodation under the Americans with Disabilities Act (ADA).</a:t>
            </a:r>
          </a:p>
        </p:txBody>
      </p:sp>
      <p:sp>
        <p:nvSpPr>
          <p:cNvPr id="4" name="Date Placeholder 3">
            <a:extLst>
              <a:ext uri="{FF2B5EF4-FFF2-40B4-BE49-F238E27FC236}">
                <a16:creationId xmlns:a16="http://schemas.microsoft.com/office/drawing/2014/main" id="{9D4DD87E-5D38-405F-B9E7-504D7AD830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
        <p:nvSpPr>
          <p:cNvPr id="5" name="Slide Number Placeholder 4">
            <a:extLst>
              <a:ext uri="{FF2B5EF4-FFF2-40B4-BE49-F238E27FC236}">
                <a16:creationId xmlns:a16="http://schemas.microsoft.com/office/drawing/2014/main" id="{26E55EAD-EA72-4461-9CEF-84AB689014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1310438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5B1C-6F13-4C6B-A968-A0C40197035E}"/>
              </a:ext>
            </a:extLst>
          </p:cNvPr>
          <p:cNvSpPr>
            <a:spLocks noGrp="1"/>
          </p:cNvSpPr>
          <p:nvPr>
            <p:ph type="title"/>
          </p:nvPr>
        </p:nvSpPr>
        <p:spPr>
          <a:xfrm>
            <a:off x="838200" y="365125"/>
            <a:ext cx="10515600" cy="1695105"/>
          </a:xfrm>
        </p:spPr>
        <p:txBody>
          <a:bodyPr>
            <a:normAutofit fontScale="90000"/>
          </a:bodyPr>
          <a:lstStyle/>
          <a:p>
            <a:r>
              <a:rPr lang="en-US" dirty="0">
                <a:hlinkClick r:id="rId2"/>
              </a:rPr>
              <a:t>Lessons Learned Delivering Remote Services to Job seekers with Low Incomes During COVID-19 Pandemic</a:t>
            </a:r>
            <a:endParaRPr lang="en-US" dirty="0"/>
          </a:p>
        </p:txBody>
      </p:sp>
      <p:sp>
        <p:nvSpPr>
          <p:cNvPr id="3" name="Content Placeholder 2">
            <a:extLst>
              <a:ext uri="{FF2B5EF4-FFF2-40B4-BE49-F238E27FC236}">
                <a16:creationId xmlns:a16="http://schemas.microsoft.com/office/drawing/2014/main" id="{DF6433B4-AE5B-40DE-A5AD-F229F55C1F27}"/>
              </a:ext>
            </a:extLst>
          </p:cNvPr>
          <p:cNvSpPr>
            <a:spLocks noGrp="1"/>
          </p:cNvSpPr>
          <p:nvPr>
            <p:ph idx="1"/>
          </p:nvPr>
        </p:nvSpPr>
        <p:spPr>
          <a:xfrm>
            <a:off x="838200" y="2239617"/>
            <a:ext cx="10515600" cy="3937346"/>
          </a:xfrm>
        </p:spPr>
        <p:txBody>
          <a:bodyPr>
            <a:normAutofit fontScale="92500" lnSpcReduction="20000"/>
          </a:bodyPr>
          <a:lstStyle/>
          <a:p>
            <a:r>
              <a:rPr lang="en-US" sz="2600" dirty="0"/>
              <a:t>Pathways to Work Evidence Clearing House</a:t>
            </a:r>
          </a:p>
          <a:p>
            <a:r>
              <a:rPr lang="en-US" sz="2600" dirty="0"/>
              <a:t>Lessons learned from three organizations that adapted existing interventions to remotely provide work readiness activities/education and training services to job seekers with low incomes.</a:t>
            </a:r>
          </a:p>
          <a:p>
            <a:pPr lvl="1"/>
            <a:r>
              <a:rPr lang="en-US" sz="2600" dirty="0"/>
              <a:t>Common challenges</a:t>
            </a:r>
          </a:p>
          <a:p>
            <a:pPr lvl="1"/>
            <a:r>
              <a:rPr lang="en-US" sz="2600" dirty="0"/>
              <a:t>How to change delivery model</a:t>
            </a:r>
          </a:p>
          <a:p>
            <a:pPr lvl="2"/>
            <a:r>
              <a:rPr lang="en-US" sz="2600" dirty="0"/>
              <a:t>Multiple modalities offered</a:t>
            </a:r>
          </a:p>
          <a:p>
            <a:pPr lvl="2"/>
            <a:r>
              <a:rPr lang="en-US" sz="2600" dirty="0"/>
              <a:t>Modified intervention policies</a:t>
            </a:r>
          </a:p>
          <a:p>
            <a:pPr lvl="2"/>
            <a:r>
              <a:rPr lang="en-US" sz="2600" dirty="0"/>
              <a:t>Offered tech assistance</a:t>
            </a:r>
          </a:p>
          <a:p>
            <a:pPr lvl="2"/>
            <a:r>
              <a:rPr lang="en-US" sz="2600" dirty="0"/>
              <a:t>More frequent communication</a:t>
            </a:r>
          </a:p>
          <a:p>
            <a:pPr lvl="2"/>
            <a:r>
              <a:rPr lang="en-US" sz="2600" dirty="0"/>
              <a:t>Updated infrastructure and helped staff adapt</a:t>
            </a:r>
          </a:p>
          <a:p>
            <a:pPr lvl="1"/>
            <a:r>
              <a:rPr lang="en-US" sz="2600" dirty="0"/>
              <a:t>What will service delivery look like after COVID??  </a:t>
            </a:r>
          </a:p>
          <a:p>
            <a:pPr lvl="2"/>
            <a:endParaRPr lang="en-US" dirty="0"/>
          </a:p>
        </p:txBody>
      </p:sp>
      <p:sp>
        <p:nvSpPr>
          <p:cNvPr id="4" name="Date Placeholder 3">
            <a:extLst>
              <a:ext uri="{FF2B5EF4-FFF2-40B4-BE49-F238E27FC236}">
                <a16:creationId xmlns:a16="http://schemas.microsoft.com/office/drawing/2014/main" id="{2406DF3E-9CAD-472F-A6CD-53527E45EB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
        <p:nvSpPr>
          <p:cNvPr id="5" name="Slide Number Placeholder 4">
            <a:extLst>
              <a:ext uri="{FF2B5EF4-FFF2-40B4-BE49-F238E27FC236}">
                <a16:creationId xmlns:a16="http://schemas.microsoft.com/office/drawing/2014/main" id="{7C8BE502-C82A-4524-8364-6396B61AA5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1775059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39999-E04C-42D9-B235-1240A5635402}"/>
              </a:ext>
            </a:extLst>
          </p:cNvPr>
          <p:cNvSpPr>
            <a:spLocks noGrp="1"/>
          </p:cNvSpPr>
          <p:nvPr>
            <p:ph type="title"/>
          </p:nvPr>
        </p:nvSpPr>
        <p:spPr>
          <a:xfrm>
            <a:off x="838200" y="136525"/>
            <a:ext cx="10515600" cy="1360971"/>
          </a:xfrm>
        </p:spPr>
        <p:txBody>
          <a:bodyPr>
            <a:normAutofit/>
          </a:bodyPr>
          <a:lstStyle/>
          <a:p>
            <a:r>
              <a:rPr lang="en-US" sz="4000" dirty="0">
                <a:hlinkClick r:id="rId2"/>
              </a:rPr>
              <a:t>The Extra Costs Associated With Living With a Disability in the United States</a:t>
            </a:r>
            <a:endParaRPr lang="en-US" sz="4000" dirty="0"/>
          </a:p>
        </p:txBody>
      </p:sp>
      <p:sp>
        <p:nvSpPr>
          <p:cNvPr id="3" name="Content Placeholder 2">
            <a:extLst>
              <a:ext uri="{FF2B5EF4-FFF2-40B4-BE49-F238E27FC236}">
                <a16:creationId xmlns:a16="http://schemas.microsoft.com/office/drawing/2014/main" id="{3AC5A65F-C856-4723-AA22-98D2C9CE5DED}"/>
              </a:ext>
            </a:extLst>
          </p:cNvPr>
          <p:cNvSpPr>
            <a:spLocks noGrp="1"/>
          </p:cNvSpPr>
          <p:nvPr>
            <p:ph idx="1"/>
          </p:nvPr>
        </p:nvSpPr>
        <p:spPr>
          <a:xfrm>
            <a:off x="715617" y="1497496"/>
            <a:ext cx="10959547" cy="4679467"/>
          </a:xfrm>
        </p:spPr>
        <p:txBody>
          <a:bodyPr>
            <a:noAutofit/>
          </a:bodyPr>
          <a:lstStyle/>
          <a:p>
            <a:r>
              <a:rPr lang="en-US" sz="2400" dirty="0"/>
              <a:t>Morris, McGarity, Goodman; </a:t>
            </a:r>
            <a:r>
              <a:rPr lang="en-US" sz="2400" i="1" dirty="0"/>
              <a:t>Journal of Disability Policy Studies, </a:t>
            </a:r>
            <a:r>
              <a:rPr lang="en-US" sz="2400" dirty="0"/>
              <a:t>September 9. 2021</a:t>
            </a:r>
          </a:p>
          <a:p>
            <a:r>
              <a:rPr lang="en-US" sz="2400" b="0" i="0" dirty="0">
                <a:solidFill>
                  <a:srgbClr val="333333"/>
                </a:solidFill>
                <a:effectLst/>
              </a:rPr>
              <a:t>Estimates of the extra costs of living with a disability in the US taken from four nationally representative surveys. Estimates:</a:t>
            </a:r>
          </a:p>
          <a:p>
            <a:pPr lvl="1"/>
            <a:r>
              <a:rPr lang="en-US" sz="2200" dirty="0"/>
              <a:t>household containing an adult with a work disability requires 29% more income (additional $18,322 a year for a household at the median income level) to obtain the same standard of living as a comparable household without a member with a disability.”</a:t>
            </a:r>
          </a:p>
          <a:p>
            <a:pPr lvl="1"/>
            <a:r>
              <a:rPr lang="en-US" sz="2200" dirty="0"/>
              <a:t> </a:t>
            </a:r>
            <a:r>
              <a:rPr lang="en-US" sz="2200" b="0" i="0" dirty="0">
                <a:solidFill>
                  <a:srgbClr val="333333"/>
                </a:solidFill>
                <a:effectLst/>
              </a:rPr>
              <a:t>Single adults w/disabilities = higher costs than those married with disabilities; adults with cognitive impairments = have higher costs compared to those with other kinds of impairments. </a:t>
            </a:r>
          </a:p>
          <a:p>
            <a:pPr lvl="1"/>
            <a:r>
              <a:rPr lang="en-US" sz="2200" dirty="0"/>
              <a:t>Calculate the federal poverty rate for households that include adults with disabilities rises from 24% to 35% after adjusting for the extra costs of disability =  an estimated 2.2 million more people with disabilities counted as poor. </a:t>
            </a:r>
          </a:p>
        </p:txBody>
      </p:sp>
      <p:sp>
        <p:nvSpPr>
          <p:cNvPr id="4" name="Date Placeholder 3">
            <a:extLst>
              <a:ext uri="{FF2B5EF4-FFF2-40B4-BE49-F238E27FC236}">
                <a16:creationId xmlns:a16="http://schemas.microsoft.com/office/drawing/2014/main" id="{4067E2C0-31EF-4DCB-9B25-3DF9039E9C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2091813C-DB4E-4F64-95D8-F210C415D9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1719100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C1E0A-D79D-42A4-97F2-09BBAF912D1A}"/>
              </a:ext>
            </a:extLst>
          </p:cNvPr>
          <p:cNvSpPr>
            <a:spLocks noGrp="1"/>
          </p:cNvSpPr>
          <p:nvPr>
            <p:ph type="title"/>
          </p:nvPr>
        </p:nvSpPr>
        <p:spPr>
          <a:xfrm>
            <a:off x="838200" y="365125"/>
            <a:ext cx="10515600" cy="1596197"/>
          </a:xfrm>
        </p:spPr>
        <p:txBody>
          <a:bodyPr>
            <a:normAutofit fontScale="90000"/>
          </a:bodyPr>
          <a:lstStyle/>
          <a:p>
            <a:r>
              <a:rPr lang="en-US" dirty="0">
                <a:solidFill>
                  <a:srgbClr val="0070C0"/>
                </a:solidFill>
                <a:hlinkClick r:id="rId2">
                  <a:extLst>
                    <a:ext uri="{A12FA001-AC4F-418D-AE19-62706E023703}">
                      <ahyp:hlinkClr xmlns:ahyp="http://schemas.microsoft.com/office/drawing/2018/hyperlinkcolor" val="tx"/>
                    </a:ext>
                  </a:extLst>
                </a:hlinkClick>
              </a:rPr>
              <a:t>How Poor Are People with Disabilities? Evidence Based on the Global Multidimensional Poverty Index</a:t>
            </a:r>
            <a:endParaRPr lang="en-US" dirty="0">
              <a:solidFill>
                <a:srgbClr val="0070C0"/>
              </a:solidFill>
            </a:endParaRPr>
          </a:p>
        </p:txBody>
      </p:sp>
      <p:sp>
        <p:nvSpPr>
          <p:cNvPr id="3" name="Content Placeholder 2">
            <a:extLst>
              <a:ext uri="{FF2B5EF4-FFF2-40B4-BE49-F238E27FC236}">
                <a16:creationId xmlns:a16="http://schemas.microsoft.com/office/drawing/2014/main" id="{B72FB6B1-DE8C-4EF9-B426-FA09083CCE98}"/>
              </a:ext>
            </a:extLst>
          </p:cNvPr>
          <p:cNvSpPr>
            <a:spLocks noGrp="1"/>
          </p:cNvSpPr>
          <p:nvPr>
            <p:ph idx="1"/>
          </p:nvPr>
        </p:nvSpPr>
        <p:spPr>
          <a:xfrm>
            <a:off x="838200" y="2239618"/>
            <a:ext cx="10515600" cy="3937346"/>
          </a:xfrm>
        </p:spPr>
        <p:txBody>
          <a:bodyPr>
            <a:noAutofit/>
          </a:bodyPr>
          <a:lstStyle/>
          <a:p>
            <a:r>
              <a:rPr lang="en-US" sz="2400" dirty="0"/>
              <a:t>Pinilla-</a:t>
            </a:r>
            <a:r>
              <a:rPr lang="en-US" sz="2400" dirty="0" err="1"/>
              <a:t>Roncancio</a:t>
            </a:r>
            <a:r>
              <a:rPr lang="en-US" sz="2400" dirty="0"/>
              <a:t>, Monica, and Sabina </a:t>
            </a:r>
            <a:r>
              <a:rPr lang="en-US" sz="2400" dirty="0" err="1"/>
              <a:t>Alkire</a:t>
            </a:r>
            <a:r>
              <a:rPr lang="en-US" sz="2400" dirty="0"/>
              <a:t>. </a:t>
            </a:r>
            <a:r>
              <a:rPr lang="en-US" sz="2400" i="1" dirty="0"/>
              <a:t>Journal of Disability Policy Studies</a:t>
            </a:r>
            <a:r>
              <a:rPr lang="en-US" sz="2400" dirty="0"/>
              <a:t>, 2020</a:t>
            </a:r>
          </a:p>
          <a:p>
            <a:r>
              <a:rPr lang="en-US" sz="2400" dirty="0">
                <a:solidFill>
                  <a:srgbClr val="333333"/>
                </a:solidFill>
              </a:rPr>
              <a:t>Study </a:t>
            </a:r>
            <a:r>
              <a:rPr lang="en-US" sz="2400" b="0" i="0" dirty="0">
                <a:solidFill>
                  <a:srgbClr val="333333"/>
                </a:solidFill>
                <a:effectLst/>
              </a:rPr>
              <a:t>analyses levels of multidimensional poverty of people living in households with members with disabilities in 11 low- and middle-income countries in different regions of the world using global Multidimensional Poverty Index (MPI).</a:t>
            </a:r>
          </a:p>
          <a:p>
            <a:pPr lvl="1"/>
            <a:r>
              <a:rPr lang="en-US" b="0" i="0" dirty="0">
                <a:solidFill>
                  <a:srgbClr val="333333"/>
                </a:solidFill>
                <a:effectLst/>
              </a:rPr>
              <a:t>In five of the 11 countries people living in households with disabled members face higher levels of multidimensional poverty compared with people without disabilities.</a:t>
            </a:r>
          </a:p>
          <a:p>
            <a:pPr lvl="1"/>
            <a:r>
              <a:rPr lang="en-US" b="0" i="0" dirty="0">
                <a:solidFill>
                  <a:srgbClr val="333333"/>
                </a:solidFill>
                <a:effectLst/>
              </a:rPr>
              <a:t>Differences between the levels of poverty were larger in middle-income countries than in low-income countries = development disability gap.</a:t>
            </a:r>
            <a:endParaRPr lang="en-US" dirty="0"/>
          </a:p>
        </p:txBody>
      </p:sp>
      <p:sp>
        <p:nvSpPr>
          <p:cNvPr id="4" name="Date Placeholder 3">
            <a:extLst>
              <a:ext uri="{FF2B5EF4-FFF2-40B4-BE49-F238E27FC236}">
                <a16:creationId xmlns:a16="http://schemas.microsoft.com/office/drawing/2014/main" id="{B5CB3861-C2E9-4955-9F8E-EE2DBC8916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
        <p:nvSpPr>
          <p:cNvPr id="5" name="Slide Number Placeholder 4">
            <a:extLst>
              <a:ext uri="{FF2B5EF4-FFF2-40B4-BE49-F238E27FC236}">
                <a16:creationId xmlns:a16="http://schemas.microsoft.com/office/drawing/2014/main" id="{20A77C9B-A21E-4E50-93A9-710E5D004D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1660267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28660-9EDE-4321-915D-C78998883268}"/>
              </a:ext>
            </a:extLst>
          </p:cNvPr>
          <p:cNvSpPr>
            <a:spLocks noGrp="1"/>
          </p:cNvSpPr>
          <p:nvPr>
            <p:ph type="title"/>
          </p:nvPr>
        </p:nvSpPr>
        <p:spPr>
          <a:xfrm>
            <a:off x="838200" y="-145773"/>
            <a:ext cx="10515600" cy="3313044"/>
          </a:xfrm>
        </p:spPr>
        <p:txBody>
          <a:bodyPr>
            <a:normAutofit/>
          </a:bodyPr>
          <a:lstStyle/>
          <a:p>
            <a:r>
              <a:rPr lang="en-US" dirty="0">
                <a:hlinkClick r:id="rId2"/>
              </a:rPr>
              <a:t>“</a:t>
            </a:r>
            <a:r>
              <a:rPr lang="en-US" sz="4000" dirty="0">
                <a:hlinkClick r:id="rId2"/>
              </a:rPr>
              <a:t>Today I felt like my work meant something”: A pilot study on job crafting, a coaching-based intervention for people with work limitations and disabilities</a:t>
            </a:r>
            <a:endParaRPr lang="en-US" sz="4000" dirty="0"/>
          </a:p>
        </p:txBody>
      </p:sp>
      <p:sp>
        <p:nvSpPr>
          <p:cNvPr id="3" name="Content Placeholder 2">
            <a:extLst>
              <a:ext uri="{FF2B5EF4-FFF2-40B4-BE49-F238E27FC236}">
                <a16:creationId xmlns:a16="http://schemas.microsoft.com/office/drawing/2014/main" id="{82A88826-A652-4564-81C7-4CAA9AEBFBB0}"/>
              </a:ext>
            </a:extLst>
          </p:cNvPr>
          <p:cNvSpPr>
            <a:spLocks noGrp="1"/>
          </p:cNvSpPr>
          <p:nvPr>
            <p:ph idx="1"/>
          </p:nvPr>
        </p:nvSpPr>
        <p:spPr>
          <a:xfrm>
            <a:off x="838200" y="2863919"/>
            <a:ext cx="10515600" cy="3313044"/>
          </a:xfrm>
        </p:spPr>
        <p:txBody>
          <a:bodyPr>
            <a:normAutofit fontScale="92500" lnSpcReduction="10000"/>
          </a:bodyPr>
          <a:lstStyle/>
          <a:p>
            <a:r>
              <a:rPr lang="en-US" sz="2600" dirty="0"/>
              <a:t>Sundar, Brucker; </a:t>
            </a:r>
            <a:r>
              <a:rPr lang="en-US" sz="2600" i="1" dirty="0"/>
              <a:t>Work</a:t>
            </a:r>
            <a:r>
              <a:rPr lang="en-US" sz="2600" dirty="0"/>
              <a:t>; Vol 69, issue 2; 2021</a:t>
            </a:r>
          </a:p>
          <a:p>
            <a:r>
              <a:rPr lang="en-US" sz="2600" dirty="0"/>
              <a:t>Test job crafting as an OT intervention strategy for people with disabilities and health conditions</a:t>
            </a:r>
          </a:p>
          <a:p>
            <a:r>
              <a:rPr lang="en-US" sz="2600" dirty="0"/>
              <a:t>“Job crafting is a proactive, strengths-based, bottom-up approach where workers renegotiate and redefine their job tasks in a personally meaningful way.”</a:t>
            </a:r>
          </a:p>
          <a:p>
            <a:pPr lvl="1"/>
            <a:r>
              <a:rPr lang="en-US" sz="2600" dirty="0"/>
              <a:t>Opportunity to use with disabled and nondisabled individuals</a:t>
            </a:r>
          </a:p>
          <a:p>
            <a:pPr lvl="1"/>
            <a:r>
              <a:rPr lang="en-US" sz="2600" dirty="0"/>
              <a:t>Statistically significant belief in own work abilities and meeting goals</a:t>
            </a:r>
          </a:p>
          <a:p>
            <a:pPr lvl="1"/>
            <a:r>
              <a:rPr lang="en-US" sz="2600" dirty="0"/>
              <a:t>Opportunity to expand job roles and modification of scope</a:t>
            </a:r>
          </a:p>
          <a:p>
            <a:pPr lvl="1"/>
            <a:endParaRPr lang="en-US" dirty="0"/>
          </a:p>
        </p:txBody>
      </p:sp>
      <p:sp>
        <p:nvSpPr>
          <p:cNvPr id="4" name="Date Placeholder 3">
            <a:extLst>
              <a:ext uri="{FF2B5EF4-FFF2-40B4-BE49-F238E27FC236}">
                <a16:creationId xmlns:a16="http://schemas.microsoft.com/office/drawing/2014/main" id="{BBF150B2-C006-4D1E-B425-CCC630E84F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
        <p:nvSpPr>
          <p:cNvPr id="5" name="Slide Number Placeholder 4">
            <a:extLst>
              <a:ext uri="{FF2B5EF4-FFF2-40B4-BE49-F238E27FC236}">
                <a16:creationId xmlns:a16="http://schemas.microsoft.com/office/drawing/2014/main" id="{060D869E-261E-43AD-B46F-9F4F828A84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4131312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9AB6E-810B-4C44-93B2-03EC6B8B173A}"/>
              </a:ext>
            </a:extLst>
          </p:cNvPr>
          <p:cNvSpPr>
            <a:spLocks noGrp="1"/>
          </p:cNvSpPr>
          <p:nvPr>
            <p:ph type="title"/>
          </p:nvPr>
        </p:nvSpPr>
        <p:spPr>
          <a:xfrm>
            <a:off x="838200" y="1"/>
            <a:ext cx="10515600" cy="1690688"/>
          </a:xfrm>
        </p:spPr>
        <p:txBody>
          <a:bodyPr/>
          <a:lstStyle/>
          <a:p>
            <a:r>
              <a:rPr lang="en-US" dirty="0">
                <a:hlinkClick r:id="rId2"/>
              </a:rPr>
              <a:t>Accessibility Resources</a:t>
            </a:r>
            <a:endParaRPr lang="en-US" dirty="0"/>
          </a:p>
        </p:txBody>
      </p:sp>
      <p:sp>
        <p:nvSpPr>
          <p:cNvPr id="3" name="Content Placeholder 2">
            <a:extLst>
              <a:ext uri="{FF2B5EF4-FFF2-40B4-BE49-F238E27FC236}">
                <a16:creationId xmlns:a16="http://schemas.microsoft.com/office/drawing/2014/main" id="{3DEEDEF7-6480-450F-82C2-F7CF86E2B89B}"/>
              </a:ext>
            </a:extLst>
          </p:cNvPr>
          <p:cNvSpPr>
            <a:spLocks noGrp="1"/>
          </p:cNvSpPr>
          <p:nvPr>
            <p:ph idx="1"/>
          </p:nvPr>
        </p:nvSpPr>
        <p:spPr>
          <a:xfrm>
            <a:off x="838200" y="1563757"/>
            <a:ext cx="10515600" cy="4613206"/>
          </a:xfrm>
        </p:spPr>
        <p:txBody>
          <a:bodyPr/>
          <a:lstStyle/>
          <a:p>
            <a:r>
              <a:rPr lang="en-US" dirty="0"/>
              <a:t>National Clearinghouse of Rehabilitation Training Materials, U.S. Department of Education </a:t>
            </a:r>
          </a:p>
          <a:p>
            <a:r>
              <a:rPr lang="en-US" dirty="0"/>
              <a:t>Starts with Why Access is Important and a screen reader demo</a:t>
            </a:r>
          </a:p>
          <a:p>
            <a:r>
              <a:rPr lang="en-US" dirty="0"/>
              <a:t>Examples , how </a:t>
            </a:r>
            <a:r>
              <a:rPr lang="en-US" dirty="0" err="1"/>
              <a:t>to’s</a:t>
            </a:r>
            <a:r>
              <a:rPr lang="en-US" dirty="0"/>
              <a:t>, directions, tutorials, guides, Federal resources:</a:t>
            </a:r>
          </a:p>
          <a:p>
            <a:pPr lvl="1"/>
            <a:r>
              <a:rPr lang="en-US" dirty="0"/>
              <a:t>PDF Accessibility</a:t>
            </a:r>
          </a:p>
          <a:p>
            <a:pPr lvl="1"/>
            <a:r>
              <a:rPr lang="en-US" dirty="0"/>
              <a:t>Webinar Accessibility</a:t>
            </a:r>
          </a:p>
          <a:p>
            <a:pPr lvl="1"/>
            <a:r>
              <a:rPr lang="en-US" dirty="0"/>
              <a:t>PowerPoint Accessibility</a:t>
            </a:r>
          </a:p>
          <a:p>
            <a:pPr lvl="1"/>
            <a:r>
              <a:rPr lang="en-US" dirty="0"/>
              <a:t>Word Accessibility </a:t>
            </a:r>
          </a:p>
          <a:p>
            <a:pPr lvl="1"/>
            <a:r>
              <a:rPr lang="en-US" dirty="0"/>
              <a:t>Excel Accessibility</a:t>
            </a:r>
          </a:p>
        </p:txBody>
      </p:sp>
      <p:sp>
        <p:nvSpPr>
          <p:cNvPr id="4" name="Date Placeholder 3">
            <a:extLst>
              <a:ext uri="{FF2B5EF4-FFF2-40B4-BE49-F238E27FC236}">
                <a16:creationId xmlns:a16="http://schemas.microsoft.com/office/drawing/2014/main" id="{38D318A5-298A-4665-992F-54B5A0B213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
        <p:nvSpPr>
          <p:cNvPr id="5" name="Slide Number Placeholder 4">
            <a:extLst>
              <a:ext uri="{FF2B5EF4-FFF2-40B4-BE49-F238E27FC236}">
                <a16:creationId xmlns:a16="http://schemas.microsoft.com/office/drawing/2014/main" id="{BC113A23-5411-4FD6-9909-65A51B0B8C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3221986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B612-089B-43B1-A7C9-2A063982DD40}"/>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Up Front Matters</a:t>
            </a:r>
            <a:endParaRPr lang="en-US" dirty="0"/>
          </a:p>
        </p:txBody>
      </p:sp>
      <p:sp>
        <p:nvSpPr>
          <p:cNvPr id="3" name="Content Placeholder 2">
            <a:extLst>
              <a:ext uri="{FF2B5EF4-FFF2-40B4-BE49-F238E27FC236}">
                <a16:creationId xmlns:a16="http://schemas.microsoft.com/office/drawing/2014/main" id="{6901AE3E-DB21-4A95-985A-E2E6BBEC9F27}"/>
              </a:ext>
            </a:extLst>
          </p:cNvPr>
          <p:cNvSpPr>
            <a:spLocks noGrp="1"/>
          </p:cNvSpPr>
          <p:nvPr>
            <p:ph idx="1"/>
          </p:nvPr>
        </p:nvSpPr>
        <p:spPr/>
        <p:txBody>
          <a:bodyPr/>
          <a:lstStyle/>
          <a:p>
            <a:pPr>
              <a:spcBef>
                <a:spcPts val="1800"/>
              </a:spcBef>
            </a:pPr>
            <a:r>
              <a:rPr lang="en-US" sz="2800" dirty="0"/>
              <a:t>This webinar is being recorded. We will post an archive of along side the Monthly nTIDE broadcast on our webinar, each month, on our website at </a:t>
            </a:r>
            <a:r>
              <a:rPr lang="en-US" sz="2800" u="sng" dirty="0">
                <a:hlinkClick r:id="rId4"/>
              </a:rPr>
              <a:t>www.researchondisability.org/nTIDE</a:t>
            </a:r>
            <a:r>
              <a:rPr lang="en-US" sz="2800" dirty="0"/>
              <a:t>. This site will also provide copies of the presentations, the speakers’ bios, full transcripts, and other valuable resources.</a:t>
            </a:r>
          </a:p>
          <a:p>
            <a:pPr>
              <a:spcBef>
                <a:spcPts val="1800"/>
              </a:spcBef>
            </a:pPr>
            <a:r>
              <a:rPr lang="en-US" sz="2800" dirty="0"/>
              <a:t>As an attendee of this webinar, you are a viewer. To ask questions of the speakers, click on the Q &amp; A box on your webinar screen and type your questions into the box. Speakers will review these questions and provide answers during the last section of the webinar. Some questions may be answered directly in the Q &amp; A box. </a:t>
            </a:r>
            <a:endParaRPr lang="en-US" sz="2800" dirty="0">
              <a:latin typeface="Calibri" panose="020F050202020403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7B6C1A9F-E6E1-4666-AC80-2B4B1F6B4AD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978E3353-AAEC-4BB7-BD97-5458D8183A57}"/>
              </a:ext>
            </a:extLst>
          </p:cNvPr>
          <p:cNvSpPr>
            <a:spLocks noGrp="1"/>
          </p:cNvSpPr>
          <p:nvPr>
            <p:ph type="sldNum" sz="quarter" idx="12"/>
          </p:nvPr>
        </p:nvSpPr>
        <p:spPr/>
        <p:txBody>
          <a:bodyPr/>
          <a:lstStyle/>
          <a:p>
            <a:fld id="{9C637C1D-740A-4EE7-9AC7-DE15DA94B719}" type="slidenum">
              <a:rPr lang="en-US" smtClean="0"/>
              <a:t>3</a:t>
            </a:fld>
            <a:endParaRPr lang="en-US"/>
          </a:p>
        </p:txBody>
      </p:sp>
      <p:pic>
        <p:nvPicPr>
          <p:cNvPr id="6" name="nTIDE-2">
            <a:hlinkClick r:id="" action="ppaction://media"/>
            <a:extLst>
              <a:ext uri="{FF2B5EF4-FFF2-40B4-BE49-F238E27FC236}">
                <a16:creationId xmlns:a16="http://schemas.microsoft.com/office/drawing/2014/main" id="{7BEBF58B-7E86-4D70-AA4F-B216C6A8DA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 y="685800"/>
            <a:ext cx="533400" cy="533400"/>
          </a:xfrm>
          <a:prstGeom prst="rect">
            <a:avLst/>
          </a:prstGeom>
        </p:spPr>
      </p:pic>
    </p:spTree>
    <p:extLst>
      <p:ext uri="{BB962C8B-B14F-4D97-AF65-F5344CB8AC3E}">
        <p14:creationId xmlns:p14="http://schemas.microsoft.com/office/powerpoint/2010/main" val="1544049043"/>
      </p:ext>
    </p:extLst>
  </p:cSld>
  <p:clrMapOvr>
    <a:masterClrMapping/>
  </p:clrMapOvr>
  <mc:AlternateContent xmlns:mc="http://schemas.openxmlformats.org/markup-compatibility/2006" xmlns:p14="http://schemas.microsoft.com/office/powerpoint/2010/main">
    <mc:Choice Requires="p14">
      <p:transition p14:dur="380" advClick="0" advTm="380"/>
    </mc:Choice>
    <mc:Fallback xmlns="">
      <p:transition advClick="0" advTm="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922ED-37C4-47A5-A2D8-9034D95BF542}"/>
              </a:ext>
            </a:extLst>
          </p:cNvPr>
          <p:cNvSpPr>
            <a:spLocks noGrp="1"/>
          </p:cNvSpPr>
          <p:nvPr>
            <p:ph type="title"/>
          </p:nvPr>
        </p:nvSpPr>
        <p:spPr/>
        <p:txBody>
          <a:bodyPr/>
          <a:lstStyle/>
          <a:p>
            <a:r>
              <a:rPr lang="en-US" dirty="0"/>
              <a:t>Happy NDEAM! National Disability Employment Awareness Month </a:t>
            </a:r>
          </a:p>
        </p:txBody>
      </p:sp>
      <p:sp>
        <p:nvSpPr>
          <p:cNvPr id="3" name="Content Placeholder 2">
            <a:extLst>
              <a:ext uri="{FF2B5EF4-FFF2-40B4-BE49-F238E27FC236}">
                <a16:creationId xmlns:a16="http://schemas.microsoft.com/office/drawing/2014/main" id="{B1BF50D3-0BD4-4F32-B5D2-7BDEF7759572}"/>
              </a:ext>
            </a:extLst>
          </p:cNvPr>
          <p:cNvSpPr>
            <a:spLocks noGrp="1"/>
          </p:cNvSpPr>
          <p:nvPr>
            <p:ph idx="1"/>
          </p:nvPr>
        </p:nvSpPr>
        <p:spPr/>
        <p:txBody>
          <a:bodyPr>
            <a:normAutofit lnSpcReduction="10000"/>
          </a:bodyPr>
          <a:lstStyle/>
          <a:p>
            <a:r>
              <a:rPr lang="en-US" dirty="0">
                <a:hlinkClick r:id="rId2"/>
              </a:rPr>
              <a:t>DisabilityIN NDEAM events </a:t>
            </a:r>
            <a:r>
              <a:rPr lang="en-US" dirty="0"/>
              <a:t>– global awareness!</a:t>
            </a:r>
          </a:p>
          <a:p>
            <a:r>
              <a:rPr lang="en-US" dirty="0"/>
              <a:t>APSE Webinars:</a:t>
            </a:r>
          </a:p>
          <a:p>
            <a:pPr lvl="1"/>
            <a:r>
              <a:rPr lang="en-US" dirty="0">
                <a:solidFill>
                  <a:srgbClr val="954F72"/>
                </a:solidFill>
                <a:hlinkClick r:id="rId3">
                  <a:extLst>
                    <a:ext uri="{A12FA001-AC4F-418D-AE19-62706E023703}">
                      <ahyp:hlinkClr xmlns:ahyp="http://schemas.microsoft.com/office/drawing/2018/hyperlinkcolor" val="tx"/>
                    </a:ext>
                  </a:extLst>
                </a:hlinkClick>
              </a:rPr>
              <a:t>"</a:t>
            </a:r>
            <a:r>
              <a:rPr lang="en-US" dirty="0">
                <a:solidFill>
                  <a:srgbClr val="0070C0"/>
                </a:solidFill>
                <a:hlinkClick r:id="rId3">
                  <a:extLst>
                    <a:ext uri="{A12FA001-AC4F-418D-AE19-62706E023703}">
                      <ahyp:hlinkClr xmlns:ahyp="http://schemas.microsoft.com/office/drawing/2018/hyperlinkcolor" val="tx"/>
                    </a:ext>
                  </a:extLst>
                </a:hlinkClick>
              </a:rPr>
              <a:t>Beyond COVID 19: What We’ve Learned and How We Move Employment First Forward“; </a:t>
            </a:r>
            <a:r>
              <a:rPr lang="en-US" dirty="0"/>
              <a:t>Thursday, October 14th, 1-2PM EST; Julie Christensen, John Butterworth</a:t>
            </a:r>
            <a:endParaRPr lang="en-US" dirty="0">
              <a:solidFill>
                <a:srgbClr val="0563C1"/>
              </a:solidFill>
              <a:hlinkClick r:id="" action="ppaction://noaction">
                <a:extLst>
                  <a:ext uri="{A12FA001-AC4F-418D-AE19-62706E023703}">
                    <ahyp:hlinkClr xmlns:ahyp="http://schemas.microsoft.com/office/drawing/2018/hyperlinkcolor" val="tx"/>
                  </a:ext>
                </a:extLst>
              </a:hlinkClick>
            </a:endParaRPr>
          </a:p>
          <a:p>
            <a:pPr lvl="1"/>
            <a:r>
              <a:rPr lang="en-US" dirty="0">
                <a:solidFill>
                  <a:srgbClr val="0563C1"/>
                </a:solidFill>
                <a:hlinkClick r:id="" action="ppaction://noaction">
                  <a:extLst>
                    <a:ext uri="{A12FA001-AC4F-418D-AE19-62706E023703}">
                      <ahyp:hlinkClr xmlns:ahyp="http://schemas.microsoft.com/office/drawing/2018/hyperlinkcolor" val="tx"/>
                    </a:ext>
                  </a:extLst>
                </a:hlinkClick>
              </a:rPr>
              <a:t>"</a:t>
            </a:r>
            <a:r>
              <a:rPr lang="en-US" dirty="0">
                <a:solidFill>
                  <a:srgbClr val="0070C0"/>
                </a:solidFill>
                <a:hlinkClick r:id="rId4">
                  <a:extLst>
                    <a:ext uri="{A12FA001-AC4F-418D-AE19-62706E023703}">
                      <ahyp:hlinkClr xmlns:ahyp="http://schemas.microsoft.com/office/drawing/2018/hyperlinkcolor" val="tx"/>
                    </a:ext>
                  </a:extLst>
                </a:hlinkClick>
              </a:rPr>
              <a:t>Implementation</a:t>
            </a:r>
            <a:r>
              <a:rPr lang="en-US" dirty="0">
                <a:solidFill>
                  <a:srgbClr val="0563C1"/>
                </a:solidFill>
                <a:hlinkClick r:id="rId4">
                  <a:extLst>
                    <a:ext uri="{A12FA001-AC4F-418D-AE19-62706E023703}">
                      <ahyp:hlinkClr xmlns:ahyp="http://schemas.microsoft.com/office/drawing/2018/hyperlinkcolor" val="tx"/>
                    </a:ext>
                  </a:extLst>
                </a:hlinkClick>
              </a:rPr>
              <a:t> and use of telerehabilitation in delivery of individualized community-based vocational rehabilitation services to rural veterans.“; </a:t>
            </a:r>
            <a:r>
              <a:rPr lang="en-US" dirty="0"/>
              <a:t>Wednesday, October 27, from 1-2 pm EST; Presenters include Lisa Ottomanelli</a:t>
            </a:r>
          </a:p>
          <a:p>
            <a:r>
              <a:rPr lang="en-US" dirty="0"/>
              <a:t>Department of Labor: </a:t>
            </a:r>
          </a:p>
          <a:p>
            <a:pPr lvl="1"/>
            <a:r>
              <a:rPr lang="en-US" dirty="0">
                <a:hlinkClick r:id="rId5"/>
              </a:rPr>
              <a:t>America’s Economic Recovery is Powered by Inclusion</a:t>
            </a:r>
            <a:r>
              <a:rPr lang="en-US" dirty="0"/>
              <a:t>. October 20, 2-3 pm EST</a:t>
            </a:r>
          </a:p>
        </p:txBody>
      </p:sp>
      <p:sp>
        <p:nvSpPr>
          <p:cNvPr id="4" name="Date Placeholder 3">
            <a:extLst>
              <a:ext uri="{FF2B5EF4-FFF2-40B4-BE49-F238E27FC236}">
                <a16:creationId xmlns:a16="http://schemas.microsoft.com/office/drawing/2014/main" id="{D35AE581-F6D3-431B-93B0-ECCA1C5F8E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
        <p:nvSpPr>
          <p:cNvPr id="5" name="Slide Number Placeholder 4">
            <a:extLst>
              <a:ext uri="{FF2B5EF4-FFF2-40B4-BE49-F238E27FC236}">
                <a16:creationId xmlns:a16="http://schemas.microsoft.com/office/drawing/2014/main" id="{930FCD8F-701C-4A6B-8D3A-6F53FB7E8A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4221741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0D428-FDE5-4D60-B835-7D17FE0ED5C8}"/>
              </a:ext>
            </a:extLst>
          </p:cNvPr>
          <p:cNvSpPr>
            <a:spLocks noGrp="1"/>
          </p:cNvSpPr>
          <p:nvPr>
            <p:ph type="title"/>
          </p:nvPr>
        </p:nvSpPr>
        <p:spPr>
          <a:xfrm>
            <a:off x="838200" y="365125"/>
            <a:ext cx="10515600" cy="1589086"/>
          </a:xfrm>
        </p:spPr>
        <p:txBody>
          <a:bodyPr>
            <a:normAutofit fontScale="90000"/>
          </a:bodyPr>
          <a:lstStyle/>
          <a:p>
            <a:pPr algn="ctr"/>
            <a:r>
              <a:rPr lang="en-US" dirty="0">
                <a:hlinkClick r:id="rId2"/>
              </a:rPr>
              <a:t>Webinar: Lessons Learned from COVID-19’s Impact on Competitive Integrated Employment (CIE)</a:t>
            </a:r>
            <a:endParaRPr lang="en-US" dirty="0"/>
          </a:p>
        </p:txBody>
      </p:sp>
      <p:sp>
        <p:nvSpPr>
          <p:cNvPr id="3" name="Content Placeholder 2">
            <a:extLst>
              <a:ext uri="{FF2B5EF4-FFF2-40B4-BE49-F238E27FC236}">
                <a16:creationId xmlns:a16="http://schemas.microsoft.com/office/drawing/2014/main" id="{05F3BE4A-0F10-4DE9-97CC-3B9EDB2AD23A}"/>
              </a:ext>
            </a:extLst>
          </p:cNvPr>
          <p:cNvSpPr>
            <a:spLocks noGrp="1"/>
          </p:cNvSpPr>
          <p:nvPr>
            <p:ph idx="1"/>
          </p:nvPr>
        </p:nvSpPr>
        <p:spPr>
          <a:xfrm>
            <a:off x="838200" y="2133599"/>
            <a:ext cx="10515600" cy="4043363"/>
          </a:xfrm>
        </p:spPr>
        <p:txBody>
          <a:bodyPr>
            <a:normAutofit fontScale="77500" lnSpcReduction="20000"/>
          </a:bodyPr>
          <a:lstStyle/>
          <a:p>
            <a:r>
              <a:rPr lang="en-US" sz="3400" dirty="0">
                <a:solidFill>
                  <a:srgbClr val="505050"/>
                </a:solidFill>
                <a:effectLst/>
                <a:ea typeface="Times New Roman" panose="02020603050405020304" pitchFamily="18" charset="0"/>
              </a:rPr>
              <a:t>October 13, 3-4 pm Eastern; David Mank, PhD, and Rich Toscano, </a:t>
            </a:r>
            <a:r>
              <a:rPr lang="en-US" sz="3400" dirty="0" err="1">
                <a:solidFill>
                  <a:srgbClr val="505050"/>
                </a:solidFill>
                <a:effectLst/>
                <a:ea typeface="Times New Roman" panose="02020603050405020304" pitchFamily="18" charset="0"/>
              </a:rPr>
              <a:t>M.Ed</a:t>
            </a:r>
            <a:r>
              <a:rPr lang="en-US" sz="3400" dirty="0">
                <a:solidFill>
                  <a:srgbClr val="505050"/>
                </a:solidFill>
                <a:effectLst/>
                <a:ea typeface="Times New Roman" panose="02020603050405020304" pitchFamily="18" charset="0"/>
              </a:rPr>
              <a:t> </a:t>
            </a:r>
          </a:p>
          <a:p>
            <a:r>
              <a:rPr lang="en-US" sz="3400" dirty="0">
                <a:solidFill>
                  <a:srgbClr val="505050"/>
                </a:solidFill>
                <a:ea typeface="Times New Roman" panose="02020603050405020304" pitchFamily="18" charset="0"/>
              </a:rPr>
              <a:t>Employment First State Leadership Mentoring Program (EFSLMP) Community of Practice (CoP) Webinar Series</a:t>
            </a:r>
          </a:p>
          <a:p>
            <a:r>
              <a:rPr lang="en-US" sz="3400" dirty="0">
                <a:solidFill>
                  <a:srgbClr val="505050"/>
                </a:solidFill>
                <a:effectLst/>
                <a:ea typeface="Times New Roman" panose="02020603050405020304" pitchFamily="18" charset="0"/>
              </a:rPr>
              <a:t>Discuss findings from six group interviews with national/international leaders on COVID-19’s impact on people with disabilities and competitive integrated employment/innovative practices</a:t>
            </a:r>
          </a:p>
          <a:p>
            <a:pPr lvl="1"/>
            <a:r>
              <a:rPr lang="en-US" sz="3400" dirty="0">
                <a:solidFill>
                  <a:srgbClr val="505050"/>
                </a:solidFill>
                <a:effectLst/>
                <a:ea typeface="Times New Roman" panose="02020603050405020304" pitchFamily="18" charset="0"/>
              </a:rPr>
              <a:t>Long-term and short-term impacts COVID-19 had on employers, providers and workers with disabilities.</a:t>
            </a:r>
          </a:p>
          <a:p>
            <a:pPr lvl="1"/>
            <a:r>
              <a:rPr lang="en-US" sz="3400" dirty="0">
                <a:solidFill>
                  <a:srgbClr val="505050"/>
                </a:solidFill>
                <a:effectLst/>
                <a:ea typeface="Times New Roman" panose="02020603050405020304" pitchFamily="18" charset="0"/>
              </a:rPr>
              <a:t>Impacts technology had in making the workforce more and less inclusive for people with disabilities during COVID-19.</a:t>
            </a:r>
          </a:p>
          <a:p>
            <a:pPr lvl="1"/>
            <a:r>
              <a:rPr lang="en-US" sz="3400" dirty="0">
                <a:solidFill>
                  <a:srgbClr val="505050"/>
                </a:solidFill>
                <a:effectLst/>
                <a:ea typeface="Times New Roman" panose="02020603050405020304" pitchFamily="18" charset="0"/>
              </a:rPr>
              <a:t>Strategies that employers and providers should consider post-COVID-19 to maximize CIE for people with disabilities.</a:t>
            </a:r>
            <a:endParaRPr lang="en-US" sz="3400" dirty="0">
              <a:effectLst/>
              <a:latin typeface="Calibri" panose="020F0502020204030204" pitchFamily="34" charset="0"/>
              <a:ea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D706BD64-4F79-4D8E-BB95-5AB437195A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
        <p:nvSpPr>
          <p:cNvPr id="5" name="Slide Number Placeholder 4">
            <a:extLst>
              <a:ext uri="{FF2B5EF4-FFF2-40B4-BE49-F238E27FC236}">
                <a16:creationId xmlns:a16="http://schemas.microsoft.com/office/drawing/2014/main" id="{B79E2835-F73F-4B78-A47B-722F455558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508271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AD09E-64C3-48D7-80E5-0CE97189F353}"/>
              </a:ext>
            </a:extLst>
          </p:cNvPr>
          <p:cNvSpPr>
            <a:spLocks noGrp="1"/>
          </p:cNvSpPr>
          <p:nvPr>
            <p:ph type="title"/>
          </p:nvPr>
        </p:nvSpPr>
        <p:spPr>
          <a:xfrm>
            <a:off x="838200" y="57762"/>
            <a:ext cx="10515600" cy="1325563"/>
          </a:xfrm>
        </p:spPr>
        <p:txBody>
          <a:bodyPr/>
          <a:lstStyle/>
          <a:p>
            <a:pPr algn="ctr"/>
            <a:r>
              <a:rPr lang="en-US" b="1" u="sng" dirty="0">
                <a:latin typeface="Calibri" panose="020F0502020204030204" pitchFamily="34" charset="0"/>
                <a:cs typeface="Calibri" panose="020F0502020204030204" pitchFamily="34" charset="0"/>
              </a:rPr>
              <a:t>Part 3: nTIDE Guest Speaker</a:t>
            </a:r>
          </a:p>
        </p:txBody>
      </p:sp>
      <p:sp>
        <p:nvSpPr>
          <p:cNvPr id="3" name="Content Placeholder 2">
            <a:extLst>
              <a:ext uri="{FF2B5EF4-FFF2-40B4-BE49-F238E27FC236}">
                <a16:creationId xmlns:a16="http://schemas.microsoft.com/office/drawing/2014/main" id="{34362D8E-8B29-4D6D-B77F-2E8391FFA87B}"/>
              </a:ext>
            </a:extLst>
          </p:cNvPr>
          <p:cNvSpPr>
            <a:spLocks noGrp="1"/>
          </p:cNvSpPr>
          <p:nvPr>
            <p:ph idx="1"/>
          </p:nvPr>
        </p:nvSpPr>
        <p:spPr>
          <a:xfrm>
            <a:off x="1678273" y="1703728"/>
            <a:ext cx="11249025" cy="5096510"/>
          </a:xfrm>
        </p:spPr>
        <p:txBody>
          <a:bodyPr>
            <a:normAutofit/>
          </a:bodyPr>
          <a:lstStyle/>
          <a:p>
            <a:pPr marL="0" indent="0">
              <a:buNone/>
            </a:pPr>
            <a:endParaRPr lang="en-US" b="1" i="1" dirty="0"/>
          </a:p>
          <a:p>
            <a:pPr marL="0" indent="0">
              <a:buNone/>
            </a:pPr>
            <a:endParaRPr lang="en-US" b="1" i="1" dirty="0"/>
          </a:p>
          <a:p>
            <a:pPr marL="0" indent="0">
              <a:buNone/>
            </a:pPr>
            <a:endParaRPr lang="en-US" b="1" i="1" dirty="0"/>
          </a:p>
          <a:p>
            <a:pPr marL="0" indent="0">
              <a:buNone/>
            </a:pPr>
            <a:endParaRPr lang="en-US" b="1" i="1" dirty="0"/>
          </a:p>
          <a:p>
            <a:pPr marL="0" indent="0">
              <a:buNone/>
            </a:pPr>
            <a:endParaRPr lang="en-US" b="1" i="1" dirty="0"/>
          </a:p>
          <a:p>
            <a:pPr marL="0" indent="0">
              <a:buNone/>
            </a:pPr>
            <a:endParaRPr lang="en-US" b="1" i="1" dirty="0"/>
          </a:p>
          <a:p>
            <a:pPr marL="0" indent="0">
              <a:buNone/>
            </a:pPr>
            <a:r>
              <a:rPr lang="en-US" b="1" i="1" dirty="0"/>
              <a:t>    Cayte Anderson	</a:t>
            </a:r>
            <a:r>
              <a:rPr lang="en-US" sz="2000" b="1" i="1" dirty="0"/>
              <a:t>			            </a:t>
            </a:r>
            <a:r>
              <a:rPr lang="en-US" b="1" i="1" dirty="0"/>
              <a:t>Sara Park</a:t>
            </a:r>
          </a:p>
          <a:p>
            <a:pPr marL="0" indent="0">
              <a:buNone/>
            </a:pPr>
            <a:r>
              <a:rPr lang="en-US" sz="2000" i="1" dirty="0"/>
              <a:t>          Associate Professor				           Doctoral Student</a:t>
            </a:r>
          </a:p>
          <a:p>
            <a:pPr marL="0" indent="0">
              <a:buNone/>
            </a:pPr>
            <a:r>
              <a:rPr lang="en-US" sz="2000" i="1" dirty="0"/>
              <a:t>       University of WI-Stout		                                           University of WI-Madison</a:t>
            </a:r>
          </a:p>
        </p:txBody>
      </p:sp>
      <p:sp>
        <p:nvSpPr>
          <p:cNvPr id="4" name="Date Placeholder 3">
            <a:extLst>
              <a:ext uri="{FF2B5EF4-FFF2-40B4-BE49-F238E27FC236}">
                <a16:creationId xmlns:a16="http://schemas.microsoft.com/office/drawing/2014/main" id="{013DFA09-8F91-4082-B252-8A3D4D3B4A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637D6B4B-C59F-4F33-AE13-3E782A426A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7" name="Picture 6" descr="A picture containing person, wall, person, blue&#10;&#10;Description automatically generated">
            <a:extLst>
              <a:ext uri="{FF2B5EF4-FFF2-40B4-BE49-F238E27FC236}">
                <a16:creationId xmlns:a16="http://schemas.microsoft.com/office/drawing/2014/main" id="{F0021D2E-5958-4438-91D5-2AAF18E589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7773" y="1383325"/>
            <a:ext cx="3142628" cy="3312500"/>
          </a:xfrm>
          <a:prstGeom prst="rect">
            <a:avLst/>
          </a:prstGeom>
        </p:spPr>
      </p:pic>
      <p:pic>
        <p:nvPicPr>
          <p:cNvPr id="9" name="Picture 8" descr="A person smiling for the camera&#10;&#10;Description automatically generated with medium confidence">
            <a:extLst>
              <a:ext uri="{FF2B5EF4-FFF2-40B4-BE49-F238E27FC236}">
                <a16:creationId xmlns:a16="http://schemas.microsoft.com/office/drawing/2014/main" id="{794C20FB-DE2D-4789-8709-AB8D8DFC2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5307" y="1383325"/>
            <a:ext cx="3280425" cy="3265237"/>
          </a:xfrm>
          <a:prstGeom prst="rect">
            <a:avLst/>
          </a:prstGeom>
        </p:spPr>
      </p:pic>
    </p:spTree>
    <p:extLst>
      <p:ext uri="{BB962C8B-B14F-4D97-AF65-F5344CB8AC3E}">
        <p14:creationId xmlns:p14="http://schemas.microsoft.com/office/powerpoint/2010/main" val="2538107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ctrTitle"/>
          </p:nvPr>
        </p:nvSpPr>
        <p:spPr>
          <a:xfrm>
            <a:off x="1115943" y="1449708"/>
            <a:ext cx="10363200" cy="1470000"/>
          </a:xfrm>
          <a:prstGeom prst="rect">
            <a:avLst/>
          </a:prstGeom>
          <a:noFill/>
          <a:ln>
            <a:noFill/>
          </a:ln>
        </p:spPr>
        <p:txBody>
          <a:bodyPr spcFirstLastPara="1" wrap="square" lIns="0" tIns="60933" rIns="121900" bIns="60933" anchor="ctr" anchorCtr="0">
            <a:normAutofit fontScale="90000"/>
          </a:bodyPr>
          <a:lstStyle/>
          <a:p>
            <a:pPr marL="158747" indent="-148163">
              <a:buSzPct val="100000"/>
            </a:pPr>
            <a:r>
              <a:rPr lang="en" sz="4800" b="1" dirty="0"/>
              <a:t>Technology Early Career Preparation Intervention (TECH-Prep)</a:t>
            </a:r>
            <a:br>
              <a:rPr lang="en" sz="4800" b="1" dirty="0"/>
            </a:br>
            <a:r>
              <a:rPr lang="en" sz="4800" b="1" dirty="0"/>
              <a:t>Panel Presentation</a:t>
            </a:r>
            <a:endParaRPr dirty="0"/>
          </a:p>
        </p:txBody>
      </p:sp>
      <p:sp>
        <p:nvSpPr>
          <p:cNvPr id="99" name="Google Shape;99;p20"/>
          <p:cNvSpPr txBox="1">
            <a:spLocks noGrp="1"/>
          </p:cNvSpPr>
          <p:nvPr>
            <p:ph type="subTitle" idx="1"/>
          </p:nvPr>
        </p:nvSpPr>
        <p:spPr>
          <a:xfrm>
            <a:off x="1415533" y="3229233"/>
            <a:ext cx="10063600" cy="1814400"/>
          </a:xfrm>
          <a:prstGeom prst="rect">
            <a:avLst/>
          </a:prstGeom>
          <a:noFill/>
          <a:ln>
            <a:noFill/>
          </a:ln>
        </p:spPr>
        <p:txBody>
          <a:bodyPr spcFirstLastPara="1" wrap="square" lIns="121900" tIns="60933" rIns="121900" bIns="60933" anchor="t" anchorCtr="0">
            <a:noAutofit/>
          </a:bodyPr>
          <a:lstStyle/>
          <a:p>
            <a:pPr marL="0" indent="0" algn="l">
              <a:buClr>
                <a:srgbClr val="888888"/>
              </a:buClr>
              <a:buSzPts val="1400"/>
            </a:pPr>
            <a:endParaRPr sz="2400" dirty="0"/>
          </a:p>
          <a:p>
            <a:pPr marL="19050" indent="0">
              <a:spcBef>
                <a:spcPts val="373"/>
              </a:spcBef>
              <a:buClr>
                <a:srgbClr val="888888"/>
              </a:buClr>
              <a:buSzPts val="1400"/>
            </a:pPr>
            <a:r>
              <a:rPr lang="en" sz="2400" dirty="0">
                <a:solidFill>
                  <a:schemeClr val="dk1"/>
                </a:solidFill>
              </a:rPr>
              <a:t>Cayte Anderson, PhD, LPC, CRC</a:t>
            </a:r>
            <a:endParaRPr sz="2400" baseline="30000" dirty="0">
              <a:solidFill>
                <a:schemeClr val="dk1"/>
              </a:solidFill>
            </a:endParaRPr>
          </a:p>
          <a:p>
            <a:pPr marL="19050" indent="0">
              <a:spcBef>
                <a:spcPts val="373"/>
              </a:spcBef>
              <a:buClr>
                <a:srgbClr val="888888"/>
              </a:buClr>
              <a:buSzPts val="1400"/>
            </a:pPr>
            <a:r>
              <a:rPr lang="en" sz="2400" dirty="0">
                <a:solidFill>
                  <a:schemeClr val="dk1"/>
                </a:solidFill>
              </a:rPr>
              <a:t>University of Wisconsin-Stout</a:t>
            </a:r>
            <a:endParaRPr sz="2400" dirty="0">
              <a:solidFill>
                <a:schemeClr val="dk1"/>
              </a:solidFill>
            </a:endParaRPr>
          </a:p>
          <a:p>
            <a:pPr marL="19050" indent="0">
              <a:spcBef>
                <a:spcPts val="373"/>
              </a:spcBef>
              <a:buClr>
                <a:srgbClr val="888888"/>
              </a:buClr>
              <a:buSzPts val="1400"/>
            </a:pPr>
            <a:endParaRPr sz="1600" dirty="0">
              <a:solidFill>
                <a:schemeClr val="dk1"/>
              </a:solidFill>
            </a:endParaRPr>
          </a:p>
          <a:p>
            <a:pPr marL="19050" indent="0">
              <a:spcBef>
                <a:spcPts val="373"/>
              </a:spcBef>
              <a:buClr>
                <a:srgbClr val="888888"/>
              </a:buClr>
              <a:buSzPts val="1400"/>
            </a:pPr>
            <a:r>
              <a:rPr lang="en" sz="2400" dirty="0">
                <a:solidFill>
                  <a:schemeClr val="dk1"/>
                </a:solidFill>
              </a:rPr>
              <a:t>Sara Park, MS, CRC</a:t>
            </a:r>
            <a:endParaRPr sz="2400" dirty="0">
              <a:solidFill>
                <a:schemeClr val="dk1"/>
              </a:solidFill>
            </a:endParaRPr>
          </a:p>
          <a:p>
            <a:pPr marL="19050" indent="0">
              <a:spcBef>
                <a:spcPts val="373"/>
              </a:spcBef>
              <a:buClr>
                <a:srgbClr val="888888"/>
              </a:buClr>
              <a:buSzPts val="1400"/>
            </a:pPr>
            <a:r>
              <a:rPr lang="en" sz="2400" dirty="0">
                <a:solidFill>
                  <a:schemeClr val="dk1"/>
                </a:solidFill>
              </a:rPr>
              <a:t>University of Wisconsin-Madison</a:t>
            </a:r>
            <a:endParaRPr sz="2400" dirty="0">
              <a:solidFill>
                <a:schemeClr val="dk1"/>
              </a:solidFill>
            </a:endParaRPr>
          </a:p>
          <a:p>
            <a:pPr marL="0" indent="0" algn="l">
              <a:spcBef>
                <a:spcPts val="373"/>
              </a:spcBef>
              <a:buClr>
                <a:srgbClr val="888888"/>
              </a:buClr>
              <a:buSzPts val="1400"/>
            </a:pPr>
            <a:endParaRPr sz="1200" dirty="0"/>
          </a:p>
          <a:p>
            <a:pPr marL="0" indent="0" algn="l">
              <a:spcBef>
                <a:spcPts val="373"/>
              </a:spcBef>
              <a:buClr>
                <a:srgbClr val="888888"/>
              </a:buClr>
              <a:buSzPts val="1400"/>
            </a:pPr>
            <a:r>
              <a:rPr lang="en" sz="1200" dirty="0"/>
              <a:t>The contents of this presentation were developed under a grant from the National Institute on Disability, Independent Living, and Rehabilitation Research (NIDILRR grant number #90RTEM0003). NIDILRR is a Center within the Administration for Community Living (ACL), Department of Health and Human Services (HHS). The contents of this presentation do not necessarily represent the policy of NIDILRR, ACL, HHS, and you should not assume endorsement by the Federal Government.</a:t>
            </a:r>
            <a:endParaRPr sz="12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1"/>
          <p:cNvSpPr txBox="1">
            <a:spLocks noGrp="1"/>
          </p:cNvSpPr>
          <p:nvPr>
            <p:ph type="title"/>
          </p:nvPr>
        </p:nvSpPr>
        <p:spPr>
          <a:xfrm>
            <a:off x="578605" y="607472"/>
            <a:ext cx="11076120" cy="759385"/>
          </a:xfrm>
          <a:prstGeom prst="rect">
            <a:avLst/>
          </a:prstGeom>
          <a:ln>
            <a:solidFill>
              <a:schemeClr val="bg2">
                <a:lumMod val="75000"/>
              </a:schemeClr>
            </a:solidFill>
          </a:ln>
        </p:spPr>
        <p:txBody>
          <a:bodyPr spcFirstLastPara="1" wrap="square" lIns="121900" tIns="121900" rIns="121900" bIns="121900" anchor="t" anchorCtr="0">
            <a:normAutofit/>
          </a:bodyPr>
          <a:lstStyle/>
          <a:p>
            <a:pPr algn="ctr"/>
            <a:r>
              <a:rPr lang="en" b="1" dirty="0"/>
              <a:t>TECH-Prep Purpose</a:t>
            </a:r>
            <a:endParaRPr b="1" dirty="0"/>
          </a:p>
        </p:txBody>
      </p:sp>
      <p:sp>
        <p:nvSpPr>
          <p:cNvPr id="105" name="Google Shape;105;p21"/>
          <p:cNvSpPr txBox="1">
            <a:spLocks noGrp="1"/>
          </p:cNvSpPr>
          <p:nvPr>
            <p:ph type="body" idx="1"/>
          </p:nvPr>
        </p:nvSpPr>
        <p:spPr>
          <a:xfrm>
            <a:off x="776383" y="1488323"/>
            <a:ext cx="10527048" cy="4938308"/>
          </a:xfrm>
          <a:prstGeom prst="rect">
            <a:avLst/>
          </a:prstGeom>
        </p:spPr>
        <p:txBody>
          <a:bodyPr spcFirstLastPara="1" wrap="square" lIns="121900" tIns="121900" rIns="121900" bIns="121900" anchor="t" anchorCtr="0">
            <a:noAutofit/>
          </a:bodyPr>
          <a:lstStyle/>
          <a:p>
            <a:pPr marL="457189" indent="-355591">
              <a:lnSpc>
                <a:spcPct val="100000"/>
              </a:lnSpc>
              <a:spcAft>
                <a:spcPts val="1600"/>
              </a:spcAft>
              <a:buClr>
                <a:schemeClr val="dk1"/>
              </a:buClr>
              <a:buSzPts val="2400"/>
            </a:pPr>
            <a:r>
              <a:rPr lang="en" sz="3200" dirty="0">
                <a:solidFill>
                  <a:schemeClr val="dk1"/>
                </a:solidFill>
              </a:rPr>
              <a:t>Evaluate the efficacy of a technology early career preparation program.</a:t>
            </a:r>
            <a:endParaRPr sz="3200" dirty="0">
              <a:solidFill>
                <a:schemeClr val="dk1"/>
              </a:solidFill>
            </a:endParaRPr>
          </a:p>
          <a:p>
            <a:pPr marL="457189" indent="-355591">
              <a:lnSpc>
                <a:spcPct val="100000"/>
              </a:lnSpc>
              <a:spcAft>
                <a:spcPts val="1600"/>
              </a:spcAft>
              <a:buClr>
                <a:schemeClr val="dk1"/>
              </a:buClr>
              <a:buSzPts val="2400"/>
            </a:pPr>
            <a:r>
              <a:rPr lang="en" sz="3200" dirty="0">
                <a:solidFill>
                  <a:schemeClr val="dk1"/>
                </a:solidFill>
              </a:rPr>
              <a:t>Participants are youth 16-24 years old from diverse racial/cultural backgrounds with Intellectual and/or Developmental Disabilities (IDD), residing in Chicago and/or Cook Co., IL</a:t>
            </a:r>
            <a:endParaRPr sz="3200" dirty="0">
              <a:solidFill>
                <a:schemeClr val="dk1"/>
              </a:solidFill>
            </a:endParaRPr>
          </a:p>
          <a:p>
            <a:pPr marL="457189" indent="-355591">
              <a:lnSpc>
                <a:spcPct val="100000"/>
              </a:lnSpc>
              <a:buClr>
                <a:schemeClr val="dk1"/>
              </a:buClr>
              <a:buSzPts val="2400"/>
            </a:pPr>
            <a:r>
              <a:rPr lang="en" sz="3200" dirty="0">
                <a:solidFill>
                  <a:schemeClr val="dk1"/>
                </a:solidFill>
              </a:rPr>
              <a:t>Two Phases:</a:t>
            </a:r>
            <a:endParaRPr sz="3200" dirty="0">
              <a:solidFill>
                <a:schemeClr val="dk1"/>
              </a:solidFill>
            </a:endParaRPr>
          </a:p>
          <a:p>
            <a:pPr marL="999042" lvl="1" indent="-383108">
              <a:lnSpc>
                <a:spcPct val="100000"/>
              </a:lnSpc>
              <a:buClr>
                <a:schemeClr val="dk1"/>
              </a:buClr>
              <a:buSzPts val="2400"/>
            </a:pPr>
            <a:r>
              <a:rPr lang="en" sz="3200" dirty="0">
                <a:solidFill>
                  <a:schemeClr val="dk1"/>
                </a:solidFill>
              </a:rPr>
              <a:t>RCT intervention development</a:t>
            </a:r>
            <a:endParaRPr sz="3200" dirty="0">
              <a:solidFill>
                <a:schemeClr val="dk1"/>
              </a:solidFill>
            </a:endParaRPr>
          </a:p>
          <a:p>
            <a:pPr marL="999042" lvl="1" indent="-383108">
              <a:lnSpc>
                <a:spcPct val="100000"/>
              </a:lnSpc>
              <a:buClr>
                <a:schemeClr val="dk1"/>
              </a:buClr>
              <a:buSzPts val="2400"/>
            </a:pPr>
            <a:r>
              <a:rPr lang="en" sz="3200" dirty="0">
                <a:solidFill>
                  <a:schemeClr val="dk1"/>
                </a:solidFill>
              </a:rPr>
              <a:t>Efficacy study</a:t>
            </a:r>
            <a:endParaRPr sz="3200" dirty="0">
              <a:solidFill>
                <a:schemeClr val="dk1"/>
              </a:solidFill>
            </a:endParaRPr>
          </a:p>
        </p:txBody>
      </p:sp>
      <p:pic>
        <p:nvPicPr>
          <p:cNvPr id="106" name="Google Shape;106;p21" descr="Person teaching in class"/>
          <p:cNvPicPr preferRelativeResize="0"/>
          <p:nvPr/>
        </p:nvPicPr>
        <p:blipFill rotWithShape="1">
          <a:blip r:embed="rId3">
            <a:alphaModFix/>
          </a:blip>
          <a:srcRect/>
          <a:stretch/>
        </p:blipFill>
        <p:spPr>
          <a:xfrm>
            <a:off x="9009681" y="4918130"/>
            <a:ext cx="3219431" cy="193987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2"/>
          <p:cNvSpPr txBox="1">
            <a:spLocks noGrp="1"/>
          </p:cNvSpPr>
          <p:nvPr>
            <p:ph type="title"/>
          </p:nvPr>
        </p:nvSpPr>
        <p:spPr>
          <a:xfrm>
            <a:off x="570300" y="616840"/>
            <a:ext cx="11051400" cy="763600"/>
          </a:xfrm>
          <a:prstGeom prst="rect">
            <a:avLst/>
          </a:prstGeom>
          <a:ln>
            <a:solidFill>
              <a:schemeClr val="bg2">
                <a:lumMod val="75000"/>
              </a:schemeClr>
            </a:solidFill>
          </a:ln>
        </p:spPr>
        <p:txBody>
          <a:bodyPr spcFirstLastPara="1" wrap="square" lIns="121900" tIns="121900" rIns="121900" bIns="121900" anchor="t" anchorCtr="0">
            <a:noAutofit/>
          </a:bodyPr>
          <a:lstStyle/>
          <a:p>
            <a:pPr algn="ctr"/>
            <a:r>
              <a:rPr lang="en" b="1" dirty="0"/>
              <a:t>Intervention/Program Components</a:t>
            </a:r>
            <a:endParaRPr b="1" dirty="0"/>
          </a:p>
        </p:txBody>
      </p:sp>
      <p:sp>
        <p:nvSpPr>
          <p:cNvPr id="112" name="Google Shape;112;p22"/>
          <p:cNvSpPr txBox="1">
            <a:spLocks noGrp="1"/>
          </p:cNvSpPr>
          <p:nvPr>
            <p:ph type="body" idx="1"/>
          </p:nvPr>
        </p:nvSpPr>
        <p:spPr>
          <a:xfrm>
            <a:off x="724999" y="1455960"/>
            <a:ext cx="11051400" cy="4954800"/>
          </a:xfrm>
          <a:prstGeom prst="rect">
            <a:avLst/>
          </a:prstGeom>
        </p:spPr>
        <p:txBody>
          <a:bodyPr spcFirstLastPara="1" wrap="square" lIns="121900" tIns="121900" rIns="121900" bIns="121900" anchor="t" anchorCtr="0">
            <a:noAutofit/>
          </a:bodyPr>
          <a:lstStyle/>
          <a:p>
            <a:pPr marL="101597" indent="0">
              <a:lnSpc>
                <a:spcPct val="100000"/>
              </a:lnSpc>
              <a:buClr>
                <a:schemeClr val="dk1"/>
              </a:buClr>
              <a:buSzPts val="2400"/>
              <a:buNone/>
            </a:pPr>
            <a:r>
              <a:rPr lang="en" sz="3200" b="1" dirty="0">
                <a:solidFill>
                  <a:schemeClr val="dk1"/>
                </a:solidFill>
              </a:rPr>
              <a:t>Soft Skills Curriculum </a:t>
            </a:r>
            <a:r>
              <a:rPr lang="en" sz="3200" dirty="0">
                <a:solidFill>
                  <a:schemeClr val="dk1"/>
                </a:solidFill>
              </a:rPr>
              <a:t>(10-11 weeks)</a:t>
            </a:r>
            <a:endParaRPr sz="3200" dirty="0">
              <a:solidFill>
                <a:schemeClr val="dk1"/>
              </a:solidFill>
            </a:endParaRPr>
          </a:p>
          <a:p>
            <a:pPr marL="1219170" indent="-431789">
              <a:lnSpc>
                <a:spcPct val="100000"/>
              </a:lnSpc>
              <a:buClr>
                <a:schemeClr val="dk1"/>
              </a:buClr>
              <a:buSzPts val="2400"/>
            </a:pPr>
            <a:r>
              <a:rPr lang="en" sz="3200" dirty="0">
                <a:solidFill>
                  <a:schemeClr val="dk1"/>
                </a:solidFill>
              </a:rPr>
              <a:t>Curriculum Modules and IDD Adaptations</a:t>
            </a:r>
            <a:endParaRPr sz="3200" dirty="0">
              <a:solidFill>
                <a:schemeClr val="dk1"/>
              </a:solidFill>
            </a:endParaRPr>
          </a:p>
          <a:p>
            <a:pPr marL="1219170" indent="-431789">
              <a:lnSpc>
                <a:spcPct val="100000"/>
              </a:lnSpc>
              <a:buClr>
                <a:schemeClr val="dk1"/>
              </a:buClr>
              <a:buSzPts val="2400"/>
            </a:pPr>
            <a:r>
              <a:rPr lang="en" sz="3200" dirty="0">
                <a:solidFill>
                  <a:schemeClr val="dk1"/>
                </a:solidFill>
              </a:rPr>
              <a:t>Career in Technology Focus</a:t>
            </a:r>
            <a:endParaRPr sz="3200" dirty="0">
              <a:solidFill>
                <a:schemeClr val="dk1"/>
              </a:solidFill>
            </a:endParaRPr>
          </a:p>
          <a:p>
            <a:pPr marL="1219170" indent="-431789">
              <a:lnSpc>
                <a:spcPct val="100000"/>
              </a:lnSpc>
              <a:buClr>
                <a:schemeClr val="dk1"/>
              </a:buClr>
              <a:buSzPts val="2400"/>
            </a:pPr>
            <a:r>
              <a:rPr lang="en" sz="3200" dirty="0">
                <a:solidFill>
                  <a:schemeClr val="dk1"/>
                </a:solidFill>
              </a:rPr>
              <a:t>Behavioral Activations</a:t>
            </a:r>
            <a:endParaRPr sz="3200" dirty="0">
              <a:solidFill>
                <a:schemeClr val="dk1"/>
              </a:solidFill>
            </a:endParaRPr>
          </a:p>
          <a:p>
            <a:pPr marL="101597" indent="0">
              <a:lnSpc>
                <a:spcPct val="100000"/>
              </a:lnSpc>
              <a:spcBef>
                <a:spcPts val="1333"/>
              </a:spcBef>
              <a:buClr>
                <a:schemeClr val="dk1"/>
              </a:buClr>
              <a:buSzPts val="2400"/>
              <a:buNone/>
            </a:pPr>
            <a:r>
              <a:rPr lang="en" sz="3200" b="1" dirty="0">
                <a:solidFill>
                  <a:schemeClr val="dk1"/>
                </a:solidFill>
              </a:rPr>
              <a:t>Summer Paid Internship </a:t>
            </a:r>
            <a:r>
              <a:rPr lang="en" sz="3200" dirty="0">
                <a:solidFill>
                  <a:schemeClr val="dk1"/>
                </a:solidFill>
              </a:rPr>
              <a:t>(4-5 weeks)</a:t>
            </a:r>
            <a:endParaRPr sz="3200" dirty="0">
              <a:solidFill>
                <a:schemeClr val="dk1"/>
              </a:solidFill>
            </a:endParaRPr>
          </a:p>
          <a:p>
            <a:pPr indent="177796">
              <a:lnSpc>
                <a:spcPct val="100000"/>
              </a:lnSpc>
              <a:buClr>
                <a:schemeClr val="dk1"/>
              </a:buClr>
              <a:buSzPts val="2400"/>
            </a:pPr>
            <a:r>
              <a:rPr lang="en" sz="3200" dirty="0">
                <a:solidFill>
                  <a:schemeClr val="dk1"/>
                </a:solidFill>
              </a:rPr>
              <a:t>Project-based collaborative work</a:t>
            </a:r>
            <a:endParaRPr sz="3200" dirty="0">
              <a:solidFill>
                <a:schemeClr val="dk1"/>
              </a:solidFill>
            </a:endParaRPr>
          </a:p>
          <a:p>
            <a:pPr indent="177796">
              <a:lnSpc>
                <a:spcPct val="100000"/>
              </a:lnSpc>
              <a:buClr>
                <a:schemeClr val="dk1"/>
              </a:buClr>
              <a:buSzPts val="2400"/>
            </a:pPr>
            <a:r>
              <a:rPr lang="en" sz="3200" dirty="0">
                <a:solidFill>
                  <a:schemeClr val="dk1"/>
                </a:solidFill>
              </a:rPr>
              <a:t>Exposure to multiple tech careers</a:t>
            </a:r>
            <a:endParaRPr sz="3200" dirty="0">
              <a:solidFill>
                <a:schemeClr val="dk1"/>
              </a:solidFill>
            </a:endParaRPr>
          </a:p>
          <a:p>
            <a:pPr indent="177796">
              <a:lnSpc>
                <a:spcPct val="100000"/>
              </a:lnSpc>
              <a:buClr>
                <a:schemeClr val="dk1"/>
              </a:buClr>
              <a:buSzPts val="2400"/>
            </a:pPr>
            <a:r>
              <a:rPr lang="en" sz="3200" dirty="0">
                <a:solidFill>
                  <a:schemeClr val="dk1"/>
                </a:solidFill>
              </a:rPr>
              <a:t>Summer internship support </a:t>
            </a:r>
            <a:endParaRPr sz="3200" dirty="0">
              <a:solidFill>
                <a:schemeClr val="dk1"/>
              </a:solidFill>
            </a:endParaRPr>
          </a:p>
        </p:txBody>
      </p:sp>
      <p:pic>
        <p:nvPicPr>
          <p:cNvPr id="113" name="Google Shape;113;p22" title="Skills to Pay the Bills Curriculum Cover "/>
          <p:cNvPicPr preferRelativeResize="0"/>
          <p:nvPr/>
        </p:nvPicPr>
        <p:blipFill rotWithShape="1">
          <a:blip r:embed="rId3">
            <a:alphaModFix/>
          </a:blip>
          <a:srcRect/>
          <a:stretch/>
        </p:blipFill>
        <p:spPr>
          <a:xfrm>
            <a:off x="8681801" y="3217507"/>
            <a:ext cx="2673233" cy="273593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xfrm>
            <a:off x="472767" y="478539"/>
            <a:ext cx="11360800" cy="1416528"/>
          </a:xfrm>
          <a:prstGeom prst="rect">
            <a:avLst/>
          </a:prstGeom>
          <a:noFill/>
          <a:ln>
            <a:solidFill>
              <a:schemeClr val="bg2">
                <a:lumMod val="75000"/>
              </a:schemeClr>
            </a:solidFill>
          </a:ln>
        </p:spPr>
        <p:txBody>
          <a:bodyPr spcFirstLastPara="1" wrap="square" lIns="121900" tIns="121900" rIns="121900" bIns="121900" anchor="t" anchorCtr="0">
            <a:noAutofit/>
          </a:bodyPr>
          <a:lstStyle/>
          <a:p>
            <a:pPr algn="ctr"/>
            <a:r>
              <a:rPr lang="en" b="1" dirty="0"/>
              <a:t>Introduction to Computer &amp; Technology Career Pathways</a:t>
            </a:r>
            <a:endParaRPr b="1" dirty="0"/>
          </a:p>
        </p:txBody>
      </p:sp>
      <p:sp>
        <p:nvSpPr>
          <p:cNvPr id="119" name="Google Shape;119;p23"/>
          <p:cNvSpPr txBox="1">
            <a:spLocks noGrp="1"/>
          </p:cNvSpPr>
          <p:nvPr>
            <p:ph type="body" idx="1"/>
          </p:nvPr>
        </p:nvSpPr>
        <p:spPr>
          <a:xfrm>
            <a:off x="117433" y="1895068"/>
            <a:ext cx="6636400" cy="5248641"/>
          </a:xfrm>
          <a:prstGeom prst="rect">
            <a:avLst/>
          </a:prstGeom>
          <a:noFill/>
          <a:ln>
            <a:noFill/>
          </a:ln>
        </p:spPr>
        <p:txBody>
          <a:bodyPr spcFirstLastPara="1" wrap="square" lIns="121900" tIns="121900" rIns="121900" bIns="121900" anchor="t" anchorCtr="0">
            <a:spAutoFit/>
          </a:bodyPr>
          <a:lstStyle/>
          <a:p>
            <a:pPr indent="-507987">
              <a:buClr>
                <a:srgbClr val="000000"/>
              </a:buClr>
              <a:buSzPts val="2400"/>
            </a:pPr>
            <a:r>
              <a:rPr lang="en" sz="3200">
                <a:solidFill>
                  <a:srgbClr val="000000"/>
                </a:solidFill>
              </a:rPr>
              <a:t>Computer and Tech specific topic modules</a:t>
            </a:r>
            <a:endParaRPr sz="3200">
              <a:solidFill>
                <a:srgbClr val="000000"/>
              </a:solidFill>
            </a:endParaRPr>
          </a:p>
          <a:p>
            <a:pPr lvl="1" indent="-507987">
              <a:buClr>
                <a:srgbClr val="000000"/>
              </a:buClr>
              <a:buSzPts val="2400"/>
            </a:pPr>
            <a:r>
              <a:rPr lang="en" sz="3200">
                <a:solidFill>
                  <a:srgbClr val="000000"/>
                </a:solidFill>
              </a:rPr>
              <a:t>“Getting Started in Coding”</a:t>
            </a:r>
            <a:endParaRPr sz="3200" i="1">
              <a:solidFill>
                <a:schemeClr val="dk1"/>
              </a:solidFill>
            </a:endParaRPr>
          </a:p>
          <a:p>
            <a:pPr lvl="1" indent="-507987">
              <a:buClr>
                <a:schemeClr val="dk1"/>
              </a:buClr>
              <a:buSzPts val="2400"/>
            </a:pPr>
            <a:r>
              <a:rPr lang="en" sz="3200">
                <a:solidFill>
                  <a:schemeClr val="dk1"/>
                </a:solidFill>
              </a:rPr>
              <a:t>Introduction to computer and tech field</a:t>
            </a:r>
            <a:endParaRPr sz="3200">
              <a:solidFill>
                <a:schemeClr val="dk1"/>
              </a:solidFill>
            </a:endParaRPr>
          </a:p>
          <a:p>
            <a:pPr lvl="2" indent="-507987">
              <a:buClr>
                <a:schemeClr val="dk1"/>
              </a:buClr>
              <a:buSzPts val="2400"/>
            </a:pPr>
            <a:r>
              <a:rPr lang="en" sz="3200">
                <a:solidFill>
                  <a:schemeClr val="dk1"/>
                </a:solidFill>
              </a:rPr>
              <a:t>Career Pathways exploration activities</a:t>
            </a:r>
            <a:endParaRPr sz="3200">
              <a:solidFill>
                <a:schemeClr val="dk1"/>
              </a:solidFill>
            </a:endParaRPr>
          </a:p>
          <a:p>
            <a:pPr lvl="2" indent="-507987">
              <a:buClr>
                <a:schemeClr val="dk1"/>
              </a:buClr>
              <a:buSzPts val="2400"/>
            </a:pPr>
            <a:r>
              <a:rPr lang="en" sz="3200">
                <a:solidFill>
                  <a:schemeClr val="dk1"/>
                </a:solidFill>
              </a:rPr>
              <a:t>Interview videos</a:t>
            </a:r>
            <a:endParaRPr sz="3200">
              <a:solidFill>
                <a:schemeClr val="dk1"/>
              </a:solidFill>
            </a:endParaRPr>
          </a:p>
          <a:p>
            <a:pPr indent="0">
              <a:buNone/>
            </a:pPr>
            <a:endParaRPr sz="2667">
              <a:solidFill>
                <a:schemeClr val="dk1"/>
              </a:solidFill>
            </a:endParaRPr>
          </a:p>
        </p:txBody>
      </p:sp>
      <p:pic>
        <p:nvPicPr>
          <p:cNvPr id="120" name="Google Shape;120;p23"/>
          <p:cNvPicPr preferRelativeResize="0"/>
          <p:nvPr/>
        </p:nvPicPr>
        <p:blipFill rotWithShape="1">
          <a:blip r:embed="rId3">
            <a:alphaModFix/>
          </a:blip>
          <a:srcRect/>
          <a:stretch/>
        </p:blipFill>
        <p:spPr>
          <a:xfrm>
            <a:off x="6999101" y="2660767"/>
            <a:ext cx="5024265" cy="246213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a:spLocks noGrp="1"/>
          </p:cNvSpPr>
          <p:nvPr>
            <p:ph type="title"/>
          </p:nvPr>
        </p:nvSpPr>
        <p:spPr>
          <a:xfrm>
            <a:off x="415600" y="443466"/>
            <a:ext cx="11576400" cy="1308420"/>
          </a:xfrm>
          <a:prstGeom prst="rect">
            <a:avLst/>
          </a:prstGeom>
          <a:noFill/>
          <a:ln>
            <a:solidFill>
              <a:schemeClr val="bg2">
                <a:lumMod val="75000"/>
              </a:schemeClr>
            </a:solidFill>
          </a:ln>
        </p:spPr>
        <p:txBody>
          <a:bodyPr spcFirstLastPara="1" wrap="square" lIns="121900" tIns="121900" rIns="121900" bIns="121900" anchor="t" anchorCtr="0">
            <a:noAutofit/>
          </a:bodyPr>
          <a:lstStyle/>
          <a:p>
            <a:pPr algn="ctr"/>
            <a:r>
              <a:rPr lang="en" b="1" dirty="0"/>
              <a:t>Student Well-Being: Behavioral Activations, Reaffirming Disability &amp; Racial Identity Activities </a:t>
            </a:r>
            <a:endParaRPr b="1" dirty="0"/>
          </a:p>
        </p:txBody>
      </p:sp>
      <p:sp>
        <p:nvSpPr>
          <p:cNvPr id="126" name="Google Shape;126;p24"/>
          <p:cNvSpPr txBox="1">
            <a:spLocks noGrp="1"/>
          </p:cNvSpPr>
          <p:nvPr>
            <p:ph type="body" idx="1"/>
          </p:nvPr>
        </p:nvSpPr>
        <p:spPr>
          <a:xfrm>
            <a:off x="555176" y="2031735"/>
            <a:ext cx="9061576" cy="4382800"/>
          </a:xfrm>
          <a:prstGeom prst="rect">
            <a:avLst/>
          </a:prstGeom>
          <a:noFill/>
          <a:ln>
            <a:noFill/>
          </a:ln>
        </p:spPr>
        <p:txBody>
          <a:bodyPr spcFirstLastPara="1" wrap="square" lIns="121900" tIns="121900" rIns="121900" bIns="121900" anchor="t" anchorCtr="0">
            <a:noAutofit/>
          </a:bodyPr>
          <a:lstStyle/>
          <a:p>
            <a:pPr indent="-507987">
              <a:buClr>
                <a:srgbClr val="000000"/>
              </a:buClr>
              <a:buSzPts val="2400"/>
            </a:pPr>
            <a:r>
              <a:rPr lang="en" sz="3200" dirty="0">
                <a:solidFill>
                  <a:srgbClr val="000000"/>
                </a:solidFill>
                <a:highlight>
                  <a:srgbClr val="FFFFFF"/>
                </a:highlight>
              </a:rPr>
              <a:t>Behavioral Activation Modules</a:t>
            </a:r>
            <a:endParaRPr sz="3200" dirty="0">
              <a:solidFill>
                <a:srgbClr val="000000"/>
              </a:solidFill>
              <a:highlight>
                <a:srgbClr val="FFFFFF"/>
              </a:highlight>
            </a:endParaRPr>
          </a:p>
          <a:p>
            <a:pPr lvl="1" indent="-378875">
              <a:buClr>
                <a:srgbClr val="000000"/>
              </a:buClr>
              <a:buSzPts val="2400"/>
            </a:pPr>
            <a:r>
              <a:rPr lang="en" sz="3200" dirty="0">
                <a:solidFill>
                  <a:srgbClr val="000000"/>
                </a:solidFill>
                <a:highlight>
                  <a:srgbClr val="FFFFFF"/>
                </a:highlight>
              </a:rPr>
              <a:t>Exploring Values and Scheduling Activities</a:t>
            </a:r>
            <a:endParaRPr sz="3200" dirty="0">
              <a:solidFill>
                <a:srgbClr val="000000"/>
              </a:solidFill>
              <a:highlight>
                <a:srgbClr val="FFFFFF"/>
              </a:highlight>
            </a:endParaRPr>
          </a:p>
          <a:p>
            <a:pPr lvl="1" indent="-378875">
              <a:buClr>
                <a:srgbClr val="000000"/>
              </a:buClr>
              <a:buSzPts val="2400"/>
            </a:pPr>
            <a:r>
              <a:rPr lang="en" sz="3200" dirty="0">
                <a:solidFill>
                  <a:srgbClr val="000000"/>
                </a:solidFill>
                <a:highlight>
                  <a:srgbClr val="FFFFFF"/>
                </a:highlight>
              </a:rPr>
              <a:t>Dealing with Barriers</a:t>
            </a:r>
            <a:endParaRPr sz="3200" dirty="0">
              <a:solidFill>
                <a:srgbClr val="000000"/>
              </a:solidFill>
              <a:highlight>
                <a:srgbClr val="FFFFFF"/>
              </a:highlight>
            </a:endParaRPr>
          </a:p>
          <a:p>
            <a:pPr lvl="1" indent="-378875">
              <a:buClr>
                <a:srgbClr val="000000"/>
              </a:buClr>
              <a:buSzPts val="2400"/>
            </a:pPr>
            <a:r>
              <a:rPr lang="en" sz="3200" dirty="0">
                <a:solidFill>
                  <a:srgbClr val="000000"/>
                </a:solidFill>
                <a:highlight>
                  <a:srgbClr val="FFFFFF"/>
                </a:highlight>
              </a:rPr>
              <a:t>Managing Stress</a:t>
            </a:r>
            <a:endParaRPr sz="3200" dirty="0">
              <a:solidFill>
                <a:srgbClr val="000000"/>
              </a:solidFill>
              <a:highlight>
                <a:srgbClr val="FFFFFF"/>
              </a:highlight>
            </a:endParaRPr>
          </a:p>
          <a:p>
            <a:pPr lvl="1" indent="-378875">
              <a:buClr>
                <a:srgbClr val="000000"/>
              </a:buClr>
              <a:buSzPts val="2400"/>
            </a:pPr>
            <a:r>
              <a:rPr lang="en" sz="3200" dirty="0">
                <a:solidFill>
                  <a:srgbClr val="000000"/>
                </a:solidFill>
                <a:highlight>
                  <a:srgbClr val="FFFFFF"/>
                </a:highlight>
              </a:rPr>
              <a:t>Social Skills</a:t>
            </a:r>
            <a:endParaRPr sz="3200" dirty="0">
              <a:solidFill>
                <a:srgbClr val="000000"/>
              </a:solidFill>
              <a:highlight>
                <a:srgbClr val="FFFFFF"/>
              </a:highlight>
            </a:endParaRPr>
          </a:p>
          <a:p>
            <a:pPr indent="-507987">
              <a:buClr>
                <a:srgbClr val="000000"/>
              </a:buClr>
              <a:buSzPts val="2400"/>
            </a:pPr>
            <a:r>
              <a:rPr lang="en" sz="3200" dirty="0">
                <a:solidFill>
                  <a:srgbClr val="000000"/>
                </a:solidFill>
                <a:highlight>
                  <a:srgbClr val="FFFFFF"/>
                </a:highlight>
              </a:rPr>
              <a:t>At least one activity in each module addressing racial/ethnic and disability identity</a:t>
            </a:r>
            <a:endParaRPr sz="3200" dirty="0">
              <a:solidFill>
                <a:srgbClr val="000000"/>
              </a:solidFill>
              <a:highlight>
                <a:srgbClr val="FFFFFF"/>
              </a:highlight>
            </a:endParaRPr>
          </a:p>
        </p:txBody>
      </p:sp>
      <p:pic>
        <p:nvPicPr>
          <p:cNvPr id="127" name="Google Shape;127;p24" descr="People jumping in front of a sunrise"/>
          <p:cNvPicPr preferRelativeResize="0"/>
          <p:nvPr/>
        </p:nvPicPr>
        <p:blipFill>
          <a:blip r:embed="rId3">
            <a:alphaModFix/>
          </a:blip>
          <a:stretch>
            <a:fillRect/>
          </a:stretch>
        </p:blipFill>
        <p:spPr>
          <a:xfrm>
            <a:off x="7967600" y="3172408"/>
            <a:ext cx="3905601" cy="216988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5"/>
          <p:cNvSpPr txBox="1">
            <a:spLocks noGrp="1"/>
          </p:cNvSpPr>
          <p:nvPr>
            <p:ph type="title"/>
          </p:nvPr>
        </p:nvSpPr>
        <p:spPr>
          <a:xfrm>
            <a:off x="415600" y="593367"/>
            <a:ext cx="11360800" cy="763600"/>
          </a:xfrm>
          <a:prstGeom prst="rect">
            <a:avLst/>
          </a:prstGeom>
          <a:ln>
            <a:solidFill>
              <a:schemeClr val="bg2">
                <a:lumMod val="75000"/>
              </a:schemeClr>
            </a:solidFill>
          </a:ln>
        </p:spPr>
        <p:txBody>
          <a:bodyPr spcFirstLastPara="1" wrap="square" lIns="121900" tIns="121900" rIns="121900" bIns="121900" anchor="t" anchorCtr="0">
            <a:noAutofit/>
          </a:bodyPr>
          <a:lstStyle/>
          <a:p>
            <a:pPr algn="ctr"/>
            <a:r>
              <a:rPr lang="en" b="1" dirty="0"/>
              <a:t>Summer Internship</a:t>
            </a:r>
            <a:endParaRPr b="1" dirty="0"/>
          </a:p>
        </p:txBody>
      </p:sp>
      <p:sp>
        <p:nvSpPr>
          <p:cNvPr id="133" name="Google Shape;133;p25"/>
          <p:cNvSpPr txBox="1">
            <a:spLocks noGrp="1"/>
          </p:cNvSpPr>
          <p:nvPr>
            <p:ph type="body" idx="1"/>
          </p:nvPr>
        </p:nvSpPr>
        <p:spPr>
          <a:xfrm>
            <a:off x="5185903" y="1592567"/>
            <a:ext cx="6821964" cy="4555200"/>
          </a:xfrm>
          <a:prstGeom prst="rect">
            <a:avLst/>
          </a:prstGeom>
        </p:spPr>
        <p:txBody>
          <a:bodyPr spcFirstLastPara="1" wrap="square" lIns="121900" tIns="121900" rIns="121900" bIns="121900" anchor="t" anchorCtr="0">
            <a:noAutofit/>
          </a:bodyPr>
          <a:lstStyle/>
          <a:p>
            <a:pPr indent="-507987">
              <a:lnSpc>
                <a:spcPct val="100000"/>
              </a:lnSpc>
              <a:buClr>
                <a:schemeClr val="dk1"/>
              </a:buClr>
              <a:buSzPts val="2400"/>
            </a:pPr>
            <a:r>
              <a:rPr lang="en" sz="3200" dirty="0">
                <a:solidFill>
                  <a:schemeClr val="dk1"/>
                </a:solidFill>
              </a:rPr>
              <a:t>Paid Summer internship at YolBe</a:t>
            </a:r>
            <a:endParaRPr sz="3200" dirty="0">
              <a:solidFill>
                <a:schemeClr val="dk1"/>
              </a:solidFill>
            </a:endParaRPr>
          </a:p>
          <a:p>
            <a:pPr indent="-507987">
              <a:lnSpc>
                <a:spcPct val="100000"/>
              </a:lnSpc>
              <a:spcBef>
                <a:spcPts val="1333"/>
              </a:spcBef>
              <a:buClr>
                <a:schemeClr val="dk1"/>
              </a:buClr>
              <a:buSzPts val="2400"/>
            </a:pPr>
            <a:r>
              <a:rPr lang="en" sz="3200" dirty="0">
                <a:solidFill>
                  <a:schemeClr val="dk1"/>
                </a:solidFill>
              </a:rPr>
              <a:t>Project-based Group Work</a:t>
            </a:r>
            <a:endParaRPr sz="3200" dirty="0">
              <a:solidFill>
                <a:schemeClr val="dk1"/>
              </a:solidFill>
            </a:endParaRPr>
          </a:p>
          <a:p>
            <a:pPr indent="-507987">
              <a:lnSpc>
                <a:spcPct val="100000"/>
              </a:lnSpc>
              <a:spcBef>
                <a:spcPts val="1333"/>
              </a:spcBef>
              <a:buClr>
                <a:schemeClr val="dk1"/>
              </a:buClr>
              <a:buSzPts val="2400"/>
            </a:pPr>
            <a:r>
              <a:rPr lang="en" sz="3200" dirty="0">
                <a:solidFill>
                  <a:schemeClr val="dk1"/>
                </a:solidFill>
              </a:rPr>
              <a:t>Real work experience in the field of computer and technology</a:t>
            </a:r>
            <a:endParaRPr sz="3200" dirty="0">
              <a:solidFill>
                <a:schemeClr val="dk1"/>
              </a:solidFill>
            </a:endParaRPr>
          </a:p>
          <a:p>
            <a:pPr indent="-507987">
              <a:lnSpc>
                <a:spcPct val="100000"/>
              </a:lnSpc>
              <a:spcBef>
                <a:spcPts val="1333"/>
              </a:spcBef>
              <a:buClr>
                <a:schemeClr val="dk1"/>
              </a:buClr>
              <a:buSzPts val="2400"/>
            </a:pPr>
            <a:r>
              <a:rPr lang="en" sz="3200" dirty="0">
                <a:solidFill>
                  <a:schemeClr val="dk1"/>
                </a:solidFill>
              </a:rPr>
              <a:t>Work with professionals in the field</a:t>
            </a:r>
            <a:endParaRPr sz="3200" dirty="0">
              <a:solidFill>
                <a:schemeClr val="dk1"/>
              </a:solidFill>
            </a:endParaRPr>
          </a:p>
          <a:p>
            <a:pPr indent="-507987">
              <a:lnSpc>
                <a:spcPct val="100000"/>
              </a:lnSpc>
              <a:spcBef>
                <a:spcPts val="1333"/>
              </a:spcBef>
              <a:spcAft>
                <a:spcPts val="1333"/>
              </a:spcAft>
              <a:buClr>
                <a:schemeClr val="dk1"/>
              </a:buClr>
              <a:buSzPts val="2400"/>
            </a:pPr>
            <a:r>
              <a:rPr lang="en" sz="3200" dirty="0">
                <a:solidFill>
                  <a:schemeClr val="dk1"/>
                </a:solidFill>
              </a:rPr>
              <a:t>Summer Internship Support</a:t>
            </a:r>
            <a:endParaRPr sz="3200" dirty="0"/>
          </a:p>
        </p:txBody>
      </p:sp>
      <p:pic>
        <p:nvPicPr>
          <p:cNvPr id="134" name="Google Shape;134;p2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15601" y="2304508"/>
            <a:ext cx="4543377" cy="298284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body" idx="1"/>
          </p:nvPr>
        </p:nvSpPr>
        <p:spPr>
          <a:xfrm>
            <a:off x="291200" y="236376"/>
            <a:ext cx="5804800" cy="6394579"/>
          </a:xfrm>
          <a:prstGeom prst="rect">
            <a:avLst/>
          </a:prstGeom>
        </p:spPr>
        <p:txBody>
          <a:bodyPr spcFirstLastPara="1" wrap="square" lIns="121900" tIns="121900" rIns="121900" bIns="121900" anchor="t" anchorCtr="0">
            <a:noAutofit/>
          </a:bodyPr>
          <a:lstStyle/>
          <a:p>
            <a:pPr marL="0" marR="1643762" indent="0">
              <a:lnSpc>
                <a:spcPct val="116000"/>
              </a:lnSpc>
              <a:buClr>
                <a:schemeClr val="dk1"/>
              </a:buClr>
              <a:buSzPts val="1400"/>
              <a:buNone/>
            </a:pPr>
            <a:r>
              <a:rPr lang="en" sz="3200" b="1" dirty="0">
                <a:solidFill>
                  <a:schemeClr val="dk1"/>
                </a:solidFill>
              </a:rPr>
              <a:t>Group Projects </a:t>
            </a:r>
            <a:r>
              <a:rPr lang="en" sz="3200" dirty="0">
                <a:solidFill>
                  <a:schemeClr val="dk1"/>
                </a:solidFill>
              </a:rPr>
              <a:t> </a:t>
            </a:r>
            <a:endParaRPr sz="3200" dirty="0">
              <a:solidFill>
                <a:schemeClr val="dk1"/>
              </a:solidFill>
            </a:endParaRPr>
          </a:p>
          <a:p>
            <a:pPr marL="685783" marR="1643762" indent="-355591">
              <a:lnSpc>
                <a:spcPct val="116000"/>
              </a:lnSpc>
              <a:buClr>
                <a:schemeClr val="dk1"/>
              </a:buClr>
              <a:buSzPts val="2400"/>
            </a:pPr>
            <a:r>
              <a:rPr lang="en" sz="3200" dirty="0">
                <a:solidFill>
                  <a:schemeClr val="dk1"/>
                </a:solidFill>
              </a:rPr>
              <a:t>Creating a homepage  </a:t>
            </a:r>
            <a:endParaRPr sz="3200" dirty="0">
              <a:solidFill>
                <a:schemeClr val="dk1"/>
              </a:solidFill>
            </a:endParaRPr>
          </a:p>
          <a:p>
            <a:pPr marL="685783" marR="1643762" indent="-355591">
              <a:lnSpc>
                <a:spcPct val="116000"/>
              </a:lnSpc>
              <a:buClr>
                <a:schemeClr val="dk1"/>
              </a:buClr>
              <a:buSzPts val="2400"/>
            </a:pPr>
            <a:r>
              <a:rPr lang="en" sz="3200" dirty="0">
                <a:solidFill>
                  <a:schemeClr val="dk1"/>
                </a:solidFill>
              </a:rPr>
              <a:t>Technical testing</a:t>
            </a:r>
            <a:endParaRPr sz="3200" dirty="0">
              <a:solidFill>
                <a:schemeClr val="dk1"/>
              </a:solidFill>
            </a:endParaRPr>
          </a:p>
          <a:p>
            <a:pPr marL="685783" marR="1643762" indent="-355591">
              <a:lnSpc>
                <a:spcPct val="116000"/>
              </a:lnSpc>
              <a:buClr>
                <a:schemeClr val="dk1"/>
              </a:buClr>
              <a:buSzPts val="2400"/>
            </a:pPr>
            <a:r>
              <a:rPr lang="en" sz="3200" dirty="0">
                <a:solidFill>
                  <a:schemeClr val="dk1"/>
                </a:solidFill>
              </a:rPr>
              <a:t>UX testing  </a:t>
            </a:r>
            <a:endParaRPr sz="3200" dirty="0">
              <a:solidFill>
                <a:schemeClr val="dk1"/>
              </a:solidFill>
            </a:endParaRPr>
          </a:p>
          <a:p>
            <a:pPr marL="685783" marR="1643762" indent="-355591">
              <a:lnSpc>
                <a:spcPct val="116000"/>
              </a:lnSpc>
              <a:spcAft>
                <a:spcPts val="800"/>
              </a:spcAft>
              <a:buClr>
                <a:schemeClr val="dk1"/>
              </a:buClr>
              <a:buSzPts val="2400"/>
            </a:pPr>
            <a:r>
              <a:rPr lang="en" sz="3200" dirty="0">
                <a:solidFill>
                  <a:schemeClr val="dk1"/>
                </a:solidFill>
              </a:rPr>
              <a:t>Network project</a:t>
            </a:r>
            <a:endParaRPr sz="3200" dirty="0">
              <a:solidFill>
                <a:schemeClr val="dk1"/>
              </a:solidFill>
            </a:endParaRPr>
          </a:p>
          <a:p>
            <a:pPr marL="0" marR="1643762" indent="0">
              <a:lnSpc>
                <a:spcPct val="116000"/>
              </a:lnSpc>
              <a:spcBef>
                <a:spcPts val="1333"/>
              </a:spcBef>
              <a:buNone/>
            </a:pPr>
            <a:r>
              <a:rPr lang="en" sz="3200" b="1" dirty="0">
                <a:solidFill>
                  <a:schemeClr val="dk1"/>
                </a:solidFill>
              </a:rPr>
              <a:t>Individual Projects</a:t>
            </a:r>
            <a:endParaRPr sz="3200" b="1" dirty="0">
              <a:solidFill>
                <a:schemeClr val="dk1"/>
              </a:solidFill>
            </a:endParaRPr>
          </a:p>
          <a:p>
            <a:pPr marR="3387" indent="-355591">
              <a:lnSpc>
                <a:spcPct val="116000"/>
              </a:lnSpc>
              <a:buClr>
                <a:schemeClr val="dk1"/>
              </a:buClr>
              <a:buSzPts val="2400"/>
            </a:pPr>
            <a:r>
              <a:rPr lang="en" sz="3200" dirty="0">
                <a:solidFill>
                  <a:schemeClr val="dk1"/>
                </a:solidFill>
              </a:rPr>
              <a:t>Finding resources for the network</a:t>
            </a:r>
            <a:endParaRPr sz="3200" dirty="0">
              <a:solidFill>
                <a:schemeClr val="dk1"/>
              </a:solidFill>
            </a:endParaRPr>
          </a:p>
          <a:p>
            <a:pPr marR="3387" indent="-355591">
              <a:lnSpc>
                <a:spcPct val="116000"/>
              </a:lnSpc>
              <a:buClr>
                <a:schemeClr val="dk1"/>
              </a:buClr>
              <a:buSzPts val="2400"/>
            </a:pPr>
            <a:r>
              <a:rPr lang="en" sz="3200" dirty="0">
                <a:solidFill>
                  <a:schemeClr val="dk1"/>
                </a:solidFill>
              </a:rPr>
              <a:t>Weekly journal entries</a:t>
            </a:r>
            <a:endParaRPr sz="3200" dirty="0"/>
          </a:p>
        </p:txBody>
      </p:sp>
      <p:sp>
        <p:nvSpPr>
          <p:cNvPr id="140" name="Google Shape;140;p26">
            <a:extLst>
              <a:ext uri="{C183D7F6-B498-43B3-948B-1728B52AA6E4}">
                <adec:decorative xmlns:adec="http://schemas.microsoft.com/office/drawing/2017/decorative" val="1"/>
              </a:ext>
            </a:extLst>
          </p:cNvPr>
          <p:cNvSpPr/>
          <p:nvPr/>
        </p:nvSpPr>
        <p:spPr>
          <a:xfrm>
            <a:off x="6194392" y="0"/>
            <a:ext cx="6482800"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defTabSz="1219170">
              <a:buClr>
                <a:srgbClr val="000000"/>
              </a:buClr>
              <a:buSzPts val="900"/>
            </a:pPr>
            <a:endParaRPr sz="1200" kern="0">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5C845-D721-4621-87B2-1390D24BA4BD}"/>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Up Front Matters</a:t>
            </a:r>
            <a:endParaRPr lang="en-US" dirty="0"/>
          </a:p>
        </p:txBody>
      </p:sp>
      <p:sp>
        <p:nvSpPr>
          <p:cNvPr id="3" name="Content Placeholder 2">
            <a:extLst>
              <a:ext uri="{FF2B5EF4-FFF2-40B4-BE49-F238E27FC236}">
                <a16:creationId xmlns:a16="http://schemas.microsoft.com/office/drawing/2014/main" id="{55965AF0-4D19-480B-96BC-78B9D429F4A7}"/>
              </a:ext>
            </a:extLst>
          </p:cNvPr>
          <p:cNvSpPr>
            <a:spLocks noGrp="1"/>
          </p:cNvSpPr>
          <p:nvPr>
            <p:ph idx="1"/>
          </p:nvPr>
        </p:nvSpPr>
        <p:spPr/>
        <p:txBody>
          <a:bodyPr/>
          <a:lstStyle/>
          <a:p>
            <a:r>
              <a:rPr lang="en-US" sz="3000" dirty="0"/>
              <a:t>If you have any questions following this recording, please contact us at </a:t>
            </a:r>
            <a:r>
              <a:rPr lang="en-US" sz="3000" u="sng" dirty="0">
                <a:hlinkClick r:id="rId4"/>
              </a:rPr>
              <a:t>disability.statistics@unh.edu</a:t>
            </a:r>
            <a:r>
              <a:rPr lang="en-US" sz="3000" dirty="0"/>
              <a:t>, or toll free at 866-538-9521 for more information. Thanks for joining us. Enjoy today's webinar!</a:t>
            </a:r>
          </a:p>
          <a:p>
            <a:endParaRPr lang="en-US" dirty="0"/>
          </a:p>
        </p:txBody>
      </p:sp>
      <p:sp>
        <p:nvSpPr>
          <p:cNvPr id="4" name="Date Placeholder 3">
            <a:extLst>
              <a:ext uri="{FF2B5EF4-FFF2-40B4-BE49-F238E27FC236}">
                <a16:creationId xmlns:a16="http://schemas.microsoft.com/office/drawing/2014/main" id="{AAB9E55A-7AC7-4290-88F6-719F922A66E8}"/>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BC62395-EDC5-484E-9B9E-D01AEBA3EFFE}"/>
              </a:ext>
            </a:extLst>
          </p:cNvPr>
          <p:cNvSpPr>
            <a:spLocks noGrp="1"/>
          </p:cNvSpPr>
          <p:nvPr>
            <p:ph type="sldNum" sz="quarter" idx="12"/>
          </p:nvPr>
        </p:nvSpPr>
        <p:spPr/>
        <p:txBody>
          <a:bodyPr/>
          <a:lstStyle/>
          <a:p>
            <a:fld id="{9C637C1D-740A-4EE7-9AC7-DE15DA94B719}" type="slidenum">
              <a:rPr lang="en-US" smtClean="0"/>
              <a:t>4</a:t>
            </a:fld>
            <a:endParaRPr lang="en-US"/>
          </a:p>
        </p:txBody>
      </p:sp>
      <p:pic>
        <p:nvPicPr>
          <p:cNvPr id="6" name="nTIDE-3">
            <a:hlinkClick r:id="" action="ppaction://media"/>
            <a:extLst>
              <a:ext uri="{FF2B5EF4-FFF2-40B4-BE49-F238E27FC236}">
                <a16:creationId xmlns:a16="http://schemas.microsoft.com/office/drawing/2014/main" id="{1EBEF609-0148-4D2B-86AF-CCA882B45E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 y="685800"/>
            <a:ext cx="485201" cy="485201"/>
          </a:xfrm>
          <a:prstGeom prst="rect">
            <a:avLst/>
          </a:prstGeom>
        </p:spPr>
      </p:pic>
    </p:spTree>
    <p:extLst>
      <p:ext uri="{BB962C8B-B14F-4D97-AF65-F5344CB8AC3E}">
        <p14:creationId xmlns:p14="http://schemas.microsoft.com/office/powerpoint/2010/main" val="1567393462"/>
      </p:ext>
    </p:extLst>
  </p:cSld>
  <p:clrMapOvr>
    <a:masterClrMapping/>
  </p:clrMapOvr>
  <mc:AlternateContent xmlns:mc="http://schemas.openxmlformats.org/markup-compatibility/2006" xmlns:p14="http://schemas.microsoft.com/office/powerpoint/2010/main">
    <mc:Choice Requires="p14">
      <p:transition spd="slow" p14:dur="2000" advClick="0" advTm="180"/>
    </mc:Choice>
    <mc:Fallback xmlns="">
      <p:transition spd="slow" advClick="0" advTm="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7"/>
          <p:cNvSpPr txBox="1">
            <a:spLocks noGrp="1"/>
          </p:cNvSpPr>
          <p:nvPr>
            <p:ph type="title"/>
          </p:nvPr>
        </p:nvSpPr>
        <p:spPr>
          <a:xfrm>
            <a:off x="415600" y="593367"/>
            <a:ext cx="11360800" cy="763600"/>
          </a:xfrm>
          <a:ln>
            <a:solidFill>
              <a:schemeClr val="bg2">
                <a:lumMod val="75000"/>
              </a:schemeClr>
            </a:solidFill>
          </a:ln>
        </p:spPr>
        <p:txBody>
          <a:bodyPr spcFirstLastPara="1" wrap="square" lIns="121900" tIns="121900" rIns="121900" bIns="121900" anchor="t" anchorCtr="0">
            <a:normAutofit/>
          </a:bodyPr>
          <a:lstStyle/>
          <a:p>
            <a:pPr algn="ctr">
              <a:lnSpc>
                <a:spcPct val="90000"/>
              </a:lnSpc>
            </a:pPr>
            <a:r>
              <a:rPr lang="en-US" b="1" dirty="0"/>
              <a:t>Student Reflections of their Accomplishments</a:t>
            </a:r>
          </a:p>
        </p:txBody>
      </p:sp>
      <p:sp>
        <p:nvSpPr>
          <p:cNvPr id="146" name="Google Shape;146;p27"/>
          <p:cNvSpPr txBox="1">
            <a:spLocks noGrp="1"/>
          </p:cNvSpPr>
          <p:nvPr>
            <p:ph type="body" idx="1"/>
          </p:nvPr>
        </p:nvSpPr>
        <p:spPr>
          <a:xfrm>
            <a:off x="831200" y="1444052"/>
            <a:ext cx="10945200" cy="4555200"/>
          </a:xfrm>
        </p:spPr>
        <p:txBody>
          <a:bodyPr spcFirstLastPara="1" wrap="square" lIns="121900" tIns="121900" rIns="121900" bIns="121900" anchor="t" anchorCtr="0">
            <a:noAutofit/>
          </a:bodyPr>
          <a:lstStyle/>
          <a:p>
            <a:pPr marL="0" indent="0">
              <a:lnSpc>
                <a:spcPct val="100000"/>
              </a:lnSpc>
              <a:spcAft>
                <a:spcPts val="800"/>
              </a:spcAft>
              <a:buClr>
                <a:schemeClr val="dk1"/>
              </a:buClr>
              <a:buSzPts val="1100"/>
              <a:buNone/>
            </a:pPr>
            <a:r>
              <a:rPr lang="en-US" sz="2933" dirty="0">
                <a:solidFill>
                  <a:schemeClr val="tx1"/>
                </a:solidFill>
              </a:rPr>
              <a:t>“I enjoyed working in teams.”</a:t>
            </a:r>
          </a:p>
          <a:p>
            <a:pPr marL="306910" indent="-306910">
              <a:lnSpc>
                <a:spcPct val="100000"/>
              </a:lnSpc>
              <a:spcAft>
                <a:spcPts val="800"/>
              </a:spcAft>
              <a:buClr>
                <a:schemeClr val="dk1"/>
              </a:buClr>
              <a:buSzPts val="1100"/>
              <a:buNone/>
            </a:pPr>
            <a:r>
              <a:rPr lang="en-US" sz="2933" dirty="0">
                <a:solidFill>
                  <a:schemeClr val="tx1"/>
                </a:solidFill>
              </a:rPr>
              <a:t>“I had lots of leadership opportunities during breakout rooms and working in small groups.”</a:t>
            </a:r>
          </a:p>
          <a:p>
            <a:pPr marL="306910" indent="-306910">
              <a:lnSpc>
                <a:spcPct val="100000"/>
              </a:lnSpc>
              <a:buClr>
                <a:schemeClr val="dk1"/>
              </a:buClr>
              <a:buSzPts val="1100"/>
              <a:buNone/>
            </a:pPr>
            <a:r>
              <a:rPr lang="en-US" sz="2933" dirty="0">
                <a:solidFill>
                  <a:schemeClr val="tx1"/>
                </a:solidFill>
              </a:rPr>
              <a:t>“I learned how to use the programs better and learned how to code html.”</a:t>
            </a:r>
          </a:p>
          <a:p>
            <a:pPr marL="0" indent="0">
              <a:lnSpc>
                <a:spcPct val="100000"/>
              </a:lnSpc>
              <a:spcAft>
                <a:spcPts val="800"/>
              </a:spcAft>
              <a:buClr>
                <a:schemeClr val="dk1"/>
              </a:buClr>
              <a:buSzPts val="1100"/>
              <a:buNone/>
            </a:pPr>
            <a:r>
              <a:rPr lang="en-US" sz="2933" dirty="0">
                <a:solidFill>
                  <a:schemeClr val="tx1"/>
                </a:solidFill>
              </a:rPr>
              <a:t>“I conducted usability testing of the </a:t>
            </a:r>
            <a:r>
              <a:rPr lang="en-US" sz="2933" dirty="0" err="1">
                <a:solidFill>
                  <a:schemeClr val="tx1"/>
                </a:solidFill>
              </a:rPr>
              <a:t>YolBe</a:t>
            </a:r>
            <a:r>
              <a:rPr lang="en-US" sz="2933" dirty="0">
                <a:solidFill>
                  <a:schemeClr val="tx1"/>
                </a:solidFill>
              </a:rPr>
              <a:t> website and app.”</a:t>
            </a:r>
          </a:p>
          <a:p>
            <a:pPr marL="306910" indent="-306910">
              <a:lnSpc>
                <a:spcPct val="100000"/>
              </a:lnSpc>
              <a:spcAft>
                <a:spcPts val="800"/>
              </a:spcAft>
              <a:buNone/>
            </a:pPr>
            <a:r>
              <a:rPr lang="en-US" sz="2933" dirty="0">
                <a:solidFill>
                  <a:schemeClr val="tx1"/>
                </a:solidFill>
              </a:rPr>
              <a:t>“I like the Resource project where I researched and identified digital resources.”</a:t>
            </a:r>
          </a:p>
          <a:p>
            <a:pPr marL="306910" indent="-306910">
              <a:lnSpc>
                <a:spcPct val="100000"/>
              </a:lnSpc>
              <a:buNone/>
            </a:pPr>
            <a:r>
              <a:rPr lang="en-US" sz="2933" dirty="0">
                <a:solidFill>
                  <a:schemeClr val="tx1"/>
                </a:solidFill>
              </a:rPr>
              <a:t>“I enjoyed working on the Networking project. I added pictures, made elements, and used graphs in Canva and Google Slide.”</a:t>
            </a:r>
          </a:p>
          <a:p>
            <a:pPr marL="0" indent="0">
              <a:spcAft>
                <a:spcPts val="1600"/>
              </a:spcAft>
              <a:buNone/>
            </a:pP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8"/>
          <p:cNvSpPr txBox="1">
            <a:spLocks noGrp="1"/>
          </p:cNvSpPr>
          <p:nvPr>
            <p:ph type="title"/>
          </p:nvPr>
        </p:nvSpPr>
        <p:spPr>
          <a:xfrm>
            <a:off x="415600" y="593367"/>
            <a:ext cx="11360800" cy="763600"/>
          </a:xfrm>
          <a:prstGeom prst="rect">
            <a:avLst/>
          </a:prstGeom>
          <a:ln>
            <a:solidFill>
              <a:schemeClr val="bg2">
                <a:lumMod val="75000"/>
              </a:schemeClr>
            </a:solidFill>
          </a:ln>
        </p:spPr>
        <p:txBody>
          <a:bodyPr spcFirstLastPara="1" wrap="square" lIns="121900" tIns="121900" rIns="121900" bIns="121900" anchor="t" anchorCtr="0">
            <a:noAutofit/>
          </a:bodyPr>
          <a:lstStyle/>
          <a:p>
            <a:pPr algn="ctr"/>
            <a:r>
              <a:rPr lang="en" b="1" dirty="0"/>
              <a:t>Preliminary Outcomes and Results</a:t>
            </a:r>
            <a:endParaRPr b="1" dirty="0"/>
          </a:p>
        </p:txBody>
      </p:sp>
      <p:sp>
        <p:nvSpPr>
          <p:cNvPr id="152" name="Google Shape;152;p28"/>
          <p:cNvSpPr txBox="1">
            <a:spLocks noGrp="1"/>
          </p:cNvSpPr>
          <p:nvPr>
            <p:ph type="body" idx="1"/>
          </p:nvPr>
        </p:nvSpPr>
        <p:spPr>
          <a:xfrm>
            <a:off x="1264366" y="1718933"/>
            <a:ext cx="10512033" cy="4842800"/>
          </a:xfrm>
          <a:prstGeom prst="rect">
            <a:avLst/>
          </a:prstGeom>
        </p:spPr>
        <p:txBody>
          <a:bodyPr spcFirstLastPara="1" wrap="square" lIns="121900" tIns="121900" rIns="121900" bIns="121900" anchor="t" anchorCtr="0">
            <a:noAutofit/>
          </a:bodyPr>
          <a:lstStyle/>
          <a:p>
            <a:pPr indent="-302676">
              <a:lnSpc>
                <a:spcPct val="100000"/>
              </a:lnSpc>
              <a:buClr>
                <a:schemeClr val="dk1"/>
              </a:buClr>
              <a:buSzPts val="2400"/>
            </a:pPr>
            <a:r>
              <a:rPr lang="en" sz="3200" dirty="0">
                <a:solidFill>
                  <a:schemeClr val="dk1"/>
                </a:solidFill>
              </a:rPr>
              <a:t>Pilot Cohort (Spring 2020): Two participants</a:t>
            </a:r>
            <a:endParaRPr sz="3200" dirty="0">
              <a:solidFill>
                <a:schemeClr val="dk1"/>
              </a:solidFill>
            </a:endParaRPr>
          </a:p>
          <a:p>
            <a:pPr indent="-302676">
              <a:lnSpc>
                <a:spcPct val="100000"/>
              </a:lnSpc>
              <a:buNone/>
            </a:pPr>
            <a:endParaRPr sz="1600" dirty="0">
              <a:solidFill>
                <a:schemeClr val="dk1"/>
              </a:solidFill>
            </a:endParaRPr>
          </a:p>
          <a:p>
            <a:pPr indent="-302676">
              <a:lnSpc>
                <a:spcPct val="100000"/>
              </a:lnSpc>
              <a:buClr>
                <a:schemeClr val="dk1"/>
              </a:buClr>
              <a:buSzPts val="2400"/>
            </a:pPr>
            <a:r>
              <a:rPr lang="en" sz="3200" dirty="0">
                <a:solidFill>
                  <a:schemeClr val="dk1"/>
                </a:solidFill>
              </a:rPr>
              <a:t>Cohort 1 (Fall 2020): Two participants</a:t>
            </a:r>
            <a:endParaRPr sz="3200" dirty="0">
              <a:solidFill>
                <a:schemeClr val="dk1"/>
              </a:solidFill>
            </a:endParaRPr>
          </a:p>
          <a:p>
            <a:pPr indent="-302676">
              <a:lnSpc>
                <a:spcPct val="100000"/>
              </a:lnSpc>
              <a:buNone/>
            </a:pPr>
            <a:endParaRPr sz="1600" dirty="0">
              <a:solidFill>
                <a:schemeClr val="dk1"/>
              </a:solidFill>
            </a:endParaRPr>
          </a:p>
          <a:p>
            <a:pPr indent="-302676">
              <a:lnSpc>
                <a:spcPct val="100000"/>
              </a:lnSpc>
              <a:buClr>
                <a:schemeClr val="dk1"/>
              </a:buClr>
              <a:buSzPts val="2400"/>
            </a:pPr>
            <a:r>
              <a:rPr lang="en" sz="3200" dirty="0">
                <a:solidFill>
                  <a:schemeClr val="dk1"/>
                </a:solidFill>
              </a:rPr>
              <a:t>Cohort 2 (Spring 2021): Six participants</a:t>
            </a:r>
            <a:endParaRPr sz="3200" dirty="0">
              <a:solidFill>
                <a:schemeClr val="dk1"/>
              </a:solidFill>
            </a:endParaRPr>
          </a:p>
          <a:p>
            <a:pPr indent="-302676">
              <a:lnSpc>
                <a:spcPct val="100000"/>
              </a:lnSpc>
              <a:buNone/>
            </a:pPr>
            <a:endParaRPr sz="1600" dirty="0">
              <a:solidFill>
                <a:schemeClr val="dk1"/>
              </a:solidFill>
            </a:endParaRPr>
          </a:p>
          <a:p>
            <a:pPr indent="-302676">
              <a:lnSpc>
                <a:spcPct val="100000"/>
              </a:lnSpc>
              <a:buClr>
                <a:schemeClr val="dk1"/>
              </a:buClr>
              <a:buSzPts val="2400"/>
            </a:pPr>
            <a:r>
              <a:rPr lang="en" sz="3200" dirty="0">
                <a:solidFill>
                  <a:schemeClr val="dk1"/>
                </a:solidFill>
              </a:rPr>
              <a:t>Graduates (Summer 2021): Eight students graduated from TECH-prep curriculum and internship </a:t>
            </a:r>
            <a:endParaRPr sz="3200" dirty="0">
              <a:solidFill>
                <a:schemeClr val="dk1"/>
              </a:solidFill>
            </a:endParaRPr>
          </a:p>
          <a:p>
            <a:pPr indent="-302676">
              <a:lnSpc>
                <a:spcPct val="100000"/>
              </a:lnSpc>
              <a:buNone/>
            </a:pPr>
            <a:endParaRPr sz="1600" dirty="0">
              <a:solidFill>
                <a:schemeClr val="dk1"/>
              </a:solidFill>
            </a:endParaRPr>
          </a:p>
          <a:p>
            <a:pPr indent="-302676">
              <a:lnSpc>
                <a:spcPct val="100000"/>
              </a:lnSpc>
              <a:buClr>
                <a:schemeClr val="dk1"/>
              </a:buClr>
              <a:buSzPts val="2400"/>
            </a:pPr>
            <a:r>
              <a:rPr lang="en" sz="3200" dirty="0">
                <a:solidFill>
                  <a:schemeClr val="dk1"/>
                </a:solidFill>
              </a:rPr>
              <a:t>Cohort 3: currently recruiting</a:t>
            </a:r>
            <a:endParaRPr sz="3200" dirty="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txBox="1">
            <a:spLocks noGrp="1"/>
          </p:cNvSpPr>
          <p:nvPr>
            <p:ph type="title"/>
          </p:nvPr>
        </p:nvSpPr>
        <p:spPr>
          <a:xfrm>
            <a:off x="415600" y="355729"/>
            <a:ext cx="11360800" cy="763945"/>
          </a:xfrm>
          <a:prstGeom prst="rect">
            <a:avLst/>
          </a:prstGeom>
          <a:ln>
            <a:solidFill>
              <a:schemeClr val="bg2">
                <a:lumMod val="75000"/>
              </a:schemeClr>
            </a:solidFill>
          </a:ln>
        </p:spPr>
        <p:txBody>
          <a:bodyPr spcFirstLastPara="1" wrap="square" lIns="121900" tIns="121900" rIns="121900" bIns="121900" anchor="t" anchorCtr="0">
            <a:normAutofit/>
          </a:bodyPr>
          <a:lstStyle/>
          <a:p>
            <a:pPr algn="ctr"/>
            <a:r>
              <a:rPr lang="en" b="1" dirty="0"/>
              <a:t>The Future of TECH-Prep</a:t>
            </a:r>
            <a:endParaRPr b="1" dirty="0"/>
          </a:p>
        </p:txBody>
      </p:sp>
      <p:sp>
        <p:nvSpPr>
          <p:cNvPr id="158" name="Google Shape;158;p29"/>
          <p:cNvSpPr txBox="1">
            <a:spLocks noGrp="1"/>
          </p:cNvSpPr>
          <p:nvPr>
            <p:ph type="body" idx="1"/>
          </p:nvPr>
        </p:nvSpPr>
        <p:spPr>
          <a:xfrm>
            <a:off x="442816" y="1314579"/>
            <a:ext cx="11333584" cy="4872455"/>
          </a:xfrm>
          <a:prstGeom prst="rect">
            <a:avLst/>
          </a:prstGeom>
        </p:spPr>
        <p:txBody>
          <a:bodyPr spcFirstLastPara="1" wrap="square" lIns="121900" tIns="121900" rIns="121900" bIns="121900" anchor="t" anchorCtr="0">
            <a:noAutofit/>
          </a:bodyPr>
          <a:lstStyle/>
          <a:p>
            <a:pPr indent="-376757">
              <a:lnSpc>
                <a:spcPct val="100000"/>
              </a:lnSpc>
              <a:spcAft>
                <a:spcPts val="800"/>
              </a:spcAft>
              <a:buClr>
                <a:schemeClr val="dk1"/>
              </a:buClr>
              <a:buSzPts val="2400"/>
            </a:pPr>
            <a:r>
              <a:rPr lang="en" sz="3200" dirty="0">
                <a:solidFill>
                  <a:schemeClr val="dk1"/>
                </a:solidFill>
              </a:rPr>
              <a:t>Program seeks to broaden Career Pathways for youth with IDD, especially in the field of technology and computer science. </a:t>
            </a:r>
            <a:endParaRPr sz="3200" dirty="0">
              <a:solidFill>
                <a:schemeClr val="dk1"/>
              </a:solidFill>
            </a:endParaRPr>
          </a:p>
          <a:p>
            <a:pPr indent="-376757">
              <a:lnSpc>
                <a:spcPct val="100000"/>
              </a:lnSpc>
              <a:spcAft>
                <a:spcPts val="800"/>
              </a:spcAft>
              <a:buClr>
                <a:schemeClr val="dk1"/>
              </a:buClr>
              <a:buSzPts val="2400"/>
              <a:buFont typeface="Calibri"/>
              <a:buChar char="●"/>
            </a:pPr>
            <a:r>
              <a:rPr lang="en" sz="3200" dirty="0">
                <a:solidFill>
                  <a:schemeClr val="dk1"/>
                </a:solidFill>
              </a:rPr>
              <a:t>Continue to expand the program-offer it to more students. </a:t>
            </a:r>
            <a:endParaRPr sz="3200" dirty="0">
              <a:solidFill>
                <a:schemeClr val="dk1"/>
              </a:solidFill>
            </a:endParaRPr>
          </a:p>
          <a:p>
            <a:pPr indent="-376757">
              <a:lnSpc>
                <a:spcPct val="100000"/>
              </a:lnSpc>
              <a:spcAft>
                <a:spcPts val="800"/>
              </a:spcAft>
              <a:buClr>
                <a:schemeClr val="dk1"/>
              </a:buClr>
              <a:buSzPts val="2400"/>
              <a:buFont typeface="Calibri"/>
              <a:buChar char="●"/>
            </a:pPr>
            <a:r>
              <a:rPr lang="en" sz="3200" dirty="0">
                <a:solidFill>
                  <a:schemeClr val="dk1"/>
                </a:solidFill>
              </a:rPr>
              <a:t>Manualize the curriculum to support replication and provide TECH-Prep as a vocational training and service program.</a:t>
            </a:r>
            <a:endParaRPr sz="3200" dirty="0">
              <a:solidFill>
                <a:schemeClr val="dk1"/>
              </a:solidFill>
            </a:endParaRPr>
          </a:p>
          <a:p>
            <a:pPr indent="-376757">
              <a:lnSpc>
                <a:spcPct val="100000"/>
              </a:lnSpc>
              <a:buClr>
                <a:schemeClr val="dk1"/>
              </a:buClr>
              <a:buSzPts val="2400"/>
            </a:pPr>
            <a:r>
              <a:rPr lang="en" sz="3200" dirty="0">
                <a:solidFill>
                  <a:schemeClr val="dk1"/>
                </a:solidFill>
              </a:rPr>
              <a:t>Moving into efficacy study phase…more to come!</a:t>
            </a:r>
            <a:endParaRPr sz="3200" dirty="0">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B2416-409A-4A37-9B07-B2A78581C6B5}"/>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Questions and Answers</a:t>
            </a:r>
            <a:endParaRPr lang="en-US" dirty="0"/>
          </a:p>
        </p:txBody>
      </p:sp>
      <p:sp>
        <p:nvSpPr>
          <p:cNvPr id="3" name="Content Placeholder 2">
            <a:extLst>
              <a:ext uri="{FF2B5EF4-FFF2-40B4-BE49-F238E27FC236}">
                <a16:creationId xmlns:a16="http://schemas.microsoft.com/office/drawing/2014/main" id="{0C8A23B5-12CA-4102-BC63-5C9675362D1D}"/>
              </a:ext>
            </a:extLst>
          </p:cNvPr>
          <p:cNvSpPr>
            <a:spLocks noGrp="1"/>
          </p:cNvSpPr>
          <p:nvPr>
            <p:ph idx="1"/>
          </p:nvPr>
        </p:nvSpPr>
        <p:spPr/>
        <p:txBody>
          <a:bodyPr/>
          <a:lstStyle/>
          <a:p>
            <a:pPr marL="0" indent="0" algn="ctr">
              <a:spcBef>
                <a:spcPts val="600"/>
              </a:spcBef>
              <a:buNone/>
            </a:pPr>
            <a:r>
              <a:rPr lang="en-US" sz="2800" dirty="0">
                <a:latin typeface="Calibri" panose="020F0502020204030204" pitchFamily="34" charset="0"/>
                <a:cs typeface="Microsoft Sans Serif" pitchFamily="34" charset="0"/>
              </a:rPr>
              <a:t>Use Q&amp;A button on Zoom </a:t>
            </a:r>
          </a:p>
          <a:p>
            <a:pPr marL="0" indent="0" algn="ctr">
              <a:spcBef>
                <a:spcPts val="600"/>
              </a:spcBef>
              <a:buNone/>
            </a:pPr>
            <a:endParaRPr lang="en-US" sz="2800" dirty="0">
              <a:latin typeface="Calibri" panose="020F0502020204030204" pitchFamily="34" charset="0"/>
              <a:cs typeface="Microsoft Sans Serif" pitchFamily="34" charset="0"/>
            </a:endParaRPr>
          </a:p>
          <a:p>
            <a:pPr marL="0" indent="0" algn="ctr">
              <a:spcBef>
                <a:spcPts val="600"/>
              </a:spcBef>
              <a:buNone/>
            </a:pPr>
            <a:endParaRPr lang="en-US" dirty="0">
              <a:latin typeface="Calibri" panose="020F0502020204030204" pitchFamily="34" charset="0"/>
              <a:cs typeface="Microsoft Sans Serif" pitchFamily="34" charset="0"/>
            </a:endParaRPr>
          </a:p>
          <a:p>
            <a:pPr marL="0" indent="0" algn="ctr">
              <a:spcBef>
                <a:spcPts val="600"/>
              </a:spcBef>
              <a:buNone/>
            </a:pPr>
            <a:r>
              <a:rPr lang="en-US" sz="2800" dirty="0">
                <a:latin typeface="Calibri" panose="020F0502020204030204" pitchFamily="34" charset="0"/>
                <a:cs typeface="Microsoft Sans Serif" pitchFamily="34" charset="0"/>
              </a:rPr>
              <a:t>Slides will be archived at: </a:t>
            </a:r>
            <a:r>
              <a:rPr lang="en-US" sz="3200" dirty="0">
                <a:hlinkClick r:id="rId2"/>
              </a:rPr>
              <a:t>https://researchondisability.org/home/ntide</a:t>
            </a:r>
            <a:r>
              <a:rPr lang="en-US" sz="3200" dirty="0"/>
              <a:t>.</a:t>
            </a:r>
            <a:endParaRPr lang="en-US" sz="2800" dirty="0">
              <a:latin typeface="Calibri" panose="020F0502020204030204" pitchFamily="34" charset="0"/>
              <a:cs typeface="Microsoft Sans Serif" pitchFamily="34" charset="0"/>
            </a:endParaRPr>
          </a:p>
          <a:p>
            <a:pPr marL="0" indent="0" algn="ctr">
              <a:spcBef>
                <a:spcPts val="600"/>
              </a:spcBef>
              <a:buNone/>
            </a:pPr>
            <a:endParaRPr lang="en-US" sz="2800" dirty="0">
              <a:latin typeface="Calibri" panose="020F0502020204030204" pitchFamily="34" charset="0"/>
              <a:cs typeface="Microsoft Sans Serif" pitchFamily="34" charset="0"/>
            </a:endParaRPr>
          </a:p>
          <a:p>
            <a:pPr marL="0" indent="0" algn="ctr">
              <a:spcBef>
                <a:spcPts val="600"/>
              </a:spcBef>
              <a:buNone/>
            </a:pPr>
            <a:r>
              <a:rPr lang="en-US" sz="2800" dirty="0">
                <a:latin typeface="Calibri" panose="020F0502020204030204" pitchFamily="34" charset="0"/>
                <a:cs typeface="Microsoft Sans Serif" pitchFamily="34" charset="0"/>
              </a:rPr>
              <a:t>Take our feedback survey at …</a:t>
            </a:r>
          </a:p>
          <a:p>
            <a:pPr marL="0" indent="0" algn="ctr">
              <a:spcBef>
                <a:spcPts val="600"/>
              </a:spcBef>
              <a:buNone/>
            </a:pPr>
            <a:r>
              <a:rPr lang="en-US" sz="2800" dirty="0">
                <a:latin typeface="Calibri" panose="020F0502020204030204" pitchFamily="34" charset="0"/>
                <a:cs typeface="Microsoft Sans Serif" pitchFamily="34" charset="0"/>
              </a:rPr>
              <a:t>www.researchondisability.org/ntide/ntide-survey</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E449888F-E2C7-4BF4-BFF0-1E945C07721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FB64073-8D8D-4035-9AE3-FE2D81A87184}"/>
              </a:ext>
            </a:extLst>
          </p:cNvPr>
          <p:cNvSpPr>
            <a:spLocks noGrp="1"/>
          </p:cNvSpPr>
          <p:nvPr>
            <p:ph type="sldNum" sz="quarter" idx="12"/>
          </p:nvPr>
        </p:nvSpPr>
        <p:spPr/>
        <p:txBody>
          <a:bodyPr/>
          <a:lstStyle/>
          <a:p>
            <a:fld id="{9C637C1D-740A-4EE7-9AC7-DE15DA94B719}" type="slidenum">
              <a:rPr lang="en-US" smtClean="0"/>
              <a:t>43</a:t>
            </a:fld>
            <a:endParaRPr lang="en-US"/>
          </a:p>
        </p:txBody>
      </p:sp>
      <p:pic>
        <p:nvPicPr>
          <p:cNvPr id="7" name="Picture 6" descr="Q&amp;A">
            <a:extLst>
              <a:ext uri="{FF2B5EF4-FFF2-40B4-BE49-F238E27FC236}">
                <a16:creationId xmlns:a16="http://schemas.microsoft.com/office/drawing/2014/main" id="{3ED6B128-8BBE-4548-83FA-174348EB03D5}"/>
              </a:ext>
            </a:extLst>
          </p:cNvPr>
          <p:cNvPicPr>
            <a:picLocks noChangeAspect="1"/>
          </p:cNvPicPr>
          <p:nvPr/>
        </p:nvPicPr>
        <p:blipFill>
          <a:blip r:embed="rId3"/>
          <a:stretch>
            <a:fillRect/>
          </a:stretch>
        </p:blipFill>
        <p:spPr>
          <a:xfrm>
            <a:off x="8217967" y="1690688"/>
            <a:ext cx="1126058" cy="864186"/>
          </a:xfrm>
          <a:prstGeom prst="rect">
            <a:avLst/>
          </a:prstGeom>
        </p:spPr>
      </p:pic>
    </p:spTree>
    <p:extLst>
      <p:ext uri="{BB962C8B-B14F-4D97-AF65-F5344CB8AC3E}">
        <p14:creationId xmlns:p14="http://schemas.microsoft.com/office/powerpoint/2010/main" val="3249569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dirty="0">
                <a:latin typeface="Calibri" panose="020F0502020204030204" pitchFamily="34" charset="0"/>
              </a:rPr>
              <a:t>Thank You!</a:t>
            </a:r>
            <a:endParaRPr lang="en-US" dirty="0"/>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9" name="Picture 3" descr="C:\Users\pel3\AppData\Local\Microsoft\Windows\Temporary Internet Files\Content.IE5\OCJJ5H03\Twitter_logo_2012.svg[1].png">
            <a:extLst>
              <a:ext uri="{FF2B5EF4-FFF2-40B4-BE49-F238E27FC236}">
                <a16:creationId xmlns:a16="http://schemas.microsoft.com/office/drawing/2014/main" id="{50F9D74D-F681-44D6-8D11-5356F11F74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5962" y="5576887"/>
            <a:ext cx="471413" cy="37623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0896D232-02A8-4A3C-A45D-21787BBE40B8}"/>
              </a:ext>
            </a:extLst>
          </p:cNvPr>
          <p:cNvSpPr>
            <a:spLocks noGrp="1"/>
          </p:cNvSpPr>
          <p:nvPr>
            <p:ph idx="1"/>
          </p:nvPr>
        </p:nvSpPr>
        <p:spPr>
          <a:xfrm>
            <a:off x="838200" y="1492250"/>
            <a:ext cx="10515600" cy="4351338"/>
          </a:xfrm>
        </p:spPr>
        <p:txBody>
          <a:bodyPr>
            <a:noAutofit/>
          </a:bodyPr>
          <a:lstStyle/>
          <a:p>
            <a:pPr marL="285750" indent="-285750">
              <a:spcBef>
                <a:spcPts val="1800"/>
              </a:spcBef>
              <a:buFont typeface="Arial" panose="020B0604020202020204" pitchFamily="34" charset="0"/>
              <a:buChar char="•"/>
            </a:pPr>
            <a:r>
              <a:rPr lang="en-US" sz="3000" dirty="0">
                <a:latin typeface="Calibri" panose="020F0502020204030204" pitchFamily="34" charset="0"/>
                <a:cs typeface="Microsoft Sans Serif" pitchFamily="34" charset="0"/>
              </a:rPr>
              <a:t>Information about the nTIDE partners may be found at</a:t>
            </a:r>
          </a:p>
          <a:p>
            <a:pPr marL="742950" lvl="1" indent="-285750">
              <a:spcBef>
                <a:spcPts val="1800"/>
              </a:spcBef>
            </a:pPr>
            <a:r>
              <a:rPr lang="en-US" dirty="0">
                <a:latin typeface="Calibri" panose="020F0502020204030204" pitchFamily="34" charset="0"/>
                <a:cs typeface="Microsoft Sans Serif" pitchFamily="34" charset="0"/>
              </a:rPr>
              <a:t>Kessler Foundation (</a:t>
            </a:r>
            <a:r>
              <a:rPr lang="en-US" dirty="0">
                <a:latin typeface="Calibri" panose="020F0502020204030204" pitchFamily="34" charset="0"/>
                <a:cs typeface="Microsoft Sans Serif" pitchFamily="34" charset="0"/>
                <a:hlinkClick r:id="rId3"/>
              </a:rPr>
              <a:t>www.kesslerfoundation.org</a:t>
            </a:r>
            <a:r>
              <a:rPr lang="en-US" dirty="0">
                <a:latin typeface="Calibri" panose="020F0502020204030204" pitchFamily="34" charset="0"/>
                <a:cs typeface="Microsoft Sans Serif" pitchFamily="34" charset="0"/>
              </a:rPr>
              <a:t>)</a:t>
            </a:r>
          </a:p>
          <a:p>
            <a:pPr marL="742950" lvl="1" indent="-285750">
              <a:spcBef>
                <a:spcPts val="1800"/>
              </a:spcBef>
            </a:pPr>
            <a:r>
              <a:rPr lang="en-US" dirty="0">
                <a:latin typeface="Calibri" panose="020F0502020204030204" pitchFamily="34" charset="0"/>
                <a:cs typeface="Microsoft Sans Serif" pitchFamily="34" charset="0"/>
              </a:rPr>
              <a:t>UNH/Institute on Disability (</a:t>
            </a:r>
            <a:r>
              <a:rPr lang="en-US" dirty="0">
                <a:latin typeface="Calibri" panose="020F0502020204030204" pitchFamily="34" charset="0"/>
                <a:cs typeface="Microsoft Sans Serif" pitchFamily="34" charset="0"/>
                <a:hlinkClick r:id="rId4"/>
              </a:rPr>
              <a:t>www.ResearchOnDisability.org</a:t>
            </a:r>
            <a:r>
              <a:rPr lang="en-US" dirty="0">
                <a:latin typeface="Calibri" panose="020F0502020204030204" pitchFamily="34" charset="0"/>
                <a:cs typeface="Microsoft Sans Serif" pitchFamily="34" charset="0"/>
              </a:rPr>
              <a:t>)</a:t>
            </a:r>
          </a:p>
          <a:p>
            <a:pPr marL="742950" lvl="1" indent="-285750">
              <a:spcBef>
                <a:spcPts val="1800"/>
              </a:spcBef>
            </a:pPr>
            <a:r>
              <a:rPr lang="en-US" dirty="0">
                <a:latin typeface="Calibri" panose="020F0502020204030204" pitchFamily="34" charset="0"/>
                <a:cs typeface="Microsoft Sans Serif" pitchFamily="34" charset="0"/>
              </a:rPr>
              <a:t>AUCD (</a:t>
            </a:r>
            <a:r>
              <a:rPr lang="en-US" dirty="0">
                <a:latin typeface="Calibri" panose="020F0502020204030204" pitchFamily="34" charset="0"/>
                <a:cs typeface="Microsoft Sans Serif" pitchFamily="34" charset="0"/>
                <a:hlinkClick r:id="rId5"/>
              </a:rPr>
              <a:t>www.AUCD.org</a:t>
            </a:r>
            <a:r>
              <a:rPr lang="en-US" dirty="0">
                <a:latin typeface="Calibri" panose="020F0502020204030204" pitchFamily="34" charset="0"/>
                <a:cs typeface="Microsoft Sans Serif" pitchFamily="34" charset="0"/>
              </a:rPr>
              <a:t>)	</a:t>
            </a:r>
          </a:p>
          <a:p>
            <a:pPr marL="285750" indent="-285750">
              <a:spcBef>
                <a:spcPts val="1800"/>
              </a:spcBef>
            </a:pPr>
            <a:r>
              <a:rPr lang="en-US" sz="3000" dirty="0">
                <a:latin typeface="Calibri" panose="020F0502020204030204" pitchFamily="34" charset="0"/>
                <a:cs typeface="Microsoft Sans Serif" pitchFamily="34" charset="0"/>
              </a:rPr>
              <a:t>Contact us at</a:t>
            </a:r>
          </a:p>
          <a:p>
            <a:pPr marL="742950" lvl="1" indent="-285750">
              <a:spcBef>
                <a:spcPts val="1800"/>
              </a:spcBef>
            </a:pPr>
            <a:r>
              <a:rPr lang="en-US" dirty="0">
                <a:latin typeface="Calibri" panose="020F0502020204030204" pitchFamily="34" charset="0"/>
                <a:cs typeface="Microsoft Sans Serif" pitchFamily="34" charset="0"/>
              </a:rPr>
              <a:t>Email: Disability.Statistics@unh.edu </a:t>
            </a:r>
          </a:p>
          <a:p>
            <a:pPr marL="742950" lvl="1" indent="-285750">
              <a:spcBef>
                <a:spcPts val="1800"/>
              </a:spcBef>
            </a:pPr>
            <a:r>
              <a:rPr lang="en-US" dirty="0">
                <a:latin typeface="Calibri" panose="020F0502020204030204" pitchFamily="34" charset="0"/>
                <a:cs typeface="Microsoft Sans Serif" pitchFamily="34" charset="0"/>
              </a:rPr>
              <a:t>Call: </a:t>
            </a:r>
            <a:r>
              <a:rPr lang="en-US" dirty="0">
                <a:latin typeface="Calibri" panose="020F0502020204030204" pitchFamily="34" charset="0"/>
              </a:rPr>
              <a:t>866-538-9521 (toll free)</a:t>
            </a:r>
            <a:endParaRPr lang="en-US" b="1" dirty="0">
              <a:latin typeface="Calibri" panose="020F0502020204030204" pitchFamily="34" charset="0"/>
            </a:endParaRPr>
          </a:p>
          <a:p>
            <a:pPr marL="742950" lvl="1" indent="-285750">
              <a:spcBef>
                <a:spcPts val="1800"/>
              </a:spcBef>
            </a:pPr>
            <a:r>
              <a:rPr lang="en-US" dirty="0">
                <a:latin typeface="Calibri" panose="020F0502020204030204" pitchFamily="34" charset="0"/>
              </a:rPr>
              <a:t>Twitter at </a:t>
            </a:r>
            <a:r>
              <a:rPr lang="en-US" i="1" dirty="0">
                <a:latin typeface="Calibri" panose="020F0502020204030204" pitchFamily="34" charset="0"/>
              </a:rPr>
              <a:t>#nTIDELearn  </a:t>
            </a:r>
            <a:endParaRPr lang="en-US" dirty="0">
              <a:latin typeface="Calibri" panose="020F0502020204030204" pitchFamily="34" charset="0"/>
            </a:endParaRPr>
          </a:p>
          <a:p>
            <a:endParaRPr lang="en-US" sz="3000" dirty="0"/>
          </a:p>
        </p:txBody>
      </p:sp>
    </p:spTree>
    <p:extLst>
      <p:ext uri="{BB962C8B-B14F-4D97-AF65-F5344CB8AC3E}">
        <p14:creationId xmlns:p14="http://schemas.microsoft.com/office/powerpoint/2010/main" val="39075597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10" name="nTIDE-4">
            <a:hlinkClick r:id="" action="ppaction://media"/>
            <a:extLst>
              <a:ext uri="{FF2B5EF4-FFF2-40B4-BE49-F238E27FC236}">
                <a16:creationId xmlns:a16="http://schemas.microsoft.com/office/drawing/2014/main" id="{4D44247C-3914-4CA2-9538-B83542AE17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51000" y="707817"/>
            <a:ext cx="489366" cy="489366"/>
          </a:xfrm>
          <a:prstGeom prst="rect">
            <a:avLst/>
          </a:prstGeom>
        </p:spPr>
      </p:pic>
      <p:sp>
        <p:nvSpPr>
          <p:cNvPr id="11" name="Content Placeholder 2">
            <a:extLst>
              <a:ext uri="{FF2B5EF4-FFF2-40B4-BE49-F238E27FC236}">
                <a16:creationId xmlns:a16="http://schemas.microsoft.com/office/drawing/2014/main" id="{FF5CE573-FD05-4A67-9664-C490D77774BD}"/>
              </a:ext>
            </a:extLst>
          </p:cNvPr>
          <p:cNvSpPr>
            <a:spLocks noGrp="1"/>
          </p:cNvSpPr>
          <p:nvPr>
            <p:ph idx="1"/>
          </p:nvPr>
        </p:nvSpPr>
        <p:spPr>
          <a:xfrm>
            <a:off x="838200" y="1616075"/>
            <a:ext cx="10515600" cy="4351338"/>
          </a:xfrm>
        </p:spPr>
        <p:txBody>
          <a:bodyPr>
            <a:normAutofit/>
          </a:bodyPr>
          <a:lstStyle/>
          <a:p>
            <a:pPr algn="ctr"/>
            <a:endParaRPr lang="en-US" sz="4000" b="1" dirty="0">
              <a:solidFill>
                <a:schemeClr val="tx1"/>
              </a:solidFill>
              <a:latin typeface="Calibri" panose="020F0502020204030204" pitchFamily="34" charset="0"/>
            </a:endParaRPr>
          </a:p>
          <a:p>
            <a:pPr algn="ctr"/>
            <a:endParaRPr lang="en-US" sz="4000" b="1" dirty="0">
              <a:latin typeface="Calibri" panose="020F0502020204030204" pitchFamily="34" charset="0"/>
            </a:endParaRPr>
          </a:p>
          <a:p>
            <a:pPr marL="0" indent="0" algn="ctr">
              <a:buNone/>
            </a:pPr>
            <a:r>
              <a:rPr lang="en-US" sz="4800" b="1" dirty="0">
                <a:solidFill>
                  <a:schemeClr val="tx1"/>
                </a:solidFill>
                <a:latin typeface="Calibri" panose="020F0502020204030204" pitchFamily="34" charset="0"/>
              </a:rPr>
              <a:t>Bye!</a:t>
            </a:r>
            <a:endParaRPr lang="en-US" sz="4800" dirty="0"/>
          </a:p>
        </p:txBody>
      </p:sp>
    </p:spTree>
    <p:extLst>
      <p:ext uri="{BB962C8B-B14F-4D97-AF65-F5344CB8AC3E}">
        <p14:creationId xmlns:p14="http://schemas.microsoft.com/office/powerpoint/2010/main" val="27548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5095-A54C-43C7-9F76-75F907615938}"/>
              </a:ext>
            </a:extLst>
          </p:cNvPr>
          <p:cNvSpPr>
            <a:spLocks noGrp="1"/>
          </p:cNvSpPr>
          <p:nvPr>
            <p:ph type="title"/>
          </p:nvPr>
        </p:nvSpPr>
        <p:spPr>
          <a:xfrm>
            <a:off x="838200" y="365125"/>
            <a:ext cx="10515600" cy="1325563"/>
          </a:xfrm>
        </p:spPr>
        <p:txBody>
          <a:bodyPr/>
          <a:lstStyle/>
          <a:p>
            <a:pPr algn="ctr"/>
            <a:r>
              <a:rPr lang="en-US" sz="4400" b="1" u="sng" dirty="0">
                <a:solidFill>
                  <a:schemeClr val="tx1"/>
                </a:solidFill>
                <a:latin typeface="Calibri" panose="020F0502020204030204" pitchFamily="34" charset="0"/>
                <a:cs typeface="Calibri" panose="020F0502020204030204" pitchFamily="34" charset="0"/>
              </a:rPr>
              <a:t>Welcome</a:t>
            </a:r>
            <a:endParaRPr lang="en-US" u="sng" dirty="0"/>
          </a:p>
        </p:txBody>
      </p:sp>
      <p:sp>
        <p:nvSpPr>
          <p:cNvPr id="3" name="Content Placeholder 2">
            <a:extLst>
              <a:ext uri="{FF2B5EF4-FFF2-40B4-BE49-F238E27FC236}">
                <a16:creationId xmlns:a16="http://schemas.microsoft.com/office/drawing/2014/main" id="{0D5B6EF4-241B-4449-8E37-9ABA41C398CB}"/>
              </a:ext>
            </a:extLst>
          </p:cNvPr>
          <p:cNvSpPr>
            <a:spLocks noGrp="1"/>
          </p:cNvSpPr>
          <p:nvPr>
            <p:ph idx="1"/>
          </p:nvPr>
        </p:nvSpPr>
        <p:spPr/>
        <p:txBody>
          <a:bodyPr/>
          <a:lstStyle/>
          <a:p>
            <a:pPr marL="0" indent="0">
              <a:buNone/>
            </a:pPr>
            <a:endParaRPr lang="en-US" sz="2800" b="1" dirty="0">
              <a:solidFill>
                <a:schemeClr val="tx1"/>
              </a:solidFill>
              <a:latin typeface="Calibri" panose="020F0502020204030204" pitchFamily="34" charset="0"/>
              <a:cs typeface="Calibri" panose="020F0502020204030204" pitchFamily="34" charset="0"/>
            </a:endParaRPr>
          </a:p>
          <a:p>
            <a:pPr marL="0" indent="0">
              <a:buNone/>
            </a:pPr>
            <a:endParaRPr lang="en-US" b="1" dirty="0">
              <a:latin typeface="Calibri" panose="020F0502020204030204" pitchFamily="34" charset="0"/>
              <a:cs typeface="Calibri" panose="020F0502020204030204" pitchFamily="34" charset="0"/>
            </a:endParaRPr>
          </a:p>
          <a:p>
            <a:pPr marL="0" indent="0" algn="ctr">
              <a:buNone/>
            </a:pPr>
            <a:r>
              <a:rPr lang="en-US" sz="3200" b="1" dirty="0">
                <a:solidFill>
                  <a:schemeClr val="tx1"/>
                </a:solidFill>
                <a:latin typeface="Calibri" panose="020F0502020204030204" pitchFamily="34" charset="0"/>
                <a:cs typeface="Calibri" panose="020F0502020204030204" pitchFamily="34" charset="0"/>
              </a:rPr>
              <a:t>Andrew Houtenville</a:t>
            </a:r>
            <a:br>
              <a:rPr lang="en-US" sz="3200" b="1" dirty="0">
                <a:solidFill>
                  <a:schemeClr val="tx1"/>
                </a:solidFill>
                <a:latin typeface="Calibri" panose="020F0502020204030204" pitchFamily="34" charset="0"/>
                <a:cs typeface="Calibri" panose="020F0502020204030204" pitchFamily="34" charset="0"/>
              </a:rPr>
            </a:br>
            <a:r>
              <a:rPr lang="en-US" sz="3200" dirty="0">
                <a:solidFill>
                  <a:schemeClr val="tx1"/>
                </a:solidFill>
                <a:latin typeface="Calibri" panose="020F0502020204030204" pitchFamily="34" charset="0"/>
                <a:cs typeface="Calibri" panose="020F0502020204030204" pitchFamily="34" charset="0"/>
              </a:rPr>
              <a:t>University of New Hampshire</a:t>
            </a:r>
            <a:br>
              <a:rPr lang="en-US" sz="3200" dirty="0">
                <a:solidFill>
                  <a:schemeClr val="tx1"/>
                </a:solidFill>
                <a:latin typeface="Calibri" panose="020F0502020204030204" pitchFamily="34" charset="0"/>
                <a:cs typeface="Calibri" panose="020F0502020204030204" pitchFamily="34" charset="0"/>
              </a:rPr>
            </a:br>
            <a:br>
              <a:rPr lang="en-US" sz="3200" dirty="0">
                <a:solidFill>
                  <a:schemeClr val="tx1"/>
                </a:solidFill>
                <a:latin typeface="Calibri" panose="020F0502020204030204" pitchFamily="34" charset="0"/>
                <a:cs typeface="Calibri" panose="020F0502020204030204" pitchFamily="34" charset="0"/>
              </a:rPr>
            </a:br>
            <a:endParaRPr lang="en-US" sz="3200" dirty="0"/>
          </a:p>
        </p:txBody>
      </p:sp>
      <p:sp>
        <p:nvSpPr>
          <p:cNvPr id="4" name="Date Placeholder 3">
            <a:extLst>
              <a:ext uri="{FF2B5EF4-FFF2-40B4-BE49-F238E27FC236}">
                <a16:creationId xmlns:a16="http://schemas.microsoft.com/office/drawing/2014/main" id="{6CB762AE-40ED-47E6-BED3-33D0544212F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44649C42-8B52-44F6-B27D-1D53143ED712}"/>
              </a:ext>
            </a:extLst>
          </p:cNvPr>
          <p:cNvSpPr>
            <a:spLocks noGrp="1"/>
          </p:cNvSpPr>
          <p:nvPr>
            <p:ph type="sldNum" sz="quarter" idx="12"/>
          </p:nvPr>
        </p:nvSpPr>
        <p:spPr/>
        <p:txBody>
          <a:bodyPr/>
          <a:lstStyle/>
          <a:p>
            <a:fld id="{9C637C1D-740A-4EE7-9AC7-DE15DA94B719}" type="slidenum">
              <a:rPr lang="en-US" smtClean="0"/>
              <a:t>5</a:t>
            </a:fld>
            <a:endParaRPr lang="en-US"/>
          </a:p>
        </p:txBody>
      </p:sp>
    </p:spTree>
    <p:extLst>
      <p:ext uri="{BB962C8B-B14F-4D97-AF65-F5344CB8AC3E}">
        <p14:creationId xmlns:p14="http://schemas.microsoft.com/office/powerpoint/2010/main" val="1377615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F0035-C62B-4283-8968-51B75B2946A5}"/>
              </a:ext>
            </a:extLst>
          </p:cNvPr>
          <p:cNvSpPr>
            <a:spLocks noGrp="1"/>
          </p:cNvSpPr>
          <p:nvPr>
            <p:ph type="title"/>
          </p:nvPr>
        </p:nvSpPr>
        <p:spPr>
          <a:xfrm>
            <a:off x="784233" y="35236"/>
            <a:ext cx="10515600" cy="1325563"/>
          </a:xfrm>
        </p:spPr>
        <p:txBody>
          <a:bodyPr/>
          <a:lstStyle/>
          <a:p>
            <a:pPr algn="ctr"/>
            <a:r>
              <a:rPr lang="en-US" sz="4400" b="1" u="sng" dirty="0">
                <a:solidFill>
                  <a:schemeClr val="tx1"/>
                </a:solidFill>
                <a:latin typeface="Calibri" panose="020F0502020204030204" pitchFamily="34" charset="0"/>
              </a:rPr>
              <a:t>Zoom Tips</a:t>
            </a:r>
            <a:endParaRPr lang="en-US" dirty="0"/>
          </a:p>
        </p:txBody>
      </p:sp>
      <p:sp>
        <p:nvSpPr>
          <p:cNvPr id="3" name="Content Placeholder 2">
            <a:extLst>
              <a:ext uri="{FF2B5EF4-FFF2-40B4-BE49-F238E27FC236}">
                <a16:creationId xmlns:a16="http://schemas.microsoft.com/office/drawing/2014/main" id="{1E9BFE24-B735-4B7E-9906-DCB7103581A7}"/>
              </a:ext>
            </a:extLst>
          </p:cNvPr>
          <p:cNvSpPr>
            <a:spLocks noGrp="1"/>
          </p:cNvSpPr>
          <p:nvPr>
            <p:ph idx="1"/>
          </p:nvPr>
        </p:nvSpPr>
        <p:spPr>
          <a:xfrm>
            <a:off x="784233" y="1489126"/>
            <a:ext cx="4817533" cy="4351338"/>
          </a:xfrm>
        </p:spPr>
        <p:txBody>
          <a:bodyPr/>
          <a:lstStyle/>
          <a:p>
            <a:pPr>
              <a:spcBef>
                <a:spcPts val="1800"/>
              </a:spcBef>
            </a:pPr>
            <a:r>
              <a:rPr lang="en-US" dirty="0">
                <a:latin typeface="Calibri" panose="020F0502020204030204" pitchFamily="34" charset="0"/>
              </a:rPr>
              <a:t>Zoom Tip #1: Sound</a:t>
            </a:r>
          </a:p>
          <a:p>
            <a:pPr lvl="1">
              <a:spcBef>
                <a:spcPts val="1800"/>
              </a:spcBef>
            </a:pPr>
            <a:r>
              <a:rPr lang="en-US" sz="2400" dirty="0">
                <a:latin typeface="Calibri" panose="020F0502020204030204" pitchFamily="34" charset="0"/>
                <a:cs typeface="Calibri" panose="020F0502020204030204" pitchFamily="34" charset="0"/>
              </a:rPr>
              <a:t>To select the speaker you want to use for today’s webinar, click on the </a:t>
            </a:r>
            <a:r>
              <a:rPr lang="en-US" sz="2400" b="1" dirty="0">
                <a:latin typeface="Calibri" panose="020F0502020204030204" pitchFamily="34" charset="0"/>
                <a:cs typeface="Calibri" panose="020F0502020204030204" pitchFamily="34" charset="0"/>
              </a:rPr>
              <a:t>up arrow</a:t>
            </a:r>
            <a:r>
              <a:rPr lang="en-US" sz="2400" dirty="0">
                <a:latin typeface="Calibri" panose="020F0502020204030204" pitchFamily="34" charset="0"/>
                <a:cs typeface="Calibri" panose="020F0502020204030204" pitchFamily="34" charset="0"/>
              </a:rPr>
              <a:t> next to </a:t>
            </a:r>
            <a:r>
              <a:rPr lang="en-US" sz="2400" b="1" dirty="0">
                <a:latin typeface="Calibri" panose="020F0502020204030204" pitchFamily="34" charset="0"/>
                <a:cs typeface="Calibri" panose="020F0502020204030204" pitchFamily="34" charset="0"/>
              </a:rPr>
              <a:t>Audio Settings</a:t>
            </a:r>
            <a:r>
              <a:rPr lang="en-US" sz="2400" dirty="0">
                <a:latin typeface="Calibri" panose="020F0502020204030204" pitchFamily="34" charset="0"/>
                <a:cs typeface="Calibri" panose="020F0502020204030204" pitchFamily="34" charset="0"/>
              </a:rPr>
              <a:t>, and then select one of the options.</a:t>
            </a:r>
          </a:p>
          <a:p>
            <a:endParaRPr lang="en-US" dirty="0"/>
          </a:p>
        </p:txBody>
      </p:sp>
      <p:sp>
        <p:nvSpPr>
          <p:cNvPr id="4" name="Date Placeholder 3">
            <a:extLst>
              <a:ext uri="{FF2B5EF4-FFF2-40B4-BE49-F238E27FC236}">
                <a16:creationId xmlns:a16="http://schemas.microsoft.com/office/drawing/2014/main" id="{3A25D95B-DDDE-47E7-8861-A898EEECC229}"/>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394FC385-25BD-420B-8A5C-EEDDCB4A563D}"/>
              </a:ext>
            </a:extLst>
          </p:cNvPr>
          <p:cNvSpPr>
            <a:spLocks noGrp="1"/>
          </p:cNvSpPr>
          <p:nvPr>
            <p:ph type="sldNum" sz="quarter" idx="12"/>
          </p:nvPr>
        </p:nvSpPr>
        <p:spPr/>
        <p:txBody>
          <a:bodyPr/>
          <a:lstStyle/>
          <a:p>
            <a:fld id="{9C637C1D-740A-4EE7-9AC7-DE15DA94B719}" type="slidenum">
              <a:rPr lang="en-US" smtClean="0"/>
              <a:t>6</a:t>
            </a:fld>
            <a:endParaRPr lang="en-US"/>
          </a:p>
        </p:txBody>
      </p:sp>
      <p:sp>
        <p:nvSpPr>
          <p:cNvPr id="7" name="TextBox 6">
            <a:extLst>
              <a:ext uri="{FF2B5EF4-FFF2-40B4-BE49-F238E27FC236}">
                <a16:creationId xmlns:a16="http://schemas.microsoft.com/office/drawing/2014/main" id="{5E1FAF20-F8E5-4036-9188-2008BC0C76AC}"/>
              </a:ext>
            </a:extLst>
          </p:cNvPr>
          <p:cNvSpPr txBox="1"/>
          <p:nvPr/>
        </p:nvSpPr>
        <p:spPr>
          <a:xfrm>
            <a:off x="6231469" y="1432886"/>
            <a:ext cx="5122331" cy="2231380"/>
          </a:xfrm>
          <a:prstGeom prst="rect">
            <a:avLst/>
          </a:prstGeom>
          <a:noFill/>
        </p:spPr>
        <p:txBody>
          <a:bodyPr wrap="square">
            <a:spAutoFit/>
          </a:bodyPr>
          <a:lstStyle/>
          <a:p>
            <a:pPr marL="285750" indent="-285750">
              <a:spcBef>
                <a:spcPts val="1800"/>
              </a:spcBef>
              <a:buFont typeface="Arial" panose="020B0604020202020204" pitchFamily="34" charset="0"/>
              <a:buChar char="•"/>
            </a:pPr>
            <a:r>
              <a:rPr lang="en-US" sz="2800" kern="0" dirty="0">
                <a:latin typeface="Calibri" panose="020F0502020204030204" pitchFamily="34" charset="0"/>
              </a:rPr>
              <a:t>Zoom Tip #2: Close Captioning</a:t>
            </a:r>
          </a:p>
          <a:p>
            <a:pPr lvl="1">
              <a:spcBef>
                <a:spcPts val="1800"/>
              </a:spcBef>
            </a:pPr>
            <a:r>
              <a:rPr lang="en-US" sz="2400" kern="0" dirty="0">
                <a:latin typeface="Calibri" panose="020F0502020204030204" pitchFamily="34" charset="0"/>
                <a:cs typeface="Calibri" panose="020F0502020204030204" pitchFamily="34" charset="0"/>
              </a:rPr>
              <a:t>Click on</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Closed Caption</a:t>
            </a:r>
            <a:r>
              <a:rPr lang="en-US" sz="2400" dirty="0">
                <a:latin typeface="Calibri" panose="020F0502020204030204" pitchFamily="34" charset="0"/>
                <a:cs typeface="Calibri" panose="020F0502020204030204" pitchFamily="34" charset="0"/>
              </a:rPr>
              <a:t>, and then select </a:t>
            </a:r>
            <a:r>
              <a:rPr lang="en-US" sz="2400" b="1" dirty="0">
                <a:latin typeface="Calibri" panose="020F0502020204030204" pitchFamily="34" charset="0"/>
                <a:cs typeface="Calibri" panose="020F0502020204030204" pitchFamily="34" charset="0"/>
              </a:rPr>
              <a:t>Show Subtitle</a:t>
            </a:r>
            <a:r>
              <a:rPr lang="en-US" sz="2400" dirty="0">
                <a:latin typeface="Calibri" panose="020F0502020204030204" pitchFamily="34" charset="0"/>
                <a:cs typeface="Calibri" panose="020F0502020204030204" pitchFamily="34" charset="0"/>
              </a:rPr>
              <a:t> for subtitles, </a:t>
            </a:r>
            <a:r>
              <a:rPr lang="en-US" sz="2400" u="sng" dirty="0">
                <a:latin typeface="Calibri" panose="020F0502020204030204" pitchFamily="34" charset="0"/>
                <a:cs typeface="Calibri" panose="020F0502020204030204" pitchFamily="34" charset="0"/>
              </a:rPr>
              <a:t>or</a:t>
            </a:r>
            <a:r>
              <a:rPr lang="en-US" sz="2400" dirty="0">
                <a:latin typeface="Calibri" panose="020F0502020204030204" pitchFamily="34" charset="0"/>
                <a:cs typeface="Calibri" panose="020F0502020204030204" pitchFamily="34" charset="0"/>
              </a:rPr>
              <a:t> select </a:t>
            </a:r>
            <a:r>
              <a:rPr lang="en-US" sz="2400" b="1" dirty="0">
                <a:latin typeface="Calibri" panose="020F0502020204030204" pitchFamily="34" charset="0"/>
                <a:cs typeface="Calibri" panose="020F0502020204030204" pitchFamily="34" charset="0"/>
              </a:rPr>
              <a:t>View Full Transcript </a:t>
            </a:r>
            <a:r>
              <a:rPr lang="en-US" sz="2400" dirty="0">
                <a:latin typeface="Calibri" panose="020F0502020204030204" pitchFamily="34" charset="0"/>
                <a:cs typeface="Calibri" panose="020F0502020204030204" pitchFamily="34" charset="0"/>
              </a:rPr>
              <a:t>to get a running transcript of the captions.</a:t>
            </a:r>
          </a:p>
        </p:txBody>
      </p:sp>
      <p:pic>
        <p:nvPicPr>
          <p:cNvPr id="9" name="Picture 8">
            <a:extLst>
              <a:ext uri="{FF2B5EF4-FFF2-40B4-BE49-F238E27FC236}">
                <a16:creationId xmlns:a16="http://schemas.microsoft.com/office/drawing/2014/main" id="{E82F6EFD-CF39-48D0-9A06-E0CB65BCB0CF}"/>
              </a:ext>
            </a:extLst>
          </p:cNvPr>
          <p:cNvPicPr>
            <a:picLocks noChangeAspect="1"/>
          </p:cNvPicPr>
          <p:nvPr/>
        </p:nvPicPr>
        <p:blipFill rotWithShape="1">
          <a:blip r:embed="rId2"/>
          <a:srcRect l="16468" t="55870" r="46081" b="12356"/>
          <a:stretch/>
        </p:blipFill>
        <p:spPr>
          <a:xfrm>
            <a:off x="1483815" y="4430474"/>
            <a:ext cx="3416205" cy="1612767"/>
          </a:xfrm>
          <a:prstGeom prst="rect">
            <a:avLst/>
          </a:prstGeom>
        </p:spPr>
      </p:pic>
      <p:pic>
        <p:nvPicPr>
          <p:cNvPr id="11" name="Picture 3" descr="A screenshot of a cell phone&#10;&#10;Description generated with very high confidence">
            <a:extLst>
              <a:ext uri="{FF2B5EF4-FFF2-40B4-BE49-F238E27FC236}">
                <a16:creationId xmlns:a16="http://schemas.microsoft.com/office/drawing/2014/main" id="{3176547C-24D8-4981-9F29-DA8BC831FAE6}"/>
              </a:ext>
            </a:extLst>
          </p:cNvPr>
          <p:cNvPicPr>
            <a:picLocks noChangeAspect="1"/>
          </p:cNvPicPr>
          <p:nvPr/>
        </p:nvPicPr>
        <p:blipFill rotWithShape="1">
          <a:blip r:embed="rId3"/>
          <a:srcRect l="5665" t="66198" r="42515" b="-2"/>
          <a:stretch/>
        </p:blipFill>
        <p:spPr>
          <a:xfrm>
            <a:off x="6916977" y="3664266"/>
            <a:ext cx="1496388" cy="734868"/>
          </a:xfrm>
          <a:prstGeom prst="rect">
            <a:avLst/>
          </a:prstGeom>
        </p:spPr>
      </p:pic>
      <p:pic>
        <p:nvPicPr>
          <p:cNvPr id="13" name="Picture 3" descr="A screen shot of the Zoom Closed Caption options">
            <a:extLst>
              <a:ext uri="{FF2B5EF4-FFF2-40B4-BE49-F238E27FC236}">
                <a16:creationId xmlns:a16="http://schemas.microsoft.com/office/drawing/2014/main" id="{98B98A50-3F09-4A70-AA65-A2F9BB02D24F}"/>
              </a:ext>
            </a:extLst>
          </p:cNvPr>
          <p:cNvPicPr>
            <a:picLocks noChangeAspect="1"/>
          </p:cNvPicPr>
          <p:nvPr/>
        </p:nvPicPr>
        <p:blipFill rotWithShape="1">
          <a:blip r:embed="rId4"/>
          <a:srcRect l="8093" t="30909" r="2280" b="27272"/>
          <a:stretch/>
        </p:blipFill>
        <p:spPr>
          <a:xfrm>
            <a:off x="6916977" y="4399134"/>
            <a:ext cx="2246073" cy="1675449"/>
          </a:xfrm>
          <a:prstGeom prst="rect">
            <a:avLst/>
          </a:prstGeom>
        </p:spPr>
      </p:pic>
      <p:pic>
        <p:nvPicPr>
          <p:cNvPr id="15" name="Picture 14">
            <a:extLst>
              <a:ext uri="{FF2B5EF4-FFF2-40B4-BE49-F238E27FC236}">
                <a16:creationId xmlns:a16="http://schemas.microsoft.com/office/drawing/2014/main" id="{5CD99D1C-DB3C-4B76-9B5A-310D12B40AC9}"/>
              </a:ext>
            </a:extLst>
          </p:cNvPr>
          <p:cNvPicPr>
            <a:picLocks noChangeAspect="1"/>
          </p:cNvPicPr>
          <p:nvPr/>
        </p:nvPicPr>
        <p:blipFill rotWithShape="1">
          <a:blip r:embed="rId2"/>
          <a:srcRect l="2" t="88021" r="80364" b="-604"/>
          <a:stretch/>
        </p:blipFill>
        <p:spPr>
          <a:xfrm>
            <a:off x="1483815" y="3915020"/>
            <a:ext cx="1542443" cy="550034"/>
          </a:xfrm>
          <a:prstGeom prst="rect">
            <a:avLst/>
          </a:prstGeom>
        </p:spPr>
      </p:pic>
      <p:sp>
        <p:nvSpPr>
          <p:cNvPr id="17" name="TextBox 16">
            <a:extLst>
              <a:ext uri="{FF2B5EF4-FFF2-40B4-BE49-F238E27FC236}">
                <a16:creationId xmlns:a16="http://schemas.microsoft.com/office/drawing/2014/main" id="{E328B99D-94AC-4429-87A3-BE7EC45C5247}"/>
              </a:ext>
            </a:extLst>
          </p:cNvPr>
          <p:cNvSpPr txBox="1"/>
          <p:nvPr/>
        </p:nvSpPr>
        <p:spPr>
          <a:xfrm rot="19215950">
            <a:off x="5189879" y="4404027"/>
            <a:ext cx="1553630" cy="523220"/>
          </a:xfrm>
          <a:prstGeom prst="rect">
            <a:avLst/>
          </a:prstGeom>
          <a:noFill/>
        </p:spPr>
        <p:txBody>
          <a:bodyPr wrap="none" rtlCol="0">
            <a:spAutoFit/>
          </a:bodyPr>
          <a:lstStyle/>
          <a:p>
            <a:pPr algn="ctr"/>
            <a:r>
              <a:rPr lang="en-US" sz="1400" dirty="0"/>
              <a:t>Your screen may </a:t>
            </a:r>
          </a:p>
          <a:p>
            <a:pPr algn="ctr"/>
            <a:r>
              <a:rPr lang="en-US" sz="1400" dirty="0"/>
              <a:t>look a bit different</a:t>
            </a:r>
          </a:p>
        </p:txBody>
      </p:sp>
    </p:spTree>
    <p:extLst>
      <p:ext uri="{BB962C8B-B14F-4D97-AF65-F5344CB8AC3E}">
        <p14:creationId xmlns:p14="http://schemas.microsoft.com/office/powerpoint/2010/main" val="3077510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About nTIDE Lunch &amp; Learn</a:t>
            </a:r>
            <a:endParaRPr lang="en-US" dirty="0"/>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p:txBody>
          <a:bodyPr>
            <a:normAutofit/>
          </a:bodyPr>
          <a:lstStyle/>
          <a:p>
            <a:pPr marL="233363" lvl="1">
              <a:spcBef>
                <a:spcPts val="1800"/>
              </a:spcBef>
            </a:pPr>
            <a:r>
              <a:rPr lang="en-US" sz="3000" dirty="0">
                <a:latin typeface="Calibri" panose="020F0502020204030204" pitchFamily="34" charset="0"/>
              </a:rPr>
              <a:t>Occurs at noon Eastern-time on the first Friday day of each month, with the release of the </a:t>
            </a:r>
            <a:r>
              <a:rPr lang="en-US" sz="3000" u="sng" dirty="0">
                <a:latin typeface="Calibri" panose="020F0502020204030204" pitchFamily="34" charset="0"/>
              </a:rPr>
              <a:t>nTIDE Report</a:t>
            </a:r>
            <a:r>
              <a:rPr lang="en-US" sz="3000" dirty="0">
                <a:latin typeface="Calibri" panose="020F0502020204030204" pitchFamily="34" charset="0"/>
              </a:rPr>
              <a:t>.</a:t>
            </a:r>
          </a:p>
          <a:p>
            <a:pPr marL="233363" lvl="1">
              <a:spcBef>
                <a:spcPts val="1800"/>
              </a:spcBef>
            </a:pPr>
            <a:r>
              <a:rPr lang="en-US" sz="3000" dirty="0">
                <a:latin typeface="Calibri" panose="020F0502020204030204" pitchFamily="34" charset="0"/>
              </a:rPr>
              <a:t>A joint effort of the University of New Hampshire, Kessler Foundation, and the Association of University Centers on Disabilities (AUCD).</a:t>
            </a:r>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7</a:t>
            </a:fld>
            <a:endParaRPr lang="en-US"/>
          </a:p>
        </p:txBody>
      </p:sp>
    </p:spTree>
    <p:extLst>
      <p:ext uri="{BB962C8B-B14F-4D97-AF65-F5344CB8AC3E}">
        <p14:creationId xmlns:p14="http://schemas.microsoft.com/office/powerpoint/2010/main" val="538596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b="1" u="sng" dirty="0">
                <a:latin typeface="Calibri" panose="020F0502020204030204" pitchFamily="34" charset="0"/>
              </a:rPr>
              <a:t>Today’s Program</a:t>
            </a:r>
            <a:endParaRPr lang="en-US" dirty="0"/>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771525" y="1597025"/>
            <a:ext cx="10515600" cy="4351338"/>
          </a:xfrm>
        </p:spPr>
        <p:txBody>
          <a:bodyPr>
            <a:normAutofit/>
          </a:bodyPr>
          <a:lstStyle/>
          <a:p>
            <a:pPr>
              <a:spcBef>
                <a:spcPts val="1200"/>
              </a:spcBef>
            </a:pPr>
            <a:r>
              <a:rPr lang="en-US" dirty="0">
                <a:latin typeface="Calibri" panose="020F0502020204030204" pitchFamily="34" charset="0"/>
              </a:rPr>
              <a:t>Part 1: nTIDE Report … “The Numbers”</a:t>
            </a:r>
          </a:p>
          <a:p>
            <a:pPr lvl="1">
              <a:spcBef>
                <a:spcPts val="800"/>
              </a:spcBef>
            </a:pPr>
            <a:r>
              <a:rPr lang="en-US" sz="2300" dirty="0">
                <a:latin typeface="Calibri" panose="020F0502020204030204" pitchFamily="34" charset="0"/>
              </a:rPr>
              <a:t>Elaine Katz, Kessler Foundation</a:t>
            </a:r>
          </a:p>
          <a:p>
            <a:pPr lvl="1">
              <a:spcBef>
                <a:spcPts val="800"/>
              </a:spcBef>
            </a:pPr>
            <a:r>
              <a:rPr lang="en-US" sz="2300" dirty="0">
                <a:latin typeface="Calibri" panose="020F0502020204030204" pitchFamily="34" charset="0"/>
              </a:rPr>
              <a:t>Andrew Houtenville, University of New Hampshire</a:t>
            </a:r>
          </a:p>
          <a:p>
            <a:r>
              <a:rPr lang="en-US" dirty="0">
                <a:latin typeface="Calibri" panose="020F0502020204030204" pitchFamily="34" charset="0"/>
              </a:rPr>
              <a:t>Part 2: nTIDE News</a:t>
            </a:r>
          </a:p>
          <a:p>
            <a:pPr lvl="1"/>
            <a:r>
              <a:rPr lang="en-US" sz="2300" dirty="0">
                <a:latin typeface="Calibri" panose="020F0502020204030204" pitchFamily="34" charset="0"/>
              </a:rPr>
              <a:t>Denise Rozell, </a:t>
            </a:r>
            <a:r>
              <a:rPr lang="en-US" sz="2300" dirty="0">
                <a:solidFill>
                  <a:srgbClr val="000000"/>
                </a:solidFill>
                <a:latin typeface="Calibri"/>
                <a:cs typeface="Calibri"/>
              </a:rPr>
              <a:t>Association of University Centers on Disabilities (AUCD</a:t>
            </a:r>
            <a:r>
              <a:rPr lang="en-US" sz="2300" dirty="0">
                <a:latin typeface="Calibri"/>
                <a:cs typeface="Calibri"/>
              </a:rPr>
              <a:t>)</a:t>
            </a:r>
          </a:p>
          <a:p>
            <a:pPr>
              <a:spcBef>
                <a:spcPts val="1200"/>
              </a:spcBef>
            </a:pPr>
            <a:r>
              <a:rPr lang="en-US" dirty="0">
                <a:latin typeface="Calibri" panose="020F0502020204030204" pitchFamily="34" charset="0"/>
              </a:rPr>
              <a:t>Part 3: Guest Speaker </a:t>
            </a:r>
          </a:p>
          <a:p>
            <a:pPr lvl="1">
              <a:spcBef>
                <a:spcPts val="1200"/>
              </a:spcBef>
            </a:pPr>
            <a:r>
              <a:rPr lang="en-US" dirty="0">
                <a:latin typeface="Calibri" panose="020F0502020204030204" pitchFamily="34" charset="0"/>
              </a:rPr>
              <a:t>Cayte Anderson, University of Wisconsin-Stout</a:t>
            </a:r>
          </a:p>
          <a:p>
            <a:pPr lvl="1">
              <a:spcBef>
                <a:spcPts val="1200"/>
              </a:spcBef>
            </a:pPr>
            <a:r>
              <a:rPr lang="en-US" dirty="0">
                <a:latin typeface="Calibri" panose="020F0502020204030204" pitchFamily="34" charset="0"/>
              </a:rPr>
              <a:t>Sara Park, University of Wisconsin-Madison</a:t>
            </a:r>
          </a:p>
          <a:p>
            <a:pPr>
              <a:spcBef>
                <a:spcPts val="1200"/>
              </a:spcBef>
            </a:pPr>
            <a:r>
              <a:rPr lang="en-US" dirty="0">
                <a:latin typeface="Calibri" panose="020F0502020204030204" pitchFamily="34" charset="0"/>
              </a:rPr>
              <a:t>Part 4: Q&amp;A</a:t>
            </a:r>
          </a:p>
          <a:p>
            <a:endParaRPr lang="en-US" dirty="0"/>
          </a:p>
          <a:p>
            <a:pPr marL="0" indent="0">
              <a:spcBef>
                <a:spcPts val="1200"/>
              </a:spcBef>
              <a:buNone/>
            </a:pPr>
            <a:endParaRPr lang="en-US" sz="3400" dirty="0">
              <a:latin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8</a:t>
            </a:fld>
            <a:endParaRPr lang="en-US"/>
          </a:p>
        </p:txBody>
      </p:sp>
    </p:spTree>
    <p:extLst>
      <p:ext uri="{BB962C8B-B14F-4D97-AF65-F5344CB8AC3E}">
        <p14:creationId xmlns:p14="http://schemas.microsoft.com/office/powerpoint/2010/main" val="2237022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01369-8128-49D6-A265-1AD975929700}"/>
              </a:ext>
            </a:extLst>
          </p:cNvPr>
          <p:cNvSpPr>
            <a:spLocks noGrp="1"/>
          </p:cNvSpPr>
          <p:nvPr>
            <p:ph type="title"/>
          </p:nvPr>
        </p:nvSpPr>
        <p:spPr/>
        <p:txBody>
          <a:bodyPr/>
          <a:lstStyle/>
          <a:p>
            <a:pPr algn="ctr"/>
            <a:r>
              <a:rPr lang="en-US" b="1" u="sng" dirty="0"/>
              <a:t>Part 1: The </a:t>
            </a:r>
            <a:r>
              <a:rPr lang="en-US" b="1" u="sng" dirty="0">
                <a:latin typeface="Calibri" panose="020F0502020204030204" pitchFamily="34" charset="0"/>
                <a:cs typeface="Calibri" panose="020F0502020204030204" pitchFamily="34" charset="0"/>
              </a:rPr>
              <a:t>nTIDE</a:t>
            </a:r>
            <a:r>
              <a:rPr lang="en-US" b="1" u="sng" dirty="0"/>
              <a:t> Report</a:t>
            </a:r>
          </a:p>
        </p:txBody>
      </p:sp>
      <p:sp>
        <p:nvSpPr>
          <p:cNvPr id="3" name="Content Placeholder 2">
            <a:extLst>
              <a:ext uri="{FF2B5EF4-FFF2-40B4-BE49-F238E27FC236}">
                <a16:creationId xmlns:a16="http://schemas.microsoft.com/office/drawing/2014/main" id="{ED2004BB-6957-499E-8982-E3A910F7DB63}"/>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sz="3200" b="1" dirty="0"/>
              <a:t>John O’Neill</a:t>
            </a:r>
          </a:p>
          <a:p>
            <a:pPr marL="0" indent="0" algn="ctr">
              <a:buNone/>
            </a:pPr>
            <a:r>
              <a:rPr lang="en-US" sz="3200" dirty="0"/>
              <a:t>Kessler Foundation</a:t>
            </a:r>
          </a:p>
        </p:txBody>
      </p:sp>
      <p:sp>
        <p:nvSpPr>
          <p:cNvPr id="4" name="Date Placeholder 3">
            <a:extLst>
              <a:ext uri="{FF2B5EF4-FFF2-40B4-BE49-F238E27FC236}">
                <a16:creationId xmlns:a16="http://schemas.microsoft.com/office/drawing/2014/main" id="{13AA6DF6-AA7C-4A65-BC53-575F3547CAF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FFEF76B2-1D33-4D9E-AF5D-5A4226D0049A}"/>
              </a:ext>
            </a:extLst>
          </p:cNvPr>
          <p:cNvSpPr>
            <a:spLocks noGrp="1"/>
          </p:cNvSpPr>
          <p:nvPr>
            <p:ph type="sldNum" sz="quarter" idx="12"/>
          </p:nvPr>
        </p:nvSpPr>
        <p:spPr/>
        <p:txBody>
          <a:bodyPr/>
          <a:lstStyle/>
          <a:p>
            <a:fld id="{9C637C1D-740A-4EE7-9AC7-DE15DA94B719}" type="slidenum">
              <a:rPr lang="en-US" smtClean="0"/>
              <a:t>9</a:t>
            </a:fld>
            <a:endParaRPr lang="en-US"/>
          </a:p>
        </p:txBody>
      </p:sp>
    </p:spTree>
    <p:extLst>
      <p:ext uri="{BB962C8B-B14F-4D97-AF65-F5344CB8AC3E}">
        <p14:creationId xmlns:p14="http://schemas.microsoft.com/office/powerpoint/2010/main" val="1041721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10780376|-3468525|-5151986|-9539986|Markido&quot;,&quot;Id&quot;:&quot;61604d523441330f7c9826d8&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2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015E9C2F62A04D8E5072CE357391F8" ma:contentTypeVersion="2" ma:contentTypeDescription="Create a new document." ma:contentTypeScope="" ma:versionID="2262463df2beeb76f6bf1b6cbcf6dc86">
  <xsd:schema xmlns:xsd="http://www.w3.org/2001/XMLSchema" xmlns:xs="http://www.w3.org/2001/XMLSchema" xmlns:p="http://schemas.microsoft.com/office/2006/metadata/properties" xmlns:ns3="af1aecce-9966-48e2-adf8-ad84ee7f2c0f" targetNamespace="http://schemas.microsoft.com/office/2006/metadata/properties" ma:root="true" ma:fieldsID="a77094892c8f3730db53e0fe2134b2ea" ns3:_="">
    <xsd:import namespace="af1aecce-9966-48e2-adf8-ad84ee7f2c0f"/>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1aecce-9966-48e2-adf8-ad84ee7f2c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D5A9C1-89C8-4876-9660-866F4774CAB2}">
  <ds:schemaRefs>
    <ds:schemaRef ds:uri="http://schemas.microsoft.com/sharepoint/v3/contenttype/forms"/>
  </ds:schemaRefs>
</ds:datastoreItem>
</file>

<file path=customXml/itemProps2.xml><?xml version="1.0" encoding="utf-8"?>
<ds:datastoreItem xmlns:ds="http://schemas.openxmlformats.org/officeDocument/2006/customXml" ds:itemID="{55F3AE54-E525-407A-9473-4F14C43EA8FD}">
  <ds:schemaRefs>
    <ds:schemaRef ds:uri="http://schemas.microsoft.com/office/2006/metadata/properties"/>
    <ds:schemaRef ds:uri="http://purl.org/dc/dcmitype/"/>
    <ds:schemaRef ds:uri="af1aecce-9966-48e2-adf8-ad84ee7f2c0f"/>
    <ds:schemaRef ds:uri="http://purl.org/dc/terms/"/>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8B8ECAD1-5D6A-4885-A5A8-6A469323B40F}">
  <ds:schemaRefs>
    <ds:schemaRef ds:uri="af1aecce-9966-48e2-adf8-ad84ee7f2c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871</TotalTime>
  <Words>3901</Words>
  <Application>Microsoft Office PowerPoint</Application>
  <PresentationFormat>Widescreen</PresentationFormat>
  <Paragraphs>401</Paragraphs>
  <Slides>45</Slides>
  <Notes>10</Notes>
  <HiddenSlides>0</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45</vt:i4>
      </vt:variant>
    </vt:vector>
  </HeadingPairs>
  <TitlesOfParts>
    <vt:vector size="53" baseType="lpstr">
      <vt:lpstr>Arial</vt:lpstr>
      <vt:lpstr>Arial Black</vt:lpstr>
      <vt:lpstr>Arial Narrow</vt:lpstr>
      <vt:lpstr>Calibri</vt:lpstr>
      <vt:lpstr>Myriad Pro</vt:lpstr>
      <vt:lpstr>noto_sansregular</vt:lpstr>
      <vt:lpstr>2_nTIDE Lunch and Learn PPT Template</vt:lpstr>
      <vt:lpstr>Simple Light</vt:lpstr>
      <vt:lpstr>nTIDE Lunch &amp; Learn Webinar Series</vt:lpstr>
      <vt:lpstr>nTIDE Lunch &amp; Learn Webinar Series</vt:lpstr>
      <vt:lpstr>Up Front Matters</vt:lpstr>
      <vt:lpstr>Up Front Matters</vt:lpstr>
      <vt:lpstr>Welcome</vt:lpstr>
      <vt:lpstr>Zoom Tips</vt:lpstr>
      <vt:lpstr>About nTIDE Lunch &amp; Learn</vt:lpstr>
      <vt:lpstr>Today’s Program</vt:lpstr>
      <vt:lpstr>Part 1: The nTIDE Report</vt:lpstr>
      <vt:lpstr>The Monthly nTIDE Report</vt:lpstr>
      <vt:lpstr>Source of the Data</vt:lpstr>
      <vt:lpstr>The Numbers</vt:lpstr>
      <vt:lpstr>Employment -to-  Population  Ratio</vt:lpstr>
      <vt:lpstr>Employment -to-  Population  Ratio</vt:lpstr>
      <vt:lpstr>Employment -to-  Population  Ratio</vt:lpstr>
      <vt:lpstr>Employment -to-  Population  Ratio</vt:lpstr>
      <vt:lpstr>Employment -to-  Population  Ratio</vt:lpstr>
      <vt:lpstr>Labor  Force Participation Rate</vt:lpstr>
      <vt:lpstr>Labor  Force Participation Rate</vt:lpstr>
      <vt:lpstr>Labor  Force Participation Rate</vt:lpstr>
      <vt:lpstr>Part 2 nTIDE News</vt:lpstr>
      <vt:lpstr>Federal Policy Update</vt:lpstr>
      <vt:lpstr>State Workforce Initiatives-ARPA Spending Plan Topical Analysis</vt:lpstr>
      <vt:lpstr>Return to Work in a Post COVID World</vt:lpstr>
      <vt:lpstr>Lessons Learned Delivering Remote Services to Job seekers with Low Incomes During COVID-19 Pandemic</vt:lpstr>
      <vt:lpstr>The Extra Costs Associated With Living With a Disability in the United States</vt:lpstr>
      <vt:lpstr>How Poor Are People with Disabilities? Evidence Based on the Global Multidimensional Poverty Index</vt:lpstr>
      <vt:lpstr>“Today I felt like my work meant something”: A pilot study on job crafting, a coaching-based intervention for people with work limitations and disabilities</vt:lpstr>
      <vt:lpstr>Accessibility Resources</vt:lpstr>
      <vt:lpstr>Happy NDEAM! National Disability Employment Awareness Month </vt:lpstr>
      <vt:lpstr>Webinar: Lessons Learned from COVID-19’s Impact on Competitive Integrated Employment (CIE)</vt:lpstr>
      <vt:lpstr>Part 3: nTIDE Guest Speaker</vt:lpstr>
      <vt:lpstr>Technology Early Career Preparation Intervention (TECH-Prep) Panel Presentation</vt:lpstr>
      <vt:lpstr>TECH-Prep Purpose</vt:lpstr>
      <vt:lpstr>Intervention/Program Components</vt:lpstr>
      <vt:lpstr>Introduction to Computer &amp; Technology Career Pathways</vt:lpstr>
      <vt:lpstr>Student Well-Being: Behavioral Activations, Reaffirming Disability &amp; Racial Identity Activities </vt:lpstr>
      <vt:lpstr>Summer Internship</vt:lpstr>
      <vt:lpstr>PowerPoint Presentation</vt:lpstr>
      <vt:lpstr>Student Reflections of their Accomplishments</vt:lpstr>
      <vt:lpstr>Preliminary Outcomes and Results</vt:lpstr>
      <vt:lpstr>The Future of TECH-Prep</vt:lpstr>
      <vt:lpstr>Questions and Answers</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begin shortly</dc:title>
  <dc:creator>Andrew Houtenville</dc:creator>
  <cp:lastModifiedBy>Marisa Rafal</cp:lastModifiedBy>
  <cp:revision>126</cp:revision>
  <dcterms:created xsi:type="dcterms:W3CDTF">2020-10-02T13:45:56Z</dcterms:created>
  <dcterms:modified xsi:type="dcterms:W3CDTF">2021-10-08T13:53:22Z</dcterms:modified>
</cp:coreProperties>
</file>