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8"/>
  </p:notesMasterIdLst>
  <p:sldIdLst>
    <p:sldId id="257" r:id="rId8"/>
    <p:sldId id="573" r:id="rId9"/>
    <p:sldId id="256" r:id="rId10"/>
    <p:sldId id="260" r:id="rId11"/>
    <p:sldId id="277" r:id="rId12"/>
    <p:sldId id="261" r:id="rId13"/>
    <p:sldId id="262" r:id="rId14"/>
    <p:sldId id="263" r:id="rId15"/>
    <p:sldId id="317" r:id="rId16"/>
    <p:sldId id="1039" r:id="rId17"/>
    <p:sldId id="1051" r:id="rId18"/>
    <p:sldId id="1048" r:id="rId19"/>
    <p:sldId id="1050" r:id="rId20"/>
    <p:sldId id="1052" r:id="rId21"/>
    <p:sldId id="1054" r:id="rId22"/>
    <p:sldId id="1053" r:id="rId23"/>
    <p:sldId id="1038" r:id="rId24"/>
    <p:sldId id="691" r:id="rId25"/>
    <p:sldId id="1055" r:id="rId26"/>
    <p:sldId id="675" r:id="rId27"/>
    <p:sldId id="685" r:id="rId28"/>
    <p:sldId id="677" r:id="rId29"/>
    <p:sldId id="695" r:id="rId30"/>
    <p:sldId id="1035" r:id="rId31"/>
    <p:sldId id="1034" r:id="rId32"/>
    <p:sldId id="1036" r:id="rId33"/>
    <p:sldId id="692" r:id="rId34"/>
    <p:sldId id="693" r:id="rId35"/>
    <p:sldId id="577"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0" d="100"/>
          <a:sy n="120" d="100"/>
        </p:scale>
        <p:origin x="-1416" y="-9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10/22/2021</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10/22/2021</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10/22/2021</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10/22/2021</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October 22, 2021</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EE9440-5B18-41E7-96DE-992132188E32}"/>
              </a:ext>
            </a:extLst>
          </p:cNvPr>
          <p:cNvSpPr/>
          <p:nvPr/>
        </p:nvSpPr>
        <p:spPr>
          <a:xfrm>
            <a:off x="9905999" y="417023"/>
            <a:ext cx="663144"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D205D84-9932-4655-81E2-FC4CD0532353}"/>
              </a:ext>
            </a:extLst>
          </p:cNvPr>
          <p:cNvPicPr>
            <a:picLocks noChangeAspect="1"/>
          </p:cNvPicPr>
          <p:nvPr/>
        </p:nvPicPr>
        <p:blipFill>
          <a:blip r:embed="rId2"/>
          <a:stretch>
            <a:fillRect/>
          </a:stretch>
        </p:blipFill>
        <p:spPr>
          <a:xfrm>
            <a:off x="3465576" y="210312"/>
            <a:ext cx="7123793" cy="5916498"/>
          </a:xfrm>
          <a:prstGeom prst="rect">
            <a:avLst/>
          </a:prstGeom>
        </p:spPr>
      </p:pic>
      <p:sp>
        <p:nvSpPr>
          <p:cNvPr id="18" name="Rectangle 17">
            <a:extLst>
              <a:ext uri="{FF2B5EF4-FFF2-40B4-BE49-F238E27FC236}">
                <a16:creationId xmlns:a16="http://schemas.microsoft.com/office/drawing/2014/main" id="{19DE287C-536F-4514-8705-16E926FC753E}"/>
              </a:ext>
            </a:extLst>
          </p:cNvPr>
          <p:cNvSpPr/>
          <p:nvPr/>
        </p:nvSpPr>
        <p:spPr>
          <a:xfrm>
            <a:off x="10993120" y="2204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F77E6AE-2121-4A4F-AD52-9D26369BCE26}"/>
              </a:ext>
            </a:extLst>
          </p:cNvPr>
          <p:cNvSpPr/>
          <p:nvPr/>
        </p:nvSpPr>
        <p:spPr>
          <a:xfrm>
            <a:off x="9734229" y="205609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32491E-3FC4-4960-986A-EE862776F7B3}"/>
              </a:ext>
            </a:extLst>
          </p:cNvPr>
          <p:cNvSpPr/>
          <p:nvPr/>
        </p:nvSpPr>
        <p:spPr>
          <a:xfrm>
            <a:off x="11297920" y="25095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A2AD4CA-AC10-489A-B9E2-CF97F1E82998}"/>
              </a:ext>
            </a:extLst>
          </p:cNvPr>
          <p:cNvSpPr/>
          <p:nvPr/>
        </p:nvSpPr>
        <p:spPr>
          <a:xfrm>
            <a:off x="8827558" y="4174172"/>
            <a:ext cx="55277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141584E-828E-47F4-8B63-0510BF36ED08}"/>
              </a:ext>
            </a:extLst>
          </p:cNvPr>
          <p:cNvSpPr/>
          <p:nvPr/>
        </p:nvSpPr>
        <p:spPr>
          <a:xfrm>
            <a:off x="11602720" y="28143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403DAA0-785F-4313-9A0A-E04F7FAD0212}"/>
              </a:ext>
            </a:extLst>
          </p:cNvPr>
          <p:cNvSpPr/>
          <p:nvPr/>
        </p:nvSpPr>
        <p:spPr>
          <a:xfrm>
            <a:off x="11755120" y="2966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13AE07D-847C-409A-9CB9-D1E2C1669F01}"/>
              </a:ext>
            </a:extLst>
          </p:cNvPr>
          <p:cNvSpPr/>
          <p:nvPr/>
        </p:nvSpPr>
        <p:spPr>
          <a:xfrm>
            <a:off x="9905999" y="4446177"/>
            <a:ext cx="552770"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5EB3DF6-90C3-4DD4-BC58-989F8B846C82}"/>
              </a:ext>
            </a:extLst>
          </p:cNvPr>
          <p:cNvSpPr/>
          <p:nvPr/>
        </p:nvSpPr>
        <p:spPr>
          <a:xfrm>
            <a:off x="8809669" y="16801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050530E-F1A9-4EC6-901C-2615BB878721}"/>
              </a:ext>
            </a:extLst>
          </p:cNvPr>
          <p:cNvSpPr/>
          <p:nvPr/>
        </p:nvSpPr>
        <p:spPr>
          <a:xfrm>
            <a:off x="9906949" y="3593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042A7E-2180-4CBF-9095-EE972BED02C6}"/>
              </a:ext>
            </a:extLst>
          </p:cNvPr>
          <p:cNvSpPr/>
          <p:nvPr/>
        </p:nvSpPr>
        <p:spPr>
          <a:xfrm>
            <a:off x="10120309" y="59305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14F338-19A0-4466-A966-B3753612CEB0}"/>
              </a:ext>
            </a:extLst>
          </p:cNvPr>
          <p:cNvSpPr/>
          <p:nvPr/>
        </p:nvSpPr>
        <p:spPr>
          <a:xfrm>
            <a:off x="10151360" y="656710"/>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F31832A-EDEB-4A94-89F7-6B864238883E}"/>
              </a:ext>
            </a:extLst>
          </p:cNvPr>
          <p:cNvSpPr/>
          <p:nvPr/>
        </p:nvSpPr>
        <p:spPr>
          <a:xfrm>
            <a:off x="10078453" y="3258634"/>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D5CCCA7-DB51-42C5-B25C-06A258534856}"/>
              </a:ext>
            </a:extLst>
          </p:cNvPr>
          <p:cNvSpPr/>
          <p:nvPr/>
        </p:nvSpPr>
        <p:spPr>
          <a:xfrm>
            <a:off x="9529813" y="3360234"/>
            <a:ext cx="552771" cy="15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AA7A03-910C-49CA-B05F-FDCB7BB21C51}"/>
              </a:ext>
            </a:extLst>
          </p:cNvPr>
          <p:cNvSpPr/>
          <p:nvPr/>
        </p:nvSpPr>
        <p:spPr>
          <a:xfrm>
            <a:off x="10022146" y="3483229"/>
            <a:ext cx="159124" cy="18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D8F5C-EC37-458F-94B0-5BF0551B9CE1}"/>
              </a:ext>
            </a:extLst>
          </p:cNvPr>
          <p:cNvSpPr/>
          <p:nvPr/>
        </p:nvSpPr>
        <p:spPr>
          <a:xfrm>
            <a:off x="3956899" y="417023"/>
            <a:ext cx="557951" cy="41930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2759C6C1-73CB-45C3-914E-F5221427604B}"/>
              </a:ext>
            </a:extLst>
          </p:cNvPr>
          <p:cNvSpPr/>
          <p:nvPr/>
        </p:nvSpPr>
        <p:spPr>
          <a:xfrm>
            <a:off x="4109299" y="962375"/>
            <a:ext cx="6459844" cy="42154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3804D56D-8FD7-4061-872A-931C12711988}"/>
              </a:ext>
            </a:extLst>
          </p:cNvPr>
          <p:cNvSpPr/>
          <p:nvPr/>
        </p:nvSpPr>
        <p:spPr>
          <a:xfrm>
            <a:off x="6410325" y="1114775"/>
            <a:ext cx="4311218" cy="43811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6F221EF-9C63-4640-ABB0-650A597425F7}"/>
              </a:ext>
            </a:extLst>
          </p:cNvPr>
          <p:cNvSpPr/>
          <p:nvPr/>
        </p:nvSpPr>
        <p:spPr>
          <a:xfrm>
            <a:off x="7246720" y="328215"/>
            <a:ext cx="2990851" cy="43811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973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EE9440-5B18-41E7-96DE-992132188E32}"/>
              </a:ext>
            </a:extLst>
          </p:cNvPr>
          <p:cNvSpPr/>
          <p:nvPr/>
        </p:nvSpPr>
        <p:spPr>
          <a:xfrm>
            <a:off x="9905999" y="417023"/>
            <a:ext cx="663144"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D205D84-9932-4655-81E2-FC4CD0532353}"/>
              </a:ext>
            </a:extLst>
          </p:cNvPr>
          <p:cNvPicPr>
            <a:picLocks noChangeAspect="1"/>
          </p:cNvPicPr>
          <p:nvPr/>
        </p:nvPicPr>
        <p:blipFill>
          <a:blip r:embed="rId2"/>
          <a:stretch>
            <a:fillRect/>
          </a:stretch>
        </p:blipFill>
        <p:spPr>
          <a:xfrm>
            <a:off x="3465576" y="210312"/>
            <a:ext cx="7123793" cy="5916498"/>
          </a:xfrm>
          <a:prstGeom prst="rect">
            <a:avLst/>
          </a:prstGeom>
        </p:spPr>
      </p:pic>
      <p:sp>
        <p:nvSpPr>
          <p:cNvPr id="18" name="Rectangle 17">
            <a:extLst>
              <a:ext uri="{FF2B5EF4-FFF2-40B4-BE49-F238E27FC236}">
                <a16:creationId xmlns:a16="http://schemas.microsoft.com/office/drawing/2014/main" id="{19DE287C-536F-4514-8705-16E926FC753E}"/>
              </a:ext>
            </a:extLst>
          </p:cNvPr>
          <p:cNvSpPr/>
          <p:nvPr/>
        </p:nvSpPr>
        <p:spPr>
          <a:xfrm>
            <a:off x="10993120" y="2204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F77E6AE-2121-4A4F-AD52-9D26369BCE26}"/>
              </a:ext>
            </a:extLst>
          </p:cNvPr>
          <p:cNvSpPr/>
          <p:nvPr/>
        </p:nvSpPr>
        <p:spPr>
          <a:xfrm>
            <a:off x="9734229" y="205609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32491E-3FC4-4960-986A-EE862776F7B3}"/>
              </a:ext>
            </a:extLst>
          </p:cNvPr>
          <p:cNvSpPr/>
          <p:nvPr/>
        </p:nvSpPr>
        <p:spPr>
          <a:xfrm>
            <a:off x="11297920" y="25095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A2AD4CA-AC10-489A-B9E2-CF97F1E82998}"/>
              </a:ext>
            </a:extLst>
          </p:cNvPr>
          <p:cNvSpPr/>
          <p:nvPr/>
        </p:nvSpPr>
        <p:spPr>
          <a:xfrm>
            <a:off x="8827558" y="4174172"/>
            <a:ext cx="55277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141584E-828E-47F4-8B63-0510BF36ED08}"/>
              </a:ext>
            </a:extLst>
          </p:cNvPr>
          <p:cNvSpPr/>
          <p:nvPr/>
        </p:nvSpPr>
        <p:spPr>
          <a:xfrm>
            <a:off x="11602720" y="28143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403DAA0-785F-4313-9A0A-E04F7FAD0212}"/>
              </a:ext>
            </a:extLst>
          </p:cNvPr>
          <p:cNvSpPr/>
          <p:nvPr/>
        </p:nvSpPr>
        <p:spPr>
          <a:xfrm>
            <a:off x="11755120" y="2966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13AE07D-847C-409A-9CB9-D1E2C1669F01}"/>
              </a:ext>
            </a:extLst>
          </p:cNvPr>
          <p:cNvSpPr/>
          <p:nvPr/>
        </p:nvSpPr>
        <p:spPr>
          <a:xfrm>
            <a:off x="9905999" y="4446177"/>
            <a:ext cx="552770"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5EB3DF6-90C3-4DD4-BC58-989F8B846C82}"/>
              </a:ext>
            </a:extLst>
          </p:cNvPr>
          <p:cNvSpPr/>
          <p:nvPr/>
        </p:nvSpPr>
        <p:spPr>
          <a:xfrm>
            <a:off x="8809669" y="16801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050530E-F1A9-4EC6-901C-2615BB878721}"/>
              </a:ext>
            </a:extLst>
          </p:cNvPr>
          <p:cNvSpPr/>
          <p:nvPr/>
        </p:nvSpPr>
        <p:spPr>
          <a:xfrm>
            <a:off x="9906949" y="3593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042A7E-2180-4CBF-9095-EE972BED02C6}"/>
              </a:ext>
            </a:extLst>
          </p:cNvPr>
          <p:cNvSpPr/>
          <p:nvPr/>
        </p:nvSpPr>
        <p:spPr>
          <a:xfrm>
            <a:off x="10120309" y="59305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14F338-19A0-4466-A966-B3753612CEB0}"/>
              </a:ext>
            </a:extLst>
          </p:cNvPr>
          <p:cNvSpPr/>
          <p:nvPr/>
        </p:nvSpPr>
        <p:spPr>
          <a:xfrm>
            <a:off x="10151360" y="656710"/>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F31832A-EDEB-4A94-89F7-6B864238883E}"/>
              </a:ext>
            </a:extLst>
          </p:cNvPr>
          <p:cNvSpPr/>
          <p:nvPr/>
        </p:nvSpPr>
        <p:spPr>
          <a:xfrm>
            <a:off x="10078453" y="3258634"/>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D5CCCA7-DB51-42C5-B25C-06A258534856}"/>
              </a:ext>
            </a:extLst>
          </p:cNvPr>
          <p:cNvSpPr/>
          <p:nvPr/>
        </p:nvSpPr>
        <p:spPr>
          <a:xfrm>
            <a:off x="9529813" y="3360234"/>
            <a:ext cx="552771" cy="15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AA7A03-910C-49CA-B05F-FDCB7BB21C51}"/>
              </a:ext>
            </a:extLst>
          </p:cNvPr>
          <p:cNvSpPr/>
          <p:nvPr/>
        </p:nvSpPr>
        <p:spPr>
          <a:xfrm>
            <a:off x="10022146" y="3483229"/>
            <a:ext cx="159124" cy="18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80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EE9440-5B18-41E7-96DE-992132188E32}"/>
              </a:ext>
            </a:extLst>
          </p:cNvPr>
          <p:cNvSpPr/>
          <p:nvPr/>
        </p:nvSpPr>
        <p:spPr>
          <a:xfrm>
            <a:off x="9905999" y="417023"/>
            <a:ext cx="663144"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D205D84-9932-4655-81E2-FC4CD0532353}"/>
              </a:ext>
            </a:extLst>
          </p:cNvPr>
          <p:cNvPicPr>
            <a:picLocks noChangeAspect="1"/>
          </p:cNvPicPr>
          <p:nvPr/>
        </p:nvPicPr>
        <p:blipFill>
          <a:blip r:embed="rId2"/>
          <a:stretch>
            <a:fillRect/>
          </a:stretch>
        </p:blipFill>
        <p:spPr>
          <a:xfrm>
            <a:off x="3465576" y="210312"/>
            <a:ext cx="7123793" cy="5916498"/>
          </a:xfrm>
          <a:prstGeom prst="rect">
            <a:avLst/>
          </a:prstGeom>
        </p:spPr>
      </p:pic>
      <p:sp>
        <p:nvSpPr>
          <p:cNvPr id="18" name="Rectangle 17">
            <a:extLst>
              <a:ext uri="{FF2B5EF4-FFF2-40B4-BE49-F238E27FC236}">
                <a16:creationId xmlns:a16="http://schemas.microsoft.com/office/drawing/2014/main" id="{19DE287C-536F-4514-8705-16E926FC753E}"/>
              </a:ext>
            </a:extLst>
          </p:cNvPr>
          <p:cNvSpPr/>
          <p:nvPr/>
        </p:nvSpPr>
        <p:spPr>
          <a:xfrm>
            <a:off x="10993120" y="2204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F77E6AE-2121-4A4F-AD52-9D26369BCE26}"/>
              </a:ext>
            </a:extLst>
          </p:cNvPr>
          <p:cNvSpPr/>
          <p:nvPr/>
        </p:nvSpPr>
        <p:spPr>
          <a:xfrm>
            <a:off x="9734229" y="205609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32491E-3FC4-4960-986A-EE862776F7B3}"/>
              </a:ext>
            </a:extLst>
          </p:cNvPr>
          <p:cNvSpPr/>
          <p:nvPr/>
        </p:nvSpPr>
        <p:spPr>
          <a:xfrm>
            <a:off x="11297920" y="25095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A2AD4CA-AC10-489A-B9E2-CF97F1E82998}"/>
              </a:ext>
            </a:extLst>
          </p:cNvPr>
          <p:cNvSpPr/>
          <p:nvPr/>
        </p:nvSpPr>
        <p:spPr>
          <a:xfrm>
            <a:off x="8827558" y="4174172"/>
            <a:ext cx="55277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141584E-828E-47F4-8B63-0510BF36ED08}"/>
              </a:ext>
            </a:extLst>
          </p:cNvPr>
          <p:cNvSpPr/>
          <p:nvPr/>
        </p:nvSpPr>
        <p:spPr>
          <a:xfrm>
            <a:off x="11602720" y="28143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403DAA0-785F-4313-9A0A-E04F7FAD0212}"/>
              </a:ext>
            </a:extLst>
          </p:cNvPr>
          <p:cNvSpPr/>
          <p:nvPr/>
        </p:nvSpPr>
        <p:spPr>
          <a:xfrm>
            <a:off x="11755120" y="2966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13AE07D-847C-409A-9CB9-D1E2C1669F01}"/>
              </a:ext>
            </a:extLst>
          </p:cNvPr>
          <p:cNvSpPr/>
          <p:nvPr/>
        </p:nvSpPr>
        <p:spPr>
          <a:xfrm>
            <a:off x="9905999" y="4446177"/>
            <a:ext cx="552770"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5EB3DF6-90C3-4DD4-BC58-989F8B846C82}"/>
              </a:ext>
            </a:extLst>
          </p:cNvPr>
          <p:cNvSpPr/>
          <p:nvPr/>
        </p:nvSpPr>
        <p:spPr>
          <a:xfrm>
            <a:off x="8809669" y="16801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050530E-F1A9-4EC6-901C-2615BB878721}"/>
              </a:ext>
            </a:extLst>
          </p:cNvPr>
          <p:cNvSpPr/>
          <p:nvPr/>
        </p:nvSpPr>
        <p:spPr>
          <a:xfrm>
            <a:off x="9906949" y="3593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D5CCCA7-DB51-42C5-B25C-06A258534856}"/>
              </a:ext>
            </a:extLst>
          </p:cNvPr>
          <p:cNvSpPr/>
          <p:nvPr/>
        </p:nvSpPr>
        <p:spPr>
          <a:xfrm>
            <a:off x="9529813" y="3360234"/>
            <a:ext cx="552771" cy="15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11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EE9440-5B18-41E7-96DE-992132188E32}"/>
              </a:ext>
            </a:extLst>
          </p:cNvPr>
          <p:cNvSpPr/>
          <p:nvPr/>
        </p:nvSpPr>
        <p:spPr>
          <a:xfrm>
            <a:off x="9905999" y="417023"/>
            <a:ext cx="663144"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D205D84-9932-4655-81E2-FC4CD0532353}"/>
              </a:ext>
            </a:extLst>
          </p:cNvPr>
          <p:cNvPicPr>
            <a:picLocks noChangeAspect="1"/>
          </p:cNvPicPr>
          <p:nvPr/>
        </p:nvPicPr>
        <p:blipFill>
          <a:blip r:embed="rId2"/>
          <a:stretch>
            <a:fillRect/>
          </a:stretch>
        </p:blipFill>
        <p:spPr>
          <a:xfrm>
            <a:off x="3465576" y="210312"/>
            <a:ext cx="7123793" cy="5916498"/>
          </a:xfrm>
          <a:prstGeom prst="rect">
            <a:avLst/>
          </a:prstGeom>
        </p:spPr>
      </p:pic>
      <p:sp>
        <p:nvSpPr>
          <p:cNvPr id="18" name="Rectangle 17">
            <a:extLst>
              <a:ext uri="{FF2B5EF4-FFF2-40B4-BE49-F238E27FC236}">
                <a16:creationId xmlns:a16="http://schemas.microsoft.com/office/drawing/2014/main" id="{19DE287C-536F-4514-8705-16E926FC753E}"/>
              </a:ext>
            </a:extLst>
          </p:cNvPr>
          <p:cNvSpPr/>
          <p:nvPr/>
        </p:nvSpPr>
        <p:spPr>
          <a:xfrm>
            <a:off x="10993120" y="2204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F77E6AE-2121-4A4F-AD52-9D26369BCE26}"/>
              </a:ext>
            </a:extLst>
          </p:cNvPr>
          <p:cNvSpPr/>
          <p:nvPr/>
        </p:nvSpPr>
        <p:spPr>
          <a:xfrm>
            <a:off x="9734229" y="205609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32491E-3FC4-4960-986A-EE862776F7B3}"/>
              </a:ext>
            </a:extLst>
          </p:cNvPr>
          <p:cNvSpPr/>
          <p:nvPr/>
        </p:nvSpPr>
        <p:spPr>
          <a:xfrm>
            <a:off x="11297920" y="25095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A2AD4CA-AC10-489A-B9E2-CF97F1E82998}"/>
              </a:ext>
            </a:extLst>
          </p:cNvPr>
          <p:cNvSpPr/>
          <p:nvPr/>
        </p:nvSpPr>
        <p:spPr>
          <a:xfrm>
            <a:off x="8827558" y="4174172"/>
            <a:ext cx="55277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141584E-828E-47F4-8B63-0510BF36ED08}"/>
              </a:ext>
            </a:extLst>
          </p:cNvPr>
          <p:cNvSpPr/>
          <p:nvPr/>
        </p:nvSpPr>
        <p:spPr>
          <a:xfrm>
            <a:off x="11602720" y="28143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403DAA0-785F-4313-9A0A-E04F7FAD0212}"/>
              </a:ext>
            </a:extLst>
          </p:cNvPr>
          <p:cNvSpPr/>
          <p:nvPr/>
        </p:nvSpPr>
        <p:spPr>
          <a:xfrm>
            <a:off x="11755120" y="2966720"/>
            <a:ext cx="447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13AE07D-847C-409A-9CB9-D1E2C1669F01}"/>
              </a:ext>
            </a:extLst>
          </p:cNvPr>
          <p:cNvSpPr/>
          <p:nvPr/>
        </p:nvSpPr>
        <p:spPr>
          <a:xfrm>
            <a:off x="9905999" y="4446177"/>
            <a:ext cx="552770" cy="33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5EB3DF6-90C3-4DD4-BC58-989F8B846C82}"/>
              </a:ext>
            </a:extLst>
          </p:cNvPr>
          <p:cNvSpPr/>
          <p:nvPr/>
        </p:nvSpPr>
        <p:spPr>
          <a:xfrm>
            <a:off x="8809669" y="16801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050530E-F1A9-4EC6-901C-2615BB878721}"/>
              </a:ext>
            </a:extLst>
          </p:cNvPr>
          <p:cNvSpPr/>
          <p:nvPr/>
        </p:nvSpPr>
        <p:spPr>
          <a:xfrm>
            <a:off x="9906949" y="359377"/>
            <a:ext cx="5527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D5CCCA7-DB51-42C5-B25C-06A258534856}"/>
              </a:ext>
            </a:extLst>
          </p:cNvPr>
          <p:cNvSpPr/>
          <p:nvPr/>
        </p:nvSpPr>
        <p:spPr>
          <a:xfrm>
            <a:off x="9529813" y="3360234"/>
            <a:ext cx="552771" cy="15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71E0614-6489-498F-A5F4-A271B4373A36}"/>
              </a:ext>
            </a:extLst>
          </p:cNvPr>
          <p:cNvCxnSpPr>
            <a:cxnSpLocks/>
          </p:cNvCxnSpPr>
          <p:nvPr/>
        </p:nvCxnSpPr>
        <p:spPr>
          <a:xfrm flipH="1">
            <a:off x="4084320" y="3365754"/>
            <a:ext cx="609845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2F0D83C-33E4-4CA1-84DD-E7378A3A2F8F}"/>
              </a:ext>
            </a:extLst>
          </p:cNvPr>
          <p:cNvSpPr txBox="1"/>
          <p:nvPr/>
        </p:nvSpPr>
        <p:spPr>
          <a:xfrm>
            <a:off x="4800600" y="3075119"/>
            <a:ext cx="2079415" cy="338554"/>
          </a:xfrm>
          <a:prstGeom prst="rect">
            <a:avLst/>
          </a:prstGeom>
          <a:noFill/>
        </p:spPr>
        <p:txBody>
          <a:bodyPr wrap="none" rtlCol="0">
            <a:spAutoFit/>
          </a:bodyPr>
          <a:lstStyle/>
          <a:p>
            <a:r>
              <a:rPr lang="en-US" sz="1600" b="1" dirty="0">
                <a:latin typeface="Arial Narrow" panose="020B0606020202030204" pitchFamily="34" charset="0"/>
              </a:rPr>
              <a:t>!!! SEPTEMBER 2008 !!!</a:t>
            </a:r>
          </a:p>
        </p:txBody>
      </p:sp>
    </p:spTree>
    <p:extLst>
      <p:ext uri="{BB962C8B-B14F-4D97-AF65-F5344CB8AC3E}">
        <p14:creationId xmlns:p14="http://schemas.microsoft.com/office/powerpoint/2010/main" val="190367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pic>
        <p:nvPicPr>
          <p:cNvPr id="3" name="Picture 2">
            <a:extLst>
              <a:ext uri="{FF2B5EF4-FFF2-40B4-BE49-F238E27FC236}">
                <a16:creationId xmlns:a16="http://schemas.microsoft.com/office/drawing/2014/main" id="{B6445BB1-BFAD-4D2C-80F7-E078A8FAE532}"/>
              </a:ext>
            </a:extLst>
          </p:cNvPr>
          <p:cNvPicPr>
            <a:picLocks noChangeAspect="1"/>
          </p:cNvPicPr>
          <p:nvPr/>
        </p:nvPicPr>
        <p:blipFill>
          <a:blip r:embed="rId2"/>
          <a:stretch>
            <a:fillRect/>
          </a:stretch>
        </p:blipFill>
        <p:spPr>
          <a:xfrm>
            <a:off x="3465576" y="210312"/>
            <a:ext cx="7123793" cy="5916498"/>
          </a:xfrm>
          <a:prstGeom prst="rect">
            <a:avLst/>
          </a:prstGeom>
        </p:spPr>
      </p:pic>
      <p:sp>
        <p:nvSpPr>
          <p:cNvPr id="6" name="Rectangle 5">
            <a:extLst>
              <a:ext uri="{FF2B5EF4-FFF2-40B4-BE49-F238E27FC236}">
                <a16:creationId xmlns:a16="http://schemas.microsoft.com/office/drawing/2014/main" id="{B025F1CF-6640-41E9-8679-51371AF7877A}"/>
              </a:ext>
            </a:extLst>
          </p:cNvPr>
          <p:cNvSpPr/>
          <p:nvPr/>
        </p:nvSpPr>
        <p:spPr>
          <a:xfrm>
            <a:off x="3981450" y="962375"/>
            <a:ext cx="6587693" cy="4123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43341C7-60B5-4F5B-9B8B-FF16072DFBB7}"/>
              </a:ext>
            </a:extLst>
          </p:cNvPr>
          <p:cNvSpPr/>
          <p:nvPr/>
        </p:nvSpPr>
        <p:spPr>
          <a:xfrm>
            <a:off x="6514777" y="1482605"/>
            <a:ext cx="4482668" cy="4123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908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3" name="Picture 2">
            <a:extLst>
              <a:ext uri="{FF2B5EF4-FFF2-40B4-BE49-F238E27FC236}">
                <a16:creationId xmlns:a16="http://schemas.microsoft.com/office/drawing/2014/main" id="{B6445BB1-BFAD-4D2C-80F7-E078A8FAE532}"/>
              </a:ext>
            </a:extLst>
          </p:cNvPr>
          <p:cNvPicPr>
            <a:picLocks noChangeAspect="1"/>
          </p:cNvPicPr>
          <p:nvPr/>
        </p:nvPicPr>
        <p:blipFill>
          <a:blip r:embed="rId2"/>
          <a:stretch>
            <a:fillRect/>
          </a:stretch>
        </p:blipFill>
        <p:spPr>
          <a:xfrm>
            <a:off x="3465576" y="210312"/>
            <a:ext cx="7123793" cy="5916498"/>
          </a:xfrm>
          <a:prstGeom prst="rect">
            <a:avLst/>
          </a:prstGeom>
        </p:spPr>
      </p:pic>
    </p:spTree>
    <p:extLst>
      <p:ext uri="{BB962C8B-B14F-4D97-AF65-F5344CB8AC3E}">
        <p14:creationId xmlns:p14="http://schemas.microsoft.com/office/powerpoint/2010/main" val="266726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 name="Picture 2">
            <a:extLst>
              <a:ext uri="{FF2B5EF4-FFF2-40B4-BE49-F238E27FC236}">
                <a16:creationId xmlns:a16="http://schemas.microsoft.com/office/drawing/2014/main" id="{B6445BB1-BFAD-4D2C-80F7-E078A8FAE532}"/>
              </a:ext>
            </a:extLst>
          </p:cNvPr>
          <p:cNvPicPr>
            <a:picLocks noChangeAspect="1"/>
          </p:cNvPicPr>
          <p:nvPr/>
        </p:nvPicPr>
        <p:blipFill>
          <a:blip r:embed="rId2"/>
          <a:stretch>
            <a:fillRect/>
          </a:stretch>
        </p:blipFill>
        <p:spPr>
          <a:xfrm>
            <a:off x="3465576" y="210312"/>
            <a:ext cx="7123793" cy="5916498"/>
          </a:xfrm>
          <a:prstGeom prst="rect">
            <a:avLst/>
          </a:prstGeom>
        </p:spPr>
      </p:pic>
      <p:cxnSp>
        <p:nvCxnSpPr>
          <p:cNvPr id="6" name="Straight Connector 5">
            <a:extLst>
              <a:ext uri="{FF2B5EF4-FFF2-40B4-BE49-F238E27FC236}">
                <a16:creationId xmlns:a16="http://schemas.microsoft.com/office/drawing/2014/main" id="{80E199A9-B34D-46AF-9E12-718658217B8D}"/>
              </a:ext>
            </a:extLst>
          </p:cNvPr>
          <p:cNvCxnSpPr>
            <a:cxnSpLocks/>
          </p:cNvCxnSpPr>
          <p:nvPr/>
        </p:nvCxnSpPr>
        <p:spPr>
          <a:xfrm flipH="1">
            <a:off x="4084320" y="3742273"/>
            <a:ext cx="609845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ADC051-3D7C-4427-AF5F-F707AC3EEC1F}"/>
              </a:ext>
            </a:extLst>
          </p:cNvPr>
          <p:cNvSpPr txBox="1"/>
          <p:nvPr/>
        </p:nvSpPr>
        <p:spPr>
          <a:xfrm>
            <a:off x="4800600" y="3451638"/>
            <a:ext cx="2230419" cy="338554"/>
          </a:xfrm>
          <a:prstGeom prst="rect">
            <a:avLst/>
          </a:prstGeom>
          <a:noFill/>
        </p:spPr>
        <p:txBody>
          <a:bodyPr wrap="none" rtlCol="0">
            <a:spAutoFit/>
          </a:bodyPr>
          <a:lstStyle/>
          <a:p>
            <a:r>
              <a:rPr lang="en-US" sz="1600" b="1" dirty="0">
                <a:latin typeface="Arial Narrow" panose="020B0606020202030204" pitchFamily="34" charset="0"/>
              </a:rPr>
              <a:t>!!! Above October 2008 !!!</a:t>
            </a:r>
          </a:p>
        </p:txBody>
      </p:sp>
    </p:spTree>
    <p:extLst>
      <p:ext uri="{BB962C8B-B14F-4D97-AF65-F5344CB8AC3E}">
        <p14:creationId xmlns:p14="http://schemas.microsoft.com/office/powerpoint/2010/main" val="317761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sp>
        <p:nvSpPr>
          <p:cNvPr id="6" name="TextBox 5">
            <a:extLst>
              <a:ext uri="{FF2B5EF4-FFF2-40B4-BE49-F238E27FC236}">
                <a16:creationId xmlns:a16="http://schemas.microsoft.com/office/drawing/2014/main" id="{43118895-32C9-46F4-85C2-6EFCF635F4C7}"/>
              </a:ext>
            </a:extLst>
          </p:cNvPr>
          <p:cNvSpPr txBox="1"/>
          <p:nvPr/>
        </p:nvSpPr>
        <p:spPr>
          <a:xfrm>
            <a:off x="2960077" y="3246288"/>
            <a:ext cx="6822098" cy="769441"/>
          </a:xfrm>
          <a:prstGeom prst="rect">
            <a:avLst/>
          </a:prstGeom>
          <a:noFill/>
        </p:spPr>
        <p:txBody>
          <a:bodyPr wrap="square">
            <a:spAutoFit/>
          </a:bodyPr>
          <a:lstStyle/>
          <a:p>
            <a:pPr marL="0" indent="0" algn="ctr">
              <a:spcBef>
                <a:spcPts val="1200"/>
              </a:spcBef>
              <a:buNone/>
            </a:pPr>
            <a:r>
              <a:rPr lang="en-US" sz="4400" i="1" dirty="0">
                <a:latin typeface="Calibri" panose="020F0502020204030204" pitchFamily="34" charset="0"/>
              </a:rPr>
              <a:t>Closer look at unemployment</a:t>
            </a:r>
            <a:endParaRPr lang="en-US" sz="4400" i="1" dirty="0"/>
          </a:p>
        </p:txBody>
      </p:sp>
    </p:spTree>
    <p:extLst>
      <p:ext uri="{BB962C8B-B14F-4D97-AF65-F5344CB8AC3E}">
        <p14:creationId xmlns:p14="http://schemas.microsoft.com/office/powerpoint/2010/main" val="326064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10" name="Picture 9">
            <a:extLst>
              <a:ext uri="{FF2B5EF4-FFF2-40B4-BE49-F238E27FC236}">
                <a16:creationId xmlns:a16="http://schemas.microsoft.com/office/drawing/2014/main" id="{97B8C388-0B69-4BAE-A10F-F7A4C87B631C}"/>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262267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3" name="Picture 2">
            <a:extLst>
              <a:ext uri="{FF2B5EF4-FFF2-40B4-BE49-F238E27FC236}">
                <a16:creationId xmlns:a16="http://schemas.microsoft.com/office/drawing/2014/main" id="{98DE6C0C-60AF-4E63-9578-7B506ABE1C8E}"/>
              </a:ext>
            </a:extLst>
          </p:cNvPr>
          <p:cNvPicPr>
            <a:picLocks noChangeAspect="1"/>
          </p:cNvPicPr>
          <p:nvPr/>
        </p:nvPicPr>
        <p:blipFill>
          <a:blip r:embed="rId2"/>
          <a:stretch>
            <a:fillRect/>
          </a:stretch>
        </p:blipFill>
        <p:spPr>
          <a:xfrm>
            <a:off x="1063316" y="1335024"/>
            <a:ext cx="10065368" cy="4572396"/>
          </a:xfrm>
          <a:prstGeom prst="rect">
            <a:avLst/>
          </a:prstGeom>
        </p:spPr>
      </p:pic>
      <p:sp>
        <p:nvSpPr>
          <p:cNvPr id="8" name="Rectangle 7">
            <a:extLst>
              <a:ext uri="{FF2B5EF4-FFF2-40B4-BE49-F238E27FC236}">
                <a16:creationId xmlns:a16="http://schemas.microsoft.com/office/drawing/2014/main" id="{7CB71FF2-B0A1-49FF-BF82-EB0F6C696860}"/>
              </a:ext>
            </a:extLst>
          </p:cNvPr>
          <p:cNvSpPr/>
          <p:nvPr/>
        </p:nvSpPr>
        <p:spPr>
          <a:xfrm>
            <a:off x="10029825" y="3082632"/>
            <a:ext cx="986669" cy="2542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551362DA-D868-4819-9435-58CBAA5BD056}"/>
              </a:ext>
            </a:extLst>
          </p:cNvPr>
          <p:cNvSpPr/>
          <p:nvPr/>
        </p:nvSpPr>
        <p:spPr>
          <a:xfrm>
            <a:off x="10153650" y="5567060"/>
            <a:ext cx="64008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1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October 22, 2021</a:t>
            </a:r>
          </a:p>
        </p:txBody>
      </p:sp>
      <p:pic>
        <p:nvPicPr>
          <p:cNvPr id="4" name="nTIDE-1.wav">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9" name="Picture 8">
            <a:extLst>
              <a:ext uri="{FF2B5EF4-FFF2-40B4-BE49-F238E27FC236}">
                <a16:creationId xmlns:a16="http://schemas.microsoft.com/office/drawing/2014/main" id="{B8EC9D42-93BF-4889-9E83-1A0BE78B00AB}"/>
              </a:ext>
            </a:extLst>
          </p:cNvPr>
          <p:cNvPicPr>
            <a:picLocks noChangeAspect="1"/>
          </p:cNvPicPr>
          <p:nvPr/>
        </p:nvPicPr>
        <p:blipFill>
          <a:blip r:embed="rId2"/>
          <a:stretch>
            <a:fillRect/>
          </a:stretch>
        </p:blipFill>
        <p:spPr>
          <a:xfrm>
            <a:off x="1063316" y="1335024"/>
            <a:ext cx="10065368" cy="4572396"/>
          </a:xfrm>
          <a:prstGeom prst="rect">
            <a:avLst/>
          </a:prstGeom>
        </p:spPr>
      </p:pic>
      <p:sp>
        <p:nvSpPr>
          <p:cNvPr id="10" name="Oval 9">
            <a:extLst>
              <a:ext uri="{FF2B5EF4-FFF2-40B4-BE49-F238E27FC236}">
                <a16:creationId xmlns:a16="http://schemas.microsoft.com/office/drawing/2014/main" id="{05A96FE5-B82C-4922-B2B5-FF28B7441062}"/>
              </a:ext>
            </a:extLst>
          </p:cNvPr>
          <p:cNvSpPr/>
          <p:nvPr/>
        </p:nvSpPr>
        <p:spPr>
          <a:xfrm>
            <a:off x="10153650" y="5567060"/>
            <a:ext cx="64008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14" name="Picture 13">
            <a:extLst>
              <a:ext uri="{FF2B5EF4-FFF2-40B4-BE49-F238E27FC236}">
                <a16:creationId xmlns:a16="http://schemas.microsoft.com/office/drawing/2014/main" id="{7657787C-5941-4766-A2CC-E6724AE9FE2E}"/>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150503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pic>
        <p:nvPicPr>
          <p:cNvPr id="8" name="Picture 7">
            <a:extLst>
              <a:ext uri="{FF2B5EF4-FFF2-40B4-BE49-F238E27FC236}">
                <a16:creationId xmlns:a16="http://schemas.microsoft.com/office/drawing/2014/main" id="{9B8234CC-6E75-45CC-A577-4EB25AC1DBA5}"/>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347913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23</a:t>
            </a:fld>
            <a:endParaRPr lang="en-US"/>
          </a:p>
        </p:txBody>
      </p:sp>
      <p:pic>
        <p:nvPicPr>
          <p:cNvPr id="7" name="Picture 6">
            <a:extLst>
              <a:ext uri="{FF2B5EF4-FFF2-40B4-BE49-F238E27FC236}">
                <a16:creationId xmlns:a16="http://schemas.microsoft.com/office/drawing/2014/main" id="{2DC7D0E3-0193-45F6-9B9C-74B8083BBB67}"/>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14296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8947304" cy="2942279"/>
          </a:xfrm>
        </p:spPr>
        <p:txBody>
          <a:bodyPr anchor="t" anchorCtr="0">
            <a:normAutofit/>
          </a:bodyPr>
          <a:lstStyle/>
          <a:p>
            <a:r>
              <a:rPr lang="en-US" sz="4000" b="1" u="sng" dirty="0"/>
              <a:t>Employment-to-Population 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24</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6AAA4B-EA5F-4E52-A4F5-CC9D5D32B938}"/>
              </a:ext>
            </a:extLst>
          </p:cNvPr>
          <p:cNvSpPr/>
          <p:nvPr/>
        </p:nvSpPr>
        <p:spPr>
          <a:xfrm>
            <a:off x="9935530" y="46412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CA96F6-F4C1-492C-AAE4-D9CB33A1984F}"/>
              </a:ext>
            </a:extLst>
          </p:cNvPr>
          <p:cNvSpPr/>
          <p:nvPr/>
        </p:nvSpPr>
        <p:spPr>
          <a:xfrm>
            <a:off x="9748006" y="199755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93EBC-5959-4CDA-A503-D477FCED7757}"/>
              </a:ext>
            </a:extLst>
          </p:cNvPr>
          <p:cNvSpPr/>
          <p:nvPr/>
        </p:nvSpPr>
        <p:spPr>
          <a:xfrm>
            <a:off x="8744037" y="1485223"/>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E62047-DD28-4026-B351-727D76D35EA9}"/>
              </a:ext>
            </a:extLst>
          </p:cNvPr>
          <p:cNvSpPr/>
          <p:nvPr/>
        </p:nvSpPr>
        <p:spPr>
          <a:xfrm>
            <a:off x="8775692" y="4212541"/>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44CD74-4177-40DC-9DEA-FFB3645BFF24}"/>
              </a:ext>
            </a:extLst>
          </p:cNvPr>
          <p:cNvSpPr/>
          <p:nvPr/>
        </p:nvSpPr>
        <p:spPr>
          <a:xfrm>
            <a:off x="9982200" y="2895894"/>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A8551C-98A5-48D0-881D-AE1181C2A775}"/>
              </a:ext>
            </a:extLst>
          </p:cNvPr>
          <p:cNvSpPr/>
          <p:nvPr/>
        </p:nvSpPr>
        <p:spPr>
          <a:xfrm>
            <a:off x="10174550" y="3920986"/>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F65F73-7BDF-404F-A90F-1495FA4AAB0F}"/>
              </a:ext>
            </a:extLst>
          </p:cNvPr>
          <p:cNvSpPr/>
          <p:nvPr/>
        </p:nvSpPr>
        <p:spPr>
          <a:xfrm>
            <a:off x="9850294" y="4432921"/>
            <a:ext cx="772657"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F860B4-9B30-4716-B49E-E9685C00C420}"/>
              </a:ext>
            </a:extLst>
          </p:cNvPr>
          <p:cNvSpPr/>
          <p:nvPr/>
        </p:nvSpPr>
        <p:spPr>
          <a:xfrm flipH="1">
            <a:off x="10024659" y="384445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CDD74B9-0602-4625-A4DA-0A8552563DA1}"/>
              </a:ext>
            </a:extLst>
          </p:cNvPr>
          <p:cNvSpPr/>
          <p:nvPr/>
        </p:nvSpPr>
        <p:spPr>
          <a:xfrm flipH="1">
            <a:off x="10039899" y="379873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ACF7140-4A8B-4A64-961A-671AA54CF661}"/>
              </a:ext>
            </a:extLst>
          </p:cNvPr>
          <p:cNvSpPr txBox="1"/>
          <p:nvPr/>
        </p:nvSpPr>
        <p:spPr>
          <a:xfrm>
            <a:off x="2893068" y="1687354"/>
            <a:ext cx="7449831" cy="5816977"/>
          </a:xfrm>
          <a:prstGeom prst="rect">
            <a:avLst/>
          </a:prstGeom>
          <a:noFill/>
        </p:spPr>
        <p:txBody>
          <a:bodyPr wrap="square">
            <a:spAutoFit/>
          </a:bodyPr>
          <a:lstStyle/>
          <a:p>
            <a:pPr marL="0" indent="0" algn="ctr">
              <a:spcBef>
                <a:spcPts val="1200"/>
              </a:spcBef>
              <a:buNone/>
            </a:pPr>
            <a:r>
              <a:rPr lang="en-US" sz="3600" b="1" dirty="0">
                <a:latin typeface="Calibri" panose="020F0502020204030204" pitchFamily="34" charset="0"/>
              </a:rPr>
              <a:t>Disability Types</a:t>
            </a:r>
          </a:p>
          <a:p>
            <a:pPr marL="0" indent="0" algn="ctr">
              <a:spcBef>
                <a:spcPts val="1200"/>
              </a:spcBef>
              <a:buNone/>
            </a:pPr>
            <a:r>
              <a:rPr lang="en-US" sz="3200" dirty="0">
                <a:latin typeface="Calibri" panose="020F0502020204030204" pitchFamily="34" charset="0"/>
              </a:rPr>
              <a:t>Most </a:t>
            </a:r>
            <a:r>
              <a:rPr lang="en-US" sz="3200" u="sng" dirty="0">
                <a:latin typeface="Calibri" panose="020F0502020204030204" pitchFamily="34" charset="0"/>
              </a:rPr>
              <a:t>recent</a:t>
            </a:r>
            <a:r>
              <a:rPr lang="en-US" sz="3200" dirty="0">
                <a:latin typeface="Calibri" panose="020F0502020204030204" pitchFamily="34" charset="0"/>
              </a:rPr>
              <a:t> 12-months</a:t>
            </a:r>
          </a:p>
          <a:p>
            <a:pPr marL="0" indent="0" algn="ctr">
              <a:spcBef>
                <a:spcPts val="1200"/>
              </a:spcBef>
              <a:buNone/>
            </a:pPr>
            <a:r>
              <a:rPr lang="en-US" sz="3000" dirty="0">
                <a:latin typeface="Calibri" panose="020F0502020204030204" pitchFamily="34" charset="0"/>
              </a:rPr>
              <a:t>(Oct 2020 – Aug 2021)</a:t>
            </a:r>
          </a:p>
          <a:p>
            <a:pPr marL="0" indent="0" algn="ctr">
              <a:spcBef>
                <a:spcPts val="1200"/>
              </a:spcBef>
              <a:buNone/>
            </a:pPr>
            <a:r>
              <a:rPr lang="en-US" sz="3200" i="1" dirty="0">
                <a:latin typeface="Calibri" panose="020F0502020204030204" pitchFamily="34" charset="0"/>
              </a:rPr>
              <a:t>versus</a:t>
            </a:r>
          </a:p>
          <a:p>
            <a:pPr marL="0" indent="0" algn="ctr">
              <a:spcBef>
                <a:spcPts val="1200"/>
              </a:spcBef>
              <a:buNone/>
            </a:pPr>
            <a:r>
              <a:rPr lang="en-US" sz="3200" dirty="0">
                <a:latin typeface="Calibri" panose="020F0502020204030204" pitchFamily="34" charset="0"/>
              </a:rPr>
              <a:t>Same 12-months </a:t>
            </a:r>
            <a:r>
              <a:rPr lang="en-US" sz="3200" u="sng" dirty="0">
                <a:latin typeface="Calibri" panose="020F0502020204030204" pitchFamily="34" charset="0"/>
              </a:rPr>
              <a:t>prior</a:t>
            </a:r>
            <a:r>
              <a:rPr lang="en-US" sz="3200" dirty="0">
                <a:latin typeface="Calibri" panose="020F0502020204030204" pitchFamily="34" charset="0"/>
              </a:rPr>
              <a:t> to COVID</a:t>
            </a:r>
          </a:p>
          <a:p>
            <a:pPr marL="0" indent="0" algn="ctr">
              <a:spcBef>
                <a:spcPts val="1200"/>
              </a:spcBef>
              <a:buNone/>
            </a:pPr>
            <a:r>
              <a:rPr lang="en-US" sz="3000" dirty="0">
                <a:latin typeface="Calibri" panose="020F0502020204030204" pitchFamily="34" charset="0"/>
              </a:rPr>
              <a:t>(Oct 2018 – Aug 2019)</a:t>
            </a:r>
          </a:p>
          <a:p>
            <a:pPr marL="0" indent="0" algn="ctr">
              <a:spcBef>
                <a:spcPts val="1200"/>
              </a:spcBef>
              <a:buNone/>
            </a:pPr>
            <a:r>
              <a:rPr lang="en-US" sz="2800" i="1" dirty="0">
                <a:latin typeface="Calibri" panose="020F0502020204030204" pitchFamily="34" charset="0"/>
              </a:rPr>
              <a:t>… a full year apart</a:t>
            </a:r>
          </a:p>
          <a:p>
            <a:pPr marL="0" indent="0" algn="ctr">
              <a:spcBef>
                <a:spcPts val="1200"/>
              </a:spcBef>
              <a:buNone/>
            </a:pPr>
            <a:endParaRPr lang="en-US" sz="3200" i="1" dirty="0">
              <a:latin typeface="Calibri" panose="020F0502020204030204" pitchFamily="34" charset="0"/>
            </a:endParaRPr>
          </a:p>
          <a:p>
            <a:pPr marL="0" indent="0" algn="ctr">
              <a:spcBef>
                <a:spcPts val="1200"/>
              </a:spcBef>
              <a:buNone/>
            </a:pPr>
            <a:endParaRPr lang="en-US" sz="3200" i="1" dirty="0">
              <a:latin typeface="Calibri" panose="020F0502020204030204" pitchFamily="34" charset="0"/>
            </a:endParaRPr>
          </a:p>
        </p:txBody>
      </p:sp>
    </p:spTree>
    <p:extLst>
      <p:ext uri="{BB962C8B-B14F-4D97-AF65-F5344CB8AC3E}">
        <p14:creationId xmlns:p14="http://schemas.microsoft.com/office/powerpoint/2010/main" val="113337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25</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6AAA4B-EA5F-4E52-A4F5-CC9D5D32B938}"/>
              </a:ext>
            </a:extLst>
          </p:cNvPr>
          <p:cNvSpPr/>
          <p:nvPr/>
        </p:nvSpPr>
        <p:spPr>
          <a:xfrm>
            <a:off x="9935530" y="46412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CA96F6-F4C1-492C-AAE4-D9CB33A1984F}"/>
              </a:ext>
            </a:extLst>
          </p:cNvPr>
          <p:cNvSpPr/>
          <p:nvPr/>
        </p:nvSpPr>
        <p:spPr>
          <a:xfrm>
            <a:off x="9748006" y="199755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93EBC-5959-4CDA-A503-D477FCED7757}"/>
              </a:ext>
            </a:extLst>
          </p:cNvPr>
          <p:cNvSpPr/>
          <p:nvPr/>
        </p:nvSpPr>
        <p:spPr>
          <a:xfrm>
            <a:off x="8744037" y="1485223"/>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E62047-DD28-4026-B351-727D76D35EA9}"/>
              </a:ext>
            </a:extLst>
          </p:cNvPr>
          <p:cNvSpPr/>
          <p:nvPr/>
        </p:nvSpPr>
        <p:spPr>
          <a:xfrm>
            <a:off x="8775692" y="4212541"/>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44CD74-4177-40DC-9DEA-FFB3645BFF24}"/>
              </a:ext>
            </a:extLst>
          </p:cNvPr>
          <p:cNvSpPr/>
          <p:nvPr/>
        </p:nvSpPr>
        <p:spPr>
          <a:xfrm>
            <a:off x="9982200" y="2895894"/>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A8551C-98A5-48D0-881D-AE1181C2A775}"/>
              </a:ext>
            </a:extLst>
          </p:cNvPr>
          <p:cNvSpPr/>
          <p:nvPr/>
        </p:nvSpPr>
        <p:spPr>
          <a:xfrm>
            <a:off x="10174550" y="3920986"/>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F65F73-7BDF-404F-A90F-1495FA4AAB0F}"/>
              </a:ext>
            </a:extLst>
          </p:cNvPr>
          <p:cNvSpPr/>
          <p:nvPr/>
        </p:nvSpPr>
        <p:spPr>
          <a:xfrm>
            <a:off x="9850294" y="4432921"/>
            <a:ext cx="772657"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F860B4-9B30-4716-B49E-E9685C00C420}"/>
              </a:ext>
            </a:extLst>
          </p:cNvPr>
          <p:cNvSpPr/>
          <p:nvPr/>
        </p:nvSpPr>
        <p:spPr>
          <a:xfrm flipH="1">
            <a:off x="10024659" y="384445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CDD74B9-0602-4625-A4DA-0A8552563DA1}"/>
              </a:ext>
            </a:extLst>
          </p:cNvPr>
          <p:cNvSpPr/>
          <p:nvPr/>
        </p:nvSpPr>
        <p:spPr>
          <a:xfrm flipH="1">
            <a:off x="10039899" y="379873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70D842D1-D842-4515-8591-E94EC3DC2BB7}"/>
              </a:ext>
            </a:extLst>
          </p:cNvPr>
          <p:cNvSpPr txBox="1">
            <a:spLocks/>
          </p:cNvSpPr>
          <p:nvPr/>
        </p:nvSpPr>
        <p:spPr>
          <a:xfrm>
            <a:off x="101446" y="681480"/>
            <a:ext cx="8947304" cy="294227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Employment-to-Population Ratio</a:t>
            </a:r>
            <a:endParaRPr lang="en-US" sz="4000" dirty="0"/>
          </a:p>
        </p:txBody>
      </p:sp>
      <p:pic>
        <p:nvPicPr>
          <p:cNvPr id="6" name="Picture 5">
            <a:extLst>
              <a:ext uri="{FF2B5EF4-FFF2-40B4-BE49-F238E27FC236}">
                <a16:creationId xmlns:a16="http://schemas.microsoft.com/office/drawing/2014/main" id="{EF78801B-3C9F-49DD-A3CE-CEFB6DA2CF66}"/>
              </a:ext>
            </a:extLst>
          </p:cNvPr>
          <p:cNvPicPr>
            <a:picLocks noChangeAspect="1"/>
          </p:cNvPicPr>
          <p:nvPr/>
        </p:nvPicPr>
        <p:blipFill>
          <a:blip r:embed="rId2"/>
          <a:stretch>
            <a:fillRect/>
          </a:stretch>
        </p:blipFill>
        <p:spPr>
          <a:xfrm>
            <a:off x="599979" y="1284536"/>
            <a:ext cx="10992041" cy="4517528"/>
          </a:xfrm>
          <a:prstGeom prst="rect">
            <a:avLst/>
          </a:prstGeom>
        </p:spPr>
      </p:pic>
    </p:spTree>
    <p:extLst>
      <p:ext uri="{BB962C8B-B14F-4D97-AF65-F5344CB8AC3E}">
        <p14:creationId xmlns:p14="http://schemas.microsoft.com/office/powerpoint/2010/main" val="389286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26</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6AAA4B-EA5F-4E52-A4F5-CC9D5D32B938}"/>
              </a:ext>
            </a:extLst>
          </p:cNvPr>
          <p:cNvSpPr/>
          <p:nvPr/>
        </p:nvSpPr>
        <p:spPr>
          <a:xfrm>
            <a:off x="9935530" y="46412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CA96F6-F4C1-492C-AAE4-D9CB33A1984F}"/>
              </a:ext>
            </a:extLst>
          </p:cNvPr>
          <p:cNvSpPr/>
          <p:nvPr/>
        </p:nvSpPr>
        <p:spPr>
          <a:xfrm>
            <a:off x="9748006" y="199755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93EBC-5959-4CDA-A503-D477FCED7757}"/>
              </a:ext>
            </a:extLst>
          </p:cNvPr>
          <p:cNvSpPr/>
          <p:nvPr/>
        </p:nvSpPr>
        <p:spPr>
          <a:xfrm>
            <a:off x="8744037" y="1485223"/>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E62047-DD28-4026-B351-727D76D35EA9}"/>
              </a:ext>
            </a:extLst>
          </p:cNvPr>
          <p:cNvSpPr/>
          <p:nvPr/>
        </p:nvSpPr>
        <p:spPr>
          <a:xfrm>
            <a:off x="8775692" y="4212541"/>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44CD74-4177-40DC-9DEA-FFB3645BFF24}"/>
              </a:ext>
            </a:extLst>
          </p:cNvPr>
          <p:cNvSpPr/>
          <p:nvPr/>
        </p:nvSpPr>
        <p:spPr>
          <a:xfrm>
            <a:off x="9982200" y="2895894"/>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A8551C-98A5-48D0-881D-AE1181C2A775}"/>
              </a:ext>
            </a:extLst>
          </p:cNvPr>
          <p:cNvSpPr/>
          <p:nvPr/>
        </p:nvSpPr>
        <p:spPr>
          <a:xfrm>
            <a:off x="10174550" y="3920986"/>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F65F73-7BDF-404F-A90F-1495FA4AAB0F}"/>
              </a:ext>
            </a:extLst>
          </p:cNvPr>
          <p:cNvSpPr/>
          <p:nvPr/>
        </p:nvSpPr>
        <p:spPr>
          <a:xfrm>
            <a:off x="9850294" y="4432921"/>
            <a:ext cx="772657"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F860B4-9B30-4716-B49E-E9685C00C420}"/>
              </a:ext>
            </a:extLst>
          </p:cNvPr>
          <p:cNvSpPr/>
          <p:nvPr/>
        </p:nvSpPr>
        <p:spPr>
          <a:xfrm flipH="1">
            <a:off x="10024659" y="384445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CDD74B9-0602-4625-A4DA-0A8552563DA1}"/>
              </a:ext>
            </a:extLst>
          </p:cNvPr>
          <p:cNvSpPr/>
          <p:nvPr/>
        </p:nvSpPr>
        <p:spPr>
          <a:xfrm flipH="1">
            <a:off x="10039899" y="379873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70D842D1-D842-4515-8591-E94EC3DC2BB7}"/>
              </a:ext>
            </a:extLst>
          </p:cNvPr>
          <p:cNvSpPr txBox="1">
            <a:spLocks/>
          </p:cNvSpPr>
          <p:nvPr/>
        </p:nvSpPr>
        <p:spPr>
          <a:xfrm>
            <a:off x="101446" y="681480"/>
            <a:ext cx="8947304" cy="294227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Employment-to-Population Ratio</a:t>
            </a:r>
            <a:endParaRPr lang="en-US" sz="4000" dirty="0"/>
          </a:p>
        </p:txBody>
      </p:sp>
      <p:pic>
        <p:nvPicPr>
          <p:cNvPr id="6" name="Picture 5">
            <a:extLst>
              <a:ext uri="{FF2B5EF4-FFF2-40B4-BE49-F238E27FC236}">
                <a16:creationId xmlns:a16="http://schemas.microsoft.com/office/drawing/2014/main" id="{795EB2BE-BC5B-403F-9CA8-8A5000E75981}"/>
              </a:ext>
            </a:extLst>
          </p:cNvPr>
          <p:cNvPicPr>
            <a:picLocks noChangeAspect="1"/>
          </p:cNvPicPr>
          <p:nvPr/>
        </p:nvPicPr>
        <p:blipFill>
          <a:blip r:embed="rId2"/>
          <a:stretch>
            <a:fillRect/>
          </a:stretch>
        </p:blipFill>
        <p:spPr>
          <a:xfrm>
            <a:off x="599979" y="1284536"/>
            <a:ext cx="10992041" cy="4517528"/>
          </a:xfrm>
          <a:prstGeom prst="rect">
            <a:avLst/>
          </a:prstGeom>
        </p:spPr>
      </p:pic>
    </p:spTree>
    <p:extLst>
      <p:ext uri="{BB962C8B-B14F-4D97-AF65-F5344CB8AC3E}">
        <p14:creationId xmlns:p14="http://schemas.microsoft.com/office/powerpoint/2010/main" val="59303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Discussion</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600" dirty="0">
                <a:latin typeface="Calibri" panose="020F0502020204030204" pitchFamily="34" charset="0"/>
                <a:cs typeface="Microsoft Sans Serif" pitchFamily="34" charset="0"/>
              </a:rPr>
              <a:t>Use Q&amp;A button on Zoom: </a:t>
            </a:r>
            <a:endParaRPr lang="en-US" sz="3200" dirty="0">
              <a:latin typeface="Calibri" panose="020F0502020204030204" pitchFamily="34" charset="0"/>
              <a:cs typeface="Microsoft Sans Serif" pitchFamily="34" charset="0"/>
            </a:endParaRPr>
          </a:p>
          <a:p>
            <a:pPr marL="285750" indent="-285750">
              <a:spcBef>
                <a:spcPts val="1800"/>
              </a:spcBef>
            </a:pPr>
            <a:r>
              <a:rPr lang="en-US" sz="3600" dirty="0">
                <a:latin typeface="Calibri" panose="020F0502020204030204" pitchFamily="34" charset="0"/>
                <a:cs typeface="Microsoft Sans Serif" pitchFamily="34" charset="0"/>
              </a:rPr>
              <a:t>Discussion Questions</a:t>
            </a:r>
            <a:br>
              <a:rPr lang="en-US" sz="3600" dirty="0">
                <a:latin typeface="Calibri" panose="020F0502020204030204" pitchFamily="34" charset="0"/>
                <a:cs typeface="Microsoft Sans Serif" pitchFamily="34" charset="0"/>
              </a:rPr>
            </a:br>
            <a:r>
              <a:rPr lang="en-US" sz="3200" dirty="0">
                <a:latin typeface="Calibri" panose="020F0502020204030204" pitchFamily="34" charset="0"/>
                <a:cs typeface="Microsoft Sans Serif" pitchFamily="34" charset="0"/>
              </a:rPr>
              <a:t> - Is there a “new normal” (200,000+)?  </a:t>
            </a:r>
            <a:br>
              <a:rPr lang="en-US" sz="4000" dirty="0">
                <a:latin typeface="Calibri" panose="020F0502020204030204" pitchFamily="34" charset="0"/>
                <a:cs typeface="Microsoft Sans Serif" pitchFamily="34" charset="0"/>
              </a:rPr>
            </a:br>
            <a:r>
              <a:rPr lang="en-US" sz="4000" dirty="0">
                <a:latin typeface="Calibri" panose="020F0502020204030204" pitchFamily="34" charset="0"/>
                <a:cs typeface="Microsoft Sans Serif" pitchFamily="34" charset="0"/>
              </a:rPr>
              <a:t> </a:t>
            </a:r>
            <a:r>
              <a:rPr lang="en-US" sz="3200" dirty="0">
                <a:latin typeface="Calibri" panose="020F0502020204030204" pitchFamily="34" charset="0"/>
                <a:cs typeface="Microsoft Sans Serif" pitchFamily="34" charset="0"/>
              </a:rPr>
              <a:t>- If so, why?</a:t>
            </a:r>
          </a:p>
          <a:p>
            <a:pPr marL="0" indent="0">
              <a:spcBef>
                <a:spcPts val="1800"/>
              </a:spcBef>
              <a:buNone/>
            </a:pPr>
            <a:r>
              <a:rPr lang="en-US" sz="3200" dirty="0">
                <a:latin typeface="Calibri" panose="020F0502020204030204" pitchFamily="34" charset="0"/>
                <a:cs typeface="Microsoft Sans Serif" pitchFamily="34" charset="0"/>
              </a:rPr>
              <a:t>   </a:t>
            </a:r>
            <a:endParaRPr lang="en-US" sz="3200"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27</a:t>
            </a:fld>
            <a:endParaRPr lang="en-US"/>
          </a:p>
        </p:txBody>
      </p:sp>
      <p:pic>
        <p:nvPicPr>
          <p:cNvPr id="7" name="Picture 6" descr="Q&amp;A">
            <a:extLst>
              <a:ext uri="{FF2B5EF4-FFF2-40B4-BE49-F238E27FC236}">
                <a16:creationId xmlns:a16="http://schemas.microsoft.com/office/drawing/2014/main" id="{C3D79CB6-ED60-4CAB-A956-E2CE91462D70}"/>
              </a:ext>
            </a:extLst>
          </p:cNvPr>
          <p:cNvPicPr>
            <a:picLocks noChangeAspect="1"/>
          </p:cNvPicPr>
          <p:nvPr/>
        </p:nvPicPr>
        <p:blipFill>
          <a:blip r:embed="rId2"/>
          <a:stretch>
            <a:fillRect/>
          </a:stretch>
        </p:blipFill>
        <p:spPr>
          <a:xfrm>
            <a:off x="6318829" y="1646238"/>
            <a:ext cx="1126058" cy="864186"/>
          </a:xfrm>
          <a:prstGeom prst="rect">
            <a:avLst/>
          </a:prstGeom>
        </p:spPr>
      </p:pic>
    </p:spTree>
    <p:extLst>
      <p:ext uri="{BB962C8B-B14F-4D97-AF65-F5344CB8AC3E}">
        <p14:creationId xmlns:p14="http://schemas.microsoft.com/office/powerpoint/2010/main" val="300026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Archive and Feedback</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5750" indent="-285750">
              <a:spcBef>
                <a:spcPts val="1800"/>
              </a:spcBef>
            </a:pPr>
            <a:r>
              <a:rPr lang="en-US" sz="3200" dirty="0">
                <a:latin typeface="Calibri" panose="020F0502020204030204" pitchFamily="34" charset="0"/>
                <a:cs typeface="Microsoft Sans Serif" pitchFamily="34" charset="0"/>
              </a:rPr>
              <a:t>Take our feedback survey a</a:t>
            </a:r>
            <a:r>
              <a:rPr lang="en-US" sz="3600" dirty="0">
                <a:latin typeface="Calibri" panose="020F0502020204030204" pitchFamily="34" charset="0"/>
                <a:cs typeface="Microsoft Sans Serif" pitchFamily="34" charset="0"/>
              </a:rPr>
              <a:t>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28</a:t>
            </a:fld>
            <a:endParaRPr lang="en-US"/>
          </a:p>
        </p:txBody>
      </p:sp>
    </p:spTree>
    <p:extLst>
      <p:ext uri="{BB962C8B-B14F-4D97-AF65-F5344CB8AC3E}">
        <p14:creationId xmlns:p14="http://schemas.microsoft.com/office/powerpoint/2010/main" val="322912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29</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30</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841248" y="365760"/>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39097" y="1830380"/>
            <a:ext cx="5095359" cy="4351338"/>
          </a:xfrm>
        </p:spPr>
        <p:txBody>
          <a:bodyPr/>
          <a:lstStyle/>
          <a:p>
            <a:pPr>
              <a:spcBef>
                <a:spcPts val="1800"/>
              </a:spcBef>
            </a:pPr>
            <a:r>
              <a:rPr lang="en-US" dirty="0">
                <a:latin typeface="Myriad Pro (Body)"/>
              </a:rPr>
              <a:t>Tip #1: Sound</a:t>
            </a:r>
          </a:p>
          <a:p>
            <a:pPr marL="228600" lvl="1" indent="0">
              <a:spcBef>
                <a:spcPts val="600"/>
              </a:spcBef>
              <a:buNone/>
            </a:pPr>
            <a:r>
              <a:rPr lang="en-US" sz="2400" dirty="0">
                <a:latin typeface="Myriad Pro (Body)"/>
                <a:cs typeface="Calibri" panose="020F0502020204030204" pitchFamily="34" charset="0"/>
              </a:rPr>
              <a:t>Select the speakers you want to use for today’s webinar, click on the </a:t>
            </a:r>
            <a:r>
              <a:rPr lang="en-US" sz="2400" b="1" dirty="0">
                <a:latin typeface="Myriad Pro (Body)"/>
                <a:cs typeface="Calibri" panose="020F0502020204030204" pitchFamily="34" charset="0"/>
              </a:rPr>
              <a:t>up arrow</a:t>
            </a:r>
            <a:r>
              <a:rPr lang="en-US" sz="2400" dirty="0">
                <a:latin typeface="Myriad Pro (Body)"/>
                <a:cs typeface="Calibri" panose="020F0502020204030204" pitchFamily="34" charset="0"/>
              </a:rPr>
              <a:t> next to </a:t>
            </a:r>
            <a:r>
              <a:rPr lang="en-US" sz="2400" b="1" dirty="0">
                <a:latin typeface="Myriad Pro (Body)"/>
                <a:cs typeface="Calibri" panose="020F0502020204030204" pitchFamily="34" charset="0"/>
              </a:rPr>
              <a:t>Audio Settings</a:t>
            </a:r>
            <a:r>
              <a:rPr lang="en-US" sz="2400" dirty="0">
                <a:latin typeface="Myriad Pro (Body)"/>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5</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774935"/>
            <a:ext cx="5176298" cy="1929759"/>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Myriad Pro (Body)"/>
              </a:rPr>
              <a:t>Tip #2: Close Captioning</a:t>
            </a:r>
          </a:p>
          <a:p>
            <a:pPr marL="285750" lvl="1">
              <a:lnSpc>
                <a:spcPct val="90000"/>
              </a:lnSpc>
              <a:spcBef>
                <a:spcPts val="600"/>
              </a:spcBef>
            </a:pPr>
            <a:r>
              <a:rPr lang="en-US" sz="2400" kern="0" dirty="0">
                <a:latin typeface="Myriad Pro (Body)"/>
                <a:cs typeface="Calibri" panose="020F0502020204030204" pitchFamily="34" charset="0"/>
              </a:rPr>
              <a:t>Click on</a:t>
            </a:r>
            <a:r>
              <a:rPr lang="en-US" sz="2400" dirty="0">
                <a:latin typeface="Myriad Pro (Body)"/>
                <a:cs typeface="Calibri" panose="020F0502020204030204" pitchFamily="34" charset="0"/>
              </a:rPr>
              <a:t> </a:t>
            </a:r>
            <a:r>
              <a:rPr lang="en-US" sz="2400" b="1" dirty="0">
                <a:latin typeface="Myriad Pro (Body)"/>
                <a:cs typeface="Calibri" panose="020F0502020204030204" pitchFamily="34" charset="0"/>
              </a:rPr>
              <a:t>Closed Caption</a:t>
            </a:r>
            <a:r>
              <a:rPr lang="en-US" sz="2400" dirty="0">
                <a:latin typeface="Myriad Pro (Body)"/>
                <a:cs typeface="Calibri" panose="020F0502020204030204" pitchFamily="34" charset="0"/>
              </a:rPr>
              <a:t>, and then select </a:t>
            </a:r>
            <a:r>
              <a:rPr lang="en-US" sz="2400" b="1" dirty="0">
                <a:latin typeface="Myriad Pro (Body)"/>
                <a:cs typeface="Calibri" panose="020F0502020204030204" pitchFamily="34" charset="0"/>
              </a:rPr>
              <a:t>Show Subtitle</a:t>
            </a:r>
            <a:r>
              <a:rPr lang="en-US" sz="2400" dirty="0">
                <a:latin typeface="Myriad Pro (Body)"/>
                <a:cs typeface="Calibri" panose="020F0502020204030204" pitchFamily="34" charset="0"/>
              </a:rPr>
              <a:t> for subtitles, </a:t>
            </a:r>
            <a:r>
              <a:rPr lang="en-US" sz="2400" u="sng" dirty="0">
                <a:latin typeface="Myriad Pro (Body)"/>
                <a:cs typeface="Calibri" panose="020F0502020204030204" pitchFamily="34" charset="0"/>
              </a:rPr>
              <a:t>or</a:t>
            </a:r>
            <a:r>
              <a:rPr lang="en-US" sz="2400" dirty="0">
                <a:latin typeface="Myriad Pro (Body)"/>
                <a:cs typeface="Calibri" panose="020F0502020204030204" pitchFamily="34" charset="0"/>
              </a:rPr>
              <a:t> select </a:t>
            </a:r>
            <a:r>
              <a:rPr lang="en-US" sz="2400" b="1" dirty="0">
                <a:latin typeface="Myriad Pro (Body)"/>
                <a:cs typeface="Calibri" panose="020F0502020204030204" pitchFamily="34" charset="0"/>
              </a:rPr>
              <a:t>View Full Transcript </a:t>
            </a:r>
            <a:r>
              <a:rPr lang="en-US" sz="2400" dirty="0">
                <a:latin typeface="Myriad Pro (Body)"/>
                <a:cs typeface="Calibri" panose="020F0502020204030204" pitchFamily="34" charset="0"/>
              </a:rPr>
              <a:t>to get a running transcript of the captions.</a:t>
            </a:r>
          </a:p>
        </p:txBody>
      </p:sp>
      <p:pic>
        <p:nvPicPr>
          <p:cNvPr id="9" name="Picture 8">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8820" b="12356"/>
          <a:stretch/>
        </p:blipFill>
        <p:spPr>
          <a:xfrm>
            <a:off x="1890273" y="4319047"/>
            <a:ext cx="3166360"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7342632" y="3792777"/>
            <a:ext cx="1137986" cy="55885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7344469" y="4328191"/>
            <a:ext cx="2171625" cy="1619915"/>
          </a:xfrm>
          <a:prstGeom prst="rect">
            <a:avLst/>
          </a:prstGeom>
        </p:spPr>
      </p:pic>
      <p:pic>
        <p:nvPicPr>
          <p:cNvPr id="15" name="Picture 14">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890272" y="3794449"/>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446061" y="4594601"/>
            <a:ext cx="1570815" cy="523220"/>
          </a:xfrm>
          <a:prstGeom prst="rect">
            <a:avLst/>
          </a:prstGeom>
          <a:noFill/>
        </p:spPr>
        <p:txBody>
          <a:bodyPr wrap="none" rtlCol="0">
            <a:spAutoFit/>
          </a:bodyPr>
          <a:lstStyle/>
          <a:p>
            <a:pPr algn="ctr"/>
            <a:r>
              <a:rPr lang="en-US" sz="1400" dirty="0"/>
              <a:t>Your screen may </a:t>
            </a:r>
          </a:p>
          <a:p>
            <a:pPr algn="ctr"/>
            <a:r>
              <a:rPr lang="en-US" sz="1400" dirty="0"/>
              <a:t>look a bit differ</a:t>
            </a:r>
          </a:p>
        </p:txBody>
      </p:sp>
    </p:spTree>
    <p:extLst>
      <p:ext uri="{BB962C8B-B14F-4D97-AF65-F5344CB8AC3E}">
        <p14:creationId xmlns:p14="http://schemas.microsoft.com/office/powerpoint/2010/main" val="179268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nTIDE COVID-19 Update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85850" y="1825625"/>
            <a:ext cx="10515600" cy="4351338"/>
          </a:xfrm>
        </p:spPr>
        <p:txBody>
          <a:bodyPr/>
          <a:lstStyle/>
          <a:p>
            <a:pPr marL="0" indent="0">
              <a:buNone/>
            </a:pPr>
            <a:r>
              <a:rPr lang="en-US" sz="2800" b="1" dirty="0">
                <a:solidFill>
                  <a:schemeClr val="tx1"/>
                </a:solidFill>
                <a:latin typeface="Calibri" panose="020F0502020204030204" pitchFamily="34" charset="0"/>
                <a:cs typeface="Calibri" panose="020F0502020204030204" pitchFamily="34" charset="0"/>
              </a:rPr>
              <a:t>Andrew Houtenville</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University of New Hampshire</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John O’Neill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Kessler Foundation</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Denise Rozell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Association of University Centers on Disabilities</a:t>
            </a: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137761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a:spcBef>
                <a:spcPts val="1800"/>
              </a:spcBef>
            </a:pPr>
            <a:r>
              <a:rPr lang="en-US" sz="2800" dirty="0"/>
              <a:t>A joint effort of the University of New Hampshire, Kessler Foundation, and the Association of University Centers on Disability (AUCD).</a:t>
            </a:r>
          </a:p>
          <a:p>
            <a:pPr>
              <a:spcBef>
                <a:spcPts val="1800"/>
              </a:spcBef>
            </a:pPr>
            <a:r>
              <a:rPr lang="en-US" sz="2800" dirty="0"/>
              <a:t>This is a special episode of the nTIDE Lunch and Learn series based on the unique circumstances in the U.S. economy and the COVID-19 Pandemic.</a:t>
            </a:r>
            <a:endParaRPr lang="en-US" sz="2800" dirty="0">
              <a:solidFill>
                <a:srgbClr val="FF0000"/>
              </a:solidFill>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53859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336747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664C83-A602-4749-B776-FAA238AA7094}"/>
              </a:ext>
            </a:extLst>
          </p:cNvPr>
          <p:cNvSpPr>
            <a:spLocks noGrp="1"/>
          </p:cNvSpPr>
          <p:nvPr>
            <p:ph type="title"/>
          </p:nvPr>
        </p:nvSpPr>
        <p:spPr>
          <a:xfrm>
            <a:off x="0" y="365760"/>
            <a:ext cx="12192000" cy="1325880"/>
          </a:xfrm>
        </p:spPr>
        <p:txBody>
          <a:bodyPr/>
          <a:lstStyle/>
          <a:p>
            <a:pPr algn="ctr"/>
            <a:r>
              <a:rPr lang="en-US" b="1" u="sng" dirty="0">
                <a:latin typeface="Calibri" panose="020F0502020204030204" pitchFamily="34" charset="0"/>
                <a:cs typeface="Calibri" panose="020F0502020204030204" pitchFamily="34" charset="0"/>
              </a:rPr>
              <a:t>Employment Trend</a:t>
            </a: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85CC1AD-FAFA-4D50-8F0F-CC9E482195C2}"/>
              </a:ext>
            </a:extLst>
          </p:cNvPr>
          <p:cNvSpPr>
            <a:spLocks noGrp="1"/>
          </p:cNvSpPr>
          <p:nvPr>
            <p:ph idx="1"/>
          </p:nvPr>
        </p:nvSpPr>
        <p:spPr>
          <a:xfrm>
            <a:off x="2680677" y="1691640"/>
            <a:ext cx="7980586" cy="4711381"/>
          </a:xfrm>
        </p:spPr>
        <p:txBody>
          <a:bodyPr>
            <a:noAutofit/>
          </a:bodyPr>
          <a:lstStyle/>
          <a:p>
            <a:pPr marL="0" indent="0">
              <a:spcBef>
                <a:spcPts val="1200"/>
              </a:spcBef>
              <a:buNone/>
            </a:pPr>
            <a:r>
              <a:rPr lang="en-US" sz="4000" dirty="0">
                <a:latin typeface="Calibri" panose="020F0502020204030204" pitchFamily="34" charset="0"/>
              </a:rPr>
              <a:t>- Great Recession </a:t>
            </a:r>
          </a:p>
          <a:p>
            <a:pPr marL="0" indent="0">
              <a:spcBef>
                <a:spcPts val="1200"/>
              </a:spcBef>
              <a:buNone/>
            </a:pPr>
            <a:r>
              <a:rPr lang="en-US" sz="4000" dirty="0">
                <a:latin typeface="Calibri" panose="020F0502020204030204" pitchFamily="34" charset="0"/>
              </a:rPr>
              <a:t>   - Slow recovery</a:t>
            </a:r>
          </a:p>
          <a:p>
            <a:pPr marL="0" indent="0">
              <a:spcBef>
                <a:spcPts val="1200"/>
              </a:spcBef>
              <a:buNone/>
            </a:pPr>
            <a:r>
              <a:rPr lang="en-US" sz="4000" dirty="0">
                <a:latin typeface="Calibri" panose="020F0502020204030204" pitchFamily="34" charset="0"/>
              </a:rPr>
              <a:t>      - Some good news,</a:t>
            </a:r>
          </a:p>
          <a:p>
            <a:pPr marL="0" indent="0">
              <a:spcBef>
                <a:spcPts val="1200"/>
              </a:spcBef>
              <a:buNone/>
            </a:pPr>
            <a:r>
              <a:rPr lang="en-US" sz="4000" dirty="0">
                <a:latin typeface="Calibri" panose="020F0502020204030204" pitchFamily="34" charset="0"/>
              </a:rPr>
              <a:t>         - COVID lockdown,</a:t>
            </a:r>
          </a:p>
          <a:p>
            <a:pPr marL="0" indent="0">
              <a:spcBef>
                <a:spcPts val="1200"/>
              </a:spcBef>
              <a:buNone/>
            </a:pPr>
            <a:r>
              <a:rPr lang="en-US" sz="4000" dirty="0">
                <a:latin typeface="Calibri" panose="020F0502020204030204" pitchFamily="34" charset="0"/>
              </a:rPr>
              <a:t>            - Recovery</a:t>
            </a:r>
          </a:p>
          <a:p>
            <a:pPr marL="0" indent="0">
              <a:spcBef>
                <a:spcPts val="1200"/>
              </a:spcBef>
              <a:buNone/>
            </a:pPr>
            <a:r>
              <a:rPr lang="en-US" sz="4000" dirty="0">
                <a:latin typeface="Calibri" panose="020F0502020204030204" pitchFamily="34" charset="0"/>
              </a:rPr>
              <a:t>               - Some </a:t>
            </a:r>
            <a:r>
              <a:rPr lang="en-US" sz="4000" i="1" dirty="0">
                <a:latin typeface="Calibri" panose="020F0502020204030204" pitchFamily="34" charset="0"/>
              </a:rPr>
              <a:t>recent</a:t>
            </a:r>
            <a:r>
              <a:rPr lang="en-US" sz="4000" dirty="0">
                <a:latin typeface="Calibri" panose="020F0502020204030204" pitchFamily="34" charset="0"/>
              </a:rPr>
              <a:t> good new</a:t>
            </a:r>
          </a:p>
          <a:p>
            <a:pPr marL="0" indent="0" algn="ctr">
              <a:spcBef>
                <a:spcPts val="1200"/>
              </a:spcBef>
              <a:buNone/>
            </a:pPr>
            <a:endParaRPr lang="en-US" sz="4400" dirty="0"/>
          </a:p>
        </p:txBody>
      </p:sp>
      <p:sp>
        <p:nvSpPr>
          <p:cNvPr id="9" name="Date Placeholder 3">
            <a:extLst>
              <a:ext uri="{FF2B5EF4-FFF2-40B4-BE49-F238E27FC236}">
                <a16:creationId xmlns:a16="http://schemas.microsoft.com/office/drawing/2014/main" id="{B15F1649-3F8D-4083-849F-0E3DE5B7C0A0}"/>
              </a:ext>
            </a:extLst>
          </p:cNvPr>
          <p:cNvSpPr>
            <a:spLocks noGrp="1"/>
          </p:cNvSpPr>
          <p:nvPr>
            <p:ph type="dt" sz="half" idx="10"/>
          </p:nvPr>
        </p:nvSpPr>
        <p:spPr>
          <a:xfrm>
            <a:off x="838200" y="6356350"/>
            <a:ext cx="2743200" cy="365125"/>
          </a:xfrm>
        </p:spPr>
        <p:txBody>
          <a:bodyPr/>
          <a:lstStyle/>
          <a:p>
            <a:r>
              <a:rPr lang="en-US" dirty="0"/>
              <a:t>#nTIDE</a:t>
            </a:r>
          </a:p>
        </p:txBody>
      </p:sp>
      <p:sp>
        <p:nvSpPr>
          <p:cNvPr id="10" name="Slide Number Placeholder 4">
            <a:extLst>
              <a:ext uri="{FF2B5EF4-FFF2-40B4-BE49-F238E27FC236}">
                <a16:creationId xmlns:a16="http://schemas.microsoft.com/office/drawing/2014/main" id="{1A82EBCA-7049-4E72-A48D-F23268653BD7}"/>
              </a:ext>
            </a:extLst>
          </p:cNvPr>
          <p:cNvSpPr>
            <a:spLocks noGrp="1"/>
          </p:cNvSpPr>
          <p:nvPr>
            <p:ph type="sldNum" sz="quarter" idx="12"/>
          </p:nvPr>
        </p:nvSpPr>
        <p:spPr>
          <a:xfrm>
            <a:off x="8610600" y="6356350"/>
            <a:ext cx="2743200" cy="365125"/>
          </a:xfrm>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86396796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nTIDE Template</Template>
  <TotalTime>2015</TotalTime>
  <Words>885</Words>
  <Application>Microsoft Office PowerPoint</Application>
  <PresentationFormat>Widescreen</PresentationFormat>
  <Paragraphs>130</Paragraphs>
  <Slides>30</Slides>
  <Notes>0</Notes>
  <HiddenSlides>0</HiddenSlides>
  <MMClips>4</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Arial Narrow</vt:lpstr>
      <vt:lpstr>Calibri</vt:lpstr>
      <vt:lpstr>Calibri Light</vt:lpstr>
      <vt:lpstr>Myriad Pro</vt:lpstr>
      <vt:lpstr>Myriad Pro (Body)</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Zoom Tips</vt:lpstr>
      <vt:lpstr>nTIDE COVID-19 Update</vt:lpstr>
      <vt:lpstr>About</vt:lpstr>
      <vt:lpstr>Today’s Agenda</vt:lpstr>
      <vt:lpstr>Employment Trend</vt:lpstr>
      <vt:lpstr>Employment -to-  Population  Ratio</vt:lpstr>
      <vt:lpstr>Employment -to-  Population  Ratio</vt:lpstr>
      <vt:lpstr>Employment -to-  Population  Ratio</vt:lpstr>
      <vt:lpstr>Employment -to-  Population  Ratio</vt:lpstr>
      <vt:lpstr>Labor  Force Participation Rate</vt:lpstr>
      <vt:lpstr>Labor  Force Participation Rate</vt:lpstr>
      <vt:lpstr>Labor  Force Participation Rate</vt:lpstr>
      <vt:lpstr>Number Unemployed</vt:lpstr>
      <vt:lpstr>Number Unemployed</vt:lpstr>
      <vt:lpstr>Number Unemployed</vt:lpstr>
      <vt:lpstr>Number Unemployed</vt:lpstr>
      <vt:lpstr>Number Unemployed</vt:lpstr>
      <vt:lpstr>Number Unemployed</vt:lpstr>
      <vt:lpstr>Number Unemployed</vt:lpstr>
      <vt:lpstr>Employment-to-Population Ratio</vt:lpstr>
      <vt:lpstr>PowerPoint Presentation</vt:lpstr>
      <vt:lpstr>PowerPoint Presentation</vt:lpstr>
      <vt:lpstr>Discussion</vt:lpstr>
      <vt:lpstr>Archive and Feedback</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157</cp:revision>
  <dcterms:created xsi:type="dcterms:W3CDTF">2020-09-03T15:55:14Z</dcterms:created>
  <dcterms:modified xsi:type="dcterms:W3CDTF">2021-10-22T15:34:41Z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