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58"/>
  </p:notesMasterIdLst>
  <p:sldIdLst>
    <p:sldId id="257" r:id="rId5"/>
    <p:sldId id="573" r:id="rId6"/>
    <p:sldId id="256" r:id="rId7"/>
    <p:sldId id="260" r:id="rId8"/>
    <p:sldId id="261" r:id="rId9"/>
    <p:sldId id="277" r:id="rId10"/>
    <p:sldId id="262" r:id="rId11"/>
    <p:sldId id="582" r:id="rId12"/>
    <p:sldId id="305" r:id="rId13"/>
    <p:sldId id="304" r:id="rId14"/>
    <p:sldId id="303" r:id="rId15"/>
    <p:sldId id="264" r:id="rId16"/>
    <p:sldId id="265" r:id="rId17"/>
    <p:sldId id="664" r:id="rId18"/>
    <p:sldId id="1033" r:id="rId19"/>
    <p:sldId id="1032" r:id="rId20"/>
    <p:sldId id="1040" r:id="rId21"/>
    <p:sldId id="1034" r:id="rId22"/>
    <p:sldId id="1035" r:id="rId23"/>
    <p:sldId id="1036" r:id="rId24"/>
    <p:sldId id="1037" r:id="rId25"/>
    <p:sldId id="1038" r:id="rId26"/>
    <p:sldId id="669" r:id="rId27"/>
    <p:sldId id="1039" r:id="rId28"/>
    <p:sldId id="663" r:id="rId29"/>
    <p:sldId id="672" r:id="rId30"/>
    <p:sldId id="1031" r:id="rId31"/>
    <p:sldId id="306" r:id="rId32"/>
    <p:sldId id="307" r:id="rId33"/>
    <p:sldId id="636" r:id="rId34"/>
    <p:sldId id="635" r:id="rId35"/>
    <p:sldId id="639" r:id="rId36"/>
    <p:sldId id="631" r:id="rId37"/>
    <p:sldId id="640" r:id="rId38"/>
    <p:sldId id="634" r:id="rId39"/>
    <p:sldId id="643" r:id="rId40"/>
    <p:sldId id="633" r:id="rId41"/>
    <p:sldId id="641" r:id="rId42"/>
    <p:sldId id="308" r:id="rId43"/>
    <p:sldId id="1029" r:id="rId44"/>
    <p:sldId id="259" r:id="rId45"/>
    <p:sldId id="1021" r:id="rId46"/>
    <p:sldId id="1024" r:id="rId47"/>
    <p:sldId id="1023" r:id="rId48"/>
    <p:sldId id="1026" r:id="rId49"/>
    <p:sldId id="320" r:id="rId50"/>
    <p:sldId id="270" r:id="rId51"/>
    <p:sldId id="269" r:id="rId52"/>
    <p:sldId id="271" r:id="rId53"/>
    <p:sldId id="280" r:id="rId54"/>
    <p:sldId id="274" r:id="rId55"/>
    <p:sldId id="507" r:id="rId56"/>
    <p:sldId id="50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0" autoAdjust="0"/>
    <p:restoredTop sz="94660"/>
  </p:normalViewPr>
  <p:slideViewPr>
    <p:cSldViewPr snapToGrid="0">
      <p:cViewPr varScale="1">
        <p:scale>
          <a:sx n="93" d="100"/>
          <a:sy n="93" d="100"/>
        </p:scale>
        <p:origin x="96"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9/3/2021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4C73B-041A-A742-8CD5-69928B9647C3}" type="slidenum">
              <a:rPr lang="sv-SE" smtClean="0"/>
              <a:t>40</a:t>
            </a:fld>
            <a:endParaRPr lang="sv-SE"/>
          </a:p>
        </p:txBody>
      </p:sp>
    </p:spTree>
    <p:extLst>
      <p:ext uri="{BB962C8B-B14F-4D97-AF65-F5344CB8AC3E}">
        <p14:creationId xmlns:p14="http://schemas.microsoft.com/office/powerpoint/2010/main" val="337134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CA227-B3CC-A341-B7C6-4F1600B24D67}" type="slidenum">
              <a:rPr lang="en-US" smtClean="0"/>
              <a:t>41</a:t>
            </a:fld>
            <a:endParaRPr lang="en-US"/>
          </a:p>
        </p:txBody>
      </p:sp>
    </p:spTree>
    <p:extLst>
      <p:ext uri="{BB962C8B-B14F-4D97-AF65-F5344CB8AC3E}">
        <p14:creationId xmlns:p14="http://schemas.microsoft.com/office/powerpoint/2010/main" val="249761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CA227-B3CC-A341-B7C6-4F1600B24D67}" type="slidenum">
              <a:rPr lang="en-US" smtClean="0"/>
              <a:t>43</a:t>
            </a:fld>
            <a:endParaRPr lang="en-US"/>
          </a:p>
        </p:txBody>
      </p:sp>
    </p:spTree>
    <p:extLst>
      <p:ext uri="{BB962C8B-B14F-4D97-AF65-F5344CB8AC3E}">
        <p14:creationId xmlns:p14="http://schemas.microsoft.com/office/powerpoint/2010/main" val="135987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CA227-B3CC-A341-B7C6-4F1600B24D67}" type="slidenum">
              <a:rPr lang="en-US" smtClean="0"/>
              <a:t>44</a:t>
            </a:fld>
            <a:endParaRPr lang="en-US"/>
          </a:p>
        </p:txBody>
      </p:sp>
    </p:spTree>
    <p:extLst>
      <p:ext uri="{BB962C8B-B14F-4D97-AF65-F5344CB8AC3E}">
        <p14:creationId xmlns:p14="http://schemas.microsoft.com/office/powerpoint/2010/main" val="1320387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bulleted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9C49-1263-4DDC-BA0C-DF291689DE7A}"/>
              </a:ext>
            </a:extLst>
          </p:cNvPr>
          <p:cNvSpPr>
            <a:spLocks noGrp="1"/>
          </p:cNvSpPr>
          <p:nvPr>
            <p:ph type="title"/>
          </p:nvPr>
        </p:nvSpPr>
        <p:spPr>
          <a:xfrm>
            <a:off x="839788" y="238540"/>
            <a:ext cx="9844777" cy="1371600"/>
          </a:xfrm>
          <a:prstGeom prst="rect">
            <a:avLst/>
          </a:prstGeom>
        </p:spPr>
        <p:txBody>
          <a:bodyPr anchor="ctr"/>
          <a:lstStyle>
            <a:lvl1pPr>
              <a:lnSpc>
                <a:spcPct val="100000"/>
              </a:lnSpc>
              <a:defRPr sz="4000" b="0">
                <a:latin typeface="+mn-lt"/>
              </a:defRPr>
            </a:lvl1pPr>
          </a:lstStyle>
          <a:p>
            <a:r>
              <a:rPr lang="en-US"/>
              <a:t>Click to edit Master title style</a:t>
            </a:r>
          </a:p>
        </p:txBody>
      </p:sp>
      <p:sp>
        <p:nvSpPr>
          <p:cNvPr id="8" name="Content Placeholder 7">
            <a:extLst>
              <a:ext uri="{FF2B5EF4-FFF2-40B4-BE49-F238E27FC236}">
                <a16:creationId xmlns:a16="http://schemas.microsoft.com/office/drawing/2014/main" id="{7CABC141-1A6B-49AD-A89A-8C560CC1F741}"/>
              </a:ext>
            </a:extLst>
          </p:cNvPr>
          <p:cNvSpPr>
            <a:spLocks noGrp="1"/>
          </p:cNvSpPr>
          <p:nvPr>
            <p:ph sz="quarter" idx="10"/>
          </p:nvPr>
        </p:nvSpPr>
        <p:spPr>
          <a:xfrm>
            <a:off x="839788" y="1610141"/>
            <a:ext cx="9844777" cy="4552120"/>
          </a:xfrm>
          <a:prstGeom prst="rect">
            <a:avLst/>
          </a:prstGeom>
        </p:spPr>
        <p:txBody>
          <a:bodyPr/>
          <a:lstStyle>
            <a:lvl1pPr marL="347663" indent="-347663">
              <a:lnSpc>
                <a:spcPct val="100000"/>
              </a:lnSpc>
              <a:spcBef>
                <a:spcPts val="0"/>
              </a:spcBef>
              <a:spcAft>
                <a:spcPts val="600"/>
              </a:spcAft>
              <a:tabLst>
                <a:tab pos="10347325" algn="r"/>
              </a:tabLst>
              <a:defRPr sz="2600"/>
            </a:lvl1pPr>
            <a:lvl2pPr marL="804863" indent="-457200">
              <a:lnSpc>
                <a:spcPct val="100000"/>
              </a:lnSpc>
              <a:spcBef>
                <a:spcPts val="0"/>
              </a:spcBef>
              <a:spcAft>
                <a:spcPts val="600"/>
              </a:spcAft>
              <a:buFont typeface="Wingdings" panose="05000000000000000000" pitchFamily="2" charset="2"/>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874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s://web.csg.org/recovery/wp-content/uploads/sites/24/2021/08/Analysis-of-American-Rescue-Plan-Individuals-with-Disabilities.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ornell.ca1.qualtrics.com/jfe/form/SV_cZkCMPHJOCZkehv" TargetMode="External"/><Relationship Id="rId2" Type="http://schemas.openxmlformats.org/officeDocument/2006/relationships/hyperlink" Target="https://capeyouth.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apeyouth.org/covid-19/" TargetMode="External"/><Relationship Id="rId2" Type="http://schemas.openxmlformats.org/officeDocument/2006/relationships/hyperlink" Target="https://www.dol.gov/agencies/odep/topics/coronavirus-covid-19-long-covid?utm_source=govdelivery&amp;utm_medium=email&amp;utm_campaign=ODEP_Business_Sense_8-17-2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traumainformedcare.chcs.org/" TargetMode="External"/><Relationship Id="rId2" Type="http://schemas.openxmlformats.org/officeDocument/2006/relationships/hyperlink" Target="https://youthasready.workforcegps.org/resources/2021/04/26/22/39/Trauma-Informed-Recruiting-and-Retentio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csg-org.zoom.us/meeting/register/tZwkd-utqTkqHtFIHs3Xzu1YNs61p6uOMWL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href.li/?https://www.statedata.info/data/state-snapshots" TargetMode="External"/><Relationship Id="rId2" Type="http://schemas.openxmlformats.org/officeDocument/2006/relationships/hyperlink" Target="https://www.statedata.info/sites/statedata.info/files/files/state_data_2021_F%5B3%5D.pdf" TargetMode="External"/><Relationship Id="rId1" Type="http://schemas.openxmlformats.org/officeDocument/2006/relationships/slideLayout" Target="../slideLayouts/slideLayout2.xml"/><Relationship Id="rId6" Type="http://schemas.openxmlformats.org/officeDocument/2006/relationships/hyperlink" Target="https://href.li/?https://www.statedata.info/sites/statedata.info/files/files/state_data_2021_F%5B3%5D.pdf" TargetMode="External"/><Relationship Id="rId5" Type="http://schemas.openxmlformats.org/officeDocument/2006/relationships/hyperlink" Target="https://href.li/?https://www.statedata.info/datanotes/71" TargetMode="External"/><Relationship Id="rId4" Type="http://schemas.openxmlformats.org/officeDocument/2006/relationships/hyperlink" Target="https://href.li/?https://www.statedata.info/data"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journals.sagepub.com/doi/full/10.1177/00343552211006773"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tandfonline.com/doi/full/10.1080/09687599.2021.1960276"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transitionta.org/systems-level-interagency-collaboration-webinar/"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linkedin.com/in/samanthaspearsevan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kesslerfoundation.org/"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www.aucd.org/" TargetMode="External"/><Relationship Id="rId4" Type="http://schemas.openxmlformats.org/officeDocument/2006/relationships/hyperlink" Target="http://www.researchondisability.org/" TargetMode="Externa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6, Episode 9</a:t>
            </a:r>
            <a:br>
              <a:rPr lang="en-US" dirty="0"/>
            </a:br>
            <a:r>
              <a:rPr lang="en-US" dirty="0"/>
              <a:t>Date: September 3, 2021</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a:p>
            <a:endParaRPr lang="en-US" dirty="0"/>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256104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endParaRPr lang="en-US" dirty="0"/>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426531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cs typeface="Calibri" panose="020F0502020204030204" pitchFamily="34" charset="0"/>
              </a:rPr>
              <a:t>The Numbers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dirty="0">
              <a:solidFill>
                <a:schemeClr val="tx1"/>
              </a:solidFill>
              <a:latin typeface="Calibri" panose="020F0502020204030204" pitchFamily="34" charset="0"/>
            </a:endParaRPr>
          </a:p>
          <a:p>
            <a:pPr algn="ctr"/>
            <a:endParaRPr lang="en-US" b="1" dirty="0">
              <a:latin typeface="Calibri" panose="020F0502020204030204" pitchFamily="34" charset="0"/>
            </a:endParaRPr>
          </a:p>
          <a:p>
            <a:pPr marL="0" indent="0" algn="ctr">
              <a:buNone/>
            </a:pPr>
            <a:r>
              <a:rPr lang="en-US" sz="3200" b="1" dirty="0">
                <a:solidFill>
                  <a:schemeClr val="tx1"/>
                </a:solidFill>
                <a:latin typeface="Calibri" panose="020F0502020204030204" pitchFamily="34" charset="0"/>
              </a:rPr>
              <a:t>Andrew Houtenville</a:t>
            </a:r>
            <a:br>
              <a:rPr lang="en-US" sz="3200" b="1"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University of New Hampshire</a:t>
            </a:r>
            <a:endParaRPr lang="en-US" sz="3200" dirty="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2972209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spTree>
    <p:extLst>
      <p:ext uri="{BB962C8B-B14F-4D97-AF65-F5344CB8AC3E}">
        <p14:creationId xmlns:p14="http://schemas.microsoft.com/office/powerpoint/2010/main" val="997806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AB6FE-3735-4152-B762-7007338BFE9F}"/>
              </a:ext>
            </a:extLst>
          </p:cNvPr>
          <p:cNvSpPr/>
          <p:nvPr/>
        </p:nvSpPr>
        <p:spPr>
          <a:xfrm>
            <a:off x="9905999" y="4425876"/>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68A071-F31F-4059-9293-3E074B68735C}"/>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B2F0657-68D0-4B38-975F-28FB552AC950}"/>
              </a:ext>
            </a:extLst>
          </p:cNvPr>
          <p:cNvSpPr/>
          <p:nvPr/>
        </p:nvSpPr>
        <p:spPr>
          <a:xfrm>
            <a:off x="9698791" y="2064671"/>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1B53B4-785F-4D41-9F48-0A7F5EDA972A}"/>
              </a:ext>
            </a:extLst>
          </p:cNvPr>
          <p:cNvSpPr/>
          <p:nvPr/>
        </p:nvSpPr>
        <p:spPr>
          <a:xfrm>
            <a:off x="8660662" y="1626125"/>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2AE3440-32CE-498F-B569-6ACBC17203AC}"/>
              </a:ext>
            </a:extLst>
          </p:cNvPr>
          <p:cNvSpPr/>
          <p:nvPr/>
        </p:nvSpPr>
        <p:spPr>
          <a:xfrm>
            <a:off x="9960929" y="3023834"/>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227E310-1BD3-4B1E-A749-A3E92C1AC42E}"/>
              </a:ext>
            </a:extLst>
          </p:cNvPr>
          <p:cNvSpPr/>
          <p:nvPr/>
        </p:nvSpPr>
        <p:spPr>
          <a:xfrm>
            <a:off x="8755437" y="4256555"/>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A7A3AD-BA96-4ECE-8802-1491E457A835}"/>
              </a:ext>
            </a:extLst>
          </p:cNvPr>
          <p:cNvSpPr/>
          <p:nvPr/>
        </p:nvSpPr>
        <p:spPr>
          <a:xfrm>
            <a:off x="9892145" y="4509119"/>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84A01DD-7B01-48ED-9D5C-5AE75FB8C0CF}"/>
              </a:ext>
            </a:extLst>
          </p:cNvPr>
          <p:cNvSpPr/>
          <p:nvPr/>
        </p:nvSpPr>
        <p:spPr>
          <a:xfrm>
            <a:off x="10118254" y="3532505"/>
            <a:ext cx="646865"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3" name="Rectangle 42">
            <a:extLst>
              <a:ext uri="{FF2B5EF4-FFF2-40B4-BE49-F238E27FC236}">
                <a16:creationId xmlns:a16="http://schemas.microsoft.com/office/drawing/2014/main" id="{FF9B1DCF-BCAB-472A-A851-D1745A479EDD}"/>
              </a:ext>
            </a:extLst>
          </p:cNvPr>
          <p:cNvSpPr/>
          <p:nvPr/>
        </p:nvSpPr>
        <p:spPr>
          <a:xfrm>
            <a:off x="10095448" y="964322"/>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6C432B80-AF2F-4BB1-8E0B-7378EFC7B1F5}"/>
              </a:ext>
            </a:extLst>
          </p:cNvPr>
          <p:cNvSpPr/>
          <p:nvPr/>
        </p:nvSpPr>
        <p:spPr>
          <a:xfrm>
            <a:off x="10076508" y="977828"/>
            <a:ext cx="145875"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9D2349F-8C8F-4427-BB93-D30502EE81AD}"/>
              </a:ext>
            </a:extLst>
          </p:cNvPr>
          <p:cNvSpPr/>
          <p:nvPr/>
        </p:nvSpPr>
        <p:spPr>
          <a:xfrm>
            <a:off x="10101871" y="3437977"/>
            <a:ext cx="145875"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45887B7-C7AB-4148-A090-5244B82CFDDF}"/>
              </a:ext>
            </a:extLst>
          </p:cNvPr>
          <p:cNvSpPr/>
          <p:nvPr/>
        </p:nvSpPr>
        <p:spPr>
          <a:xfrm>
            <a:off x="10108221" y="3507827"/>
            <a:ext cx="145875"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722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AB6FE-3735-4152-B762-7007338BFE9F}"/>
              </a:ext>
            </a:extLst>
          </p:cNvPr>
          <p:cNvSpPr/>
          <p:nvPr/>
        </p:nvSpPr>
        <p:spPr>
          <a:xfrm>
            <a:off x="9905999" y="4425876"/>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68A071-F31F-4059-9293-3E074B68735C}"/>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B2F0657-68D0-4B38-975F-28FB552AC950}"/>
              </a:ext>
            </a:extLst>
          </p:cNvPr>
          <p:cNvSpPr/>
          <p:nvPr/>
        </p:nvSpPr>
        <p:spPr>
          <a:xfrm>
            <a:off x="9698791" y="2064671"/>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1B53B4-785F-4D41-9F48-0A7F5EDA972A}"/>
              </a:ext>
            </a:extLst>
          </p:cNvPr>
          <p:cNvSpPr/>
          <p:nvPr/>
        </p:nvSpPr>
        <p:spPr>
          <a:xfrm>
            <a:off x="8660662" y="1626125"/>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2AE3440-32CE-498F-B569-6ACBC17203AC}"/>
              </a:ext>
            </a:extLst>
          </p:cNvPr>
          <p:cNvSpPr/>
          <p:nvPr/>
        </p:nvSpPr>
        <p:spPr>
          <a:xfrm>
            <a:off x="9960929" y="3023834"/>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227E310-1BD3-4B1E-A749-A3E92C1AC42E}"/>
              </a:ext>
            </a:extLst>
          </p:cNvPr>
          <p:cNvSpPr/>
          <p:nvPr/>
        </p:nvSpPr>
        <p:spPr>
          <a:xfrm>
            <a:off x="8755437" y="4256555"/>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A7A3AD-BA96-4ECE-8802-1491E457A835}"/>
              </a:ext>
            </a:extLst>
          </p:cNvPr>
          <p:cNvSpPr/>
          <p:nvPr/>
        </p:nvSpPr>
        <p:spPr>
          <a:xfrm>
            <a:off x="9892145" y="4509119"/>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84A01DD-7B01-48ED-9D5C-5AE75FB8C0CF}"/>
              </a:ext>
            </a:extLst>
          </p:cNvPr>
          <p:cNvSpPr/>
          <p:nvPr/>
        </p:nvSpPr>
        <p:spPr>
          <a:xfrm>
            <a:off x="10118254" y="3532505"/>
            <a:ext cx="646865"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7" name="Rectangle 46">
            <a:extLst>
              <a:ext uri="{FF2B5EF4-FFF2-40B4-BE49-F238E27FC236}">
                <a16:creationId xmlns:a16="http://schemas.microsoft.com/office/drawing/2014/main" id="{F9D2349F-8C8F-4427-BB93-D30502EE81AD}"/>
              </a:ext>
            </a:extLst>
          </p:cNvPr>
          <p:cNvSpPr/>
          <p:nvPr/>
        </p:nvSpPr>
        <p:spPr>
          <a:xfrm>
            <a:off x="10101871" y="3437977"/>
            <a:ext cx="145875"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45887B7-C7AB-4148-A090-5244B82CFDDF}"/>
              </a:ext>
            </a:extLst>
          </p:cNvPr>
          <p:cNvSpPr/>
          <p:nvPr/>
        </p:nvSpPr>
        <p:spPr>
          <a:xfrm>
            <a:off x="10108221" y="3507827"/>
            <a:ext cx="145875"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299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AB6FE-3735-4152-B762-7007338BFE9F}"/>
              </a:ext>
            </a:extLst>
          </p:cNvPr>
          <p:cNvSpPr/>
          <p:nvPr/>
        </p:nvSpPr>
        <p:spPr>
          <a:xfrm>
            <a:off x="9905999" y="4425876"/>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68A071-F31F-4059-9293-3E074B68735C}"/>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B2F0657-68D0-4B38-975F-28FB552AC950}"/>
              </a:ext>
            </a:extLst>
          </p:cNvPr>
          <p:cNvSpPr/>
          <p:nvPr/>
        </p:nvSpPr>
        <p:spPr>
          <a:xfrm>
            <a:off x="9698791" y="2064671"/>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1B53B4-785F-4D41-9F48-0A7F5EDA972A}"/>
              </a:ext>
            </a:extLst>
          </p:cNvPr>
          <p:cNvSpPr/>
          <p:nvPr/>
        </p:nvSpPr>
        <p:spPr>
          <a:xfrm>
            <a:off x="8651554" y="1626125"/>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2AE3440-32CE-498F-B569-6ACBC17203AC}"/>
              </a:ext>
            </a:extLst>
          </p:cNvPr>
          <p:cNvSpPr/>
          <p:nvPr/>
        </p:nvSpPr>
        <p:spPr>
          <a:xfrm>
            <a:off x="9960929" y="3023834"/>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227E310-1BD3-4B1E-A749-A3E92C1AC42E}"/>
              </a:ext>
            </a:extLst>
          </p:cNvPr>
          <p:cNvSpPr/>
          <p:nvPr/>
        </p:nvSpPr>
        <p:spPr>
          <a:xfrm>
            <a:off x="8755437" y="4256555"/>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A7A3AD-BA96-4ECE-8802-1491E457A835}"/>
              </a:ext>
            </a:extLst>
          </p:cNvPr>
          <p:cNvSpPr/>
          <p:nvPr/>
        </p:nvSpPr>
        <p:spPr>
          <a:xfrm>
            <a:off x="9892145" y="4509119"/>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738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29698"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sp>
        <p:nvSpPr>
          <p:cNvPr id="6" name="Title 1">
            <a:extLst>
              <a:ext uri="{FF2B5EF4-FFF2-40B4-BE49-F238E27FC236}">
                <a16:creationId xmlns:a16="http://schemas.microsoft.com/office/drawing/2014/main" id="{5CBCF4B3-C058-4C46-8E3A-B700BC189EA3}"/>
              </a:ext>
            </a:extLst>
          </p:cNvPr>
          <p:cNvSpPr txBox="1">
            <a:spLocks/>
          </p:cNvSpPr>
          <p:nvPr/>
        </p:nvSpPr>
        <p:spPr>
          <a:xfrm>
            <a:off x="1855549" y="2376930"/>
            <a:ext cx="10372726" cy="274751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t>Let’s review the Pandemic-related</a:t>
            </a:r>
          </a:p>
          <a:p>
            <a:pPr algn="ctr"/>
            <a:r>
              <a:rPr lang="en-US" sz="3800" dirty="0"/>
              <a:t> decline and recovery to date</a:t>
            </a:r>
          </a:p>
          <a:p>
            <a:pPr algn="ctr"/>
            <a:r>
              <a:rPr lang="en-US" sz="3200" dirty="0"/>
              <a:t>–and–</a:t>
            </a:r>
          </a:p>
          <a:p>
            <a:pPr algn="ctr"/>
            <a:r>
              <a:rPr lang="en-US" sz="3800" dirty="0"/>
              <a:t>Compare people with and without disabilities</a:t>
            </a:r>
          </a:p>
        </p:txBody>
      </p:sp>
    </p:spTree>
    <p:extLst>
      <p:ext uri="{BB962C8B-B14F-4D97-AF65-F5344CB8AC3E}">
        <p14:creationId xmlns:p14="http://schemas.microsoft.com/office/powerpoint/2010/main" val="1674432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AB6FE-3735-4152-B762-7007338BFE9F}"/>
              </a:ext>
            </a:extLst>
          </p:cNvPr>
          <p:cNvSpPr/>
          <p:nvPr/>
        </p:nvSpPr>
        <p:spPr>
          <a:xfrm>
            <a:off x="9905999" y="4425876"/>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68A071-F31F-4059-9293-3E074B68735C}"/>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B2F0657-68D0-4B38-975F-28FB552AC950}"/>
              </a:ext>
            </a:extLst>
          </p:cNvPr>
          <p:cNvSpPr/>
          <p:nvPr/>
        </p:nvSpPr>
        <p:spPr>
          <a:xfrm>
            <a:off x="9698791" y="2064671"/>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2AE3440-32CE-498F-B569-6ACBC17203AC}"/>
              </a:ext>
            </a:extLst>
          </p:cNvPr>
          <p:cNvSpPr/>
          <p:nvPr/>
        </p:nvSpPr>
        <p:spPr>
          <a:xfrm>
            <a:off x="9960929" y="3023834"/>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227E310-1BD3-4B1E-A749-A3E92C1AC42E}"/>
              </a:ext>
            </a:extLst>
          </p:cNvPr>
          <p:cNvSpPr/>
          <p:nvPr/>
        </p:nvSpPr>
        <p:spPr>
          <a:xfrm>
            <a:off x="8755437" y="4256555"/>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A7A3AD-BA96-4ECE-8802-1491E457A835}"/>
              </a:ext>
            </a:extLst>
          </p:cNvPr>
          <p:cNvSpPr/>
          <p:nvPr/>
        </p:nvSpPr>
        <p:spPr>
          <a:xfrm>
            <a:off x="9892145" y="4509119"/>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19</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AB6FE-3735-4152-B762-7007338BFE9F}"/>
              </a:ext>
            </a:extLst>
          </p:cNvPr>
          <p:cNvSpPr/>
          <p:nvPr/>
        </p:nvSpPr>
        <p:spPr>
          <a:xfrm>
            <a:off x="9905999" y="4425876"/>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68A071-F31F-4059-9293-3E074B68735C}"/>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B2F0657-68D0-4B38-975F-28FB552AC950}"/>
              </a:ext>
            </a:extLst>
          </p:cNvPr>
          <p:cNvSpPr/>
          <p:nvPr/>
        </p:nvSpPr>
        <p:spPr>
          <a:xfrm>
            <a:off x="9698791" y="2064671"/>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2AE3440-32CE-498F-B569-6ACBC17203AC}"/>
              </a:ext>
            </a:extLst>
          </p:cNvPr>
          <p:cNvSpPr/>
          <p:nvPr/>
        </p:nvSpPr>
        <p:spPr>
          <a:xfrm>
            <a:off x="9960929" y="3023834"/>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A7A3AD-BA96-4ECE-8802-1491E457A835}"/>
              </a:ext>
            </a:extLst>
          </p:cNvPr>
          <p:cNvSpPr/>
          <p:nvPr/>
        </p:nvSpPr>
        <p:spPr>
          <a:xfrm>
            <a:off x="9892145" y="4509119"/>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69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6, Episode 9</a:t>
            </a:r>
            <a:br>
              <a:rPr lang="en-US" dirty="0"/>
            </a:br>
            <a:r>
              <a:rPr lang="en-US" dirty="0"/>
              <a:t>Date: September 3, 2021</a:t>
            </a:r>
          </a:p>
        </p:txBody>
      </p:sp>
      <p:pic>
        <p:nvPicPr>
          <p:cNvPr id="4" name="nTIDE-1.wav">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20</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AB6FE-3735-4152-B762-7007338BFE9F}"/>
              </a:ext>
            </a:extLst>
          </p:cNvPr>
          <p:cNvSpPr/>
          <p:nvPr/>
        </p:nvSpPr>
        <p:spPr>
          <a:xfrm>
            <a:off x="9905999" y="4425876"/>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68A071-F31F-4059-9293-3E074B68735C}"/>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2AE3440-32CE-498F-B569-6ACBC17203AC}"/>
              </a:ext>
            </a:extLst>
          </p:cNvPr>
          <p:cNvSpPr/>
          <p:nvPr/>
        </p:nvSpPr>
        <p:spPr>
          <a:xfrm>
            <a:off x="9960929" y="3023834"/>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A7A3AD-BA96-4ECE-8802-1491E457A835}"/>
              </a:ext>
            </a:extLst>
          </p:cNvPr>
          <p:cNvSpPr/>
          <p:nvPr/>
        </p:nvSpPr>
        <p:spPr>
          <a:xfrm>
            <a:off x="9892145" y="4509119"/>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041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21</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68A071-F31F-4059-9293-3E074B68735C}"/>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2AE3440-32CE-498F-B569-6ACBC17203AC}"/>
              </a:ext>
            </a:extLst>
          </p:cNvPr>
          <p:cNvSpPr/>
          <p:nvPr/>
        </p:nvSpPr>
        <p:spPr>
          <a:xfrm>
            <a:off x="9960929" y="3023834"/>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045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22</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68A071-F31F-4059-9293-3E074B68735C}"/>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2AE3440-32CE-498F-B569-6ACBC17203AC}"/>
              </a:ext>
            </a:extLst>
          </p:cNvPr>
          <p:cNvSpPr/>
          <p:nvPr/>
        </p:nvSpPr>
        <p:spPr>
          <a:xfrm>
            <a:off x="9960929" y="3023834"/>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065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23</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AB6FE-3735-4152-B762-7007338BFE9F}"/>
              </a:ext>
            </a:extLst>
          </p:cNvPr>
          <p:cNvSpPr/>
          <p:nvPr/>
        </p:nvSpPr>
        <p:spPr>
          <a:xfrm>
            <a:off x="9905999" y="4425876"/>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064E134-861B-4BA3-8E77-76A993DAE60E}"/>
              </a:ext>
            </a:extLst>
          </p:cNvPr>
          <p:cNvPicPr>
            <a:picLocks noChangeAspect="1"/>
          </p:cNvPicPr>
          <p:nvPr/>
        </p:nvPicPr>
        <p:blipFill>
          <a:blip r:embed="rId2"/>
          <a:stretch>
            <a:fillRect/>
          </a:stretch>
        </p:blipFill>
        <p:spPr>
          <a:xfrm>
            <a:off x="3465576" y="246888"/>
            <a:ext cx="7123793" cy="5916498"/>
          </a:xfrm>
          <a:prstGeom prst="rect">
            <a:avLst/>
          </a:prstGeom>
        </p:spPr>
      </p:pic>
      <p:sp>
        <p:nvSpPr>
          <p:cNvPr id="37" name="Rectangle 36">
            <a:extLst>
              <a:ext uri="{FF2B5EF4-FFF2-40B4-BE49-F238E27FC236}">
                <a16:creationId xmlns:a16="http://schemas.microsoft.com/office/drawing/2014/main" id="{00CBBE92-CA74-47AD-AA04-742E63D370A2}"/>
              </a:ext>
            </a:extLst>
          </p:cNvPr>
          <p:cNvSpPr/>
          <p:nvPr/>
        </p:nvSpPr>
        <p:spPr>
          <a:xfrm>
            <a:off x="9850812" y="3293708"/>
            <a:ext cx="663144" cy="309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01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24</a:t>
            </a:fld>
            <a:endParaRPr lang="en-US"/>
          </a:p>
        </p:txBody>
      </p:sp>
      <p:sp>
        <p:nvSpPr>
          <p:cNvPr id="3" name="Rectangle 2">
            <a:extLst>
              <a:ext uri="{FF2B5EF4-FFF2-40B4-BE49-F238E27FC236}">
                <a16:creationId xmlns:a16="http://schemas.microsoft.com/office/drawing/2014/main" id="{7CFB31DE-B681-4A00-92F0-DB86E59DA2F9}"/>
              </a:ext>
            </a:extLst>
          </p:cNvPr>
          <p:cNvSpPr/>
          <p:nvPr/>
        </p:nvSpPr>
        <p:spPr>
          <a:xfrm>
            <a:off x="8638855" y="1737809"/>
            <a:ext cx="752796"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1BAB0B-27F3-4D6B-BA5C-66AC525A7E45}"/>
              </a:ext>
            </a:extLst>
          </p:cNvPr>
          <p:cNvSpPr/>
          <p:nvPr/>
        </p:nvSpPr>
        <p:spPr>
          <a:xfrm>
            <a:off x="8810624" y="4204784"/>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AB6FE-3735-4152-B762-7007338BFE9F}"/>
              </a:ext>
            </a:extLst>
          </p:cNvPr>
          <p:cNvSpPr/>
          <p:nvPr/>
        </p:nvSpPr>
        <p:spPr>
          <a:xfrm>
            <a:off x="9905999" y="4425876"/>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0B386B-C424-4940-91E5-544E2C21CAB9}"/>
              </a:ext>
            </a:extLst>
          </p:cNvPr>
          <p:cNvSpPr/>
          <p:nvPr/>
        </p:nvSpPr>
        <p:spPr>
          <a:xfrm>
            <a:off x="10030683" y="3485105"/>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7978B-116C-42CE-9D0A-F77CFEDA45BC}"/>
              </a:ext>
            </a:extLst>
          </p:cNvPr>
          <p:cNvSpPr/>
          <p:nvPr/>
        </p:nvSpPr>
        <p:spPr>
          <a:xfrm>
            <a:off x="9994861" y="3682473"/>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4C4EA8-5FB9-495F-8CFE-CEA06EBC36C6}"/>
              </a:ext>
            </a:extLst>
          </p:cNvPr>
          <p:cNvSpPr/>
          <p:nvPr/>
        </p:nvSpPr>
        <p:spPr>
          <a:xfrm>
            <a:off x="9968346" y="1037688"/>
            <a:ext cx="552771" cy="36512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EA7125-D3B7-4D19-ACA6-8CB6ED110A0B}"/>
              </a:ext>
            </a:extLst>
          </p:cNvPr>
          <p:cNvSpPr/>
          <p:nvPr/>
        </p:nvSpPr>
        <p:spPr>
          <a:xfrm>
            <a:off x="9892145" y="1035624"/>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6C680E-3FA3-49AD-A95B-B123FD07871A}"/>
              </a:ext>
            </a:extLst>
          </p:cNvPr>
          <p:cNvSpPr/>
          <p:nvPr/>
        </p:nvSpPr>
        <p:spPr>
          <a:xfrm>
            <a:off x="9758628" y="3828111"/>
            <a:ext cx="552771" cy="17042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064E134-861B-4BA3-8E77-76A993DAE60E}"/>
              </a:ext>
            </a:extLst>
          </p:cNvPr>
          <p:cNvPicPr>
            <a:picLocks noChangeAspect="1"/>
          </p:cNvPicPr>
          <p:nvPr/>
        </p:nvPicPr>
        <p:blipFill>
          <a:blip r:embed="rId2"/>
          <a:stretch>
            <a:fillRect/>
          </a:stretch>
        </p:blipFill>
        <p:spPr>
          <a:xfrm>
            <a:off x="3465576" y="246888"/>
            <a:ext cx="7123793" cy="5916498"/>
          </a:xfrm>
          <a:prstGeom prst="rect">
            <a:avLst/>
          </a:prstGeom>
        </p:spPr>
      </p:pic>
    </p:spTree>
    <p:extLst>
      <p:ext uri="{BB962C8B-B14F-4D97-AF65-F5344CB8AC3E}">
        <p14:creationId xmlns:p14="http://schemas.microsoft.com/office/powerpoint/2010/main" val="318982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25</a:t>
            </a:fld>
            <a:endParaRPr lang="en-US"/>
          </a:p>
        </p:txBody>
      </p:sp>
    </p:spTree>
    <p:extLst>
      <p:ext uri="{BB962C8B-B14F-4D97-AF65-F5344CB8AC3E}">
        <p14:creationId xmlns:p14="http://schemas.microsoft.com/office/powerpoint/2010/main" val="1056921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26</a:t>
            </a:fld>
            <a:endParaRPr lang="en-US"/>
          </a:p>
        </p:txBody>
      </p:sp>
      <p:pic>
        <p:nvPicPr>
          <p:cNvPr id="3" name="Picture 2">
            <a:extLst>
              <a:ext uri="{FF2B5EF4-FFF2-40B4-BE49-F238E27FC236}">
                <a16:creationId xmlns:a16="http://schemas.microsoft.com/office/drawing/2014/main" id="{2C1BFBA0-0F39-40EE-ADAC-766F9B5D97F4}"/>
              </a:ext>
            </a:extLst>
          </p:cNvPr>
          <p:cNvPicPr>
            <a:picLocks noChangeAspect="1"/>
          </p:cNvPicPr>
          <p:nvPr/>
        </p:nvPicPr>
        <p:blipFill>
          <a:blip r:embed="rId2"/>
          <a:stretch>
            <a:fillRect/>
          </a:stretch>
        </p:blipFill>
        <p:spPr>
          <a:xfrm>
            <a:off x="3465576" y="246888"/>
            <a:ext cx="7123793" cy="5916498"/>
          </a:xfrm>
          <a:prstGeom prst="rect">
            <a:avLst/>
          </a:prstGeom>
        </p:spPr>
      </p:pic>
    </p:spTree>
    <p:extLst>
      <p:ext uri="{BB962C8B-B14F-4D97-AF65-F5344CB8AC3E}">
        <p14:creationId xmlns:p14="http://schemas.microsoft.com/office/powerpoint/2010/main" val="3499622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27</a:t>
            </a:fld>
            <a:endParaRPr lang="en-US"/>
          </a:p>
        </p:txBody>
      </p:sp>
      <p:pic>
        <p:nvPicPr>
          <p:cNvPr id="6" name="Picture 5">
            <a:extLst>
              <a:ext uri="{FF2B5EF4-FFF2-40B4-BE49-F238E27FC236}">
                <a16:creationId xmlns:a16="http://schemas.microsoft.com/office/drawing/2014/main" id="{F417AA2E-5104-400E-9FD8-C91743F4DD55}"/>
              </a:ext>
            </a:extLst>
          </p:cNvPr>
          <p:cNvPicPr>
            <a:picLocks noChangeAspect="1"/>
          </p:cNvPicPr>
          <p:nvPr/>
        </p:nvPicPr>
        <p:blipFill>
          <a:blip r:embed="rId2"/>
          <a:stretch>
            <a:fillRect/>
          </a:stretch>
        </p:blipFill>
        <p:spPr>
          <a:xfrm>
            <a:off x="3465576" y="246888"/>
            <a:ext cx="7123793" cy="5916498"/>
          </a:xfrm>
          <a:prstGeom prst="rect">
            <a:avLst/>
          </a:prstGeom>
        </p:spPr>
      </p:pic>
      <p:cxnSp>
        <p:nvCxnSpPr>
          <p:cNvPr id="7" name="Straight Connector 6">
            <a:extLst>
              <a:ext uri="{FF2B5EF4-FFF2-40B4-BE49-F238E27FC236}">
                <a16:creationId xmlns:a16="http://schemas.microsoft.com/office/drawing/2014/main" id="{A0189CC7-52A4-4D2D-8BA0-291216C6466B}"/>
              </a:ext>
            </a:extLst>
          </p:cNvPr>
          <p:cNvCxnSpPr>
            <a:cxnSpLocks/>
          </p:cNvCxnSpPr>
          <p:nvPr/>
        </p:nvCxnSpPr>
        <p:spPr>
          <a:xfrm flipH="1" flipV="1">
            <a:off x="4514851" y="3937440"/>
            <a:ext cx="561712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F119BE-C41A-4E2F-9F49-4C5B9D531A1A}"/>
              </a:ext>
            </a:extLst>
          </p:cNvPr>
          <p:cNvSpPr txBox="1"/>
          <p:nvPr/>
        </p:nvSpPr>
        <p:spPr>
          <a:xfrm>
            <a:off x="4749800" y="3623759"/>
            <a:ext cx="1106393" cy="338554"/>
          </a:xfrm>
          <a:prstGeom prst="rect">
            <a:avLst/>
          </a:prstGeom>
          <a:noFill/>
        </p:spPr>
        <p:txBody>
          <a:bodyPr wrap="none" rtlCol="0">
            <a:spAutoFit/>
          </a:bodyPr>
          <a:lstStyle/>
          <a:p>
            <a:r>
              <a:rPr lang="en-US" sz="1600" b="1" dirty="0">
                <a:latin typeface="Arial Narrow" panose="020B0606020202030204" pitchFamily="34" charset="0"/>
              </a:rPr>
              <a:t>July 2009!!!</a:t>
            </a:r>
          </a:p>
        </p:txBody>
      </p:sp>
    </p:spTree>
    <p:extLst>
      <p:ext uri="{BB962C8B-B14F-4D97-AF65-F5344CB8AC3E}">
        <p14:creationId xmlns:p14="http://schemas.microsoft.com/office/powerpoint/2010/main" val="2013464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2</a:t>
            </a:r>
            <a:br>
              <a:rPr lang="en-US" b="1" dirty="0"/>
            </a:br>
            <a:r>
              <a:rPr lang="en-US" b="1" dirty="0"/>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8" y="2781392"/>
            <a:ext cx="10383982" cy="2540108"/>
          </a:xfrm>
        </p:spPr>
        <p:txBody>
          <a:bodyPr/>
          <a:lstStyle/>
          <a:p>
            <a:pPr marL="0" indent="0">
              <a:buNone/>
            </a:pPr>
            <a:endParaRPr lang="en-US" b="1" dirty="0"/>
          </a:p>
          <a:p>
            <a:pPr marL="0" indent="0" algn="ctr">
              <a:buNone/>
            </a:pPr>
            <a:r>
              <a:rPr lang="en-US" sz="3600" b="1" dirty="0"/>
              <a:t>Denise Rozell</a:t>
            </a:r>
          </a:p>
          <a:p>
            <a:pPr marL="0" indent="0" algn="ctr">
              <a:buNone/>
            </a:pPr>
            <a:r>
              <a:rPr lang="en-US" sz="36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fld id="{9C637C1D-740A-4EE7-9AC7-DE15DA94B719}" type="slidenum">
              <a:rPr lang="en-US" smtClean="0"/>
              <a:t>28</a:t>
            </a:fld>
            <a:endParaRPr lang="en-US" dirty="0"/>
          </a:p>
        </p:txBody>
      </p:sp>
    </p:spTree>
    <p:extLst>
      <p:ext uri="{BB962C8B-B14F-4D97-AF65-F5344CB8AC3E}">
        <p14:creationId xmlns:p14="http://schemas.microsoft.com/office/powerpoint/2010/main" val="39444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130037"/>
            <a:ext cx="10515600" cy="1274693"/>
          </a:xfrm>
        </p:spPr>
        <p:txBody>
          <a:bodyPr>
            <a:normAutofit/>
          </a:bodyPr>
          <a:lstStyle/>
          <a:p>
            <a:pPr algn="ctr"/>
            <a:r>
              <a:rPr lang="en-US" b="1" dirty="0">
                <a:cs typeface="Calibri" panose="020F0502020204030204" pitchFamily="34" charset="0"/>
              </a:rPr>
              <a:t>Federal Policy Update</a:t>
            </a:r>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38200" y="1404731"/>
            <a:ext cx="10515600" cy="4572000"/>
          </a:xfrm>
        </p:spPr>
        <p:txBody>
          <a:bodyPr>
            <a:normAutofit/>
          </a:bodyPr>
          <a:lstStyle/>
          <a:p>
            <a:r>
              <a:rPr lang="en-US" sz="3200" dirty="0">
                <a:cs typeface="Calibri" panose="020F0502020204030204" pitchFamily="34" charset="0"/>
              </a:rPr>
              <a:t>Bipartisan Infrastructure bill</a:t>
            </a:r>
          </a:p>
          <a:p>
            <a:r>
              <a:rPr lang="en-US" sz="3200" dirty="0">
                <a:cs typeface="Calibri" panose="020F0502020204030204" pitchFamily="34" charset="0"/>
              </a:rPr>
              <a:t>Budget Reconciliation</a:t>
            </a:r>
          </a:p>
          <a:p>
            <a:r>
              <a:rPr lang="en-US" sz="3200" dirty="0">
                <a:cs typeface="Calibri" panose="020F0502020204030204" pitchFamily="34" charset="0"/>
              </a:rPr>
              <a:t>Better Care Better Jobs Act S. 2210, HR 4231</a:t>
            </a:r>
          </a:p>
          <a:p>
            <a:pPr lvl="1"/>
            <a:r>
              <a:rPr lang="en-US" sz="2800" dirty="0">
                <a:cs typeface="Calibri" panose="020F0502020204030204" pitchFamily="34" charset="0"/>
              </a:rPr>
              <a:t>MFP permanent/spousal impoverishment permanent</a:t>
            </a:r>
          </a:p>
          <a:p>
            <a:pPr lvl="1"/>
            <a:r>
              <a:rPr lang="en-US" sz="2800" dirty="0">
                <a:cs typeface="Calibri" panose="020F0502020204030204" pitchFamily="34" charset="0"/>
              </a:rPr>
              <a:t>HCBS funding – $400 billion?? </a:t>
            </a:r>
          </a:p>
          <a:p>
            <a:r>
              <a:rPr lang="en-US" sz="3200" dirty="0">
                <a:cs typeface="Calibri" panose="020F0502020204030204" pitchFamily="34" charset="0"/>
              </a:rPr>
              <a:t>Subminimum wage </a:t>
            </a:r>
          </a:p>
          <a:p>
            <a:r>
              <a:rPr lang="en-US" sz="3200" dirty="0">
                <a:cs typeface="Calibri" panose="020F0502020204030204" pitchFamily="34" charset="0"/>
              </a:rPr>
              <a:t>SSI </a:t>
            </a:r>
          </a:p>
          <a:p>
            <a:endParaRPr lang="en-US" sz="2800" dirty="0">
              <a:cs typeface="Calibri" panose="020F0502020204030204" pitchFamily="34" charset="0"/>
            </a:endParaRPr>
          </a:p>
          <a:p>
            <a:pPr lvl="1"/>
            <a:endParaRPr lang="en-US" dirty="0">
              <a:cs typeface="Calibri" panose="020F0502020204030204" pitchFamily="34" charset="0"/>
            </a:endParaRPr>
          </a:p>
          <a:p>
            <a:pPr lvl="1"/>
            <a:endParaRPr lang="en-US" dirty="0">
              <a:cs typeface="Calibri" panose="020F0502020204030204" pitchFamily="34" charset="0"/>
            </a:endParaRPr>
          </a:p>
          <a:p>
            <a:endParaRPr lang="en-US" dirty="0">
              <a:cs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29</a:t>
            </a:fld>
            <a:endParaRPr lang="en-US" dirty="0"/>
          </a:p>
        </p:txBody>
      </p:sp>
    </p:spTree>
    <p:extLst>
      <p:ext uri="{BB962C8B-B14F-4D97-AF65-F5344CB8AC3E}">
        <p14:creationId xmlns:p14="http://schemas.microsoft.com/office/powerpoint/2010/main" val="390730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p:txBody>
          <a:bodyPr/>
          <a:lstStyle/>
          <a:p>
            <a:pPr>
              <a:spcBef>
                <a:spcPts val="1800"/>
              </a:spcBef>
            </a:pPr>
            <a:r>
              <a:rPr lang="en-US" sz="2800" dirty="0"/>
              <a:t>This webinar is being recorded. We will post an archive of along side the Monthly nTIDE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spcBef>
                <a:spcPts val="1800"/>
              </a:spcBef>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800" dirty="0">
              <a:latin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pic>
        <p:nvPicPr>
          <p:cNvPr id="6" name="nTIDE-2">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533400" cy="533400"/>
          </a:xfrm>
          <a:prstGeom prst="rect">
            <a:avLst/>
          </a:prstGeom>
        </p:spPr>
      </p:pic>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6752-E4FB-4776-8F35-7A28720574AC}"/>
              </a:ext>
            </a:extLst>
          </p:cNvPr>
          <p:cNvSpPr>
            <a:spLocks noGrp="1"/>
          </p:cNvSpPr>
          <p:nvPr>
            <p:ph type="title"/>
          </p:nvPr>
        </p:nvSpPr>
        <p:spPr>
          <a:xfrm>
            <a:off x="838200" y="365124"/>
            <a:ext cx="10611678" cy="1325880"/>
          </a:xfrm>
        </p:spPr>
        <p:txBody>
          <a:bodyPr>
            <a:normAutofit/>
          </a:bodyPr>
          <a:lstStyle/>
          <a:p>
            <a:pPr algn="ctr"/>
            <a:r>
              <a:rPr lang="en-US" sz="4000" dirty="0">
                <a:hlinkClick r:id="rId2"/>
              </a:rPr>
              <a:t>How States Can Utilize American </a:t>
            </a:r>
            <a:br>
              <a:rPr lang="en-US" sz="4000" dirty="0">
                <a:hlinkClick r:id="rId2"/>
              </a:rPr>
            </a:br>
            <a:r>
              <a:rPr lang="en-US" sz="4000" dirty="0">
                <a:hlinkClick r:id="rId2"/>
              </a:rPr>
              <a:t>Rescue Plan Funds: Individuals with Disabilities</a:t>
            </a:r>
            <a:endParaRPr lang="en-US" sz="4000" dirty="0"/>
          </a:p>
        </p:txBody>
      </p:sp>
      <p:sp>
        <p:nvSpPr>
          <p:cNvPr id="3" name="Content Placeholder 2">
            <a:extLst>
              <a:ext uri="{FF2B5EF4-FFF2-40B4-BE49-F238E27FC236}">
                <a16:creationId xmlns:a16="http://schemas.microsoft.com/office/drawing/2014/main" id="{70ABDC35-16E8-451A-80F4-EA065A6A38C0}"/>
              </a:ext>
            </a:extLst>
          </p:cNvPr>
          <p:cNvSpPr>
            <a:spLocks noGrp="1"/>
          </p:cNvSpPr>
          <p:nvPr>
            <p:ph idx="1"/>
          </p:nvPr>
        </p:nvSpPr>
        <p:spPr/>
        <p:txBody>
          <a:bodyPr>
            <a:normAutofit lnSpcReduction="10000"/>
          </a:bodyPr>
          <a:lstStyle/>
          <a:p>
            <a:r>
              <a:rPr lang="en-US" sz="2400" dirty="0"/>
              <a:t>Council of State Governments looks at how American Rescue Plan Act funds can be used by states to affect change for people with disabilities:</a:t>
            </a:r>
          </a:p>
          <a:p>
            <a:pPr lvl="1"/>
            <a:r>
              <a:rPr lang="en-US" dirty="0"/>
              <a:t>Education</a:t>
            </a:r>
          </a:p>
          <a:p>
            <a:pPr lvl="1"/>
            <a:r>
              <a:rPr lang="en-US" dirty="0"/>
              <a:t>Home and Food Security</a:t>
            </a:r>
          </a:p>
          <a:p>
            <a:pPr lvl="1"/>
            <a:r>
              <a:rPr lang="en-US" dirty="0"/>
              <a:t>Employment </a:t>
            </a:r>
          </a:p>
          <a:p>
            <a:pPr lvl="2"/>
            <a:r>
              <a:rPr lang="en-US" sz="2400" dirty="0"/>
              <a:t>States as model employers</a:t>
            </a:r>
          </a:p>
          <a:p>
            <a:pPr lvl="2"/>
            <a:r>
              <a:rPr lang="en-US" sz="2400" dirty="0"/>
              <a:t>Private sector employment</a:t>
            </a:r>
          </a:p>
          <a:p>
            <a:pPr lvl="2"/>
            <a:r>
              <a:rPr lang="en-US" sz="2400" dirty="0"/>
              <a:t>Youth transition</a:t>
            </a:r>
          </a:p>
          <a:p>
            <a:pPr lvl="1"/>
            <a:r>
              <a:rPr lang="en-US" dirty="0"/>
              <a:t>Items like database system improvement, Employment First Task Forces, better train staff, develop centralized accommodations fund for state agencies and private sector, accelerate WIOA plan implementation and more. </a:t>
            </a:r>
          </a:p>
          <a:p>
            <a:pPr lvl="2"/>
            <a:endParaRPr lang="en-US" dirty="0"/>
          </a:p>
          <a:p>
            <a:pPr lvl="1"/>
            <a:endParaRPr lang="en-US" dirty="0"/>
          </a:p>
        </p:txBody>
      </p:sp>
      <p:sp>
        <p:nvSpPr>
          <p:cNvPr id="4" name="Date Placeholder 3">
            <a:extLst>
              <a:ext uri="{FF2B5EF4-FFF2-40B4-BE49-F238E27FC236}">
                <a16:creationId xmlns:a16="http://schemas.microsoft.com/office/drawing/2014/main" id="{9158986B-FF44-40E4-8ACA-43BFF13278A8}"/>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CF8DD6FF-B3C9-4F6D-A705-28E7553E3C32}"/>
              </a:ext>
            </a:extLst>
          </p:cNvPr>
          <p:cNvSpPr>
            <a:spLocks noGrp="1"/>
          </p:cNvSpPr>
          <p:nvPr>
            <p:ph type="sldNum" sz="quarter" idx="12"/>
          </p:nvPr>
        </p:nvSpPr>
        <p:spPr/>
        <p:txBody>
          <a:bodyPr/>
          <a:lstStyle/>
          <a:p>
            <a:fld id="{9C637C1D-740A-4EE7-9AC7-DE15DA94B719}" type="slidenum">
              <a:rPr lang="en-US" smtClean="0"/>
              <a:t>30</a:t>
            </a:fld>
            <a:endParaRPr lang="en-US" dirty="0"/>
          </a:p>
        </p:txBody>
      </p:sp>
    </p:spTree>
    <p:extLst>
      <p:ext uri="{BB962C8B-B14F-4D97-AF65-F5344CB8AC3E}">
        <p14:creationId xmlns:p14="http://schemas.microsoft.com/office/powerpoint/2010/main" val="3596686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3AC8-F473-48D8-A16D-D35F67240536}"/>
              </a:ext>
            </a:extLst>
          </p:cNvPr>
          <p:cNvSpPr>
            <a:spLocks noGrp="1"/>
          </p:cNvSpPr>
          <p:nvPr>
            <p:ph type="title"/>
          </p:nvPr>
        </p:nvSpPr>
        <p:spPr/>
        <p:txBody>
          <a:bodyPr>
            <a:normAutofit/>
          </a:bodyPr>
          <a:lstStyle/>
          <a:p>
            <a:pPr algn="ctr"/>
            <a:r>
              <a:rPr lang="en-US" sz="4000" dirty="0">
                <a:hlinkClick r:id="rId2"/>
              </a:rPr>
              <a:t>The Center for Advancing Policy on </a:t>
            </a:r>
            <a:br>
              <a:rPr lang="en-US" sz="4000" dirty="0">
                <a:hlinkClick r:id="rId2"/>
              </a:rPr>
            </a:br>
            <a:r>
              <a:rPr lang="en-US" sz="4000" dirty="0">
                <a:hlinkClick r:id="rId2"/>
              </a:rPr>
              <a:t>Employment for Youth (CAPE-Youth) </a:t>
            </a:r>
            <a:endParaRPr lang="en-US" sz="4000" dirty="0"/>
          </a:p>
        </p:txBody>
      </p:sp>
      <p:sp>
        <p:nvSpPr>
          <p:cNvPr id="3" name="Content Placeholder 2">
            <a:extLst>
              <a:ext uri="{FF2B5EF4-FFF2-40B4-BE49-F238E27FC236}">
                <a16:creationId xmlns:a16="http://schemas.microsoft.com/office/drawing/2014/main" id="{87762F86-291C-4B69-9EAE-55081CF3AD70}"/>
              </a:ext>
            </a:extLst>
          </p:cNvPr>
          <p:cNvSpPr>
            <a:spLocks noGrp="1"/>
          </p:cNvSpPr>
          <p:nvPr>
            <p:ph idx="1"/>
          </p:nvPr>
        </p:nvSpPr>
        <p:spPr/>
        <p:txBody>
          <a:bodyPr>
            <a:normAutofit/>
          </a:bodyPr>
          <a:lstStyle/>
          <a:p>
            <a:pPr marL="0" marR="0">
              <a:lnSpc>
                <a:spcPct val="106000"/>
              </a:lnSpc>
              <a:spcBef>
                <a:spcPts val="0"/>
              </a:spcBef>
              <a:spcAft>
                <a:spcPts val="800"/>
              </a:spcAft>
            </a:pPr>
            <a:r>
              <a:rPr lang="en-US" sz="2400" dirty="0">
                <a:effectLst/>
                <a:ea typeface="Calibri" panose="020F0502020204030204" pitchFamily="34" charset="0"/>
              </a:rPr>
              <a:t>CAPE-Youth is funded by ODEP</a:t>
            </a:r>
          </a:p>
          <a:p>
            <a:pPr marL="0" marR="0">
              <a:lnSpc>
                <a:spcPct val="106000"/>
              </a:lnSpc>
              <a:spcBef>
                <a:spcPts val="0"/>
              </a:spcBef>
              <a:spcAft>
                <a:spcPts val="800"/>
              </a:spcAft>
            </a:pPr>
            <a:r>
              <a:rPr lang="en-US" sz="2400" dirty="0">
                <a:effectLst/>
                <a:ea typeface="Calibri" panose="020F0502020204030204" pitchFamily="34" charset="0"/>
              </a:rPr>
              <a:t>Launching a national research study re how to improve transition outcomes for youth and young adults with disabilities (Y&amp;YAD),</a:t>
            </a:r>
          </a:p>
          <a:p>
            <a:pPr marL="457200" lvl="1">
              <a:lnSpc>
                <a:spcPct val="106000"/>
              </a:lnSpc>
              <a:spcBef>
                <a:spcPts val="0"/>
              </a:spcBef>
              <a:spcAft>
                <a:spcPts val="800"/>
              </a:spcAft>
            </a:pPr>
            <a:r>
              <a:rPr lang="en-US" dirty="0">
                <a:effectLst/>
                <a:ea typeface="Calibri" panose="020F0502020204030204" pitchFamily="34" charset="0"/>
              </a:rPr>
              <a:t>looking at workforce development and educational systems; </a:t>
            </a:r>
          </a:p>
          <a:p>
            <a:pPr marL="457200" lvl="1">
              <a:lnSpc>
                <a:spcPct val="106000"/>
              </a:lnSpc>
              <a:spcBef>
                <a:spcPts val="0"/>
              </a:spcBef>
              <a:spcAft>
                <a:spcPts val="800"/>
              </a:spcAft>
            </a:pPr>
            <a:r>
              <a:rPr lang="en-US" dirty="0">
                <a:effectLst/>
                <a:ea typeface="Calibri" panose="020F0502020204030204" pitchFamily="34" charset="0"/>
              </a:rPr>
              <a:t>explore best practices, challenges, strategies </a:t>
            </a:r>
            <a:r>
              <a:rPr lang="en-US" dirty="0">
                <a:ea typeface="Calibri" panose="020F0502020204030204" pitchFamily="34" charset="0"/>
              </a:rPr>
              <a:t>to impro</a:t>
            </a:r>
            <a:r>
              <a:rPr lang="en-US" dirty="0">
                <a:effectLst/>
                <a:ea typeface="Calibri" panose="020F0502020204030204" pitchFamily="34" charset="0"/>
              </a:rPr>
              <a:t>ve the professional development of youth-serving professionals;</a:t>
            </a:r>
          </a:p>
          <a:p>
            <a:pPr marL="457200" lvl="1">
              <a:lnSpc>
                <a:spcPct val="106000"/>
              </a:lnSpc>
              <a:spcBef>
                <a:spcPts val="0"/>
              </a:spcBef>
              <a:spcAft>
                <a:spcPts val="800"/>
              </a:spcAft>
            </a:pPr>
            <a:r>
              <a:rPr lang="en-US" dirty="0">
                <a:ea typeface="Calibri" panose="020F0502020204030204" pitchFamily="34" charset="0"/>
              </a:rPr>
              <a:t>insi</a:t>
            </a:r>
            <a:r>
              <a:rPr lang="en-US" dirty="0">
                <a:effectLst/>
                <a:ea typeface="Calibri" panose="020F0502020204030204" pitchFamily="34" charset="0"/>
              </a:rPr>
              <a:t>ghts to guide the efforts of state policymakers. </a:t>
            </a:r>
          </a:p>
          <a:p>
            <a:pPr marL="0" marR="0">
              <a:lnSpc>
                <a:spcPct val="106000"/>
              </a:lnSpc>
              <a:spcBef>
                <a:spcPts val="0"/>
              </a:spcBef>
              <a:spcAft>
                <a:spcPts val="800"/>
              </a:spcAft>
            </a:pPr>
            <a:r>
              <a:rPr lang="en-US" sz="2400" u="sng" dirty="0">
                <a:solidFill>
                  <a:srgbClr val="000080"/>
                </a:solidFill>
                <a:effectLst/>
                <a:ea typeface="Calibri" panose="020F0502020204030204" pitchFamily="34" charset="0"/>
                <a:hlinkClick r:id="rId3"/>
              </a:rPr>
              <a:t>https://cornell.ca1.qualtrics.com/jfe/form/SV_cZkCMPHJOCZkehv</a:t>
            </a:r>
            <a:r>
              <a:rPr lang="en-US" sz="2400" dirty="0">
                <a:effectLst/>
                <a:ea typeface="Calibri" panose="020F0502020204030204" pitchFamily="34" charset="0"/>
              </a:rPr>
              <a:t> to indicate your interest in our research study. </a:t>
            </a:r>
            <a:endParaRPr lang="en-US" sz="2400" dirty="0"/>
          </a:p>
        </p:txBody>
      </p:sp>
      <p:sp>
        <p:nvSpPr>
          <p:cNvPr id="4" name="Date Placeholder 3">
            <a:extLst>
              <a:ext uri="{FF2B5EF4-FFF2-40B4-BE49-F238E27FC236}">
                <a16:creationId xmlns:a16="http://schemas.microsoft.com/office/drawing/2014/main" id="{98C3030A-AB61-4905-897B-0853D771DE97}"/>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0AA90D85-50D0-4E4C-8F02-1EDD7641AB96}"/>
              </a:ext>
            </a:extLst>
          </p:cNvPr>
          <p:cNvSpPr>
            <a:spLocks noGrp="1"/>
          </p:cNvSpPr>
          <p:nvPr>
            <p:ph type="sldNum" sz="quarter" idx="12"/>
          </p:nvPr>
        </p:nvSpPr>
        <p:spPr/>
        <p:txBody>
          <a:bodyPr/>
          <a:lstStyle/>
          <a:p>
            <a:fld id="{9C637C1D-740A-4EE7-9AC7-DE15DA94B719}" type="slidenum">
              <a:rPr lang="en-US" smtClean="0"/>
              <a:t>31</a:t>
            </a:fld>
            <a:endParaRPr lang="en-US" dirty="0"/>
          </a:p>
        </p:txBody>
      </p:sp>
    </p:spTree>
    <p:extLst>
      <p:ext uri="{BB962C8B-B14F-4D97-AF65-F5344CB8AC3E}">
        <p14:creationId xmlns:p14="http://schemas.microsoft.com/office/powerpoint/2010/main" val="3410503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1BB8-DF97-4220-BB72-BF1F3BDCD2CB}"/>
              </a:ext>
            </a:extLst>
          </p:cNvPr>
          <p:cNvSpPr>
            <a:spLocks noGrp="1"/>
          </p:cNvSpPr>
          <p:nvPr>
            <p:ph type="title"/>
          </p:nvPr>
        </p:nvSpPr>
        <p:spPr/>
        <p:txBody>
          <a:bodyPr>
            <a:normAutofit/>
          </a:bodyPr>
          <a:lstStyle/>
          <a:p>
            <a:pPr algn="ctr"/>
            <a:r>
              <a:rPr lang="en-US" sz="4000" dirty="0">
                <a:solidFill>
                  <a:srgbClr val="0070C0"/>
                </a:solidFill>
                <a:hlinkClick r:id="rId2">
                  <a:extLst>
                    <a:ext uri="{A12FA001-AC4F-418D-AE19-62706E023703}">
                      <ahyp:hlinkClr xmlns:ahyp="http://schemas.microsoft.com/office/drawing/2018/hyperlinkcolor" val="tx"/>
                    </a:ext>
                  </a:extLst>
                </a:hlinkClick>
              </a:rPr>
              <a:t>Employment: </a:t>
            </a:r>
            <a:br>
              <a:rPr lang="en-US" sz="4000" dirty="0">
                <a:solidFill>
                  <a:srgbClr val="0070C0"/>
                </a:solidFill>
                <a:hlinkClick r:id="rId2">
                  <a:extLst>
                    <a:ext uri="{A12FA001-AC4F-418D-AE19-62706E023703}">
                      <ahyp:hlinkClr xmlns:ahyp="http://schemas.microsoft.com/office/drawing/2018/hyperlinkcolor" val="tx"/>
                    </a:ext>
                  </a:extLst>
                </a:hlinkClick>
              </a:rPr>
            </a:br>
            <a:r>
              <a:rPr lang="en-US" sz="4000" dirty="0">
                <a:solidFill>
                  <a:srgbClr val="0070C0"/>
                </a:solidFill>
                <a:hlinkClick r:id="rId2">
                  <a:extLst>
                    <a:ext uri="{A12FA001-AC4F-418D-AE19-62706E023703}">
                      <ahyp:hlinkClr xmlns:ahyp="http://schemas.microsoft.com/office/drawing/2018/hyperlinkcolor" val="tx"/>
                    </a:ext>
                  </a:extLst>
                </a:hlinkClick>
              </a:rPr>
              <a:t>COVID and Long Haul COVID</a:t>
            </a:r>
            <a:endParaRPr lang="en-US" sz="4000" dirty="0">
              <a:solidFill>
                <a:srgbClr val="0070C0"/>
              </a:solidFill>
            </a:endParaRPr>
          </a:p>
        </p:txBody>
      </p:sp>
      <p:sp>
        <p:nvSpPr>
          <p:cNvPr id="3" name="Content Placeholder 2">
            <a:extLst>
              <a:ext uri="{FF2B5EF4-FFF2-40B4-BE49-F238E27FC236}">
                <a16:creationId xmlns:a16="http://schemas.microsoft.com/office/drawing/2014/main" id="{4449AFFD-8E7D-4F82-9C46-FDDCE89724F3}"/>
              </a:ext>
            </a:extLst>
          </p:cNvPr>
          <p:cNvSpPr>
            <a:spLocks noGrp="1"/>
          </p:cNvSpPr>
          <p:nvPr>
            <p:ph idx="1"/>
          </p:nvPr>
        </p:nvSpPr>
        <p:spPr/>
        <p:txBody>
          <a:bodyPr/>
          <a:lstStyle/>
          <a:p>
            <a:r>
              <a:rPr lang="en-US" dirty="0"/>
              <a:t>Department of Labor/ODEP Resources:</a:t>
            </a:r>
          </a:p>
          <a:p>
            <a:pPr lvl="1"/>
            <a:r>
              <a:rPr lang="en-US" u="sng" dirty="0"/>
              <a:t>Workers: </a:t>
            </a:r>
            <a:r>
              <a:rPr lang="en-US" dirty="0"/>
              <a:t>job accommodations, benefits (COBRA, protecting health coverage &amp; retirement benefits), employment services and job training, lay off due to COVID, mental health services, finances and housing supports </a:t>
            </a:r>
          </a:p>
          <a:p>
            <a:pPr marL="457200" lvl="1" indent="0">
              <a:buNone/>
            </a:pPr>
            <a:r>
              <a:rPr lang="en-US" dirty="0"/>
              <a:t>  </a:t>
            </a:r>
          </a:p>
          <a:p>
            <a:pPr lvl="1"/>
            <a:r>
              <a:rPr lang="en-US" u="sng" dirty="0"/>
              <a:t>Employers: </a:t>
            </a:r>
            <a:r>
              <a:rPr lang="en-US" dirty="0"/>
              <a:t>Accommodations, remote work, COVID impacts on pwd </a:t>
            </a:r>
          </a:p>
          <a:p>
            <a:pPr lvl="1"/>
            <a:endParaRPr lang="en-US" u="sng" dirty="0">
              <a:hlinkClick r:id="rId3"/>
            </a:endParaRPr>
          </a:p>
          <a:p>
            <a:pPr lvl="1"/>
            <a:r>
              <a:rPr lang="en-US" u="sng" dirty="0">
                <a:hlinkClick r:id="rId3"/>
              </a:rPr>
              <a:t>Youth</a:t>
            </a:r>
            <a:r>
              <a:rPr lang="en-US" u="sng" dirty="0"/>
              <a:t>:</a:t>
            </a:r>
            <a:r>
              <a:rPr lang="en-US" dirty="0"/>
              <a:t> CAPE-Youth; State COVID-19 Responses to COVID by state and by topic</a:t>
            </a:r>
          </a:p>
          <a:p>
            <a:endParaRPr lang="en-US" dirty="0"/>
          </a:p>
        </p:txBody>
      </p:sp>
      <p:sp>
        <p:nvSpPr>
          <p:cNvPr id="4" name="Date Placeholder 3">
            <a:extLst>
              <a:ext uri="{FF2B5EF4-FFF2-40B4-BE49-F238E27FC236}">
                <a16:creationId xmlns:a16="http://schemas.microsoft.com/office/drawing/2014/main" id="{6C753928-CC29-4F11-93A8-31929E366682}"/>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B29D1899-A7BC-463A-AAB6-9FDA21CB61A3}"/>
              </a:ext>
            </a:extLst>
          </p:cNvPr>
          <p:cNvSpPr>
            <a:spLocks noGrp="1"/>
          </p:cNvSpPr>
          <p:nvPr>
            <p:ph type="sldNum" sz="quarter" idx="12"/>
          </p:nvPr>
        </p:nvSpPr>
        <p:spPr/>
        <p:txBody>
          <a:bodyPr/>
          <a:lstStyle/>
          <a:p>
            <a:fld id="{9C637C1D-740A-4EE7-9AC7-DE15DA94B719}" type="slidenum">
              <a:rPr lang="en-US" smtClean="0"/>
              <a:t>32</a:t>
            </a:fld>
            <a:endParaRPr lang="en-US" dirty="0"/>
          </a:p>
        </p:txBody>
      </p:sp>
    </p:spTree>
    <p:extLst>
      <p:ext uri="{BB962C8B-B14F-4D97-AF65-F5344CB8AC3E}">
        <p14:creationId xmlns:p14="http://schemas.microsoft.com/office/powerpoint/2010/main" val="1163116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ACB8-E3F9-48AC-BF74-2DA828A69C37}"/>
              </a:ext>
            </a:extLst>
          </p:cNvPr>
          <p:cNvSpPr>
            <a:spLocks noGrp="1"/>
          </p:cNvSpPr>
          <p:nvPr>
            <p:ph type="title"/>
          </p:nvPr>
        </p:nvSpPr>
        <p:spPr/>
        <p:txBody>
          <a:bodyPr>
            <a:normAutofit/>
          </a:bodyPr>
          <a:lstStyle/>
          <a:p>
            <a:pPr algn="ctr"/>
            <a:r>
              <a:rPr lang="en-US" sz="4000" dirty="0">
                <a:hlinkClick r:id="rId2"/>
              </a:rPr>
              <a:t>Trauma-Informed Recruiting and </a:t>
            </a:r>
            <a:br>
              <a:rPr lang="en-US" sz="4000" dirty="0">
                <a:hlinkClick r:id="rId2"/>
              </a:rPr>
            </a:br>
            <a:r>
              <a:rPr lang="en-US" sz="4000" dirty="0">
                <a:hlinkClick r:id="rId2"/>
              </a:rPr>
              <a:t>Retention Resources</a:t>
            </a:r>
            <a:endParaRPr lang="en-US" sz="4000" dirty="0"/>
          </a:p>
        </p:txBody>
      </p:sp>
      <p:sp>
        <p:nvSpPr>
          <p:cNvPr id="3" name="Content Placeholder 2">
            <a:extLst>
              <a:ext uri="{FF2B5EF4-FFF2-40B4-BE49-F238E27FC236}">
                <a16:creationId xmlns:a16="http://schemas.microsoft.com/office/drawing/2014/main" id="{AAA6AB78-1B67-44E6-B228-016FDE55E6C0}"/>
              </a:ext>
            </a:extLst>
          </p:cNvPr>
          <p:cNvSpPr>
            <a:spLocks noGrp="1"/>
          </p:cNvSpPr>
          <p:nvPr>
            <p:ph idx="1"/>
          </p:nvPr>
        </p:nvSpPr>
        <p:spPr/>
        <p:txBody>
          <a:bodyPr/>
          <a:lstStyle/>
          <a:p>
            <a:r>
              <a:rPr lang="en-US" dirty="0"/>
              <a:t>WorkforceGPS website, but also referred to other resources</a:t>
            </a:r>
          </a:p>
          <a:p>
            <a:r>
              <a:rPr lang="en-US" dirty="0"/>
              <a:t>Includes videos, website, E-Guide, tip sheet</a:t>
            </a:r>
          </a:p>
          <a:p>
            <a:pPr lvl="1"/>
            <a:r>
              <a:rPr lang="en-US" dirty="0"/>
              <a:t>Fact Sheet is targeted to apprenticeships, but could be used for anything; includes basic practices shifting models </a:t>
            </a:r>
          </a:p>
          <a:p>
            <a:pPr lvl="1"/>
            <a:r>
              <a:rPr lang="en-US" dirty="0"/>
              <a:t>Web page includes additional resources:</a:t>
            </a:r>
          </a:p>
          <a:p>
            <a:pPr lvl="2"/>
            <a:r>
              <a:rPr lang="en-US" sz="2400" dirty="0"/>
              <a:t>Includes description of “trauma informed care”;</a:t>
            </a:r>
          </a:p>
          <a:p>
            <a:pPr lvl="2"/>
            <a:r>
              <a:rPr lang="en-US" sz="2400" dirty="0">
                <a:hlinkClick r:id="rId3"/>
              </a:rPr>
              <a:t>Trauma Informed Care Implementation Resource Center </a:t>
            </a:r>
            <a:r>
              <a:rPr lang="en-US" sz="2400" dirty="0"/>
              <a:t>;</a:t>
            </a:r>
          </a:p>
          <a:p>
            <a:pPr lvl="2"/>
            <a:r>
              <a:rPr lang="en-US" sz="2400" dirty="0"/>
              <a:t>Video with infographic explaining TIC and how early trauma can affect health and functioning;</a:t>
            </a:r>
          </a:p>
          <a:p>
            <a:pPr lvl="2"/>
            <a:r>
              <a:rPr lang="en-US" sz="2400" dirty="0"/>
              <a:t>Video on importance of trauma informed approach in all parts of an organization’s services, interactions, processes. </a:t>
            </a:r>
          </a:p>
          <a:p>
            <a:pPr lvl="1"/>
            <a:endParaRPr lang="en-US" dirty="0"/>
          </a:p>
        </p:txBody>
      </p:sp>
      <p:sp>
        <p:nvSpPr>
          <p:cNvPr id="4" name="Date Placeholder 3">
            <a:extLst>
              <a:ext uri="{FF2B5EF4-FFF2-40B4-BE49-F238E27FC236}">
                <a16:creationId xmlns:a16="http://schemas.microsoft.com/office/drawing/2014/main" id="{4C62C4E0-062C-45F8-8EE1-2B744D11EBEC}"/>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5924899-8576-40B9-B3DC-736E13E0861D}"/>
              </a:ext>
            </a:extLst>
          </p:cNvPr>
          <p:cNvSpPr>
            <a:spLocks noGrp="1"/>
          </p:cNvSpPr>
          <p:nvPr>
            <p:ph type="sldNum" sz="quarter" idx="12"/>
          </p:nvPr>
        </p:nvSpPr>
        <p:spPr/>
        <p:txBody>
          <a:bodyPr/>
          <a:lstStyle/>
          <a:p>
            <a:fld id="{9C637C1D-740A-4EE7-9AC7-DE15DA94B719}" type="slidenum">
              <a:rPr lang="en-US" smtClean="0"/>
              <a:t>33</a:t>
            </a:fld>
            <a:endParaRPr lang="en-US" dirty="0"/>
          </a:p>
        </p:txBody>
      </p:sp>
    </p:spTree>
    <p:extLst>
      <p:ext uri="{BB962C8B-B14F-4D97-AF65-F5344CB8AC3E}">
        <p14:creationId xmlns:p14="http://schemas.microsoft.com/office/powerpoint/2010/main" val="3140435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494B-027F-49B7-BBB1-D1247412987B}"/>
              </a:ext>
            </a:extLst>
          </p:cNvPr>
          <p:cNvSpPr>
            <a:spLocks noGrp="1"/>
          </p:cNvSpPr>
          <p:nvPr>
            <p:ph type="title"/>
          </p:nvPr>
        </p:nvSpPr>
        <p:spPr/>
        <p:txBody>
          <a:bodyPr>
            <a:normAutofit/>
          </a:bodyPr>
          <a:lstStyle/>
          <a:p>
            <a:pPr algn="ctr"/>
            <a:r>
              <a:rPr lang="en-US" sz="4000" dirty="0">
                <a:hlinkClick r:id="rId2"/>
              </a:rPr>
              <a:t>Trauma-Informed Policy Considerations for Youth and Young Adults with Disabilities</a:t>
            </a:r>
            <a:endParaRPr lang="en-US" sz="4000" dirty="0"/>
          </a:p>
        </p:txBody>
      </p:sp>
      <p:sp>
        <p:nvSpPr>
          <p:cNvPr id="3" name="Content Placeholder 2">
            <a:extLst>
              <a:ext uri="{FF2B5EF4-FFF2-40B4-BE49-F238E27FC236}">
                <a16:creationId xmlns:a16="http://schemas.microsoft.com/office/drawing/2014/main" id="{DDB48499-13C2-42FE-9EB5-0BA4C604A9A1}"/>
              </a:ext>
            </a:extLst>
          </p:cNvPr>
          <p:cNvSpPr>
            <a:spLocks noGrp="1"/>
          </p:cNvSpPr>
          <p:nvPr>
            <p:ph idx="1"/>
          </p:nvPr>
        </p:nvSpPr>
        <p:spPr/>
        <p:txBody>
          <a:bodyPr>
            <a:normAutofit/>
          </a:bodyPr>
          <a:lstStyle/>
          <a:p>
            <a:r>
              <a:rPr lang="en-US" sz="2400" dirty="0"/>
              <a:t>October 7, 2021, 2:00 pm Eastern</a:t>
            </a:r>
          </a:p>
          <a:p>
            <a:r>
              <a:rPr lang="en-US" sz="2400" b="0" i="0" dirty="0">
                <a:solidFill>
                  <a:srgbClr val="232333"/>
                </a:solidFill>
                <a:effectLst/>
              </a:rPr>
              <a:t>Hosted by CAPE-Youth</a:t>
            </a:r>
          </a:p>
          <a:p>
            <a:pPr lvl="1"/>
            <a:r>
              <a:rPr lang="en-US" dirty="0">
                <a:solidFill>
                  <a:srgbClr val="232333"/>
                </a:solidFill>
              </a:rPr>
              <a:t>P</a:t>
            </a:r>
            <a:r>
              <a:rPr lang="en-US" b="0" i="0" dirty="0">
                <a:solidFill>
                  <a:srgbClr val="232333"/>
                </a:solidFill>
                <a:effectLst/>
              </a:rPr>
              <a:t>ervasive nature of trauma and adverse childhood experiences (ACE) among youth and young adults with disabilities</a:t>
            </a:r>
          </a:p>
          <a:p>
            <a:pPr lvl="1"/>
            <a:r>
              <a:rPr lang="en-US" dirty="0">
                <a:solidFill>
                  <a:srgbClr val="232333"/>
                </a:solidFill>
              </a:rPr>
              <a:t>E</a:t>
            </a:r>
            <a:r>
              <a:rPr lang="en-US" b="0" i="0" dirty="0">
                <a:solidFill>
                  <a:srgbClr val="232333"/>
                </a:solidFill>
                <a:effectLst/>
              </a:rPr>
              <a:t>xplore how trauma-informed care practices can be applied to workforce systems to decrease barriers to employment  </a:t>
            </a:r>
          </a:p>
          <a:p>
            <a:pPr lvl="1"/>
            <a:r>
              <a:rPr lang="en-US" b="0" i="0" dirty="0">
                <a:solidFill>
                  <a:srgbClr val="232333"/>
                </a:solidFill>
                <a:effectLst/>
              </a:rPr>
              <a:t>Look at innovative and promising trauma-informed care and culturally responsive practices being used by states to improve access to employment among youth who have historically experienced barriers.</a:t>
            </a:r>
            <a:endParaRPr lang="en-US" dirty="0"/>
          </a:p>
          <a:p>
            <a:endParaRPr lang="en-US" dirty="0"/>
          </a:p>
        </p:txBody>
      </p:sp>
      <p:sp>
        <p:nvSpPr>
          <p:cNvPr id="4" name="Date Placeholder 3">
            <a:extLst>
              <a:ext uri="{FF2B5EF4-FFF2-40B4-BE49-F238E27FC236}">
                <a16:creationId xmlns:a16="http://schemas.microsoft.com/office/drawing/2014/main" id="{FE7AEEAB-79EB-4E61-AD41-8B498EC13842}"/>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4ED65234-39E4-4EE6-842A-C315B92B47E7}"/>
              </a:ext>
            </a:extLst>
          </p:cNvPr>
          <p:cNvSpPr>
            <a:spLocks noGrp="1"/>
          </p:cNvSpPr>
          <p:nvPr>
            <p:ph type="sldNum" sz="quarter" idx="12"/>
          </p:nvPr>
        </p:nvSpPr>
        <p:spPr/>
        <p:txBody>
          <a:bodyPr/>
          <a:lstStyle/>
          <a:p>
            <a:fld id="{9C637C1D-740A-4EE7-9AC7-DE15DA94B719}" type="slidenum">
              <a:rPr lang="en-US" smtClean="0"/>
              <a:t>34</a:t>
            </a:fld>
            <a:endParaRPr lang="en-US" dirty="0"/>
          </a:p>
        </p:txBody>
      </p:sp>
    </p:spTree>
    <p:extLst>
      <p:ext uri="{BB962C8B-B14F-4D97-AF65-F5344CB8AC3E}">
        <p14:creationId xmlns:p14="http://schemas.microsoft.com/office/powerpoint/2010/main" val="221301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C354-E6C7-4247-8F62-8BC8A77394B7}"/>
              </a:ext>
            </a:extLst>
          </p:cNvPr>
          <p:cNvSpPr>
            <a:spLocks noGrp="1"/>
          </p:cNvSpPr>
          <p:nvPr>
            <p:ph type="title"/>
          </p:nvPr>
        </p:nvSpPr>
        <p:spPr/>
        <p:txBody>
          <a:bodyPr>
            <a:normAutofit/>
          </a:bodyPr>
          <a:lstStyle/>
          <a:p>
            <a:pPr algn="ctr"/>
            <a:r>
              <a:rPr lang="en-US" sz="4000" dirty="0">
                <a:hlinkClick r:id="rId2"/>
              </a:rPr>
              <a:t>ThinkWork State Data Blue Book </a:t>
            </a:r>
            <a:endParaRPr lang="en-US" sz="4000" dirty="0"/>
          </a:p>
        </p:txBody>
      </p:sp>
      <p:sp>
        <p:nvSpPr>
          <p:cNvPr id="3" name="Content Placeholder 2">
            <a:extLst>
              <a:ext uri="{FF2B5EF4-FFF2-40B4-BE49-F238E27FC236}">
                <a16:creationId xmlns:a16="http://schemas.microsoft.com/office/drawing/2014/main" id="{D0D7107A-754C-4827-B39C-B03055882F29}"/>
              </a:ext>
            </a:extLst>
          </p:cNvPr>
          <p:cNvSpPr>
            <a:spLocks noGrp="1"/>
          </p:cNvSpPr>
          <p:nvPr>
            <p:ph idx="1"/>
          </p:nvPr>
        </p:nvSpPr>
        <p:spPr/>
        <p:txBody>
          <a:bodyPr>
            <a:normAutofit fontScale="92500" lnSpcReduction="10000"/>
          </a:bodyPr>
          <a:lstStyle/>
          <a:p>
            <a:r>
              <a:rPr lang="en-US" sz="2600" dirty="0"/>
              <a:t>State specific data since 1988 from state ID/DD agencies, VR, SS Administration, Census, Dept of Labor, </a:t>
            </a:r>
          </a:p>
          <a:p>
            <a:pPr lvl="1"/>
            <a:r>
              <a:rPr lang="en-US" sz="2600" b="0" i="0" dirty="0">
                <a:solidFill>
                  <a:srgbClr val="000000"/>
                </a:solidFill>
                <a:effectLst/>
              </a:rPr>
              <a:t>How does your state compare? </a:t>
            </a:r>
            <a:r>
              <a:rPr lang="en-US" sz="2600" b="0" i="0" u="none" strike="noStrike" dirty="0">
                <a:solidFill>
                  <a:srgbClr val="014592"/>
                </a:solidFill>
                <a:effectLst/>
                <a:hlinkClick r:id="rId3"/>
              </a:rPr>
              <a:t>Read your State Snapshot</a:t>
            </a:r>
            <a:r>
              <a:rPr lang="en-US" sz="2600" b="0" i="0" dirty="0">
                <a:solidFill>
                  <a:srgbClr val="000000"/>
                </a:solidFill>
                <a:effectLst/>
              </a:rPr>
              <a:t>.</a:t>
            </a:r>
          </a:p>
          <a:p>
            <a:pPr lvl="1"/>
            <a:r>
              <a:rPr lang="en-US" sz="2600" b="0" i="0" dirty="0">
                <a:solidFill>
                  <a:srgbClr val="000000"/>
                </a:solidFill>
                <a:effectLst/>
              </a:rPr>
              <a:t>Want to learn about data from different agencies? Browse our </a:t>
            </a:r>
            <a:r>
              <a:rPr lang="en-US" sz="2600" b="0" i="0" u="none" strike="noStrike" dirty="0">
                <a:solidFill>
                  <a:srgbClr val="014592"/>
                </a:solidFill>
                <a:effectLst/>
                <a:hlinkClick r:id="rId4"/>
              </a:rPr>
              <a:t>publications by data source</a:t>
            </a:r>
            <a:r>
              <a:rPr lang="en-US" sz="2600" b="0" i="0" dirty="0">
                <a:solidFill>
                  <a:srgbClr val="000000"/>
                </a:solidFill>
                <a:effectLst/>
              </a:rPr>
              <a:t>.</a:t>
            </a:r>
          </a:p>
          <a:p>
            <a:pPr lvl="1"/>
            <a:r>
              <a:rPr lang="en-US" sz="2600" b="0" i="0" dirty="0">
                <a:solidFill>
                  <a:srgbClr val="000000"/>
                </a:solidFill>
                <a:effectLst/>
              </a:rPr>
              <a:t>Compare data trends within states and nationally: Try our </a:t>
            </a:r>
            <a:r>
              <a:rPr lang="en-US" sz="2600" b="0" i="0" u="none" strike="noStrike" dirty="0">
                <a:solidFill>
                  <a:srgbClr val="014592"/>
                </a:solidFill>
                <a:effectLst/>
                <a:hlinkClick r:id="rId4"/>
              </a:rPr>
              <a:t>"Build a Chart" Tool</a:t>
            </a:r>
            <a:r>
              <a:rPr lang="en-US" sz="2600" b="0" i="0" dirty="0">
                <a:solidFill>
                  <a:srgbClr val="000000"/>
                </a:solidFill>
                <a:effectLst/>
              </a:rPr>
              <a:t>.</a:t>
            </a:r>
          </a:p>
          <a:p>
            <a:pPr lvl="1"/>
            <a:r>
              <a:rPr lang="en-US" sz="2600" b="0" i="0" dirty="0">
                <a:solidFill>
                  <a:srgbClr val="000000"/>
                </a:solidFill>
                <a:effectLst/>
              </a:rPr>
              <a:t>Read our Executive </a:t>
            </a:r>
            <a:r>
              <a:rPr lang="en-US" sz="2600" b="0" i="0" u="none" strike="noStrike" dirty="0">
                <a:solidFill>
                  <a:srgbClr val="014592"/>
                </a:solidFill>
                <a:effectLst/>
                <a:hlinkClick r:id="rId5"/>
              </a:rPr>
              <a:t>Blue Book summary</a:t>
            </a:r>
            <a:r>
              <a:rPr lang="en-US" sz="2600" b="0" i="0" dirty="0">
                <a:solidFill>
                  <a:srgbClr val="000000"/>
                </a:solidFill>
                <a:effectLst/>
              </a:rPr>
              <a:t> in Data Note 71.</a:t>
            </a:r>
          </a:p>
          <a:p>
            <a:pPr lvl="1"/>
            <a:r>
              <a:rPr lang="en-US" sz="2600" b="0" i="0" dirty="0">
                <a:solidFill>
                  <a:srgbClr val="000000"/>
                </a:solidFill>
                <a:effectLst/>
              </a:rPr>
              <a:t>Get the full picture: Download the </a:t>
            </a:r>
            <a:r>
              <a:rPr lang="en-US" sz="2600" b="0" i="0" u="none" strike="noStrike" dirty="0">
                <a:solidFill>
                  <a:srgbClr val="014592"/>
                </a:solidFill>
                <a:effectLst/>
                <a:hlinkClick r:id="rId6"/>
              </a:rPr>
              <a:t>Blue Book.</a:t>
            </a:r>
            <a:endParaRPr lang="en-US" sz="2600" b="0" i="0" dirty="0">
              <a:solidFill>
                <a:srgbClr val="000000"/>
              </a:solidFill>
              <a:effectLst/>
            </a:endParaRPr>
          </a:p>
          <a:p>
            <a:pPr algn="l"/>
            <a:r>
              <a:rPr lang="en-US" sz="2600" b="0" i="0" dirty="0">
                <a:solidFill>
                  <a:srgbClr val="000000"/>
                </a:solidFill>
                <a:effectLst/>
              </a:rPr>
              <a:t>StateData is a Longitudinal Data Collection Project of National Significance, funded in part by the Administration for Community Living, US Department of Health and Human Services.</a:t>
            </a:r>
          </a:p>
          <a:p>
            <a:pPr marL="0" indent="0">
              <a:buNone/>
            </a:pPr>
            <a:endParaRPr lang="en-US" dirty="0"/>
          </a:p>
        </p:txBody>
      </p:sp>
      <p:sp>
        <p:nvSpPr>
          <p:cNvPr id="4" name="Date Placeholder 3">
            <a:extLst>
              <a:ext uri="{FF2B5EF4-FFF2-40B4-BE49-F238E27FC236}">
                <a16:creationId xmlns:a16="http://schemas.microsoft.com/office/drawing/2014/main" id="{0A70974E-93CC-4801-81DC-E69C0AED5A73}"/>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BE2B444C-0A37-417F-8BCE-777001D4635D}"/>
              </a:ext>
            </a:extLst>
          </p:cNvPr>
          <p:cNvSpPr>
            <a:spLocks noGrp="1"/>
          </p:cNvSpPr>
          <p:nvPr>
            <p:ph type="sldNum" sz="quarter" idx="12"/>
          </p:nvPr>
        </p:nvSpPr>
        <p:spPr/>
        <p:txBody>
          <a:bodyPr/>
          <a:lstStyle/>
          <a:p>
            <a:fld id="{9C637C1D-740A-4EE7-9AC7-DE15DA94B719}" type="slidenum">
              <a:rPr lang="en-US" smtClean="0"/>
              <a:t>35</a:t>
            </a:fld>
            <a:endParaRPr lang="en-US" dirty="0"/>
          </a:p>
        </p:txBody>
      </p:sp>
    </p:spTree>
    <p:extLst>
      <p:ext uri="{BB962C8B-B14F-4D97-AF65-F5344CB8AC3E}">
        <p14:creationId xmlns:p14="http://schemas.microsoft.com/office/powerpoint/2010/main" val="3446093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4F4E-B5B7-4DF0-AE5C-FF2D83E1AB14}"/>
              </a:ext>
            </a:extLst>
          </p:cNvPr>
          <p:cNvSpPr>
            <a:spLocks noGrp="1"/>
          </p:cNvSpPr>
          <p:nvPr>
            <p:ph type="title"/>
          </p:nvPr>
        </p:nvSpPr>
        <p:spPr/>
        <p:txBody>
          <a:bodyPr>
            <a:normAutofit/>
          </a:bodyPr>
          <a:lstStyle/>
          <a:p>
            <a:pPr algn="ctr"/>
            <a:r>
              <a:rPr lang="en-US" sz="4000" dirty="0">
                <a:hlinkClick r:id="rId2"/>
              </a:rPr>
              <a:t>Understanding Persons With Disabilities’ </a:t>
            </a:r>
            <a:br>
              <a:rPr lang="en-US" sz="4000" dirty="0">
                <a:hlinkClick r:id="rId2"/>
              </a:rPr>
            </a:br>
            <a:r>
              <a:rPr lang="en-US" sz="4000" dirty="0">
                <a:hlinkClick r:id="rId2"/>
              </a:rPr>
              <a:t>Reasons for Not Seeking Employment</a:t>
            </a:r>
            <a:endParaRPr lang="en-US" sz="4000" dirty="0"/>
          </a:p>
        </p:txBody>
      </p:sp>
      <p:sp>
        <p:nvSpPr>
          <p:cNvPr id="3" name="Content Placeholder 2">
            <a:extLst>
              <a:ext uri="{FF2B5EF4-FFF2-40B4-BE49-F238E27FC236}">
                <a16:creationId xmlns:a16="http://schemas.microsoft.com/office/drawing/2014/main" id="{F9852AEC-F806-4C7A-9AD3-BBF5587A670A}"/>
              </a:ext>
            </a:extLst>
          </p:cNvPr>
          <p:cNvSpPr>
            <a:spLocks noGrp="1"/>
          </p:cNvSpPr>
          <p:nvPr>
            <p:ph idx="1"/>
          </p:nvPr>
        </p:nvSpPr>
        <p:spPr/>
        <p:txBody>
          <a:bodyPr>
            <a:normAutofit/>
          </a:bodyPr>
          <a:lstStyle/>
          <a:p>
            <a:r>
              <a:rPr lang="en-US" sz="2400" i="1" dirty="0"/>
              <a:t>Rehabilitation Counseling Journal</a:t>
            </a:r>
            <a:r>
              <a:rPr lang="en-US" sz="2400" dirty="0"/>
              <a:t>, Fyffe, Lequerica, Ward-Sutton, Williams, Sundar, O’Neill, April 2021</a:t>
            </a:r>
          </a:p>
          <a:p>
            <a:r>
              <a:rPr lang="en-US" sz="2400" dirty="0">
                <a:solidFill>
                  <a:srgbClr val="333333"/>
                </a:solidFill>
              </a:rPr>
              <a:t>Using the 2015 Kessler Foundation National Employment and Disability Survey (KFNEDS); </a:t>
            </a:r>
            <a:r>
              <a:rPr lang="en-US" sz="2400" dirty="0"/>
              <a:t>1,254 adults (ages 18–64) living with disabilities, who self-identified as either unemployed or not seeking employment</a:t>
            </a:r>
          </a:p>
          <a:p>
            <a:r>
              <a:rPr lang="en-US" sz="2400" dirty="0"/>
              <a:t> Overall, medical conditions, functional limitations, or their disability were more likely to be reported as reasons for not seeking work, rather than situational reasons associated with workplace engagement, such as “lack of job opportunities.”</a:t>
            </a:r>
          </a:p>
          <a:p>
            <a:r>
              <a:rPr lang="en-US" sz="2400" dirty="0"/>
              <a:t>Variability in reasons reported by respondents by sex, race/ethnicity, age, household income, and disability</a:t>
            </a:r>
          </a:p>
        </p:txBody>
      </p:sp>
      <p:sp>
        <p:nvSpPr>
          <p:cNvPr id="4" name="Date Placeholder 3">
            <a:extLst>
              <a:ext uri="{FF2B5EF4-FFF2-40B4-BE49-F238E27FC236}">
                <a16:creationId xmlns:a16="http://schemas.microsoft.com/office/drawing/2014/main" id="{FAB900AF-D4B3-4A1A-A2E2-09E29378D750}"/>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81678413-2E4D-48D8-9FB5-732244FA3B60}"/>
              </a:ext>
            </a:extLst>
          </p:cNvPr>
          <p:cNvSpPr>
            <a:spLocks noGrp="1"/>
          </p:cNvSpPr>
          <p:nvPr>
            <p:ph type="sldNum" sz="quarter" idx="12"/>
          </p:nvPr>
        </p:nvSpPr>
        <p:spPr/>
        <p:txBody>
          <a:bodyPr/>
          <a:lstStyle/>
          <a:p>
            <a:fld id="{9C637C1D-740A-4EE7-9AC7-DE15DA94B719}" type="slidenum">
              <a:rPr lang="en-US" smtClean="0"/>
              <a:t>36</a:t>
            </a:fld>
            <a:endParaRPr lang="en-US" dirty="0"/>
          </a:p>
        </p:txBody>
      </p:sp>
    </p:spTree>
    <p:extLst>
      <p:ext uri="{BB962C8B-B14F-4D97-AF65-F5344CB8AC3E}">
        <p14:creationId xmlns:p14="http://schemas.microsoft.com/office/powerpoint/2010/main" val="2541622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F891-A037-4BCD-B7BF-8C7F46296C1D}"/>
              </a:ext>
            </a:extLst>
          </p:cNvPr>
          <p:cNvSpPr>
            <a:spLocks noGrp="1"/>
          </p:cNvSpPr>
          <p:nvPr>
            <p:ph type="title"/>
          </p:nvPr>
        </p:nvSpPr>
        <p:spPr>
          <a:xfrm>
            <a:off x="838200" y="365125"/>
            <a:ext cx="10515600" cy="1721608"/>
          </a:xfrm>
        </p:spPr>
        <p:txBody>
          <a:bodyPr>
            <a:normAutofit/>
          </a:bodyPr>
          <a:lstStyle/>
          <a:p>
            <a:pPr algn="ctr"/>
            <a:r>
              <a:rPr lang="en-US" sz="4000" dirty="0">
                <a:hlinkClick r:id="rId2"/>
              </a:rPr>
              <a:t>America’s housing affordability crisis: Perpetuating disparities</a:t>
            </a:r>
            <a:endParaRPr lang="en-US" sz="4000" dirty="0"/>
          </a:p>
        </p:txBody>
      </p:sp>
      <p:sp>
        <p:nvSpPr>
          <p:cNvPr id="3" name="Content Placeholder 2">
            <a:extLst>
              <a:ext uri="{FF2B5EF4-FFF2-40B4-BE49-F238E27FC236}">
                <a16:creationId xmlns:a16="http://schemas.microsoft.com/office/drawing/2014/main" id="{2745B836-8FDA-4172-AE47-20CB9DD53005}"/>
              </a:ext>
            </a:extLst>
          </p:cNvPr>
          <p:cNvSpPr>
            <a:spLocks noGrp="1"/>
          </p:cNvSpPr>
          <p:nvPr>
            <p:ph idx="1"/>
          </p:nvPr>
        </p:nvSpPr>
        <p:spPr>
          <a:xfrm>
            <a:off x="838200" y="2266121"/>
            <a:ext cx="10515600" cy="3910841"/>
          </a:xfrm>
        </p:spPr>
        <p:txBody>
          <a:bodyPr>
            <a:normAutofit/>
          </a:bodyPr>
          <a:lstStyle/>
          <a:p>
            <a:r>
              <a:rPr lang="en-US" sz="2400" dirty="0"/>
              <a:t>Burns, Mendonca, Pickens, Smith; </a:t>
            </a:r>
            <a:r>
              <a:rPr lang="en-US" sz="2400" i="1" dirty="0"/>
              <a:t>Disability and Society</a:t>
            </a:r>
            <a:r>
              <a:rPr lang="en-US" sz="2400" dirty="0"/>
              <a:t>, online Aug. 2021</a:t>
            </a:r>
          </a:p>
          <a:p>
            <a:pPr lvl="1"/>
            <a:r>
              <a:rPr lang="en-US" dirty="0"/>
              <a:t>PWD particularly hit by rising housing prices; paper looks at affordability crisis since Great Recession 2008 through COVID</a:t>
            </a:r>
          </a:p>
          <a:p>
            <a:pPr lvl="2"/>
            <a:r>
              <a:rPr lang="en-US" sz="2400" dirty="0"/>
              <a:t>Economic impact of the pandemic</a:t>
            </a:r>
          </a:p>
          <a:p>
            <a:pPr lvl="2"/>
            <a:r>
              <a:rPr lang="en-US" sz="2400" dirty="0"/>
              <a:t>Accessibility issues</a:t>
            </a:r>
          </a:p>
          <a:p>
            <a:pPr lvl="2"/>
            <a:r>
              <a:rPr lang="en-US" sz="2400" dirty="0"/>
              <a:t>PWD have heightened risk for COVID and health/safety issues from affordable housing challenges</a:t>
            </a:r>
          </a:p>
          <a:p>
            <a:pPr lvl="1"/>
            <a:r>
              <a:rPr lang="en-US" dirty="0"/>
              <a:t>Major public health problem will only grow as gov’t supports end</a:t>
            </a:r>
          </a:p>
          <a:p>
            <a:pPr lvl="1"/>
            <a:r>
              <a:rPr lang="en-US" dirty="0"/>
              <a:t>Gov’t and housing organizations need to find ways to support affordability, quality, accessibility, and unique needs of pwd</a:t>
            </a:r>
          </a:p>
        </p:txBody>
      </p:sp>
      <p:sp>
        <p:nvSpPr>
          <p:cNvPr id="4" name="Date Placeholder 3">
            <a:extLst>
              <a:ext uri="{FF2B5EF4-FFF2-40B4-BE49-F238E27FC236}">
                <a16:creationId xmlns:a16="http://schemas.microsoft.com/office/drawing/2014/main" id="{B80FB3C7-E9C2-4C76-87D7-180D91946DC7}"/>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522652C3-328F-45C2-A84F-35206774F0FE}"/>
              </a:ext>
            </a:extLst>
          </p:cNvPr>
          <p:cNvSpPr>
            <a:spLocks noGrp="1"/>
          </p:cNvSpPr>
          <p:nvPr>
            <p:ph type="sldNum" sz="quarter" idx="12"/>
          </p:nvPr>
        </p:nvSpPr>
        <p:spPr/>
        <p:txBody>
          <a:bodyPr/>
          <a:lstStyle/>
          <a:p>
            <a:fld id="{9C637C1D-740A-4EE7-9AC7-DE15DA94B719}" type="slidenum">
              <a:rPr lang="en-US" smtClean="0"/>
              <a:t>37</a:t>
            </a:fld>
            <a:endParaRPr lang="en-US" dirty="0"/>
          </a:p>
        </p:txBody>
      </p:sp>
    </p:spTree>
    <p:extLst>
      <p:ext uri="{BB962C8B-B14F-4D97-AF65-F5344CB8AC3E}">
        <p14:creationId xmlns:p14="http://schemas.microsoft.com/office/powerpoint/2010/main" val="1407967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02DA-59BD-44A6-A0AD-8FD983EBC33B}"/>
              </a:ext>
            </a:extLst>
          </p:cNvPr>
          <p:cNvSpPr>
            <a:spLocks noGrp="1"/>
          </p:cNvSpPr>
          <p:nvPr>
            <p:ph type="title"/>
          </p:nvPr>
        </p:nvSpPr>
        <p:spPr/>
        <p:txBody>
          <a:bodyPr>
            <a:normAutofit/>
          </a:bodyPr>
          <a:lstStyle/>
          <a:p>
            <a:pPr algn="ctr"/>
            <a:r>
              <a:rPr lang="en-US" sz="4000" dirty="0">
                <a:hlinkClick r:id="rId2"/>
              </a:rPr>
              <a:t>Webinar: Systems Level Inter-Agency Collaboration: How One State Made it Work</a:t>
            </a:r>
            <a:endParaRPr lang="en-US" sz="4000" dirty="0"/>
          </a:p>
        </p:txBody>
      </p:sp>
      <p:sp>
        <p:nvSpPr>
          <p:cNvPr id="3" name="Content Placeholder 2">
            <a:extLst>
              <a:ext uri="{FF2B5EF4-FFF2-40B4-BE49-F238E27FC236}">
                <a16:creationId xmlns:a16="http://schemas.microsoft.com/office/drawing/2014/main" id="{6FEB2CFE-A3BE-42E7-9F8A-67E918047AE4}"/>
              </a:ext>
            </a:extLst>
          </p:cNvPr>
          <p:cNvSpPr>
            <a:spLocks noGrp="1"/>
          </p:cNvSpPr>
          <p:nvPr>
            <p:ph idx="1"/>
          </p:nvPr>
        </p:nvSpPr>
        <p:spPr/>
        <p:txBody>
          <a:bodyPr/>
          <a:lstStyle/>
          <a:p>
            <a:r>
              <a:rPr lang="en-US" dirty="0"/>
              <a:t>September 16, 12:00 Eastern, sponsored by NTACT: The Collaborative</a:t>
            </a:r>
          </a:p>
          <a:p>
            <a:r>
              <a:rPr lang="en-US" dirty="0"/>
              <a:t>Maryland Departments of Education, Labor, Rehab Services, and Disabilities re how they created a “super” MOU regarding transitioning youth.</a:t>
            </a:r>
          </a:p>
          <a:p>
            <a:pPr lvl="1"/>
            <a:r>
              <a:rPr lang="en-US" dirty="0"/>
              <a:t>Contributions from each agency</a:t>
            </a:r>
          </a:p>
          <a:p>
            <a:pPr lvl="1"/>
            <a:r>
              <a:rPr lang="en-US" dirty="0"/>
              <a:t>Benefits to each/all</a:t>
            </a:r>
          </a:p>
          <a:p>
            <a:pPr lvl="1"/>
            <a:r>
              <a:rPr lang="en-US" dirty="0"/>
              <a:t>Building sustainable practices across agencies </a:t>
            </a:r>
          </a:p>
          <a:p>
            <a:pPr lvl="1"/>
            <a:r>
              <a:rPr lang="en-US" dirty="0"/>
              <a:t>How did they do it? </a:t>
            </a:r>
          </a:p>
        </p:txBody>
      </p:sp>
      <p:sp>
        <p:nvSpPr>
          <p:cNvPr id="4" name="Date Placeholder 3">
            <a:extLst>
              <a:ext uri="{FF2B5EF4-FFF2-40B4-BE49-F238E27FC236}">
                <a16:creationId xmlns:a16="http://schemas.microsoft.com/office/drawing/2014/main" id="{610A1732-BBA4-4A1D-B540-0CAF1948F0AE}"/>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EB752957-A08F-4157-9A3B-7AD81B2A1988}"/>
              </a:ext>
            </a:extLst>
          </p:cNvPr>
          <p:cNvSpPr>
            <a:spLocks noGrp="1"/>
          </p:cNvSpPr>
          <p:nvPr>
            <p:ph type="sldNum" sz="quarter" idx="12"/>
          </p:nvPr>
        </p:nvSpPr>
        <p:spPr/>
        <p:txBody>
          <a:bodyPr/>
          <a:lstStyle/>
          <a:p>
            <a:fld id="{9C637C1D-740A-4EE7-9AC7-DE15DA94B719}" type="slidenum">
              <a:rPr lang="en-US" smtClean="0"/>
              <a:t>38</a:t>
            </a:fld>
            <a:endParaRPr lang="en-US" dirty="0"/>
          </a:p>
        </p:txBody>
      </p:sp>
    </p:spTree>
    <p:extLst>
      <p:ext uri="{BB962C8B-B14F-4D97-AF65-F5344CB8AC3E}">
        <p14:creationId xmlns:p14="http://schemas.microsoft.com/office/powerpoint/2010/main" val="207517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D09E-64C3-48D7-80E5-0CE97189F353}"/>
              </a:ext>
            </a:extLst>
          </p:cNvPr>
          <p:cNvSpPr>
            <a:spLocks noGrp="1"/>
          </p:cNvSpPr>
          <p:nvPr>
            <p:ph type="title"/>
          </p:nvPr>
        </p:nvSpPr>
        <p:spPr>
          <a:xfrm>
            <a:off x="838200" y="57762"/>
            <a:ext cx="10515600" cy="1325563"/>
          </a:xfrm>
        </p:spPr>
        <p:txBody>
          <a:bodyPr/>
          <a:lstStyle/>
          <a:p>
            <a:pPr algn="ctr"/>
            <a:r>
              <a:rPr lang="en-US" b="1" u="sng" dirty="0">
                <a:latin typeface="Calibri" panose="020F0502020204030204" pitchFamily="34" charset="0"/>
                <a:cs typeface="Calibri" panose="020F0502020204030204" pitchFamily="34" charset="0"/>
              </a:rPr>
              <a:t>Part 3: nTIDE Guest Speaker</a:t>
            </a:r>
          </a:p>
        </p:txBody>
      </p:sp>
      <p:sp>
        <p:nvSpPr>
          <p:cNvPr id="3" name="Content Placeholder 2">
            <a:extLst>
              <a:ext uri="{FF2B5EF4-FFF2-40B4-BE49-F238E27FC236}">
                <a16:creationId xmlns:a16="http://schemas.microsoft.com/office/drawing/2014/main" id="{34362D8E-8B29-4D6D-B77F-2E8391FFA87B}"/>
              </a:ext>
            </a:extLst>
          </p:cNvPr>
          <p:cNvSpPr>
            <a:spLocks noGrp="1"/>
          </p:cNvSpPr>
          <p:nvPr>
            <p:ph idx="1"/>
          </p:nvPr>
        </p:nvSpPr>
        <p:spPr>
          <a:xfrm>
            <a:off x="2097373" y="1703728"/>
            <a:ext cx="11249025" cy="5096510"/>
          </a:xfrm>
        </p:spPr>
        <p:txBody>
          <a:bodyPr>
            <a:normAutofit/>
          </a:bodyPr>
          <a:lstStyle/>
          <a:p>
            <a:pPr marL="0" indent="0">
              <a:buNone/>
            </a:pPr>
            <a:endParaRPr lang="en-US" b="1" i="1" dirty="0"/>
          </a:p>
          <a:p>
            <a:pPr marL="0" indent="0">
              <a:buNone/>
            </a:pPr>
            <a:r>
              <a:rPr lang="en-US" b="1" i="1" dirty="0"/>
              <a:t>	</a:t>
            </a:r>
            <a:endParaRPr lang="en-US" i="1" dirty="0"/>
          </a:p>
          <a:p>
            <a:pPr marL="0" indent="0">
              <a:buNone/>
            </a:pPr>
            <a:r>
              <a:rPr lang="en-US" b="1" i="1" dirty="0"/>
              <a:t>Samantha (Sam) Evans</a:t>
            </a:r>
          </a:p>
          <a:p>
            <a:pPr marL="0" indent="0">
              <a:buNone/>
            </a:pPr>
            <a:r>
              <a:rPr lang="en-US" i="1" dirty="0"/>
              <a:t>Certification Manager,</a:t>
            </a:r>
          </a:p>
          <a:p>
            <a:pPr marL="0" indent="0">
              <a:buNone/>
            </a:pPr>
            <a:r>
              <a:rPr lang="en-US" i="1" dirty="0"/>
              <a:t>International Association </a:t>
            </a:r>
          </a:p>
          <a:p>
            <a:pPr marL="0" indent="0">
              <a:buNone/>
            </a:pPr>
            <a:r>
              <a:rPr lang="en-US" i="1" dirty="0"/>
              <a:t>of Accessibility Professionals</a:t>
            </a:r>
          </a:p>
        </p:txBody>
      </p:sp>
      <p:sp>
        <p:nvSpPr>
          <p:cNvPr id="4" name="Date Placeholder 3">
            <a:extLst>
              <a:ext uri="{FF2B5EF4-FFF2-40B4-BE49-F238E27FC236}">
                <a16:creationId xmlns:a16="http://schemas.microsoft.com/office/drawing/2014/main" id="{013DFA09-8F91-4082-B252-8A3D4D3B4A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37D6B4B-C59F-4F33-AE13-3E782A426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8" name="Picture 7" descr="A picture containing outdoor, person&#10;&#10;Description automatically generated">
            <a:extLst>
              <a:ext uri="{FF2B5EF4-FFF2-40B4-BE49-F238E27FC236}">
                <a16:creationId xmlns:a16="http://schemas.microsoft.com/office/drawing/2014/main" id="{F6BE702D-6A7B-4E58-8DA3-C25135CB8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095" y="1941821"/>
            <a:ext cx="3856033" cy="3856033"/>
          </a:xfrm>
          <a:prstGeom prst="rect">
            <a:avLst/>
          </a:prstGeom>
        </p:spPr>
      </p:pic>
    </p:spTree>
    <p:extLst>
      <p:ext uri="{BB962C8B-B14F-4D97-AF65-F5344CB8AC3E}">
        <p14:creationId xmlns:p14="http://schemas.microsoft.com/office/powerpoint/2010/main" val="2538107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845-D721-4621-87B2-1390D24BA4BD}"/>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dirty="0"/>
              <a:t>If you have any questions following this recording, please contact us at </a:t>
            </a:r>
            <a:r>
              <a:rPr lang="en-US" sz="3000" u="sng" dirty="0">
                <a:hlinkClick r:id="rId4"/>
              </a:rPr>
              <a:t>disability.statistics@unh.edu</a:t>
            </a:r>
            <a:r>
              <a:rPr lang="en-US" sz="3000" dirty="0"/>
              <a:t>, or toll free at 866-538-9521 for more information. Thanks for joining us. Enjoy today's webinar!</a:t>
            </a:r>
          </a:p>
          <a:p>
            <a:endParaRPr lang="en-US" dirty="0"/>
          </a:p>
        </p:txBody>
      </p:sp>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pic>
        <p:nvPicPr>
          <p:cNvPr id="6" name="nTIDE-3">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485201" cy="485201"/>
          </a:xfrm>
          <a:prstGeom prst="rect">
            <a:avLst/>
          </a:prstGeom>
        </p:spPr>
      </p:pic>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A0548-547D-4F5D-91B1-44D158310E15}"/>
              </a:ext>
            </a:extLst>
          </p:cNvPr>
          <p:cNvSpPr>
            <a:spLocks noGrp="1"/>
          </p:cNvSpPr>
          <p:nvPr>
            <p:ph type="title"/>
          </p:nvPr>
        </p:nvSpPr>
        <p:spPr>
          <a:xfrm>
            <a:off x="2786331" y="1887624"/>
            <a:ext cx="8112578" cy="1371600"/>
          </a:xfrm>
        </p:spPr>
        <p:txBody>
          <a:bodyPr anchor="ctr">
            <a:noAutofit/>
          </a:bodyPr>
          <a:lstStyle/>
          <a:p>
            <a:pPr algn="ctr"/>
            <a:r>
              <a:rPr lang="en-US" sz="4800" b="1" dirty="0"/>
              <a:t>Virtual Interviews &amp; Hiring</a:t>
            </a:r>
            <a:br>
              <a:rPr lang="en-US" sz="4800" b="1" dirty="0"/>
            </a:br>
            <a:br>
              <a:rPr lang="en-US" sz="4800" b="1" dirty="0"/>
            </a:br>
            <a:r>
              <a:rPr lang="en-US" sz="4800" b="1" dirty="0"/>
              <a:t>To Disclose or Not To Disclose?</a:t>
            </a:r>
            <a:br>
              <a:rPr lang="en-US" sz="4800" b="1" dirty="0"/>
            </a:br>
            <a:endParaRPr lang="en-US" sz="4800" b="1" dirty="0"/>
          </a:p>
        </p:txBody>
      </p:sp>
      <p:sp>
        <p:nvSpPr>
          <p:cNvPr id="4" name="TextBox 3">
            <a:extLst>
              <a:ext uri="{FF2B5EF4-FFF2-40B4-BE49-F238E27FC236}">
                <a16:creationId xmlns:a16="http://schemas.microsoft.com/office/drawing/2014/main" id="{42F9FBCF-2806-44D3-8D15-4C68B4CC5EEE}"/>
              </a:ext>
            </a:extLst>
          </p:cNvPr>
          <p:cNvSpPr txBox="1"/>
          <p:nvPr/>
        </p:nvSpPr>
        <p:spPr>
          <a:xfrm>
            <a:off x="734628" y="4168746"/>
            <a:ext cx="7143990" cy="1569660"/>
          </a:xfrm>
          <a:prstGeom prst="rect">
            <a:avLst/>
          </a:prstGeom>
          <a:noFill/>
        </p:spPr>
        <p:txBody>
          <a:bodyPr wrap="square" rtlCol="0">
            <a:spAutoFit/>
          </a:bodyPr>
          <a:lstStyle/>
          <a:p>
            <a:r>
              <a:rPr lang="en-US" sz="2400" dirty="0"/>
              <a:t>Samantha Evans, MBA, CAE</a:t>
            </a:r>
          </a:p>
          <a:p>
            <a:r>
              <a:rPr lang="en-US" sz="2400" dirty="0"/>
              <a:t>Certification Manager</a:t>
            </a:r>
            <a:br>
              <a:rPr lang="en-US" sz="2400" dirty="0"/>
            </a:br>
            <a:r>
              <a:rPr lang="en-US" sz="2400" dirty="0"/>
              <a:t>International Association of Accessibility Professionals</a:t>
            </a:r>
          </a:p>
          <a:p>
            <a:r>
              <a:rPr lang="en-US" sz="2400" dirty="0"/>
              <a:t>A Division of G3ict</a:t>
            </a:r>
          </a:p>
        </p:txBody>
      </p:sp>
    </p:spTree>
    <p:extLst>
      <p:ext uri="{BB962C8B-B14F-4D97-AF65-F5344CB8AC3E}">
        <p14:creationId xmlns:p14="http://schemas.microsoft.com/office/powerpoint/2010/main" val="2809966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1E44EA-EEB0-D34D-A049-4B6E83D16ABD}"/>
              </a:ext>
            </a:extLst>
          </p:cNvPr>
          <p:cNvSpPr>
            <a:spLocks noGrp="1"/>
          </p:cNvSpPr>
          <p:nvPr>
            <p:ph type="title"/>
          </p:nvPr>
        </p:nvSpPr>
        <p:spPr>
          <a:xfrm>
            <a:off x="747261" y="489984"/>
            <a:ext cx="10515600" cy="480131"/>
          </a:xfrm>
        </p:spPr>
        <p:txBody>
          <a:bodyPr>
            <a:normAutofit fontScale="90000"/>
          </a:bodyPr>
          <a:lstStyle/>
          <a:p>
            <a:r>
              <a:rPr lang="en-US" sz="4000" b="1" dirty="0"/>
              <a:t>Virtual Interviews &amp; Disability Strategy</a:t>
            </a:r>
            <a:endParaRPr lang="en-US" dirty="0">
              <a:solidFill>
                <a:schemeClr val="accent4"/>
              </a:solidFill>
            </a:endParaRPr>
          </a:p>
        </p:txBody>
      </p:sp>
      <p:sp>
        <p:nvSpPr>
          <p:cNvPr id="11" name="Content Placeholder 10">
            <a:extLst>
              <a:ext uri="{FF2B5EF4-FFF2-40B4-BE49-F238E27FC236}">
                <a16:creationId xmlns:a16="http://schemas.microsoft.com/office/drawing/2014/main" id="{882BEA87-40D4-3040-BB24-2756A40A095A}"/>
              </a:ext>
            </a:extLst>
          </p:cNvPr>
          <p:cNvSpPr>
            <a:spLocks noGrp="1"/>
          </p:cNvSpPr>
          <p:nvPr>
            <p:ph sz="half" idx="1"/>
          </p:nvPr>
        </p:nvSpPr>
        <p:spPr>
          <a:xfrm>
            <a:off x="497879" y="1209635"/>
            <a:ext cx="11498093" cy="5581528"/>
          </a:xfrm>
        </p:spPr>
        <p:txBody>
          <a:bodyPr/>
          <a:lstStyle/>
          <a:p>
            <a:pPr>
              <a:buFont typeface="Arial" panose="020B0604020202020204" pitchFamily="34" charset="0"/>
              <a:buChar char="•"/>
            </a:pPr>
            <a:r>
              <a:rPr kumimoji="0" lang="en-US" sz="2800" b="0" i="0" u="none" strike="noStrike" kern="1200" cap="none" spc="0" normalizeH="0" baseline="0" noProof="0" dirty="0">
                <a:ln>
                  <a:noFill/>
                </a:ln>
                <a:solidFill>
                  <a:srgbClr val="2C2F2F"/>
                </a:solidFill>
                <a:effectLst/>
                <a:uLnTx/>
                <a:uFillTx/>
                <a:latin typeface="Calibri"/>
                <a:ea typeface="+mn-ea"/>
                <a:cs typeface="+mn-cs"/>
              </a:rPr>
              <a:t>You’ve made it through the application process</a:t>
            </a:r>
          </a:p>
          <a:p>
            <a:pPr>
              <a:buFont typeface="Arial" panose="020B0604020202020204" pitchFamily="34" charset="0"/>
              <a:buChar char="•"/>
            </a:pPr>
            <a:r>
              <a:rPr lang="en-US" sz="2800" dirty="0">
                <a:solidFill>
                  <a:srgbClr val="2C2F2F"/>
                </a:solidFill>
                <a:latin typeface="Calibri"/>
              </a:rPr>
              <a:t>You’ve gone through a series of email conversations</a:t>
            </a:r>
          </a:p>
          <a:p>
            <a:pPr>
              <a:buFont typeface="Arial" panose="020B0604020202020204" pitchFamily="34" charset="0"/>
              <a:buChar char="•"/>
            </a:pPr>
            <a:r>
              <a:rPr kumimoji="0" lang="en-US" sz="2800" b="0" i="0" u="none" strike="noStrike" kern="1200" cap="none" spc="0" normalizeH="0" baseline="0" noProof="0" dirty="0">
                <a:ln>
                  <a:noFill/>
                </a:ln>
                <a:solidFill>
                  <a:srgbClr val="2C2F2F"/>
                </a:solidFill>
                <a:effectLst/>
                <a:uLnTx/>
                <a:uFillTx/>
                <a:latin typeface="Calibri"/>
                <a:ea typeface="+mn-ea"/>
                <a:cs typeface="+mn-cs"/>
              </a:rPr>
              <a:t>You may have </a:t>
            </a:r>
            <a:r>
              <a:rPr lang="en-US" sz="2800" dirty="0">
                <a:solidFill>
                  <a:srgbClr val="2C2F2F"/>
                </a:solidFill>
                <a:latin typeface="Calibri"/>
              </a:rPr>
              <a:t>had a phone call or two</a:t>
            </a:r>
          </a:p>
          <a:p>
            <a:pPr>
              <a:buFont typeface="Arial" panose="020B0604020202020204" pitchFamily="34" charset="0"/>
              <a:buChar char="•"/>
            </a:pPr>
            <a:r>
              <a:rPr kumimoji="0" lang="en-US" sz="2800" b="0" i="0" u="none" strike="noStrike" kern="1200" cap="none" spc="0" normalizeH="0" baseline="0" noProof="0" dirty="0">
                <a:ln>
                  <a:noFill/>
                </a:ln>
                <a:solidFill>
                  <a:srgbClr val="2C2F2F"/>
                </a:solidFill>
                <a:effectLst/>
                <a:uLnTx/>
                <a:uFillTx/>
                <a:latin typeface="Calibri"/>
                <a:ea typeface="+mn-ea"/>
                <a:cs typeface="+mn-cs"/>
              </a:rPr>
              <a:t>Now it’s time for the virtual interview (live)</a:t>
            </a:r>
          </a:p>
          <a:p>
            <a:pPr marL="347662" lvl="1" indent="0">
              <a:buNone/>
            </a:pPr>
            <a:r>
              <a:rPr lang="en-US" sz="2400" dirty="0">
                <a:solidFill>
                  <a:srgbClr val="2C2F2F"/>
                </a:solidFill>
                <a:latin typeface="Calibri"/>
              </a:rPr>
              <a:t>Or</a:t>
            </a:r>
          </a:p>
          <a:p>
            <a:r>
              <a:rPr lang="en-US" sz="2800" dirty="0">
                <a:solidFill>
                  <a:srgbClr val="2C2F2F"/>
                </a:solidFill>
                <a:latin typeface="Calibri"/>
              </a:rPr>
              <a:t>Recording your interview through a system</a:t>
            </a:r>
          </a:p>
        </p:txBody>
      </p:sp>
      <p:pic>
        <p:nvPicPr>
          <p:cNvPr id="9" name="Picture 8" descr="Blue toned human figures representing a range of human abilities to represent universal design.">
            <a:extLst>
              <a:ext uri="{FF2B5EF4-FFF2-40B4-BE49-F238E27FC236}">
                <a16:creationId xmlns:a16="http://schemas.microsoft.com/office/drawing/2014/main" id="{9DB9A06B-60B0-4F5A-A566-9F7D7DEA1C7A}"/>
              </a:ext>
            </a:extLst>
          </p:cNvPr>
          <p:cNvPicPr>
            <a:picLocks noChangeAspect="1"/>
          </p:cNvPicPr>
          <p:nvPr/>
        </p:nvPicPr>
        <p:blipFill>
          <a:blip r:embed="rId3"/>
          <a:stretch>
            <a:fillRect/>
          </a:stretch>
        </p:blipFill>
        <p:spPr>
          <a:xfrm>
            <a:off x="3256850" y="4640185"/>
            <a:ext cx="5678300" cy="1408485"/>
          </a:xfrm>
          <a:prstGeom prst="rect">
            <a:avLst/>
          </a:prstGeom>
        </p:spPr>
      </p:pic>
    </p:spTree>
    <p:extLst>
      <p:ext uri="{BB962C8B-B14F-4D97-AF65-F5344CB8AC3E}">
        <p14:creationId xmlns:p14="http://schemas.microsoft.com/office/powerpoint/2010/main" val="2847777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1CF5B-D021-4D1B-879C-BE765EC7B0F6}"/>
              </a:ext>
            </a:extLst>
          </p:cNvPr>
          <p:cNvSpPr>
            <a:spLocks noGrp="1"/>
          </p:cNvSpPr>
          <p:nvPr>
            <p:ph type="title"/>
          </p:nvPr>
        </p:nvSpPr>
        <p:spPr>
          <a:xfrm>
            <a:off x="838200" y="365126"/>
            <a:ext cx="9610817" cy="1268366"/>
          </a:xfrm>
        </p:spPr>
        <p:txBody>
          <a:bodyPr>
            <a:noAutofit/>
          </a:bodyPr>
          <a:lstStyle/>
          <a:p>
            <a:r>
              <a:rPr lang="en-US" sz="3700" b="1" dirty="0"/>
              <a:t>Where do you consider disclosing a disability in the hiring and virtual interview process?</a:t>
            </a:r>
            <a:endParaRPr lang="en-US" sz="3700" dirty="0"/>
          </a:p>
        </p:txBody>
      </p:sp>
      <p:sp>
        <p:nvSpPr>
          <p:cNvPr id="5" name="Content Placeholder 4">
            <a:extLst>
              <a:ext uri="{FF2B5EF4-FFF2-40B4-BE49-F238E27FC236}">
                <a16:creationId xmlns:a16="http://schemas.microsoft.com/office/drawing/2014/main" id="{9FA4525A-313F-402F-B916-79B0D0AE0890}"/>
              </a:ext>
            </a:extLst>
          </p:cNvPr>
          <p:cNvSpPr>
            <a:spLocks noGrp="1"/>
          </p:cNvSpPr>
          <p:nvPr>
            <p:ph sz="half" idx="1"/>
          </p:nvPr>
        </p:nvSpPr>
        <p:spPr>
          <a:xfrm>
            <a:off x="815010" y="2077208"/>
            <a:ext cx="5521135" cy="4532313"/>
          </a:xfrm>
        </p:spPr>
        <p:txBody>
          <a:bodyPr/>
          <a:lstStyle/>
          <a:p>
            <a:pPr marL="514350" indent="-514350">
              <a:buFont typeface="+mj-lt"/>
              <a:buAutoNum type="arabicPeriod"/>
            </a:pPr>
            <a:r>
              <a:rPr lang="en-US" sz="2800" dirty="0"/>
              <a:t>Disclose as informational before a virtual interview</a:t>
            </a:r>
          </a:p>
          <a:p>
            <a:pPr marL="514350" indent="-514350">
              <a:buFont typeface="+mj-lt"/>
              <a:buAutoNum type="arabicPeriod"/>
            </a:pPr>
            <a:r>
              <a:rPr lang="en-US" sz="2800" dirty="0"/>
              <a:t>Disclose by asking for an accommodation for the virtual process</a:t>
            </a:r>
          </a:p>
          <a:p>
            <a:pPr marL="514350" indent="-514350">
              <a:buFont typeface="+mj-lt"/>
              <a:buAutoNum type="arabicPeriod"/>
            </a:pPr>
            <a:r>
              <a:rPr lang="en-US" sz="2800" dirty="0"/>
              <a:t>Disclose during the virtual interview</a:t>
            </a:r>
          </a:p>
          <a:p>
            <a:pPr marL="514350" indent="-514350">
              <a:buFont typeface="+mj-lt"/>
              <a:buAutoNum type="arabicPeriod"/>
            </a:pPr>
            <a:r>
              <a:rPr lang="en-US" sz="2800" dirty="0"/>
              <a:t>Exposure during the virtual interview</a:t>
            </a:r>
          </a:p>
        </p:txBody>
      </p:sp>
      <p:pic>
        <p:nvPicPr>
          <p:cNvPr id="6" name="Picture 5" descr="Graphic in green and peach with people all over a building with steps connecting every person, team, or location.">
            <a:extLst>
              <a:ext uri="{FF2B5EF4-FFF2-40B4-BE49-F238E27FC236}">
                <a16:creationId xmlns:a16="http://schemas.microsoft.com/office/drawing/2014/main" id="{2C11B6F5-7D57-48DD-8632-DB8E01C13F94}"/>
              </a:ext>
            </a:extLst>
          </p:cNvPr>
          <p:cNvPicPr>
            <a:picLocks noChangeAspect="1"/>
          </p:cNvPicPr>
          <p:nvPr/>
        </p:nvPicPr>
        <p:blipFill>
          <a:blip r:embed="rId2"/>
          <a:stretch>
            <a:fillRect/>
          </a:stretch>
        </p:blipFill>
        <p:spPr>
          <a:xfrm>
            <a:off x="6569262" y="2492069"/>
            <a:ext cx="4807728" cy="3315133"/>
          </a:xfrm>
          <a:prstGeom prst="rect">
            <a:avLst/>
          </a:prstGeom>
        </p:spPr>
      </p:pic>
    </p:spTree>
    <p:extLst>
      <p:ext uri="{BB962C8B-B14F-4D97-AF65-F5344CB8AC3E}">
        <p14:creationId xmlns:p14="http://schemas.microsoft.com/office/powerpoint/2010/main" val="2090289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own man is seated with a laptop on his lap. The screen shows a reading assistive technology highlighting words and audio tone symbols are to the left indicating the text is being read aloud by the computer.">
            <a:extLst>
              <a:ext uri="{FF2B5EF4-FFF2-40B4-BE49-F238E27FC236}">
                <a16:creationId xmlns:a16="http://schemas.microsoft.com/office/drawing/2014/main" id="{685AFFE4-1BCC-4927-BFC0-3A8D5C554746}"/>
              </a:ext>
            </a:extLst>
          </p:cNvPr>
          <p:cNvPicPr>
            <a:picLocks noChangeAspect="1"/>
          </p:cNvPicPr>
          <p:nvPr/>
        </p:nvPicPr>
        <p:blipFill>
          <a:blip r:embed="rId3"/>
          <a:stretch>
            <a:fillRect/>
          </a:stretch>
        </p:blipFill>
        <p:spPr>
          <a:xfrm>
            <a:off x="9332264" y="3111762"/>
            <a:ext cx="2664848" cy="1498790"/>
          </a:xfrm>
          <a:prstGeom prst="rect">
            <a:avLst/>
          </a:prstGeom>
        </p:spPr>
      </p:pic>
      <p:sp>
        <p:nvSpPr>
          <p:cNvPr id="11" name="Content Placeholder 10">
            <a:extLst>
              <a:ext uri="{FF2B5EF4-FFF2-40B4-BE49-F238E27FC236}">
                <a16:creationId xmlns:a16="http://schemas.microsoft.com/office/drawing/2014/main" id="{882BEA87-40D4-3040-BB24-2756A40A095A}"/>
              </a:ext>
            </a:extLst>
          </p:cNvPr>
          <p:cNvSpPr>
            <a:spLocks noGrp="1"/>
          </p:cNvSpPr>
          <p:nvPr>
            <p:ph sz="half" idx="1"/>
          </p:nvPr>
        </p:nvSpPr>
        <p:spPr>
          <a:xfrm>
            <a:off x="636235" y="2297963"/>
            <a:ext cx="8212201" cy="3126387"/>
          </a:xfrm>
        </p:spPr>
        <p:txBody>
          <a:bodyPr/>
          <a:lstStyle/>
          <a:p>
            <a:pPr>
              <a:buFont typeface="Arial" panose="020B0604020202020204" pitchFamily="34" charset="0"/>
              <a:buChar char="•"/>
            </a:pPr>
            <a:r>
              <a:rPr lang="en-US" sz="2800" dirty="0">
                <a:solidFill>
                  <a:srgbClr val="2C2F2F"/>
                </a:solidFill>
              </a:rPr>
              <a:t>You want to disclose your disability so that the recruiter or interviewer is aware of your disability</a:t>
            </a:r>
          </a:p>
          <a:p>
            <a:pPr>
              <a:buFont typeface="Arial" panose="020B0604020202020204" pitchFamily="34" charset="0"/>
              <a:buChar char="•"/>
            </a:pPr>
            <a:r>
              <a:rPr lang="en-US" sz="2800" dirty="0">
                <a:solidFill>
                  <a:srgbClr val="2C2F2F"/>
                </a:solidFill>
                <a:latin typeface="+mn-lt"/>
                <a:ea typeface="+mn-ea"/>
                <a:cs typeface="+mn-cs"/>
              </a:rPr>
              <a:t>You want the interview</a:t>
            </a:r>
            <a:r>
              <a:rPr lang="en-US" sz="2800" dirty="0">
                <a:solidFill>
                  <a:srgbClr val="2C2F2F"/>
                </a:solidFill>
              </a:rPr>
              <a:t>er to understand your communication styles</a:t>
            </a:r>
          </a:p>
          <a:p>
            <a:pPr>
              <a:buFont typeface="Arial" panose="020B0604020202020204" pitchFamily="34" charset="0"/>
              <a:buChar char="•"/>
            </a:pPr>
            <a:r>
              <a:rPr lang="en-US" sz="2800" dirty="0">
                <a:solidFill>
                  <a:srgbClr val="2C2F2F"/>
                </a:solidFill>
                <a:latin typeface="+mn-lt"/>
                <a:ea typeface="+mn-ea"/>
                <a:cs typeface="+mn-cs"/>
              </a:rPr>
              <a:t>You want the interviewer to not be surprised when they meet with a disabled candidate</a:t>
            </a:r>
          </a:p>
          <a:p>
            <a:pPr>
              <a:buFont typeface="Arial" panose="020B0604020202020204" pitchFamily="34" charset="0"/>
              <a:buChar char="•"/>
            </a:pPr>
            <a:endParaRPr lang="en-US" sz="2800" dirty="0">
              <a:solidFill>
                <a:srgbClr val="2C2F2F"/>
              </a:solidFill>
              <a:latin typeface="+mn-lt"/>
              <a:ea typeface="+mn-ea"/>
              <a:cs typeface="+mn-cs"/>
            </a:endParaRPr>
          </a:p>
          <a:p>
            <a:pPr>
              <a:buFont typeface="Arial" panose="020B0604020202020204" pitchFamily="34" charset="0"/>
              <a:buChar char="•"/>
            </a:pPr>
            <a:endParaRPr lang="en-US" sz="2800" dirty="0">
              <a:solidFill>
                <a:srgbClr val="2C2F2F"/>
              </a:solidFill>
              <a:latin typeface="+mn-lt"/>
              <a:ea typeface="+mn-ea"/>
              <a:cs typeface="+mn-cs"/>
            </a:endParaRPr>
          </a:p>
        </p:txBody>
      </p:sp>
      <p:sp>
        <p:nvSpPr>
          <p:cNvPr id="3" name="Title 2">
            <a:extLst>
              <a:ext uri="{FF2B5EF4-FFF2-40B4-BE49-F238E27FC236}">
                <a16:creationId xmlns:a16="http://schemas.microsoft.com/office/drawing/2014/main" id="{1DA58A07-AD3D-404A-B863-C2C17CA0DDFB}"/>
              </a:ext>
            </a:extLst>
          </p:cNvPr>
          <p:cNvSpPr>
            <a:spLocks noGrp="1"/>
          </p:cNvSpPr>
          <p:nvPr>
            <p:ph type="title"/>
          </p:nvPr>
        </p:nvSpPr>
        <p:spPr/>
        <p:txBody>
          <a:bodyPr/>
          <a:lstStyle/>
          <a:p>
            <a:r>
              <a:rPr lang="en-US" sz="4400" b="1" dirty="0"/>
              <a:t>Disclosing for Information</a:t>
            </a:r>
          </a:p>
        </p:txBody>
      </p:sp>
    </p:spTree>
    <p:extLst>
      <p:ext uri="{BB962C8B-B14F-4D97-AF65-F5344CB8AC3E}">
        <p14:creationId xmlns:p14="http://schemas.microsoft.com/office/powerpoint/2010/main" val="3581211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82BEA87-40D4-3040-BB24-2756A40A095A}"/>
              </a:ext>
            </a:extLst>
          </p:cNvPr>
          <p:cNvSpPr>
            <a:spLocks noGrp="1"/>
          </p:cNvSpPr>
          <p:nvPr>
            <p:ph sz="half" idx="1"/>
          </p:nvPr>
        </p:nvSpPr>
        <p:spPr>
          <a:xfrm>
            <a:off x="907468" y="1285157"/>
            <a:ext cx="7568119" cy="3988807"/>
          </a:xfrm>
        </p:spPr>
        <p:txBody>
          <a:bodyPr>
            <a:normAutofit fontScale="92500" lnSpcReduction="20000"/>
          </a:bodyPr>
          <a:lstStyle/>
          <a:p>
            <a:pPr>
              <a:buFont typeface="Arial" panose="020B0604020202020204" pitchFamily="34" charset="0"/>
              <a:buChar char="•"/>
            </a:pPr>
            <a:r>
              <a:rPr lang="en-US" dirty="0">
                <a:solidFill>
                  <a:srgbClr val="2C2F2F"/>
                </a:solidFill>
              </a:rPr>
              <a:t>You require an accommodation during your interview</a:t>
            </a:r>
          </a:p>
          <a:p>
            <a:pPr>
              <a:buFont typeface="Arial" panose="020B0604020202020204" pitchFamily="34" charset="0"/>
              <a:buChar char="•"/>
            </a:pPr>
            <a:r>
              <a:rPr lang="en-US" dirty="0">
                <a:solidFill>
                  <a:srgbClr val="2C2F2F"/>
                </a:solidFill>
              </a:rPr>
              <a:t>P</a:t>
            </a:r>
            <a:r>
              <a:rPr lang="en-US" dirty="0">
                <a:solidFill>
                  <a:srgbClr val="2C2F2F"/>
                </a:solidFill>
                <a:latin typeface="+mn-lt"/>
                <a:ea typeface="+mn-ea"/>
                <a:cs typeface="+mn-cs"/>
              </a:rPr>
              <a:t>rovide time for the organization to arrange your requested accommodation</a:t>
            </a:r>
          </a:p>
          <a:p>
            <a:pPr>
              <a:buFont typeface="Arial" panose="020B0604020202020204" pitchFamily="34" charset="0"/>
              <a:buChar char="•"/>
            </a:pPr>
            <a:r>
              <a:rPr lang="en-US" dirty="0">
                <a:solidFill>
                  <a:srgbClr val="2C2F2F"/>
                </a:solidFill>
              </a:rPr>
              <a:t>Give insights so that the interview will be aware of how best to engage with you</a:t>
            </a:r>
          </a:p>
          <a:p>
            <a:pPr>
              <a:buFont typeface="Arial" panose="020B0604020202020204" pitchFamily="34" charset="0"/>
              <a:buChar char="•"/>
            </a:pPr>
            <a:r>
              <a:rPr lang="en-US" dirty="0">
                <a:solidFill>
                  <a:srgbClr val="2C2F2F"/>
                </a:solidFill>
              </a:rPr>
              <a:t>Advocate for your ability to present your best self using your assistive technology or adaptive strategy of choice</a:t>
            </a:r>
          </a:p>
          <a:p>
            <a:pPr>
              <a:buFont typeface="Arial" panose="020B0604020202020204" pitchFamily="34" charset="0"/>
              <a:buChar char="•"/>
            </a:pPr>
            <a:r>
              <a:rPr lang="en-US" dirty="0">
                <a:solidFill>
                  <a:srgbClr val="2C2F2F"/>
                </a:solidFill>
              </a:rPr>
              <a:t>Learn if the organization is familiar with how to accommodations</a:t>
            </a:r>
          </a:p>
          <a:p>
            <a:pPr>
              <a:buFont typeface="Arial" panose="020B0604020202020204" pitchFamily="34" charset="0"/>
              <a:buChar char="•"/>
            </a:pPr>
            <a:endParaRPr lang="en-US" dirty="0">
              <a:solidFill>
                <a:srgbClr val="2C2F2F"/>
              </a:solidFill>
            </a:endParaRPr>
          </a:p>
          <a:p>
            <a:pPr marL="0" indent="0">
              <a:buNone/>
            </a:pPr>
            <a:endParaRPr lang="en-US" sz="2000" dirty="0">
              <a:solidFill>
                <a:srgbClr val="2C2F2F"/>
              </a:solidFill>
              <a:latin typeface="+mn-lt"/>
              <a:ea typeface="+mn-ea"/>
              <a:cs typeface="+mn-cs"/>
            </a:endParaRPr>
          </a:p>
        </p:txBody>
      </p:sp>
      <p:sp>
        <p:nvSpPr>
          <p:cNvPr id="5" name="Title 4">
            <a:extLst>
              <a:ext uri="{FF2B5EF4-FFF2-40B4-BE49-F238E27FC236}">
                <a16:creationId xmlns:a16="http://schemas.microsoft.com/office/drawing/2014/main" id="{5B16CAC6-B715-4A65-BBC9-9BDB3D2925FF}"/>
              </a:ext>
            </a:extLst>
          </p:cNvPr>
          <p:cNvSpPr>
            <a:spLocks noGrp="1"/>
          </p:cNvSpPr>
          <p:nvPr>
            <p:ph type="title"/>
          </p:nvPr>
        </p:nvSpPr>
        <p:spPr>
          <a:xfrm>
            <a:off x="824341" y="142383"/>
            <a:ext cx="9849678" cy="1341782"/>
          </a:xfrm>
        </p:spPr>
        <p:txBody>
          <a:bodyPr/>
          <a:lstStyle/>
          <a:p>
            <a:r>
              <a:rPr lang="en-US" sz="4400" b="1" dirty="0"/>
              <a:t>Disclosing to Ask for Accommodations</a:t>
            </a:r>
          </a:p>
        </p:txBody>
      </p:sp>
      <p:pic>
        <p:nvPicPr>
          <p:cNvPr id="3" name="Picture 2" descr="Grid of icons for accessiblity accommodations: hearing, vision, audio description, sign language, cane mobility, wheel chair user, closed captions, and question">
            <a:extLst>
              <a:ext uri="{FF2B5EF4-FFF2-40B4-BE49-F238E27FC236}">
                <a16:creationId xmlns:a16="http://schemas.microsoft.com/office/drawing/2014/main" id="{F87BB2C6-0F51-480D-93AB-E1440171D7B8}"/>
              </a:ext>
            </a:extLst>
          </p:cNvPr>
          <p:cNvPicPr>
            <a:picLocks noChangeAspect="1"/>
          </p:cNvPicPr>
          <p:nvPr/>
        </p:nvPicPr>
        <p:blipFill>
          <a:blip r:embed="rId3"/>
          <a:stretch>
            <a:fillRect/>
          </a:stretch>
        </p:blipFill>
        <p:spPr>
          <a:xfrm>
            <a:off x="8781425" y="2783291"/>
            <a:ext cx="3218967" cy="2011854"/>
          </a:xfrm>
          <a:prstGeom prst="rect">
            <a:avLst/>
          </a:prstGeom>
        </p:spPr>
      </p:pic>
    </p:spTree>
    <p:extLst>
      <p:ext uri="{BB962C8B-B14F-4D97-AF65-F5344CB8AC3E}">
        <p14:creationId xmlns:p14="http://schemas.microsoft.com/office/powerpoint/2010/main" val="2115528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38BC-A68A-40CE-9873-4BAEC291D620}"/>
              </a:ext>
            </a:extLst>
          </p:cNvPr>
          <p:cNvSpPr>
            <a:spLocks noGrp="1"/>
          </p:cNvSpPr>
          <p:nvPr>
            <p:ph type="title"/>
          </p:nvPr>
        </p:nvSpPr>
        <p:spPr>
          <a:xfrm>
            <a:off x="815010" y="174589"/>
            <a:ext cx="9849678" cy="1341782"/>
          </a:xfrm>
        </p:spPr>
        <p:txBody>
          <a:bodyPr/>
          <a:lstStyle/>
          <a:p>
            <a:r>
              <a:rPr lang="en-US" sz="4400" b="1" dirty="0"/>
              <a:t>Disclosing during the interview</a:t>
            </a:r>
          </a:p>
        </p:txBody>
      </p:sp>
      <p:sp>
        <p:nvSpPr>
          <p:cNvPr id="3" name="Content Placeholder 2">
            <a:extLst>
              <a:ext uri="{FF2B5EF4-FFF2-40B4-BE49-F238E27FC236}">
                <a16:creationId xmlns:a16="http://schemas.microsoft.com/office/drawing/2014/main" id="{CC755527-ACAB-45A6-852F-E515E06C135C}"/>
              </a:ext>
            </a:extLst>
          </p:cNvPr>
          <p:cNvSpPr>
            <a:spLocks noGrp="1"/>
          </p:cNvSpPr>
          <p:nvPr>
            <p:ph sz="half" idx="1"/>
          </p:nvPr>
        </p:nvSpPr>
        <p:spPr>
          <a:xfrm>
            <a:off x="815010" y="1916105"/>
            <a:ext cx="8107317" cy="4532243"/>
          </a:xfrm>
        </p:spPr>
        <p:txBody>
          <a:bodyPr/>
          <a:lstStyle/>
          <a:p>
            <a:r>
              <a:rPr lang="en-US" sz="2800" dirty="0"/>
              <a:t>Your introduction might include your disability as part of your identity/identities and background</a:t>
            </a:r>
          </a:p>
          <a:p>
            <a:r>
              <a:rPr lang="en-US" sz="2800" dirty="0"/>
              <a:t>As part of the conversation you may mention to the interviewer a that part of your personal presentation is your disability</a:t>
            </a:r>
          </a:p>
          <a:p>
            <a:r>
              <a:rPr lang="en-US" sz="2800" dirty="0"/>
              <a:t>Highlighting your familiarity with accommodations and assistive technology or adaptive strategy as a strength for the position</a:t>
            </a:r>
          </a:p>
          <a:p>
            <a:pPr marL="0" indent="0">
              <a:buNone/>
            </a:pPr>
            <a:endParaRPr lang="en-US" dirty="0"/>
          </a:p>
        </p:txBody>
      </p:sp>
      <p:pic>
        <p:nvPicPr>
          <p:cNvPr id="4" name="Picture 3" descr="Apple's disability emojis: hearing aid, guide dog, prosthetic arm, woman using a wheel chair, sign language, and a woman using a cane">
            <a:extLst>
              <a:ext uri="{FF2B5EF4-FFF2-40B4-BE49-F238E27FC236}">
                <a16:creationId xmlns:a16="http://schemas.microsoft.com/office/drawing/2014/main" id="{DBE06916-D268-4733-9F13-F9997070702A}"/>
              </a:ext>
            </a:extLst>
          </p:cNvPr>
          <p:cNvPicPr>
            <a:picLocks noChangeAspect="1"/>
          </p:cNvPicPr>
          <p:nvPr/>
        </p:nvPicPr>
        <p:blipFill>
          <a:blip r:embed="rId2"/>
          <a:stretch>
            <a:fillRect/>
          </a:stretch>
        </p:blipFill>
        <p:spPr>
          <a:xfrm>
            <a:off x="8922327" y="2563293"/>
            <a:ext cx="2591025" cy="1731414"/>
          </a:xfrm>
          <a:prstGeom prst="rect">
            <a:avLst/>
          </a:prstGeom>
        </p:spPr>
      </p:pic>
    </p:spTree>
    <p:extLst>
      <p:ext uri="{BB962C8B-B14F-4D97-AF65-F5344CB8AC3E}">
        <p14:creationId xmlns:p14="http://schemas.microsoft.com/office/powerpoint/2010/main" val="1480763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t>Exposure During The Interview</a:t>
            </a:r>
          </a:p>
        </p:txBody>
      </p:sp>
      <p:sp>
        <p:nvSpPr>
          <p:cNvPr id="3" name="Content Placeholder 2"/>
          <p:cNvSpPr>
            <a:spLocks noGrp="1"/>
          </p:cNvSpPr>
          <p:nvPr>
            <p:ph sz="quarter" idx="10"/>
          </p:nvPr>
        </p:nvSpPr>
        <p:spPr>
          <a:xfrm>
            <a:off x="839788" y="1434650"/>
            <a:ext cx="11028939" cy="4552120"/>
          </a:xfrm>
        </p:spPr>
        <p:txBody>
          <a:bodyPr/>
          <a:lstStyle/>
          <a:p>
            <a:pPr marL="285744" indent="-285744"/>
            <a:r>
              <a:rPr lang="en-US" dirty="0"/>
              <a:t>How you present makes your disability visually or audibly clear to the interviewer</a:t>
            </a:r>
          </a:p>
          <a:p>
            <a:pPr marL="742944" lvl="1" indent="-285744"/>
            <a:r>
              <a:rPr lang="en-US" dirty="0"/>
              <a:t>Visible physical </a:t>
            </a:r>
            <a:r>
              <a:rPr lang="en-US" dirty="0" err="1"/>
              <a:t>disabilty</a:t>
            </a:r>
            <a:endParaRPr lang="en-US" dirty="0"/>
          </a:p>
          <a:p>
            <a:pPr marL="742944" lvl="1" indent="-285744"/>
            <a:r>
              <a:rPr lang="en-US" dirty="0"/>
              <a:t>Speech patterns or use of AAC</a:t>
            </a:r>
          </a:p>
          <a:p>
            <a:pPr marL="742944" lvl="1" indent="-285744"/>
            <a:r>
              <a:rPr lang="en-US" dirty="0"/>
              <a:t>Movement</a:t>
            </a:r>
          </a:p>
          <a:p>
            <a:pPr marL="742944" lvl="1" indent="-285744"/>
            <a:r>
              <a:rPr lang="en-US" dirty="0"/>
              <a:t>Eye contact or not making eye contact</a:t>
            </a:r>
          </a:p>
          <a:p>
            <a:pPr marL="285744" indent="-285744"/>
            <a:endParaRPr lang="en-US" dirty="0"/>
          </a:p>
        </p:txBody>
      </p:sp>
      <p:pic>
        <p:nvPicPr>
          <p:cNvPr id="4" name="Picture 3" descr="Computer illustration of people of all shapes, sizes, and ages with visible disabilities">
            <a:extLst>
              <a:ext uri="{FF2B5EF4-FFF2-40B4-BE49-F238E27FC236}">
                <a16:creationId xmlns:a16="http://schemas.microsoft.com/office/drawing/2014/main" id="{9B22F04A-0961-4C83-B6FD-19A435C3EA32}"/>
              </a:ext>
            </a:extLst>
          </p:cNvPr>
          <p:cNvPicPr>
            <a:picLocks noChangeAspect="1"/>
          </p:cNvPicPr>
          <p:nvPr/>
        </p:nvPicPr>
        <p:blipFill>
          <a:blip r:embed="rId2"/>
          <a:stretch>
            <a:fillRect/>
          </a:stretch>
        </p:blipFill>
        <p:spPr>
          <a:xfrm>
            <a:off x="6260826" y="3926143"/>
            <a:ext cx="5249111" cy="2060627"/>
          </a:xfrm>
          <a:prstGeom prst="rect">
            <a:avLst/>
          </a:prstGeom>
        </p:spPr>
      </p:pic>
    </p:spTree>
    <p:extLst>
      <p:ext uri="{BB962C8B-B14F-4D97-AF65-F5344CB8AC3E}">
        <p14:creationId xmlns:p14="http://schemas.microsoft.com/office/powerpoint/2010/main" val="1669138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cs typeface="Arial"/>
              </a:rPr>
              <a:t>Recruiters Said:</a:t>
            </a:r>
          </a:p>
        </p:txBody>
      </p:sp>
      <p:sp>
        <p:nvSpPr>
          <p:cNvPr id="4" name="Content Placeholder 3"/>
          <p:cNvSpPr>
            <a:spLocks noGrp="1"/>
          </p:cNvSpPr>
          <p:nvPr>
            <p:ph sz="quarter" idx="10"/>
          </p:nvPr>
        </p:nvSpPr>
        <p:spPr>
          <a:xfrm>
            <a:off x="839789" y="1610141"/>
            <a:ext cx="6586247" cy="4552120"/>
          </a:xfrm>
        </p:spPr>
        <p:txBody>
          <a:bodyPr/>
          <a:lstStyle/>
          <a:p>
            <a:pPr marL="457189" indent="-457189">
              <a:spcBef>
                <a:spcPts val="0"/>
              </a:spcBef>
              <a:spcAft>
                <a:spcPts val="1200"/>
              </a:spcAft>
            </a:pPr>
            <a:r>
              <a:rPr lang="en-US" dirty="0">
                <a:cs typeface="Avenir Book"/>
              </a:rPr>
              <a:t>I believe most of the disabled candidates I serve disclose to me before the interview</a:t>
            </a:r>
          </a:p>
          <a:p>
            <a:pPr marL="457189" indent="-457189">
              <a:spcBef>
                <a:spcPts val="0"/>
              </a:spcBef>
              <a:spcAft>
                <a:spcPts val="1200"/>
              </a:spcAft>
            </a:pPr>
            <a:r>
              <a:rPr lang="en-US" sz="2600" dirty="0">
                <a:cs typeface="Avenir Book"/>
              </a:rPr>
              <a:t>I’ve never had an organization decline an accommodation request</a:t>
            </a:r>
          </a:p>
          <a:p>
            <a:pPr marL="457189" indent="-457189">
              <a:spcBef>
                <a:spcPts val="0"/>
              </a:spcBef>
              <a:spcAft>
                <a:spcPts val="1200"/>
              </a:spcAft>
            </a:pPr>
            <a:r>
              <a:rPr lang="en-US" dirty="0">
                <a:cs typeface="Avenir Book"/>
              </a:rPr>
              <a:t>Working in job placement it is not uncommon to help set up the best experience for the candidate</a:t>
            </a:r>
          </a:p>
          <a:p>
            <a:pPr marL="457189" indent="-457189">
              <a:spcBef>
                <a:spcPts val="0"/>
              </a:spcBef>
              <a:spcAft>
                <a:spcPts val="1200"/>
              </a:spcAft>
            </a:pPr>
            <a:r>
              <a:rPr lang="en-US" sz="2600" dirty="0">
                <a:cs typeface="Avenir Book"/>
              </a:rPr>
              <a:t>Some disabled candidates don’t </a:t>
            </a:r>
            <a:r>
              <a:rPr lang="en-US" dirty="0">
                <a:cs typeface="Avenir Book"/>
              </a:rPr>
              <a:t>feel comfortable disclosing prior to the interview and choose to not disclose</a:t>
            </a:r>
            <a:r>
              <a:rPr lang="en-US" sz="2600" dirty="0"/>
              <a:t> </a:t>
            </a:r>
          </a:p>
        </p:txBody>
      </p:sp>
      <p:pic>
        <p:nvPicPr>
          <p:cNvPr id="3" name="Picture 2" descr="Illustration of people using tablets, standing holding, using a wheelchair mounted to side of chair, holding with one hand, wheel chair user with tablet stand in front">
            <a:extLst>
              <a:ext uri="{FF2B5EF4-FFF2-40B4-BE49-F238E27FC236}">
                <a16:creationId xmlns:a16="http://schemas.microsoft.com/office/drawing/2014/main" id="{AF842F1A-A2AB-4A0A-8933-BC5E508A15B5}"/>
              </a:ext>
            </a:extLst>
          </p:cNvPr>
          <p:cNvPicPr>
            <a:picLocks noChangeAspect="1"/>
          </p:cNvPicPr>
          <p:nvPr/>
        </p:nvPicPr>
        <p:blipFill>
          <a:blip r:embed="rId2"/>
          <a:stretch>
            <a:fillRect/>
          </a:stretch>
        </p:blipFill>
        <p:spPr>
          <a:xfrm>
            <a:off x="7203419" y="1932302"/>
            <a:ext cx="4730906" cy="2993395"/>
          </a:xfrm>
          <a:prstGeom prst="rect">
            <a:avLst/>
          </a:prstGeom>
        </p:spPr>
      </p:pic>
    </p:spTree>
    <p:extLst>
      <p:ext uri="{BB962C8B-B14F-4D97-AF65-F5344CB8AC3E}">
        <p14:creationId xmlns:p14="http://schemas.microsoft.com/office/powerpoint/2010/main" val="3765280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t>Hiring Managers Said:</a:t>
            </a:r>
          </a:p>
        </p:txBody>
      </p:sp>
      <p:sp>
        <p:nvSpPr>
          <p:cNvPr id="4" name="Content Placeholder 3">
            <a:extLst>
              <a:ext uri="{FF2B5EF4-FFF2-40B4-BE49-F238E27FC236}">
                <a16:creationId xmlns:a16="http://schemas.microsoft.com/office/drawing/2014/main" id="{C3C2EB98-55D5-42AC-B454-24D1503DE79A}"/>
              </a:ext>
            </a:extLst>
          </p:cNvPr>
          <p:cNvSpPr>
            <a:spLocks noGrp="1"/>
          </p:cNvSpPr>
          <p:nvPr>
            <p:ph sz="quarter" idx="10"/>
          </p:nvPr>
        </p:nvSpPr>
        <p:spPr>
          <a:xfrm>
            <a:off x="1173612" y="1612359"/>
            <a:ext cx="5725952" cy="4552120"/>
          </a:xfrm>
        </p:spPr>
        <p:txBody>
          <a:bodyPr/>
          <a:lstStyle/>
          <a:p>
            <a:pPr marL="342891" indent="-342891">
              <a:spcAft>
                <a:spcPts val="1200"/>
              </a:spcAft>
              <a:buFont typeface="Arial" pitchFamily="34" charset="0"/>
              <a:buChar char="•"/>
            </a:pPr>
            <a:r>
              <a:rPr lang="en-US" sz="2800" dirty="0"/>
              <a:t>I’d like to know so that we can provide the best format for our interview</a:t>
            </a:r>
          </a:p>
          <a:p>
            <a:pPr marL="342891" indent="-342891">
              <a:spcAft>
                <a:spcPts val="1200"/>
              </a:spcAft>
              <a:buFont typeface="Arial" pitchFamily="34" charset="0"/>
              <a:buChar char="•"/>
            </a:pPr>
            <a:r>
              <a:rPr lang="en-US" sz="2800" dirty="0"/>
              <a:t>Sometimes I had no idea until the interview</a:t>
            </a:r>
          </a:p>
          <a:p>
            <a:pPr marL="342891" indent="-342891">
              <a:spcAft>
                <a:spcPts val="1200"/>
              </a:spcAft>
              <a:buFont typeface="Arial" pitchFamily="34" charset="0"/>
              <a:buChar char="•"/>
            </a:pPr>
            <a:r>
              <a:rPr lang="en-US" sz="2800" dirty="0"/>
              <a:t>By the time a candidate gets to the “in person” interview they’ve already been qualified for the role</a:t>
            </a:r>
          </a:p>
          <a:p>
            <a:endParaRPr lang="en-US" dirty="0"/>
          </a:p>
        </p:txBody>
      </p:sp>
      <p:pic>
        <p:nvPicPr>
          <p:cNvPr id="3" name="Picture 2" descr="Blue circle with human shape and a light bulb icon just to the right and above the head">
            <a:extLst>
              <a:ext uri="{FF2B5EF4-FFF2-40B4-BE49-F238E27FC236}">
                <a16:creationId xmlns:a16="http://schemas.microsoft.com/office/drawing/2014/main" id="{B73B9349-F815-4C70-96BE-60C50FE81154}"/>
              </a:ext>
            </a:extLst>
          </p:cNvPr>
          <p:cNvPicPr>
            <a:picLocks noChangeAspect="1"/>
          </p:cNvPicPr>
          <p:nvPr/>
        </p:nvPicPr>
        <p:blipFill>
          <a:blip r:embed="rId2"/>
          <a:stretch>
            <a:fillRect/>
          </a:stretch>
        </p:blipFill>
        <p:spPr>
          <a:xfrm>
            <a:off x="8235931" y="2407046"/>
            <a:ext cx="3109229" cy="3115326"/>
          </a:xfrm>
          <a:prstGeom prst="rect">
            <a:avLst/>
          </a:prstGeom>
        </p:spPr>
      </p:pic>
    </p:spTree>
    <p:extLst>
      <p:ext uri="{BB962C8B-B14F-4D97-AF65-F5344CB8AC3E}">
        <p14:creationId xmlns:p14="http://schemas.microsoft.com/office/powerpoint/2010/main" val="2802852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t>What do you think?</a:t>
            </a:r>
          </a:p>
        </p:txBody>
      </p:sp>
      <p:sp>
        <p:nvSpPr>
          <p:cNvPr id="3" name="Content Placeholder 2"/>
          <p:cNvSpPr>
            <a:spLocks noGrp="1"/>
          </p:cNvSpPr>
          <p:nvPr>
            <p:ph sz="quarter" idx="10"/>
          </p:nvPr>
        </p:nvSpPr>
        <p:spPr>
          <a:xfrm>
            <a:off x="839788" y="1610141"/>
            <a:ext cx="8839921" cy="4552120"/>
          </a:xfrm>
        </p:spPr>
        <p:txBody>
          <a:bodyPr/>
          <a:lstStyle/>
          <a:p>
            <a:pPr>
              <a:spcBef>
                <a:spcPts val="0"/>
              </a:spcBef>
              <a:spcAft>
                <a:spcPts val="1200"/>
              </a:spcAft>
            </a:pPr>
            <a:r>
              <a:rPr lang="en-US" sz="2400" dirty="0">
                <a:cs typeface="Avenir Book"/>
              </a:rPr>
              <a:t>You will learn a lot about an organization no matter how or when you present your disability</a:t>
            </a:r>
          </a:p>
          <a:p>
            <a:pPr>
              <a:spcBef>
                <a:spcPts val="0"/>
              </a:spcBef>
              <a:spcAft>
                <a:spcPts val="1200"/>
              </a:spcAft>
            </a:pPr>
            <a:r>
              <a:rPr lang="en-US" sz="2400" dirty="0">
                <a:cs typeface="Avenir Book"/>
              </a:rPr>
              <a:t>You are not required to disclose your disability at the interview level of exploration</a:t>
            </a:r>
          </a:p>
          <a:p>
            <a:pPr>
              <a:spcBef>
                <a:spcPts val="0"/>
              </a:spcBef>
              <a:spcAft>
                <a:spcPts val="1200"/>
              </a:spcAft>
            </a:pPr>
            <a:r>
              <a:rPr lang="en-US" sz="2400" dirty="0">
                <a:cs typeface="Avenir Book"/>
              </a:rPr>
              <a:t>You are not required to disclose your disability</a:t>
            </a:r>
          </a:p>
          <a:p>
            <a:pPr>
              <a:spcBef>
                <a:spcPts val="0"/>
              </a:spcBef>
              <a:spcAft>
                <a:spcPts val="1200"/>
              </a:spcAft>
            </a:pPr>
            <a:r>
              <a:rPr lang="en-US" sz="2400" dirty="0">
                <a:cs typeface="Avenir Book"/>
              </a:rPr>
              <a:t>You are not required to disclose a disability to request an accommodation</a:t>
            </a:r>
          </a:p>
          <a:p>
            <a:pPr>
              <a:spcBef>
                <a:spcPts val="0"/>
              </a:spcBef>
              <a:spcAft>
                <a:spcPts val="1200"/>
              </a:spcAft>
            </a:pPr>
            <a:r>
              <a:rPr lang="en-US" sz="2400" dirty="0">
                <a:cs typeface="Avenir Book"/>
              </a:rPr>
              <a:t>Each person’s approach is different</a:t>
            </a:r>
          </a:p>
          <a:p>
            <a:pPr>
              <a:spcBef>
                <a:spcPts val="0"/>
              </a:spcBef>
              <a:spcAft>
                <a:spcPts val="1200"/>
              </a:spcAft>
            </a:pPr>
            <a:r>
              <a:rPr lang="en-US" sz="2400" dirty="0">
                <a:cs typeface="Avenir Book"/>
              </a:rPr>
              <a:t>Inclusion of disabilities as part of DEI is more common than in the past</a:t>
            </a:r>
          </a:p>
        </p:txBody>
      </p:sp>
      <p:pic>
        <p:nvPicPr>
          <p:cNvPr id="4" name="Picture 3" descr="Light purple circle with human figure inside  An image often associated with accessibility.">
            <a:extLst>
              <a:ext uri="{FF2B5EF4-FFF2-40B4-BE49-F238E27FC236}">
                <a16:creationId xmlns:a16="http://schemas.microsoft.com/office/drawing/2014/main" id="{1D25F324-CE77-48A6-BE1D-3453252AC601}"/>
              </a:ext>
            </a:extLst>
          </p:cNvPr>
          <p:cNvPicPr>
            <a:picLocks noChangeAspect="1"/>
          </p:cNvPicPr>
          <p:nvPr/>
        </p:nvPicPr>
        <p:blipFill>
          <a:blip r:embed="rId2"/>
          <a:stretch>
            <a:fillRect/>
          </a:stretch>
        </p:blipFill>
        <p:spPr>
          <a:xfrm>
            <a:off x="9165965" y="2513487"/>
            <a:ext cx="2542252" cy="2237426"/>
          </a:xfrm>
          <a:prstGeom prst="rect">
            <a:avLst/>
          </a:prstGeom>
        </p:spPr>
      </p:pic>
    </p:spTree>
    <p:extLst>
      <p:ext uri="{BB962C8B-B14F-4D97-AF65-F5344CB8AC3E}">
        <p14:creationId xmlns:p14="http://schemas.microsoft.com/office/powerpoint/2010/main" val="3198898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Welcome</a:t>
            </a:r>
            <a:endParaRPr lang="en-US" u="sng" dirty="0"/>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dirty="0">
              <a:solidFill>
                <a:schemeClr val="tx1"/>
              </a:solidFill>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lgn="ctr">
              <a:buNone/>
            </a:pPr>
            <a:r>
              <a:rPr lang="en-US" sz="3200" b="1" dirty="0">
                <a:solidFill>
                  <a:schemeClr val="tx1"/>
                </a:solidFill>
                <a:latin typeface="Calibri" panose="020F0502020204030204" pitchFamily="34" charset="0"/>
                <a:cs typeface="Calibri" panose="020F0502020204030204" pitchFamily="34" charset="0"/>
              </a:rPr>
              <a:t>Andrew Houtenville</a:t>
            </a:r>
            <a:br>
              <a:rPr lang="en-US" sz="3200" b="1"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University of New Hampshire</a:t>
            </a:r>
            <a:br>
              <a:rPr lang="en-US" sz="3200"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B54A-4322-4E78-8A92-C588EDA912B0}"/>
              </a:ext>
            </a:extLst>
          </p:cNvPr>
          <p:cNvSpPr>
            <a:spLocks noGrp="1"/>
          </p:cNvSpPr>
          <p:nvPr>
            <p:ph type="title"/>
          </p:nvPr>
        </p:nvSpPr>
        <p:spPr>
          <a:xfrm>
            <a:off x="637309" y="1615960"/>
            <a:ext cx="11277600" cy="1325563"/>
          </a:xfrm>
        </p:spPr>
        <p:txBody>
          <a:bodyPr>
            <a:normAutofit fontScale="90000"/>
          </a:bodyPr>
          <a:lstStyle/>
          <a:p>
            <a:pPr algn="ctr"/>
            <a:r>
              <a:rPr lang="en-US" dirty="0"/>
              <a:t>If you’re interested in learning more about accessibility   </a:t>
            </a:r>
            <a:br>
              <a:rPr lang="en-US" dirty="0"/>
            </a:br>
            <a:r>
              <a:rPr lang="en-US" dirty="0"/>
              <a:t>feel free to contact me!</a:t>
            </a:r>
            <a:br>
              <a:rPr lang="en-US" dirty="0"/>
            </a:br>
            <a:br>
              <a:rPr lang="en-US" dirty="0"/>
            </a:br>
            <a:br>
              <a:rPr lang="en-US" dirty="0"/>
            </a:br>
            <a:endParaRPr lang="en-US" dirty="0"/>
          </a:p>
        </p:txBody>
      </p:sp>
      <p:sp>
        <p:nvSpPr>
          <p:cNvPr id="10" name="TextBox 9">
            <a:extLst>
              <a:ext uri="{FF2B5EF4-FFF2-40B4-BE49-F238E27FC236}">
                <a16:creationId xmlns:a16="http://schemas.microsoft.com/office/drawing/2014/main" id="{5FB4E53D-5840-4BDC-B339-A0E60298DAB6}"/>
              </a:ext>
            </a:extLst>
          </p:cNvPr>
          <p:cNvSpPr txBox="1"/>
          <p:nvPr/>
        </p:nvSpPr>
        <p:spPr>
          <a:xfrm>
            <a:off x="2873022" y="3216137"/>
            <a:ext cx="7109178" cy="3231654"/>
          </a:xfrm>
          <a:prstGeom prst="rect">
            <a:avLst/>
          </a:prstGeom>
          <a:noFill/>
        </p:spPr>
        <p:txBody>
          <a:bodyPr wrap="square" rtlCol="0">
            <a:spAutoFit/>
          </a:bodyPr>
          <a:lstStyle/>
          <a:p>
            <a:r>
              <a:rPr lang="en-US" sz="2400" dirty="0"/>
              <a:t>Contact Details:</a:t>
            </a:r>
            <a:endParaRPr lang="en-US" sz="2400" dirty="0">
              <a:hlinkClick r:id="" action="ppaction://noaction"/>
            </a:endParaRPr>
          </a:p>
          <a:p>
            <a:endParaRPr lang="en-US" sz="2400" dirty="0">
              <a:hlinkClick r:id="" action="ppaction://noaction"/>
            </a:endParaRPr>
          </a:p>
          <a:p>
            <a:r>
              <a:rPr lang="en-US" sz="2400" dirty="0">
                <a:hlinkClick r:id="" action="ppaction://noaction"/>
              </a:rPr>
              <a:t>sam.evans@accessibilityassociation.org</a:t>
            </a:r>
            <a:endParaRPr lang="en-US" sz="2400" dirty="0"/>
          </a:p>
          <a:p>
            <a:endParaRPr lang="en-US" sz="2400" dirty="0"/>
          </a:p>
          <a:p>
            <a:r>
              <a:rPr lang="en-US" sz="2400" dirty="0">
                <a:hlinkClick r:id="rId2"/>
              </a:rPr>
              <a:t>https://www.linkedin.com/in/samanthaspearsevans/</a:t>
            </a:r>
            <a:endParaRPr lang="en-US" sz="2400" dirty="0"/>
          </a:p>
          <a:p>
            <a:endParaRPr lang="en-US" sz="2400" dirty="0">
              <a:hlinkClick r:id="" action="ppaction://noaction"/>
            </a:endParaRPr>
          </a:p>
          <a:p>
            <a:r>
              <a:rPr lang="en-US" sz="2400" dirty="0">
                <a:hlinkClick r:id="" action="ppaction://noaction"/>
              </a:rPr>
              <a:t>https://twitter.com/samspearsevans</a:t>
            </a:r>
            <a:endParaRPr lang="en-US" sz="2400" dirty="0"/>
          </a:p>
          <a:p>
            <a:endParaRPr lang="en-US" dirty="0"/>
          </a:p>
          <a:p>
            <a:endParaRPr lang="en-US" dirty="0"/>
          </a:p>
        </p:txBody>
      </p:sp>
      <p:sp>
        <p:nvSpPr>
          <p:cNvPr id="4" name="Slide Number Placeholder 3">
            <a:extLst>
              <a:ext uri="{FF2B5EF4-FFF2-40B4-BE49-F238E27FC236}">
                <a16:creationId xmlns:a16="http://schemas.microsoft.com/office/drawing/2014/main" id="{15612FF4-180A-466E-B90B-E967526CA717}"/>
              </a:ext>
            </a:extLst>
          </p:cNvPr>
          <p:cNvSpPr>
            <a:spLocks noGrp="1"/>
          </p:cNvSpPr>
          <p:nvPr>
            <p:ph type="sldNum" sz="quarter" idx="12"/>
          </p:nvPr>
        </p:nvSpPr>
        <p:spPr/>
        <p:txBody>
          <a:bodyPr/>
          <a:lstStyle/>
          <a:p>
            <a:fld id="{F3031988-9944-49BA-913B-AC550EA18A63}" type="slidenum">
              <a:rPr lang="en-US" smtClean="0"/>
              <a:pPr/>
              <a:t>50</a:t>
            </a:fld>
            <a:endParaRPr lang="en-US" dirty="0"/>
          </a:p>
        </p:txBody>
      </p:sp>
    </p:spTree>
    <p:extLst>
      <p:ext uri="{BB962C8B-B14F-4D97-AF65-F5344CB8AC3E}">
        <p14:creationId xmlns:p14="http://schemas.microsoft.com/office/powerpoint/2010/main" val="3094224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Questions and Answers</a:t>
            </a:r>
            <a:endParaRPr lang="en-US" dirty="0"/>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dirty="0">
                <a:latin typeface="Calibri" panose="020F0502020204030204" pitchFamily="34" charset="0"/>
                <a:cs typeface="Microsoft Sans Serif" pitchFamily="34" charset="0"/>
              </a:rPr>
              <a:t>Use Q&amp;A button on Zoom </a:t>
            </a: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endParaRPr lang="en-US"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Slides will be archived at: </a:t>
            </a:r>
            <a:r>
              <a:rPr lang="en-US" sz="3200" dirty="0">
                <a:hlinkClick r:id="rId2"/>
              </a:rPr>
              <a:t>https://researchondisability.org/home/ntide</a:t>
            </a:r>
            <a:r>
              <a:rPr lang="en-US" sz="3200" dirty="0"/>
              <a:t>.</a:t>
            </a:r>
            <a:endParaRPr lang="en-US" sz="2800" dirty="0">
              <a:latin typeface="Calibri" panose="020F0502020204030204" pitchFamily="34" charset="0"/>
              <a:cs typeface="Microsoft Sans Serif" pitchFamily="34" charset="0"/>
            </a:endParaRP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Take our feedback survey at …</a:t>
            </a:r>
          </a:p>
          <a:p>
            <a:pPr marL="0" indent="0" algn="ctr">
              <a:spcBef>
                <a:spcPts val="600"/>
              </a:spcBef>
              <a:buNone/>
            </a:pPr>
            <a:r>
              <a:rPr lang="en-US" sz="2800" dirty="0">
                <a:latin typeface="Calibri" panose="020F0502020204030204" pitchFamily="34" charset="0"/>
                <a:cs typeface="Microsoft Sans Serif" pitchFamily="34" charset="0"/>
              </a:rPr>
              <a:t>www.researchondisability.org/ntide/ntide-survey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51</a:t>
            </a:fld>
            <a:endParaRPr lang="en-US"/>
          </a:p>
        </p:txBody>
      </p:sp>
      <p:pic>
        <p:nvPicPr>
          <p:cNvPr id="7" name="Picture 6" descr="Q&amp;A">
            <a:extLst>
              <a:ext uri="{FF2B5EF4-FFF2-40B4-BE49-F238E27FC236}">
                <a16:creationId xmlns:a16="http://schemas.microsoft.com/office/drawing/2014/main" id="{3ED6B128-8BBE-4548-83FA-174348EB03D5}"/>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descr="C:\Users\pel3\AppData\Local\Microsoft\Windows\Temporary Internet Files\Content.IE5\OCJJ5H03\Twitter_logo_2012.svg[1].png">
            <a:extLst>
              <a:ext uri="{FF2B5EF4-FFF2-40B4-BE49-F238E27FC236}">
                <a16:creationId xmlns:a16="http://schemas.microsoft.com/office/drawing/2014/main" id="{50F9D74D-F681-44D6-8D11-5356F11F7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dirty="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dirty="0">
                <a:latin typeface="Calibri" panose="020F0502020204030204" pitchFamily="34" charset="0"/>
                <a:cs typeface="Microsoft Sans Serif" pitchFamily="34" charset="0"/>
              </a:rPr>
              <a:t>Kessler Foundation (</a:t>
            </a:r>
            <a:r>
              <a:rPr lang="en-US" dirty="0">
                <a:latin typeface="Calibri" panose="020F0502020204030204" pitchFamily="34" charset="0"/>
                <a:cs typeface="Microsoft Sans Serif" pitchFamily="34" charset="0"/>
                <a:hlinkClick r:id="rId3"/>
              </a:rPr>
              <a:t>www.kesslerfoundation.org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UNH/Institute on Disability (</a:t>
            </a:r>
            <a:r>
              <a:rPr lang="en-US" dirty="0">
                <a:latin typeface="Calibri" panose="020F0502020204030204" pitchFamily="34" charset="0"/>
                <a:cs typeface="Microsoft Sans Serif" pitchFamily="34" charset="0"/>
                <a:hlinkClick r:id="rId4"/>
              </a:rPr>
              <a:t>www.ResearchOnDisability.org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AUCD (</a:t>
            </a:r>
            <a:r>
              <a:rPr lang="en-US" dirty="0">
                <a:latin typeface="Calibri" panose="020F0502020204030204" pitchFamily="34" charset="0"/>
                <a:cs typeface="Microsoft Sans Serif" pitchFamily="34" charset="0"/>
                <a:hlinkClick r:id="rId5"/>
              </a:rPr>
              <a:t>www.AUCD.org</a:t>
            </a:r>
            <a:r>
              <a:rPr lang="en-US" dirty="0">
                <a:latin typeface="Calibri" panose="020F0502020204030204" pitchFamily="34" charset="0"/>
                <a:cs typeface="Microsoft Sans Serif" pitchFamily="34" charset="0"/>
              </a:rPr>
              <a:t>)	</a:t>
            </a:r>
          </a:p>
          <a:p>
            <a:pPr marL="285750" indent="-285750">
              <a:spcBef>
                <a:spcPts val="1800"/>
              </a:spcBef>
            </a:pPr>
            <a:r>
              <a:rPr lang="en-US" sz="3000" dirty="0">
                <a:latin typeface="Calibri" panose="020F0502020204030204" pitchFamily="34" charset="0"/>
                <a:cs typeface="Microsoft Sans Serif" pitchFamily="34" charset="0"/>
              </a:rPr>
              <a:t>Contact us at</a:t>
            </a:r>
          </a:p>
          <a:p>
            <a:pPr marL="742950" lvl="1" indent="-285750">
              <a:spcBef>
                <a:spcPts val="1800"/>
              </a:spcBef>
            </a:pPr>
            <a:r>
              <a:rPr lang="en-US" dirty="0">
                <a:latin typeface="Calibri" panose="020F0502020204030204" pitchFamily="34" charset="0"/>
                <a:cs typeface="Microsoft Sans Serif" pitchFamily="34" charset="0"/>
              </a:rPr>
              <a:t>Email: Disability.Statistics@unh.edu </a:t>
            </a:r>
          </a:p>
          <a:p>
            <a:pPr marL="742950" lvl="1" indent="-285750">
              <a:spcBef>
                <a:spcPts val="1800"/>
              </a:spcBef>
            </a:pPr>
            <a:r>
              <a:rPr lang="en-US" dirty="0">
                <a:latin typeface="Calibri" panose="020F0502020204030204" pitchFamily="34" charset="0"/>
                <a:cs typeface="Microsoft Sans Serif" pitchFamily="34" charset="0"/>
              </a:rPr>
              <a:t>Call: </a:t>
            </a:r>
            <a:r>
              <a:rPr lang="en-US" dirty="0">
                <a:latin typeface="Calibri" panose="020F0502020204030204" pitchFamily="34" charset="0"/>
              </a:rPr>
              <a:t>866-538-9521 (toll free)</a:t>
            </a:r>
            <a:endParaRPr lang="en-US" b="1" dirty="0">
              <a:latin typeface="Calibri" panose="020F0502020204030204" pitchFamily="34" charset="0"/>
            </a:endParaRPr>
          </a:p>
          <a:p>
            <a:pPr marL="742950" lvl="1" indent="-285750">
              <a:spcBef>
                <a:spcPts val="1800"/>
              </a:spcBef>
            </a:pPr>
            <a:r>
              <a:rPr lang="en-US" dirty="0">
                <a:latin typeface="Calibri" panose="020F0502020204030204" pitchFamily="34" charset="0"/>
              </a:rPr>
              <a:t>Twitter at </a:t>
            </a:r>
            <a:r>
              <a:rPr lang="en-US" i="1" dirty="0">
                <a:latin typeface="Calibri" panose="020F0502020204030204" pitchFamily="34" charset="0"/>
              </a:rPr>
              <a:t>#nTIDELearn  </a:t>
            </a:r>
            <a:endParaRPr lang="en-US" dirty="0">
              <a:latin typeface="Calibri" panose="020F0502020204030204" pitchFamily="34" charset="0"/>
            </a:endParaRPr>
          </a:p>
          <a:p>
            <a:endParaRPr lang="en-US" sz="3000" dirty="0"/>
          </a:p>
        </p:txBody>
      </p:sp>
    </p:spTree>
    <p:extLst>
      <p:ext uri="{BB962C8B-B14F-4D97-AF65-F5344CB8AC3E}">
        <p14:creationId xmlns:p14="http://schemas.microsoft.com/office/powerpoint/2010/main" val="3907559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a:hlinkClick r:id="" action="ppaction://media"/>
            <a:extLst>
              <a:ext uri="{FF2B5EF4-FFF2-40B4-BE49-F238E27FC236}">
                <a16:creationId xmlns:a16="http://schemas.microsoft.com/office/drawing/2014/main" id="{4D44247C-3914-4CA2-9538-B83542AE1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1000" y="707817"/>
            <a:ext cx="489366" cy="489366"/>
          </a:xfrm>
          <a:prstGeom prst="rect">
            <a:avLst/>
          </a:prstGeom>
        </p:spPr>
      </p:pic>
      <p:sp>
        <p:nvSpPr>
          <p:cNvPr id="11" name="Content Placeholder 2">
            <a:extLst>
              <a:ext uri="{FF2B5EF4-FFF2-40B4-BE49-F238E27FC236}">
                <a16:creationId xmlns:a16="http://schemas.microsoft.com/office/drawing/2014/main" id="{FF5CE573-FD05-4A67-9664-C490D77774BD}"/>
              </a:ext>
            </a:extLst>
          </p:cNvPr>
          <p:cNvSpPr>
            <a:spLocks noGrp="1"/>
          </p:cNvSpPr>
          <p:nvPr>
            <p:ph idx="1"/>
          </p:nvPr>
        </p:nvSpPr>
        <p:spPr>
          <a:xfrm>
            <a:off x="838200" y="1616075"/>
            <a:ext cx="10515600" cy="4351338"/>
          </a:xfrm>
        </p:spPr>
        <p:txBody>
          <a:bodyPr>
            <a:normAutofit/>
          </a:bodyPr>
          <a:lstStyle/>
          <a:p>
            <a:pPr algn="ctr"/>
            <a:endParaRPr lang="en-US" sz="4000" b="1" dirty="0">
              <a:solidFill>
                <a:schemeClr val="tx1"/>
              </a:solidFill>
              <a:latin typeface="Calibri" panose="020F0502020204030204" pitchFamily="34" charset="0"/>
            </a:endParaRPr>
          </a:p>
          <a:p>
            <a:pPr algn="ctr"/>
            <a:endParaRPr lang="en-US" sz="4000" b="1" dirty="0">
              <a:latin typeface="Calibri" panose="020F0502020204030204" pitchFamily="34" charset="0"/>
            </a:endParaRPr>
          </a:p>
          <a:p>
            <a:pPr marL="0" indent="0" algn="ctr">
              <a:buNone/>
            </a:pPr>
            <a:r>
              <a:rPr lang="en-US" sz="4800" b="1" dirty="0">
                <a:solidFill>
                  <a:schemeClr val="tx1"/>
                </a:solidFill>
                <a:latin typeface="Calibri" panose="020F0502020204030204" pitchFamily="34" charset="0"/>
              </a:rPr>
              <a:t>Bye!</a:t>
            </a:r>
            <a:endParaRPr lang="en-US" sz="4800" dirty="0"/>
          </a:p>
        </p:txBody>
      </p:sp>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0035-C62B-4283-8968-51B75B2946A5}"/>
              </a:ext>
            </a:extLst>
          </p:cNvPr>
          <p:cNvSpPr>
            <a:spLocks noGrp="1"/>
          </p:cNvSpPr>
          <p:nvPr>
            <p:ph type="title"/>
          </p:nvPr>
        </p:nvSpPr>
        <p:spPr>
          <a:xfrm>
            <a:off x="784233" y="35236"/>
            <a:ext cx="10515600" cy="1325563"/>
          </a:xfrm>
        </p:spPr>
        <p:txBody>
          <a:bodyPr/>
          <a:lstStyle/>
          <a:p>
            <a:pPr algn="ctr"/>
            <a:r>
              <a:rPr lang="en-US" sz="4400" b="1" u="sng" dirty="0">
                <a:solidFill>
                  <a:schemeClr val="tx1"/>
                </a:solidFill>
                <a:latin typeface="Calibri" panose="020F0502020204030204" pitchFamily="34" charset="0"/>
              </a:rPr>
              <a:t>Zoom Tips</a:t>
            </a:r>
            <a:endParaRPr lang="en-US" dirty="0"/>
          </a:p>
        </p:txBody>
      </p:sp>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489126"/>
            <a:ext cx="4817533" cy="4351338"/>
          </a:xfrm>
        </p:spPr>
        <p:txBody>
          <a:bodyPr/>
          <a:lstStyle/>
          <a:p>
            <a:pPr>
              <a:spcBef>
                <a:spcPts val="1800"/>
              </a:spcBef>
            </a:pPr>
            <a:r>
              <a:rPr lang="en-US" dirty="0">
                <a:latin typeface="Calibri" panose="020F0502020204030204" pitchFamily="34" charset="0"/>
              </a:rPr>
              <a:t>Zoom Tip #1: Sound</a:t>
            </a:r>
          </a:p>
          <a:p>
            <a:pPr lvl="1">
              <a:spcBef>
                <a:spcPts val="1800"/>
              </a:spcBef>
            </a:pPr>
            <a:r>
              <a:rPr lang="en-US" sz="2400" dirty="0">
                <a:latin typeface="Calibri" panose="020F0502020204030204" pitchFamily="34" charset="0"/>
                <a:cs typeface="Calibri" panose="020F0502020204030204" pitchFamily="34" charset="0"/>
              </a:rPr>
              <a:t>To select the speaker you want to use for today’s webinar, click on the </a:t>
            </a:r>
            <a:r>
              <a:rPr lang="en-US" sz="2400" b="1" dirty="0">
                <a:latin typeface="Calibri" panose="020F0502020204030204" pitchFamily="34" charset="0"/>
                <a:cs typeface="Calibri" panose="020F0502020204030204" pitchFamily="34" charset="0"/>
              </a:rPr>
              <a:t>up arrow</a:t>
            </a:r>
            <a:r>
              <a:rPr lang="en-US" sz="2400" dirty="0">
                <a:latin typeface="Calibri" panose="020F0502020204030204" pitchFamily="34" charset="0"/>
                <a:cs typeface="Calibri" panose="020F0502020204030204" pitchFamily="34" charset="0"/>
              </a:rPr>
              <a:t> next to </a:t>
            </a:r>
            <a:r>
              <a:rPr lang="en-US" sz="2400" b="1" dirty="0">
                <a:latin typeface="Calibri" panose="020F0502020204030204" pitchFamily="34" charset="0"/>
                <a:cs typeface="Calibri" panose="020F0502020204030204" pitchFamily="34" charset="0"/>
              </a:rPr>
              <a:t>Audio Settings</a:t>
            </a:r>
            <a:r>
              <a:rPr lang="en-US" sz="2400" dirty="0">
                <a:latin typeface="Calibri" panose="020F0502020204030204" pitchFamily="34" charset="0"/>
                <a:cs typeface="Calibri" panose="020F0502020204030204" pitchFamily="34" charset="0"/>
              </a:rPr>
              <a:t>, and then select one of the options.</a:t>
            </a:r>
          </a:p>
          <a:p>
            <a:endParaRPr lang="en-US" dirty="0"/>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fld id="{9C637C1D-740A-4EE7-9AC7-DE15DA94B719}" type="slidenum">
              <a:rPr lang="en-US" smtClean="0"/>
              <a:t>6</a:t>
            </a:fld>
            <a:endParaRPr lang="en-US"/>
          </a:p>
        </p:txBody>
      </p:sp>
      <p:sp>
        <p:nvSpPr>
          <p:cNvPr id="7" name="TextBox 6">
            <a:extLst>
              <a:ext uri="{FF2B5EF4-FFF2-40B4-BE49-F238E27FC236}">
                <a16:creationId xmlns:a16="http://schemas.microsoft.com/office/drawing/2014/main" id="{5E1FAF20-F8E5-4036-9188-2008BC0C76AC}"/>
              </a:ext>
            </a:extLst>
          </p:cNvPr>
          <p:cNvSpPr txBox="1"/>
          <p:nvPr/>
        </p:nvSpPr>
        <p:spPr>
          <a:xfrm>
            <a:off x="6231469" y="1432886"/>
            <a:ext cx="5122331" cy="2231380"/>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US" sz="2800" kern="0" dirty="0">
                <a:latin typeface="Calibri" panose="020F0502020204030204" pitchFamily="34" charset="0"/>
              </a:rPr>
              <a:t>Zoom Tip #2: Close Captioning</a:t>
            </a:r>
          </a:p>
          <a:p>
            <a:pPr lvl="1">
              <a:spcBef>
                <a:spcPts val="1800"/>
              </a:spcBef>
            </a:pPr>
            <a:r>
              <a:rPr lang="en-US" sz="2400" kern="0" dirty="0">
                <a:latin typeface="Calibri" panose="020F0502020204030204" pitchFamily="34" charset="0"/>
                <a:cs typeface="Calibri" panose="020F0502020204030204" pitchFamily="34" charset="0"/>
              </a:rPr>
              <a:t>Click on</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Closed Caption</a:t>
            </a:r>
            <a:r>
              <a:rPr lang="en-US" sz="2400" dirty="0">
                <a:latin typeface="Calibri" panose="020F0502020204030204" pitchFamily="34" charset="0"/>
                <a:cs typeface="Calibri" panose="020F0502020204030204" pitchFamily="34" charset="0"/>
              </a:rPr>
              <a:t>, and then select </a:t>
            </a:r>
            <a:r>
              <a:rPr lang="en-US" sz="2400" b="1" dirty="0">
                <a:latin typeface="Calibri" panose="020F0502020204030204" pitchFamily="34" charset="0"/>
                <a:cs typeface="Calibri" panose="020F0502020204030204" pitchFamily="34" charset="0"/>
              </a:rPr>
              <a:t>Show Subtitle</a:t>
            </a:r>
            <a:r>
              <a:rPr lang="en-US" sz="2400" dirty="0">
                <a:latin typeface="Calibri" panose="020F0502020204030204" pitchFamily="34" charset="0"/>
                <a:cs typeface="Calibri" panose="020F0502020204030204" pitchFamily="34" charset="0"/>
              </a:rPr>
              <a:t> for subtitles, </a:t>
            </a:r>
            <a:r>
              <a:rPr lang="en-US" sz="2400" u="sng" dirty="0">
                <a:latin typeface="Calibri" panose="020F0502020204030204" pitchFamily="34" charset="0"/>
                <a:cs typeface="Calibri" panose="020F0502020204030204" pitchFamily="34" charset="0"/>
              </a:rPr>
              <a:t>or</a:t>
            </a:r>
            <a:r>
              <a:rPr lang="en-US" sz="2400" dirty="0">
                <a:latin typeface="Calibri" panose="020F0502020204030204" pitchFamily="34" charset="0"/>
                <a:cs typeface="Calibri" panose="020F0502020204030204" pitchFamily="34" charset="0"/>
              </a:rPr>
              <a:t> select </a:t>
            </a:r>
            <a:r>
              <a:rPr lang="en-US" sz="2400" b="1" dirty="0">
                <a:latin typeface="Calibri" panose="020F0502020204030204" pitchFamily="34" charset="0"/>
                <a:cs typeface="Calibri" panose="020F0502020204030204" pitchFamily="34" charset="0"/>
              </a:rPr>
              <a:t>View Full Transcript </a:t>
            </a:r>
            <a:r>
              <a:rPr lang="en-US" sz="2400" dirty="0">
                <a:latin typeface="Calibri" panose="020F0502020204030204" pitchFamily="34" charset="0"/>
                <a:cs typeface="Calibri" panose="020F0502020204030204" pitchFamily="34" charset="0"/>
              </a:rPr>
              <a:t>to get a running transcript of the captions.</a:t>
            </a:r>
          </a:p>
        </p:txBody>
      </p:sp>
      <p:pic>
        <p:nvPicPr>
          <p:cNvPr id="9" name="Picture 8">
            <a:extLst>
              <a:ext uri="{FF2B5EF4-FFF2-40B4-BE49-F238E27FC236}">
                <a16:creationId xmlns:a16="http://schemas.microsoft.com/office/drawing/2014/main" id="{E82F6EFD-CF39-48D0-9A06-E0CB65BCB0CF}"/>
              </a:ext>
            </a:extLst>
          </p:cNvPr>
          <p:cNvPicPr>
            <a:picLocks noChangeAspect="1"/>
          </p:cNvPicPr>
          <p:nvPr/>
        </p:nvPicPr>
        <p:blipFill rotWithShape="1">
          <a:blip r:embed="rId2"/>
          <a:srcRect l="16468" t="55870" r="46081" b="12356"/>
          <a:stretch/>
        </p:blipFill>
        <p:spPr>
          <a:xfrm>
            <a:off x="1483815" y="4430474"/>
            <a:ext cx="3416205" cy="1612767"/>
          </a:xfrm>
          <a:prstGeom prst="rect">
            <a:avLst/>
          </a:prstGeom>
        </p:spPr>
      </p:pic>
      <p:pic>
        <p:nvPicPr>
          <p:cNvPr id="11" name="Picture 3" descr="A screenshot of a cell phone&#10;&#10;Description generated with very high confidence">
            <a:extLst>
              <a:ext uri="{FF2B5EF4-FFF2-40B4-BE49-F238E27FC236}">
                <a16:creationId xmlns:a16="http://schemas.microsoft.com/office/drawing/2014/main" id="{3176547C-24D8-4981-9F29-DA8BC831FAE6}"/>
              </a:ext>
            </a:extLst>
          </p:cNvPr>
          <p:cNvPicPr>
            <a:picLocks noChangeAspect="1"/>
          </p:cNvPicPr>
          <p:nvPr/>
        </p:nvPicPr>
        <p:blipFill rotWithShape="1">
          <a:blip r:embed="rId3"/>
          <a:srcRect l="5665" t="66198" r="42515" b="-2"/>
          <a:stretch/>
        </p:blipFill>
        <p:spPr>
          <a:xfrm>
            <a:off x="6916977" y="3664266"/>
            <a:ext cx="1496388" cy="734868"/>
          </a:xfrm>
          <a:prstGeom prst="rect">
            <a:avLst/>
          </a:prstGeom>
        </p:spPr>
      </p:pic>
      <p:pic>
        <p:nvPicPr>
          <p:cNvPr id="13" name="Picture 3" descr="A screen shot of the Zoom Closed Caption options">
            <a:extLst>
              <a:ext uri="{FF2B5EF4-FFF2-40B4-BE49-F238E27FC236}">
                <a16:creationId xmlns:a16="http://schemas.microsoft.com/office/drawing/2014/main" id="{98B98A50-3F09-4A70-AA65-A2F9BB02D24F}"/>
              </a:ext>
            </a:extLst>
          </p:cNvPr>
          <p:cNvPicPr>
            <a:picLocks noChangeAspect="1"/>
          </p:cNvPicPr>
          <p:nvPr/>
        </p:nvPicPr>
        <p:blipFill rotWithShape="1">
          <a:blip r:embed="rId4"/>
          <a:srcRect l="8093" t="30909" r="2280" b="27272"/>
          <a:stretch/>
        </p:blipFill>
        <p:spPr>
          <a:xfrm>
            <a:off x="6916977" y="4399134"/>
            <a:ext cx="2246073" cy="1675449"/>
          </a:xfrm>
          <a:prstGeom prst="rect">
            <a:avLst/>
          </a:prstGeom>
        </p:spPr>
      </p:pic>
      <p:pic>
        <p:nvPicPr>
          <p:cNvPr id="15" name="Picture 14">
            <a:extLst>
              <a:ext uri="{FF2B5EF4-FFF2-40B4-BE49-F238E27FC236}">
                <a16:creationId xmlns:a16="http://schemas.microsoft.com/office/drawing/2014/main" id="{5CD99D1C-DB3C-4B76-9B5A-310D12B40AC9}"/>
              </a:ext>
            </a:extLst>
          </p:cNvPr>
          <p:cNvPicPr>
            <a:picLocks noChangeAspect="1"/>
          </p:cNvPicPr>
          <p:nvPr/>
        </p:nvPicPr>
        <p:blipFill rotWithShape="1">
          <a:blip r:embed="rId2"/>
          <a:srcRect l="2" t="88021" r="80364" b="-604"/>
          <a:stretch/>
        </p:blipFill>
        <p:spPr>
          <a:xfrm>
            <a:off x="1483815" y="3915020"/>
            <a:ext cx="1542443" cy="550034"/>
          </a:xfrm>
          <a:prstGeom prst="rect">
            <a:avLst/>
          </a:prstGeom>
        </p:spPr>
      </p:pic>
      <p:sp>
        <p:nvSpPr>
          <p:cNvPr id="17" name="TextBox 16">
            <a:extLst>
              <a:ext uri="{FF2B5EF4-FFF2-40B4-BE49-F238E27FC236}">
                <a16:creationId xmlns:a16="http://schemas.microsoft.com/office/drawing/2014/main" id="{E328B99D-94AC-4429-87A3-BE7EC45C5247}"/>
              </a:ext>
            </a:extLst>
          </p:cNvPr>
          <p:cNvSpPr txBox="1"/>
          <p:nvPr/>
        </p:nvSpPr>
        <p:spPr>
          <a:xfrm rot="19215950">
            <a:off x="5189879" y="4404027"/>
            <a:ext cx="1553630" cy="523220"/>
          </a:xfrm>
          <a:prstGeom prst="rect">
            <a:avLst/>
          </a:prstGeom>
          <a:noFill/>
        </p:spPr>
        <p:txBody>
          <a:bodyPr wrap="none" rtlCol="0">
            <a:spAutoFit/>
          </a:bodyPr>
          <a:lstStyle/>
          <a:p>
            <a:pPr algn="ctr"/>
            <a:r>
              <a:rPr lang="en-US" sz="1400" dirty="0"/>
              <a:t>Your screen may </a:t>
            </a:r>
          </a:p>
          <a:p>
            <a:pPr algn="ctr"/>
            <a:r>
              <a:rPr lang="en-US" sz="1400" dirty="0"/>
              <a:t>look a bit different</a:t>
            </a:r>
          </a:p>
        </p:txBody>
      </p:sp>
    </p:spTree>
    <p:extLst>
      <p:ext uri="{BB962C8B-B14F-4D97-AF65-F5344CB8AC3E}">
        <p14:creationId xmlns:p14="http://schemas.microsoft.com/office/powerpoint/2010/main" val="307751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nTIDE Lunch &amp; Learn</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p:txBody>
          <a:bodyPr>
            <a:normAutofit/>
          </a:bodyPr>
          <a:lstStyle/>
          <a:p>
            <a:pPr marL="233363" lvl="1">
              <a:spcBef>
                <a:spcPts val="1800"/>
              </a:spcBef>
            </a:pPr>
            <a:r>
              <a:rPr lang="en-US" sz="3000" dirty="0">
                <a:latin typeface="Calibri" panose="020F0502020204030204" pitchFamily="34" charset="0"/>
              </a:rPr>
              <a:t>Occurs at noon Eastern-time on the first Friday day of each month, with the release of the </a:t>
            </a:r>
            <a:r>
              <a:rPr lang="en-US" sz="3000" u="sng" dirty="0">
                <a:latin typeface="Calibri" panose="020F0502020204030204" pitchFamily="34" charset="0"/>
              </a:rPr>
              <a:t>nTIDE Report</a:t>
            </a:r>
            <a:r>
              <a:rPr lang="en-US" sz="3000" dirty="0">
                <a:latin typeface="Calibri" panose="020F0502020204030204" pitchFamily="34" charset="0"/>
              </a:rPr>
              <a:t>.</a:t>
            </a:r>
          </a:p>
          <a:p>
            <a:pPr marL="233363" lvl="1">
              <a:spcBef>
                <a:spcPts val="1800"/>
              </a:spcBef>
            </a:pPr>
            <a:r>
              <a:rPr lang="en-US" sz="3000" dirty="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53859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dirty="0">
                <a:latin typeface="Calibri" panose="020F0502020204030204" pitchFamily="34" charset="0"/>
              </a:rPr>
              <a:t>Today’s Program</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p:txBody>
          <a:bodyPr>
            <a:normAutofit/>
          </a:bodyPr>
          <a:lstStyle/>
          <a:p>
            <a:pPr>
              <a:spcBef>
                <a:spcPts val="1200"/>
              </a:spcBef>
            </a:pPr>
            <a:r>
              <a:rPr lang="en-US" dirty="0">
                <a:latin typeface="Calibri" panose="020F0502020204030204" pitchFamily="34" charset="0"/>
              </a:rPr>
              <a:t>Part 1: nTIDE Report … “The Numbers”</a:t>
            </a:r>
          </a:p>
          <a:p>
            <a:pPr lvl="1">
              <a:spcBef>
                <a:spcPts val="800"/>
              </a:spcBef>
            </a:pPr>
            <a:r>
              <a:rPr lang="en-US" sz="2300" dirty="0">
                <a:latin typeface="Calibri" panose="020F0502020204030204" pitchFamily="34" charset="0"/>
              </a:rPr>
              <a:t>Elaine Katz, Kessler Foundation</a:t>
            </a:r>
          </a:p>
          <a:p>
            <a:pPr lvl="1">
              <a:spcBef>
                <a:spcPts val="800"/>
              </a:spcBef>
            </a:pPr>
            <a:r>
              <a:rPr lang="en-US" sz="2300" dirty="0">
                <a:latin typeface="Calibri" panose="020F0502020204030204" pitchFamily="34" charset="0"/>
              </a:rPr>
              <a:t>Andrew Houtenville, University of New Hampshire</a:t>
            </a:r>
          </a:p>
          <a:p>
            <a:r>
              <a:rPr lang="en-US" dirty="0">
                <a:latin typeface="Calibri" panose="020F0502020204030204" pitchFamily="34" charset="0"/>
              </a:rPr>
              <a:t>Part 2: nTIDE News</a:t>
            </a:r>
          </a:p>
          <a:p>
            <a:pPr lvl="1"/>
            <a:r>
              <a:rPr lang="en-US" sz="2300" dirty="0">
                <a:latin typeface="Calibri" panose="020F0502020204030204" pitchFamily="34" charset="0"/>
              </a:rPr>
              <a:t>Denise Rozell, </a:t>
            </a:r>
            <a:r>
              <a:rPr lang="en-US" sz="2300" dirty="0">
                <a:solidFill>
                  <a:srgbClr val="000000"/>
                </a:solidFill>
                <a:latin typeface="Calibri"/>
                <a:cs typeface="Calibri"/>
              </a:rPr>
              <a:t>Association of University Centers on Disabilities (AUCD</a:t>
            </a:r>
            <a:r>
              <a:rPr lang="en-US" sz="2300" dirty="0">
                <a:latin typeface="Calibri"/>
                <a:cs typeface="Calibri"/>
              </a:rPr>
              <a:t>)</a:t>
            </a:r>
          </a:p>
          <a:p>
            <a:pPr>
              <a:spcBef>
                <a:spcPts val="1200"/>
              </a:spcBef>
            </a:pPr>
            <a:r>
              <a:rPr lang="en-US" dirty="0">
                <a:latin typeface="Calibri" panose="020F0502020204030204" pitchFamily="34" charset="0"/>
              </a:rPr>
              <a:t>Part 3: Guest Speaker </a:t>
            </a:r>
          </a:p>
          <a:p>
            <a:pPr lvl="1">
              <a:spcBef>
                <a:spcPts val="1200"/>
              </a:spcBef>
            </a:pPr>
            <a:r>
              <a:rPr lang="en-US" dirty="0">
                <a:latin typeface="Calibri" panose="020F0502020204030204" pitchFamily="34" charset="0"/>
              </a:rPr>
              <a:t>Samantha Evans, International Association of Accessibility Professionals</a:t>
            </a:r>
          </a:p>
          <a:p>
            <a:pPr>
              <a:spcBef>
                <a:spcPts val="1200"/>
              </a:spcBef>
            </a:pPr>
            <a:r>
              <a:rPr lang="en-US" dirty="0">
                <a:latin typeface="Calibri" panose="020F0502020204030204" pitchFamily="34" charset="0"/>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23702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dirty="0"/>
              <a:t>Part 1: The </a:t>
            </a:r>
            <a:r>
              <a:rPr lang="en-US" b="1" u="sng" dirty="0">
                <a:latin typeface="Calibri" panose="020F0502020204030204" pitchFamily="34" charset="0"/>
                <a:cs typeface="Calibri" panose="020F0502020204030204" pitchFamily="34" charset="0"/>
              </a:rPr>
              <a:t>nTIDE</a:t>
            </a:r>
            <a:r>
              <a:rPr lang="en-US" b="1" u="sng" dirty="0"/>
              <a:t>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3200" b="1" dirty="0"/>
              <a:t>Andrew Houtenville</a:t>
            </a:r>
          </a:p>
          <a:p>
            <a:pPr marL="0" indent="0" algn="ctr">
              <a:buNone/>
            </a:pPr>
            <a:r>
              <a:rPr lang="en-US" sz="3200" dirty="0"/>
              <a:t>University of New Hampshire</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104172155"/>
      </p:ext>
    </p:extLst>
  </p:cSld>
  <p:clrMapOvr>
    <a:masterClrMapping/>
  </p:clrMapOvr>
</p:sld>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F3AE54-E525-407A-9473-4F14C43EA8FD}">
  <ds:schemaRefs>
    <ds:schemaRef ds:uri="http://schemas.microsoft.com/office/2006/metadata/properties"/>
    <ds:schemaRef ds:uri="http://purl.org/dc/dcmitype/"/>
    <ds:schemaRef ds:uri="af1aecce-9966-48e2-adf8-ad84ee7f2c0f"/>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3.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780</TotalTime>
  <Words>2414</Words>
  <Application>Microsoft Office PowerPoint</Application>
  <PresentationFormat>Widescreen</PresentationFormat>
  <Paragraphs>328</Paragraphs>
  <Slides>53</Slides>
  <Notes>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Arial Narrow</vt:lpstr>
      <vt:lpstr>Calibri</vt:lpstr>
      <vt:lpstr>Myriad Pro</vt:lpstr>
      <vt:lpstr>Wingdings</vt:lpstr>
      <vt:lpstr>2_nTIDE Lunch and Learn PPT Template</vt:lpstr>
      <vt:lpstr>nTIDE Lunch &amp; Learn Webinar Series</vt:lpstr>
      <vt:lpstr>nTIDE Lunch &amp; Learn Webinar Series</vt:lpstr>
      <vt:lpstr>Up Front Matters</vt:lpstr>
      <vt:lpstr>Up Front Matters</vt:lpstr>
      <vt:lpstr>Welcome</vt:lpstr>
      <vt:lpstr>Zoom Tips</vt:lpstr>
      <vt:lpstr>About nTIDE Lunch &amp; Learn</vt:lpstr>
      <vt:lpstr>Today’s Program</vt:lpstr>
      <vt:lpstr>Part 1: The nTIDE Report</vt:lpstr>
      <vt:lpstr>The Monthly nTIDE Report</vt:lpstr>
      <vt:lpstr>Source of the Data</vt:lpstr>
      <vt:lpstr>The Numbers</vt:lpstr>
      <vt:lpstr>Employment -to-  Population  Ratio</vt:lpstr>
      <vt:lpstr>Employment -to-  Population  Ratio</vt:lpstr>
      <vt:lpstr>Employment -to-  Population  Ratio</vt:lpstr>
      <vt:lpstr>Employment -to-  Population  Ratio</vt:lpstr>
      <vt:lpstr>Employment -to-  Population  Ratio</vt:lpstr>
      <vt:lpstr>Employment -to-  Population  Ratio</vt:lpstr>
      <vt:lpstr>Employment -to-  Population  Ratio</vt:lpstr>
      <vt:lpstr>Employment -to-  Population  Ratio</vt:lpstr>
      <vt:lpstr>Employment -to-  Population  Ratio</vt:lpstr>
      <vt:lpstr>Employment -to-  Population  Ratio</vt:lpstr>
      <vt:lpstr>Employment -to-  Population  Ratio</vt:lpstr>
      <vt:lpstr>Employment -to-  Population  Ratio</vt:lpstr>
      <vt:lpstr>Labor  Force Participation Rate</vt:lpstr>
      <vt:lpstr>Labor  Force Participation Rate</vt:lpstr>
      <vt:lpstr>Labor  Force Participation Rate</vt:lpstr>
      <vt:lpstr>Part 2 nTIDE News</vt:lpstr>
      <vt:lpstr>Federal Policy Update</vt:lpstr>
      <vt:lpstr>How States Can Utilize American  Rescue Plan Funds: Individuals with Disabilities</vt:lpstr>
      <vt:lpstr>The Center for Advancing Policy on  Employment for Youth (CAPE-Youth) </vt:lpstr>
      <vt:lpstr>Employment:  COVID and Long Haul COVID</vt:lpstr>
      <vt:lpstr>Trauma-Informed Recruiting and  Retention Resources</vt:lpstr>
      <vt:lpstr>Trauma-Informed Policy Considerations for Youth and Young Adults with Disabilities</vt:lpstr>
      <vt:lpstr>ThinkWork State Data Blue Book </vt:lpstr>
      <vt:lpstr>Understanding Persons With Disabilities’  Reasons for Not Seeking Employment</vt:lpstr>
      <vt:lpstr>America’s housing affordability crisis: Perpetuating disparities</vt:lpstr>
      <vt:lpstr>Webinar: Systems Level Inter-Agency Collaboration: How One State Made it Work</vt:lpstr>
      <vt:lpstr>Part 3: nTIDE Guest Speaker</vt:lpstr>
      <vt:lpstr>Virtual Interviews &amp; Hiring  To Disclose or Not To Disclose? </vt:lpstr>
      <vt:lpstr>Virtual Interviews &amp; Disability Strategy</vt:lpstr>
      <vt:lpstr>Where do you consider disclosing a disability in the hiring and virtual interview process?</vt:lpstr>
      <vt:lpstr>Disclosing for Information</vt:lpstr>
      <vt:lpstr>Disclosing to Ask for Accommodations</vt:lpstr>
      <vt:lpstr>Disclosing during the interview</vt:lpstr>
      <vt:lpstr>Exposure During The Interview</vt:lpstr>
      <vt:lpstr>Recruiters Said:</vt:lpstr>
      <vt:lpstr>Hiring Managers Said:</vt:lpstr>
      <vt:lpstr>What do you think?</vt:lpstr>
      <vt:lpstr>If you’re interested in learning more about accessibility    feel free to contact me!   </vt:lpstr>
      <vt:lpstr>Questions and Answers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shortly</dc:title>
  <dc:creator>Andrew Houtenville</dc:creator>
  <cp:lastModifiedBy>Andrew Houtenville</cp:lastModifiedBy>
  <cp:revision>115</cp:revision>
  <dcterms:created xsi:type="dcterms:W3CDTF">2020-10-02T13:45:56Z</dcterms:created>
  <dcterms:modified xsi:type="dcterms:W3CDTF">2021-09-03T15:37:26Z</dcterms:modified>
</cp:coreProperties>
</file>