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98" r:id="rId6"/>
    <p:sldMasterId id="2147483710" r:id="rId7"/>
  </p:sldMasterIdLst>
  <p:notesMasterIdLst>
    <p:notesMasterId r:id="rId35"/>
  </p:notesMasterIdLst>
  <p:sldIdLst>
    <p:sldId id="257" r:id="rId8"/>
    <p:sldId id="573" r:id="rId9"/>
    <p:sldId id="256" r:id="rId10"/>
    <p:sldId id="260" r:id="rId11"/>
    <p:sldId id="277" r:id="rId12"/>
    <p:sldId id="261" r:id="rId13"/>
    <p:sldId id="262" r:id="rId14"/>
    <p:sldId id="263" r:id="rId15"/>
    <p:sldId id="317" r:id="rId16"/>
    <p:sldId id="669" r:id="rId17"/>
    <p:sldId id="686" r:id="rId18"/>
    <p:sldId id="670" r:id="rId19"/>
    <p:sldId id="687" r:id="rId20"/>
    <p:sldId id="674" r:id="rId21"/>
    <p:sldId id="691" r:id="rId22"/>
    <p:sldId id="675" r:id="rId23"/>
    <p:sldId id="685" r:id="rId24"/>
    <p:sldId id="677" r:id="rId25"/>
    <p:sldId id="678" r:id="rId26"/>
    <p:sldId id="663" r:id="rId27"/>
    <p:sldId id="688" r:id="rId28"/>
    <p:sldId id="689" r:id="rId29"/>
    <p:sldId id="690" r:id="rId30"/>
    <p:sldId id="692" r:id="rId31"/>
    <p:sldId id="693" r:id="rId32"/>
    <p:sldId id="577" r:id="rId33"/>
    <p:sldId id="2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8/20/2021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gif"/><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E0E-A5D5-402D-96DC-401EA6C6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733BE-BA8A-42B8-9CBE-6698CC6DD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844068-81E5-47F5-BECE-6122E8242783}"/>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5" name="Footer Placeholder 4">
            <a:extLst>
              <a:ext uri="{FF2B5EF4-FFF2-40B4-BE49-F238E27FC236}">
                <a16:creationId xmlns:a16="http://schemas.microsoft.com/office/drawing/2014/main" id="{57EF11EC-FEBD-4711-8F71-EF45C5AA6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ED6DC-F4A1-4D1C-BA7F-44C27909A82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225197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71F-685A-45D8-8A96-7ACC9938E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4F75-89BE-4B83-ACBF-29E2BC817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79B66-B11A-4675-BA63-99298F4711D9}"/>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5" name="Footer Placeholder 4">
            <a:extLst>
              <a:ext uri="{FF2B5EF4-FFF2-40B4-BE49-F238E27FC236}">
                <a16:creationId xmlns:a16="http://schemas.microsoft.com/office/drawing/2014/main" id="{78E6B5DE-2C41-489B-82ED-395D45F6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BFEE3-C106-4377-A3E6-EC088176E2FF}"/>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75160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2454-F825-4092-AD7D-2A67FE7B1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91601-EB18-41A6-82DE-6FC80CDA1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0AC9D-F16E-487F-AF8B-7F552EF29860}"/>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5" name="Footer Placeholder 4">
            <a:extLst>
              <a:ext uri="{FF2B5EF4-FFF2-40B4-BE49-F238E27FC236}">
                <a16:creationId xmlns:a16="http://schemas.microsoft.com/office/drawing/2014/main" id="{C233D97C-845D-46EC-B956-5B2AF407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912F-481C-4B94-B0AF-362EA9169429}"/>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51211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8F94-B0F8-4714-A901-A385BEE49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8595-FDFE-431B-8A74-417A29C98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8D3F7F-888D-4B5A-82EF-92C325115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44901-5BA6-438F-9DB4-4E0B9555C6FF}"/>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6" name="Footer Placeholder 5">
            <a:extLst>
              <a:ext uri="{FF2B5EF4-FFF2-40B4-BE49-F238E27FC236}">
                <a16:creationId xmlns:a16="http://schemas.microsoft.com/office/drawing/2014/main" id="{47B26B89-8B4E-4DFD-B66E-B9FABFB4C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C5063-57DD-426A-82F0-CC11EFD5565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39324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BE5C-3D32-4018-B60B-AAEDFD35A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BEF4E4-2C50-46BE-9007-3F376583B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07F0-A2D5-4501-A585-710722325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BF23E-1023-461E-87F3-557F3EBA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F322D-1DBD-46B6-8EB0-32E4FDF47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7AD85-97C5-431F-B14E-D8BFBE8471A0}"/>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8" name="Footer Placeholder 7">
            <a:extLst>
              <a:ext uri="{FF2B5EF4-FFF2-40B4-BE49-F238E27FC236}">
                <a16:creationId xmlns:a16="http://schemas.microsoft.com/office/drawing/2014/main" id="{F979A1ED-3A9F-4A32-999F-5E2B36EC7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997247-4FA1-4F3C-91D0-CFA6D78D4391}"/>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96936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531A-92F9-439F-80EA-D012CA54F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434-C8CE-480C-99F5-26FAF3C5A1B9}"/>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4" name="Footer Placeholder 3">
            <a:extLst>
              <a:ext uri="{FF2B5EF4-FFF2-40B4-BE49-F238E27FC236}">
                <a16:creationId xmlns:a16="http://schemas.microsoft.com/office/drawing/2014/main" id="{60AE3477-1249-4D15-AAEA-935A3B014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5EFB-FD20-4C60-B50E-527492DF7D77}"/>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68898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909186-C3A0-4AA4-9AF2-4FE07699D9C1}"/>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3" name="Footer Placeholder 2">
            <a:extLst>
              <a:ext uri="{FF2B5EF4-FFF2-40B4-BE49-F238E27FC236}">
                <a16:creationId xmlns:a16="http://schemas.microsoft.com/office/drawing/2014/main" id="{61185941-D289-4C2E-995A-DD22688BE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E1DC3-6D32-42E0-BD58-EB6A53F6BBE0}"/>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43885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3711-D648-4C0D-AB3F-E34726DA0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E06BE-D09F-4E50-899F-17EB4054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79105-8BF1-4D72-8DA8-9D61EC161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5C05-4114-482B-9A8C-8DBEC7CEF186}"/>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6" name="Footer Placeholder 5">
            <a:extLst>
              <a:ext uri="{FF2B5EF4-FFF2-40B4-BE49-F238E27FC236}">
                <a16:creationId xmlns:a16="http://schemas.microsoft.com/office/drawing/2014/main" id="{BBDB9E2A-F46D-4C99-BCAE-8B3743FA8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48B48-6752-4E3E-AA94-47A277D88A7C}"/>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70534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17E8-CF83-4B27-BCF9-ABED7D3C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6AB55-37AD-4B67-9AA9-B9AE9EC81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A9B1E-D3B7-49F9-AAAA-6A2C37CB3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AF157-E96C-45E6-8200-E0F7757603DA}"/>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6" name="Footer Placeholder 5">
            <a:extLst>
              <a:ext uri="{FF2B5EF4-FFF2-40B4-BE49-F238E27FC236}">
                <a16:creationId xmlns:a16="http://schemas.microsoft.com/office/drawing/2014/main" id="{54BED112-CA56-49ED-894C-7502F9683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97AF-5369-40C0-BEF0-DF84915C0DB5}"/>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31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EFD4-BFD9-4EFF-97C5-EE0761408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32D7B-12AB-4E87-9DD9-CAEF681AD8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0744-F3C1-4C4B-86A5-157D260F4A5D}"/>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5" name="Footer Placeholder 4">
            <a:extLst>
              <a:ext uri="{FF2B5EF4-FFF2-40B4-BE49-F238E27FC236}">
                <a16:creationId xmlns:a16="http://schemas.microsoft.com/office/drawing/2014/main" id="{033E7E35-C3B3-4C2E-B11F-E5CE606CF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DEDFD-77E5-4766-A2FD-71A6D9F0B5B4}"/>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110992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55373-0862-4F95-B587-34ED6312D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73275-922D-43CC-8866-BA64242EE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323-CDB1-4F74-BB8C-B38ECE0702F3}"/>
              </a:ext>
            </a:extLst>
          </p:cNvPr>
          <p:cNvSpPr>
            <a:spLocks noGrp="1"/>
          </p:cNvSpPr>
          <p:nvPr>
            <p:ph type="dt" sz="half" idx="10"/>
          </p:nvPr>
        </p:nvSpPr>
        <p:spPr/>
        <p:txBody>
          <a:bodyPr/>
          <a:lstStyle/>
          <a:p>
            <a:fld id="{9E50C65C-089C-4305-B415-E1490E0E216C}" type="datetimeFigureOut">
              <a:rPr lang="en-US" smtClean="0"/>
              <a:t>8/20/2021</a:t>
            </a:fld>
            <a:endParaRPr lang="en-US"/>
          </a:p>
        </p:txBody>
      </p:sp>
      <p:sp>
        <p:nvSpPr>
          <p:cNvPr id="5" name="Footer Placeholder 4">
            <a:extLst>
              <a:ext uri="{FF2B5EF4-FFF2-40B4-BE49-F238E27FC236}">
                <a16:creationId xmlns:a16="http://schemas.microsoft.com/office/drawing/2014/main" id="{DF0C4EAC-487A-4A8F-ABF9-9A5F220EB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3738C-6F9D-4FE3-8883-DDBDD3E664D8}"/>
              </a:ext>
            </a:extLst>
          </p:cNvPr>
          <p:cNvSpPr>
            <a:spLocks noGrp="1"/>
          </p:cNvSpPr>
          <p:nvPr>
            <p:ph type="sldNum" sz="quarter" idx="12"/>
          </p:nvPr>
        </p:nvSpPr>
        <p:spPr/>
        <p:txBody>
          <a:bodyPr/>
          <a:lstStyle/>
          <a:p>
            <a:fld id="{1C115D4A-08F5-4AFD-A2BA-D84224D3F972}" type="slidenum">
              <a:rPr lang="en-US" smtClean="0"/>
              <a:t>‹#›</a:t>
            </a:fld>
            <a:endParaRPr lang="en-US"/>
          </a:p>
        </p:txBody>
      </p:sp>
    </p:spTree>
    <p:extLst>
      <p:ext uri="{BB962C8B-B14F-4D97-AF65-F5344CB8AC3E}">
        <p14:creationId xmlns:p14="http://schemas.microsoft.com/office/powerpoint/2010/main" val="310998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7C1-7986-4125-9379-9D1803001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0DDAB-0889-41E6-B009-B5AE6FF97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FF186-5A4F-4570-95AA-FCB3987360A0}"/>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5" name="Footer Placeholder 4">
            <a:extLst>
              <a:ext uri="{FF2B5EF4-FFF2-40B4-BE49-F238E27FC236}">
                <a16:creationId xmlns:a16="http://schemas.microsoft.com/office/drawing/2014/main" id="{B0A1EE1E-D447-46F2-955E-8C9E9591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9964-3C1B-4FAF-B3A0-4E1AA512F7DF}"/>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2900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A1DA-3A16-4423-880F-766C8117D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C6CCB-7CFC-4680-86E7-E34CBD6E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053E-C8E3-44C9-A228-4E0E4B4BC2EF}"/>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5" name="Footer Placeholder 4">
            <a:extLst>
              <a:ext uri="{FF2B5EF4-FFF2-40B4-BE49-F238E27FC236}">
                <a16:creationId xmlns:a16="http://schemas.microsoft.com/office/drawing/2014/main" id="{4546B84A-480D-43AC-8C27-2DA202A9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8BB6-A33D-4100-9128-543FE44C551E}"/>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4227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5E85-6987-429C-AA23-DF58FEF07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A67CD-FA6E-4BC1-8A76-E1DD1EF3D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FD6E5-382B-45D8-A5FC-5A85C5150CB7}"/>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5" name="Footer Placeholder 4">
            <a:extLst>
              <a:ext uri="{FF2B5EF4-FFF2-40B4-BE49-F238E27FC236}">
                <a16:creationId xmlns:a16="http://schemas.microsoft.com/office/drawing/2014/main" id="{92CB9E64-32A3-47A0-8AAE-47F9D351B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D969-1993-4165-9099-78ACC3C7456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891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AF28-E166-46A5-9FFB-54198C07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931B3-1736-467C-BD3F-0AF6214A8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05AF5-3347-4E24-9745-F45357989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3AC07-3E10-4402-9014-B69B983B6B33}"/>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6" name="Footer Placeholder 5">
            <a:extLst>
              <a:ext uri="{FF2B5EF4-FFF2-40B4-BE49-F238E27FC236}">
                <a16:creationId xmlns:a16="http://schemas.microsoft.com/office/drawing/2014/main" id="{30A2143D-59C3-44E8-B5E6-D466FFB9C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DC590-EBAF-4F9B-BAED-50E42ABCE7E3}"/>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4010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BEA-F805-4CD2-A5A0-6BFD0711D3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7972D-FA93-4153-BD19-252F9674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EC472-2BF5-4DFC-84A2-E2C14A64A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1AFC9-1FC6-4F0D-A23B-5801745F4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55C40-79EA-4EBB-8093-6A286D6BA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D4129-E86C-485A-8699-D643718E1849}"/>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8" name="Footer Placeholder 7">
            <a:extLst>
              <a:ext uri="{FF2B5EF4-FFF2-40B4-BE49-F238E27FC236}">
                <a16:creationId xmlns:a16="http://schemas.microsoft.com/office/drawing/2014/main" id="{7CEE92D0-8D07-449C-ADCF-4AC143194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EC987-ADF7-4DDB-A7D0-497318A6E548}"/>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838037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7A16-8CF2-4548-8C5F-2E8B94901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533CDD-C4AA-4368-9C6C-39374DE89486}"/>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4" name="Footer Placeholder 3">
            <a:extLst>
              <a:ext uri="{FF2B5EF4-FFF2-40B4-BE49-F238E27FC236}">
                <a16:creationId xmlns:a16="http://schemas.microsoft.com/office/drawing/2014/main" id="{CB91F381-F116-46EC-952C-F100AF09C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EFF20-DF2F-439F-AA9D-4BDB6E4868F6}"/>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303705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82408-C400-4914-BD26-8BC749DA26DA}"/>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3" name="Footer Placeholder 2">
            <a:extLst>
              <a:ext uri="{FF2B5EF4-FFF2-40B4-BE49-F238E27FC236}">
                <a16:creationId xmlns:a16="http://schemas.microsoft.com/office/drawing/2014/main" id="{E80C6E10-8DD8-4E4B-989B-0ED421B42F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F87EF-4510-4D21-9AEE-1589CD6789F5}"/>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05520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C8EE-220B-47BA-92BD-C3C37E79D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AE98A-C599-44D1-9397-B4E97CCA1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7B77C-16FB-4753-9979-5AE3CAA5B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88CD4-3EC4-4668-BB8F-4946DA865ABA}"/>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6" name="Footer Placeholder 5">
            <a:extLst>
              <a:ext uri="{FF2B5EF4-FFF2-40B4-BE49-F238E27FC236}">
                <a16:creationId xmlns:a16="http://schemas.microsoft.com/office/drawing/2014/main" id="{6D7EDF3A-38F5-4FD2-8DDA-74E070D2A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FBFB1-BCE3-4312-AB5F-11E0D33FA920}"/>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221108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C7CD-AAF8-4BFD-B6B0-1428C36A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6F2DB-6677-4BB4-A07F-7CBCD38A9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3DC4F-EB18-498D-8852-4E1A2AC57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825F3-72F4-415F-ADA1-F45DE956BD21}"/>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6" name="Footer Placeholder 5">
            <a:extLst>
              <a:ext uri="{FF2B5EF4-FFF2-40B4-BE49-F238E27FC236}">
                <a16:creationId xmlns:a16="http://schemas.microsoft.com/office/drawing/2014/main" id="{AB562C22-56C6-4865-A6FB-6EAC99031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F3F87-E152-4C5C-846D-A70983BBB247}"/>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050108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78F-7256-4472-86E1-BED110701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8BF380-3229-4B35-A74F-9AE6ECBB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EA2EA-A71D-4370-8378-09B517BD6762}"/>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5" name="Footer Placeholder 4">
            <a:extLst>
              <a:ext uri="{FF2B5EF4-FFF2-40B4-BE49-F238E27FC236}">
                <a16:creationId xmlns:a16="http://schemas.microsoft.com/office/drawing/2014/main" id="{AF5267DB-1993-494D-9DDE-2E16C5FB4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AB01-2ED7-4CB7-BE30-8E79F659D46C}"/>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414255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DA749-EA53-425E-A565-A9C7B8BA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C3FF8-A5F2-4B1C-8CD1-EB07A32DA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1479-0B9D-4C20-9F42-FFD8743E5C83}"/>
              </a:ext>
            </a:extLst>
          </p:cNvPr>
          <p:cNvSpPr>
            <a:spLocks noGrp="1"/>
          </p:cNvSpPr>
          <p:nvPr>
            <p:ph type="dt" sz="half" idx="10"/>
          </p:nvPr>
        </p:nvSpPr>
        <p:spPr/>
        <p:txBody>
          <a:bodyPr/>
          <a:lstStyle/>
          <a:p>
            <a:fld id="{2C6121F6-B5B2-4BB2-ACDA-B3BABCBB2045}" type="datetimeFigureOut">
              <a:rPr lang="en-US" smtClean="0"/>
              <a:t>8/20/2021</a:t>
            </a:fld>
            <a:endParaRPr lang="en-US"/>
          </a:p>
        </p:txBody>
      </p:sp>
      <p:sp>
        <p:nvSpPr>
          <p:cNvPr id="5" name="Footer Placeholder 4">
            <a:extLst>
              <a:ext uri="{FF2B5EF4-FFF2-40B4-BE49-F238E27FC236}">
                <a16:creationId xmlns:a16="http://schemas.microsoft.com/office/drawing/2014/main" id="{10BCD6C0-951F-4E24-9F62-445B836A6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4881-54A6-4B37-874E-FAF79F3ABADA}"/>
              </a:ext>
            </a:extLst>
          </p:cNvPr>
          <p:cNvSpPr>
            <a:spLocks noGrp="1"/>
          </p:cNvSpPr>
          <p:nvPr>
            <p:ph type="sldNum" sz="quarter" idx="12"/>
          </p:nvPr>
        </p:nvSpPr>
        <p:spPr/>
        <p:txBody>
          <a:bodyPr/>
          <a:lstStyle/>
          <a:p>
            <a:fld id="{EDBD9461-0D33-43D6-B0AA-4AF63625BB56}" type="slidenum">
              <a:rPr lang="en-US" smtClean="0"/>
              <a:t>‹#›</a:t>
            </a:fld>
            <a:endParaRPr lang="en-US"/>
          </a:p>
        </p:txBody>
      </p:sp>
    </p:spTree>
    <p:extLst>
      <p:ext uri="{BB962C8B-B14F-4D97-AF65-F5344CB8AC3E}">
        <p14:creationId xmlns:p14="http://schemas.microsoft.com/office/powerpoint/2010/main" val="10786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10" name="Picture 9" descr="Institute on Disability/UCED">
            <a:extLst>
              <a:ext uri="{FF2B5EF4-FFF2-40B4-BE49-F238E27FC236}">
                <a16:creationId xmlns:a16="http://schemas.microsoft.com/office/drawing/2014/main" id="{358DFDDC-B737-4206-A33D-42E92AE53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4548" y="5291068"/>
            <a:ext cx="2243496" cy="620541"/>
          </a:xfrm>
          <a:prstGeom prst="rect">
            <a:avLst/>
          </a:prstGeom>
        </p:spPr>
      </p:pic>
      <p:pic>
        <p:nvPicPr>
          <p:cNvPr id="11" name="Picture 10" descr="Kessler Foundation">
            <a:extLst>
              <a:ext uri="{FF2B5EF4-FFF2-40B4-BE49-F238E27FC236}">
                <a16:creationId xmlns:a16="http://schemas.microsoft.com/office/drawing/2014/main" id="{45B58A95-576A-411F-8789-086701B52A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391583" y="5320885"/>
            <a:ext cx="1915952" cy="541312"/>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C1A3BF-F2C3-45E5-A5BE-730282E29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4935" y="5313302"/>
            <a:ext cx="1547470" cy="556479"/>
          </a:xfrm>
          <a:prstGeom prst="rect">
            <a:avLst/>
          </a:prstGeom>
        </p:spPr>
      </p:pic>
    </p:spTree>
    <p:extLst>
      <p:ext uri="{BB962C8B-B14F-4D97-AF65-F5344CB8AC3E}">
        <p14:creationId xmlns:p14="http://schemas.microsoft.com/office/powerpoint/2010/main" val="308010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3812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49178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505811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587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828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2259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56869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0207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1321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78044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618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CCC8-4AD0-4395-BCC1-7CBE8E780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1AE20-AA3F-43B5-A6B2-60ED07E17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A8B8B-FF3F-4E51-8697-BB7DBCE9C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0C65C-089C-4305-B415-E1490E0E216C}" type="datetimeFigureOut">
              <a:rPr lang="en-US" smtClean="0"/>
              <a:t>8/20/2021</a:t>
            </a:fld>
            <a:endParaRPr lang="en-US"/>
          </a:p>
        </p:txBody>
      </p:sp>
      <p:sp>
        <p:nvSpPr>
          <p:cNvPr id="5" name="Footer Placeholder 4">
            <a:extLst>
              <a:ext uri="{FF2B5EF4-FFF2-40B4-BE49-F238E27FC236}">
                <a16:creationId xmlns:a16="http://schemas.microsoft.com/office/drawing/2014/main" id="{9ABEE1C6-951B-436B-BB31-9236338D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D063F-124B-4503-BC5A-DF72D7A8E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5D4A-08F5-4AFD-A2BA-D84224D3F972}" type="slidenum">
              <a:rPr lang="en-US" smtClean="0"/>
              <a:t>‹#›</a:t>
            </a:fld>
            <a:endParaRPr lang="en-US"/>
          </a:p>
        </p:txBody>
      </p:sp>
    </p:spTree>
    <p:extLst>
      <p:ext uri="{BB962C8B-B14F-4D97-AF65-F5344CB8AC3E}">
        <p14:creationId xmlns:p14="http://schemas.microsoft.com/office/powerpoint/2010/main" val="19070736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66F1-79AA-4D6C-A6D4-AAAB292C9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A2BF-810A-4D6B-965C-10FAA7340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03CAC-893A-48F4-935C-719328BF0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121F6-B5B2-4BB2-ACDA-B3BABCBB2045}" type="datetimeFigureOut">
              <a:rPr lang="en-US" smtClean="0"/>
              <a:t>8/20/2021</a:t>
            </a:fld>
            <a:endParaRPr lang="en-US"/>
          </a:p>
        </p:txBody>
      </p:sp>
      <p:sp>
        <p:nvSpPr>
          <p:cNvPr id="5" name="Footer Placeholder 4">
            <a:extLst>
              <a:ext uri="{FF2B5EF4-FFF2-40B4-BE49-F238E27FC236}">
                <a16:creationId xmlns:a16="http://schemas.microsoft.com/office/drawing/2014/main" id="{66E293ED-9C0B-49A4-B59C-0F401AC85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EC3752-0411-4D30-90EC-B06070455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9461-0D33-43D6-B0AA-4AF63625BB56}" type="slidenum">
              <a:rPr lang="en-US" smtClean="0"/>
              <a:t>‹#›</a:t>
            </a:fld>
            <a:endParaRPr lang="en-US"/>
          </a:p>
        </p:txBody>
      </p:sp>
    </p:spTree>
    <p:extLst>
      <p:ext uri="{BB962C8B-B14F-4D97-AF65-F5344CB8AC3E}">
        <p14:creationId xmlns:p14="http://schemas.microsoft.com/office/powerpoint/2010/main" val="3874640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12260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hyperlink" Target="http://www.researchondisability.org/nTI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August 20, 2021</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10</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01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6C5863-D877-47D4-996F-CA662A55C79D}"/>
              </a:ext>
            </a:extLst>
          </p:cNvPr>
          <p:cNvPicPr>
            <a:picLocks noChangeAspect="1"/>
          </p:cNvPicPr>
          <p:nvPr/>
        </p:nvPicPr>
        <p:blipFill>
          <a:blip r:embed="rId2"/>
          <a:stretch>
            <a:fillRect/>
          </a:stretch>
        </p:blipFill>
        <p:spPr>
          <a:xfrm>
            <a:off x="3424936" y="246888"/>
            <a:ext cx="7123176" cy="5915985"/>
          </a:xfrm>
          <a:prstGeom prst="rect">
            <a:avLst/>
          </a:prstGeom>
        </p:spPr>
      </p:pic>
      <p:sp>
        <p:nvSpPr>
          <p:cNvPr id="36" name="Rectangle 35">
            <a:extLst>
              <a:ext uri="{FF2B5EF4-FFF2-40B4-BE49-F238E27FC236}">
                <a16:creationId xmlns:a16="http://schemas.microsoft.com/office/drawing/2014/main" id="{906AAA4B-EA5F-4E52-A4F5-CC9D5D32B938}"/>
              </a:ext>
            </a:extLst>
          </p:cNvPr>
          <p:cNvSpPr/>
          <p:nvPr/>
        </p:nvSpPr>
        <p:spPr>
          <a:xfrm>
            <a:off x="9935530" y="46412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ACA96F6-F4C1-492C-AAE4-D9CB33A1984F}"/>
              </a:ext>
            </a:extLst>
          </p:cNvPr>
          <p:cNvSpPr/>
          <p:nvPr/>
        </p:nvSpPr>
        <p:spPr>
          <a:xfrm>
            <a:off x="9748006" y="199755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2393EBC-5959-4CDA-A503-D477FCED7757}"/>
              </a:ext>
            </a:extLst>
          </p:cNvPr>
          <p:cNvSpPr/>
          <p:nvPr/>
        </p:nvSpPr>
        <p:spPr>
          <a:xfrm>
            <a:off x="8744037" y="1485223"/>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E62047-DD28-4026-B351-727D76D35EA9}"/>
              </a:ext>
            </a:extLst>
          </p:cNvPr>
          <p:cNvSpPr/>
          <p:nvPr/>
        </p:nvSpPr>
        <p:spPr>
          <a:xfrm>
            <a:off x="8775692" y="4212541"/>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44CD74-4177-40DC-9DEA-FFB3645BFF24}"/>
              </a:ext>
            </a:extLst>
          </p:cNvPr>
          <p:cNvSpPr/>
          <p:nvPr/>
        </p:nvSpPr>
        <p:spPr>
          <a:xfrm>
            <a:off x="9982200" y="2895894"/>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EA8551C-98A5-48D0-881D-AE1181C2A775}"/>
              </a:ext>
            </a:extLst>
          </p:cNvPr>
          <p:cNvSpPr/>
          <p:nvPr/>
        </p:nvSpPr>
        <p:spPr>
          <a:xfrm>
            <a:off x="10174550" y="3920986"/>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3F65F73-7BDF-404F-A90F-1495FA4AAB0F}"/>
              </a:ext>
            </a:extLst>
          </p:cNvPr>
          <p:cNvSpPr/>
          <p:nvPr/>
        </p:nvSpPr>
        <p:spPr>
          <a:xfrm>
            <a:off x="9850294" y="4432921"/>
            <a:ext cx="772657"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F860B4-9B30-4716-B49E-E9685C00C420}"/>
              </a:ext>
            </a:extLst>
          </p:cNvPr>
          <p:cNvSpPr/>
          <p:nvPr/>
        </p:nvSpPr>
        <p:spPr>
          <a:xfrm flipH="1">
            <a:off x="10024659" y="384445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CDD74B9-0602-4625-A4DA-0A8552563DA1}"/>
              </a:ext>
            </a:extLst>
          </p:cNvPr>
          <p:cNvSpPr/>
          <p:nvPr/>
        </p:nvSpPr>
        <p:spPr>
          <a:xfrm flipH="1">
            <a:off x="10039899" y="3798737"/>
            <a:ext cx="75748"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0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1BAB0B-27F3-4D6B-BA5C-66AC525A7E45}"/>
              </a:ext>
            </a:extLst>
          </p:cNvPr>
          <p:cNvSpPr/>
          <p:nvPr/>
        </p:nvSpPr>
        <p:spPr>
          <a:xfrm>
            <a:off x="8810624" y="4204784"/>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995C1-2014-4CB9-A6F8-64CBE5AD1A6A}"/>
              </a:ext>
            </a:extLst>
          </p:cNvPr>
          <p:cNvSpPr/>
          <p:nvPr/>
        </p:nvSpPr>
        <p:spPr>
          <a:xfrm>
            <a:off x="10030363" y="613859"/>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0AB6FE-3735-4152-B762-7007338BFE9F}"/>
              </a:ext>
            </a:extLst>
          </p:cNvPr>
          <p:cNvSpPr/>
          <p:nvPr/>
        </p:nvSpPr>
        <p:spPr>
          <a:xfrm>
            <a:off x="9905999" y="4425876"/>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0B386B-C424-4940-91E5-544E2C21CAB9}"/>
              </a:ext>
            </a:extLst>
          </p:cNvPr>
          <p:cNvSpPr/>
          <p:nvPr/>
        </p:nvSpPr>
        <p:spPr>
          <a:xfrm>
            <a:off x="10030683" y="3485105"/>
            <a:ext cx="552771"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67978B-116C-42CE-9D0A-F77CFEDA45BC}"/>
              </a:ext>
            </a:extLst>
          </p:cNvPr>
          <p:cNvSpPr/>
          <p:nvPr/>
        </p:nvSpPr>
        <p:spPr>
          <a:xfrm>
            <a:off x="9994861" y="3682473"/>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C4EA8-5FB9-495F-8CFE-CEA06EBC36C6}"/>
              </a:ext>
            </a:extLst>
          </p:cNvPr>
          <p:cNvSpPr/>
          <p:nvPr/>
        </p:nvSpPr>
        <p:spPr>
          <a:xfrm>
            <a:off x="9968346" y="1037688"/>
            <a:ext cx="552771"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EA7125-D3B7-4D19-ACA6-8CB6ED110A0B}"/>
              </a:ext>
            </a:extLst>
          </p:cNvPr>
          <p:cNvSpPr/>
          <p:nvPr/>
        </p:nvSpPr>
        <p:spPr>
          <a:xfrm>
            <a:off x="9892145" y="1035624"/>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6C680E-3FA3-49AD-A95B-B123FD07871A}"/>
              </a:ext>
            </a:extLst>
          </p:cNvPr>
          <p:cNvSpPr/>
          <p:nvPr/>
        </p:nvSpPr>
        <p:spPr>
          <a:xfrm>
            <a:off x="9758628" y="3828111"/>
            <a:ext cx="552771" cy="17042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6C5863-D877-47D4-996F-CA662A55C79D}"/>
              </a:ext>
            </a:extLst>
          </p:cNvPr>
          <p:cNvPicPr>
            <a:picLocks noChangeAspect="1"/>
          </p:cNvPicPr>
          <p:nvPr/>
        </p:nvPicPr>
        <p:blipFill>
          <a:blip r:embed="rId2"/>
          <a:stretch>
            <a:fillRect/>
          </a:stretch>
        </p:blipFill>
        <p:spPr>
          <a:xfrm>
            <a:off x="3424936" y="246888"/>
            <a:ext cx="7123176" cy="5915985"/>
          </a:xfrm>
          <a:prstGeom prst="rect">
            <a:avLst/>
          </a:prstGeom>
        </p:spPr>
      </p:pic>
      <p:sp>
        <p:nvSpPr>
          <p:cNvPr id="36" name="Rectangle 35">
            <a:extLst>
              <a:ext uri="{FF2B5EF4-FFF2-40B4-BE49-F238E27FC236}">
                <a16:creationId xmlns:a16="http://schemas.microsoft.com/office/drawing/2014/main" id="{906AAA4B-EA5F-4E52-A4F5-CC9D5D32B938}"/>
              </a:ext>
            </a:extLst>
          </p:cNvPr>
          <p:cNvSpPr/>
          <p:nvPr/>
        </p:nvSpPr>
        <p:spPr>
          <a:xfrm>
            <a:off x="9935530" y="464127"/>
            <a:ext cx="523240" cy="338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ACA96F6-F4C1-492C-AAE4-D9CB33A1984F}"/>
              </a:ext>
            </a:extLst>
          </p:cNvPr>
          <p:cNvSpPr/>
          <p:nvPr/>
        </p:nvSpPr>
        <p:spPr>
          <a:xfrm>
            <a:off x="9748006" y="1997557"/>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2393EBC-5959-4CDA-A503-D477FCED7757}"/>
              </a:ext>
            </a:extLst>
          </p:cNvPr>
          <p:cNvSpPr/>
          <p:nvPr/>
        </p:nvSpPr>
        <p:spPr>
          <a:xfrm>
            <a:off x="8744037" y="1485223"/>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E62047-DD28-4026-B351-727D76D35EA9}"/>
              </a:ext>
            </a:extLst>
          </p:cNvPr>
          <p:cNvSpPr/>
          <p:nvPr/>
        </p:nvSpPr>
        <p:spPr>
          <a:xfrm>
            <a:off x="8775692" y="4212541"/>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44CD74-4177-40DC-9DEA-FFB3645BFF24}"/>
              </a:ext>
            </a:extLst>
          </p:cNvPr>
          <p:cNvSpPr/>
          <p:nvPr/>
        </p:nvSpPr>
        <p:spPr>
          <a:xfrm>
            <a:off x="9982200" y="2895894"/>
            <a:ext cx="523240" cy="58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EA8551C-98A5-48D0-881D-AE1181C2A775}"/>
              </a:ext>
            </a:extLst>
          </p:cNvPr>
          <p:cNvSpPr/>
          <p:nvPr/>
        </p:nvSpPr>
        <p:spPr>
          <a:xfrm>
            <a:off x="10174550" y="4140866"/>
            <a:ext cx="523240"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3F65F73-7BDF-404F-A90F-1495FA4AAB0F}"/>
              </a:ext>
            </a:extLst>
          </p:cNvPr>
          <p:cNvSpPr/>
          <p:nvPr/>
        </p:nvSpPr>
        <p:spPr>
          <a:xfrm>
            <a:off x="9850294" y="4432921"/>
            <a:ext cx="772657" cy="364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1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sp>
        <p:nvSpPr>
          <p:cNvPr id="3" name="Rectangle 2">
            <a:extLst>
              <a:ext uri="{FF2B5EF4-FFF2-40B4-BE49-F238E27FC236}">
                <a16:creationId xmlns:a16="http://schemas.microsoft.com/office/drawing/2014/main" id="{7CFB31DE-B681-4A00-92F0-DB86E59DA2F9}"/>
              </a:ext>
            </a:extLst>
          </p:cNvPr>
          <p:cNvSpPr/>
          <p:nvPr/>
        </p:nvSpPr>
        <p:spPr>
          <a:xfrm>
            <a:off x="8638855" y="1737809"/>
            <a:ext cx="752796" cy="33864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6C5863-D877-47D4-996F-CA662A55C79D}"/>
              </a:ext>
            </a:extLst>
          </p:cNvPr>
          <p:cNvPicPr>
            <a:picLocks noChangeAspect="1"/>
          </p:cNvPicPr>
          <p:nvPr/>
        </p:nvPicPr>
        <p:blipFill>
          <a:blip r:embed="rId2"/>
          <a:stretch>
            <a:fillRect/>
          </a:stretch>
        </p:blipFill>
        <p:spPr>
          <a:xfrm>
            <a:off x="3424936" y="246888"/>
            <a:ext cx="7123176" cy="5915985"/>
          </a:xfrm>
          <a:prstGeom prst="rect">
            <a:avLst/>
          </a:prstGeom>
        </p:spPr>
      </p:pic>
    </p:spTree>
    <p:extLst>
      <p:ext uri="{BB962C8B-B14F-4D97-AF65-F5344CB8AC3E}">
        <p14:creationId xmlns:p14="http://schemas.microsoft.com/office/powerpoint/2010/main" val="275774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105692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3" name="Picture 2">
            <a:extLst>
              <a:ext uri="{FF2B5EF4-FFF2-40B4-BE49-F238E27FC236}">
                <a16:creationId xmlns:a16="http://schemas.microsoft.com/office/drawing/2014/main" id="{817E48D0-B39D-412E-95FA-D3A6264E4DB2}"/>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262267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7" name="Picture 6">
            <a:extLst>
              <a:ext uri="{FF2B5EF4-FFF2-40B4-BE49-F238E27FC236}">
                <a16:creationId xmlns:a16="http://schemas.microsoft.com/office/drawing/2014/main" id="{1C7F0D35-CB22-4C43-8BA3-B835DF0FF0A6}"/>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125450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7" name="Picture 6">
            <a:extLst>
              <a:ext uri="{FF2B5EF4-FFF2-40B4-BE49-F238E27FC236}">
                <a16:creationId xmlns:a16="http://schemas.microsoft.com/office/drawing/2014/main" id="{C2B641FD-1361-48B7-AF68-B7CDA81E6FC8}"/>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150503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pic>
        <p:nvPicPr>
          <p:cNvPr id="7" name="Picture 6">
            <a:extLst>
              <a:ext uri="{FF2B5EF4-FFF2-40B4-BE49-F238E27FC236}">
                <a16:creationId xmlns:a16="http://schemas.microsoft.com/office/drawing/2014/main" id="{785AA3EB-9960-4044-83B3-9DECED6504E4}"/>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347913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171529"/>
            <a:ext cx="3451702" cy="2942279"/>
          </a:xfrm>
        </p:spPr>
        <p:txBody>
          <a:bodyPr anchor="t" anchorCtr="0">
            <a:normAutofit/>
          </a:bodyPr>
          <a:lstStyle/>
          <a:p>
            <a:r>
              <a:rPr lang="en-US" sz="4000" b="1" u="sng" dirty="0"/>
              <a:t>Number</a:t>
            </a:r>
            <a:br>
              <a:rPr lang="en-US" sz="4000" b="1" u="sng" dirty="0"/>
            </a:br>
            <a:r>
              <a:rPr lang="en-US" sz="4000" b="1" u="sng" dirty="0"/>
              <a:t>Unemployed</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19</a:t>
            </a:fld>
            <a:endParaRPr lang="en-US"/>
          </a:p>
        </p:txBody>
      </p:sp>
      <p:pic>
        <p:nvPicPr>
          <p:cNvPr id="7" name="Picture 6">
            <a:extLst>
              <a:ext uri="{FF2B5EF4-FFF2-40B4-BE49-F238E27FC236}">
                <a16:creationId xmlns:a16="http://schemas.microsoft.com/office/drawing/2014/main" id="{34A69B68-73A8-4008-BDF9-70F7B9F3CE0D}"/>
              </a:ext>
            </a:extLst>
          </p:cNvPr>
          <p:cNvPicPr>
            <a:picLocks noChangeAspect="1"/>
          </p:cNvPicPr>
          <p:nvPr/>
        </p:nvPicPr>
        <p:blipFill>
          <a:blip r:embed="rId2"/>
          <a:stretch>
            <a:fillRect/>
          </a:stretch>
        </p:blipFill>
        <p:spPr>
          <a:xfrm>
            <a:off x="1063316" y="1335024"/>
            <a:ext cx="10065368" cy="4572396"/>
          </a:xfrm>
          <a:prstGeom prst="rect">
            <a:avLst/>
          </a:prstGeom>
        </p:spPr>
      </p:pic>
    </p:spTree>
    <p:extLst>
      <p:ext uri="{BB962C8B-B14F-4D97-AF65-F5344CB8AC3E}">
        <p14:creationId xmlns:p14="http://schemas.microsoft.com/office/powerpoint/2010/main" val="16985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r>
              <a:rPr lang="en-US" dirty="0"/>
              <a:t>Kessler Foundation, AUCD,</a:t>
            </a:r>
            <a:br>
              <a:rPr lang="en-US" dirty="0"/>
            </a:br>
            <a:r>
              <a:rPr lang="en-US" dirty="0"/>
              <a:t>University of New Hampshire Institute on Disability</a:t>
            </a:r>
            <a:br>
              <a:rPr lang="en-US" dirty="0"/>
            </a:br>
            <a:r>
              <a:rPr lang="en-US" dirty="0"/>
              <a:t>COVID Update</a:t>
            </a:r>
            <a:br>
              <a:rPr lang="en-US" dirty="0"/>
            </a:br>
            <a:r>
              <a:rPr lang="en-US" dirty="0"/>
              <a:t>Date: August 20, 2021</a:t>
            </a:r>
          </a:p>
        </p:txBody>
      </p:sp>
      <p:pic>
        <p:nvPicPr>
          <p:cNvPr id="4" name="nTIDE-1.wav">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20</a:t>
            </a:fld>
            <a:endParaRPr lang="en-US"/>
          </a:p>
        </p:txBody>
      </p:sp>
      <p:sp>
        <p:nvSpPr>
          <p:cNvPr id="6" name="TextBox 5">
            <a:extLst>
              <a:ext uri="{FF2B5EF4-FFF2-40B4-BE49-F238E27FC236}">
                <a16:creationId xmlns:a16="http://schemas.microsoft.com/office/drawing/2014/main" id="{1B559E0E-1F95-4A3F-B135-F7F581B4A9A7}"/>
              </a:ext>
            </a:extLst>
          </p:cNvPr>
          <p:cNvSpPr txBox="1"/>
          <p:nvPr/>
        </p:nvSpPr>
        <p:spPr>
          <a:xfrm>
            <a:off x="2960077" y="3246288"/>
            <a:ext cx="6154614" cy="769441"/>
          </a:xfrm>
          <a:prstGeom prst="rect">
            <a:avLst/>
          </a:prstGeom>
          <a:noFill/>
        </p:spPr>
        <p:txBody>
          <a:bodyPr wrap="square">
            <a:spAutoFit/>
          </a:bodyPr>
          <a:lstStyle/>
          <a:p>
            <a:pPr marL="0" indent="0" algn="ctr">
              <a:spcBef>
                <a:spcPts val="1200"/>
              </a:spcBef>
              <a:buNone/>
            </a:pPr>
            <a:r>
              <a:rPr lang="en-US" sz="4400" i="1" dirty="0">
                <a:latin typeface="Calibri" panose="020F0502020204030204" pitchFamily="34" charset="0"/>
              </a:rPr>
              <a:t>Some more “good” news</a:t>
            </a:r>
            <a:endParaRPr lang="en-US" sz="4400" i="1" dirty="0"/>
          </a:p>
        </p:txBody>
      </p:sp>
      <p:sp>
        <p:nvSpPr>
          <p:cNvPr id="8" name="Title 1">
            <a:extLst>
              <a:ext uri="{FF2B5EF4-FFF2-40B4-BE49-F238E27FC236}">
                <a16:creationId xmlns:a16="http://schemas.microsoft.com/office/drawing/2014/main" id="{6208193E-BA14-4716-983B-3031B5BF4524}"/>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Tree>
    <p:extLst>
      <p:ext uri="{BB962C8B-B14F-4D97-AF65-F5344CB8AC3E}">
        <p14:creationId xmlns:p14="http://schemas.microsoft.com/office/powerpoint/2010/main" val="32723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21</a:t>
            </a:fld>
            <a:endParaRPr lang="en-US"/>
          </a:p>
        </p:txBody>
      </p:sp>
    </p:spTree>
    <p:extLst>
      <p:ext uri="{BB962C8B-B14F-4D97-AF65-F5344CB8AC3E}">
        <p14:creationId xmlns:p14="http://schemas.microsoft.com/office/powerpoint/2010/main" val="336472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22</a:t>
            </a:fld>
            <a:endParaRPr lang="en-US"/>
          </a:p>
        </p:txBody>
      </p:sp>
      <p:pic>
        <p:nvPicPr>
          <p:cNvPr id="3" name="Picture 2">
            <a:extLst>
              <a:ext uri="{FF2B5EF4-FFF2-40B4-BE49-F238E27FC236}">
                <a16:creationId xmlns:a16="http://schemas.microsoft.com/office/drawing/2014/main" id="{EA88B2B8-F71D-4C36-A3A2-4AC00B7A8ED4}"/>
              </a:ext>
            </a:extLst>
          </p:cNvPr>
          <p:cNvPicPr>
            <a:picLocks noChangeAspect="1"/>
          </p:cNvPicPr>
          <p:nvPr/>
        </p:nvPicPr>
        <p:blipFill>
          <a:blip r:embed="rId2"/>
          <a:stretch>
            <a:fillRect/>
          </a:stretch>
        </p:blipFill>
        <p:spPr>
          <a:xfrm>
            <a:off x="3465576" y="246888"/>
            <a:ext cx="7123396" cy="5916168"/>
          </a:xfrm>
          <a:prstGeom prst="rect">
            <a:avLst/>
          </a:prstGeom>
        </p:spPr>
      </p:pic>
    </p:spTree>
    <p:extLst>
      <p:ext uri="{BB962C8B-B14F-4D97-AF65-F5344CB8AC3E}">
        <p14:creationId xmlns:p14="http://schemas.microsoft.com/office/powerpoint/2010/main" val="3499622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23</a:t>
            </a:fld>
            <a:endParaRPr lang="en-US"/>
          </a:p>
        </p:txBody>
      </p:sp>
      <p:pic>
        <p:nvPicPr>
          <p:cNvPr id="3" name="Picture 2">
            <a:extLst>
              <a:ext uri="{FF2B5EF4-FFF2-40B4-BE49-F238E27FC236}">
                <a16:creationId xmlns:a16="http://schemas.microsoft.com/office/drawing/2014/main" id="{EA88B2B8-F71D-4C36-A3A2-4AC00B7A8ED4}"/>
              </a:ext>
            </a:extLst>
          </p:cNvPr>
          <p:cNvPicPr>
            <a:picLocks noChangeAspect="1"/>
          </p:cNvPicPr>
          <p:nvPr/>
        </p:nvPicPr>
        <p:blipFill>
          <a:blip r:embed="rId2"/>
          <a:stretch>
            <a:fillRect/>
          </a:stretch>
        </p:blipFill>
        <p:spPr>
          <a:xfrm>
            <a:off x="3465576" y="246888"/>
            <a:ext cx="7123396" cy="5916168"/>
          </a:xfrm>
          <a:prstGeom prst="rect">
            <a:avLst/>
          </a:prstGeom>
        </p:spPr>
      </p:pic>
      <p:cxnSp>
        <p:nvCxnSpPr>
          <p:cNvPr id="6" name="Straight Connector 5">
            <a:extLst>
              <a:ext uri="{FF2B5EF4-FFF2-40B4-BE49-F238E27FC236}">
                <a16:creationId xmlns:a16="http://schemas.microsoft.com/office/drawing/2014/main" id="{66E98E8C-A817-4EA0-B81D-F296E00B1D43}"/>
              </a:ext>
            </a:extLst>
          </p:cNvPr>
          <p:cNvCxnSpPr>
            <a:cxnSpLocks/>
          </p:cNvCxnSpPr>
          <p:nvPr/>
        </p:nvCxnSpPr>
        <p:spPr>
          <a:xfrm flipH="1">
            <a:off x="4514850" y="4000500"/>
            <a:ext cx="55499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9A83AC-DC2F-46AE-A945-28D1F9C78AF0}"/>
              </a:ext>
            </a:extLst>
          </p:cNvPr>
          <p:cNvSpPr txBox="1"/>
          <p:nvPr/>
        </p:nvSpPr>
        <p:spPr>
          <a:xfrm>
            <a:off x="4749800" y="3679175"/>
            <a:ext cx="938077" cy="338554"/>
          </a:xfrm>
          <a:prstGeom prst="rect">
            <a:avLst/>
          </a:prstGeom>
          <a:noFill/>
        </p:spPr>
        <p:txBody>
          <a:bodyPr wrap="none" rtlCol="0">
            <a:spAutoFit/>
          </a:bodyPr>
          <a:lstStyle/>
          <a:p>
            <a:r>
              <a:rPr lang="en-US" sz="1600" b="1" dirty="0">
                <a:latin typeface="Arial Narrow" panose="020B0606020202030204" pitchFamily="34" charset="0"/>
              </a:rPr>
              <a:t>July 2009</a:t>
            </a:r>
          </a:p>
        </p:txBody>
      </p:sp>
    </p:spTree>
    <p:extLst>
      <p:ext uri="{BB962C8B-B14F-4D97-AF65-F5344CB8AC3E}">
        <p14:creationId xmlns:p14="http://schemas.microsoft.com/office/powerpoint/2010/main" val="305030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Discussion</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600" dirty="0">
                <a:latin typeface="Calibri" panose="020F0502020204030204" pitchFamily="34" charset="0"/>
                <a:cs typeface="Microsoft Sans Serif" pitchFamily="34" charset="0"/>
              </a:rPr>
              <a:t>Use Q&amp;A button on Zoom: </a:t>
            </a:r>
            <a:endParaRPr lang="en-US" sz="3200" dirty="0">
              <a:latin typeface="Calibri" panose="020F0502020204030204" pitchFamily="34" charset="0"/>
              <a:cs typeface="Microsoft Sans Serif" pitchFamily="34" charset="0"/>
            </a:endParaRPr>
          </a:p>
          <a:p>
            <a:pPr marL="285750" indent="-285750">
              <a:spcBef>
                <a:spcPts val="1800"/>
              </a:spcBef>
            </a:pPr>
            <a:r>
              <a:rPr lang="en-US" sz="3600" dirty="0">
                <a:latin typeface="Calibri" panose="020F0502020204030204" pitchFamily="34" charset="0"/>
                <a:cs typeface="Microsoft Sans Serif" pitchFamily="34" charset="0"/>
              </a:rPr>
              <a:t>Discussion Questions</a:t>
            </a:r>
            <a:br>
              <a:rPr lang="en-US" sz="3600" dirty="0">
                <a:latin typeface="Calibri" panose="020F0502020204030204" pitchFamily="34" charset="0"/>
                <a:cs typeface="Microsoft Sans Serif" pitchFamily="34" charset="0"/>
              </a:rPr>
            </a:br>
            <a:r>
              <a:rPr lang="en-US" sz="3200" dirty="0">
                <a:latin typeface="Calibri" panose="020F0502020204030204" pitchFamily="34" charset="0"/>
                <a:cs typeface="Microsoft Sans Serif" pitchFamily="34" charset="0"/>
              </a:rPr>
              <a:t> - Is there a “new normal” (200,000+)?  </a:t>
            </a:r>
            <a:br>
              <a:rPr lang="en-US" sz="4000" dirty="0">
                <a:latin typeface="Calibri" panose="020F0502020204030204" pitchFamily="34" charset="0"/>
                <a:cs typeface="Microsoft Sans Serif" pitchFamily="34" charset="0"/>
              </a:rPr>
            </a:br>
            <a:r>
              <a:rPr lang="en-US" sz="4000" dirty="0">
                <a:latin typeface="Calibri" panose="020F0502020204030204" pitchFamily="34" charset="0"/>
                <a:cs typeface="Microsoft Sans Serif" pitchFamily="34" charset="0"/>
              </a:rPr>
              <a:t> </a:t>
            </a:r>
            <a:r>
              <a:rPr lang="en-US" sz="3200" dirty="0">
                <a:latin typeface="Calibri" panose="020F0502020204030204" pitchFamily="34" charset="0"/>
                <a:cs typeface="Microsoft Sans Serif" pitchFamily="34" charset="0"/>
              </a:rPr>
              <a:t>- If so, why?</a:t>
            </a:r>
          </a:p>
          <a:p>
            <a:pPr marL="0" indent="0">
              <a:spcBef>
                <a:spcPts val="1800"/>
              </a:spcBef>
              <a:buNone/>
            </a:pPr>
            <a:r>
              <a:rPr lang="en-US" sz="3200" dirty="0">
                <a:latin typeface="Calibri" panose="020F0502020204030204" pitchFamily="34" charset="0"/>
                <a:cs typeface="Microsoft Sans Serif" pitchFamily="34" charset="0"/>
              </a:rPr>
              <a:t>   </a:t>
            </a:r>
            <a:endParaRPr lang="en-US" sz="3200"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24</a:t>
            </a:fld>
            <a:endParaRPr lang="en-US"/>
          </a:p>
        </p:txBody>
      </p:sp>
      <p:pic>
        <p:nvPicPr>
          <p:cNvPr id="7" name="Picture 6" descr="Q&amp;A">
            <a:extLst>
              <a:ext uri="{FF2B5EF4-FFF2-40B4-BE49-F238E27FC236}">
                <a16:creationId xmlns:a16="http://schemas.microsoft.com/office/drawing/2014/main" id="{C3D79CB6-ED60-4CAB-A956-E2CE91462D70}"/>
              </a:ext>
            </a:extLst>
          </p:cNvPr>
          <p:cNvPicPr>
            <a:picLocks noChangeAspect="1"/>
          </p:cNvPicPr>
          <p:nvPr/>
        </p:nvPicPr>
        <p:blipFill>
          <a:blip r:embed="rId2"/>
          <a:stretch>
            <a:fillRect/>
          </a:stretch>
        </p:blipFill>
        <p:spPr>
          <a:xfrm>
            <a:off x="6318829" y="1646238"/>
            <a:ext cx="1126058" cy="864186"/>
          </a:xfrm>
          <a:prstGeom prst="rect">
            <a:avLst/>
          </a:prstGeom>
        </p:spPr>
      </p:pic>
    </p:spTree>
    <p:extLst>
      <p:ext uri="{BB962C8B-B14F-4D97-AF65-F5344CB8AC3E}">
        <p14:creationId xmlns:p14="http://schemas.microsoft.com/office/powerpoint/2010/main" val="300026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Archive and Feedback</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pPr>
            <a:r>
              <a:rPr lang="en-US" sz="3200" dirty="0">
                <a:latin typeface="Calibri" panose="020F0502020204030204" pitchFamily="34" charset="0"/>
                <a:cs typeface="Microsoft Sans Serif" pitchFamily="34" charset="0"/>
              </a:rPr>
              <a:t>Slides will be archived at</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r>
              <a:rPr lang="en-US" dirty="0">
                <a:latin typeface="Calibri" panose="020F0502020204030204" pitchFamily="34" charset="0"/>
                <a:cs typeface="Microsoft Sans Serif" pitchFamily="34" charset="0"/>
              </a:rPr>
              <a:t> </a:t>
            </a:r>
            <a:endParaRPr lang="en-US" sz="3200" b="1" dirty="0">
              <a:latin typeface="Calibri" panose="020F0502020204030204" pitchFamily="34" charset="0"/>
            </a:endParaRPr>
          </a:p>
          <a:p>
            <a:pPr marL="285750" indent="-285750">
              <a:spcBef>
                <a:spcPts val="1800"/>
              </a:spcBef>
            </a:pPr>
            <a:r>
              <a:rPr lang="en-US" sz="3200" dirty="0">
                <a:latin typeface="Calibri" panose="020F0502020204030204" pitchFamily="34" charset="0"/>
                <a:cs typeface="Microsoft Sans Serif" pitchFamily="34" charset="0"/>
              </a:rPr>
              <a:t>Take our feedback survey a</a:t>
            </a:r>
            <a:r>
              <a:rPr lang="en-US" sz="3600" dirty="0">
                <a:latin typeface="Calibri" panose="020F0502020204030204" pitchFamily="34" charset="0"/>
                <a:cs typeface="Microsoft Sans Serif" pitchFamily="34" charset="0"/>
              </a:rPr>
              <a:t>t</a:t>
            </a:r>
            <a:br>
              <a:rPr lang="en-US" sz="3600" dirty="0">
                <a:latin typeface="Calibri" panose="020F0502020204030204" pitchFamily="34" charset="0"/>
                <a:cs typeface="Microsoft Sans Serif" pitchFamily="34" charset="0"/>
              </a:rPr>
            </a:br>
            <a:r>
              <a:rPr lang="en-US" dirty="0">
                <a:latin typeface="Calibri" panose="020F0502020204030204" pitchFamily="34" charset="0"/>
                <a:cs typeface="Microsoft Sans Serif" pitchFamily="34" charset="0"/>
              </a:rPr>
              <a:t>     - </a:t>
            </a:r>
            <a:r>
              <a:rPr lang="en-US" dirty="0">
                <a:latin typeface="Calibri" panose="020F0502020204030204" pitchFamily="34" charset="0"/>
                <a:cs typeface="Microsoft Sans Serif" pitchFamily="34" charset="0"/>
                <a:hlinkClick r:id="rId2"/>
              </a:rPr>
              <a:t>https://researchondisability.org/home/ntide</a:t>
            </a:r>
            <a:endParaRPr lang="en-US" b="1" dirty="0">
              <a:latin typeface="Calibri" panose="020F0502020204030204" pitchFamily="34" charset="0"/>
            </a:endParaRPr>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25</a:t>
            </a:fld>
            <a:endParaRPr lang="en-US"/>
          </a:p>
        </p:txBody>
      </p:sp>
    </p:spTree>
    <p:extLst>
      <p:ext uri="{BB962C8B-B14F-4D97-AF65-F5344CB8AC3E}">
        <p14:creationId xmlns:p14="http://schemas.microsoft.com/office/powerpoint/2010/main" val="322912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26</a:t>
            </a:fld>
            <a:endParaRPr lang="en-US"/>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3" name="Content Placeholder 2">
            <a:extLst>
              <a:ext uri="{FF2B5EF4-FFF2-40B4-BE49-F238E27FC236}">
                <a16:creationId xmlns:a16="http://schemas.microsoft.com/office/drawing/2014/main" id="{C6B18112-06CD-41A4-BAA1-9D0CC2AA05FA}"/>
              </a:ext>
            </a:extLst>
          </p:cNvPr>
          <p:cNvSpPr>
            <a:spLocks noGrp="1"/>
          </p:cNvSpPr>
          <p:nvPr>
            <p:ph idx="1"/>
          </p:nvPr>
        </p:nvSpPr>
        <p:spPr/>
        <p:txBody>
          <a:bodyPr/>
          <a:lstStyle/>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Thanks to our partners: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UNH/Institute on Disability (www.ResearchOnDisability.org)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Kessler Foundation (www.KesslerFoundation.org)</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3200" dirty="0">
                <a:latin typeface="Calibri" panose="020F0502020204030204" pitchFamily="34" charset="0"/>
                <a:cs typeface="Microsoft Sans Serif" pitchFamily="34" charset="0"/>
              </a:rPr>
              <a:t>Contact us:</a:t>
            </a:r>
            <a:br>
              <a:rPr lang="en-US" sz="32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Email: Disability.Statistics@unh.edu </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 Call: </a:t>
            </a:r>
            <a:r>
              <a:rPr lang="en-US" sz="2800" dirty="0">
                <a:latin typeface="Calibri" panose="020F0502020204030204" pitchFamily="34" charset="0"/>
              </a:rPr>
              <a:t>866-538-9521 (toll free</a:t>
            </a:r>
            <a:r>
              <a:rPr lang="en-US" sz="3200" dirty="0">
                <a:latin typeface="Calibri" panose="020F0502020204030204" pitchFamily="34" charset="0"/>
              </a:rPr>
              <a:t>)</a:t>
            </a:r>
            <a:endParaRPr lang="en-US" sz="3200" b="1" dirty="0">
              <a:latin typeface="Calibri" panose="020F0502020204030204" pitchFamily="34" charset="0"/>
            </a:endParaRPr>
          </a:p>
          <a:p>
            <a:pPr marL="285750" indent="-285750">
              <a:spcBef>
                <a:spcPts val="1800"/>
              </a:spcBef>
              <a:buFont typeface="Arial" panose="020B0604020202020204" pitchFamily="34" charset="0"/>
              <a:buChar char="•"/>
            </a:pPr>
            <a:r>
              <a:rPr lang="en-US" sz="3200" dirty="0">
                <a:latin typeface="Calibri" panose="020F0502020204030204" pitchFamily="34" charset="0"/>
              </a:rPr>
              <a:t>Twitter at </a:t>
            </a:r>
            <a:r>
              <a:rPr lang="en-US" sz="3200" i="1" dirty="0">
                <a:latin typeface="Calibri" panose="020F0502020204030204" pitchFamily="34" charset="0"/>
              </a:rPr>
              <a:t>#nTIDELearn  </a:t>
            </a:r>
            <a:endParaRPr lang="en-US" sz="32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fld id="{9C637C1D-740A-4EE7-9AC7-DE15DA94B719}" type="slidenum">
              <a:rPr lang="en-US" smtClean="0"/>
              <a:t>27</a:t>
            </a:fld>
            <a:endParaRPr lang="en-US"/>
          </a:p>
        </p:txBody>
      </p:sp>
      <p:pic>
        <p:nvPicPr>
          <p:cNvPr id="9" name="Picture 3" descr="C:\Users\pel3\AppData\Local\Microsoft\Windows\Temporary Internet Files\Content.IE5\OCJJ5H03\Twitter_logo_2012.svg[1].png">
            <a:extLst>
              <a:ext uri="{FF2B5EF4-FFF2-40B4-BE49-F238E27FC236}">
                <a16:creationId xmlns:a16="http://schemas.microsoft.com/office/drawing/2014/main" id="{50F9D74D-F681-44D6-8D11-5356F11F74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87" y="5272087"/>
            <a:ext cx="471413" cy="376237"/>
          </a:xfrm>
          <a:prstGeom prst="rect">
            <a:avLst/>
          </a:prstGeom>
          <a:noFill/>
          <a:extLst>
            <a:ext uri="{909E8E84-426E-40DD-AFC4-6F175D3DCCD1}">
              <a14:hiddenFill xmlns:a14="http://schemas.microsoft.com/office/drawing/2010/main">
                <a:solidFill>
                  <a:srgbClr val="FFFFFF"/>
                </a:solidFill>
              </a14:hiddenFill>
            </a:ext>
          </a:extLst>
        </p:spPr>
      </p:pic>
      <p:pic>
        <p:nvPicPr>
          <p:cNvPr id="7" name="nTIDE-4">
            <a:hlinkClick r:id="" action="ppaction://media"/>
            <a:extLst>
              <a:ext uri="{FF2B5EF4-FFF2-40B4-BE49-F238E27FC236}">
                <a16:creationId xmlns:a16="http://schemas.microsoft.com/office/drawing/2014/main" id="{455604EA-1F46-4130-A5D1-B3D9F9C5DA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997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p:txBody>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C845-D721-4621-87B2-1390D24BA4BD}"/>
              </a:ext>
            </a:extLst>
          </p:cNvPr>
          <p:cNvSpPr>
            <a:spLocks noGrp="1"/>
          </p:cNvSpPr>
          <p:nvPr>
            <p:ph type="title"/>
          </p:nvPr>
        </p:nvSpPr>
        <p:spPr>
          <a:xfrm>
            <a:off x="841248" y="365125"/>
            <a:ext cx="10515600" cy="1325563"/>
          </a:xfrm>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2800" dirty="0"/>
              <a:t>If you have any questions following this recording, please contact us at </a:t>
            </a:r>
            <a:r>
              <a:rPr lang="en-US" sz="2800" u="sng" dirty="0">
                <a:hlinkClick r:id="rId4"/>
              </a:rPr>
              <a:t>disability.statistics@unh.edu</a:t>
            </a:r>
            <a:r>
              <a:rPr lang="en-US" sz="28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0035-C62B-4283-8968-51B75B2946A5}"/>
              </a:ext>
            </a:extLst>
          </p:cNvPr>
          <p:cNvSpPr>
            <a:spLocks noGrp="1"/>
          </p:cNvSpPr>
          <p:nvPr>
            <p:ph type="title"/>
          </p:nvPr>
        </p:nvSpPr>
        <p:spPr>
          <a:xfrm>
            <a:off x="841248" y="365760"/>
            <a:ext cx="10515600" cy="1325563"/>
          </a:xfrm>
        </p:spPr>
        <p:txBody>
          <a:bodyPr/>
          <a:lstStyle/>
          <a:p>
            <a:pPr algn="ctr"/>
            <a:r>
              <a:rPr lang="en-US" sz="4400" b="1" u="sng" dirty="0">
                <a:solidFill>
                  <a:schemeClr val="tx1"/>
                </a:solidFill>
                <a:latin typeface="Calibri" panose="020F0502020204030204" pitchFamily="34" charset="0"/>
              </a:rPr>
              <a:t>Zoom Tips</a:t>
            </a:r>
            <a:endParaRPr lang="en-US" dirty="0"/>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839097" y="1830380"/>
            <a:ext cx="5095359" cy="4351338"/>
          </a:xfrm>
        </p:spPr>
        <p:txBody>
          <a:bodyPr/>
          <a:lstStyle/>
          <a:p>
            <a:pPr>
              <a:spcBef>
                <a:spcPts val="1800"/>
              </a:spcBef>
            </a:pPr>
            <a:r>
              <a:rPr lang="en-US" dirty="0">
                <a:latin typeface="Myriad Pro (Body)"/>
              </a:rPr>
              <a:t>Tip #1: Sound</a:t>
            </a:r>
          </a:p>
          <a:p>
            <a:pPr marL="228600" lvl="1" indent="0">
              <a:spcBef>
                <a:spcPts val="600"/>
              </a:spcBef>
              <a:buNone/>
            </a:pPr>
            <a:r>
              <a:rPr lang="en-US" sz="2400" dirty="0">
                <a:latin typeface="Myriad Pro (Body)"/>
                <a:cs typeface="Calibri" panose="020F0502020204030204" pitchFamily="34" charset="0"/>
              </a:rPr>
              <a:t>Select the speakers you want to use for today’s webinar, click on the </a:t>
            </a:r>
            <a:r>
              <a:rPr lang="en-US" sz="2400" b="1" dirty="0">
                <a:latin typeface="Myriad Pro (Body)"/>
                <a:cs typeface="Calibri" panose="020F0502020204030204" pitchFamily="34" charset="0"/>
              </a:rPr>
              <a:t>up arrow</a:t>
            </a:r>
            <a:r>
              <a:rPr lang="en-US" sz="2400" dirty="0">
                <a:latin typeface="Myriad Pro (Body)"/>
                <a:cs typeface="Calibri" panose="020F0502020204030204" pitchFamily="34" charset="0"/>
              </a:rPr>
              <a:t> next to </a:t>
            </a:r>
            <a:r>
              <a:rPr lang="en-US" sz="2400" b="1" dirty="0">
                <a:latin typeface="Myriad Pro (Body)"/>
                <a:cs typeface="Calibri" panose="020F0502020204030204" pitchFamily="34" charset="0"/>
              </a:rPr>
              <a:t>Audio Settings</a:t>
            </a:r>
            <a:r>
              <a:rPr lang="en-US" sz="2400" dirty="0">
                <a:latin typeface="Myriad Pro (Body)"/>
                <a:cs typeface="Calibri" panose="020F0502020204030204" pitchFamily="34" charset="0"/>
              </a:rPr>
              <a:t>, and then select one of the options.</a:t>
            </a:r>
          </a:p>
          <a:p>
            <a:endParaRPr lang="en-US" dirty="0"/>
          </a:p>
        </p:txBody>
      </p:sp>
      <p:sp>
        <p:nvSpPr>
          <p:cNvPr id="4" name="Date Placeholder 3">
            <a:extLst>
              <a:ext uri="{FF2B5EF4-FFF2-40B4-BE49-F238E27FC236}">
                <a16:creationId xmlns:a16="http://schemas.microsoft.com/office/drawing/2014/main" id="{3A25D95B-DDDE-47E7-8861-A898EEECC22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94FC385-25BD-420B-8A5C-EEDDCB4A563D}"/>
              </a:ext>
            </a:extLst>
          </p:cNvPr>
          <p:cNvSpPr>
            <a:spLocks noGrp="1"/>
          </p:cNvSpPr>
          <p:nvPr>
            <p:ph type="sldNum" sz="quarter" idx="12"/>
          </p:nvPr>
        </p:nvSpPr>
        <p:spPr/>
        <p:txBody>
          <a:bodyPr/>
          <a:lstStyle/>
          <a:p>
            <a:fld id="{9C637C1D-740A-4EE7-9AC7-DE15DA94B719}" type="slidenum">
              <a:rPr lang="en-US" smtClean="0"/>
              <a:t>5</a:t>
            </a:fld>
            <a:endParaRPr lang="en-US"/>
          </a:p>
        </p:txBody>
      </p:sp>
      <p:sp>
        <p:nvSpPr>
          <p:cNvPr id="7" name="TextBox 6">
            <a:extLst>
              <a:ext uri="{FF2B5EF4-FFF2-40B4-BE49-F238E27FC236}">
                <a16:creationId xmlns:a16="http://schemas.microsoft.com/office/drawing/2014/main" id="{5E1FAF20-F8E5-4036-9188-2008BC0C76AC}"/>
              </a:ext>
            </a:extLst>
          </p:cNvPr>
          <p:cNvSpPr txBox="1"/>
          <p:nvPr/>
        </p:nvSpPr>
        <p:spPr>
          <a:xfrm>
            <a:off x="6231469" y="1774935"/>
            <a:ext cx="5176298" cy="1929759"/>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800" kern="0" dirty="0">
                <a:latin typeface="Myriad Pro (Body)"/>
              </a:rPr>
              <a:t>Tip #2: Close Captioning</a:t>
            </a:r>
          </a:p>
          <a:p>
            <a:pPr marL="285750" lvl="1">
              <a:lnSpc>
                <a:spcPct val="90000"/>
              </a:lnSpc>
              <a:spcBef>
                <a:spcPts val="600"/>
              </a:spcBef>
            </a:pPr>
            <a:r>
              <a:rPr lang="en-US" sz="2400" kern="0" dirty="0">
                <a:latin typeface="Myriad Pro (Body)"/>
                <a:cs typeface="Calibri" panose="020F0502020204030204" pitchFamily="34" charset="0"/>
              </a:rPr>
              <a:t>Click on</a:t>
            </a:r>
            <a:r>
              <a:rPr lang="en-US" sz="2400" dirty="0">
                <a:latin typeface="Myriad Pro (Body)"/>
                <a:cs typeface="Calibri" panose="020F0502020204030204" pitchFamily="34" charset="0"/>
              </a:rPr>
              <a:t> </a:t>
            </a:r>
            <a:r>
              <a:rPr lang="en-US" sz="2400" b="1" dirty="0">
                <a:latin typeface="Myriad Pro (Body)"/>
                <a:cs typeface="Calibri" panose="020F0502020204030204" pitchFamily="34" charset="0"/>
              </a:rPr>
              <a:t>Closed Caption</a:t>
            </a:r>
            <a:r>
              <a:rPr lang="en-US" sz="2400" dirty="0">
                <a:latin typeface="Myriad Pro (Body)"/>
                <a:cs typeface="Calibri" panose="020F0502020204030204" pitchFamily="34" charset="0"/>
              </a:rPr>
              <a:t>, and then select </a:t>
            </a:r>
            <a:r>
              <a:rPr lang="en-US" sz="2400" b="1" dirty="0">
                <a:latin typeface="Myriad Pro (Body)"/>
                <a:cs typeface="Calibri" panose="020F0502020204030204" pitchFamily="34" charset="0"/>
              </a:rPr>
              <a:t>Show Subtitle</a:t>
            </a:r>
            <a:r>
              <a:rPr lang="en-US" sz="2400" dirty="0">
                <a:latin typeface="Myriad Pro (Body)"/>
                <a:cs typeface="Calibri" panose="020F0502020204030204" pitchFamily="34" charset="0"/>
              </a:rPr>
              <a:t> for subtitles, </a:t>
            </a:r>
            <a:r>
              <a:rPr lang="en-US" sz="2400" u="sng" dirty="0">
                <a:latin typeface="Myriad Pro (Body)"/>
                <a:cs typeface="Calibri" panose="020F0502020204030204" pitchFamily="34" charset="0"/>
              </a:rPr>
              <a:t>or</a:t>
            </a:r>
            <a:r>
              <a:rPr lang="en-US" sz="2400" dirty="0">
                <a:latin typeface="Myriad Pro (Body)"/>
                <a:cs typeface="Calibri" panose="020F0502020204030204" pitchFamily="34" charset="0"/>
              </a:rPr>
              <a:t> select </a:t>
            </a:r>
            <a:r>
              <a:rPr lang="en-US" sz="2400" b="1" dirty="0">
                <a:latin typeface="Myriad Pro (Body)"/>
                <a:cs typeface="Calibri" panose="020F0502020204030204" pitchFamily="34" charset="0"/>
              </a:rPr>
              <a:t>View Full Transcript </a:t>
            </a:r>
            <a:r>
              <a:rPr lang="en-US" sz="2400" dirty="0">
                <a:latin typeface="Myriad Pro (Body)"/>
                <a:cs typeface="Calibri" panose="020F0502020204030204" pitchFamily="34" charset="0"/>
              </a:rPr>
              <a:t>to get a running transcript of the captions.</a:t>
            </a:r>
          </a:p>
        </p:txBody>
      </p:sp>
      <p:pic>
        <p:nvPicPr>
          <p:cNvPr id="9" name="Picture 8">
            <a:extLst>
              <a:ext uri="{FF2B5EF4-FFF2-40B4-BE49-F238E27FC236}">
                <a16:creationId xmlns:a16="http://schemas.microsoft.com/office/drawing/2014/main" id="{E82F6EFD-CF39-48D0-9A06-E0CB65BCB0CF}"/>
              </a:ext>
            </a:extLst>
          </p:cNvPr>
          <p:cNvPicPr>
            <a:picLocks noChangeAspect="1"/>
          </p:cNvPicPr>
          <p:nvPr/>
        </p:nvPicPr>
        <p:blipFill rotWithShape="1">
          <a:blip r:embed="rId2"/>
          <a:srcRect l="16468" t="55870" r="48820" b="12356"/>
          <a:stretch/>
        </p:blipFill>
        <p:spPr>
          <a:xfrm>
            <a:off x="1890273" y="4319047"/>
            <a:ext cx="3166360" cy="1612767"/>
          </a:xfrm>
          <a:prstGeom prst="rect">
            <a:avLst/>
          </a:prstGeom>
        </p:spPr>
      </p:pic>
      <p:pic>
        <p:nvPicPr>
          <p:cNvPr id="11" name="Picture 3" descr="A screenshot of a cell phone&#10;&#10;Description generated with very high confidence">
            <a:extLst>
              <a:ext uri="{FF2B5EF4-FFF2-40B4-BE49-F238E27FC236}">
                <a16:creationId xmlns:a16="http://schemas.microsoft.com/office/drawing/2014/main" id="{3176547C-24D8-4981-9F29-DA8BC831FAE6}"/>
              </a:ext>
            </a:extLst>
          </p:cNvPr>
          <p:cNvPicPr>
            <a:picLocks noChangeAspect="1"/>
          </p:cNvPicPr>
          <p:nvPr/>
        </p:nvPicPr>
        <p:blipFill rotWithShape="1">
          <a:blip r:embed="rId3"/>
          <a:srcRect l="5665" t="66198" r="42515" b="-2"/>
          <a:stretch/>
        </p:blipFill>
        <p:spPr>
          <a:xfrm>
            <a:off x="7342632" y="3792777"/>
            <a:ext cx="1137986" cy="558858"/>
          </a:xfrm>
          <a:prstGeom prst="rect">
            <a:avLst/>
          </a:prstGeom>
        </p:spPr>
      </p:pic>
      <p:pic>
        <p:nvPicPr>
          <p:cNvPr id="13" name="Picture 3" descr="A screen shot of the Zoom Closed Caption options">
            <a:extLst>
              <a:ext uri="{FF2B5EF4-FFF2-40B4-BE49-F238E27FC236}">
                <a16:creationId xmlns:a16="http://schemas.microsoft.com/office/drawing/2014/main" id="{98B98A50-3F09-4A70-AA65-A2F9BB02D24F}"/>
              </a:ext>
            </a:extLst>
          </p:cNvPr>
          <p:cNvPicPr>
            <a:picLocks noChangeAspect="1"/>
          </p:cNvPicPr>
          <p:nvPr/>
        </p:nvPicPr>
        <p:blipFill rotWithShape="1">
          <a:blip r:embed="rId4"/>
          <a:srcRect l="8093" t="30909" r="2280" b="27272"/>
          <a:stretch/>
        </p:blipFill>
        <p:spPr>
          <a:xfrm>
            <a:off x="7344469" y="4328191"/>
            <a:ext cx="2171625" cy="1619915"/>
          </a:xfrm>
          <a:prstGeom prst="rect">
            <a:avLst/>
          </a:prstGeom>
        </p:spPr>
      </p:pic>
      <p:pic>
        <p:nvPicPr>
          <p:cNvPr id="15" name="Picture 14">
            <a:extLst>
              <a:ext uri="{FF2B5EF4-FFF2-40B4-BE49-F238E27FC236}">
                <a16:creationId xmlns:a16="http://schemas.microsoft.com/office/drawing/2014/main" id="{5CD99D1C-DB3C-4B76-9B5A-310D12B40AC9}"/>
              </a:ext>
            </a:extLst>
          </p:cNvPr>
          <p:cNvPicPr>
            <a:picLocks noChangeAspect="1"/>
          </p:cNvPicPr>
          <p:nvPr/>
        </p:nvPicPr>
        <p:blipFill rotWithShape="1">
          <a:blip r:embed="rId2"/>
          <a:srcRect l="2" t="88021" r="80364" b="-604"/>
          <a:stretch/>
        </p:blipFill>
        <p:spPr>
          <a:xfrm>
            <a:off x="1890272" y="3794449"/>
            <a:ext cx="1542443" cy="550034"/>
          </a:xfrm>
          <a:prstGeom prst="rect">
            <a:avLst/>
          </a:prstGeom>
        </p:spPr>
      </p:pic>
      <p:sp>
        <p:nvSpPr>
          <p:cNvPr id="17" name="TextBox 16">
            <a:extLst>
              <a:ext uri="{FF2B5EF4-FFF2-40B4-BE49-F238E27FC236}">
                <a16:creationId xmlns:a16="http://schemas.microsoft.com/office/drawing/2014/main" id="{E328B99D-94AC-4429-87A3-BE7EC45C5247}"/>
              </a:ext>
            </a:extLst>
          </p:cNvPr>
          <p:cNvSpPr txBox="1"/>
          <p:nvPr/>
        </p:nvSpPr>
        <p:spPr>
          <a:xfrm rot="19215950">
            <a:off x="5446061" y="4594601"/>
            <a:ext cx="1570815" cy="523220"/>
          </a:xfrm>
          <a:prstGeom prst="rect">
            <a:avLst/>
          </a:prstGeom>
          <a:noFill/>
        </p:spPr>
        <p:txBody>
          <a:bodyPr wrap="none" rtlCol="0">
            <a:spAutoFit/>
          </a:bodyPr>
          <a:lstStyle/>
          <a:p>
            <a:pPr algn="ctr"/>
            <a:r>
              <a:rPr lang="en-US" sz="1400" dirty="0"/>
              <a:t>Your screen may </a:t>
            </a:r>
          </a:p>
          <a:p>
            <a:pPr algn="ctr"/>
            <a:r>
              <a:rPr lang="en-US" sz="1400" dirty="0"/>
              <a:t>look a bit differ</a:t>
            </a:r>
          </a:p>
        </p:txBody>
      </p:sp>
    </p:spTree>
    <p:extLst>
      <p:ext uri="{BB962C8B-B14F-4D97-AF65-F5344CB8AC3E}">
        <p14:creationId xmlns:p14="http://schemas.microsoft.com/office/powerpoint/2010/main" val="179268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nTIDE COVID-19 Update – July #s</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a:xfrm>
            <a:off x="1085850" y="1825625"/>
            <a:ext cx="10515600" cy="4351338"/>
          </a:xfrm>
        </p:spPr>
        <p:txBody>
          <a:bodyPr/>
          <a:lstStyle/>
          <a:p>
            <a:pPr marL="0" indent="0">
              <a:buNone/>
            </a:pPr>
            <a:r>
              <a:rPr lang="en-US" sz="2800" b="1" dirty="0">
                <a:solidFill>
                  <a:schemeClr val="tx1"/>
                </a:solidFill>
                <a:latin typeface="Calibri" panose="020F0502020204030204" pitchFamily="34" charset="0"/>
                <a:cs typeface="Calibri" panose="020F0502020204030204" pitchFamily="34" charset="0"/>
              </a:rPr>
              <a:t>Andrew Houtenville</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University of New Hampshire</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John O’Neill</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Kessler Foundation</a:t>
            </a:r>
            <a:br>
              <a:rPr lang="en-US" sz="2800" dirty="0">
                <a:solidFill>
                  <a:schemeClr val="tx1"/>
                </a:solidFill>
                <a:latin typeface="Calibri" panose="020F0502020204030204" pitchFamily="34" charset="0"/>
                <a:cs typeface="Calibri" panose="020F0502020204030204" pitchFamily="34" charset="0"/>
              </a:rPr>
            </a:br>
            <a:br>
              <a:rPr lang="en-US" sz="1400" dirty="0">
                <a:solidFill>
                  <a:schemeClr val="tx1"/>
                </a:solidFill>
                <a:latin typeface="Calibri" panose="020F0502020204030204" pitchFamily="34" charset="0"/>
                <a:cs typeface="Calibri" panose="020F0502020204030204" pitchFamily="34" charset="0"/>
              </a:rPr>
            </a:br>
            <a:r>
              <a:rPr lang="en-US" sz="2800" b="1" dirty="0">
                <a:solidFill>
                  <a:schemeClr val="tx1"/>
                </a:solidFill>
                <a:latin typeface="Calibri" panose="020F0502020204030204" pitchFamily="34" charset="0"/>
                <a:cs typeface="Calibri" panose="020F0502020204030204" pitchFamily="34" charset="0"/>
              </a:rPr>
              <a:t>Denise Rozell</a:t>
            </a:r>
            <a:br>
              <a:rPr lang="en-US" sz="2800" b="1" dirty="0">
                <a:solidFill>
                  <a:schemeClr val="tx1"/>
                </a:solidFill>
                <a:latin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cs typeface="Calibri" panose="020F0502020204030204" pitchFamily="34" charset="0"/>
              </a:rPr>
              <a:t>Association of University Centers on Disabilities</a:t>
            </a:r>
            <a:br>
              <a:rPr lang="en-US" sz="1400" dirty="0">
                <a:solidFill>
                  <a:schemeClr val="tx1"/>
                </a:solidFill>
                <a:latin typeface="Calibri" panose="020F0502020204030204" pitchFamily="34" charset="0"/>
                <a:cs typeface="Calibri" panose="020F0502020204030204" pitchFamily="34" charset="0"/>
              </a:rPr>
            </a:br>
            <a:endParaRPr lang="en-US"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137761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p:txBody>
          <a:bodyPr>
            <a:normAutofit/>
          </a:bodyPr>
          <a:lstStyle/>
          <a:p>
            <a:pPr>
              <a:spcBef>
                <a:spcPts val="1800"/>
              </a:spcBef>
            </a:pPr>
            <a:r>
              <a:rPr lang="en-US" sz="2800" dirty="0"/>
              <a:t>A joint effort of the University of New Hampshire, Kessler Foundation, and the Association of University Centers on Disability (AUCD).</a:t>
            </a:r>
          </a:p>
          <a:p>
            <a:pPr>
              <a:spcBef>
                <a:spcPts val="1800"/>
              </a:spcBef>
            </a:pPr>
            <a:r>
              <a:rPr lang="en-US" sz="2800" dirty="0"/>
              <a:t>This is a special episode of the nTIDE Lunch and Learn series based on the unique circumstances in the U.S. economy and the COVID-19 Pandemic.</a:t>
            </a:r>
            <a:endParaRPr lang="en-US" sz="2800" dirty="0">
              <a:solidFill>
                <a:srgbClr val="FF0000"/>
              </a:solidFill>
            </a:endParaRP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53859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CFAC-9458-45E1-B068-9439448C4AED}"/>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Today’s Agenda</a:t>
            </a:r>
            <a:endParaRPr lang="en-US" dirty="0"/>
          </a:p>
        </p:txBody>
      </p:sp>
      <p:sp>
        <p:nvSpPr>
          <p:cNvPr id="3" name="Content Placeholder 2">
            <a:extLst>
              <a:ext uri="{FF2B5EF4-FFF2-40B4-BE49-F238E27FC236}">
                <a16:creationId xmlns:a16="http://schemas.microsoft.com/office/drawing/2014/main" id="{208AB114-3388-4571-913A-BFFBCE5A3F57}"/>
              </a:ext>
            </a:extLst>
          </p:cNvPr>
          <p:cNvSpPr>
            <a:spLocks noGrp="1"/>
          </p:cNvSpPr>
          <p:nvPr>
            <p:ph idx="1"/>
          </p:nvPr>
        </p:nvSpPr>
        <p:spPr/>
        <p:txBody>
          <a:bodyPr/>
          <a:lstStyle/>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12:00 pm: 	Welcome and Introduction</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12:05 pm:	Updated Numbers from the Public-Use Micro Data 	of the Current Population Survey</a:t>
            </a:r>
          </a:p>
          <a:p>
            <a:pPr marL="1828800" indent="-1810512">
              <a:spcBef>
                <a:spcPts val="1200"/>
              </a:spcBef>
              <a:buNone/>
            </a:pPr>
            <a:r>
              <a:rPr lang="en-US" sz="3200" baseline="12000" dirty="0">
                <a:latin typeface="Calibri" panose="020F0502020204030204" pitchFamily="34" charset="0"/>
                <a:cs typeface="Calibri" panose="020F0502020204030204" pitchFamily="34" charset="0"/>
              </a:rPr>
              <a:t>●   </a:t>
            </a:r>
            <a:r>
              <a:rPr lang="en-US" sz="2800" dirty="0">
                <a:latin typeface="Calibri" panose="020F0502020204030204" pitchFamily="34" charset="0"/>
              </a:rPr>
              <a:t>12:35 pm:	Open Q&amp;A period</a:t>
            </a:r>
          </a:p>
          <a:p>
            <a:endParaRPr lang="en-US" dirty="0"/>
          </a:p>
        </p:txBody>
      </p:sp>
      <p:sp>
        <p:nvSpPr>
          <p:cNvPr id="4" name="Date Placeholder 3">
            <a:extLst>
              <a:ext uri="{FF2B5EF4-FFF2-40B4-BE49-F238E27FC236}">
                <a16:creationId xmlns:a16="http://schemas.microsoft.com/office/drawing/2014/main" id="{A756111C-A699-4E23-AF55-0931F21AFCF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8CE56EE4-6ECB-4D96-BD76-4355D4C4E1AF}"/>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336747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664C83-A602-4749-B776-FAA238AA7094}"/>
              </a:ext>
            </a:extLst>
          </p:cNvPr>
          <p:cNvSpPr>
            <a:spLocks noGrp="1"/>
          </p:cNvSpPr>
          <p:nvPr>
            <p:ph type="title"/>
          </p:nvPr>
        </p:nvSpPr>
        <p:spPr>
          <a:xfrm>
            <a:off x="0" y="365760"/>
            <a:ext cx="12192000" cy="1325880"/>
          </a:xfrm>
        </p:spPr>
        <p:txBody>
          <a:bodyPr/>
          <a:lstStyle/>
          <a:p>
            <a:pPr algn="ctr"/>
            <a:r>
              <a:rPr lang="en-US" b="1" u="sng" dirty="0">
                <a:latin typeface="Calibri" panose="020F0502020204030204" pitchFamily="34" charset="0"/>
                <a:cs typeface="Calibri" panose="020F0502020204030204" pitchFamily="34" charset="0"/>
              </a:rPr>
              <a:t>Employment Trend</a:t>
            </a:r>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85CC1AD-FAFA-4D50-8F0F-CC9E482195C2}"/>
              </a:ext>
            </a:extLst>
          </p:cNvPr>
          <p:cNvSpPr>
            <a:spLocks noGrp="1"/>
          </p:cNvSpPr>
          <p:nvPr>
            <p:ph idx="1"/>
          </p:nvPr>
        </p:nvSpPr>
        <p:spPr>
          <a:xfrm>
            <a:off x="459827" y="1721808"/>
            <a:ext cx="11248697" cy="4711381"/>
          </a:xfrm>
        </p:spPr>
        <p:txBody>
          <a:bodyPr>
            <a:noAutofit/>
          </a:bodyPr>
          <a:lstStyle/>
          <a:p>
            <a:pPr marL="0" indent="0">
              <a:spcBef>
                <a:spcPts val="1200"/>
              </a:spcBef>
              <a:buNone/>
            </a:pPr>
            <a:endParaRPr lang="en-US" sz="4400" dirty="0">
              <a:latin typeface="Calibri" panose="020F0502020204030204" pitchFamily="34" charset="0"/>
            </a:endParaRPr>
          </a:p>
          <a:p>
            <a:pPr marL="0" indent="0" algn="ctr">
              <a:spcBef>
                <a:spcPts val="1200"/>
              </a:spcBef>
              <a:buNone/>
            </a:pPr>
            <a:r>
              <a:rPr lang="en-US" sz="4400" dirty="0">
                <a:latin typeface="Calibri" panose="020F0502020204030204" pitchFamily="34" charset="0"/>
              </a:rPr>
              <a:t>Slow Recovery from Great Recession,</a:t>
            </a:r>
          </a:p>
          <a:p>
            <a:pPr marL="0" indent="0" algn="ctr">
              <a:spcBef>
                <a:spcPts val="1200"/>
              </a:spcBef>
              <a:buNone/>
            </a:pPr>
            <a:r>
              <a:rPr lang="en-US" sz="4400" dirty="0">
                <a:latin typeface="Calibri" panose="020F0502020204030204" pitchFamily="34" charset="0"/>
              </a:rPr>
              <a:t>Some Good News,</a:t>
            </a:r>
          </a:p>
          <a:p>
            <a:pPr marL="0" indent="0" algn="ctr">
              <a:spcBef>
                <a:spcPts val="1200"/>
              </a:spcBef>
              <a:buNone/>
            </a:pPr>
            <a:r>
              <a:rPr lang="en-US" sz="4400" dirty="0">
                <a:latin typeface="Calibri" panose="020F0502020204030204" pitchFamily="34" charset="0"/>
              </a:rPr>
              <a:t>… then COVID</a:t>
            </a:r>
            <a:endParaRPr lang="en-US" sz="4400" dirty="0"/>
          </a:p>
        </p:txBody>
      </p:sp>
      <p:sp>
        <p:nvSpPr>
          <p:cNvPr id="9" name="Date Placeholder 3">
            <a:extLst>
              <a:ext uri="{FF2B5EF4-FFF2-40B4-BE49-F238E27FC236}">
                <a16:creationId xmlns:a16="http://schemas.microsoft.com/office/drawing/2014/main" id="{B15F1649-3F8D-4083-849F-0E3DE5B7C0A0}"/>
              </a:ext>
            </a:extLst>
          </p:cNvPr>
          <p:cNvSpPr>
            <a:spLocks noGrp="1"/>
          </p:cNvSpPr>
          <p:nvPr>
            <p:ph type="dt" sz="half" idx="10"/>
          </p:nvPr>
        </p:nvSpPr>
        <p:spPr>
          <a:xfrm>
            <a:off x="838200" y="6356350"/>
            <a:ext cx="2743200" cy="365125"/>
          </a:xfrm>
        </p:spPr>
        <p:txBody>
          <a:bodyPr/>
          <a:lstStyle/>
          <a:p>
            <a:r>
              <a:rPr lang="en-US" dirty="0"/>
              <a:t>#nTIDE</a:t>
            </a:r>
          </a:p>
        </p:txBody>
      </p:sp>
      <p:sp>
        <p:nvSpPr>
          <p:cNvPr id="10" name="Slide Number Placeholder 4">
            <a:extLst>
              <a:ext uri="{FF2B5EF4-FFF2-40B4-BE49-F238E27FC236}">
                <a16:creationId xmlns:a16="http://schemas.microsoft.com/office/drawing/2014/main" id="{1A82EBCA-7049-4E72-A48D-F23268653BD7}"/>
              </a:ext>
            </a:extLst>
          </p:cNvPr>
          <p:cNvSpPr>
            <a:spLocks noGrp="1"/>
          </p:cNvSpPr>
          <p:nvPr>
            <p:ph type="sldNum" sz="quarter" idx="12"/>
          </p:nvPr>
        </p:nvSpPr>
        <p:spPr>
          <a:xfrm>
            <a:off x="8610600" y="6356350"/>
            <a:ext cx="2743200" cy="365125"/>
          </a:xfrm>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3863967967"/>
      </p:ext>
    </p:extLst>
  </p:cSld>
  <p:clrMapOvr>
    <a:masterClrMapping/>
  </p:clrMapOvr>
</p:sld>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nTIDE Template</Template>
  <TotalTime>1757</TotalTime>
  <Words>829</Words>
  <Application>Microsoft Office PowerPoint</Application>
  <PresentationFormat>Widescreen</PresentationFormat>
  <Paragraphs>111</Paragraphs>
  <Slides>27</Slides>
  <Notes>0</Notes>
  <HiddenSlides>0</HiddenSlides>
  <MMClips>4</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Arial Narrow</vt:lpstr>
      <vt:lpstr>Calibri</vt:lpstr>
      <vt:lpstr>Calibri Light</vt:lpstr>
      <vt:lpstr>Myriad Pro</vt:lpstr>
      <vt:lpstr>Myriad Pro (Body)</vt:lpstr>
      <vt:lpstr>2_nTIDE Lunch and Learn PPT Template</vt:lpstr>
      <vt:lpstr>Custom Design</vt:lpstr>
      <vt:lpstr>1_Custom Design</vt:lpstr>
      <vt:lpstr>3_nTIDE Lunch and Learn PPT Template</vt:lpstr>
      <vt:lpstr>nTIDE Lunch &amp; Learn Webinar Series</vt:lpstr>
      <vt:lpstr>nTIDE Lunch &amp; Learn Webinar Series</vt:lpstr>
      <vt:lpstr>Up Front Matters</vt:lpstr>
      <vt:lpstr>Up Front Matters</vt:lpstr>
      <vt:lpstr>Zoom Tips</vt:lpstr>
      <vt:lpstr>nTIDE COVID-19 Update – July #s</vt:lpstr>
      <vt:lpstr>About</vt:lpstr>
      <vt:lpstr>Today’s Agenda</vt:lpstr>
      <vt:lpstr>Employment Trend</vt:lpstr>
      <vt:lpstr>Employment -to-  Population  Ratio</vt:lpstr>
      <vt:lpstr>Employment -to-  Population  Ratio</vt:lpstr>
      <vt:lpstr>Employment -to-  Population  Ratio</vt:lpstr>
      <vt:lpstr>Employment -to-  Population  Ratio</vt:lpstr>
      <vt:lpstr>Number Unemployed</vt:lpstr>
      <vt:lpstr>Number Unemployed</vt:lpstr>
      <vt:lpstr>Number Unemployed</vt:lpstr>
      <vt:lpstr>Number Unemployed</vt:lpstr>
      <vt:lpstr>Number Unemployed</vt:lpstr>
      <vt:lpstr>Number Unemployed</vt:lpstr>
      <vt:lpstr>Labor  Force Participation Rate</vt:lpstr>
      <vt:lpstr>Labor  Force Participation Rate</vt:lpstr>
      <vt:lpstr>Labor  Force Participation Rate</vt:lpstr>
      <vt:lpstr>Labor  Force Participation Rate</vt:lpstr>
      <vt:lpstr>Discussion</vt:lpstr>
      <vt:lpstr>Archive and Feedback</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142</cp:revision>
  <dcterms:created xsi:type="dcterms:W3CDTF">2020-09-03T15:55:14Z</dcterms:created>
  <dcterms:modified xsi:type="dcterms:W3CDTF">2021-08-20T14:47:34Z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0x0101002E015E9C2F62A04D8E5072CE357391F8</vt:lpwstr>
  </property>
</Properties>
</file>