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4"/>
  </p:notesMasterIdLst>
  <p:sldIdLst>
    <p:sldId id="257" r:id="rId5"/>
    <p:sldId id="573" r:id="rId6"/>
    <p:sldId id="256" r:id="rId7"/>
    <p:sldId id="260" r:id="rId8"/>
    <p:sldId id="261" r:id="rId9"/>
    <p:sldId id="277" r:id="rId10"/>
    <p:sldId id="262" r:id="rId11"/>
    <p:sldId id="582" r:id="rId12"/>
    <p:sldId id="305" r:id="rId13"/>
    <p:sldId id="304" r:id="rId14"/>
    <p:sldId id="303" r:id="rId15"/>
    <p:sldId id="264" r:id="rId16"/>
    <p:sldId id="265" r:id="rId17"/>
    <p:sldId id="664" r:id="rId18"/>
    <p:sldId id="668" r:id="rId19"/>
    <p:sldId id="669" r:id="rId20"/>
    <p:sldId id="670" r:id="rId21"/>
    <p:sldId id="671" r:id="rId22"/>
    <p:sldId id="662" r:id="rId23"/>
    <p:sldId id="663" r:id="rId24"/>
    <p:sldId id="672" r:id="rId25"/>
    <p:sldId id="673" r:id="rId26"/>
    <p:sldId id="306" r:id="rId27"/>
    <p:sldId id="307" r:id="rId28"/>
    <p:sldId id="609" r:id="rId29"/>
    <p:sldId id="616" r:id="rId30"/>
    <p:sldId id="603" r:id="rId31"/>
    <p:sldId id="615" r:id="rId32"/>
    <p:sldId id="610" r:id="rId33"/>
    <p:sldId id="612" r:id="rId34"/>
    <p:sldId id="605" r:id="rId35"/>
    <p:sldId id="608" r:id="rId36"/>
    <p:sldId id="614" r:id="rId37"/>
    <p:sldId id="604" r:id="rId38"/>
    <p:sldId id="606" r:id="rId39"/>
    <p:sldId id="308" r:id="rId40"/>
    <p:sldId id="274" r:id="rId41"/>
    <p:sldId id="507" r:id="rId42"/>
    <p:sldId id="50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5" autoAdjust="0"/>
    <p:restoredTop sz="94660"/>
  </p:normalViewPr>
  <p:slideViewPr>
    <p:cSldViewPr snapToGrid="0">
      <p:cViewPr>
        <p:scale>
          <a:sx n="120" d="100"/>
          <a:sy n="120" d="100"/>
        </p:scale>
        <p:origin x="154"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kearn.org/wp-content/uploads/2021/05/EARN_2021_DIsability-Inclusive_COVID_Health_and_Safety_Plans.pdf" TargetMode="External"/><Relationship Id="rId2" Type="http://schemas.openxmlformats.org/officeDocument/2006/relationships/hyperlink" Target="https://askearn.org/wp-content/uploads/2021/02/EARN_Brief_Telework_Policy.pdf?utm_source=govdelivery&amp;utm_medium=email&amp;utm_campaign=ODEP_Business_Sense_4-14-2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rchives-pmr.org/article/S0003-9993(21)00300-2/fulltex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ioaplans.ed.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l.gov/sites/dolgov/files/ODEP/pdf/UsingUniversalDesignforLearninginApprenticeship.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nrtc.catalog.instructure.com/courses/self-employ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workforcegps.org/" TargetMode="External"/><Relationship Id="rId2" Type="http://schemas.openxmlformats.org/officeDocument/2006/relationships/hyperlink" Target="https://www.workforcegps.org/EmailAnalytics/EmailLink?EmailId=36470122&amp;LinkId=2424207&amp;RedirectUrl=https://disability.workforcegps.org/resources/2021/06/01/19/56/Quick-Reference-Guides-Serving-Returning-Citizens-with-Disabiliti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zoom.us/webinar/register/WN_raENwyzUSKCXmdQEXsKCq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pse.org/covidsurve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r20.rs6.net/tn.jsp?f=0018cubeBi-HhwMdapTNR0q_OqbnTDyQlJI_wmi-JVJRXimIrTa-bCAEQ_zybcUBZCvKgSZf--zBDs7whaxnT9urkX-ONslffdJhpVKWoCvMuh0RM7xh2OYxZ4kouHcbIKs6cly3r7Qnp-QJcUgkfnr72LIL4dREN0w_MPXJ5EDhm0=&amp;c=UPIl2YKj5lFMNAPNTIWoO_elUpXs_iGNgwUqmnlTwoj2Qnu05esW3A==&amp;ch=VqDN5wNGeJJiongHl0guq7wMvHrY76cl6nHrZBcRUA4MEk4CIk61eQ=="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aw-rtw.ideascale.com/?utm_source=govdelivery&amp;utm_medium=email&amp;utm_campaign=ODEP_Newsletter_6-25-2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ucd.org/template/news.cfm?news_id=15456&amp;parent=16&amp;parent_title=Home&amp;url=/template/index.cf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6.png"/><Relationship Id="rId5" Type="http://schemas.openxmlformats.org/officeDocument/2006/relationships/hyperlink" Target="http://www.researchondisability.org/" TargetMode="External"/><Relationship Id="rId4" Type="http://schemas.openxmlformats.org/officeDocument/2006/relationships/hyperlink" Target="http://www.kesslerfoundation.org/"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Season 6, Episode 6</a:t>
            </a:r>
            <a:br>
              <a:rPr lang="en-US" dirty="0"/>
            </a:br>
            <a:r>
              <a:rPr lang="en-US" dirty="0"/>
              <a:t>Date: July 2, 2021</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dirty="0"/>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a:p>
            <a:endParaRPr lang="en-US" dirty="0"/>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256104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426531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dirty="0">
                <a:solidFill>
                  <a:schemeClr val="tx1"/>
                </a:solidFill>
                <a:latin typeface="Myriad Pro (Headings)"/>
              </a:rPr>
              <a:t>The Numbers</a:t>
            </a:r>
            <a:endParaRPr lang="en-US" dirty="0">
              <a:latin typeface="Myriad Pro (Headings)"/>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dirty="0">
              <a:solidFill>
                <a:schemeClr val="tx1"/>
              </a:solidFill>
              <a:latin typeface="Calibri" panose="020F0502020204030204" pitchFamily="34" charset="0"/>
            </a:endParaRPr>
          </a:p>
          <a:p>
            <a:pPr algn="ctr"/>
            <a:endParaRPr lang="en-US" b="1" dirty="0">
              <a:latin typeface="Calibri" panose="020F0502020204030204" pitchFamily="34" charset="0"/>
            </a:endParaRPr>
          </a:p>
          <a:p>
            <a:pPr marL="0" indent="0" algn="ctr">
              <a:buNone/>
            </a:pPr>
            <a:r>
              <a:rPr lang="en-US" sz="3200" b="1" dirty="0">
                <a:solidFill>
                  <a:schemeClr val="tx1"/>
                </a:solidFill>
                <a:latin typeface="Calibri" panose="020F0502020204030204" pitchFamily="34" charset="0"/>
              </a:rPr>
              <a:t>Andrew Houtenville</a:t>
            </a:r>
            <a:br>
              <a:rPr lang="en-US" sz="3200" b="1"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University of New Hampshire</a:t>
            </a:r>
            <a:endParaRPr lang="en-US" sz="3200" dirty="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12</a:t>
            </a:fld>
            <a:endParaRPr lang="en-US"/>
          </a:p>
        </p:txBody>
      </p:sp>
    </p:spTree>
    <p:extLst>
      <p:ext uri="{BB962C8B-B14F-4D97-AF65-F5344CB8AC3E}">
        <p14:creationId xmlns:p14="http://schemas.microsoft.com/office/powerpoint/2010/main" val="29722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Tree>
    <p:extLst>
      <p:ext uri="{BB962C8B-B14F-4D97-AF65-F5344CB8AC3E}">
        <p14:creationId xmlns:p14="http://schemas.microsoft.com/office/powerpoint/2010/main" val="9978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72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83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01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7FDDCD-E4CF-4330-B5B3-C2456270E482}"/>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141551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515B1A-50BA-4A8A-A632-E7443D79024B}"/>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429279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3" name="Picture 2">
            <a:extLst>
              <a:ext uri="{FF2B5EF4-FFF2-40B4-BE49-F238E27FC236}">
                <a16:creationId xmlns:a16="http://schemas.microsoft.com/office/drawing/2014/main" id="{2F7432F6-21AE-4D36-B80B-B530C31555A9}"/>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402382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Season 6 Episode 6</a:t>
            </a:r>
            <a:br>
              <a:rPr lang="en-US" dirty="0"/>
            </a:br>
            <a:r>
              <a:rPr lang="en-US" dirty="0"/>
              <a:t>Date: July 2, 2021</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spTree>
    <p:extLst>
      <p:ext uri="{BB962C8B-B14F-4D97-AF65-F5344CB8AC3E}">
        <p14:creationId xmlns:p14="http://schemas.microsoft.com/office/powerpoint/2010/main" val="105692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19" name="Picture 18">
            <a:extLst>
              <a:ext uri="{FF2B5EF4-FFF2-40B4-BE49-F238E27FC236}">
                <a16:creationId xmlns:a16="http://schemas.microsoft.com/office/drawing/2014/main" id="{A77C518E-B0F3-4DC2-81C7-E4E641B46530}"/>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349962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pic>
        <p:nvPicPr>
          <p:cNvPr id="19" name="Picture 18">
            <a:extLst>
              <a:ext uri="{FF2B5EF4-FFF2-40B4-BE49-F238E27FC236}">
                <a16:creationId xmlns:a16="http://schemas.microsoft.com/office/drawing/2014/main" id="{A77C518E-B0F3-4DC2-81C7-E4E641B46530}"/>
              </a:ext>
            </a:extLst>
          </p:cNvPr>
          <p:cNvPicPr>
            <a:picLocks noChangeAspect="1"/>
          </p:cNvPicPr>
          <p:nvPr/>
        </p:nvPicPr>
        <p:blipFill>
          <a:blip r:embed="rId2"/>
          <a:stretch>
            <a:fillRect/>
          </a:stretch>
        </p:blipFill>
        <p:spPr>
          <a:xfrm>
            <a:off x="3465576" y="246888"/>
            <a:ext cx="7123396" cy="5916168"/>
          </a:xfrm>
          <a:prstGeom prst="rect">
            <a:avLst/>
          </a:prstGeom>
        </p:spPr>
      </p:pic>
      <p:cxnSp>
        <p:nvCxnSpPr>
          <p:cNvPr id="6" name="Straight Connector 5">
            <a:extLst>
              <a:ext uri="{FF2B5EF4-FFF2-40B4-BE49-F238E27FC236}">
                <a16:creationId xmlns:a16="http://schemas.microsoft.com/office/drawing/2014/main" id="{C54BA9C2-8FF8-426E-A079-4A1647FA8CEE}"/>
              </a:ext>
            </a:extLst>
          </p:cNvPr>
          <p:cNvCxnSpPr>
            <a:cxnSpLocks/>
          </p:cNvCxnSpPr>
          <p:nvPr/>
        </p:nvCxnSpPr>
        <p:spPr>
          <a:xfrm flipH="1">
            <a:off x="4514850" y="4000500"/>
            <a:ext cx="55499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36CA1E-2CBB-4420-A48D-831E956764B5}"/>
              </a:ext>
            </a:extLst>
          </p:cNvPr>
          <p:cNvSpPr txBox="1"/>
          <p:nvPr/>
        </p:nvSpPr>
        <p:spPr>
          <a:xfrm>
            <a:off x="4749800" y="3623759"/>
            <a:ext cx="1106393" cy="338554"/>
          </a:xfrm>
          <a:prstGeom prst="rect">
            <a:avLst/>
          </a:prstGeom>
          <a:noFill/>
        </p:spPr>
        <p:txBody>
          <a:bodyPr wrap="none" rtlCol="0">
            <a:spAutoFit/>
          </a:bodyPr>
          <a:lstStyle/>
          <a:p>
            <a:r>
              <a:rPr lang="en-US" sz="1600" b="1" dirty="0">
                <a:latin typeface="Arial Narrow" panose="020B0606020202030204" pitchFamily="34" charset="0"/>
              </a:rPr>
              <a:t>July 2009!!!</a:t>
            </a:r>
          </a:p>
        </p:txBody>
      </p:sp>
    </p:spTree>
    <p:extLst>
      <p:ext uri="{BB962C8B-B14F-4D97-AF65-F5344CB8AC3E}">
        <p14:creationId xmlns:p14="http://schemas.microsoft.com/office/powerpoint/2010/main" val="422215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dirty="0"/>
              <a:t>Part 2</a:t>
            </a:r>
            <a:br>
              <a:rPr lang="en-US" b="1" dirty="0"/>
            </a:br>
            <a:r>
              <a:rPr lang="en-US" b="1" dirty="0"/>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dirty="0"/>
          </a:p>
          <a:p>
            <a:pPr marL="0" indent="0" algn="ctr">
              <a:buNone/>
            </a:pPr>
            <a:r>
              <a:rPr lang="en-US" sz="3600" b="1" dirty="0"/>
              <a:t>Denise Rozell</a:t>
            </a:r>
          </a:p>
          <a:p>
            <a:pPr marL="0" indent="0" algn="ctr">
              <a:buNone/>
            </a:pPr>
            <a:r>
              <a:rPr lang="en-US" sz="3600" dirty="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fld id="{9C637C1D-740A-4EE7-9AC7-DE15DA94B719}" type="slidenum">
              <a:rPr lang="en-US" smtClean="0"/>
              <a:t>23</a:t>
            </a:fld>
            <a:endParaRPr lang="en-US" dirty="0"/>
          </a:p>
        </p:txBody>
      </p:sp>
      <p:pic>
        <p:nvPicPr>
          <p:cNvPr id="6" name="Picture 2">
            <a:extLst>
              <a:ext uri="{FF2B5EF4-FFF2-40B4-BE49-F238E27FC236}">
                <a16:creationId xmlns:a16="http://schemas.microsoft.com/office/drawing/2014/main" id="{C3771944-BC74-41A2-B9D9-CAE0A9533CA2}"/>
              </a:ext>
            </a:extLst>
          </p:cNvPr>
          <p:cNvPicPr>
            <a:picLocks noChangeAspect="1"/>
          </p:cNvPicPr>
          <p:nvPr/>
        </p:nvPicPr>
        <p:blipFill>
          <a:blip r:embed="rId2"/>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39444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a:xfrm>
            <a:off x="838200" y="130037"/>
            <a:ext cx="10515600" cy="1274693"/>
          </a:xfrm>
        </p:spPr>
        <p:txBody>
          <a:bodyPr>
            <a:normAutofit/>
          </a:bodyPr>
          <a:lstStyle/>
          <a:p>
            <a:pPr algn="ctr"/>
            <a:r>
              <a:rPr lang="en-US" b="1" dirty="0">
                <a:cs typeface="Calibri" panose="020F0502020204030204" pitchFamily="34" charset="0"/>
              </a:rPr>
              <a:t>Federal Policy Update</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404731"/>
            <a:ext cx="10515600" cy="4572000"/>
          </a:xfrm>
        </p:spPr>
        <p:txBody>
          <a:bodyPr>
            <a:normAutofit/>
          </a:bodyPr>
          <a:lstStyle/>
          <a:p>
            <a:r>
              <a:rPr lang="en-US" sz="3200" dirty="0">
                <a:cs typeface="Calibri" panose="020F0502020204030204" pitchFamily="34" charset="0"/>
              </a:rPr>
              <a:t>Better Care Better Jobs Act S. 2210, HR 4231</a:t>
            </a:r>
          </a:p>
          <a:p>
            <a:pPr lvl="1"/>
            <a:r>
              <a:rPr lang="en-US" sz="2800" dirty="0">
                <a:cs typeface="Calibri" panose="020F0502020204030204" pitchFamily="34" charset="0"/>
              </a:rPr>
              <a:t>MFP permanent/spousal impoverishment permanent</a:t>
            </a:r>
          </a:p>
          <a:p>
            <a:pPr lvl="1"/>
            <a:r>
              <a:rPr lang="en-US" sz="2800" dirty="0">
                <a:cs typeface="Calibri" panose="020F0502020204030204" pitchFamily="34" charset="0"/>
              </a:rPr>
              <a:t>HCBS funding – $400 billion</a:t>
            </a:r>
          </a:p>
          <a:p>
            <a:r>
              <a:rPr lang="en-US" sz="3200" dirty="0">
                <a:cs typeface="Calibri" panose="020F0502020204030204" pitchFamily="34" charset="0"/>
              </a:rPr>
              <a:t>Bipartisan Infrastructure bill</a:t>
            </a:r>
          </a:p>
          <a:p>
            <a:r>
              <a:rPr lang="en-US" sz="3200" dirty="0">
                <a:cs typeface="Calibri" panose="020F0502020204030204" pitchFamily="34" charset="0"/>
              </a:rPr>
              <a:t>Budget Reconciliation</a:t>
            </a:r>
          </a:p>
          <a:p>
            <a:r>
              <a:rPr lang="en-US" sz="3200" dirty="0">
                <a:cs typeface="Calibri" panose="020F0502020204030204" pitchFamily="34" charset="0"/>
              </a:rPr>
              <a:t>Work without Worry Act S.2108, HR 4003</a:t>
            </a:r>
          </a:p>
          <a:p>
            <a:r>
              <a:rPr lang="en-US" sz="3200" dirty="0">
                <a:cs typeface="Calibri" panose="020F0502020204030204" pitchFamily="34" charset="0"/>
              </a:rPr>
              <a:t>Appropriations</a:t>
            </a:r>
            <a:endParaRPr lang="en-US" sz="2800" dirty="0">
              <a:cs typeface="Calibri" panose="020F0502020204030204" pitchFamily="34" charset="0"/>
            </a:endParaRPr>
          </a:p>
          <a:p>
            <a:pPr lvl="1"/>
            <a:endParaRPr lang="en-US" dirty="0">
              <a:cs typeface="Calibri" panose="020F0502020204030204" pitchFamily="34" charset="0"/>
            </a:endParaRPr>
          </a:p>
          <a:p>
            <a:pPr lvl="1"/>
            <a:endParaRPr lang="en-US" dirty="0">
              <a:cs typeface="Calibri" panose="020F0502020204030204" pitchFamily="34" charset="0"/>
            </a:endParaRPr>
          </a:p>
          <a:p>
            <a:endParaRPr lang="en-US" dirty="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fld id="{9C637C1D-740A-4EE7-9AC7-DE15DA94B719}" type="slidenum">
              <a:rPr lang="en-US" smtClean="0"/>
              <a:t>24</a:t>
            </a:fld>
            <a:endParaRPr lang="en-US" dirty="0"/>
          </a:p>
        </p:txBody>
      </p:sp>
      <p:pic>
        <p:nvPicPr>
          <p:cNvPr id="6" name="Picture 2">
            <a:extLst>
              <a:ext uri="{FF2B5EF4-FFF2-40B4-BE49-F238E27FC236}">
                <a16:creationId xmlns:a16="http://schemas.microsoft.com/office/drawing/2014/main" id="{13EDFF7B-EE8C-4B68-89B0-0B55CEEC57E4}"/>
              </a:ext>
            </a:extLst>
          </p:cNvPr>
          <p:cNvPicPr>
            <a:picLocks noChangeAspect="1"/>
          </p:cNvPicPr>
          <p:nvPr/>
        </p:nvPicPr>
        <p:blipFill>
          <a:blip r:embed="rId2"/>
          <a:stretch>
            <a:fillRect/>
          </a:stretch>
        </p:blipFill>
        <p:spPr>
          <a:xfrm>
            <a:off x="9649833" y="6232595"/>
            <a:ext cx="1314633" cy="495369"/>
          </a:xfrm>
          <a:prstGeom prst="rect">
            <a:avLst/>
          </a:prstGeom>
        </p:spPr>
      </p:pic>
    </p:spTree>
    <p:extLst>
      <p:ext uri="{BB962C8B-B14F-4D97-AF65-F5344CB8AC3E}">
        <p14:creationId xmlns:p14="http://schemas.microsoft.com/office/powerpoint/2010/main" val="390730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2C7B-63E5-42B8-BE7C-A951BDF8DF0F}"/>
              </a:ext>
            </a:extLst>
          </p:cNvPr>
          <p:cNvSpPr>
            <a:spLocks noGrp="1"/>
          </p:cNvSpPr>
          <p:nvPr>
            <p:ph type="title"/>
          </p:nvPr>
        </p:nvSpPr>
        <p:spPr/>
        <p:txBody>
          <a:bodyPr>
            <a:normAutofit/>
          </a:bodyPr>
          <a:lstStyle/>
          <a:p>
            <a:r>
              <a:rPr lang="en-US" sz="4400" b="1" dirty="0">
                <a:effectLst/>
                <a:ea typeface="Calibri" panose="020F0502020204030204" pitchFamily="34" charset="0"/>
              </a:rPr>
              <a:t>New from Employer Assistance and Resource Network for Disability Inclusion</a:t>
            </a:r>
            <a:endParaRPr lang="en-US" b="1" dirty="0"/>
          </a:p>
        </p:txBody>
      </p:sp>
      <p:sp>
        <p:nvSpPr>
          <p:cNvPr id="3" name="Content Placeholder 2">
            <a:extLst>
              <a:ext uri="{FF2B5EF4-FFF2-40B4-BE49-F238E27FC236}">
                <a16:creationId xmlns:a16="http://schemas.microsoft.com/office/drawing/2014/main" id="{71A43CB3-4C58-44DE-9EB0-49FB84360D4E}"/>
              </a:ext>
            </a:extLst>
          </p:cNvPr>
          <p:cNvSpPr>
            <a:spLocks noGrp="1"/>
          </p:cNvSpPr>
          <p:nvPr>
            <p:ph idx="1"/>
          </p:nvPr>
        </p:nvSpPr>
        <p:spPr>
          <a:xfrm>
            <a:off x="838200" y="1690688"/>
            <a:ext cx="10515600" cy="4486275"/>
          </a:xfrm>
        </p:spPr>
        <p:txBody>
          <a:bodyPr>
            <a:noAutofit/>
          </a:bodyPr>
          <a:lstStyle/>
          <a:p>
            <a:r>
              <a:rPr lang="en-US" dirty="0">
                <a:ea typeface="Calibri" panose="020F0502020204030204" pitchFamily="34" charset="0"/>
                <a:hlinkClick r:id="rId2"/>
              </a:rPr>
              <a:t>Adopting an Integrated Telework Policy for Employees With and Without Disabilities </a:t>
            </a:r>
            <a:r>
              <a:rPr lang="en-US" dirty="0">
                <a:effectLst/>
                <a:ea typeface="Calibri" panose="020F0502020204030204" pitchFamily="34" charset="0"/>
              </a:rPr>
              <a:t> </a:t>
            </a:r>
            <a:r>
              <a:rPr lang="en-US" sz="2400" dirty="0">
                <a:effectLst/>
                <a:ea typeface="Calibri" panose="020F0502020204030204" pitchFamily="34" charset="0"/>
              </a:rPr>
              <a:t>This brief looks at strategies for employers developing or reworking telework policies to ensure inclusion for all, including those with disabilities including:</a:t>
            </a:r>
          </a:p>
          <a:p>
            <a:pPr lvl="1"/>
            <a:r>
              <a:rPr lang="en-US" dirty="0">
                <a:effectLst/>
                <a:ea typeface="Calibri" panose="020F0502020204030204" pitchFamily="34" charset="0"/>
              </a:rPr>
              <a:t>How to </a:t>
            </a:r>
            <a:r>
              <a:rPr lang="en-US" b="0" i="0" dirty="0">
                <a:solidFill>
                  <a:srgbClr val="333333"/>
                </a:solidFill>
                <a:effectLst/>
              </a:rPr>
              <a:t>create a single integrated policy by specifying how the ADA applies to the company’s existing telework rules. </a:t>
            </a:r>
          </a:p>
          <a:p>
            <a:pPr lvl="1"/>
            <a:r>
              <a:rPr lang="en-US" dirty="0">
                <a:solidFill>
                  <a:srgbClr val="333333"/>
                </a:solidFill>
              </a:rPr>
              <a:t>A </a:t>
            </a:r>
            <a:r>
              <a:rPr lang="en-US" b="0" i="0" dirty="0">
                <a:solidFill>
                  <a:srgbClr val="333333"/>
                </a:solidFill>
                <a:effectLst/>
              </a:rPr>
              <a:t>checklist for employers including guidance on telework policy statements, what to include in remote work agreements and strategies for implementation.</a:t>
            </a:r>
          </a:p>
          <a:p>
            <a:r>
              <a:rPr lang="en-US" b="0" i="0" dirty="0">
                <a:solidFill>
                  <a:srgbClr val="333333"/>
                </a:solidFill>
                <a:effectLst/>
                <a:hlinkClick r:id="rId3"/>
              </a:rPr>
              <a:t>Disability-Inclusive COVID-19 Workplace Health and Safety Plans</a:t>
            </a:r>
            <a:r>
              <a:rPr lang="en-US" dirty="0">
                <a:solidFill>
                  <a:srgbClr val="333333"/>
                </a:solidFill>
              </a:rPr>
              <a:t>  </a:t>
            </a:r>
            <a:r>
              <a:rPr lang="en-US" sz="2400" dirty="0">
                <a:effectLst/>
                <a:latin typeface="Calibri" panose="020F0502020204030204" pitchFamily="34" charset="0"/>
                <a:ea typeface="Calibri" panose="020F0502020204030204" pitchFamily="34" charset="0"/>
              </a:rPr>
              <a:t>The brief explores health and safety considerations for all workers, including those with disabilities, during COVID-19 recovery. </a:t>
            </a:r>
          </a:p>
          <a:p>
            <a:endParaRPr lang="en-US" sz="2000" dirty="0"/>
          </a:p>
        </p:txBody>
      </p:sp>
      <p:sp>
        <p:nvSpPr>
          <p:cNvPr id="4" name="Date Placeholder 3">
            <a:extLst>
              <a:ext uri="{FF2B5EF4-FFF2-40B4-BE49-F238E27FC236}">
                <a16:creationId xmlns:a16="http://schemas.microsoft.com/office/drawing/2014/main" id="{6966E972-0B44-4572-A98B-B137C42280D4}"/>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CAF180C8-49C4-4D60-AEE2-2863B390F473}"/>
              </a:ext>
            </a:extLst>
          </p:cNvPr>
          <p:cNvSpPr>
            <a:spLocks noGrp="1"/>
          </p:cNvSpPr>
          <p:nvPr>
            <p:ph type="sldNum" sz="quarter" idx="12"/>
          </p:nvPr>
        </p:nvSpPr>
        <p:spPr/>
        <p:txBody>
          <a:bodyPr/>
          <a:lstStyle/>
          <a:p>
            <a:fld id="{9C637C1D-740A-4EE7-9AC7-DE15DA94B719}" type="slidenum">
              <a:rPr lang="en-US" smtClean="0"/>
              <a:t>25</a:t>
            </a:fld>
            <a:endParaRPr lang="en-US" dirty="0"/>
          </a:p>
        </p:txBody>
      </p:sp>
    </p:spTree>
    <p:extLst>
      <p:ext uri="{BB962C8B-B14F-4D97-AF65-F5344CB8AC3E}">
        <p14:creationId xmlns:p14="http://schemas.microsoft.com/office/powerpoint/2010/main" val="35572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D162-517B-4AFA-9032-8610777345B9}"/>
              </a:ext>
            </a:extLst>
          </p:cNvPr>
          <p:cNvSpPr>
            <a:spLocks noGrp="1"/>
          </p:cNvSpPr>
          <p:nvPr>
            <p:ph type="title"/>
          </p:nvPr>
        </p:nvSpPr>
        <p:spPr>
          <a:xfrm>
            <a:off x="838200" y="365124"/>
            <a:ext cx="10515600" cy="1814375"/>
          </a:xfrm>
        </p:spPr>
        <p:txBody>
          <a:bodyPr>
            <a:normAutofit/>
          </a:bodyPr>
          <a:lstStyle/>
          <a:p>
            <a:r>
              <a:rPr lang="en-US" sz="3800" b="1" dirty="0">
                <a:hlinkClick r:id="rId2"/>
              </a:rPr>
              <a:t>Changes in the Employment Status of People With and Without Disabilities in the United States During the COVID-19 Pandemic</a:t>
            </a:r>
            <a:endParaRPr lang="en-US" sz="3800" b="1" dirty="0"/>
          </a:p>
        </p:txBody>
      </p:sp>
      <p:sp>
        <p:nvSpPr>
          <p:cNvPr id="3" name="Content Placeholder 2">
            <a:extLst>
              <a:ext uri="{FF2B5EF4-FFF2-40B4-BE49-F238E27FC236}">
                <a16:creationId xmlns:a16="http://schemas.microsoft.com/office/drawing/2014/main" id="{5E12EE3C-1D1F-4221-93AB-E5CB94FB3DCA}"/>
              </a:ext>
            </a:extLst>
          </p:cNvPr>
          <p:cNvSpPr>
            <a:spLocks noGrp="1"/>
          </p:cNvSpPr>
          <p:nvPr>
            <p:ph idx="1"/>
          </p:nvPr>
        </p:nvSpPr>
        <p:spPr>
          <a:xfrm>
            <a:off x="838200" y="2358887"/>
            <a:ext cx="10515600" cy="3818076"/>
          </a:xfrm>
        </p:spPr>
        <p:txBody>
          <a:bodyPr>
            <a:normAutofit fontScale="92500" lnSpcReduction="10000"/>
          </a:bodyPr>
          <a:lstStyle/>
          <a:p>
            <a:r>
              <a:rPr lang="en-US" i="1" dirty="0"/>
              <a:t>Archives of Physical Medicine and Rehabilitation</a:t>
            </a:r>
            <a:r>
              <a:rPr lang="en-US" dirty="0"/>
              <a:t>, Houtenville, Paul, Brucker, published April 8, 2021</a:t>
            </a:r>
          </a:p>
          <a:p>
            <a:r>
              <a:rPr lang="en-US" dirty="0"/>
              <a:t>Using data from Current Population Survey </a:t>
            </a:r>
          </a:p>
          <a:p>
            <a:r>
              <a:rPr lang="en-US" dirty="0"/>
              <a:t>“Estimates show that, like workers without disabilities, workers with disabilities experienced increases in unemployment at the beginning of the pandemic but continued to remain engaged in the labor force. Our analysis finds that employment rates dropped from 74.8% to 63.2% for those without disabilities and from 31.1% to 26.4% for those with disabilities between February 2020 and April 2020 but gradually improved in the succeeding months.”</a:t>
            </a:r>
          </a:p>
        </p:txBody>
      </p:sp>
      <p:sp>
        <p:nvSpPr>
          <p:cNvPr id="4" name="Date Placeholder 3">
            <a:extLst>
              <a:ext uri="{FF2B5EF4-FFF2-40B4-BE49-F238E27FC236}">
                <a16:creationId xmlns:a16="http://schemas.microsoft.com/office/drawing/2014/main" id="{B6217A1B-046D-435D-B38E-DAC9632B42AC}"/>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5346C296-E014-4F7C-8962-4FF153B83258}"/>
              </a:ext>
            </a:extLst>
          </p:cNvPr>
          <p:cNvSpPr>
            <a:spLocks noGrp="1"/>
          </p:cNvSpPr>
          <p:nvPr>
            <p:ph type="sldNum" sz="quarter" idx="12"/>
          </p:nvPr>
        </p:nvSpPr>
        <p:spPr/>
        <p:txBody>
          <a:bodyPr/>
          <a:lstStyle/>
          <a:p>
            <a:fld id="{9C637C1D-740A-4EE7-9AC7-DE15DA94B719}" type="slidenum">
              <a:rPr lang="en-US" smtClean="0"/>
              <a:t>26</a:t>
            </a:fld>
            <a:endParaRPr lang="en-US" dirty="0"/>
          </a:p>
        </p:txBody>
      </p:sp>
    </p:spTree>
    <p:extLst>
      <p:ext uri="{BB962C8B-B14F-4D97-AF65-F5344CB8AC3E}">
        <p14:creationId xmlns:p14="http://schemas.microsoft.com/office/powerpoint/2010/main" val="280447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637C-F884-4376-B67F-0A37D8D8CA18}"/>
              </a:ext>
            </a:extLst>
          </p:cNvPr>
          <p:cNvSpPr>
            <a:spLocks noGrp="1"/>
          </p:cNvSpPr>
          <p:nvPr>
            <p:ph type="title"/>
          </p:nvPr>
        </p:nvSpPr>
        <p:spPr>
          <a:xfrm>
            <a:off x="838200" y="681037"/>
            <a:ext cx="10515600" cy="1009651"/>
          </a:xfrm>
        </p:spPr>
        <p:txBody>
          <a:bodyPr>
            <a:normAutofit fontScale="90000"/>
          </a:bodyPr>
          <a:lstStyle/>
          <a:p>
            <a:r>
              <a:rPr lang="en-US" sz="4900" b="1" dirty="0">
                <a:solidFill>
                  <a:srgbClr val="0070C0"/>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WIOA State Plan Search Tool</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DA34DDD-7E1F-40CA-AB05-AEF1C4C2BDDD}"/>
              </a:ext>
            </a:extLst>
          </p:cNvPr>
          <p:cNvSpPr>
            <a:spLocks noGrp="1"/>
          </p:cNvSpPr>
          <p:nvPr>
            <p:ph idx="1"/>
          </p:nvPr>
        </p:nvSpPr>
        <p:spPr/>
        <p:txBody>
          <a:bodyPr>
            <a:normAutofit/>
          </a:bodyPr>
          <a:lstStyle/>
          <a:p>
            <a:r>
              <a:rPr lang="en-US" sz="3200" dirty="0">
                <a:effectLst/>
                <a:ea typeface="Times New Roman" panose="02020603050405020304" pitchFamily="18" charset="0"/>
                <a:cs typeface="Calibri" panose="020F0502020204030204" pitchFamily="34" charset="0"/>
              </a:rPr>
              <a:t>DOL and DOEd developed a WIOA State Plan search tool</a:t>
            </a:r>
          </a:p>
          <a:p>
            <a:r>
              <a:rPr lang="en-US" sz="3200" dirty="0">
                <a:ea typeface="Times New Roman" panose="02020603050405020304" pitchFamily="18" charset="0"/>
                <a:cs typeface="Calibri" panose="020F0502020204030204" pitchFamily="34" charset="0"/>
              </a:rPr>
              <a:t>I</a:t>
            </a:r>
            <a:r>
              <a:rPr lang="en-US" sz="3200" dirty="0">
                <a:effectLst/>
                <a:ea typeface="Times New Roman" panose="02020603050405020304" pitchFamily="18" charset="0"/>
                <a:cs typeface="Calibri" panose="020F0502020204030204" pitchFamily="34" charset="0"/>
              </a:rPr>
              <a:t>ntended for use by the public workforce development system, the public, and stakeholders</a:t>
            </a:r>
          </a:p>
          <a:p>
            <a:r>
              <a:rPr lang="en-US" sz="3200" dirty="0">
                <a:ea typeface="Times New Roman" panose="02020603050405020304" pitchFamily="18" charset="0"/>
                <a:cs typeface="Calibri" panose="020F0502020204030204" pitchFamily="34" charset="0"/>
              </a:rPr>
              <a:t>Search in your state or across state plans</a:t>
            </a:r>
          </a:p>
          <a:p>
            <a:r>
              <a:rPr lang="en-US" sz="3200" dirty="0">
                <a:ea typeface="Times New Roman" panose="02020603050405020304" pitchFamily="18" charset="0"/>
                <a:cs typeface="Calibri" panose="020F0502020204030204" pitchFamily="34" charset="0"/>
              </a:rPr>
              <a:t>Includes some past plans </a:t>
            </a:r>
            <a:r>
              <a:rPr lang="en-US" sz="3200" dirty="0">
                <a:effectLst/>
                <a:ea typeface="Times New Roman" panose="02020603050405020304" pitchFamily="18" charset="0"/>
                <a:cs typeface="Calibri" panose="020F0502020204030204" pitchFamily="34" charset="0"/>
              </a:rPr>
              <a:t>  </a:t>
            </a:r>
            <a:endParaRPr lang="en-US" sz="3200" dirty="0">
              <a:cs typeface="Calibri" panose="020F0502020204030204" pitchFamily="34" charset="0"/>
            </a:endParaRPr>
          </a:p>
        </p:txBody>
      </p:sp>
      <p:sp>
        <p:nvSpPr>
          <p:cNvPr id="4" name="Date Placeholder 3">
            <a:extLst>
              <a:ext uri="{FF2B5EF4-FFF2-40B4-BE49-F238E27FC236}">
                <a16:creationId xmlns:a16="http://schemas.microsoft.com/office/drawing/2014/main" id="{CE6877D2-D1DC-42D6-9913-CB03F5D99F86}"/>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35EC4619-74C4-4D2A-B09D-CE0DCA552229}"/>
              </a:ext>
            </a:extLst>
          </p:cNvPr>
          <p:cNvSpPr>
            <a:spLocks noGrp="1"/>
          </p:cNvSpPr>
          <p:nvPr>
            <p:ph type="sldNum" sz="quarter" idx="12"/>
          </p:nvPr>
        </p:nvSpPr>
        <p:spPr/>
        <p:txBody>
          <a:bodyPr/>
          <a:lstStyle/>
          <a:p>
            <a:fld id="{9C637C1D-740A-4EE7-9AC7-DE15DA94B719}" type="slidenum">
              <a:rPr lang="en-US" smtClean="0"/>
              <a:t>27</a:t>
            </a:fld>
            <a:endParaRPr lang="en-US" dirty="0"/>
          </a:p>
        </p:txBody>
      </p:sp>
    </p:spTree>
    <p:extLst>
      <p:ext uri="{BB962C8B-B14F-4D97-AF65-F5344CB8AC3E}">
        <p14:creationId xmlns:p14="http://schemas.microsoft.com/office/powerpoint/2010/main" val="357215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AE0E-552C-41F5-AB65-85C166768ED1}"/>
              </a:ext>
            </a:extLst>
          </p:cNvPr>
          <p:cNvSpPr>
            <a:spLocks noGrp="1"/>
          </p:cNvSpPr>
          <p:nvPr>
            <p:ph type="title"/>
          </p:nvPr>
        </p:nvSpPr>
        <p:spPr/>
        <p:txBody>
          <a:bodyPr>
            <a:normAutofit/>
          </a:bodyPr>
          <a:lstStyle/>
          <a:p>
            <a:r>
              <a:rPr lang="en-US" sz="4000" b="1" dirty="0">
                <a:hlinkClick r:id="rId2"/>
              </a:rPr>
              <a:t>Using Universal Design for Learning </a:t>
            </a:r>
            <a:br>
              <a:rPr lang="en-US" sz="4000" b="1" dirty="0">
                <a:hlinkClick r:id="rId2"/>
              </a:rPr>
            </a:br>
            <a:r>
              <a:rPr lang="en-US" sz="4000" b="1" dirty="0">
                <a:hlinkClick r:id="rId2"/>
              </a:rPr>
              <a:t>in Apprenticeship</a:t>
            </a:r>
            <a:endParaRPr lang="en-US" sz="4000" b="1" dirty="0"/>
          </a:p>
        </p:txBody>
      </p:sp>
      <p:sp>
        <p:nvSpPr>
          <p:cNvPr id="3" name="Content Placeholder 2">
            <a:extLst>
              <a:ext uri="{FF2B5EF4-FFF2-40B4-BE49-F238E27FC236}">
                <a16:creationId xmlns:a16="http://schemas.microsoft.com/office/drawing/2014/main" id="{BDE89664-43F0-4088-87A7-A3EA79BCF49B}"/>
              </a:ext>
            </a:extLst>
          </p:cNvPr>
          <p:cNvSpPr>
            <a:spLocks noGrp="1"/>
          </p:cNvSpPr>
          <p:nvPr>
            <p:ph idx="1"/>
          </p:nvPr>
        </p:nvSpPr>
        <p:spPr/>
        <p:txBody>
          <a:bodyPr/>
          <a:lstStyle/>
          <a:p>
            <a:r>
              <a:rPr lang="en-US" dirty="0"/>
              <a:t>Next brief in the series by ODEP in the AIM initiative (Apprenticeship Inclusion Models)</a:t>
            </a:r>
          </a:p>
          <a:p>
            <a:pPr lvl="1"/>
            <a:r>
              <a:rPr lang="en-US" sz="2800" dirty="0"/>
              <a:t>Explains development and key principles of UDL</a:t>
            </a:r>
          </a:p>
          <a:p>
            <a:pPr lvl="1"/>
            <a:r>
              <a:rPr lang="en-US" sz="2800" dirty="0"/>
              <a:t>Identifies practices in tested in education/work based learning that would benefit apprenticeship and pre apprenticeship programs</a:t>
            </a:r>
          </a:p>
          <a:p>
            <a:pPr lvl="1"/>
            <a:r>
              <a:rPr lang="en-US" sz="2800" dirty="0"/>
              <a:t>Lists challenges in adopting UDL 	</a:t>
            </a:r>
          </a:p>
          <a:p>
            <a:pPr lvl="1"/>
            <a:r>
              <a:rPr lang="en-US" sz="2800" dirty="0"/>
              <a:t>Provides state examples</a:t>
            </a:r>
          </a:p>
          <a:p>
            <a:pPr lvl="1"/>
            <a:endParaRPr lang="en-US" dirty="0"/>
          </a:p>
        </p:txBody>
      </p:sp>
      <p:sp>
        <p:nvSpPr>
          <p:cNvPr id="4" name="Date Placeholder 3">
            <a:extLst>
              <a:ext uri="{FF2B5EF4-FFF2-40B4-BE49-F238E27FC236}">
                <a16:creationId xmlns:a16="http://schemas.microsoft.com/office/drawing/2014/main" id="{A131586B-C6AF-43E9-925A-F66301DB697C}"/>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4047AED9-0DEC-4E33-A1A3-4BAE54BB9FE1}"/>
              </a:ext>
            </a:extLst>
          </p:cNvPr>
          <p:cNvSpPr>
            <a:spLocks noGrp="1"/>
          </p:cNvSpPr>
          <p:nvPr>
            <p:ph type="sldNum" sz="quarter" idx="12"/>
          </p:nvPr>
        </p:nvSpPr>
        <p:spPr/>
        <p:txBody>
          <a:bodyPr/>
          <a:lstStyle/>
          <a:p>
            <a:fld id="{9C637C1D-740A-4EE7-9AC7-DE15DA94B719}" type="slidenum">
              <a:rPr lang="en-US" smtClean="0"/>
              <a:t>28</a:t>
            </a:fld>
            <a:endParaRPr lang="en-US" dirty="0"/>
          </a:p>
        </p:txBody>
      </p:sp>
    </p:spTree>
    <p:extLst>
      <p:ext uri="{BB962C8B-B14F-4D97-AF65-F5344CB8AC3E}">
        <p14:creationId xmlns:p14="http://schemas.microsoft.com/office/powerpoint/2010/main" val="322098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1436-D451-4795-83C5-1D84A31785A2}"/>
              </a:ext>
            </a:extLst>
          </p:cNvPr>
          <p:cNvSpPr>
            <a:spLocks noGrp="1"/>
          </p:cNvSpPr>
          <p:nvPr>
            <p:ph type="title"/>
          </p:nvPr>
        </p:nvSpPr>
        <p:spPr/>
        <p:txBody>
          <a:bodyPr>
            <a:normAutofit/>
          </a:bodyPr>
          <a:lstStyle/>
          <a:p>
            <a:r>
              <a:rPr lang="en-US" sz="4000" b="1" dirty="0">
                <a:hlinkClick r:id="rId2"/>
              </a:rPr>
              <a:t>Exploring Self-Employment Beyond the Business Enterprise Program</a:t>
            </a:r>
            <a:r>
              <a:rPr lang="en-US" sz="4000" b="1" dirty="0"/>
              <a:t>(BEP)</a:t>
            </a:r>
          </a:p>
        </p:txBody>
      </p:sp>
      <p:sp>
        <p:nvSpPr>
          <p:cNvPr id="3" name="Content Placeholder 2">
            <a:extLst>
              <a:ext uri="{FF2B5EF4-FFF2-40B4-BE49-F238E27FC236}">
                <a16:creationId xmlns:a16="http://schemas.microsoft.com/office/drawing/2014/main" id="{BC55C1C8-55E8-4C9B-B295-C193A169A601}"/>
              </a:ext>
            </a:extLst>
          </p:cNvPr>
          <p:cNvSpPr>
            <a:spLocks noGrp="1"/>
          </p:cNvSpPr>
          <p:nvPr>
            <p:ph idx="1"/>
          </p:nvPr>
        </p:nvSpPr>
        <p:spPr/>
        <p:txBody>
          <a:bodyPr/>
          <a:lstStyle/>
          <a:p>
            <a:r>
              <a:rPr lang="en-US" sz="2400" dirty="0">
                <a:ea typeface="Calibri" panose="020F0502020204030204" pitchFamily="34" charset="0"/>
              </a:rPr>
              <a:t>RRTC </a:t>
            </a:r>
            <a:r>
              <a:rPr lang="en-US" sz="2400" dirty="0">
                <a:effectLst/>
                <a:ea typeface="Calibri" panose="020F0502020204030204" pitchFamily="34" charset="0"/>
              </a:rPr>
              <a:t>on Employment of People Who are Blind or Have Low Vision (NIDILRR funded) at Mississippi State</a:t>
            </a:r>
          </a:p>
          <a:p>
            <a:pPr lvl="1"/>
            <a:r>
              <a:rPr lang="en-US" dirty="0">
                <a:effectLst/>
                <a:ea typeface="Calibri" panose="020F0502020204030204" pitchFamily="34" charset="0"/>
              </a:rPr>
              <a:t>Self-paced, online course .</a:t>
            </a:r>
          </a:p>
          <a:p>
            <a:pPr lvl="1"/>
            <a:r>
              <a:rPr lang="en-US" dirty="0">
                <a:ea typeface="Calibri" panose="020F0502020204030204" pitchFamily="34" charset="0"/>
              </a:rPr>
              <a:t>F</a:t>
            </a:r>
            <a:r>
              <a:rPr lang="en-US" dirty="0">
                <a:effectLst/>
                <a:ea typeface="Calibri" panose="020F0502020204030204" pitchFamily="34" charset="0"/>
              </a:rPr>
              <a:t>or VR counselors who may have limited knowledge about self-employment for people who are blind or have low vision. </a:t>
            </a:r>
          </a:p>
          <a:p>
            <a:pPr lvl="1"/>
            <a:r>
              <a:rPr lang="en-US" dirty="0">
                <a:effectLst/>
                <a:ea typeface="Calibri" panose="020F0502020204030204" pitchFamily="34" charset="0"/>
              </a:rPr>
              <a:t> </a:t>
            </a:r>
            <a:r>
              <a:rPr lang="en-US" dirty="0">
                <a:ea typeface="Calibri" panose="020F0502020204030204" pitchFamily="34" charset="0"/>
              </a:rPr>
              <a:t>C</a:t>
            </a:r>
            <a:r>
              <a:rPr lang="en-US" dirty="0">
                <a:effectLst/>
                <a:ea typeface="Calibri" panose="020F0502020204030204" pitchFamily="34" charset="0"/>
              </a:rPr>
              <a:t>overs cie customized employment, WIOA, and other topics as they relate to self-employment. </a:t>
            </a:r>
          </a:p>
          <a:p>
            <a:pPr lvl="1"/>
            <a:r>
              <a:rPr lang="en-US" dirty="0">
                <a:effectLst/>
                <a:ea typeface="Calibri" panose="020F0502020204030204" pitchFamily="34" charset="0"/>
              </a:rPr>
              <a:t>Describe how the Small Business Development Center in your state can guide you.</a:t>
            </a:r>
          </a:p>
          <a:p>
            <a:pPr lvl="1"/>
            <a:r>
              <a:rPr lang="en-US" dirty="0">
                <a:effectLst/>
                <a:ea typeface="Calibri" panose="020F0502020204030204" pitchFamily="34" charset="0"/>
              </a:rPr>
              <a:t>Continuing education credits are available.</a:t>
            </a:r>
          </a:p>
          <a:p>
            <a:endParaRPr lang="en-US" dirty="0"/>
          </a:p>
        </p:txBody>
      </p:sp>
      <p:sp>
        <p:nvSpPr>
          <p:cNvPr id="4" name="Date Placeholder 3">
            <a:extLst>
              <a:ext uri="{FF2B5EF4-FFF2-40B4-BE49-F238E27FC236}">
                <a16:creationId xmlns:a16="http://schemas.microsoft.com/office/drawing/2014/main" id="{1815EBD4-BF12-418C-9DC1-8224FA2312FC}"/>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327FF760-185D-4F7E-BABF-0D9C7E3DAD63}"/>
              </a:ext>
            </a:extLst>
          </p:cNvPr>
          <p:cNvSpPr>
            <a:spLocks noGrp="1"/>
          </p:cNvSpPr>
          <p:nvPr>
            <p:ph type="sldNum" sz="quarter" idx="12"/>
          </p:nvPr>
        </p:nvSpPr>
        <p:spPr/>
        <p:txBody>
          <a:bodyPr/>
          <a:lstStyle/>
          <a:p>
            <a:fld id="{9C637C1D-740A-4EE7-9AC7-DE15DA94B719}" type="slidenum">
              <a:rPr lang="en-US" smtClean="0"/>
              <a:t>29</a:t>
            </a:fld>
            <a:endParaRPr lang="en-US" dirty="0"/>
          </a:p>
        </p:txBody>
      </p:sp>
    </p:spTree>
    <p:extLst>
      <p:ext uri="{BB962C8B-B14F-4D97-AF65-F5344CB8AC3E}">
        <p14:creationId xmlns:p14="http://schemas.microsoft.com/office/powerpoint/2010/main" val="278225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497C-4F10-46E8-98D0-F665F1C1063B}"/>
              </a:ext>
            </a:extLst>
          </p:cNvPr>
          <p:cNvSpPr>
            <a:spLocks noGrp="1"/>
          </p:cNvSpPr>
          <p:nvPr>
            <p:ph type="title"/>
          </p:nvPr>
        </p:nvSpPr>
        <p:spPr>
          <a:xfrm>
            <a:off x="838200" y="365125"/>
            <a:ext cx="10515600" cy="1460500"/>
          </a:xfrm>
        </p:spPr>
        <p:txBody>
          <a:bodyPr>
            <a:normAutofit fontScale="90000"/>
          </a:bodyPr>
          <a:lstStyle/>
          <a:p>
            <a:r>
              <a:rPr lang="en-US" sz="4400" b="1" u="none" strike="noStrike" dirty="0">
                <a:solidFill>
                  <a:srgbClr val="0070C0"/>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Quick Reference Guides: Serving Returning Citizens with Disabilities</a:t>
            </a:r>
            <a:br>
              <a:rPr lang="en-US" sz="4400" b="1" dirty="0">
                <a:effectLst/>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8C98003E-2478-4761-B545-611DDBADBD85}"/>
              </a:ext>
            </a:extLst>
          </p:cNvPr>
          <p:cNvSpPr>
            <a:spLocks noGrp="1"/>
          </p:cNvSpPr>
          <p:nvPr>
            <p:ph idx="1"/>
          </p:nvPr>
        </p:nvSpPr>
        <p:spPr/>
        <p:txBody>
          <a:bodyPr>
            <a:normAutofit/>
          </a:bodyPr>
          <a:lstStyle/>
          <a:p>
            <a:r>
              <a:rPr lang="en-US" sz="2400" dirty="0">
                <a:solidFill>
                  <a:srgbClr val="000000"/>
                </a:solidFill>
                <a:effectLst/>
                <a:ea typeface="Calibri" panose="020F0502020204030204" pitchFamily="34" charset="0"/>
              </a:rPr>
              <a:t>The Bureau of Justice Statistics reports that the U.S. disability rate is significantly higher among individuals who have been incarcerated and 600,000 people are released form state and federal prisons each year. . </a:t>
            </a:r>
          </a:p>
          <a:p>
            <a:r>
              <a:rPr lang="en-US" sz="2400" dirty="0">
                <a:solidFill>
                  <a:srgbClr val="000000"/>
                </a:solidFill>
                <a:ea typeface="Calibri" panose="020F0502020204030204" pitchFamily="34" charset="0"/>
                <a:hlinkClick r:id="rId3"/>
              </a:rPr>
              <a:t>W</a:t>
            </a:r>
            <a:r>
              <a:rPr lang="en-US" sz="2400" dirty="0">
                <a:solidFill>
                  <a:srgbClr val="000000"/>
                </a:solidFill>
                <a:effectLst/>
                <a:ea typeface="Calibri" panose="020F0502020204030204" pitchFamily="34" charset="0"/>
                <a:hlinkClick r:id="rId3"/>
              </a:rPr>
              <a:t>orkforce GPS</a:t>
            </a:r>
            <a:r>
              <a:rPr lang="en-US" sz="2400" dirty="0">
                <a:solidFill>
                  <a:srgbClr val="000000"/>
                </a:solidFill>
                <a:effectLst/>
                <a:ea typeface="Calibri" panose="020F0502020204030204" pitchFamily="34" charset="0"/>
              </a:rPr>
              <a:t>, website for the American Job Centers  - </a:t>
            </a:r>
          </a:p>
          <a:p>
            <a:r>
              <a:rPr lang="en-US" sz="2400" dirty="0">
                <a:solidFill>
                  <a:srgbClr val="000000"/>
                </a:solidFill>
                <a:ea typeface="Calibri" panose="020F0502020204030204" pitchFamily="34" charset="0"/>
              </a:rPr>
              <a:t>Q</a:t>
            </a:r>
            <a:r>
              <a:rPr lang="en-US" sz="2400" dirty="0">
                <a:solidFill>
                  <a:srgbClr val="000000"/>
                </a:solidFill>
                <a:effectLst/>
                <a:ea typeface="Calibri" panose="020F0502020204030204" pitchFamily="34" charset="0"/>
              </a:rPr>
              <a:t>uick reference guides </a:t>
            </a:r>
            <a:r>
              <a:rPr lang="en-US" sz="2400" dirty="0">
                <a:solidFill>
                  <a:srgbClr val="000000"/>
                </a:solidFill>
                <a:ea typeface="Calibri" panose="020F0502020204030204" pitchFamily="34" charset="0"/>
              </a:rPr>
              <a:t>for AJC staff:</a:t>
            </a:r>
          </a:p>
          <a:p>
            <a:pPr lvl="1"/>
            <a:r>
              <a:rPr lang="en-US" dirty="0">
                <a:solidFill>
                  <a:srgbClr val="000000"/>
                </a:solidFill>
                <a:effectLst/>
                <a:ea typeface="Calibri" panose="020F0502020204030204" pitchFamily="34" charset="0"/>
              </a:rPr>
              <a:t>Statistics, tips, and resources</a:t>
            </a:r>
          </a:p>
          <a:p>
            <a:pPr lvl="1"/>
            <a:r>
              <a:rPr lang="en-US" dirty="0">
                <a:solidFill>
                  <a:srgbClr val="000000"/>
                </a:solidFill>
                <a:ea typeface="Calibri" panose="020F0502020204030204" pitchFamily="34" charset="0"/>
              </a:rPr>
              <a:t>Strategies for improving disability disclosure</a:t>
            </a:r>
          </a:p>
          <a:p>
            <a:pPr lvl="1"/>
            <a:r>
              <a:rPr lang="en-US" dirty="0">
                <a:solidFill>
                  <a:srgbClr val="000000"/>
                </a:solidFill>
                <a:ea typeface="Calibri" panose="020F0502020204030204" pitchFamily="34" charset="0"/>
              </a:rPr>
              <a:t>Leveraging partners to secure wrap-around support services, </a:t>
            </a:r>
          </a:p>
          <a:p>
            <a:pPr lvl="1"/>
            <a:r>
              <a:rPr lang="en-US" dirty="0">
                <a:solidFill>
                  <a:srgbClr val="000000"/>
                </a:solidFill>
                <a:ea typeface="Calibri" panose="020F0502020204030204" pitchFamily="34" charset="0"/>
              </a:rPr>
              <a:t>Providing reasonable accommodations.</a:t>
            </a:r>
          </a:p>
        </p:txBody>
      </p:sp>
      <p:sp>
        <p:nvSpPr>
          <p:cNvPr id="4" name="Date Placeholder 3">
            <a:extLst>
              <a:ext uri="{FF2B5EF4-FFF2-40B4-BE49-F238E27FC236}">
                <a16:creationId xmlns:a16="http://schemas.microsoft.com/office/drawing/2014/main" id="{4720F50F-4FB7-45C2-9B8F-068B10FC8036}"/>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B14C1AEC-9F9D-4CDC-8521-DA8AFC1675AA}"/>
              </a:ext>
            </a:extLst>
          </p:cNvPr>
          <p:cNvSpPr>
            <a:spLocks noGrp="1"/>
          </p:cNvSpPr>
          <p:nvPr>
            <p:ph type="sldNum" sz="quarter" idx="12"/>
          </p:nvPr>
        </p:nvSpPr>
        <p:spPr/>
        <p:txBody>
          <a:bodyPr/>
          <a:lstStyle/>
          <a:p>
            <a:fld id="{9C637C1D-740A-4EE7-9AC7-DE15DA94B719}" type="slidenum">
              <a:rPr lang="en-US" smtClean="0"/>
              <a:t>30</a:t>
            </a:fld>
            <a:endParaRPr lang="en-US" dirty="0"/>
          </a:p>
        </p:txBody>
      </p:sp>
    </p:spTree>
    <p:extLst>
      <p:ext uri="{BB962C8B-B14F-4D97-AF65-F5344CB8AC3E}">
        <p14:creationId xmlns:p14="http://schemas.microsoft.com/office/powerpoint/2010/main" val="375352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B492-CDA9-4F28-887F-758496B43D41}"/>
              </a:ext>
            </a:extLst>
          </p:cNvPr>
          <p:cNvSpPr>
            <a:spLocks noGrp="1"/>
          </p:cNvSpPr>
          <p:nvPr>
            <p:ph type="title"/>
          </p:nvPr>
        </p:nvSpPr>
        <p:spPr>
          <a:xfrm>
            <a:off x="838200" y="365125"/>
            <a:ext cx="10515600" cy="2325066"/>
          </a:xfrm>
        </p:spPr>
        <p:txBody>
          <a:bodyPr>
            <a:normAutofit fontScale="90000"/>
          </a:bodyPr>
          <a:lstStyle/>
          <a:p>
            <a:r>
              <a:rPr lang="en-US" sz="4400" b="1" dirty="0">
                <a:solidFill>
                  <a:srgbClr val="000000"/>
                </a:solidFill>
                <a:effectLst/>
                <a:ea typeface="Calibri" panose="020F0502020204030204" pitchFamily="34" charset="0"/>
                <a:hlinkClick r:id="rId2"/>
              </a:rPr>
              <a:t>Webinar: Reflecting on the Americans with Disabilities Act: Advancements in Technological Support Solutions on the Job in a COVID World</a:t>
            </a:r>
            <a:br>
              <a:rPr lang="en-US" sz="4400" dirty="0">
                <a:effectLst/>
                <a:latin typeface="Calibri" panose="020F0502020204030204" pitchFamily="34" charset="0"/>
                <a:ea typeface="Calibri" panose="020F0502020204030204" pitchFamily="34" charset="0"/>
              </a:rPr>
            </a:br>
            <a:endParaRPr lang="en-US" b="1" dirty="0"/>
          </a:p>
        </p:txBody>
      </p:sp>
      <p:sp>
        <p:nvSpPr>
          <p:cNvPr id="3" name="Content Placeholder 2">
            <a:extLst>
              <a:ext uri="{FF2B5EF4-FFF2-40B4-BE49-F238E27FC236}">
                <a16:creationId xmlns:a16="http://schemas.microsoft.com/office/drawing/2014/main" id="{80446221-00DD-464D-B72D-2DA34889D107}"/>
              </a:ext>
            </a:extLst>
          </p:cNvPr>
          <p:cNvSpPr>
            <a:spLocks noGrp="1"/>
          </p:cNvSpPr>
          <p:nvPr>
            <p:ph idx="1"/>
          </p:nvPr>
        </p:nvSpPr>
        <p:spPr>
          <a:xfrm>
            <a:off x="838200" y="2690191"/>
            <a:ext cx="10515600" cy="3486772"/>
          </a:xfrm>
        </p:spPr>
        <p:txBody>
          <a:bodyPr>
            <a:normAutofit lnSpcReduction="10000"/>
          </a:bodyPr>
          <a:lstStyle/>
          <a:p>
            <a:pPr marL="0" marR="0">
              <a:spcBef>
                <a:spcPts val="0"/>
              </a:spcBef>
              <a:spcAft>
                <a:spcPts val="0"/>
              </a:spcAft>
            </a:pPr>
            <a:r>
              <a:rPr lang="en-US" i="1" dirty="0">
                <a:solidFill>
                  <a:srgbClr val="000000"/>
                </a:solidFill>
                <a:effectLst/>
                <a:ea typeface="Calibri" panose="020F0502020204030204" pitchFamily="34" charset="0"/>
              </a:rPr>
              <a:t>Tuesday, July 13</a:t>
            </a:r>
            <a:r>
              <a:rPr lang="en-US" i="1" baseline="30000" dirty="0">
                <a:solidFill>
                  <a:srgbClr val="000000"/>
                </a:solidFill>
                <a:effectLst/>
                <a:ea typeface="Calibri" panose="020F0502020204030204" pitchFamily="34" charset="0"/>
              </a:rPr>
              <a:t>th</a:t>
            </a:r>
            <a:r>
              <a:rPr lang="en-US" i="1" dirty="0">
                <a:solidFill>
                  <a:srgbClr val="000000"/>
                </a:solidFill>
                <a:effectLst/>
                <a:ea typeface="Calibri" panose="020F0502020204030204" pitchFamily="34" charset="0"/>
              </a:rPr>
              <a:t>, 2021, 3:00 – 4:30 p.m. ET</a:t>
            </a:r>
            <a:endParaRPr lang="en-US" dirty="0">
              <a:effectLst/>
              <a:ea typeface="Calibri" panose="020F0502020204030204" pitchFamily="34" charset="0"/>
            </a:endParaRPr>
          </a:p>
          <a:p>
            <a:pPr marL="0" marR="0">
              <a:spcBef>
                <a:spcPts val="0"/>
              </a:spcBef>
              <a:spcAft>
                <a:spcPts val="0"/>
              </a:spcAft>
            </a:pPr>
            <a:r>
              <a:rPr lang="en-US" dirty="0">
                <a:solidFill>
                  <a:srgbClr val="000000"/>
                </a:solidFill>
                <a:ea typeface="Calibri" panose="020F0502020204030204" pitchFamily="34" charset="0"/>
              </a:rPr>
              <a:t>Sponsored by t</a:t>
            </a:r>
            <a:r>
              <a:rPr lang="en-US" dirty="0">
                <a:solidFill>
                  <a:srgbClr val="000000"/>
                </a:solidFill>
                <a:effectLst/>
                <a:ea typeface="Calibri" panose="020F0502020204030204" pitchFamily="34" charset="0"/>
              </a:rPr>
              <a:t>he Disability Employment TA Center/ ACL</a:t>
            </a:r>
          </a:p>
          <a:p>
            <a:pPr marL="0" marR="0">
              <a:spcBef>
                <a:spcPts val="0"/>
              </a:spcBef>
              <a:spcAft>
                <a:spcPts val="0"/>
              </a:spcAft>
            </a:pPr>
            <a:r>
              <a:rPr lang="en-US" dirty="0">
                <a:solidFill>
                  <a:srgbClr val="000000"/>
                </a:solidFill>
                <a:effectLst/>
                <a:ea typeface="Calibri" panose="020F0502020204030204" pitchFamily="34" charset="0"/>
              </a:rPr>
              <a:t>Importance of technological innovation in competitive, integrated employment (CIE)</a:t>
            </a:r>
          </a:p>
          <a:p>
            <a:pPr marL="0" marR="0">
              <a:spcBef>
                <a:spcPts val="0"/>
              </a:spcBef>
              <a:spcAft>
                <a:spcPts val="0"/>
              </a:spcAft>
            </a:pPr>
            <a:r>
              <a:rPr lang="en-US" dirty="0">
                <a:solidFill>
                  <a:srgbClr val="000000"/>
                </a:solidFill>
                <a:effectLst/>
                <a:ea typeface="Calibri" panose="020F0502020204030204" pitchFamily="34" charset="0"/>
              </a:rPr>
              <a:t>Information on: </a:t>
            </a:r>
          </a:p>
          <a:p>
            <a:pPr marL="457200" lvl="1">
              <a:spcBef>
                <a:spcPts val="0"/>
              </a:spcBef>
            </a:pPr>
            <a:r>
              <a:rPr lang="en-US" dirty="0">
                <a:solidFill>
                  <a:srgbClr val="000000"/>
                </a:solidFill>
                <a:ea typeface="Calibri" panose="020F0502020204030204" pitchFamily="34" charset="0"/>
              </a:rPr>
              <a:t>I</a:t>
            </a:r>
            <a:r>
              <a:rPr lang="en-US" dirty="0">
                <a:solidFill>
                  <a:srgbClr val="000000"/>
                </a:solidFill>
                <a:effectLst/>
                <a:ea typeface="Calibri" panose="020F0502020204030204" pitchFamily="34" charset="0"/>
              </a:rPr>
              <a:t>nnovative workplace assistive technologies, </a:t>
            </a:r>
          </a:p>
          <a:p>
            <a:pPr marL="457200" lvl="1">
              <a:spcBef>
                <a:spcPts val="0"/>
              </a:spcBef>
            </a:pPr>
            <a:r>
              <a:rPr lang="en-US" dirty="0">
                <a:solidFill>
                  <a:srgbClr val="000000"/>
                </a:solidFill>
                <a:effectLst/>
                <a:ea typeface="Calibri" panose="020F0502020204030204" pitchFamily="34" charset="0"/>
              </a:rPr>
              <a:t>Role of federally-funded assistive technology programs to enhance employment outcomes of people with disabilities; and </a:t>
            </a:r>
          </a:p>
          <a:p>
            <a:pPr marL="457200" lvl="1">
              <a:spcBef>
                <a:spcPts val="0"/>
              </a:spcBef>
            </a:pPr>
            <a:r>
              <a:rPr lang="en-US" dirty="0">
                <a:solidFill>
                  <a:srgbClr val="000000"/>
                </a:solidFill>
                <a:ea typeface="Calibri" panose="020F0502020204030204" pitchFamily="34" charset="0"/>
              </a:rPr>
              <a:t>R</a:t>
            </a:r>
            <a:r>
              <a:rPr lang="en-US" dirty="0">
                <a:solidFill>
                  <a:srgbClr val="000000"/>
                </a:solidFill>
                <a:effectLst/>
                <a:ea typeface="Calibri" panose="020F0502020204030204" pitchFamily="34" charset="0"/>
              </a:rPr>
              <a:t>eal-life success stories of two people with disabilities who’ve benefited from individualized technological solutions to help them achieve CIE. </a:t>
            </a:r>
            <a:endParaRPr lang="en-US" dirty="0">
              <a:effectLst/>
              <a:ea typeface="Calibri" panose="020F0502020204030204" pitchFamily="34" charset="0"/>
            </a:endParaRPr>
          </a:p>
          <a:p>
            <a:pPr marL="0" marR="0">
              <a:spcBef>
                <a:spcPts val="0"/>
              </a:spcBef>
              <a:spcAft>
                <a:spcPts val="0"/>
              </a:spcAft>
            </a:pPr>
            <a:endParaRPr lang="en-US" dirty="0"/>
          </a:p>
        </p:txBody>
      </p:sp>
      <p:sp>
        <p:nvSpPr>
          <p:cNvPr id="4" name="Date Placeholder 3">
            <a:extLst>
              <a:ext uri="{FF2B5EF4-FFF2-40B4-BE49-F238E27FC236}">
                <a16:creationId xmlns:a16="http://schemas.microsoft.com/office/drawing/2014/main" id="{EE45DA74-936E-4EE0-AFD7-3B5D484B1161}"/>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BA549099-E395-4933-B3AC-A1C59665E93F}"/>
              </a:ext>
            </a:extLst>
          </p:cNvPr>
          <p:cNvSpPr>
            <a:spLocks noGrp="1"/>
          </p:cNvSpPr>
          <p:nvPr>
            <p:ph type="sldNum" sz="quarter" idx="12"/>
          </p:nvPr>
        </p:nvSpPr>
        <p:spPr/>
        <p:txBody>
          <a:bodyPr/>
          <a:lstStyle/>
          <a:p>
            <a:fld id="{9C637C1D-740A-4EE7-9AC7-DE15DA94B719}" type="slidenum">
              <a:rPr lang="en-US" smtClean="0"/>
              <a:t>31</a:t>
            </a:fld>
            <a:endParaRPr lang="en-US" dirty="0"/>
          </a:p>
        </p:txBody>
      </p:sp>
    </p:spTree>
    <p:extLst>
      <p:ext uri="{BB962C8B-B14F-4D97-AF65-F5344CB8AC3E}">
        <p14:creationId xmlns:p14="http://schemas.microsoft.com/office/powerpoint/2010/main" val="330676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DAC6-C2CA-4F9E-B357-AEE54BFAD6F8}"/>
              </a:ext>
            </a:extLst>
          </p:cNvPr>
          <p:cNvSpPr>
            <a:spLocks noGrp="1"/>
          </p:cNvSpPr>
          <p:nvPr>
            <p:ph type="title"/>
          </p:nvPr>
        </p:nvSpPr>
        <p:spPr>
          <a:xfrm>
            <a:off x="838200" y="136526"/>
            <a:ext cx="10515600" cy="1281458"/>
          </a:xfrm>
        </p:spPr>
        <p:txBody>
          <a:bodyPr/>
          <a:lstStyle/>
          <a:p>
            <a:r>
              <a:rPr lang="en-US" b="1" dirty="0">
                <a:hlinkClick r:id="rId2"/>
              </a:rPr>
              <a:t>APSE COVID Survey – Take 2 (or 3?)</a:t>
            </a:r>
            <a:endParaRPr lang="en-US" b="1" dirty="0"/>
          </a:p>
        </p:txBody>
      </p:sp>
      <p:sp>
        <p:nvSpPr>
          <p:cNvPr id="3" name="Content Placeholder 2">
            <a:extLst>
              <a:ext uri="{FF2B5EF4-FFF2-40B4-BE49-F238E27FC236}">
                <a16:creationId xmlns:a16="http://schemas.microsoft.com/office/drawing/2014/main" id="{1A3B63AD-1695-41FC-B8BC-5A175025B1E2}"/>
              </a:ext>
            </a:extLst>
          </p:cNvPr>
          <p:cNvSpPr>
            <a:spLocks noGrp="1"/>
          </p:cNvSpPr>
          <p:nvPr>
            <p:ph idx="1"/>
          </p:nvPr>
        </p:nvSpPr>
        <p:spPr>
          <a:xfrm>
            <a:off x="838200" y="1417984"/>
            <a:ext cx="10515600" cy="4758979"/>
          </a:xfrm>
        </p:spPr>
        <p:txBody>
          <a:bodyPr>
            <a:noAutofit/>
          </a:bodyPr>
          <a:lstStyle/>
          <a:p>
            <a:pPr>
              <a:spcBef>
                <a:spcPts val="0"/>
              </a:spcBef>
            </a:pPr>
            <a:r>
              <a:rPr lang="en-US" dirty="0">
                <a:solidFill>
                  <a:srgbClr val="000000"/>
                </a:solidFill>
                <a:effectLst/>
                <a:ea typeface="Times New Roman" panose="02020603050405020304" pitchFamily="18" charset="0"/>
              </a:rPr>
              <a:t>It's been 1 year since APSE launched the COVID impact survey</a:t>
            </a:r>
            <a:endParaRPr lang="en-US" dirty="0">
              <a:effectLst/>
              <a:ea typeface="Calibri" panose="020F0502020204030204" pitchFamily="34" charset="0"/>
            </a:endParaRPr>
          </a:p>
          <a:p>
            <a:pPr marL="0" marR="0">
              <a:spcBef>
                <a:spcPts val="0"/>
              </a:spcBef>
              <a:spcAft>
                <a:spcPts val="0"/>
              </a:spcAft>
            </a:pPr>
            <a:endParaRPr lang="en-US" b="0" i="0" dirty="0">
              <a:solidFill>
                <a:srgbClr val="333333"/>
              </a:solidFill>
              <a:effectLst/>
              <a:latin typeface="National2"/>
            </a:endParaRPr>
          </a:p>
          <a:p>
            <a:pPr marL="0" marR="0">
              <a:spcBef>
                <a:spcPts val="0"/>
              </a:spcBef>
              <a:spcAft>
                <a:spcPts val="0"/>
              </a:spcAft>
            </a:pPr>
            <a:r>
              <a:rPr lang="en-US" dirty="0">
                <a:solidFill>
                  <a:srgbClr val="333333"/>
                </a:solidFill>
                <a:latin typeface="National2"/>
              </a:rPr>
              <a:t>A</a:t>
            </a:r>
            <a:r>
              <a:rPr lang="en-US" b="0" i="0" dirty="0">
                <a:solidFill>
                  <a:srgbClr val="333333"/>
                </a:solidFill>
                <a:effectLst/>
                <a:latin typeface="National2"/>
              </a:rPr>
              <a:t>ssess the direct impact of the COVID-19 pandemic on disability employment outcomes and services, and identify areas of need. </a:t>
            </a:r>
          </a:p>
          <a:p>
            <a:pPr marL="0" marR="0">
              <a:spcBef>
                <a:spcPts val="0"/>
              </a:spcBef>
              <a:spcAft>
                <a:spcPts val="0"/>
              </a:spcAft>
            </a:pPr>
            <a:endParaRPr lang="en-US" b="0" i="0" dirty="0">
              <a:solidFill>
                <a:srgbClr val="333333"/>
              </a:solidFill>
              <a:effectLst/>
              <a:latin typeface="National2"/>
            </a:endParaRPr>
          </a:p>
          <a:p>
            <a:pPr marL="0" marR="0">
              <a:spcBef>
                <a:spcPts val="0"/>
              </a:spcBef>
              <a:spcAft>
                <a:spcPts val="0"/>
              </a:spcAft>
            </a:pPr>
            <a:r>
              <a:rPr lang="en-US" i="1" dirty="0">
                <a:solidFill>
                  <a:srgbClr val="263238"/>
                </a:solidFill>
                <a:effectLst/>
                <a:ea typeface="Times New Roman" panose="02020603050405020304" pitchFamily="18" charset="0"/>
                <a:cs typeface="Arial" panose="020B0604020202020204" pitchFamily="34" charset="0"/>
              </a:rPr>
              <a:t>This survey will take 10-15 minutes of your time.</a:t>
            </a:r>
            <a:endParaRPr lang="en-US" b="1" dirty="0">
              <a:solidFill>
                <a:srgbClr val="000000"/>
              </a:solidFill>
              <a:ea typeface="Times New Roman" panose="02020603050405020304" pitchFamily="18" charset="0"/>
            </a:endParaRPr>
          </a:p>
          <a:p>
            <a:pPr marL="0" marR="0">
              <a:spcBef>
                <a:spcPts val="0"/>
              </a:spcBef>
              <a:spcAft>
                <a:spcPts val="0"/>
              </a:spcAft>
            </a:pPr>
            <a:endParaRPr lang="en-US" b="1" dirty="0">
              <a:solidFill>
                <a:srgbClr val="294B93"/>
              </a:solidFill>
              <a:effectLst/>
              <a:ea typeface="Times New Roman" panose="02020603050405020304" pitchFamily="18" charset="0"/>
            </a:endParaRPr>
          </a:p>
          <a:p>
            <a:pPr marL="0" marR="0">
              <a:spcBef>
                <a:spcPts val="0"/>
              </a:spcBef>
              <a:spcAft>
                <a:spcPts val="0"/>
              </a:spcAft>
            </a:pPr>
            <a:r>
              <a:rPr lang="en-US" b="1" dirty="0">
                <a:solidFill>
                  <a:srgbClr val="294B93"/>
                </a:solidFill>
                <a:effectLst/>
                <a:ea typeface="Times New Roman" panose="02020603050405020304" pitchFamily="18" charset="0"/>
              </a:rPr>
              <a:t>Help Us Tell Congress #WhatWeNeed to Continue to Provide Employment Supports During the COVID-19 Crisis and Recovery.</a:t>
            </a:r>
            <a:endParaRPr lang="en-US" dirty="0">
              <a:effectLst/>
              <a:ea typeface="Calibri" panose="020F0502020204030204" pitchFamily="34" charset="0"/>
            </a:endParaRPr>
          </a:p>
          <a:p>
            <a:pPr marL="0" indent="0">
              <a:spcBef>
                <a:spcPts val="0"/>
              </a:spcBef>
              <a:buNone/>
            </a:pPr>
            <a:endParaRPr lang="en-US" b="1" u="sng" dirty="0">
              <a:solidFill>
                <a:srgbClr val="000000"/>
              </a:solidFill>
              <a:ea typeface="Times New Roman" panose="02020603050405020304" pitchFamily="18" charset="0"/>
              <a:hlinkClick r:id="rId2"/>
            </a:endParaRPr>
          </a:p>
          <a:p>
            <a:pPr marL="0" indent="0" algn="ctr">
              <a:spcBef>
                <a:spcPts val="0"/>
              </a:spcBef>
              <a:buNone/>
            </a:pPr>
            <a:r>
              <a:rPr lang="en-US" b="1" u="sng" dirty="0">
                <a:solidFill>
                  <a:srgbClr val="FF7200"/>
                </a:solidFill>
                <a:effectLst/>
                <a:ea typeface="Times New Roman" panose="02020603050405020304" pitchFamily="18" charset="0"/>
                <a:hlinkClick r:id="rId2"/>
              </a:rPr>
              <a:t>www.apse.org/covidsurvey</a:t>
            </a:r>
            <a:endParaRPr lang="en-US" dirty="0">
              <a:effectLst/>
              <a:ea typeface="Calibri" panose="020F0502020204030204" pitchFamily="34" charset="0"/>
            </a:endParaRPr>
          </a:p>
          <a:p>
            <a:pPr marL="0" marR="0" indent="0">
              <a:spcBef>
                <a:spcPts val="0"/>
              </a:spcBef>
              <a:spcAft>
                <a:spcPts val="0"/>
              </a:spcAft>
              <a:buNone/>
            </a:pPr>
            <a:endParaRPr lang="en-US" dirty="0"/>
          </a:p>
        </p:txBody>
      </p:sp>
      <p:sp>
        <p:nvSpPr>
          <p:cNvPr id="4" name="Date Placeholder 3">
            <a:extLst>
              <a:ext uri="{FF2B5EF4-FFF2-40B4-BE49-F238E27FC236}">
                <a16:creationId xmlns:a16="http://schemas.microsoft.com/office/drawing/2014/main" id="{16D5D8D9-05BE-437B-ADA6-973AF93791B4}"/>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AC71E398-15D8-41FB-A655-B823ABF9AB32}"/>
              </a:ext>
            </a:extLst>
          </p:cNvPr>
          <p:cNvSpPr>
            <a:spLocks noGrp="1"/>
          </p:cNvSpPr>
          <p:nvPr>
            <p:ph type="sldNum" sz="quarter" idx="12"/>
          </p:nvPr>
        </p:nvSpPr>
        <p:spPr/>
        <p:txBody>
          <a:bodyPr/>
          <a:lstStyle/>
          <a:p>
            <a:fld id="{9C637C1D-740A-4EE7-9AC7-DE15DA94B719}" type="slidenum">
              <a:rPr lang="en-US" smtClean="0"/>
              <a:t>32</a:t>
            </a:fld>
            <a:endParaRPr lang="en-US" dirty="0"/>
          </a:p>
        </p:txBody>
      </p:sp>
    </p:spTree>
    <p:extLst>
      <p:ext uri="{BB962C8B-B14F-4D97-AF65-F5344CB8AC3E}">
        <p14:creationId xmlns:p14="http://schemas.microsoft.com/office/powerpoint/2010/main" val="167246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0511-A015-4955-941C-DE5B35F1E1DD}"/>
              </a:ext>
            </a:extLst>
          </p:cNvPr>
          <p:cNvSpPr>
            <a:spLocks noGrp="1"/>
          </p:cNvSpPr>
          <p:nvPr>
            <p:ph type="title"/>
          </p:nvPr>
        </p:nvSpPr>
        <p:spPr/>
        <p:txBody>
          <a:bodyPr>
            <a:normAutofit fontScale="90000"/>
          </a:bodyPr>
          <a:lstStyle/>
          <a:p>
            <a:r>
              <a:rPr lang="en-US" b="1" dirty="0">
                <a:hlinkClick r:id="rId2"/>
              </a:rPr>
              <a:t>APSE Webinar: Lessons from 2020, Structuring Virtual Internships for Young Professionals with Disabilities</a:t>
            </a:r>
            <a:endParaRPr lang="en-US" b="1" dirty="0"/>
          </a:p>
        </p:txBody>
      </p:sp>
      <p:sp>
        <p:nvSpPr>
          <p:cNvPr id="3" name="Content Placeholder 2">
            <a:extLst>
              <a:ext uri="{FF2B5EF4-FFF2-40B4-BE49-F238E27FC236}">
                <a16:creationId xmlns:a16="http://schemas.microsoft.com/office/drawing/2014/main" id="{1C86FA50-2885-48AC-A023-F41E16970C80}"/>
              </a:ext>
            </a:extLst>
          </p:cNvPr>
          <p:cNvSpPr>
            <a:spLocks noGrp="1"/>
          </p:cNvSpPr>
          <p:nvPr>
            <p:ph idx="1"/>
          </p:nvPr>
        </p:nvSpPr>
        <p:spPr/>
        <p:txBody>
          <a:bodyPr/>
          <a:lstStyle/>
          <a:p>
            <a:r>
              <a:rPr lang="en-US" dirty="0"/>
              <a:t>2020 changed the world of job training and coaching for young professionals with disabilities. </a:t>
            </a:r>
          </a:p>
          <a:p>
            <a:r>
              <a:rPr lang="en-US" dirty="0"/>
              <a:t>RespectAbility’s efforts to improvise, adapt and overcome in the face of transition from an in-person internship program to an all-virtual, remote program.</a:t>
            </a:r>
          </a:p>
          <a:p>
            <a:pPr lvl="1"/>
            <a:r>
              <a:rPr lang="en-US" sz="2800" dirty="0"/>
              <a:t>What worked, what failed, and what </a:t>
            </a:r>
            <a:r>
              <a:rPr lang="en-US" sz="2800" kern="1200" dirty="0">
                <a:solidFill>
                  <a:srgbClr val="403F42"/>
                </a:solidFill>
                <a:effectLst/>
                <a:ea typeface="Times New Roman" panose="02020603050405020304" pitchFamily="18" charset="0"/>
                <a:cs typeface="Arial" panose="020B0604020202020204" pitchFamily="34" charset="0"/>
              </a:rPr>
              <a:t>we are doing better now.</a:t>
            </a:r>
          </a:p>
          <a:p>
            <a:r>
              <a:rPr lang="en-US" kern="1200" dirty="0">
                <a:solidFill>
                  <a:srgbClr val="403F42"/>
                </a:solidFill>
                <a:effectLst/>
                <a:ea typeface="Times New Roman" panose="02020603050405020304" pitchFamily="18" charset="0"/>
                <a:cs typeface="Arial" panose="020B0604020202020204" pitchFamily="34" charset="0"/>
              </a:rPr>
              <a:t> Thursday, July 8, 2021, from 1:00-2:00 pm EST </a:t>
            </a:r>
          </a:p>
          <a:p>
            <a:r>
              <a:rPr lang="en-US" kern="1200" dirty="0">
                <a:solidFill>
                  <a:srgbClr val="403F42"/>
                </a:solidFill>
                <a:effectLst/>
                <a:ea typeface="Times New Roman" panose="02020603050405020304" pitchFamily="18" charset="0"/>
                <a:cs typeface="Arial" panose="020B0604020202020204" pitchFamily="34" charset="0"/>
              </a:rPr>
              <a:t>$10 APSE Members | $20 Non-Members</a:t>
            </a:r>
          </a:p>
          <a:p>
            <a:r>
              <a:rPr lang="de-DE" dirty="0">
                <a:effectLst/>
                <a:ea typeface="Calibri" panose="020F0502020204030204" pitchFamily="34" charset="0"/>
                <a:cs typeface="Times New Roman" panose="02020603050405020304" pitchFamily="18" charset="0"/>
              </a:rPr>
              <a:t>Presenters: Philip Kahn-Pauli &amp; Ben Spangenberg</a:t>
            </a:r>
            <a:endParaRPr lang="en-US" dirty="0">
              <a:effectLst/>
              <a:ea typeface="Calibri" panose="020F0502020204030204" pitchFamily="34" charset="0"/>
              <a:cs typeface="Times New Roman" panose="02020603050405020304" pitchFamily="18" charset="0"/>
            </a:endParaRPr>
          </a:p>
          <a:p>
            <a:pPr lvl="1"/>
            <a:endParaRPr lang="en-US" dirty="0"/>
          </a:p>
        </p:txBody>
      </p:sp>
      <p:sp>
        <p:nvSpPr>
          <p:cNvPr id="4" name="Date Placeholder 3">
            <a:extLst>
              <a:ext uri="{FF2B5EF4-FFF2-40B4-BE49-F238E27FC236}">
                <a16:creationId xmlns:a16="http://schemas.microsoft.com/office/drawing/2014/main" id="{9240A13F-1B67-4042-A77C-08A5C8F7F121}"/>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81ADAA32-837E-48E3-A4DF-17AD99E0A6F3}"/>
              </a:ext>
            </a:extLst>
          </p:cNvPr>
          <p:cNvSpPr>
            <a:spLocks noGrp="1"/>
          </p:cNvSpPr>
          <p:nvPr>
            <p:ph type="sldNum" sz="quarter" idx="12"/>
          </p:nvPr>
        </p:nvSpPr>
        <p:spPr/>
        <p:txBody>
          <a:bodyPr/>
          <a:lstStyle/>
          <a:p>
            <a:fld id="{9C637C1D-740A-4EE7-9AC7-DE15DA94B719}" type="slidenum">
              <a:rPr lang="en-US" smtClean="0"/>
              <a:t>33</a:t>
            </a:fld>
            <a:endParaRPr lang="en-US" dirty="0"/>
          </a:p>
        </p:txBody>
      </p:sp>
    </p:spTree>
    <p:extLst>
      <p:ext uri="{BB962C8B-B14F-4D97-AF65-F5344CB8AC3E}">
        <p14:creationId xmlns:p14="http://schemas.microsoft.com/office/powerpoint/2010/main" val="37185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44D5-6CC7-4642-AF28-1FDD7711F254}"/>
              </a:ext>
            </a:extLst>
          </p:cNvPr>
          <p:cNvSpPr>
            <a:spLocks noGrp="1"/>
          </p:cNvSpPr>
          <p:nvPr>
            <p:ph type="title"/>
          </p:nvPr>
        </p:nvSpPr>
        <p:spPr>
          <a:xfrm>
            <a:off x="414130" y="410368"/>
            <a:ext cx="10939669" cy="1325563"/>
          </a:xfrm>
        </p:spPr>
        <p:txBody>
          <a:bodyPr>
            <a:normAutofit fontScale="90000"/>
          </a:bodyPr>
          <a:lstStyle/>
          <a:p>
            <a:r>
              <a:rPr lang="en-US" b="1" dirty="0">
                <a:solidFill>
                  <a:srgbClr val="0070C0"/>
                </a:solidFill>
                <a:hlinkClick r:id="rId2">
                  <a:extLst>
                    <a:ext uri="{A12FA001-AC4F-418D-AE19-62706E023703}">
                      <ahyp:hlinkClr xmlns:ahyp="http://schemas.microsoft.com/office/drawing/2018/hyperlinkcolor" val="tx"/>
                    </a:ext>
                  </a:extLst>
                </a:hlinkClick>
              </a:rPr>
              <a:t>Women and Work National Dialogue: Reinvestment, Return and Recovery  </a:t>
            </a:r>
            <a:br>
              <a:rPr lang="en-US" dirty="0"/>
            </a:br>
            <a:endParaRPr lang="en-US" sz="4900" dirty="0"/>
          </a:p>
        </p:txBody>
      </p:sp>
      <p:sp>
        <p:nvSpPr>
          <p:cNvPr id="3" name="Content Placeholder 2">
            <a:extLst>
              <a:ext uri="{FF2B5EF4-FFF2-40B4-BE49-F238E27FC236}">
                <a16:creationId xmlns:a16="http://schemas.microsoft.com/office/drawing/2014/main" id="{E5DB699B-15C2-4999-906B-A1C12B36646B}"/>
              </a:ext>
            </a:extLst>
          </p:cNvPr>
          <p:cNvSpPr>
            <a:spLocks noGrp="1"/>
          </p:cNvSpPr>
          <p:nvPr>
            <p:ph idx="1"/>
          </p:nvPr>
        </p:nvSpPr>
        <p:spPr/>
        <p:txBody>
          <a:bodyPr>
            <a:noAutofit/>
          </a:bodyPr>
          <a:lstStyle/>
          <a:p>
            <a:pPr marL="0">
              <a:spcBef>
                <a:spcPts val="0"/>
              </a:spcBef>
            </a:pPr>
            <a:r>
              <a:rPr lang="en-US" dirty="0">
                <a:effectLst/>
                <a:ea typeface="Calibri" panose="020F0502020204030204" pitchFamily="34" charset="0"/>
              </a:rPr>
              <a:t>DOL Women's Bureau, ODEP, ETA, and Wage and Hour hosting a national online dialogue</a:t>
            </a:r>
          </a:p>
          <a:p>
            <a:pPr marL="0">
              <a:spcBef>
                <a:spcPts val="0"/>
              </a:spcBef>
            </a:pPr>
            <a:r>
              <a:rPr lang="en-US" dirty="0">
                <a:ea typeface="Calibri" panose="020F0502020204030204" pitchFamily="34" charset="0"/>
              </a:rPr>
              <a:t>Gathering information on: </a:t>
            </a:r>
          </a:p>
          <a:p>
            <a:pPr marL="457200" lvl="1">
              <a:spcBef>
                <a:spcPts val="0"/>
              </a:spcBef>
            </a:pPr>
            <a:r>
              <a:rPr lang="en-US" dirty="0">
                <a:ea typeface="Calibri" panose="020F0502020204030204" pitchFamily="34" charset="0"/>
              </a:rPr>
              <a:t>B</a:t>
            </a:r>
            <a:r>
              <a:rPr lang="en-US" dirty="0">
                <a:effectLst/>
                <a:ea typeface="Calibri" panose="020F0502020204030204" pitchFamily="34" charset="0"/>
              </a:rPr>
              <a:t>arriers to women's full workforce participation;</a:t>
            </a:r>
          </a:p>
          <a:p>
            <a:pPr marL="457200" lvl="1">
              <a:spcBef>
                <a:spcPts val="0"/>
              </a:spcBef>
            </a:pPr>
            <a:r>
              <a:rPr lang="en-US" dirty="0">
                <a:effectLst/>
                <a:ea typeface="Calibri" panose="020F0502020204030204" pitchFamily="34" charset="0"/>
              </a:rPr>
              <a:t>Ways to provide resources and tools to support women workers and create a more equitable economy;</a:t>
            </a:r>
          </a:p>
          <a:p>
            <a:pPr marL="457200" lvl="1">
              <a:spcBef>
                <a:spcPts val="0"/>
              </a:spcBef>
            </a:pPr>
            <a:r>
              <a:rPr lang="en-US" dirty="0">
                <a:effectLst/>
                <a:ea typeface="Calibri" panose="020F0502020204030204" pitchFamily="34" charset="0"/>
              </a:rPr>
              <a:t>Share ideas on ending gender-based harassment and discrimination on the job, tools and training for </a:t>
            </a:r>
            <a:r>
              <a:rPr lang="en-US" dirty="0">
                <a:ea typeface="Calibri" panose="020F0502020204030204" pitchFamily="34" charset="0"/>
              </a:rPr>
              <a:t>workplace entry or reentry, </a:t>
            </a:r>
            <a:r>
              <a:rPr lang="en-US" dirty="0">
                <a:effectLst/>
                <a:ea typeface="Calibri" panose="020F0502020204030204" pitchFamily="34" charset="0"/>
              </a:rPr>
              <a:t>creating comprehensive paid family and medical leave, expanding access to affordable childcare and more.</a:t>
            </a:r>
          </a:p>
          <a:p>
            <a:pPr marL="0">
              <a:spcBef>
                <a:spcPts val="0"/>
              </a:spcBef>
            </a:pPr>
            <a:r>
              <a:rPr lang="en-US" dirty="0">
                <a:effectLst/>
                <a:ea typeface="Calibri" panose="020F0502020204030204" pitchFamily="34" charset="0"/>
              </a:rPr>
              <a:t> Open through July 9</a:t>
            </a:r>
          </a:p>
          <a:p>
            <a:pPr marL="0" marR="0">
              <a:spcBef>
                <a:spcPts val="0"/>
              </a:spcBef>
              <a:spcAft>
                <a:spcPts val="0"/>
              </a:spcAft>
            </a:pPr>
            <a:endParaRPr lang="en-US" dirty="0"/>
          </a:p>
        </p:txBody>
      </p:sp>
      <p:sp>
        <p:nvSpPr>
          <p:cNvPr id="4" name="Date Placeholder 3">
            <a:extLst>
              <a:ext uri="{FF2B5EF4-FFF2-40B4-BE49-F238E27FC236}">
                <a16:creationId xmlns:a16="http://schemas.microsoft.com/office/drawing/2014/main" id="{D3E9E2E9-63C8-41FC-99F0-C6D71DF4BFA6}"/>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5ECB82E0-13BB-4628-9588-DE63D994DCED}"/>
              </a:ext>
            </a:extLst>
          </p:cNvPr>
          <p:cNvSpPr>
            <a:spLocks noGrp="1"/>
          </p:cNvSpPr>
          <p:nvPr>
            <p:ph type="sldNum" sz="quarter" idx="12"/>
          </p:nvPr>
        </p:nvSpPr>
        <p:spPr/>
        <p:txBody>
          <a:bodyPr/>
          <a:lstStyle/>
          <a:p>
            <a:fld id="{9C637C1D-740A-4EE7-9AC7-DE15DA94B719}" type="slidenum">
              <a:rPr lang="en-US" smtClean="0"/>
              <a:t>34</a:t>
            </a:fld>
            <a:endParaRPr lang="en-US" dirty="0"/>
          </a:p>
        </p:txBody>
      </p:sp>
    </p:spTree>
    <p:extLst>
      <p:ext uri="{BB962C8B-B14F-4D97-AF65-F5344CB8AC3E}">
        <p14:creationId xmlns:p14="http://schemas.microsoft.com/office/powerpoint/2010/main" val="131502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8CC9-4487-41FC-814D-C88722F6FDB7}"/>
              </a:ext>
            </a:extLst>
          </p:cNvPr>
          <p:cNvSpPr>
            <a:spLocks noGrp="1"/>
          </p:cNvSpPr>
          <p:nvPr>
            <p:ph type="title"/>
          </p:nvPr>
        </p:nvSpPr>
        <p:spPr>
          <a:xfrm>
            <a:off x="838200" y="681037"/>
            <a:ext cx="10515600" cy="1009651"/>
          </a:xfrm>
        </p:spPr>
        <p:txBody>
          <a:bodyPr>
            <a:normAutofit fontScale="90000"/>
          </a:bodyPr>
          <a:lstStyle/>
          <a:p>
            <a:r>
              <a:rPr lang="en-US" b="1" dirty="0">
                <a:hlinkClick r:id="rId2"/>
              </a:rPr>
              <a:t>#AUCDsleeveup </a:t>
            </a:r>
            <a:r>
              <a:rPr lang="en-US" b="1" i="1" dirty="0">
                <a:hlinkClick r:id="rId2"/>
              </a:rPr>
              <a:t>Tuesdays with Liz </a:t>
            </a:r>
            <a:r>
              <a:rPr lang="en-US" b="1" dirty="0">
                <a:hlinkClick r:id="rId2"/>
              </a:rPr>
              <a:t>Contest</a:t>
            </a:r>
            <a:r>
              <a:rPr lang="en-US" b="1" dirty="0"/>
              <a:t>: </a:t>
            </a:r>
            <a:r>
              <a:rPr lang="en-US" dirty="0"/>
              <a:t>Why did you get the COVID-19 vaccine?</a:t>
            </a:r>
            <a:br>
              <a:rPr lang="en-US" dirty="0"/>
            </a:br>
            <a:endParaRPr lang="en-US" dirty="0"/>
          </a:p>
        </p:txBody>
      </p:sp>
      <p:sp>
        <p:nvSpPr>
          <p:cNvPr id="3" name="Content Placeholder 2">
            <a:extLst>
              <a:ext uri="{FF2B5EF4-FFF2-40B4-BE49-F238E27FC236}">
                <a16:creationId xmlns:a16="http://schemas.microsoft.com/office/drawing/2014/main" id="{5A581E96-B1D8-429F-98F2-0B3544011889}"/>
              </a:ext>
            </a:extLst>
          </p:cNvPr>
          <p:cNvSpPr>
            <a:spLocks noGrp="1"/>
          </p:cNvSpPr>
          <p:nvPr>
            <p:ph idx="1"/>
          </p:nvPr>
        </p:nvSpPr>
        <p:spPr>
          <a:xfrm>
            <a:off x="838200" y="1690688"/>
            <a:ext cx="10515600" cy="4486275"/>
          </a:xfrm>
        </p:spPr>
        <p:txBody>
          <a:bodyPr>
            <a:normAutofit/>
          </a:bodyPr>
          <a:lstStyle/>
          <a:p>
            <a:r>
              <a:rPr lang="en-US" b="1" dirty="0">
                <a:effectLst/>
                <a:latin typeface="Calibri" panose="020F0502020204030204" pitchFamily="34" charset="0"/>
                <a:ea typeface="Calibri" panose="020F0502020204030204" pitchFamily="34" charset="0"/>
              </a:rPr>
              <a:t>Deadline: July 16, 2021</a:t>
            </a:r>
          </a:p>
          <a:p>
            <a:r>
              <a:rPr lang="en-US" dirty="0">
                <a:effectLst/>
                <a:latin typeface="Calibri" panose="020F0502020204030204" pitchFamily="34" charset="0"/>
                <a:ea typeface="Calibri" panose="020F0502020204030204" pitchFamily="34" charset="0"/>
              </a:rPr>
              <a:t>Submit short (less than 1 minute) videos from people with disabilities, their family members, and other friends of the disability community </a:t>
            </a:r>
          </a:p>
          <a:p>
            <a:r>
              <a:rPr lang="en-US" dirty="0">
                <a:effectLst/>
                <a:latin typeface="Calibri" panose="020F0502020204030204" pitchFamily="34" charset="0"/>
                <a:ea typeface="Calibri" panose="020F0502020204030204" pitchFamily="34" charset="0"/>
              </a:rPr>
              <a:t>Videos will be posted to AUCD social media and available for you and others to share with your own social media. </a:t>
            </a:r>
          </a:p>
          <a:p>
            <a:r>
              <a:rPr lang="en-US" dirty="0">
                <a:effectLst/>
                <a:latin typeface="Calibri" panose="020F0502020204030204" pitchFamily="34" charset="0"/>
                <a:ea typeface="Calibri" panose="020F0502020204030204" pitchFamily="34" charset="0"/>
              </a:rPr>
              <a:t>The top 3 videos with the most likes, comments, and shares on social media will *win* AUCD gear</a:t>
            </a:r>
          </a:p>
          <a:p>
            <a:r>
              <a:rPr lang="en-US" dirty="0">
                <a:latin typeface="Calibri" panose="020F0502020204030204" pitchFamily="34" charset="0"/>
                <a:ea typeface="Calibri" panose="020F0502020204030204" pitchFamily="34" charset="0"/>
              </a:rPr>
              <a:t>T</a:t>
            </a:r>
            <a:r>
              <a:rPr lang="en-US" dirty="0">
                <a:effectLst/>
                <a:latin typeface="Calibri" panose="020F0502020204030204" pitchFamily="34" charset="0"/>
                <a:ea typeface="Calibri" panose="020F0502020204030204" pitchFamily="34" charset="0"/>
              </a:rPr>
              <a:t>he person with the top video will also win an interview on </a:t>
            </a:r>
            <a:r>
              <a:rPr lang="en-US" i="1" dirty="0">
                <a:effectLst/>
                <a:latin typeface="Calibri" panose="020F0502020204030204" pitchFamily="34" charset="0"/>
                <a:ea typeface="Calibri" panose="020F0502020204030204" pitchFamily="34" charset="0"/>
              </a:rPr>
              <a:t>Tuesdays with Liz </a:t>
            </a:r>
            <a:r>
              <a:rPr lang="en-US" dirty="0">
                <a:effectLst/>
                <a:latin typeface="Calibri" panose="020F0502020204030204" pitchFamily="34" charset="0"/>
                <a:ea typeface="Calibri" panose="020F0502020204030204" pitchFamily="34" charset="0"/>
              </a:rPr>
              <a:t>episode!</a:t>
            </a:r>
          </a:p>
          <a:p>
            <a:endParaRPr lang="en-US" dirty="0"/>
          </a:p>
        </p:txBody>
      </p:sp>
      <p:sp>
        <p:nvSpPr>
          <p:cNvPr id="4" name="Date Placeholder 3">
            <a:extLst>
              <a:ext uri="{FF2B5EF4-FFF2-40B4-BE49-F238E27FC236}">
                <a16:creationId xmlns:a16="http://schemas.microsoft.com/office/drawing/2014/main" id="{A0C59FDE-D76F-4135-B195-2C70C3E91A7F}"/>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65968822-302D-43F0-B050-F6F6011907D1}"/>
              </a:ext>
            </a:extLst>
          </p:cNvPr>
          <p:cNvSpPr>
            <a:spLocks noGrp="1"/>
          </p:cNvSpPr>
          <p:nvPr>
            <p:ph type="sldNum" sz="quarter" idx="12"/>
          </p:nvPr>
        </p:nvSpPr>
        <p:spPr/>
        <p:txBody>
          <a:bodyPr/>
          <a:lstStyle/>
          <a:p>
            <a:fld id="{9C637C1D-740A-4EE7-9AC7-DE15DA94B719}" type="slidenum">
              <a:rPr lang="en-US" smtClean="0"/>
              <a:t>35</a:t>
            </a:fld>
            <a:endParaRPr lang="en-US" dirty="0"/>
          </a:p>
        </p:txBody>
      </p:sp>
    </p:spTree>
    <p:extLst>
      <p:ext uri="{BB962C8B-B14F-4D97-AF65-F5344CB8AC3E}">
        <p14:creationId xmlns:p14="http://schemas.microsoft.com/office/powerpoint/2010/main" val="184305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09E-64C3-48D7-80E5-0CE97189F353}"/>
              </a:ext>
            </a:extLst>
          </p:cNvPr>
          <p:cNvSpPr>
            <a:spLocks noGrp="1"/>
          </p:cNvSpPr>
          <p:nvPr>
            <p:ph type="title"/>
          </p:nvPr>
        </p:nvSpPr>
        <p:spPr>
          <a:xfrm>
            <a:off x="838200" y="57762"/>
            <a:ext cx="10515600" cy="1325563"/>
          </a:xfrm>
        </p:spPr>
        <p:txBody>
          <a:bodyPr/>
          <a:lstStyle/>
          <a:p>
            <a:pPr algn="ctr"/>
            <a:r>
              <a:rPr lang="en-US" b="1" u="sng" dirty="0"/>
              <a:t>Part 3: nTIDE Guest Speaker</a:t>
            </a:r>
          </a:p>
        </p:txBody>
      </p:sp>
      <p:sp>
        <p:nvSpPr>
          <p:cNvPr id="3" name="Content Placeholder 2">
            <a:extLst>
              <a:ext uri="{FF2B5EF4-FFF2-40B4-BE49-F238E27FC236}">
                <a16:creationId xmlns:a16="http://schemas.microsoft.com/office/drawing/2014/main" id="{34362D8E-8B29-4D6D-B77F-2E8391FFA87B}"/>
              </a:ext>
            </a:extLst>
          </p:cNvPr>
          <p:cNvSpPr>
            <a:spLocks noGrp="1"/>
          </p:cNvSpPr>
          <p:nvPr>
            <p:ph idx="1"/>
          </p:nvPr>
        </p:nvSpPr>
        <p:spPr>
          <a:xfrm>
            <a:off x="838200" y="1259840"/>
            <a:ext cx="11249025" cy="5096510"/>
          </a:xfrm>
        </p:spPr>
        <p:txBody>
          <a:bodyPr>
            <a:normAutofit/>
          </a:bodyPr>
          <a:lstStyle/>
          <a:p>
            <a:pPr marL="0" indent="0">
              <a:buNone/>
            </a:pPr>
            <a:endParaRPr lang="en-US" b="1" i="1" dirty="0"/>
          </a:p>
          <a:p>
            <a:pPr marL="0" indent="0">
              <a:buNone/>
            </a:pPr>
            <a:r>
              <a:rPr lang="en-US" b="1" i="1" dirty="0"/>
              <a:t>	</a:t>
            </a:r>
            <a:endParaRPr lang="en-US" i="1" dirty="0"/>
          </a:p>
          <a:p>
            <a:pPr marL="0" indent="0">
              <a:buNone/>
            </a:pPr>
            <a:r>
              <a:rPr lang="en-US" b="1" i="1" dirty="0"/>
              <a:t>Clark Rachfal</a:t>
            </a:r>
          </a:p>
          <a:p>
            <a:pPr marL="0" indent="0">
              <a:buNone/>
            </a:pPr>
            <a:r>
              <a:rPr lang="en-US" i="1" dirty="0"/>
              <a:t>Director of Advocacy and Government Affairs</a:t>
            </a:r>
          </a:p>
          <a:p>
            <a:pPr marL="0" indent="0">
              <a:buNone/>
            </a:pPr>
            <a:r>
              <a:rPr lang="en-US" i="1" dirty="0"/>
              <a:t>American Council of the Blind</a:t>
            </a:r>
          </a:p>
        </p:txBody>
      </p:sp>
      <p:sp>
        <p:nvSpPr>
          <p:cNvPr id="4" name="Date Placeholder 3">
            <a:extLst>
              <a:ext uri="{FF2B5EF4-FFF2-40B4-BE49-F238E27FC236}">
                <a16:creationId xmlns:a16="http://schemas.microsoft.com/office/drawing/2014/main" id="{013DFA09-8F91-4082-B252-8A3D4D3B4A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37D6B4B-C59F-4F33-AE13-3E782A426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descr="A person smiling for the camera&#10;&#10;Description automatically generated with medium confidence">
            <a:extLst>
              <a:ext uri="{FF2B5EF4-FFF2-40B4-BE49-F238E27FC236}">
                <a16:creationId xmlns:a16="http://schemas.microsoft.com/office/drawing/2014/main" id="{C9432333-2183-46AB-8432-651BFF4E5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107" y="1655165"/>
            <a:ext cx="2590800" cy="3547669"/>
          </a:xfrm>
          <a:prstGeom prst="rect">
            <a:avLst/>
          </a:prstGeom>
        </p:spPr>
      </p:pic>
    </p:spTree>
    <p:extLst>
      <p:ext uri="{BB962C8B-B14F-4D97-AF65-F5344CB8AC3E}">
        <p14:creationId xmlns:p14="http://schemas.microsoft.com/office/powerpoint/2010/main" val="253810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416-409A-4A37-9B07-B2A78581C6B5}"/>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Questions and Answers</a:t>
            </a:r>
            <a:endParaRPr lang="en-US" dirty="0"/>
          </a:p>
        </p:txBody>
      </p:sp>
      <p:sp>
        <p:nvSpPr>
          <p:cNvPr id="3" name="Content Placeholder 2">
            <a:extLst>
              <a:ext uri="{FF2B5EF4-FFF2-40B4-BE49-F238E27FC236}">
                <a16:creationId xmlns:a16="http://schemas.microsoft.com/office/drawing/2014/main" id="{0C8A23B5-12CA-4102-BC63-5C9675362D1D}"/>
              </a:ext>
            </a:extLst>
          </p:cNvPr>
          <p:cNvSpPr>
            <a:spLocks noGrp="1"/>
          </p:cNvSpPr>
          <p:nvPr>
            <p:ph idx="1"/>
          </p:nvPr>
        </p:nvSpPr>
        <p:spPr/>
        <p:txBody>
          <a:bodyPr/>
          <a:lstStyle/>
          <a:p>
            <a:pPr marL="0" indent="0" algn="ctr">
              <a:spcBef>
                <a:spcPts val="600"/>
              </a:spcBef>
              <a:buNone/>
            </a:pPr>
            <a:r>
              <a:rPr lang="en-US" sz="2800" dirty="0">
                <a:latin typeface="Calibri" panose="020F0502020204030204" pitchFamily="34" charset="0"/>
                <a:cs typeface="Microsoft Sans Serif" pitchFamily="34" charset="0"/>
              </a:rPr>
              <a:t>Use Q&amp;A button on Zoom </a:t>
            </a: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endParaRPr lang="en-US"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Slides will be archived at: </a:t>
            </a:r>
            <a:r>
              <a:rPr lang="en-US" sz="3200" dirty="0">
                <a:hlinkClick r:id="rId2"/>
              </a:rPr>
              <a:t>https://researchondisability.org/home/ntide</a:t>
            </a:r>
            <a:r>
              <a:rPr lang="en-US" sz="3200" dirty="0"/>
              <a:t>.</a:t>
            </a:r>
            <a:endParaRPr lang="en-US" sz="2800" dirty="0">
              <a:latin typeface="Calibri" panose="020F0502020204030204" pitchFamily="34" charset="0"/>
              <a:cs typeface="Microsoft Sans Serif" pitchFamily="34" charset="0"/>
            </a:endParaRP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Also … take our feedback survey at …</a:t>
            </a:r>
          </a:p>
          <a:p>
            <a:pPr marL="0" indent="0" algn="ctr">
              <a:spcBef>
                <a:spcPts val="600"/>
              </a:spcBef>
              <a:buNone/>
            </a:pPr>
            <a:r>
              <a:rPr lang="en-US" sz="2800" dirty="0">
                <a:latin typeface="Calibri" panose="020F0502020204030204" pitchFamily="34" charset="0"/>
                <a:cs typeface="Microsoft Sans Serif" pitchFamily="34" charset="0"/>
              </a:rPr>
              <a:t>www.researchondisability.org/ntide/ntide-survey</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449888F-E2C7-4BF4-BFF0-1E945C07721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FB64073-8D8D-4035-9AE3-FE2D81A87184}"/>
              </a:ext>
            </a:extLst>
          </p:cNvPr>
          <p:cNvSpPr>
            <a:spLocks noGrp="1"/>
          </p:cNvSpPr>
          <p:nvPr>
            <p:ph type="sldNum" sz="quarter" idx="12"/>
          </p:nvPr>
        </p:nvSpPr>
        <p:spPr/>
        <p:txBody>
          <a:bodyPr/>
          <a:lstStyle/>
          <a:p>
            <a:fld id="{9C637C1D-740A-4EE7-9AC7-DE15DA94B719}" type="slidenum">
              <a:rPr lang="en-US" smtClean="0"/>
              <a:t>37</a:t>
            </a:fld>
            <a:endParaRPr lang="en-US"/>
          </a:p>
        </p:txBody>
      </p:sp>
      <p:pic>
        <p:nvPicPr>
          <p:cNvPr id="7" name="Picture 6" descr="Q&amp;A">
            <a:extLst>
              <a:ext uri="{FF2B5EF4-FFF2-40B4-BE49-F238E27FC236}">
                <a16:creationId xmlns:a16="http://schemas.microsoft.com/office/drawing/2014/main" id="{3ED6B128-8BBE-4548-83FA-174348EB03D5}"/>
              </a:ext>
            </a:extLst>
          </p:cNvPr>
          <p:cNvPicPr>
            <a:picLocks noChangeAspect="1"/>
          </p:cNvPicPr>
          <p:nvPr/>
        </p:nvPicPr>
        <p:blipFill>
          <a:blip r:embed="rId3"/>
          <a:stretch>
            <a:fillRect/>
          </a:stretch>
        </p:blipFill>
        <p:spPr>
          <a:xfrm>
            <a:off x="8217967" y="1690688"/>
            <a:ext cx="1126058" cy="864186"/>
          </a:xfrm>
          <a:prstGeom prst="rect">
            <a:avLst/>
          </a:prstGeom>
        </p:spPr>
      </p:pic>
    </p:spTree>
    <p:extLst>
      <p:ext uri="{BB962C8B-B14F-4D97-AF65-F5344CB8AC3E}">
        <p14:creationId xmlns:p14="http://schemas.microsoft.com/office/powerpoint/2010/main" val="3249569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normAutofit fontScale="92500" lnSpcReduction="10000"/>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funder: Kessler Foundation (</a:t>
            </a:r>
            <a:r>
              <a:rPr lang="en-US" sz="3200" dirty="0">
                <a:latin typeface="Calibri" panose="020F0502020204030204" pitchFamily="34" charset="0"/>
                <a:cs typeface="Microsoft Sans Serif" pitchFamily="34" charset="0"/>
                <a:hlinkClick r:id="rId2"/>
              </a:rPr>
              <a:t>www.kesslerfoundation.org</a:t>
            </a:r>
            <a:r>
              <a:rPr lang="en-US" sz="3200" dirty="0">
                <a:latin typeface="Calibri" panose="020F0502020204030204" pitchFamily="34" charset="0"/>
                <a:cs typeface="Microsoft Sans Serif" pitchFamily="34" charset="0"/>
              </a:rPr>
              <a:t>)</a:t>
            </a:r>
          </a:p>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And thanks to our partners:</a:t>
            </a:r>
          </a:p>
          <a:p>
            <a:pPr marL="742950" lvl="1" indent="-285750">
              <a:spcBef>
                <a:spcPts val="1800"/>
              </a:spcBef>
            </a:pPr>
            <a:r>
              <a:rPr lang="en-US" dirty="0">
                <a:latin typeface="Calibri" panose="020F0502020204030204" pitchFamily="34" charset="0"/>
                <a:cs typeface="Microsoft Sans Serif" pitchFamily="34" charset="0"/>
              </a:rPr>
              <a:t>UNH/Institute on Disability (</a:t>
            </a:r>
            <a:r>
              <a:rPr lang="en-US" dirty="0">
                <a:latin typeface="Calibri" panose="020F0502020204030204" pitchFamily="34" charset="0"/>
                <a:cs typeface="Microsoft Sans Serif" pitchFamily="34" charset="0"/>
                <a:hlinkClick r:id="rId3"/>
              </a:rPr>
              <a:t>www.ResearchOnDisability.org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C179314A-00BE-4EB2-978F-E92DD5B1B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1433" y="1870075"/>
            <a:ext cx="2667000" cy="857250"/>
          </a:xfrm>
          <a:prstGeom prst="rect">
            <a:avLst/>
          </a:prstGeom>
        </p:spPr>
      </p:pic>
    </p:spTree>
    <p:extLst>
      <p:ext uri="{BB962C8B-B14F-4D97-AF65-F5344CB8AC3E}">
        <p14:creationId xmlns:p14="http://schemas.microsoft.com/office/powerpoint/2010/main" val="3907559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normAutofit fontScale="92500" lnSpcReduction="10000"/>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funder: Kessler Foundation (</a:t>
            </a:r>
            <a:r>
              <a:rPr lang="en-US" sz="3200" dirty="0">
                <a:latin typeface="Calibri" panose="020F0502020204030204" pitchFamily="34" charset="0"/>
                <a:cs typeface="Microsoft Sans Serif" pitchFamily="34" charset="0"/>
                <a:hlinkClick r:id="rId4"/>
              </a:rPr>
              <a:t>www.kesslerfoundation.org</a:t>
            </a:r>
            <a:r>
              <a:rPr lang="en-US" sz="3200" dirty="0">
                <a:latin typeface="Calibri" panose="020F0502020204030204" pitchFamily="34" charset="0"/>
                <a:cs typeface="Microsoft Sans Serif" pitchFamily="34" charset="0"/>
              </a:rPr>
              <a:t>)</a:t>
            </a:r>
          </a:p>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And thanks to our partners:</a:t>
            </a:r>
          </a:p>
          <a:p>
            <a:pPr marL="742950" lvl="1" indent="-285750">
              <a:spcBef>
                <a:spcPts val="1800"/>
              </a:spcBef>
            </a:pPr>
            <a:r>
              <a:rPr lang="en-US" dirty="0">
                <a:latin typeface="Calibri" panose="020F0502020204030204" pitchFamily="34" charset="0"/>
                <a:cs typeface="Microsoft Sans Serif" pitchFamily="34" charset="0"/>
              </a:rPr>
              <a:t>UNH/Institute on Disability (</a:t>
            </a:r>
            <a:r>
              <a:rPr lang="en-US" dirty="0">
                <a:latin typeface="Calibri" panose="020F0502020204030204" pitchFamily="34" charset="0"/>
                <a:cs typeface="Microsoft Sans Serif" pitchFamily="34" charset="0"/>
                <a:hlinkClick r:id="rId5"/>
              </a:rPr>
              <a:t>www.ResearchOnDisability.org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C179314A-00BE-4EB2-978F-E92DD5B1BA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1433" y="1870075"/>
            <a:ext cx="2667000" cy="857250"/>
          </a:xfrm>
          <a:prstGeom prst="rect">
            <a:avLst/>
          </a:prstGeom>
        </p:spPr>
      </p:pic>
      <p:pic>
        <p:nvPicPr>
          <p:cNvPr id="10" name="nTIDE-4">
            <a:hlinkClick r:id="" action="ppaction://media"/>
            <a:extLst>
              <a:ext uri="{FF2B5EF4-FFF2-40B4-BE49-F238E27FC236}">
                <a16:creationId xmlns:a16="http://schemas.microsoft.com/office/drawing/2014/main" id="{4D44247C-3914-4CA2-9538-B83542AE17E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7548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dirty="0"/>
              <a:t>If you have any questions following this recording, please contact us at </a:t>
            </a:r>
            <a:r>
              <a:rPr lang="en-US" sz="3000" u="sng" dirty="0">
                <a:hlinkClick r:id="rId4"/>
              </a:rPr>
              <a:t>disability.statistics@unh.edu</a:t>
            </a:r>
            <a:r>
              <a:rPr lang="en-US" sz="30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Welcome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p:txBody>
          <a:bodyPr/>
          <a:lstStyle/>
          <a:p>
            <a:pPr marL="0" indent="0">
              <a:buNone/>
            </a:pPr>
            <a:endParaRPr lang="en-US" sz="2800" b="1" dirty="0">
              <a:solidFill>
                <a:schemeClr val="tx1"/>
              </a:solidFill>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lgn="ctr">
              <a:buNone/>
            </a:pPr>
            <a:r>
              <a:rPr lang="en-US" sz="3200" b="1" dirty="0">
                <a:solidFill>
                  <a:schemeClr val="tx1"/>
                </a:solidFill>
                <a:latin typeface="Calibri" panose="020F0502020204030204" pitchFamily="34" charset="0"/>
                <a:cs typeface="Calibri" panose="020F0502020204030204" pitchFamily="34" charset="0"/>
              </a:rPr>
              <a:t>Andrew Houtenville</a:t>
            </a:r>
            <a:br>
              <a:rPr lang="en-US" sz="3200" b="1"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University of New Hampshire</a:t>
            </a: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137761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784233" y="35236"/>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489126"/>
            <a:ext cx="4817533" cy="4351338"/>
          </a:xfrm>
        </p:spPr>
        <p:txBody>
          <a:bodyPr/>
          <a:lstStyle/>
          <a:p>
            <a:pPr>
              <a:spcBef>
                <a:spcPts val="1800"/>
              </a:spcBef>
            </a:pPr>
            <a:r>
              <a:rPr lang="en-US" dirty="0">
                <a:latin typeface="Calibri" panose="020F0502020204030204" pitchFamily="34" charset="0"/>
              </a:rPr>
              <a:t>Zoom Tip #1: Sound</a:t>
            </a:r>
          </a:p>
          <a:p>
            <a:pPr lvl="1">
              <a:spcBef>
                <a:spcPts val="1800"/>
              </a:spcBef>
            </a:pPr>
            <a:r>
              <a:rPr lang="en-US" sz="2400" dirty="0">
                <a:latin typeface="Calibri" panose="020F0502020204030204" pitchFamily="34" charset="0"/>
                <a:cs typeface="Calibri" panose="020F0502020204030204" pitchFamily="34" charset="0"/>
              </a:rPr>
              <a:t>To select the speaker you want to use for today’s webinar, click on the </a:t>
            </a:r>
            <a:r>
              <a:rPr lang="en-US" sz="2400" b="1" dirty="0">
                <a:latin typeface="Calibri" panose="020F0502020204030204" pitchFamily="34" charset="0"/>
                <a:cs typeface="Calibri" panose="020F0502020204030204" pitchFamily="34" charset="0"/>
              </a:rPr>
              <a:t>up arrow</a:t>
            </a:r>
            <a:r>
              <a:rPr lang="en-US" sz="2400" dirty="0">
                <a:latin typeface="Calibri" panose="020F0502020204030204" pitchFamily="34" charset="0"/>
                <a:cs typeface="Calibri" panose="020F0502020204030204" pitchFamily="34" charset="0"/>
              </a:rPr>
              <a:t> next to </a:t>
            </a:r>
            <a:r>
              <a:rPr lang="en-US" sz="2400" b="1" dirty="0">
                <a:latin typeface="Calibri" panose="020F0502020204030204" pitchFamily="34" charset="0"/>
                <a:cs typeface="Calibri" panose="020F0502020204030204" pitchFamily="34" charset="0"/>
              </a:rPr>
              <a:t>Audio Settings</a:t>
            </a:r>
            <a:r>
              <a:rPr lang="en-US" sz="2400" dirty="0">
                <a:latin typeface="Calibri" panose="020F0502020204030204" pitchFamily="34" charset="0"/>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6</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432886"/>
            <a:ext cx="5122331" cy="2231380"/>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Calibri" panose="020F0502020204030204" pitchFamily="34" charset="0"/>
              </a:rPr>
              <a:t>Zoom Tip #2: Close Captioning</a:t>
            </a:r>
          </a:p>
          <a:p>
            <a:pPr lvl="1">
              <a:spcBef>
                <a:spcPts val="1800"/>
              </a:spcBef>
            </a:pPr>
            <a:r>
              <a:rPr lang="en-US" sz="2400" kern="0" dirty="0">
                <a:latin typeface="Calibri" panose="020F0502020204030204" pitchFamily="34" charset="0"/>
                <a:cs typeface="Calibri" panose="020F0502020204030204" pitchFamily="34" charset="0"/>
              </a:rPr>
              <a:t>Click 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Closed Caption</a:t>
            </a:r>
            <a:r>
              <a:rPr lang="en-US" sz="2400" dirty="0">
                <a:latin typeface="Calibri" panose="020F0502020204030204" pitchFamily="34" charset="0"/>
                <a:cs typeface="Calibri" panose="020F0502020204030204" pitchFamily="34" charset="0"/>
              </a:rPr>
              <a:t>, and then select </a:t>
            </a:r>
            <a:r>
              <a:rPr lang="en-US" sz="2400" b="1" dirty="0">
                <a:latin typeface="Calibri" panose="020F0502020204030204" pitchFamily="34" charset="0"/>
                <a:cs typeface="Calibri" panose="020F0502020204030204" pitchFamily="34" charset="0"/>
              </a:rPr>
              <a:t>Show Subtitle</a:t>
            </a:r>
            <a:r>
              <a:rPr lang="en-US" sz="2400" dirty="0">
                <a:latin typeface="Calibri" panose="020F0502020204030204" pitchFamily="34" charset="0"/>
                <a:cs typeface="Calibri" panose="020F0502020204030204" pitchFamily="34" charset="0"/>
              </a:rPr>
              <a:t> for subtitles, </a:t>
            </a:r>
            <a:r>
              <a:rPr lang="en-US" sz="2400" u="sng" dirty="0">
                <a:latin typeface="Calibri" panose="020F0502020204030204" pitchFamily="34" charset="0"/>
                <a:cs typeface="Calibri" panose="020F0502020204030204" pitchFamily="34" charset="0"/>
              </a:rPr>
              <a:t>or</a:t>
            </a:r>
            <a:r>
              <a:rPr lang="en-US" sz="2400" dirty="0">
                <a:latin typeface="Calibri" panose="020F0502020204030204" pitchFamily="34" charset="0"/>
                <a:cs typeface="Calibri" panose="020F0502020204030204" pitchFamily="34" charset="0"/>
              </a:rPr>
              <a:t> select </a:t>
            </a:r>
            <a:r>
              <a:rPr lang="en-US" sz="2400" b="1" dirty="0">
                <a:latin typeface="Calibri" panose="020F0502020204030204" pitchFamily="34" charset="0"/>
                <a:cs typeface="Calibri" panose="020F0502020204030204" pitchFamily="34" charset="0"/>
              </a:rPr>
              <a:t>View Full Transcript </a:t>
            </a:r>
            <a:r>
              <a:rPr lang="en-US" sz="2400" dirty="0">
                <a:latin typeface="Calibri" panose="020F0502020204030204" pitchFamily="34" charset="0"/>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6081" b="12356"/>
          <a:stretch/>
        </p:blipFill>
        <p:spPr>
          <a:xfrm>
            <a:off x="1483815" y="4430474"/>
            <a:ext cx="3416205"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6916977" y="3664266"/>
            <a:ext cx="1496388" cy="73486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6916977" y="4399134"/>
            <a:ext cx="2246073" cy="1675449"/>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483815" y="3915020"/>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189879" y="4404027"/>
            <a:ext cx="1553630" cy="523220"/>
          </a:xfrm>
          <a:prstGeom prst="rect">
            <a:avLst/>
          </a:prstGeom>
          <a:noFill/>
        </p:spPr>
        <p:txBody>
          <a:bodyPr wrap="none" rtlCol="0">
            <a:spAutoFit/>
          </a:bodyPr>
          <a:lstStyle/>
          <a:p>
            <a:pPr algn="ctr"/>
            <a:r>
              <a:rPr lang="en-US" sz="1400" dirty="0"/>
              <a:t>Your screen may </a:t>
            </a:r>
          </a:p>
          <a:p>
            <a:pPr algn="ctr"/>
            <a:r>
              <a:rPr lang="en-US" sz="1400" dirty="0"/>
              <a:t>look a bit different</a:t>
            </a:r>
          </a:p>
        </p:txBody>
      </p:sp>
    </p:spTree>
    <p:extLst>
      <p:ext uri="{BB962C8B-B14F-4D97-AF65-F5344CB8AC3E}">
        <p14:creationId xmlns:p14="http://schemas.microsoft.com/office/powerpoint/2010/main" val="3077510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 nTIDE Lunch &amp; Learn</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marL="233363" lvl="1">
              <a:spcBef>
                <a:spcPts val="1800"/>
              </a:spcBef>
            </a:pPr>
            <a:r>
              <a:rPr lang="en-US" sz="3000" dirty="0">
                <a:latin typeface="Calibri" panose="020F0502020204030204" pitchFamily="34" charset="0"/>
              </a:rPr>
              <a:t>Occurs at noon Eastern-time on the first Friday day of each month, with the release of the </a:t>
            </a:r>
            <a:r>
              <a:rPr lang="en-US" sz="3000" u="sng" dirty="0">
                <a:latin typeface="Calibri" panose="020F0502020204030204" pitchFamily="34" charset="0"/>
              </a:rPr>
              <a:t>nTIDE Report</a:t>
            </a:r>
            <a:r>
              <a:rPr lang="en-US" sz="3000" dirty="0">
                <a:latin typeface="Calibri" panose="020F0502020204030204" pitchFamily="34" charset="0"/>
              </a:rPr>
              <a:t>.</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5385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dirty="0">
                <a:latin typeface="Calibri" panose="020F0502020204030204" pitchFamily="34" charset="0"/>
              </a:rPr>
              <a:t>Today’s Program</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200"/>
              </a:spcBef>
            </a:pPr>
            <a:r>
              <a:rPr lang="en-US" dirty="0">
                <a:latin typeface="Calibri" panose="020F0502020204030204" pitchFamily="34" charset="0"/>
              </a:rPr>
              <a:t>Part 1: nTIDE Report … “The Numbers”</a:t>
            </a:r>
          </a:p>
          <a:p>
            <a:pPr lvl="1">
              <a:spcBef>
                <a:spcPts val="800"/>
              </a:spcBef>
            </a:pPr>
            <a:r>
              <a:rPr lang="en-US" sz="2300" dirty="0">
                <a:latin typeface="Calibri" panose="020F0502020204030204" pitchFamily="34" charset="0"/>
              </a:rPr>
              <a:t>Andrew Houtenville, University of New Hampshire</a:t>
            </a:r>
          </a:p>
          <a:p>
            <a:pPr lvl="1">
              <a:spcBef>
                <a:spcPts val="800"/>
              </a:spcBef>
            </a:pPr>
            <a:r>
              <a:rPr lang="en-US" sz="2300" dirty="0">
                <a:latin typeface="Calibri" panose="020F0502020204030204" pitchFamily="34" charset="0"/>
              </a:rPr>
              <a:t>John O’Neil, Kessler Foundation</a:t>
            </a:r>
          </a:p>
          <a:p>
            <a:r>
              <a:rPr lang="en-US" dirty="0">
                <a:latin typeface="Calibri" panose="020F0502020204030204" pitchFamily="34" charset="0"/>
              </a:rPr>
              <a:t>Part 2: nTIDE News</a:t>
            </a:r>
          </a:p>
          <a:p>
            <a:pPr lvl="1"/>
            <a:r>
              <a:rPr lang="en-US" sz="2300" dirty="0">
                <a:latin typeface="Calibri" panose="020F0502020204030204" pitchFamily="34" charset="0"/>
              </a:rPr>
              <a:t>Denise Rozell, </a:t>
            </a:r>
            <a:r>
              <a:rPr lang="en-US" sz="2300" dirty="0">
                <a:solidFill>
                  <a:srgbClr val="000000"/>
                </a:solidFill>
                <a:latin typeface="Calibri"/>
                <a:cs typeface="Calibri"/>
              </a:rPr>
              <a:t>Association of University Centers on Disabilities (AUCD</a:t>
            </a:r>
            <a:r>
              <a:rPr lang="en-US" sz="2300" dirty="0">
                <a:latin typeface="Calibri"/>
                <a:cs typeface="Calibri"/>
              </a:rPr>
              <a:t>)</a:t>
            </a:r>
          </a:p>
          <a:p>
            <a:pPr>
              <a:spcBef>
                <a:spcPts val="1200"/>
              </a:spcBef>
            </a:pPr>
            <a:r>
              <a:rPr lang="en-US" dirty="0">
                <a:latin typeface="Calibri" panose="020F0502020204030204" pitchFamily="34" charset="0"/>
              </a:rPr>
              <a:t>Part 3: Guest Speaker </a:t>
            </a:r>
          </a:p>
          <a:p>
            <a:pPr lvl="1">
              <a:spcBef>
                <a:spcPts val="1200"/>
              </a:spcBef>
            </a:pPr>
            <a:r>
              <a:rPr lang="en-US" dirty="0">
                <a:latin typeface="Calibri" panose="020F0502020204030204" pitchFamily="34" charset="0"/>
              </a:rPr>
              <a:t>Clark Rachfal, American Council of the Blind</a:t>
            </a:r>
          </a:p>
          <a:p>
            <a:pPr>
              <a:spcBef>
                <a:spcPts val="1200"/>
              </a:spcBef>
            </a:pPr>
            <a:r>
              <a:rPr lang="en-US" dirty="0">
                <a:latin typeface="Calibri" panose="020F0502020204030204" pitchFamily="34" charset="0"/>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2370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dirty="0"/>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b="1" dirty="0"/>
              <a:t>Andrew Houtenville</a:t>
            </a:r>
          </a:p>
          <a:p>
            <a:pPr marL="0" indent="0" algn="ctr">
              <a:buNone/>
            </a:pPr>
            <a:r>
              <a:rPr lang="en-US" sz="3200" dirty="0"/>
              <a:t>University of New Hampshire</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104172155"/>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620</TotalTime>
  <Words>2016</Words>
  <Application>Microsoft Office PowerPoint</Application>
  <PresentationFormat>Widescreen</PresentationFormat>
  <Paragraphs>253</Paragraphs>
  <Slides>39</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Narrow</vt:lpstr>
      <vt:lpstr>Calibri</vt:lpstr>
      <vt:lpstr>Myriad Pro</vt:lpstr>
      <vt:lpstr>Myriad Pro (Headings)</vt:lpstr>
      <vt:lpstr>National2</vt:lpstr>
      <vt:lpstr>2_nTIDE Lunch and Learn PPT Template</vt:lpstr>
      <vt:lpstr>nTIDE Lunch &amp; Learn Webinar Series</vt:lpstr>
      <vt:lpstr>nTIDE Lunch &amp; Learn Webinar Series</vt:lpstr>
      <vt:lpstr>Up Front Matters</vt:lpstr>
      <vt:lpstr>Up Front Matters</vt:lpstr>
      <vt:lpstr>Welcome</vt:lpstr>
      <vt:lpstr>Zoom Tips</vt:lpstr>
      <vt:lpstr>About nTIDE Lunch &amp; Learn</vt:lpstr>
      <vt:lpstr>Today’s Program</vt:lpstr>
      <vt:lpstr>Part 1: The nTIDE Report</vt:lpstr>
      <vt:lpstr>The Monthly nTIDE Report</vt:lpstr>
      <vt:lpstr>Source of the Data</vt:lpstr>
      <vt:lpstr>The Numbers</vt:lpstr>
      <vt:lpstr>Employment -to-  Population  Ratio</vt:lpstr>
      <vt:lpstr>Employment -to-  Population  Ratio</vt:lpstr>
      <vt:lpstr>Employment -to-  Population  Ratio</vt:lpstr>
      <vt:lpstr>Employment -to-  Population  Ratio</vt:lpstr>
      <vt:lpstr>Employment -to-  Population  Ratio</vt:lpstr>
      <vt:lpstr>Employment -to-  Population  Ratio</vt:lpstr>
      <vt:lpstr>Employment -to-  Population  Ratio</vt:lpstr>
      <vt:lpstr>Labor  Force Participation Rate</vt:lpstr>
      <vt:lpstr>Labor  Force Participation Rate</vt:lpstr>
      <vt:lpstr>Labor  Force Participation Rate</vt:lpstr>
      <vt:lpstr>Part 2 nTIDE News</vt:lpstr>
      <vt:lpstr>Federal Policy Update</vt:lpstr>
      <vt:lpstr>New from Employer Assistance and Resource Network for Disability Inclusion</vt:lpstr>
      <vt:lpstr>Changes in the Employment Status of People With and Without Disabilities in the United States During the COVID-19 Pandemic</vt:lpstr>
      <vt:lpstr>WIOA State Plan Search Tool </vt:lpstr>
      <vt:lpstr>Using Universal Design for Learning  in Apprenticeship</vt:lpstr>
      <vt:lpstr>Exploring Self-Employment Beyond the Business Enterprise Program(BEP)</vt:lpstr>
      <vt:lpstr>Quick Reference Guides: Serving Returning Citizens with Disabilities </vt:lpstr>
      <vt:lpstr>Webinar: Reflecting on the Americans with Disabilities Act: Advancements in Technological Support Solutions on the Job in a COVID World </vt:lpstr>
      <vt:lpstr>APSE COVID Survey – Take 2 (or 3?)</vt:lpstr>
      <vt:lpstr>APSE Webinar: Lessons from 2020, Structuring Virtual Internships for Young Professionals with Disabilities</vt:lpstr>
      <vt:lpstr>Women and Work National Dialogue: Reinvestment, Return and Recovery   </vt:lpstr>
      <vt:lpstr>#AUCDsleeveup Tuesdays with Liz Contest: Why did you get the COVID-19 vaccine? </vt:lpstr>
      <vt:lpstr>Part 3: nTIDE Guest Speaker</vt:lpstr>
      <vt:lpstr>Questions and Answers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begin shortly</dc:title>
  <dc:creator>Andrew Houtenville</dc:creator>
  <cp:lastModifiedBy>Andrew Houtenville</cp:lastModifiedBy>
  <cp:revision>97</cp:revision>
  <dcterms:created xsi:type="dcterms:W3CDTF">2020-10-02T13:45:56Z</dcterms:created>
  <dcterms:modified xsi:type="dcterms:W3CDTF">2021-07-02T13:52:34Z</dcterms:modified>
</cp:coreProperties>
</file>