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56" r:id="rId2"/>
    <p:sldId id="283" r:id="rId3"/>
    <p:sldId id="258" r:id="rId4"/>
    <p:sldId id="261" r:id="rId5"/>
    <p:sldId id="284" r:id="rId6"/>
    <p:sldId id="273" r:id="rId7"/>
    <p:sldId id="289" r:id="rId8"/>
    <p:sldId id="275" r:id="rId9"/>
    <p:sldId id="276" r:id="rId10"/>
    <p:sldId id="272" r:id="rId11"/>
    <p:sldId id="280" r:id="rId12"/>
    <p:sldId id="281" r:id="rId13"/>
    <p:sldId id="282" r:id="rId14"/>
  </p:sldIdLst>
  <p:sldSz cx="9144000" cy="6858000" type="screen4x3"/>
  <p:notesSz cx="6858000" cy="9144000"/>
  <p:embeddedFontLst>
    <p:embeddedFont>
      <p:font typeface="Tahoma" panose="020B0604030504040204" pitchFamily="34" charset="0"/>
      <p:regular r:id="rId16"/>
      <p:bold r:id="rId17"/>
    </p:embeddedFont>
    <p:embeddedFont>
      <p:font typeface="Georgia" panose="02040502050405020303"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i Trapani" initials="MT" lastIdx="1" clrIdx="0">
    <p:extLst>
      <p:ext uri="{19B8F6BF-5375-455C-9EA6-DF929625EA0E}">
        <p15:presenceInfo xmlns:p15="http://schemas.microsoft.com/office/powerpoint/2012/main" userId="S-1-5-21-1680634022-1117004809-1845911597-1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264"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879072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08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62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644" y="4343444"/>
            <a:ext cx="5486722" cy="4114098"/>
          </a:xfrm>
          <a:prstGeom prst="rect">
            <a:avLst/>
          </a:prstGeom>
        </p:spPr>
        <p:txBody>
          <a:bodyPr lIns="90250" tIns="90250" rIns="90250" bIns="90250" anchor="t" anchorCtr="0">
            <a:noAutofit/>
          </a:bodyPr>
          <a:lstStyle/>
          <a:p>
            <a:pPr lvl="0">
              <a:spcBef>
                <a:spcPts val="0"/>
              </a:spcBef>
              <a:buNone/>
            </a:pPr>
            <a:endParaRPr/>
          </a:p>
        </p:txBody>
      </p:sp>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99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644" y="4343444"/>
            <a:ext cx="5486722" cy="4114098"/>
          </a:xfrm>
          <a:prstGeom prst="rect">
            <a:avLst/>
          </a:prstGeom>
        </p:spPr>
        <p:txBody>
          <a:bodyPr lIns="90250" tIns="90250" rIns="90250" bIns="90250" anchor="t" anchorCtr="0">
            <a:noAutofit/>
          </a:bodyPr>
          <a:lstStyle/>
          <a:p>
            <a:pPr lvl="0">
              <a:spcBef>
                <a:spcPts val="0"/>
              </a:spcBef>
              <a:buNone/>
            </a:pPr>
            <a:endParaRPr/>
          </a:p>
        </p:txBody>
      </p:sp>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85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644" y="4343444"/>
            <a:ext cx="5486722" cy="4114098"/>
          </a:xfrm>
          <a:prstGeom prst="rect">
            <a:avLst/>
          </a:prstGeom>
        </p:spPr>
        <p:txBody>
          <a:bodyPr lIns="90250" tIns="90250" rIns="90250" bIns="90250" anchor="t" anchorCtr="0">
            <a:noAutofit/>
          </a:bodyPr>
          <a:lstStyle/>
          <a:p>
            <a:pPr lvl="0">
              <a:spcBef>
                <a:spcPts val="0"/>
              </a:spcBef>
              <a:buNone/>
            </a:pPr>
            <a:endParaRPr/>
          </a:p>
        </p:txBody>
      </p:sp>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95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720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644" y="4343444"/>
            <a:ext cx="5486722" cy="4114098"/>
          </a:xfrm>
          <a:prstGeom prst="rect">
            <a:avLst/>
          </a:prstGeom>
        </p:spPr>
        <p:txBody>
          <a:bodyPr lIns="90250" tIns="90250" rIns="90250" bIns="90250"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19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39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8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645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25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6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8181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Tahoma"/>
                <a:ea typeface="Tahoma"/>
                <a:cs typeface="Tahoma"/>
                <a:sym typeface="Tahoma"/>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Tahoma"/>
                <a:ea typeface="Tahoma"/>
                <a:cs typeface="Tahoma"/>
                <a:sym typeface="Tahoma"/>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Tahoma"/>
                <a:ea typeface="Tahoma"/>
                <a:cs typeface="Tahoma"/>
                <a:sym typeface="Tahoma"/>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Tahoma"/>
                <a:ea typeface="Tahoma"/>
                <a:cs typeface="Tahoma"/>
                <a:sym typeface="Tahoma"/>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Tahoma"/>
                <a:ea typeface="Tahoma"/>
                <a:cs typeface="Tahoma"/>
                <a:sym typeface="Tahoma"/>
              </a:defRPr>
            </a:lvl5pPr>
            <a:lvl6pPr marL="2286000" marR="0" lvl="5" indent="0" algn="l" rtl="0">
              <a:spcBef>
                <a:spcPts val="280"/>
              </a:spcBef>
              <a:buClr>
                <a:srgbClr val="888888"/>
              </a:buClr>
              <a:buFont typeface="Arial"/>
              <a:buNone/>
              <a:defRPr sz="1400" b="0" i="0" u="none" strike="noStrike" cap="none">
                <a:solidFill>
                  <a:srgbClr val="888888"/>
                </a:solidFill>
                <a:latin typeface="Tahoma"/>
                <a:ea typeface="Tahoma"/>
                <a:cs typeface="Tahoma"/>
                <a:sym typeface="Tahoma"/>
              </a:defRPr>
            </a:lvl6pPr>
            <a:lvl7pPr marL="2743200" marR="0" lvl="6" indent="0" algn="l" rtl="0">
              <a:spcBef>
                <a:spcPts val="280"/>
              </a:spcBef>
              <a:buClr>
                <a:srgbClr val="888888"/>
              </a:buClr>
              <a:buFont typeface="Arial"/>
              <a:buNone/>
              <a:defRPr sz="1400" b="0" i="0" u="none" strike="noStrike" cap="none">
                <a:solidFill>
                  <a:srgbClr val="888888"/>
                </a:solidFill>
                <a:latin typeface="Tahoma"/>
                <a:ea typeface="Tahoma"/>
                <a:cs typeface="Tahoma"/>
                <a:sym typeface="Tahoma"/>
              </a:defRPr>
            </a:lvl7pPr>
            <a:lvl8pPr marL="3200400" marR="0" lvl="7" indent="0" algn="l" rtl="0">
              <a:spcBef>
                <a:spcPts val="280"/>
              </a:spcBef>
              <a:buClr>
                <a:srgbClr val="888888"/>
              </a:buClr>
              <a:buFont typeface="Arial"/>
              <a:buNone/>
              <a:defRPr sz="1400" b="0" i="0" u="none" strike="noStrike" cap="none">
                <a:solidFill>
                  <a:srgbClr val="888888"/>
                </a:solidFill>
                <a:latin typeface="Tahoma"/>
                <a:ea typeface="Tahoma"/>
                <a:cs typeface="Tahoma"/>
                <a:sym typeface="Tahoma"/>
              </a:defRPr>
            </a:lvl8pPr>
            <a:lvl9pPr marL="3657600" marR="0" lvl="8" indent="0" algn="l" rtl="0">
              <a:spcBef>
                <a:spcPts val="280"/>
              </a:spcBef>
              <a:buClr>
                <a:srgbClr val="888888"/>
              </a:buClr>
              <a:buFont typeface="Arial"/>
              <a:buNone/>
              <a:defRPr sz="1400" b="0" i="0" u="none" strike="noStrike" cap="none">
                <a:solidFill>
                  <a:srgbClr val="888888"/>
                </a:solidFill>
                <a:latin typeface="Tahoma"/>
                <a:ea typeface="Tahoma"/>
                <a:cs typeface="Tahoma"/>
                <a:sym typeface="Tahoma"/>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80" name="Shape 8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Tahoma"/>
                <a:ea typeface="Tahoma"/>
                <a:cs typeface="Tahoma"/>
                <a:sym typeface="Tahoma"/>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Tahoma"/>
                <a:ea typeface="Tahoma"/>
                <a:cs typeface="Tahoma"/>
                <a:sym typeface="Tahoma"/>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Tahoma"/>
                <a:ea typeface="Tahoma"/>
                <a:cs typeface="Tahoma"/>
                <a:sym typeface="Tahoma"/>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Tahoma"/>
                <a:ea typeface="Tahoma"/>
                <a:cs typeface="Tahoma"/>
                <a:sym typeface="Tahoma"/>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Tahoma"/>
                <a:ea typeface="Tahoma"/>
                <a:cs typeface="Tahoma"/>
                <a:sym typeface="Tahoma"/>
              </a:defRPr>
            </a:lvl5pPr>
            <a:lvl6pPr marL="2286000" marR="0" lvl="5" indent="0" algn="ctr" rtl="0">
              <a:spcBef>
                <a:spcPts val="400"/>
              </a:spcBef>
              <a:buClr>
                <a:srgbClr val="888888"/>
              </a:buClr>
              <a:buFont typeface="Arial"/>
              <a:buNone/>
              <a:defRPr sz="2000" b="0" i="0" u="none" strike="noStrike" cap="none">
                <a:solidFill>
                  <a:srgbClr val="888888"/>
                </a:solidFill>
                <a:latin typeface="Tahoma"/>
                <a:ea typeface="Tahoma"/>
                <a:cs typeface="Tahoma"/>
                <a:sym typeface="Tahoma"/>
              </a:defRPr>
            </a:lvl6pPr>
            <a:lvl7pPr marL="2743200" marR="0" lvl="6" indent="0" algn="ctr" rtl="0">
              <a:spcBef>
                <a:spcPts val="400"/>
              </a:spcBef>
              <a:buClr>
                <a:srgbClr val="888888"/>
              </a:buClr>
              <a:buFont typeface="Arial"/>
              <a:buNone/>
              <a:defRPr sz="2000" b="0" i="0" u="none" strike="noStrike" cap="none">
                <a:solidFill>
                  <a:srgbClr val="888888"/>
                </a:solidFill>
                <a:latin typeface="Tahoma"/>
                <a:ea typeface="Tahoma"/>
                <a:cs typeface="Tahoma"/>
                <a:sym typeface="Tahoma"/>
              </a:defRPr>
            </a:lvl7pPr>
            <a:lvl8pPr marL="3200400" marR="0" lvl="7" indent="0" algn="ctr" rtl="0">
              <a:spcBef>
                <a:spcPts val="400"/>
              </a:spcBef>
              <a:buClr>
                <a:srgbClr val="888888"/>
              </a:buClr>
              <a:buFont typeface="Arial"/>
              <a:buNone/>
              <a:defRPr sz="2000" b="0" i="0" u="none" strike="noStrike" cap="none">
                <a:solidFill>
                  <a:srgbClr val="888888"/>
                </a:solidFill>
                <a:latin typeface="Tahoma"/>
                <a:ea typeface="Tahoma"/>
                <a:cs typeface="Tahoma"/>
                <a:sym typeface="Tahoma"/>
              </a:defRPr>
            </a:lvl8pPr>
            <a:lvl9pPr marL="3657600" marR="0" lvl="8" indent="0" algn="ctr" rtl="0">
              <a:spcBef>
                <a:spcPts val="400"/>
              </a:spcBef>
              <a:buClr>
                <a:srgbClr val="888888"/>
              </a:buClr>
              <a:buFont typeface="Arial"/>
              <a:buNone/>
              <a:defRPr sz="2000" b="0" i="0" u="none" strike="noStrike" cap="none">
                <a:solidFill>
                  <a:srgbClr val="888888"/>
                </a:solidFill>
                <a:latin typeface="Tahoma"/>
                <a:ea typeface="Tahoma"/>
                <a:cs typeface="Tahoma"/>
                <a:sym typeface="Tahoma"/>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23" name="Shape 23"/>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29" name="Shape 2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30" name="Shape 3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Tahoma"/>
                <a:ea typeface="Tahoma"/>
                <a:cs typeface="Tahoma"/>
                <a:sym typeface="Tahoma"/>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Tahoma"/>
                <a:ea typeface="Tahoma"/>
                <a:cs typeface="Tahoma"/>
                <a:sym typeface="Tahoma"/>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Tahoma"/>
                <a:ea typeface="Tahoma"/>
                <a:cs typeface="Tahoma"/>
                <a:sym typeface="Tahoma"/>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Tahoma"/>
                <a:ea typeface="Tahoma"/>
                <a:cs typeface="Tahoma"/>
                <a:sym typeface="Tahoma"/>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Tahoma"/>
                <a:ea typeface="Tahoma"/>
                <a:cs typeface="Tahoma"/>
                <a:sym typeface="Tahoma"/>
              </a:defRPr>
            </a:lvl5pPr>
            <a:lvl6pPr marL="2286000" marR="0" lvl="5" indent="0" algn="l" rtl="0">
              <a:spcBef>
                <a:spcPts val="180"/>
              </a:spcBef>
              <a:buClr>
                <a:schemeClr val="dk1"/>
              </a:buClr>
              <a:buFont typeface="Arial"/>
              <a:buNone/>
              <a:defRPr sz="900" b="0" i="0" u="none" strike="noStrike" cap="none">
                <a:solidFill>
                  <a:schemeClr val="dk1"/>
                </a:solidFill>
                <a:latin typeface="Tahoma"/>
                <a:ea typeface="Tahoma"/>
                <a:cs typeface="Tahoma"/>
                <a:sym typeface="Tahoma"/>
              </a:defRPr>
            </a:lvl6pPr>
            <a:lvl7pPr marL="2743200" marR="0" lvl="6" indent="0" algn="l" rtl="0">
              <a:spcBef>
                <a:spcPts val="180"/>
              </a:spcBef>
              <a:buClr>
                <a:schemeClr val="dk1"/>
              </a:buClr>
              <a:buFont typeface="Arial"/>
              <a:buNone/>
              <a:defRPr sz="900" b="0" i="0" u="none" strike="noStrike" cap="none">
                <a:solidFill>
                  <a:schemeClr val="dk1"/>
                </a:solidFill>
                <a:latin typeface="Tahoma"/>
                <a:ea typeface="Tahoma"/>
                <a:cs typeface="Tahoma"/>
                <a:sym typeface="Tahoma"/>
              </a:defRPr>
            </a:lvl7pPr>
            <a:lvl8pPr marL="3200400" marR="0" lvl="7" indent="0" algn="l" rtl="0">
              <a:spcBef>
                <a:spcPts val="180"/>
              </a:spcBef>
              <a:buClr>
                <a:schemeClr val="dk1"/>
              </a:buClr>
              <a:buFont typeface="Arial"/>
              <a:buNone/>
              <a:defRPr sz="900" b="0" i="0" u="none" strike="noStrike" cap="none">
                <a:solidFill>
                  <a:schemeClr val="dk1"/>
                </a:solidFill>
                <a:latin typeface="Tahoma"/>
                <a:ea typeface="Tahoma"/>
                <a:cs typeface="Tahoma"/>
                <a:sym typeface="Tahoma"/>
              </a:defRPr>
            </a:lvl8pPr>
            <a:lvl9pPr marL="3657600" marR="0" lvl="8" indent="0" algn="l" rtl="0">
              <a:spcBef>
                <a:spcPts val="180"/>
              </a:spcBef>
              <a:buClr>
                <a:schemeClr val="dk1"/>
              </a:buClr>
              <a:buFont typeface="Arial"/>
              <a:buNone/>
              <a:defRPr sz="900" b="0" i="0" u="none" strike="noStrike" cap="none">
                <a:solidFill>
                  <a:schemeClr val="dk1"/>
                </a:solidFill>
                <a:latin typeface="Tahoma"/>
                <a:ea typeface="Tahoma"/>
                <a:cs typeface="Tahoma"/>
                <a:sym typeface="Tahoma"/>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43" name="Shape 4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49" name="Shape 4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64" name="Shape 6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Tahoma"/>
                <a:ea typeface="Tahoma"/>
                <a:cs typeface="Tahoma"/>
                <a:sym typeface="Tahoma"/>
              </a:defRPr>
            </a:lvl5pPr>
            <a:lvl6pPr marL="2286000" marR="0" lvl="5"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6pPr>
            <a:lvl7pPr marL="2743200" marR="0" lvl="6"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7pPr>
            <a:lvl8pPr marL="3200400" marR="0" lvl="7"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8pPr>
            <a:lvl9pPr marL="3657600" marR="0" lvl="8"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9pPr>
          </a:lstStyle>
          <a:p>
            <a:endParaRPr/>
          </a:p>
        </p:txBody>
      </p:sp>
      <p:sp>
        <p:nvSpPr>
          <p:cNvPr id="65" name="Shape 6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9pPr>
          </a:lstStyle>
          <a:p>
            <a:endParaRPr/>
          </a:p>
        </p:txBody>
      </p:sp>
      <p:sp>
        <p:nvSpPr>
          <p:cNvPr id="66" name="Shape 6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Tahoma"/>
                <a:ea typeface="Tahoma"/>
                <a:cs typeface="Tahoma"/>
                <a:sym typeface="Tahoma"/>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Tahoma"/>
                <a:ea typeface="Tahoma"/>
                <a:cs typeface="Tahoma"/>
                <a:sym typeface="Tahoma"/>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Tahoma"/>
                <a:ea typeface="Tahoma"/>
                <a:cs typeface="Tahoma"/>
                <a:sym typeface="Tahoma"/>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Tahoma"/>
                <a:ea typeface="Tahoma"/>
                <a:cs typeface="Tahoma"/>
                <a:sym typeface="Tahoma"/>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Tahoma"/>
                <a:ea typeface="Tahoma"/>
                <a:cs typeface="Tahoma"/>
                <a:sym typeface="Tahoma"/>
              </a:defRPr>
            </a:lvl5pPr>
            <a:lvl6pPr marL="2286000" marR="0" lvl="5"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6pPr>
            <a:lvl7pPr marL="2743200" marR="0" lvl="6"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7pPr>
            <a:lvl8pPr marL="3200400" marR="0" lvl="7"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8pPr>
            <a:lvl9pPr marL="3657600" marR="0" lvl="8" indent="0" algn="l" rtl="0">
              <a:spcBef>
                <a:spcPts val="320"/>
              </a:spcBef>
              <a:buClr>
                <a:schemeClr val="dk1"/>
              </a:buClr>
              <a:buFont typeface="Arial"/>
              <a:buNone/>
              <a:defRPr sz="1600" b="1" i="0" u="none" strike="noStrike" cap="none">
                <a:solidFill>
                  <a:schemeClr val="dk1"/>
                </a:solidFill>
                <a:latin typeface="Tahoma"/>
                <a:ea typeface="Tahoma"/>
                <a:cs typeface="Tahoma"/>
                <a:sym typeface="Tahoma"/>
              </a:defRPr>
            </a:lvl9pPr>
          </a:lstStyle>
          <a:p>
            <a:endParaRPr/>
          </a:p>
        </p:txBody>
      </p:sp>
      <p:sp>
        <p:nvSpPr>
          <p:cNvPr id="67" name="Shape 6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Tahoma"/>
                <a:ea typeface="Tahoma"/>
                <a:cs typeface="Tahoma"/>
                <a:sym typeface="Tahoma"/>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Tahoma"/>
                <a:ea typeface="Tahoma"/>
                <a:cs typeface="Tahoma"/>
                <a:sym typeface="Tahoma"/>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Tahoma"/>
                <a:ea typeface="Tahoma"/>
                <a:cs typeface="Tahoma"/>
                <a:sym typeface="Tahoma"/>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74" name="Shape 74"/>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Tahoma"/>
                <a:ea typeface="Tahoma"/>
                <a:cs typeface="Tahoma"/>
                <a:sym typeface="Tahoma"/>
              </a:defRPr>
            </a:lvl1pPr>
            <a:lvl2pPr marL="0" marR="0" lvl="1" indent="0" algn="ctr" rtl="0">
              <a:spcBef>
                <a:spcPts val="0"/>
              </a:spcBef>
              <a:spcAft>
                <a:spcPts val="0"/>
              </a:spcAft>
              <a:buNone/>
              <a:defRPr sz="4400" b="0" i="0" u="none" strike="noStrike" cap="none">
                <a:solidFill>
                  <a:schemeClr val="dk1"/>
                </a:solidFill>
                <a:latin typeface="Tahoma"/>
                <a:ea typeface="Tahoma"/>
                <a:cs typeface="Tahoma"/>
                <a:sym typeface="Tahoma"/>
              </a:defRPr>
            </a:lvl2pPr>
            <a:lvl3pPr marL="0" marR="0" lvl="2" indent="0" algn="ctr" rtl="0">
              <a:spcBef>
                <a:spcPts val="0"/>
              </a:spcBef>
              <a:spcAft>
                <a:spcPts val="0"/>
              </a:spcAft>
              <a:buNone/>
              <a:defRPr sz="4400" b="0" i="0" u="none" strike="noStrike" cap="none">
                <a:solidFill>
                  <a:schemeClr val="dk1"/>
                </a:solidFill>
                <a:latin typeface="Tahoma"/>
                <a:ea typeface="Tahoma"/>
                <a:cs typeface="Tahoma"/>
                <a:sym typeface="Tahoma"/>
              </a:defRPr>
            </a:lvl3pPr>
            <a:lvl4pPr marL="0" marR="0" lvl="3" indent="0" algn="ctr" rtl="0">
              <a:spcBef>
                <a:spcPts val="0"/>
              </a:spcBef>
              <a:spcAft>
                <a:spcPts val="0"/>
              </a:spcAft>
              <a:buNone/>
              <a:defRPr sz="4400" b="0" i="0" u="none" strike="noStrike" cap="none">
                <a:solidFill>
                  <a:schemeClr val="dk1"/>
                </a:solidFill>
                <a:latin typeface="Tahoma"/>
                <a:ea typeface="Tahoma"/>
                <a:cs typeface="Tahoma"/>
                <a:sym typeface="Tahoma"/>
              </a:defRPr>
            </a:lvl4pPr>
            <a:lvl5pPr marL="0" marR="0" lvl="4" indent="0" algn="ctr" rtl="0">
              <a:spcBef>
                <a:spcPts val="0"/>
              </a:spcBef>
              <a:spcAft>
                <a:spcPts val="0"/>
              </a:spcAft>
              <a:buNone/>
              <a:defRPr sz="4400" b="0" i="0" u="none" strike="noStrike" cap="none">
                <a:solidFill>
                  <a:schemeClr val="dk1"/>
                </a:solidFill>
                <a:latin typeface="Tahoma"/>
                <a:ea typeface="Tahoma"/>
                <a:cs typeface="Tahoma"/>
                <a:sym typeface="Tahoma"/>
              </a:defRPr>
            </a:lvl5pPr>
            <a:lvl6pPr marL="457200" marR="0" lvl="5" indent="0" algn="ctr" rtl="0">
              <a:spcBef>
                <a:spcPts val="0"/>
              </a:spcBef>
              <a:spcAft>
                <a:spcPts val="0"/>
              </a:spcAft>
              <a:buNone/>
              <a:defRPr sz="4400" b="0" i="0" u="none" strike="noStrike" cap="none">
                <a:solidFill>
                  <a:schemeClr val="dk1"/>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dk1"/>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dk1"/>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dk1"/>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Tahoma"/>
                <a:ea typeface="Tahoma"/>
                <a:cs typeface="Tahoma"/>
                <a:sym typeface="Tahoma"/>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Tahoma"/>
                <a:ea typeface="Tahoma"/>
                <a:cs typeface="Tahoma"/>
                <a:sym typeface="Tahoma"/>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Tahoma"/>
                <a:ea typeface="Tahoma"/>
                <a:cs typeface="Tahoma"/>
                <a:sym typeface="Tahom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jpg"/><Relationship Id="rId7" Type="http://schemas.openxmlformats.org/officeDocument/2006/relationships/hyperlink" Target="http://www.nytimes.com/section/nyregion" TargetMode="External"/><Relationship Id="rId12"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jpg"/><Relationship Id="rId11" Type="http://schemas.openxmlformats.org/officeDocument/2006/relationships/image" Target="../media/image12.png"/><Relationship Id="rId5" Type="http://schemas.openxmlformats.org/officeDocument/2006/relationships/image" Target="../media/image3.jpg"/><Relationship Id="rId10" Type="http://schemas.openxmlformats.org/officeDocument/2006/relationships/image" Target="../media/image11.png"/><Relationship Id="rId4" Type="http://schemas.openxmlformats.org/officeDocument/2006/relationships/image" Target="../media/image2.jpg"/><Relationship Id="rId9"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g"/><Relationship Id="rId7" Type="http://schemas.openxmlformats.org/officeDocument/2006/relationships/hyperlink" Target="http://www.cidny.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164" name="Shape 164"/>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165" name="Shape 165"/>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166" name="Shape 166"/>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167" name="Shape 167"/>
          <p:cNvSpPr txBox="1">
            <a:spLocks noGrp="1"/>
          </p:cNvSpPr>
          <p:nvPr>
            <p:ph type="title"/>
          </p:nvPr>
        </p:nvSpPr>
        <p:spPr>
          <a:xfrm>
            <a:off x="609600" y="1600200"/>
            <a:ext cx="7772400" cy="2658291"/>
          </a:xfrm>
          <a:prstGeom prst="rect">
            <a:avLst/>
          </a:prstGeom>
          <a:noFill/>
          <a:ln>
            <a:noFill/>
          </a:ln>
        </p:spPr>
        <p:txBody>
          <a:bodyPr lIns="91425" tIns="45700" rIns="91425" bIns="45700" anchor="t" anchorCtr="0">
            <a:noAutofit/>
          </a:bodyPr>
          <a:lstStyle/>
          <a:p>
            <a:pPr>
              <a:buClr>
                <a:schemeClr val="dk1"/>
              </a:buClr>
              <a:buSzPct val="25000"/>
            </a:pPr>
            <a:r>
              <a:rPr lang="en-US" sz="2400" dirty="0" smtClean="0"/>
              <a:t>January 2017</a:t>
            </a:r>
            <a:br>
              <a:rPr lang="en-US" sz="2400" dirty="0" smtClean="0"/>
            </a:br>
            <a:r>
              <a:rPr lang="en-US" sz="4000" b="1" i="0" u="none" strike="noStrike" cap="none" dirty="0">
                <a:solidFill>
                  <a:schemeClr val="dk1"/>
                </a:solidFill>
                <a:latin typeface="Tahoma"/>
                <a:ea typeface="Tahoma"/>
                <a:cs typeface="Tahoma"/>
                <a:sym typeface="Tahoma"/>
              </a:rPr>
              <a:t/>
            </a:r>
            <a:br>
              <a:rPr lang="en-US" sz="4000" b="1" i="0" u="none" strike="noStrike" cap="none" dirty="0">
                <a:solidFill>
                  <a:schemeClr val="dk1"/>
                </a:solidFill>
                <a:latin typeface="Tahoma"/>
                <a:ea typeface="Tahoma"/>
                <a:cs typeface="Tahoma"/>
                <a:sym typeface="Tahoma"/>
              </a:rPr>
            </a:br>
            <a:r>
              <a:rPr lang="en-US" dirty="0" smtClean="0"/>
              <a:t>Data to Inform Practitioners</a:t>
            </a:r>
            <a:br>
              <a:rPr lang="en-US" dirty="0" smtClean="0"/>
            </a:br>
            <a:r>
              <a:rPr lang="en-US" b="0" dirty="0" smtClean="0"/>
              <a:t>Advocating </a:t>
            </a:r>
            <a:r>
              <a:rPr lang="en-US" b="0" dirty="0"/>
              <a:t>Using Local Statistics</a:t>
            </a:r>
            <a:br>
              <a:rPr lang="en-US" b="0" dirty="0"/>
            </a:br>
            <a:r>
              <a:rPr lang="en-US" dirty="0" smtClean="0"/>
              <a:t/>
            </a:r>
            <a:br>
              <a:rPr lang="en-US" dirty="0" smtClean="0"/>
            </a:br>
            <a:r>
              <a:rPr lang="en-US" dirty="0"/>
              <a:t/>
            </a:r>
            <a:br>
              <a:rPr lang="en-US" dirty="0"/>
            </a:br>
            <a:endParaRPr lang="en-US" sz="4000" b="1" i="0" u="none" strike="noStrike" cap="none" dirty="0">
              <a:solidFill>
                <a:schemeClr val="dk1"/>
              </a:solidFill>
              <a:latin typeface="Tahoma"/>
              <a:ea typeface="Tahoma"/>
              <a:cs typeface="Tahoma"/>
              <a:sym typeface="Tahoma"/>
            </a:endParaRPr>
          </a:p>
        </p:txBody>
      </p:sp>
      <p:sp>
        <p:nvSpPr>
          <p:cNvPr id="168" name="Shape 168"/>
          <p:cNvSpPr txBox="1">
            <a:spLocks noGrp="1"/>
          </p:cNvSpPr>
          <p:nvPr>
            <p:ph type="body" idx="1"/>
          </p:nvPr>
        </p:nvSpPr>
        <p:spPr>
          <a:xfrm>
            <a:off x="609600" y="5251268"/>
            <a:ext cx="7772400" cy="98448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dirty="0">
              <a:solidFill>
                <a:schemeClr val="dk1"/>
              </a:solidFill>
            </a:endParaRP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dirty="0" smtClean="0">
                <a:solidFill>
                  <a:schemeClr val="dk1"/>
                </a:solidFill>
                <a:latin typeface="Tahoma"/>
                <a:ea typeface="Tahoma"/>
                <a:cs typeface="Tahoma"/>
                <a:sym typeface="Tahoma"/>
              </a:rPr>
              <a:t>Susan M. Dooha, JD</a:t>
            </a:r>
          </a:p>
          <a:p>
            <a:pPr marL="0" marR="0" lvl="0" indent="0" algn="l" rtl="0">
              <a:lnSpc>
                <a:spcPct val="100000"/>
              </a:lnSpc>
              <a:spcBef>
                <a:spcPts val="0"/>
              </a:spcBef>
              <a:spcAft>
                <a:spcPts val="0"/>
              </a:spcAft>
              <a:buClr>
                <a:schemeClr val="dk1"/>
              </a:buClr>
              <a:buSzPct val="25000"/>
              <a:buFont typeface="Arial"/>
              <a:buNone/>
            </a:pPr>
            <a:r>
              <a:rPr lang="en-US" dirty="0" smtClean="0">
                <a:solidFill>
                  <a:schemeClr val="dk1"/>
                </a:solidFill>
              </a:rPr>
              <a:t>Executive Director </a:t>
            </a:r>
          </a:p>
          <a:p>
            <a:pPr marL="0" marR="0" lvl="0" indent="0" algn="l" rtl="0">
              <a:lnSpc>
                <a:spcPct val="100000"/>
              </a:lnSpc>
              <a:spcBef>
                <a:spcPts val="0"/>
              </a:spcBef>
              <a:spcAft>
                <a:spcPts val="0"/>
              </a:spcAft>
              <a:buClr>
                <a:schemeClr val="dk1"/>
              </a:buClr>
              <a:buSzPct val="25000"/>
              <a:buFont typeface="Arial"/>
              <a:buNone/>
            </a:pPr>
            <a:r>
              <a:rPr lang="en-US" sz="2000" b="0" i="0" u="none" strike="noStrike" cap="none" dirty="0" smtClean="0">
                <a:solidFill>
                  <a:schemeClr val="dk1"/>
                </a:solidFill>
                <a:latin typeface="Tahoma"/>
                <a:ea typeface="Tahoma"/>
                <a:cs typeface="Tahoma"/>
                <a:sym typeface="Tahoma"/>
              </a:rPr>
              <a:t>Center for Independence of the Disabled, NY (CID*NY)</a:t>
            </a:r>
          </a:p>
        </p:txBody>
      </p:sp>
      <p:sp>
        <p:nvSpPr>
          <p:cNvPr id="169" name="Shape 169"/>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Shape 378"/>
          <p:cNvPicPr preferRelativeResize="0"/>
          <p:nvPr/>
        </p:nvPicPr>
        <p:blipFill rotWithShape="1">
          <a:blip r:embed="rId3">
            <a:alphaModFix/>
          </a:blip>
          <a:srcRect/>
          <a:stretch/>
        </p:blipFill>
        <p:spPr>
          <a:xfrm>
            <a:off x="0" y="0"/>
            <a:ext cx="9144000" cy="1263650"/>
          </a:xfrm>
          <a:prstGeom prst="rect">
            <a:avLst/>
          </a:prstGeom>
          <a:noFill/>
          <a:ln>
            <a:noFill/>
          </a:ln>
          <a:effectLst>
            <a:outerShdw blurRad="63500" dist="20000" dir="5400000">
              <a:srgbClr val="000000">
                <a:alpha val="37647"/>
              </a:srgbClr>
            </a:outerShdw>
          </a:effectLst>
        </p:spPr>
      </p:pic>
      <p:pic>
        <p:nvPicPr>
          <p:cNvPr id="379" name="Shape 379"/>
          <p:cNvPicPr preferRelativeResize="0"/>
          <p:nvPr/>
        </p:nvPicPr>
        <p:blipFill rotWithShape="1">
          <a:blip r:embed="rId4">
            <a:alphaModFix/>
          </a:blip>
          <a:srcRect/>
          <a:stretch/>
        </p:blipFill>
        <p:spPr>
          <a:xfrm>
            <a:off x="1828800" y="0"/>
            <a:ext cx="6476999" cy="1143000"/>
          </a:xfrm>
          <a:prstGeom prst="rect">
            <a:avLst/>
          </a:prstGeom>
          <a:noFill/>
          <a:ln>
            <a:noFill/>
          </a:ln>
        </p:spPr>
      </p:pic>
      <p:pic>
        <p:nvPicPr>
          <p:cNvPr id="380" name="Shape 380"/>
          <p:cNvPicPr preferRelativeResize="0"/>
          <p:nvPr/>
        </p:nvPicPr>
        <p:blipFill rotWithShape="1">
          <a:blip r:embed="rId5">
            <a:alphaModFix/>
          </a:blip>
          <a:srcRect/>
          <a:stretch/>
        </p:blipFill>
        <p:spPr>
          <a:xfrm>
            <a:off x="1600200" y="228600"/>
            <a:ext cx="1171575" cy="266699"/>
          </a:xfrm>
          <a:prstGeom prst="rect">
            <a:avLst/>
          </a:prstGeom>
          <a:noFill/>
          <a:ln>
            <a:noFill/>
          </a:ln>
        </p:spPr>
      </p:pic>
      <p:pic>
        <p:nvPicPr>
          <p:cNvPr id="381" name="Shape 381"/>
          <p:cNvPicPr preferRelativeResize="0"/>
          <p:nvPr/>
        </p:nvPicPr>
        <p:blipFill rotWithShape="1">
          <a:blip r:embed="rId6">
            <a:alphaModFix/>
          </a:blip>
          <a:srcRect/>
          <a:stretch/>
        </p:blipFill>
        <p:spPr>
          <a:xfrm>
            <a:off x="1600200" y="533400"/>
            <a:ext cx="2857499" cy="217487"/>
          </a:xfrm>
          <a:prstGeom prst="rect">
            <a:avLst/>
          </a:prstGeom>
          <a:noFill/>
          <a:ln>
            <a:noFill/>
          </a:ln>
        </p:spPr>
      </p:pic>
      <p:sp>
        <p:nvSpPr>
          <p:cNvPr id="382" name="Shape 382"/>
          <p:cNvSpPr txBox="1">
            <a:spLocks noGrp="1"/>
          </p:cNvSpPr>
          <p:nvPr>
            <p:ph type="body" idx="1"/>
          </p:nvPr>
        </p:nvSpPr>
        <p:spPr>
          <a:xfrm>
            <a:off x="234900" y="2420983"/>
            <a:ext cx="8561100" cy="4284617"/>
          </a:xfrm>
          <a:prstGeom prst="rect">
            <a:avLst/>
          </a:prstGeom>
          <a:noFill/>
          <a:ln>
            <a:noFill/>
          </a:ln>
        </p:spPr>
        <p:txBody>
          <a:bodyPr lIns="91425" tIns="45700" rIns="91425" bIns="45700" anchor="t" anchorCtr="0">
            <a:noAutofit/>
          </a:bodyPr>
          <a:lstStyle/>
          <a:p>
            <a:pPr marL="0" lvl="0" indent="-69850">
              <a:spcBef>
                <a:spcPts val="0"/>
              </a:spcBef>
              <a:buSzPct val="91666"/>
              <a:buNone/>
            </a:pPr>
            <a:r>
              <a:rPr lang="en-US" sz="1600" dirty="0" smtClean="0">
                <a:latin typeface="Arial"/>
                <a:ea typeface="Arial"/>
                <a:cs typeface="Arial"/>
                <a:sym typeface="Arial"/>
              </a:rPr>
              <a:t>In </a:t>
            </a:r>
            <a:r>
              <a:rPr lang="en-US" sz="1600" dirty="0">
                <a:latin typeface="Arial"/>
                <a:ea typeface="Arial"/>
                <a:cs typeface="Arial"/>
                <a:sym typeface="Arial"/>
              </a:rPr>
              <a:t>2016, </a:t>
            </a:r>
            <a:r>
              <a:rPr lang="en-US" sz="1600" dirty="0" smtClean="0">
                <a:latin typeface="Arial"/>
                <a:ea typeface="Arial"/>
                <a:cs typeface="Arial"/>
                <a:sym typeface="Arial"/>
              </a:rPr>
              <a:t>CIDNY is using data in litigation </a:t>
            </a:r>
            <a:r>
              <a:rPr lang="en-US" sz="1600" dirty="0">
                <a:latin typeface="Arial"/>
                <a:ea typeface="Arial"/>
                <a:cs typeface="Arial"/>
                <a:sym typeface="Arial"/>
              </a:rPr>
              <a:t>to implement the ADA in New York City and New York </a:t>
            </a:r>
            <a:r>
              <a:rPr lang="en-US" sz="1600" dirty="0" smtClean="0">
                <a:latin typeface="Arial"/>
                <a:ea typeface="Arial"/>
                <a:cs typeface="Arial"/>
                <a:sym typeface="Arial"/>
              </a:rPr>
              <a:t>State</a:t>
            </a:r>
            <a:r>
              <a:rPr lang="en-US" sz="1600" dirty="0">
                <a:latin typeface="Arial"/>
                <a:ea typeface="Arial"/>
                <a:cs typeface="Arial"/>
                <a:sym typeface="Arial"/>
              </a:rPr>
              <a:t>. We are monitoring implementation of three court </a:t>
            </a:r>
            <a:r>
              <a:rPr lang="en-US" sz="1600" dirty="0" smtClean="0">
                <a:latin typeface="Arial"/>
                <a:ea typeface="Arial"/>
                <a:cs typeface="Arial"/>
                <a:sym typeface="Arial"/>
              </a:rPr>
              <a:t>decisions where we were the representative of the class of plaintiffs. </a:t>
            </a:r>
          </a:p>
          <a:p>
            <a:pPr marL="0" lvl="0" indent="-69850">
              <a:spcBef>
                <a:spcPts val="0"/>
              </a:spcBef>
              <a:buSzPct val="91666"/>
              <a:buNone/>
            </a:pPr>
            <a:endParaRPr lang="en-US" sz="1600" dirty="0">
              <a:latin typeface="Arial"/>
              <a:ea typeface="Arial"/>
              <a:cs typeface="Arial"/>
              <a:sym typeface="Arial"/>
            </a:endParaRPr>
          </a:p>
          <a:p>
            <a:pPr marL="0" lvl="0" indent="-69850" rtl="0">
              <a:spcBef>
                <a:spcPts val="0"/>
              </a:spcBef>
              <a:buClr>
                <a:schemeClr val="dk1"/>
              </a:buClr>
              <a:buSzPct val="91666"/>
              <a:buFont typeface="Arial"/>
              <a:buNone/>
            </a:pPr>
            <a:r>
              <a:rPr lang="en-US" sz="1600" dirty="0" smtClean="0">
                <a:latin typeface="Arial"/>
                <a:ea typeface="Arial"/>
                <a:cs typeface="Arial"/>
                <a:sym typeface="Arial"/>
              </a:rPr>
              <a:t>We cite American Community Survey data </a:t>
            </a:r>
            <a:r>
              <a:rPr lang="en-US" sz="1600" dirty="0">
                <a:latin typeface="Arial"/>
                <a:ea typeface="Arial"/>
                <a:cs typeface="Arial"/>
                <a:sym typeface="Arial"/>
              </a:rPr>
              <a:t>in </a:t>
            </a:r>
            <a:r>
              <a:rPr lang="en-US" sz="1600" dirty="0" smtClean="0">
                <a:latin typeface="Arial"/>
                <a:ea typeface="Arial"/>
                <a:cs typeface="Arial"/>
                <a:sym typeface="Arial"/>
              </a:rPr>
              <a:t>complaints; declarations; testimony; comments on proposed settlements or implementation plans. </a:t>
            </a:r>
          </a:p>
          <a:p>
            <a:pPr marL="0" lvl="0" indent="-69850" rtl="0">
              <a:spcBef>
                <a:spcPts val="0"/>
              </a:spcBef>
              <a:buClr>
                <a:schemeClr val="dk1"/>
              </a:buClr>
              <a:buSzPct val="91666"/>
              <a:buFont typeface="Arial"/>
              <a:buNone/>
            </a:pPr>
            <a:endParaRPr lang="en-US" sz="1600" dirty="0">
              <a:latin typeface="Arial"/>
              <a:ea typeface="Arial"/>
              <a:cs typeface="Arial"/>
              <a:sym typeface="Arial"/>
            </a:endParaRPr>
          </a:p>
          <a:p>
            <a:pPr marL="0" lvl="0" indent="-69850" rtl="0">
              <a:spcBef>
                <a:spcPts val="0"/>
              </a:spcBef>
              <a:buClr>
                <a:schemeClr val="dk1"/>
              </a:buClr>
              <a:buSzPct val="91666"/>
              <a:buFont typeface="Arial"/>
              <a:buNone/>
            </a:pPr>
            <a:r>
              <a:rPr lang="en-US" sz="1600" dirty="0" smtClean="0">
                <a:latin typeface="Arial"/>
                <a:ea typeface="Arial"/>
                <a:cs typeface="Arial"/>
                <a:sym typeface="Arial"/>
              </a:rPr>
              <a:t>In 2016, research data was used in litigation, settlement talks and monitoring in cases related to:</a:t>
            </a:r>
            <a:endParaRPr lang="en-US" sz="1600" dirty="0">
              <a:latin typeface="Arial"/>
              <a:ea typeface="Arial"/>
              <a:cs typeface="Arial"/>
              <a:sym typeface="Arial"/>
            </a:endParaRPr>
          </a:p>
          <a:p>
            <a:pPr marL="0" lvl="0" indent="-69850" rtl="0">
              <a:spcBef>
                <a:spcPts val="0"/>
              </a:spcBef>
              <a:buClr>
                <a:schemeClr val="dk1"/>
              </a:buClr>
              <a:buSzPct val="91666"/>
              <a:buFont typeface="Arial"/>
              <a:buNone/>
            </a:pPr>
            <a:endParaRPr sz="1600" dirty="0">
              <a:latin typeface="Arial"/>
              <a:ea typeface="Arial"/>
              <a:cs typeface="Arial"/>
              <a:sym typeface="Arial"/>
            </a:endParaRPr>
          </a:p>
          <a:p>
            <a:pPr marL="457200" lvl="0" indent="-304800" rtl="0">
              <a:spcBef>
                <a:spcPts val="0"/>
              </a:spcBef>
              <a:buSzPct val="100000"/>
            </a:pPr>
            <a:r>
              <a:rPr lang="en-US" sz="1600" dirty="0">
                <a:latin typeface="Arial"/>
                <a:ea typeface="Arial"/>
                <a:cs typeface="Arial"/>
                <a:sym typeface="Arial"/>
              </a:rPr>
              <a:t>NYC homeless </a:t>
            </a:r>
            <a:r>
              <a:rPr lang="en-US" sz="1600" dirty="0" smtClean="0">
                <a:latin typeface="Arial"/>
                <a:ea typeface="Arial"/>
                <a:cs typeface="Arial"/>
                <a:sym typeface="Arial"/>
              </a:rPr>
              <a:t>shelter accessibility;</a:t>
            </a:r>
            <a:endParaRPr lang="en-US" sz="1600" dirty="0">
              <a:latin typeface="Arial"/>
              <a:ea typeface="Arial"/>
              <a:cs typeface="Arial"/>
              <a:sym typeface="Arial"/>
            </a:endParaRPr>
          </a:p>
          <a:p>
            <a:pPr marL="457200" lvl="0" indent="-304800" rtl="0">
              <a:spcBef>
                <a:spcPts val="0"/>
              </a:spcBef>
              <a:buSzPct val="100000"/>
            </a:pPr>
            <a:r>
              <a:rPr lang="en-US" sz="1600" dirty="0">
                <a:latin typeface="Arial"/>
                <a:ea typeface="Arial"/>
                <a:cs typeface="Arial"/>
                <a:sym typeface="Arial"/>
              </a:rPr>
              <a:t>Curb cuts and </a:t>
            </a:r>
            <a:r>
              <a:rPr lang="en-US" sz="1600" dirty="0" smtClean="0">
                <a:latin typeface="Arial"/>
                <a:ea typeface="Arial"/>
                <a:cs typeface="Arial"/>
                <a:sym typeface="Arial"/>
              </a:rPr>
              <a:t>sidewalk access;</a:t>
            </a:r>
            <a:endParaRPr lang="en-US" sz="1600" dirty="0">
              <a:latin typeface="Arial"/>
              <a:ea typeface="Arial"/>
              <a:cs typeface="Arial"/>
              <a:sym typeface="Arial"/>
            </a:endParaRPr>
          </a:p>
          <a:p>
            <a:pPr marL="457200" lvl="0" indent="-304800" rtl="0">
              <a:spcBef>
                <a:spcPts val="0"/>
              </a:spcBef>
              <a:buSzPct val="100000"/>
            </a:pPr>
            <a:r>
              <a:rPr lang="en-US" sz="1600" dirty="0">
                <a:latin typeface="Arial"/>
                <a:ea typeface="Arial"/>
                <a:cs typeface="Arial"/>
                <a:sym typeface="Arial"/>
              </a:rPr>
              <a:t>Accessible polling </a:t>
            </a:r>
            <a:r>
              <a:rPr lang="en-US" sz="1600" dirty="0" smtClean="0">
                <a:latin typeface="Arial"/>
                <a:ea typeface="Arial"/>
                <a:cs typeface="Arial"/>
                <a:sym typeface="Arial"/>
              </a:rPr>
              <a:t>sites; </a:t>
            </a:r>
          </a:p>
          <a:p>
            <a:pPr marL="457200" lvl="0" indent="-304800" rtl="0">
              <a:spcBef>
                <a:spcPts val="0"/>
              </a:spcBef>
              <a:buSzPct val="100000"/>
            </a:pPr>
            <a:r>
              <a:rPr lang="en-US" sz="1600" dirty="0" smtClean="0">
                <a:latin typeface="Arial"/>
                <a:ea typeface="Arial"/>
                <a:cs typeface="Arial"/>
                <a:sym typeface="Arial"/>
              </a:rPr>
              <a:t>Accessible </a:t>
            </a:r>
            <a:r>
              <a:rPr lang="en-US" sz="1600" dirty="0" smtClean="0">
                <a:latin typeface="Arial"/>
                <a:ea typeface="Arial"/>
                <a:cs typeface="Arial"/>
                <a:sym typeface="Arial"/>
              </a:rPr>
              <a:t>voter </a:t>
            </a:r>
            <a:r>
              <a:rPr lang="en-US" sz="1600" dirty="0">
                <a:latin typeface="Arial"/>
                <a:ea typeface="Arial"/>
                <a:cs typeface="Arial"/>
                <a:sym typeface="Arial"/>
              </a:rPr>
              <a:t>registration web sites;</a:t>
            </a:r>
          </a:p>
          <a:p>
            <a:pPr marL="457200" lvl="0" indent="-304800" rtl="0">
              <a:spcBef>
                <a:spcPts val="0"/>
              </a:spcBef>
              <a:buSzPct val="100000"/>
            </a:pPr>
            <a:r>
              <a:rPr lang="en-US" sz="1600" dirty="0">
                <a:latin typeface="Arial"/>
                <a:ea typeface="Arial"/>
                <a:cs typeface="Arial"/>
                <a:sym typeface="Arial"/>
              </a:rPr>
              <a:t>Emergency preparedness and disaster response;</a:t>
            </a:r>
          </a:p>
          <a:p>
            <a:pPr marL="457200" lvl="0" indent="-304800" rtl="0">
              <a:spcBef>
                <a:spcPts val="0"/>
              </a:spcBef>
              <a:buSzPct val="100000"/>
              <a:buFont typeface="Arial"/>
            </a:pPr>
            <a:r>
              <a:rPr lang="en-US" sz="1600" dirty="0">
                <a:latin typeface="Arial"/>
                <a:ea typeface="Arial"/>
                <a:cs typeface="Arial"/>
                <a:sym typeface="Arial"/>
              </a:rPr>
              <a:t>Housing discrimination.</a:t>
            </a:r>
          </a:p>
          <a:p>
            <a:pPr marL="0" marR="0" lvl="0" indent="0" algn="l" rtl="0">
              <a:lnSpc>
                <a:spcPct val="100000"/>
              </a:lnSpc>
              <a:spcBef>
                <a:spcPts val="200"/>
              </a:spcBef>
              <a:spcAft>
                <a:spcPts val="0"/>
              </a:spcAft>
              <a:buClr>
                <a:schemeClr val="dk1"/>
              </a:buClr>
              <a:buSzPct val="25000"/>
              <a:buFont typeface="Arial"/>
              <a:buNone/>
            </a:pPr>
            <a:endParaRPr sz="1400" dirty="0"/>
          </a:p>
          <a:p>
            <a:pPr marL="342900" marR="0" lvl="0" indent="-342900" algn="l" rtl="0">
              <a:spcBef>
                <a:spcPts val="200"/>
              </a:spcBef>
              <a:spcAft>
                <a:spcPts val="0"/>
              </a:spcAft>
              <a:buClr>
                <a:schemeClr val="dk1"/>
              </a:buClr>
              <a:buSzPct val="100000"/>
              <a:buFont typeface="Arial"/>
              <a:buNone/>
            </a:pPr>
            <a:endParaRPr sz="1000" b="0" i="0" u="none" strike="noStrike" cap="none" dirty="0">
              <a:solidFill>
                <a:schemeClr val="dk1"/>
              </a:solidFill>
              <a:latin typeface="Tahoma"/>
              <a:ea typeface="Tahoma"/>
              <a:cs typeface="Tahoma"/>
              <a:sym typeface="Tahoma"/>
            </a:endParaRPr>
          </a:p>
        </p:txBody>
      </p:sp>
      <p:sp>
        <p:nvSpPr>
          <p:cNvPr id="383" name="Shape 383"/>
          <p:cNvSpPr txBox="1">
            <a:spLocks noGrp="1"/>
          </p:cNvSpPr>
          <p:nvPr>
            <p:ph type="title"/>
          </p:nvPr>
        </p:nvSpPr>
        <p:spPr>
          <a:xfrm>
            <a:off x="110925" y="1420800"/>
            <a:ext cx="8952600" cy="708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strike="noStrike" cap="none" dirty="0" smtClean="0">
                <a:solidFill>
                  <a:schemeClr val="dk1"/>
                </a:solidFill>
                <a:latin typeface="Tahoma"/>
                <a:ea typeface="Tahoma"/>
                <a:cs typeface="Tahoma"/>
                <a:sym typeface="Tahoma"/>
              </a:rPr>
              <a:t>We </a:t>
            </a:r>
            <a:r>
              <a:rPr lang="en-US" dirty="0" smtClean="0"/>
              <a:t>use data collected in civil rights l</a:t>
            </a:r>
            <a:r>
              <a:rPr lang="en-US" sz="2000" b="1" i="0" u="none" strike="noStrike" cap="none" dirty="0" smtClean="0">
                <a:solidFill>
                  <a:schemeClr val="dk1"/>
                </a:solidFill>
                <a:latin typeface="Tahoma"/>
                <a:ea typeface="Tahoma"/>
                <a:cs typeface="Tahoma"/>
                <a:sym typeface="Tahoma"/>
              </a:rPr>
              <a:t>itigation</a:t>
            </a:r>
            <a:r>
              <a:rPr lang="en-US" dirty="0" smtClean="0"/>
              <a:t> </a:t>
            </a:r>
            <a:r>
              <a:rPr lang="en-US" dirty="0"/>
              <a:t>and related activities focused on implementing disability civil rights laws in New York City and State.</a:t>
            </a:r>
          </a:p>
        </p:txBody>
      </p:sp>
      <p:sp>
        <p:nvSpPr>
          <p:cNvPr id="384" name="Shape 384"/>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Shape 470"/>
          <p:cNvPicPr preferRelativeResize="0"/>
          <p:nvPr/>
        </p:nvPicPr>
        <p:blipFill rotWithShape="1">
          <a:blip r:embed="rId3">
            <a:alphaModFix/>
          </a:blip>
          <a:srcRect/>
          <a:stretch/>
        </p:blipFill>
        <p:spPr>
          <a:xfrm>
            <a:off x="0" y="-136525"/>
            <a:ext cx="9144000" cy="1263650"/>
          </a:xfrm>
          <a:prstGeom prst="rect">
            <a:avLst/>
          </a:prstGeom>
          <a:noFill/>
          <a:ln>
            <a:noFill/>
          </a:ln>
          <a:effectLst>
            <a:outerShdw blurRad="63500" dist="20000" dir="5400000">
              <a:srgbClr val="000000">
                <a:alpha val="37647"/>
              </a:srgbClr>
            </a:outerShdw>
          </a:effectLst>
        </p:spPr>
      </p:pic>
      <p:pic>
        <p:nvPicPr>
          <p:cNvPr id="471" name="Shape 471"/>
          <p:cNvPicPr preferRelativeResize="0"/>
          <p:nvPr/>
        </p:nvPicPr>
        <p:blipFill rotWithShape="1">
          <a:blip r:embed="rId4">
            <a:alphaModFix/>
          </a:blip>
          <a:srcRect/>
          <a:stretch/>
        </p:blipFill>
        <p:spPr>
          <a:xfrm>
            <a:off x="1790700" y="-61911"/>
            <a:ext cx="6476999" cy="1143000"/>
          </a:xfrm>
          <a:prstGeom prst="rect">
            <a:avLst/>
          </a:prstGeom>
          <a:noFill/>
          <a:ln>
            <a:noFill/>
          </a:ln>
        </p:spPr>
      </p:pic>
      <p:pic>
        <p:nvPicPr>
          <p:cNvPr id="472" name="Shape 472"/>
          <p:cNvPicPr preferRelativeResize="0"/>
          <p:nvPr/>
        </p:nvPicPr>
        <p:blipFill rotWithShape="1">
          <a:blip r:embed="rId5">
            <a:alphaModFix/>
          </a:blip>
          <a:srcRect/>
          <a:stretch/>
        </p:blipFill>
        <p:spPr>
          <a:xfrm>
            <a:off x="1600200" y="228600"/>
            <a:ext cx="1171575" cy="266699"/>
          </a:xfrm>
          <a:prstGeom prst="rect">
            <a:avLst/>
          </a:prstGeom>
          <a:noFill/>
          <a:ln>
            <a:noFill/>
          </a:ln>
        </p:spPr>
      </p:pic>
      <p:pic>
        <p:nvPicPr>
          <p:cNvPr id="473" name="Shape 473"/>
          <p:cNvPicPr preferRelativeResize="0"/>
          <p:nvPr/>
        </p:nvPicPr>
        <p:blipFill rotWithShape="1">
          <a:blip r:embed="rId6">
            <a:alphaModFix/>
          </a:blip>
          <a:srcRect/>
          <a:stretch/>
        </p:blipFill>
        <p:spPr>
          <a:xfrm>
            <a:off x="1600200" y="533400"/>
            <a:ext cx="2857499" cy="217487"/>
          </a:xfrm>
          <a:prstGeom prst="rect">
            <a:avLst/>
          </a:prstGeom>
          <a:noFill/>
          <a:ln>
            <a:noFill/>
          </a:ln>
        </p:spPr>
      </p:pic>
      <p:sp>
        <p:nvSpPr>
          <p:cNvPr id="474" name="Shape 474"/>
          <p:cNvSpPr txBox="1">
            <a:spLocks noGrp="1"/>
          </p:cNvSpPr>
          <p:nvPr>
            <p:ph type="title"/>
          </p:nvPr>
        </p:nvSpPr>
        <p:spPr>
          <a:xfrm>
            <a:off x="279400" y="1341437"/>
            <a:ext cx="8548687" cy="496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i="0" u="none" strike="noStrike" cap="none" dirty="0" smtClean="0">
                <a:solidFill>
                  <a:schemeClr val="dk1"/>
                </a:solidFill>
                <a:sym typeface="Tahoma"/>
              </a:rPr>
              <a:t>We Use Research with Main</a:t>
            </a:r>
            <a:r>
              <a:rPr lang="en-US" sz="2400" dirty="0" smtClean="0"/>
              <a:t>s</a:t>
            </a:r>
            <a:r>
              <a:rPr lang="en-US" sz="2400" b="1" i="0" u="none" strike="noStrike" cap="none" dirty="0" smtClean="0">
                <a:solidFill>
                  <a:schemeClr val="dk1"/>
                </a:solidFill>
                <a:sym typeface="Tahoma"/>
              </a:rPr>
              <a:t>tream </a:t>
            </a:r>
            <a:r>
              <a:rPr lang="en-US" sz="2400" b="1" i="0" u="none" strike="noStrike" cap="none" dirty="0">
                <a:solidFill>
                  <a:schemeClr val="dk1"/>
                </a:solidFill>
                <a:sym typeface="Tahoma"/>
              </a:rPr>
              <a:t>and Social </a:t>
            </a:r>
            <a:r>
              <a:rPr lang="en-US" sz="2400" b="1" i="0" u="none" strike="noStrike" cap="none" dirty="0" smtClean="0">
                <a:solidFill>
                  <a:schemeClr val="dk1"/>
                </a:solidFill>
                <a:sym typeface="Tahoma"/>
              </a:rPr>
              <a:t>Media</a:t>
            </a:r>
            <a:r>
              <a:rPr lang="en-US" sz="2400" b="1" i="0" u="none" strike="noStrike" cap="none" dirty="0">
                <a:solidFill>
                  <a:schemeClr val="dk1"/>
                </a:solidFill>
                <a:sym typeface="Tahoma"/>
              </a:rPr>
              <a:t/>
            </a:r>
            <a:br>
              <a:rPr lang="en-US" sz="2400" b="1" i="0" u="none" strike="noStrike" cap="none" dirty="0">
                <a:solidFill>
                  <a:schemeClr val="dk1"/>
                </a:solidFill>
                <a:sym typeface="Tahoma"/>
              </a:rPr>
            </a:br>
            <a:endParaRPr lang="en-US" sz="2400" b="1" i="0" u="none" strike="noStrike" cap="none" dirty="0">
              <a:solidFill>
                <a:schemeClr val="dk1"/>
              </a:solidFill>
              <a:sym typeface="Tahoma"/>
            </a:endParaRPr>
          </a:p>
        </p:txBody>
      </p:sp>
      <p:sp>
        <p:nvSpPr>
          <p:cNvPr id="475" name="Shape 475"/>
          <p:cNvSpPr txBox="1">
            <a:spLocks noGrp="1"/>
          </p:cNvSpPr>
          <p:nvPr>
            <p:ph type="body" idx="1"/>
          </p:nvPr>
        </p:nvSpPr>
        <p:spPr>
          <a:xfrm>
            <a:off x="307974" y="1797256"/>
            <a:ext cx="4327500" cy="4828759"/>
          </a:xfrm>
          <a:prstGeom prst="rect">
            <a:avLst/>
          </a:prstGeom>
          <a:noFill/>
          <a:ln>
            <a:noFill/>
          </a:ln>
        </p:spPr>
        <p:txBody>
          <a:bodyPr lIns="91425" tIns="45700" rIns="91425" bIns="45700" anchor="t" anchorCtr="0">
            <a:noAutofit/>
          </a:bodyPr>
          <a:lstStyle/>
          <a:p>
            <a:pPr marL="0" lvl="0" indent="0">
              <a:spcBef>
                <a:spcPts val="0"/>
              </a:spcBef>
              <a:buSzPct val="25000"/>
              <a:buNone/>
            </a:pPr>
            <a:endParaRPr lang="en-US" sz="800" b="1" i="0" u="none" strike="noStrike" cap="none" dirty="0">
              <a:solidFill>
                <a:schemeClr val="dk1"/>
              </a:solidFill>
              <a:latin typeface="Tahoma"/>
              <a:ea typeface="Tahoma"/>
              <a:cs typeface="Tahoma"/>
              <a:sym typeface="Tahoma"/>
            </a:endParaRPr>
          </a:p>
          <a:p>
            <a:pPr marL="0" lvl="0" indent="0">
              <a:spcBef>
                <a:spcPts val="0"/>
              </a:spcBef>
              <a:buSzPct val="25000"/>
              <a:buNone/>
            </a:pPr>
            <a:r>
              <a:rPr lang="en-US" sz="1200" b="0" i="0" u="none" strike="noStrike" cap="none" dirty="0" smtClean="0">
                <a:solidFill>
                  <a:schemeClr val="dk1"/>
                </a:solidFill>
                <a:latin typeface="Tahoma"/>
                <a:ea typeface="Tahoma"/>
                <a:cs typeface="Tahoma"/>
                <a:sym typeface="Tahoma"/>
              </a:rPr>
              <a:t>This </a:t>
            </a:r>
            <a:r>
              <a:rPr lang="en-US" sz="1200" b="0" i="0" u="none" strike="noStrike" cap="none" dirty="0">
                <a:solidFill>
                  <a:schemeClr val="dk1"/>
                </a:solidFill>
                <a:latin typeface="Tahoma"/>
                <a:ea typeface="Tahoma"/>
                <a:cs typeface="Tahoma"/>
                <a:sym typeface="Tahoma"/>
              </a:rPr>
              <a:t>year’s more than 30 </a:t>
            </a:r>
            <a:r>
              <a:rPr lang="en-US" sz="1200" dirty="0" smtClean="0"/>
              <a:t>stories</a:t>
            </a:r>
            <a:r>
              <a:rPr lang="en-US" sz="1200" b="0" i="0" u="none" strike="noStrike" cap="none" dirty="0" smtClean="0">
                <a:solidFill>
                  <a:schemeClr val="dk1"/>
                </a:solidFill>
                <a:latin typeface="Tahoma"/>
                <a:ea typeface="Tahoma"/>
                <a:cs typeface="Tahoma"/>
                <a:sym typeface="Tahoma"/>
              </a:rPr>
              <a:t> </a:t>
            </a:r>
            <a:r>
              <a:rPr lang="en-US" sz="1200" b="0" i="0" u="none" strike="noStrike" cap="none" dirty="0">
                <a:solidFill>
                  <a:schemeClr val="dk1"/>
                </a:solidFill>
                <a:latin typeface="Tahoma"/>
                <a:ea typeface="Tahoma"/>
                <a:cs typeface="Tahoma"/>
                <a:sym typeface="Tahoma"/>
              </a:rPr>
              <a:t>in general media include</a:t>
            </a:r>
            <a:r>
              <a:rPr lang="en-US" sz="1200" b="0" i="0" u="none" strike="noStrike" cap="none" dirty="0" smtClean="0">
                <a:solidFill>
                  <a:schemeClr val="dk1"/>
                </a:solidFill>
                <a:latin typeface="Tahoma"/>
                <a:ea typeface="Tahoma"/>
                <a:cs typeface="Tahoma"/>
                <a:sym typeface="Tahoma"/>
              </a:rPr>
              <a:t>:</a:t>
            </a:r>
          </a:p>
          <a:p>
            <a:pPr marL="0" lvl="0" indent="0">
              <a:spcBef>
                <a:spcPts val="0"/>
              </a:spcBef>
              <a:buSzPct val="25000"/>
              <a:buNone/>
            </a:pPr>
            <a:endParaRPr lang="en-US"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New </a:t>
            </a:r>
            <a:r>
              <a:rPr lang="en-US" sz="1200" b="1" i="1" u="none" strike="noStrike" cap="none" dirty="0">
                <a:solidFill>
                  <a:schemeClr val="dk1"/>
                </a:solidFill>
                <a:latin typeface="Tahoma"/>
                <a:ea typeface="Tahoma"/>
                <a:cs typeface="Tahoma"/>
                <a:sym typeface="Tahoma"/>
              </a:rPr>
              <a:t>York Times</a:t>
            </a:r>
            <a:r>
              <a:rPr lang="en-US" sz="1200" b="0" i="0" u="none" strike="noStrike" cap="none" dirty="0">
                <a:solidFill>
                  <a:schemeClr val="dk1"/>
                </a:solidFill>
                <a:latin typeface="Tahoma"/>
                <a:ea typeface="Tahoma"/>
                <a:cs typeface="Tahoma"/>
                <a:sym typeface="Tahoma"/>
              </a:rPr>
              <a:t>: As shelter population surges, housing for disabled comes up short</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Wall </a:t>
            </a:r>
            <a:r>
              <a:rPr lang="en-US" sz="1200" b="1" i="1" u="none" strike="noStrike" cap="none" dirty="0">
                <a:solidFill>
                  <a:schemeClr val="dk1"/>
                </a:solidFill>
                <a:latin typeface="Tahoma"/>
                <a:ea typeface="Tahoma"/>
                <a:cs typeface="Tahoma"/>
                <a:sym typeface="Tahoma"/>
              </a:rPr>
              <a:t>Street Journal:</a:t>
            </a:r>
            <a:r>
              <a:rPr lang="en-US" sz="1200" b="0" i="0" u="none" strike="noStrike" cap="none" dirty="0">
                <a:solidFill>
                  <a:schemeClr val="dk1"/>
                </a:solidFill>
                <a:latin typeface="Tahoma"/>
                <a:ea typeface="Tahoma"/>
                <a:cs typeface="Tahoma"/>
                <a:sym typeface="Tahoma"/>
              </a:rPr>
              <a:t> MTA’s Access-a-Ride Program Fails Disabled Passengers</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The </a:t>
            </a:r>
            <a:r>
              <a:rPr lang="en-US" sz="1200" b="1" i="1" u="none" strike="noStrike" cap="none" dirty="0">
                <a:solidFill>
                  <a:schemeClr val="dk1"/>
                </a:solidFill>
                <a:latin typeface="Tahoma"/>
                <a:ea typeface="Tahoma"/>
                <a:cs typeface="Tahoma"/>
                <a:sym typeface="Tahoma"/>
              </a:rPr>
              <a:t>Hechinger Report: </a:t>
            </a:r>
            <a:r>
              <a:rPr lang="en-US" sz="1200" b="0" i="0" u="none" strike="noStrike" cap="none" dirty="0">
                <a:solidFill>
                  <a:schemeClr val="dk1"/>
                </a:solidFill>
                <a:latin typeface="Tahoma"/>
                <a:ea typeface="Tahoma"/>
                <a:cs typeface="Tahoma"/>
                <a:sym typeface="Tahoma"/>
              </a:rPr>
              <a:t>Eligible but got nothing: Hundreds of thousands of people with disabilities blocked from college aid.</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WCBS-TV</a:t>
            </a:r>
            <a:r>
              <a:rPr lang="en-US" sz="1200" b="1" i="1" u="none" strike="noStrike" cap="none" dirty="0">
                <a:solidFill>
                  <a:schemeClr val="dk1"/>
                </a:solidFill>
                <a:latin typeface="Tahoma"/>
                <a:ea typeface="Tahoma"/>
                <a:cs typeface="Tahoma"/>
                <a:sym typeface="Tahoma"/>
              </a:rPr>
              <a:t>:</a:t>
            </a:r>
            <a:r>
              <a:rPr lang="en-US" sz="1200" b="1" i="0" u="none" strike="noStrike" cap="none" dirty="0">
                <a:solidFill>
                  <a:schemeClr val="dk1"/>
                </a:solidFill>
                <a:latin typeface="Tahoma"/>
                <a:ea typeface="Tahoma"/>
                <a:cs typeface="Tahoma"/>
                <a:sym typeface="Tahoma"/>
              </a:rPr>
              <a:t> </a:t>
            </a:r>
            <a:r>
              <a:rPr lang="en-US" sz="1200" b="0" i="0" u="none" strike="noStrike" cap="none" dirty="0">
                <a:solidFill>
                  <a:schemeClr val="dk1"/>
                </a:solidFill>
                <a:latin typeface="Tahoma"/>
                <a:ea typeface="Tahoma"/>
                <a:cs typeface="Tahoma"/>
                <a:sym typeface="Tahoma"/>
              </a:rPr>
              <a:t>‘It Robs You Of Your Dignity:’ Advocates For Disabled Sue City Over Defective Curb Cuts</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Huffington </a:t>
            </a:r>
            <a:r>
              <a:rPr lang="en-US" sz="1200" b="1" i="1" u="none" strike="noStrike" cap="none" dirty="0">
                <a:solidFill>
                  <a:schemeClr val="dk1"/>
                </a:solidFill>
                <a:latin typeface="Tahoma"/>
                <a:ea typeface="Tahoma"/>
                <a:cs typeface="Tahoma"/>
                <a:sym typeface="Tahoma"/>
              </a:rPr>
              <a:t>Post:</a:t>
            </a:r>
            <a:r>
              <a:rPr lang="en-US" sz="1200" b="1" i="0" u="none" strike="noStrike" cap="none" dirty="0">
                <a:solidFill>
                  <a:schemeClr val="dk1"/>
                </a:solidFill>
                <a:latin typeface="Tahoma"/>
                <a:ea typeface="Tahoma"/>
                <a:cs typeface="Tahoma"/>
                <a:sym typeface="Tahoma"/>
              </a:rPr>
              <a:t> </a:t>
            </a:r>
            <a:r>
              <a:rPr lang="en-US" sz="1200" b="0" i="0" u="none" strike="noStrike" cap="none" dirty="0">
                <a:solidFill>
                  <a:schemeClr val="dk1"/>
                </a:solidFill>
                <a:latin typeface="Tahoma"/>
                <a:ea typeface="Tahoma"/>
                <a:cs typeface="Tahoma"/>
                <a:sym typeface="Tahoma"/>
              </a:rPr>
              <a:t>25 years after the ADA,, Navigating New York City is still daunting for the disabled.</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CNN</a:t>
            </a:r>
            <a:r>
              <a:rPr lang="en-US" sz="1200" b="1" i="1" u="none" strike="noStrike" cap="none" dirty="0">
                <a:solidFill>
                  <a:schemeClr val="dk1"/>
                </a:solidFill>
                <a:latin typeface="Tahoma"/>
                <a:ea typeface="Tahoma"/>
                <a:cs typeface="Tahoma"/>
                <a:sym typeface="Tahoma"/>
              </a:rPr>
              <a:t>:</a:t>
            </a:r>
            <a:r>
              <a:rPr lang="en-US" sz="1200" b="0" i="0" u="none" strike="noStrike" cap="none" dirty="0">
                <a:solidFill>
                  <a:schemeClr val="dk1"/>
                </a:solidFill>
                <a:latin typeface="Tahoma"/>
                <a:ea typeface="Tahoma"/>
                <a:cs typeface="Tahoma"/>
                <a:sym typeface="Tahoma"/>
              </a:rPr>
              <a:t> America still leaves the Disabled Behind</a:t>
            </a:r>
          </a:p>
          <a:p>
            <a:pPr marL="0" marR="0" lvl="0" indent="0" algn="l" rtl="0">
              <a:lnSpc>
                <a:spcPct val="100000"/>
              </a:lnSpc>
              <a:spcBef>
                <a:spcPts val="240"/>
              </a:spcBef>
              <a:spcAft>
                <a:spcPts val="0"/>
              </a:spcAft>
              <a:buClr>
                <a:schemeClr val="dk1"/>
              </a:buClr>
              <a:buSzPct val="25000"/>
              <a:buFont typeface="Arial"/>
              <a:buNone/>
            </a:pPr>
            <a:endParaRPr lang="en-US" sz="1200" b="1" i="1" u="none" strike="noStrike" cap="none" dirty="0" smtClean="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r>
              <a:rPr lang="en-US" sz="1200" b="1" i="1" u="none" strike="noStrike" cap="none" dirty="0" smtClean="0">
                <a:solidFill>
                  <a:schemeClr val="dk1"/>
                </a:solidFill>
                <a:latin typeface="Tahoma"/>
                <a:ea typeface="Tahoma"/>
                <a:cs typeface="Tahoma"/>
                <a:sym typeface="Tahoma"/>
              </a:rPr>
              <a:t>NPR</a:t>
            </a:r>
            <a:r>
              <a:rPr lang="en-US" sz="1200" b="0" i="1" u="none" strike="noStrike" cap="none" dirty="0">
                <a:solidFill>
                  <a:schemeClr val="dk1"/>
                </a:solidFill>
                <a:latin typeface="Tahoma"/>
                <a:ea typeface="Tahoma"/>
                <a:cs typeface="Tahoma"/>
                <a:sym typeface="Tahoma"/>
              </a:rPr>
              <a:t>:</a:t>
            </a:r>
            <a:r>
              <a:rPr lang="en-US" sz="1200" b="0" i="0" u="none" strike="noStrike" cap="none" dirty="0">
                <a:solidFill>
                  <a:schemeClr val="dk1"/>
                </a:solidFill>
                <a:latin typeface="Tahoma"/>
                <a:ea typeface="Tahoma"/>
                <a:cs typeface="Tahoma"/>
                <a:sym typeface="Tahoma"/>
              </a:rPr>
              <a:t> In Helping those with Disabilities, ADA Improves Access for All</a:t>
            </a:r>
          </a:p>
          <a:p>
            <a:pPr marL="0" marR="0" lvl="0" indent="0" algn="l" rtl="0">
              <a:lnSpc>
                <a:spcPct val="100000"/>
              </a:lnSpc>
              <a:spcBef>
                <a:spcPts val="240"/>
              </a:spcBef>
              <a:spcAft>
                <a:spcPts val="0"/>
              </a:spcAft>
              <a:buClr>
                <a:schemeClr val="dk1"/>
              </a:buClr>
              <a:buSzPct val="25000"/>
              <a:buFont typeface="Arial"/>
              <a:buNone/>
            </a:pPr>
            <a:endParaRPr sz="800" b="0" i="1" u="none" strike="noStrike" cap="none" dirty="0">
              <a:solidFill>
                <a:schemeClr val="dk1"/>
              </a:solidFill>
              <a:latin typeface="Tahoma"/>
              <a:ea typeface="Tahoma"/>
              <a:cs typeface="Tahoma"/>
              <a:sym typeface="Tahoma"/>
            </a:endParaRPr>
          </a:p>
        </p:txBody>
      </p:sp>
      <p:sp>
        <p:nvSpPr>
          <p:cNvPr id="476" name="Shape 476"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7" name="Shape 477"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8" name="Shape 478"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460375" y="160336"/>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9" name="Shape 479"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612775" y="3127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0" name="Shape 480"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765175" y="4651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1" name="Shape 481"/>
          <p:cNvSpPr txBox="1"/>
          <p:nvPr/>
        </p:nvSpPr>
        <p:spPr>
          <a:xfrm>
            <a:off x="5029200" y="3563937"/>
            <a:ext cx="3809999" cy="3682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2" name="Shape 482"/>
          <p:cNvSpPr txBox="1"/>
          <p:nvPr/>
        </p:nvSpPr>
        <p:spPr>
          <a:xfrm>
            <a:off x="4987925" y="1852611"/>
            <a:ext cx="3840161" cy="163036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1000" b="1" i="0" u="none">
                <a:solidFill>
                  <a:srgbClr val="000000"/>
                </a:solidFill>
                <a:latin typeface="Tahoma"/>
                <a:ea typeface="Tahoma"/>
                <a:cs typeface="Tahoma"/>
                <a:sym typeface="Tahoma"/>
              </a:rPr>
              <a:t>NEW YORK TIMES      </a:t>
            </a:r>
          </a:p>
          <a:p>
            <a:pPr marL="0" marR="0" lvl="0" indent="0" algn="l" rtl="0">
              <a:lnSpc>
                <a:spcPct val="100000"/>
              </a:lnSpc>
              <a:spcBef>
                <a:spcPts val="0"/>
              </a:spcBef>
              <a:spcAft>
                <a:spcPts val="0"/>
              </a:spcAft>
              <a:buClr>
                <a:srgbClr val="000000"/>
              </a:buClr>
              <a:buSzPct val="25000"/>
              <a:buFont typeface="Arial"/>
              <a:buNone/>
            </a:pPr>
            <a:r>
              <a:rPr lang="en-US" sz="1000" b="1" i="0" u="sng">
                <a:solidFill>
                  <a:schemeClr val="hlink"/>
                </a:solidFill>
                <a:latin typeface="Arial"/>
                <a:ea typeface="Arial"/>
                <a:cs typeface="Arial"/>
                <a:sym typeface="Arial"/>
                <a:hlinkClick r:id="rId7"/>
              </a:rPr>
              <a:t>N.Y. / REGION</a:t>
            </a:r>
          </a:p>
          <a:p>
            <a:pPr marL="0" marR="0" lvl="0" indent="0" algn="l" rtl="0">
              <a:lnSpc>
                <a:spcPct val="100000"/>
              </a:lnSpc>
              <a:spcBef>
                <a:spcPts val="0"/>
              </a:spcBef>
              <a:spcAft>
                <a:spcPts val="0"/>
              </a:spcAft>
              <a:buClr>
                <a:schemeClr val="dk1"/>
              </a:buClr>
              <a:buFont typeface="Arial"/>
              <a:buNone/>
            </a:pPr>
            <a:endParaRPr sz="1000" b="1" i="1" u="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chemeClr val="dk1"/>
              </a:buClr>
              <a:buFont typeface="Arial"/>
              <a:buNone/>
            </a:pPr>
            <a:endParaRPr sz="1000" b="1" i="1" u="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ct val="25000"/>
              <a:buFont typeface="Georgia"/>
              <a:buNone/>
            </a:pPr>
            <a:r>
              <a:rPr lang="en-US" sz="1000" b="1" i="1" u="none">
                <a:solidFill>
                  <a:srgbClr val="000000"/>
                </a:solidFill>
                <a:latin typeface="Georgia"/>
                <a:ea typeface="Georgia"/>
                <a:cs typeface="Georgia"/>
                <a:sym typeface="Georgia"/>
              </a:rPr>
              <a:t>As Shelter Population Surges, Housing for Disabled Comes Up Short b</a:t>
            </a:r>
            <a:r>
              <a:rPr lang="en-US" sz="1000" b="1" i="0" u="none">
                <a:solidFill>
                  <a:srgbClr val="333333"/>
                </a:solidFill>
                <a:latin typeface="Georgia"/>
                <a:ea typeface="Georgia"/>
                <a:cs typeface="Georgia"/>
                <a:sym typeface="Georgia"/>
              </a:rPr>
              <a:t>y</a:t>
            </a:r>
            <a:r>
              <a:rPr lang="en-US" sz="1000" b="1" i="0" u="none">
                <a:solidFill>
                  <a:srgbClr val="333333"/>
                </a:solidFill>
                <a:latin typeface="Arial"/>
                <a:ea typeface="Arial"/>
                <a:cs typeface="Arial"/>
                <a:sym typeface="Arial"/>
              </a:rPr>
              <a:t> </a:t>
            </a:r>
            <a:r>
              <a:rPr lang="en-US" sz="1000" b="1" i="0" u="none">
                <a:solidFill>
                  <a:srgbClr val="333333"/>
                </a:solidFill>
                <a:latin typeface="Georgia"/>
                <a:ea typeface="Georgia"/>
                <a:cs typeface="Georgia"/>
                <a:sym typeface="Georgia"/>
              </a:rPr>
              <a:t>NIKITA STEWART </a:t>
            </a:r>
            <a:r>
              <a:rPr lang="en-US" sz="1000" b="0" i="0" u="none">
                <a:solidFill>
                  <a:srgbClr val="333333"/>
                </a:solidFill>
                <a:latin typeface="Georgia"/>
                <a:ea typeface="Georgia"/>
                <a:cs typeface="Georgia"/>
                <a:sym typeface="Georgia"/>
              </a:rPr>
              <a:t>SEPT. 16, 2016 </a:t>
            </a:r>
            <a:r>
              <a:rPr lang="en-US" sz="1000" b="0" i="0" u="none">
                <a:solidFill>
                  <a:schemeClr val="dk1"/>
                </a:solidFill>
                <a:latin typeface="Tahoma"/>
                <a:ea typeface="Tahoma"/>
                <a:cs typeface="Tahoma"/>
                <a:sym typeface="Tahoma"/>
              </a:rPr>
              <a:t> </a:t>
            </a:r>
          </a:p>
          <a:p>
            <a:pPr marL="0" marR="0" lvl="0" indent="0" algn="l" rtl="0">
              <a:lnSpc>
                <a:spcPct val="100000"/>
              </a:lnSpc>
              <a:spcBef>
                <a:spcPts val="0"/>
              </a:spcBef>
              <a:spcAft>
                <a:spcPts val="0"/>
              </a:spcAft>
              <a:buClr>
                <a:srgbClr val="333333"/>
              </a:buClr>
              <a:buSzPct val="25000"/>
              <a:buFont typeface="Georgia"/>
              <a:buNone/>
            </a:pPr>
            <a:r>
              <a:rPr lang="en-US" sz="1000" b="0" i="0" u="none">
                <a:solidFill>
                  <a:srgbClr val="333333"/>
                </a:solidFill>
                <a:latin typeface="Georgia"/>
                <a:ea typeface="Georgia"/>
                <a:cs typeface="Georgia"/>
                <a:sym typeface="Georgia"/>
              </a:rPr>
              <a:t>…Susan Dooha, executive director of the Center for Independence of the Disabled in New York, an advocacy group, counted just 32 beds that were fully accessible in the city</a:t>
            </a:r>
            <a:r>
              <a:rPr lang="en-US" sz="1000" b="0" i="0" u="none">
                <a:solidFill>
                  <a:srgbClr val="333333"/>
                </a:solidFill>
                <a:latin typeface="Arial"/>
                <a:ea typeface="Arial"/>
                <a:cs typeface="Arial"/>
                <a:sym typeface="Arial"/>
              </a:rPr>
              <a:t>’</a:t>
            </a:r>
            <a:r>
              <a:rPr lang="en-US" sz="1000" b="0" i="0" u="none">
                <a:solidFill>
                  <a:srgbClr val="333333"/>
                </a:solidFill>
                <a:latin typeface="Georgia"/>
                <a:ea typeface="Georgia"/>
                <a:cs typeface="Georgia"/>
                <a:sym typeface="Georgia"/>
              </a:rPr>
              <a:t>s shelter system. </a:t>
            </a:r>
          </a:p>
        </p:txBody>
      </p:sp>
      <p:pic>
        <p:nvPicPr>
          <p:cNvPr id="483" name="Shape 483" descr="https://static01.nyt.com/images/2016/09/17/nyregion/17DISABILITY1/17DISABILITY1-master768.jpg"/>
          <p:cNvPicPr preferRelativeResize="0"/>
          <p:nvPr/>
        </p:nvPicPr>
        <p:blipFill rotWithShape="1">
          <a:blip r:embed="rId8">
            <a:alphaModFix/>
          </a:blip>
          <a:srcRect/>
          <a:stretch/>
        </p:blipFill>
        <p:spPr>
          <a:xfrm>
            <a:off x="6781800" y="1849436"/>
            <a:ext cx="914400" cy="608011"/>
          </a:xfrm>
          <a:prstGeom prst="rect">
            <a:avLst/>
          </a:prstGeom>
          <a:noFill/>
          <a:ln>
            <a:noFill/>
          </a:ln>
        </p:spPr>
      </p:pic>
      <p:pic>
        <p:nvPicPr>
          <p:cNvPr id="484" name="Shape 484" descr="Just over 80 percent of New York City subway stations are not wheelchair accessible. (Harrison Leong/Wikimedia Commons)"/>
          <p:cNvPicPr preferRelativeResize="0"/>
          <p:nvPr/>
        </p:nvPicPr>
        <p:blipFill rotWithShape="1">
          <a:blip r:embed="rId9">
            <a:alphaModFix/>
          </a:blip>
          <a:srcRect/>
          <a:stretch/>
        </p:blipFill>
        <p:spPr>
          <a:xfrm>
            <a:off x="4835525" y="5613400"/>
            <a:ext cx="906462" cy="650874"/>
          </a:xfrm>
          <a:prstGeom prst="rect">
            <a:avLst/>
          </a:prstGeom>
          <a:noFill/>
          <a:ln>
            <a:noFill/>
          </a:ln>
        </p:spPr>
      </p:pic>
      <p:pic>
        <p:nvPicPr>
          <p:cNvPr id="485" name="Shape 485" descr="Public News Service - News in the Public Interest"/>
          <p:cNvPicPr preferRelativeResize="0"/>
          <p:nvPr/>
        </p:nvPicPr>
        <p:blipFill rotWithShape="1">
          <a:blip r:embed="rId10">
            <a:alphaModFix/>
          </a:blip>
          <a:srcRect/>
          <a:stretch/>
        </p:blipFill>
        <p:spPr>
          <a:xfrm>
            <a:off x="5713412" y="5227637"/>
            <a:ext cx="2809875" cy="414337"/>
          </a:xfrm>
          <a:prstGeom prst="rect">
            <a:avLst/>
          </a:prstGeom>
          <a:noFill/>
          <a:ln>
            <a:noFill/>
          </a:ln>
        </p:spPr>
      </p:pic>
      <p:pic>
        <p:nvPicPr>
          <p:cNvPr id="486" name="Shape 486"/>
          <p:cNvPicPr preferRelativeResize="0"/>
          <p:nvPr/>
        </p:nvPicPr>
        <p:blipFill rotWithShape="1">
          <a:blip r:embed="rId11">
            <a:alphaModFix/>
          </a:blip>
          <a:srcRect/>
          <a:stretch/>
        </p:blipFill>
        <p:spPr>
          <a:xfrm>
            <a:off x="5807075" y="5641975"/>
            <a:ext cx="3263900" cy="1092199"/>
          </a:xfrm>
          <a:prstGeom prst="rect">
            <a:avLst/>
          </a:prstGeom>
          <a:noFill/>
          <a:ln>
            <a:noFill/>
          </a:ln>
        </p:spPr>
      </p:pic>
      <p:sp>
        <p:nvSpPr>
          <p:cNvPr id="487" name="Shape 487"/>
          <p:cNvSpPr txBox="1"/>
          <p:nvPr/>
        </p:nvSpPr>
        <p:spPr>
          <a:xfrm>
            <a:off x="5029200" y="3914775"/>
            <a:ext cx="4041774" cy="1169986"/>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8000"/>
              </a:buClr>
              <a:buSzPct val="25000"/>
              <a:buFont typeface="Tahoma"/>
              <a:buNone/>
            </a:pPr>
            <a:r>
              <a:rPr lang="en-US" sz="1600" b="0" i="0" u="none">
                <a:solidFill>
                  <a:srgbClr val="008000"/>
                </a:solidFill>
                <a:latin typeface="Tahoma"/>
                <a:ea typeface="Tahoma"/>
                <a:cs typeface="Tahoma"/>
                <a:sym typeface="Tahoma"/>
              </a:rPr>
              <a:t>newyork.cbslocal.com </a:t>
            </a:r>
          </a:p>
          <a:p>
            <a:pPr marL="0" marR="0" lvl="0" indent="0" algn="l" rtl="0">
              <a:lnSpc>
                <a:spcPct val="100000"/>
              </a:lnSpc>
              <a:spcBef>
                <a:spcPts val="0"/>
              </a:spcBef>
              <a:spcAft>
                <a:spcPts val="0"/>
              </a:spcAft>
              <a:buClr>
                <a:srgbClr val="0000CC"/>
              </a:buClr>
              <a:buSzPct val="25000"/>
              <a:buFont typeface="Tahoma"/>
              <a:buNone/>
            </a:pPr>
            <a:r>
              <a:rPr lang="en-US" sz="1200" b="0" i="0" u="none">
                <a:solidFill>
                  <a:srgbClr val="0000CC"/>
                </a:solidFill>
                <a:latin typeface="Tahoma"/>
                <a:ea typeface="Tahoma"/>
                <a:cs typeface="Tahoma"/>
                <a:sym typeface="Tahoma"/>
              </a:rPr>
              <a:t>Curb Cuts Around New York Are Defective, Disabled </a:t>
            </a:r>
          </a:p>
          <a:p>
            <a:pPr marL="0" marR="0" lvl="0" indent="0" algn="l" rtl="0">
              <a:lnSpc>
                <a:spcPct val="100000"/>
              </a:lnSpc>
              <a:spcBef>
                <a:spcPts val="0"/>
              </a:spcBef>
              <a:spcAft>
                <a:spcPts val="0"/>
              </a:spcAft>
              <a:buClr>
                <a:srgbClr val="0000CC"/>
              </a:buClr>
              <a:buSzPct val="25000"/>
              <a:buFont typeface="Tahoma"/>
              <a:buNone/>
            </a:pPr>
            <a:r>
              <a:rPr lang="en-US" sz="1200" b="0" i="0" u="none">
                <a:solidFill>
                  <a:srgbClr val="0000CC"/>
                </a:solidFill>
                <a:latin typeface="Tahoma"/>
                <a:ea typeface="Tahoma"/>
                <a:cs typeface="Tahoma"/>
                <a:sym typeface="Tahoma"/>
              </a:rPr>
              <a:t>Advocacy ... </a:t>
            </a:r>
          </a:p>
          <a:p>
            <a:pPr marL="0" marR="0" lvl="0" indent="0" algn="l" rtl="0">
              <a:lnSpc>
                <a:spcPct val="100000"/>
              </a:lnSpc>
              <a:spcBef>
                <a:spcPts val="0"/>
              </a:spcBef>
              <a:spcAft>
                <a:spcPts val="0"/>
              </a:spcAft>
              <a:buClr>
                <a:srgbClr val="000000"/>
              </a:buClr>
              <a:buSzPct val="25000"/>
              <a:buFont typeface="Tahoma"/>
              <a:buNone/>
            </a:pPr>
            <a:r>
              <a:rPr lang="en-US" sz="1000" b="0" i="0" u="none">
                <a:solidFill>
                  <a:srgbClr val="000000"/>
                </a:solidFill>
                <a:latin typeface="Tahoma"/>
                <a:ea typeface="Tahoma"/>
                <a:cs typeface="Tahoma"/>
                <a:sym typeface="Tahoma"/>
              </a:rPr>
              <a:t>Oct 4, 2016</a:t>
            </a:r>
            <a:r>
              <a:rPr lang="en-US" sz="1000" b="0" i="0" u="none">
                <a:solidFill>
                  <a:srgbClr val="000000"/>
                </a:solidFill>
                <a:latin typeface="Arial"/>
                <a:ea typeface="Arial"/>
                <a:cs typeface="Arial"/>
                <a:sym typeface="Arial"/>
              </a:rPr>
              <a:t> </a:t>
            </a:r>
            <a:r>
              <a:rPr lang="en-US" sz="1000" b="1" i="0" u="none">
                <a:solidFill>
                  <a:srgbClr val="000000"/>
                </a:solidFill>
                <a:latin typeface="Tahoma"/>
                <a:ea typeface="Tahoma"/>
                <a:cs typeface="Tahoma"/>
                <a:sym typeface="Tahoma"/>
              </a:rPr>
              <a:t>...</a:t>
            </a:r>
            <a:r>
              <a:rPr lang="en-US" sz="1000" b="0" i="0" u="none">
                <a:solidFill>
                  <a:srgbClr val="000000"/>
                </a:solidFill>
                <a:latin typeface="Arial"/>
                <a:ea typeface="Arial"/>
                <a:cs typeface="Arial"/>
                <a:sym typeface="Arial"/>
              </a:rPr>
              <a:t> </a:t>
            </a:r>
            <a:r>
              <a:rPr lang="en-US" sz="1000" b="0" i="0" u="none">
                <a:solidFill>
                  <a:srgbClr val="000000"/>
                </a:solidFill>
                <a:latin typeface="Tahoma"/>
                <a:ea typeface="Tahoma"/>
                <a:cs typeface="Tahoma"/>
                <a:sym typeface="Tahoma"/>
              </a:rPr>
              <a:t>Bartley works at the</a:t>
            </a:r>
            <a:r>
              <a:rPr lang="en-US" sz="1000" b="0" i="0" u="none">
                <a:solidFill>
                  <a:srgbClr val="000000"/>
                </a:solidFill>
                <a:latin typeface="Arial"/>
                <a:ea typeface="Arial"/>
                <a:cs typeface="Arial"/>
                <a:sym typeface="Arial"/>
              </a:rPr>
              <a:t> </a:t>
            </a:r>
            <a:r>
              <a:rPr lang="en-US" sz="1000" b="1" i="0" u="none">
                <a:solidFill>
                  <a:srgbClr val="000000"/>
                </a:solidFill>
                <a:latin typeface="Tahoma"/>
                <a:ea typeface="Tahoma"/>
                <a:cs typeface="Tahoma"/>
                <a:sym typeface="Tahoma"/>
              </a:rPr>
              <a:t>Center for Independence</a:t>
            </a:r>
            <a:r>
              <a:rPr lang="en-US" sz="1000" b="0" i="0" u="none">
                <a:solidFill>
                  <a:srgbClr val="000000"/>
                </a:solidFill>
                <a:latin typeface="Arial"/>
                <a:ea typeface="Arial"/>
                <a:cs typeface="Arial"/>
                <a:sym typeface="Arial"/>
              </a:rPr>
              <a:t> </a:t>
            </a:r>
            <a:r>
              <a:rPr lang="en-US" sz="1000" b="0" i="0" u="none">
                <a:solidFill>
                  <a:srgbClr val="000000"/>
                </a:solidFill>
                <a:latin typeface="Tahoma"/>
                <a:ea typeface="Tahoma"/>
                <a:cs typeface="Tahoma"/>
                <a:sym typeface="Tahoma"/>
              </a:rPr>
              <a:t>of the Disabled, a group suing the city claiming 75 percent of cuts they surveyed below 14th...</a:t>
            </a:r>
          </a:p>
        </p:txBody>
      </p:sp>
      <p:pic>
        <p:nvPicPr>
          <p:cNvPr id="488" name="Shape 488" descr="https://encrypted-tbn1.gstatic.com/images?q=tbn:ANd9GcTu5L2rFttu3cU37kCqr2PE0iuF3y6-fuQ8HzMPb-D92n3diAepSoKJh08s"/>
          <p:cNvPicPr preferRelativeResize="0"/>
          <p:nvPr/>
        </p:nvPicPr>
        <p:blipFill rotWithShape="1">
          <a:blip r:embed="rId12">
            <a:alphaModFix/>
          </a:blip>
          <a:srcRect/>
          <a:stretch/>
        </p:blipFill>
        <p:spPr>
          <a:xfrm>
            <a:off x="7415211" y="3667125"/>
            <a:ext cx="971550" cy="544511"/>
          </a:xfrm>
          <a:prstGeom prst="rect">
            <a:avLst/>
          </a:prstGeom>
          <a:noFill/>
          <a:ln>
            <a:noFill/>
          </a:ln>
        </p:spPr>
      </p:pic>
      <p:sp>
        <p:nvSpPr>
          <p:cNvPr id="489" name="Shape 489"/>
          <p:cNvSpPr txBox="1">
            <a:spLocks noGrp="1"/>
          </p:cNvSpPr>
          <p:nvPr>
            <p:ph type="sldNum" idx="12"/>
          </p:nvPr>
        </p:nvSpPr>
        <p:spPr>
          <a:xfrm>
            <a:off x="7010400" y="6551624"/>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Shape 494"/>
          <p:cNvPicPr preferRelativeResize="0"/>
          <p:nvPr/>
        </p:nvPicPr>
        <p:blipFill rotWithShape="1">
          <a:blip r:embed="rId3">
            <a:alphaModFix/>
          </a:blip>
          <a:srcRect/>
          <a:stretch/>
        </p:blipFill>
        <p:spPr>
          <a:xfrm>
            <a:off x="0" y="0"/>
            <a:ext cx="9144000" cy="1263650"/>
          </a:xfrm>
          <a:prstGeom prst="rect">
            <a:avLst/>
          </a:prstGeom>
          <a:noFill/>
          <a:ln>
            <a:noFill/>
          </a:ln>
          <a:effectLst>
            <a:outerShdw blurRad="63500" dist="20000" dir="5400000">
              <a:srgbClr val="000000">
                <a:alpha val="37647"/>
              </a:srgbClr>
            </a:outerShdw>
          </a:effectLst>
        </p:spPr>
      </p:pic>
      <p:pic>
        <p:nvPicPr>
          <p:cNvPr id="495" name="Shape 495"/>
          <p:cNvPicPr preferRelativeResize="0"/>
          <p:nvPr/>
        </p:nvPicPr>
        <p:blipFill rotWithShape="1">
          <a:blip r:embed="rId4">
            <a:alphaModFix/>
          </a:blip>
          <a:srcRect/>
          <a:stretch/>
        </p:blipFill>
        <p:spPr>
          <a:xfrm>
            <a:off x="1900236" y="66675"/>
            <a:ext cx="6476999" cy="1143000"/>
          </a:xfrm>
          <a:prstGeom prst="rect">
            <a:avLst/>
          </a:prstGeom>
          <a:noFill/>
          <a:ln>
            <a:noFill/>
          </a:ln>
        </p:spPr>
      </p:pic>
      <p:pic>
        <p:nvPicPr>
          <p:cNvPr id="496" name="Shape 496"/>
          <p:cNvPicPr preferRelativeResize="0"/>
          <p:nvPr/>
        </p:nvPicPr>
        <p:blipFill rotWithShape="1">
          <a:blip r:embed="rId5">
            <a:alphaModFix/>
          </a:blip>
          <a:srcRect/>
          <a:stretch/>
        </p:blipFill>
        <p:spPr>
          <a:xfrm>
            <a:off x="1600200" y="228600"/>
            <a:ext cx="1171575" cy="266699"/>
          </a:xfrm>
          <a:prstGeom prst="rect">
            <a:avLst/>
          </a:prstGeom>
          <a:noFill/>
          <a:ln>
            <a:noFill/>
          </a:ln>
        </p:spPr>
      </p:pic>
      <p:pic>
        <p:nvPicPr>
          <p:cNvPr id="497" name="Shape 497"/>
          <p:cNvPicPr preferRelativeResize="0"/>
          <p:nvPr/>
        </p:nvPicPr>
        <p:blipFill rotWithShape="1">
          <a:blip r:embed="rId6">
            <a:alphaModFix/>
          </a:blip>
          <a:srcRect/>
          <a:stretch/>
        </p:blipFill>
        <p:spPr>
          <a:xfrm>
            <a:off x="1600200" y="533400"/>
            <a:ext cx="2857499" cy="217487"/>
          </a:xfrm>
          <a:prstGeom prst="rect">
            <a:avLst/>
          </a:prstGeom>
          <a:noFill/>
          <a:ln>
            <a:noFill/>
          </a:ln>
        </p:spPr>
      </p:pic>
      <p:pic>
        <p:nvPicPr>
          <p:cNvPr id="498" name="Shape 498"/>
          <p:cNvPicPr preferRelativeResize="0"/>
          <p:nvPr/>
        </p:nvPicPr>
        <p:blipFill rotWithShape="1">
          <a:blip r:embed="rId7">
            <a:alphaModFix/>
          </a:blip>
          <a:srcRect/>
          <a:stretch/>
        </p:blipFill>
        <p:spPr>
          <a:xfrm>
            <a:off x="4572000" y="2522285"/>
            <a:ext cx="4325693" cy="3137754"/>
          </a:xfrm>
          <a:prstGeom prst="rect">
            <a:avLst/>
          </a:prstGeom>
          <a:noFill/>
          <a:ln>
            <a:noFill/>
          </a:ln>
        </p:spPr>
      </p:pic>
      <p:sp>
        <p:nvSpPr>
          <p:cNvPr id="499" name="Shape 499"/>
          <p:cNvSpPr txBox="1">
            <a:spLocks noGrp="1"/>
          </p:cNvSpPr>
          <p:nvPr>
            <p:ph type="body" idx="1"/>
          </p:nvPr>
        </p:nvSpPr>
        <p:spPr>
          <a:xfrm>
            <a:off x="457200" y="2060620"/>
            <a:ext cx="4267199" cy="464497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900" b="1" dirty="0"/>
          </a:p>
          <a:p>
            <a:pPr marL="0" marR="0" lvl="0" indent="0" algn="l" rtl="0">
              <a:lnSpc>
                <a:spcPct val="100000"/>
              </a:lnSpc>
              <a:spcBef>
                <a:spcPts val="0"/>
              </a:spcBef>
              <a:spcAft>
                <a:spcPts val="0"/>
              </a:spcAft>
              <a:buClr>
                <a:schemeClr val="dk1"/>
              </a:buClr>
              <a:buSzPct val="25000"/>
              <a:buFont typeface="Arial"/>
              <a:buNone/>
            </a:pPr>
            <a:r>
              <a:rPr lang="en-US" sz="1400" b="1" i="0" u="none" strike="noStrike" cap="none" dirty="0">
                <a:solidFill>
                  <a:schemeClr val="dk1"/>
                </a:solidFill>
                <a:latin typeface="Tahoma"/>
                <a:ea typeface="Tahoma"/>
                <a:cs typeface="Tahoma"/>
                <a:sym typeface="Tahoma"/>
              </a:rPr>
              <a:t>CIDNY’s 2016 Facebook Page</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Total fans: 4,748 </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Total CIDNY posts: 227</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Average posts per week: 4</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Total reach:</a:t>
            </a:r>
            <a:r>
              <a:rPr lang="en-US" sz="1400" b="0" i="1" u="none" strike="noStrike" cap="none" dirty="0">
                <a:solidFill>
                  <a:schemeClr val="dk1"/>
                </a:solidFill>
                <a:latin typeface="Tahoma"/>
                <a:ea typeface="Tahoma"/>
                <a:cs typeface="Tahoma"/>
                <a:sym typeface="Tahoma"/>
              </a:rPr>
              <a:t> </a:t>
            </a:r>
            <a:r>
              <a:rPr lang="en-US" sz="1400" b="0" i="0" u="none" strike="noStrike" cap="none" dirty="0">
                <a:solidFill>
                  <a:schemeClr val="dk1"/>
                </a:solidFill>
                <a:latin typeface="Tahoma"/>
                <a:ea typeface="Tahoma"/>
                <a:cs typeface="Tahoma"/>
                <a:sym typeface="Tahoma"/>
              </a:rPr>
              <a:t>1,016,931</a:t>
            </a:r>
            <a:r>
              <a:rPr lang="en-US" sz="1400" b="0" i="1" u="none" strike="noStrike" cap="none" dirty="0">
                <a:solidFill>
                  <a:schemeClr val="dk1"/>
                </a:solidFill>
                <a:latin typeface="Tahoma"/>
                <a:ea typeface="Tahoma"/>
                <a:cs typeface="Tahoma"/>
                <a:sym typeface="Tahoma"/>
              </a:rPr>
              <a:t/>
            </a:r>
            <a:br>
              <a:rPr lang="en-US" sz="1400" b="0" i="1" u="none" strike="noStrike" cap="none" dirty="0">
                <a:solidFill>
                  <a:schemeClr val="dk1"/>
                </a:solidFill>
                <a:latin typeface="Tahoma"/>
                <a:ea typeface="Tahoma"/>
                <a:cs typeface="Tahoma"/>
                <a:sym typeface="Tahoma"/>
              </a:rPr>
            </a:br>
            <a:endParaRPr lang="en-US" sz="1400" b="0" i="1" u="none" strike="noStrike" cap="none" dirty="0">
              <a:solidFill>
                <a:schemeClr val="dk1"/>
              </a:solidFill>
              <a:latin typeface="Tahoma"/>
              <a:ea typeface="Tahoma"/>
              <a:cs typeface="Tahoma"/>
              <a:sym typeface="Tahoma"/>
            </a:endParaRP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Total likes/reactions, comments, and shares</a:t>
            </a:r>
            <a:r>
              <a:rPr lang="en-US" sz="1400" b="0" i="1" u="none" strike="noStrike" cap="none" dirty="0">
                <a:solidFill>
                  <a:schemeClr val="dk1"/>
                </a:solidFill>
                <a:latin typeface="Tahoma"/>
                <a:ea typeface="Tahoma"/>
                <a:cs typeface="Tahoma"/>
                <a:sym typeface="Tahoma"/>
              </a:rPr>
              <a:t>: </a:t>
            </a:r>
            <a:r>
              <a:rPr lang="en-US" sz="1400" b="0" i="0" u="none" strike="noStrike" cap="none" dirty="0">
                <a:solidFill>
                  <a:schemeClr val="dk1"/>
                </a:solidFill>
                <a:latin typeface="Tahoma"/>
                <a:ea typeface="Tahoma"/>
                <a:cs typeface="Tahoma"/>
                <a:sym typeface="Tahoma"/>
              </a:rPr>
              <a:t>37,472</a:t>
            </a:r>
            <a:r>
              <a:rPr lang="en-US" sz="1400" b="0" i="1" u="none" strike="noStrike" cap="none" dirty="0">
                <a:solidFill>
                  <a:schemeClr val="dk1"/>
                </a:solidFill>
                <a:latin typeface="Tahoma"/>
                <a:ea typeface="Tahoma"/>
                <a:cs typeface="Tahoma"/>
                <a:sym typeface="Tahoma"/>
              </a:rPr>
              <a:t/>
            </a:r>
            <a:br>
              <a:rPr lang="en-US" sz="1400" b="0" i="1" u="none" strike="noStrike" cap="none" dirty="0">
                <a:solidFill>
                  <a:schemeClr val="dk1"/>
                </a:solidFill>
                <a:latin typeface="Tahoma"/>
                <a:ea typeface="Tahoma"/>
                <a:cs typeface="Tahoma"/>
                <a:sym typeface="Tahoma"/>
              </a:rPr>
            </a:br>
            <a:endParaRPr lang="en-US" sz="1400" b="0" i="1" u="none" strike="noStrike" cap="none" dirty="0">
              <a:solidFill>
                <a:schemeClr val="dk1"/>
              </a:solidFill>
              <a:latin typeface="Tahoma"/>
              <a:ea typeface="Tahoma"/>
              <a:cs typeface="Tahoma"/>
              <a:sym typeface="Tahoma"/>
            </a:endParaRP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Total </a:t>
            </a:r>
            <a:r>
              <a:rPr lang="en-US" sz="1400" dirty="0"/>
              <a:t>“</a:t>
            </a:r>
            <a:r>
              <a:rPr lang="en-US" sz="1400" b="0" i="0" u="none" strike="noStrike" cap="none" dirty="0">
                <a:solidFill>
                  <a:schemeClr val="dk1"/>
                </a:solidFill>
                <a:latin typeface="Tahoma"/>
                <a:ea typeface="Tahoma"/>
                <a:cs typeface="Tahoma"/>
                <a:sym typeface="Tahoma"/>
              </a:rPr>
              <a:t>clicks</a:t>
            </a:r>
            <a:r>
              <a:rPr lang="en-US" sz="1400" dirty="0"/>
              <a:t>”</a:t>
            </a:r>
            <a:r>
              <a:rPr lang="en-US" sz="1400" b="0" i="0" u="none" strike="noStrike" cap="none" dirty="0">
                <a:solidFill>
                  <a:schemeClr val="dk1"/>
                </a:solidFill>
                <a:latin typeface="Tahoma"/>
                <a:ea typeface="Tahoma"/>
                <a:cs typeface="Tahoma"/>
                <a:sym typeface="Tahoma"/>
              </a:rPr>
              <a:t> &amp; views:</a:t>
            </a:r>
            <a:r>
              <a:rPr lang="en-US" sz="1400" b="0" i="1" u="none" strike="noStrike" cap="none" dirty="0">
                <a:solidFill>
                  <a:schemeClr val="dk1"/>
                </a:solidFill>
                <a:latin typeface="Tahoma"/>
                <a:ea typeface="Tahoma"/>
                <a:cs typeface="Tahoma"/>
                <a:sym typeface="Tahoma"/>
              </a:rPr>
              <a:t> </a:t>
            </a:r>
            <a:r>
              <a:rPr lang="en-US" sz="1400" b="0" i="0" u="none" strike="noStrike" cap="none" dirty="0">
                <a:solidFill>
                  <a:schemeClr val="dk1"/>
                </a:solidFill>
                <a:latin typeface="Tahoma"/>
                <a:ea typeface="Tahoma"/>
                <a:cs typeface="Tahoma"/>
                <a:sym typeface="Tahoma"/>
              </a:rPr>
              <a:t>26,892</a:t>
            </a:r>
          </a:p>
          <a:p>
            <a:pPr marL="0" marR="0" lvl="0" indent="0" algn="l" rtl="0">
              <a:lnSpc>
                <a:spcPct val="100000"/>
              </a:lnSpc>
              <a:spcBef>
                <a:spcPts val="180"/>
              </a:spcBef>
              <a:spcAft>
                <a:spcPts val="0"/>
              </a:spcAft>
              <a:buClr>
                <a:schemeClr val="dk1"/>
              </a:buClr>
              <a:buSzPct val="25000"/>
              <a:buFont typeface="Arial"/>
              <a:buNone/>
            </a:pPr>
            <a:endParaRPr sz="900" b="0" i="0" u="none" strike="noStrike" cap="none" dirty="0">
              <a:solidFill>
                <a:schemeClr val="dk1"/>
              </a:solidFill>
              <a:latin typeface="Tahoma"/>
              <a:ea typeface="Tahoma"/>
              <a:cs typeface="Tahoma"/>
              <a:sym typeface="Tahoma"/>
            </a:endParaRPr>
          </a:p>
          <a:p>
            <a:pPr marL="0" marR="0" lvl="0" indent="0" algn="l" rtl="0">
              <a:lnSpc>
                <a:spcPct val="100000"/>
              </a:lnSpc>
              <a:spcBef>
                <a:spcPts val="180"/>
              </a:spcBef>
              <a:spcAft>
                <a:spcPts val="0"/>
              </a:spcAft>
              <a:buClr>
                <a:schemeClr val="dk1"/>
              </a:buClr>
              <a:buSzPct val="25000"/>
              <a:buFont typeface="Arial"/>
              <a:buNone/>
            </a:pPr>
            <a:endParaRPr sz="900" b="1" i="0" u="none" strike="noStrike" cap="none" dirty="0">
              <a:solidFill>
                <a:schemeClr val="dk1"/>
              </a:solidFill>
              <a:latin typeface="Tahoma"/>
              <a:ea typeface="Tahoma"/>
              <a:cs typeface="Tahoma"/>
              <a:sym typeface="Tahoma"/>
            </a:endParaRPr>
          </a:p>
          <a:p>
            <a:pPr marL="0" marR="0" lvl="0" indent="0" algn="l" rtl="0">
              <a:lnSpc>
                <a:spcPct val="100000"/>
              </a:lnSpc>
              <a:spcBef>
                <a:spcPts val="280"/>
              </a:spcBef>
              <a:spcAft>
                <a:spcPts val="0"/>
              </a:spcAft>
              <a:buClr>
                <a:schemeClr val="dk1"/>
              </a:buClr>
              <a:buSzPct val="25000"/>
              <a:buFont typeface="Arial"/>
              <a:buNone/>
            </a:pPr>
            <a:r>
              <a:rPr lang="en-US" sz="1400" b="1" i="0" u="none" strike="noStrike" cap="none" dirty="0" smtClean="0">
                <a:solidFill>
                  <a:schemeClr val="dk1"/>
                </a:solidFill>
                <a:latin typeface="Tahoma"/>
                <a:ea typeface="Tahoma"/>
                <a:cs typeface="Tahoma"/>
                <a:sym typeface="Tahoma"/>
              </a:rPr>
              <a:t>Twitter (linked to our Facebook page): </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smtClean="0">
                <a:solidFill>
                  <a:schemeClr val="dk1"/>
                </a:solidFill>
                <a:latin typeface="Tahoma"/>
                <a:ea typeface="Tahoma"/>
                <a:cs typeface="Tahoma"/>
                <a:sym typeface="Tahoma"/>
              </a:rPr>
              <a:t>Followers: 421</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smtClean="0">
                <a:solidFill>
                  <a:schemeClr val="dk1"/>
                </a:solidFill>
                <a:latin typeface="Tahoma"/>
                <a:ea typeface="Tahoma"/>
                <a:cs typeface="Tahoma"/>
                <a:sym typeface="Tahoma"/>
              </a:rPr>
              <a:t>Total tweets: 180; Tweet impressions: 47,407 </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smtClean="0">
                <a:solidFill>
                  <a:schemeClr val="dk1"/>
                </a:solidFill>
                <a:latin typeface="Tahoma"/>
                <a:ea typeface="Tahoma"/>
                <a:cs typeface="Tahoma"/>
                <a:sym typeface="Tahoma"/>
              </a:rPr>
              <a:t> </a:t>
            </a:r>
          </a:p>
          <a:p>
            <a:pPr marL="342900" marR="0" lvl="0" indent="-342900" algn="l" rtl="0">
              <a:spcBef>
                <a:spcPts val="280"/>
              </a:spcBef>
              <a:spcAft>
                <a:spcPts val="0"/>
              </a:spcAft>
              <a:buClr>
                <a:schemeClr val="dk1"/>
              </a:buClr>
              <a:buSzPct val="100000"/>
              <a:buFont typeface="Arial"/>
              <a:buNone/>
            </a:pPr>
            <a:endParaRPr sz="1400" b="0" i="0" u="none" strike="noStrike" cap="none" dirty="0">
              <a:solidFill>
                <a:schemeClr val="dk1"/>
              </a:solidFill>
              <a:latin typeface="Tahoma"/>
              <a:ea typeface="Tahoma"/>
              <a:cs typeface="Tahoma"/>
              <a:sym typeface="Tahoma"/>
            </a:endParaRPr>
          </a:p>
        </p:txBody>
      </p:sp>
      <p:sp>
        <p:nvSpPr>
          <p:cNvPr id="500" name="Shape 50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12</a:t>
            </a:fld>
            <a:endParaRPr lang="en-US"/>
          </a:p>
        </p:txBody>
      </p:sp>
      <p:sp>
        <p:nvSpPr>
          <p:cNvPr id="2" name="TextBox 1"/>
          <p:cNvSpPr txBox="1"/>
          <p:nvPr/>
        </p:nvSpPr>
        <p:spPr>
          <a:xfrm>
            <a:off x="457200" y="1390579"/>
            <a:ext cx="8229600" cy="830997"/>
          </a:xfrm>
          <a:prstGeom prst="rect">
            <a:avLst/>
          </a:prstGeom>
          <a:noFill/>
        </p:spPr>
        <p:txBody>
          <a:bodyPr wrap="square" rtlCol="0">
            <a:spAutoFit/>
          </a:bodyPr>
          <a:lstStyle/>
          <a:p>
            <a:pPr lvl="0">
              <a:buClr>
                <a:schemeClr val="dk1"/>
              </a:buClr>
              <a:buSzPct val="25000"/>
            </a:pPr>
            <a:r>
              <a:rPr lang="en-US" sz="2400" b="1" dirty="0" smtClean="0"/>
              <a:t>We use </a:t>
            </a:r>
            <a:r>
              <a:rPr lang="en-US" sz="2400" b="1" dirty="0" smtClean="0"/>
              <a:t>research on </a:t>
            </a:r>
            <a:r>
              <a:rPr lang="en-US" sz="2400" b="1" dirty="0" smtClean="0"/>
              <a:t>Social Media with our </a:t>
            </a:r>
            <a:r>
              <a:rPr lang="en-US" sz="2400" b="1" dirty="0"/>
              <a:t>61,000 followers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a:stretch/>
        </p:blipFill>
        <p:spPr>
          <a:xfrm>
            <a:off x="33336" y="0"/>
            <a:ext cx="9144000" cy="1263650"/>
          </a:xfrm>
          <a:prstGeom prst="rect">
            <a:avLst/>
          </a:prstGeom>
          <a:noFill/>
          <a:ln>
            <a:noFill/>
          </a:ln>
          <a:effectLst>
            <a:outerShdw blurRad="63500" dist="20000" dir="5400000">
              <a:srgbClr val="000000">
                <a:alpha val="37647"/>
              </a:srgbClr>
            </a:outerShdw>
          </a:effectLst>
        </p:spPr>
      </p:pic>
      <p:pic>
        <p:nvPicPr>
          <p:cNvPr id="506" name="Shape 506"/>
          <p:cNvPicPr preferRelativeResize="0"/>
          <p:nvPr/>
        </p:nvPicPr>
        <p:blipFill rotWithShape="1">
          <a:blip r:embed="rId4">
            <a:alphaModFix/>
          </a:blip>
          <a:srcRect/>
          <a:stretch/>
        </p:blipFill>
        <p:spPr>
          <a:xfrm>
            <a:off x="1828800" y="0"/>
            <a:ext cx="6476999" cy="1143000"/>
          </a:xfrm>
          <a:prstGeom prst="rect">
            <a:avLst/>
          </a:prstGeom>
          <a:noFill/>
          <a:ln>
            <a:noFill/>
          </a:ln>
        </p:spPr>
      </p:pic>
      <p:pic>
        <p:nvPicPr>
          <p:cNvPr id="507" name="Shape 507"/>
          <p:cNvPicPr preferRelativeResize="0"/>
          <p:nvPr/>
        </p:nvPicPr>
        <p:blipFill rotWithShape="1">
          <a:blip r:embed="rId5">
            <a:alphaModFix/>
          </a:blip>
          <a:srcRect/>
          <a:stretch/>
        </p:blipFill>
        <p:spPr>
          <a:xfrm>
            <a:off x="1600200" y="228600"/>
            <a:ext cx="1171575" cy="266699"/>
          </a:xfrm>
          <a:prstGeom prst="rect">
            <a:avLst/>
          </a:prstGeom>
          <a:noFill/>
          <a:ln>
            <a:noFill/>
          </a:ln>
        </p:spPr>
      </p:pic>
      <p:pic>
        <p:nvPicPr>
          <p:cNvPr id="508" name="Shape 508"/>
          <p:cNvPicPr preferRelativeResize="0"/>
          <p:nvPr/>
        </p:nvPicPr>
        <p:blipFill rotWithShape="1">
          <a:blip r:embed="rId6">
            <a:alphaModFix/>
          </a:blip>
          <a:srcRect/>
          <a:stretch/>
        </p:blipFill>
        <p:spPr>
          <a:xfrm>
            <a:off x="1600200" y="533400"/>
            <a:ext cx="2857499" cy="217487"/>
          </a:xfrm>
          <a:prstGeom prst="rect">
            <a:avLst/>
          </a:prstGeom>
          <a:noFill/>
          <a:ln>
            <a:noFill/>
          </a:ln>
        </p:spPr>
      </p:pic>
      <p:sp>
        <p:nvSpPr>
          <p:cNvPr id="509" name="Shape 509"/>
          <p:cNvSpPr txBox="1">
            <a:spLocks noGrp="1"/>
          </p:cNvSpPr>
          <p:nvPr>
            <p:ph type="title"/>
          </p:nvPr>
        </p:nvSpPr>
        <p:spPr>
          <a:xfrm>
            <a:off x="244475" y="1711325"/>
            <a:ext cx="3560761" cy="48323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i="0" u="none" strike="noStrike" cap="none" dirty="0" smtClean="0">
                <a:solidFill>
                  <a:schemeClr val="dk1"/>
                </a:solidFill>
                <a:latin typeface="Tahoma"/>
                <a:ea typeface="Tahoma"/>
                <a:cs typeface="Tahoma"/>
                <a:sym typeface="Tahoma"/>
              </a:rPr>
              <a:t>Contact us:</a:t>
            </a:r>
            <a:br>
              <a:rPr lang="en-US" sz="2400" b="1" i="0" u="none" strike="noStrike" cap="none" dirty="0" smtClean="0">
                <a:solidFill>
                  <a:schemeClr val="dk1"/>
                </a:solidFill>
                <a:latin typeface="Tahoma"/>
                <a:ea typeface="Tahoma"/>
                <a:cs typeface="Tahoma"/>
                <a:sym typeface="Tahoma"/>
              </a:rPr>
            </a:br>
            <a:endParaRPr lang="en-US" sz="2400" b="1" i="0" u="none" strike="noStrike" cap="none" dirty="0">
              <a:solidFill>
                <a:schemeClr val="dk1"/>
              </a:solidFill>
              <a:latin typeface="Tahoma"/>
              <a:ea typeface="Tahoma"/>
              <a:cs typeface="Tahoma"/>
              <a:sym typeface="Tahoma"/>
            </a:endParaRPr>
          </a:p>
        </p:txBody>
      </p:sp>
      <p:sp>
        <p:nvSpPr>
          <p:cNvPr id="510" name="Shape 510"/>
          <p:cNvSpPr txBox="1">
            <a:spLocks noGrp="1"/>
          </p:cNvSpPr>
          <p:nvPr>
            <p:ph type="body" idx="1"/>
          </p:nvPr>
        </p:nvSpPr>
        <p:spPr>
          <a:xfrm>
            <a:off x="244475" y="2082800"/>
            <a:ext cx="3560761" cy="3493752"/>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sz="2400" b="1" dirty="0" smtClean="0">
                <a:hlinkClick r:id="rId7"/>
              </a:rPr>
              <a:t>CID*NY</a:t>
            </a:r>
          </a:p>
          <a:p>
            <a:pPr marL="0" lvl="0" indent="0">
              <a:spcBef>
                <a:spcPts val="0"/>
              </a:spcBef>
              <a:buSzPct val="25000"/>
              <a:buNone/>
            </a:pPr>
            <a:r>
              <a:rPr lang="en-US" sz="2400" b="1" dirty="0" smtClean="0">
                <a:hlinkClick r:id="rId7"/>
              </a:rPr>
              <a:t>841 Broadway #301</a:t>
            </a:r>
          </a:p>
          <a:p>
            <a:pPr marL="0" lvl="0" indent="0">
              <a:spcBef>
                <a:spcPts val="0"/>
              </a:spcBef>
              <a:buSzPct val="25000"/>
              <a:buNone/>
            </a:pPr>
            <a:r>
              <a:rPr lang="en-US" sz="2400" b="1" dirty="0" smtClean="0">
                <a:hlinkClick r:id="rId7"/>
              </a:rPr>
              <a:t>NY, NY 10003</a:t>
            </a:r>
          </a:p>
          <a:p>
            <a:pPr marL="0" lvl="0" indent="0">
              <a:spcBef>
                <a:spcPts val="0"/>
              </a:spcBef>
              <a:buSzPct val="25000"/>
              <a:buNone/>
            </a:pPr>
            <a:endParaRPr lang="en-US" sz="1600" b="1" dirty="0">
              <a:hlinkClick r:id="rId7"/>
            </a:endParaRPr>
          </a:p>
          <a:p>
            <a:pPr marL="0" lvl="0" indent="0">
              <a:spcBef>
                <a:spcPts val="0"/>
              </a:spcBef>
              <a:buSzPct val="25000"/>
              <a:buNone/>
            </a:pPr>
            <a:r>
              <a:rPr lang="en-US" sz="2400" b="1" dirty="0" smtClean="0">
                <a:hlinkClick r:id="rId7"/>
              </a:rPr>
              <a:t>212-674-2300</a:t>
            </a:r>
          </a:p>
          <a:p>
            <a:pPr marL="0" lvl="0" indent="0">
              <a:spcBef>
                <a:spcPts val="0"/>
              </a:spcBef>
              <a:buSzPct val="25000"/>
              <a:buNone/>
            </a:pPr>
            <a:endParaRPr lang="en-US" sz="1600" b="1" dirty="0">
              <a:hlinkClick r:id="rId7"/>
            </a:endParaRPr>
          </a:p>
          <a:p>
            <a:pPr marL="0" lvl="0" indent="0">
              <a:spcBef>
                <a:spcPts val="0"/>
              </a:spcBef>
              <a:buSzPct val="25000"/>
              <a:buNone/>
            </a:pPr>
            <a:r>
              <a:rPr lang="en-US" sz="2400" b="1" dirty="0" smtClean="0">
                <a:hlinkClick r:id="rId7"/>
              </a:rPr>
              <a:t>www.CIDNY.org</a:t>
            </a:r>
            <a:endParaRPr lang="en-US" sz="2400" b="1" dirty="0" smtClean="0"/>
          </a:p>
          <a:p>
            <a:pPr marL="0" lvl="0" indent="0">
              <a:spcBef>
                <a:spcPts val="0"/>
              </a:spcBef>
              <a:buSzPct val="25000"/>
              <a:buNone/>
            </a:pPr>
            <a:endParaRPr lang="en-US" sz="2400" b="1" i="0" u="none" strike="noStrike" cap="none" dirty="0">
              <a:solidFill>
                <a:schemeClr val="dk1"/>
              </a:solidFill>
              <a:latin typeface="Tahoma"/>
              <a:ea typeface="Tahoma"/>
              <a:cs typeface="Tahoma"/>
              <a:sym typeface="Tahoma"/>
            </a:endParaRPr>
          </a:p>
          <a:p>
            <a:pPr marL="0" lvl="0" indent="0">
              <a:spcBef>
                <a:spcPts val="0"/>
              </a:spcBef>
              <a:buSzPct val="25000"/>
              <a:buNone/>
            </a:pPr>
            <a:r>
              <a:rPr lang="en-US" sz="2400" b="1" dirty="0" smtClean="0"/>
              <a:t>Sdooha@CIDNY.ORG</a:t>
            </a:r>
            <a:endParaRPr lang="en-US" sz="2400" b="1" i="0" u="none" strike="noStrike" cap="none" dirty="0" smtClean="0">
              <a:solidFill>
                <a:schemeClr val="dk1"/>
              </a:solidFill>
              <a:latin typeface="Tahoma"/>
              <a:ea typeface="Tahoma"/>
              <a:cs typeface="Tahoma"/>
              <a:sym typeface="Tahoma"/>
            </a:endParaRP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dirty="0">
                <a:solidFill>
                  <a:schemeClr val="dk1"/>
                </a:solidFill>
                <a:latin typeface="Tahoma"/>
                <a:ea typeface="Tahoma"/>
                <a:cs typeface="Tahoma"/>
                <a:sym typeface="Tahoma"/>
              </a:rPr>
              <a:t> </a:t>
            </a:r>
          </a:p>
          <a:p>
            <a:pPr marL="342900" marR="0" lvl="0" indent="-342900" algn="l" rtl="0">
              <a:spcBef>
                <a:spcPts val="280"/>
              </a:spcBef>
              <a:spcAft>
                <a:spcPts val="0"/>
              </a:spcAft>
              <a:buClr>
                <a:schemeClr val="dk1"/>
              </a:buClr>
              <a:buSzPct val="100000"/>
              <a:buFont typeface="Arial"/>
              <a:buNone/>
            </a:pPr>
            <a:endParaRPr sz="1400" b="0" i="0" u="none" strike="noStrike" cap="none" dirty="0">
              <a:solidFill>
                <a:schemeClr val="dk1"/>
              </a:solidFill>
              <a:latin typeface="Tahoma"/>
              <a:ea typeface="Tahoma"/>
              <a:cs typeface="Tahoma"/>
              <a:sym typeface="Tahoma"/>
            </a:endParaRPr>
          </a:p>
        </p:txBody>
      </p:sp>
      <p:pic>
        <p:nvPicPr>
          <p:cNvPr id="511" name="Shape 511"/>
          <p:cNvPicPr preferRelativeResize="0"/>
          <p:nvPr/>
        </p:nvPicPr>
        <p:blipFill rotWithShape="1">
          <a:blip r:embed="rId8">
            <a:alphaModFix/>
          </a:blip>
          <a:srcRect/>
          <a:stretch/>
        </p:blipFill>
        <p:spPr>
          <a:xfrm>
            <a:off x="3757413" y="1676400"/>
            <a:ext cx="5004514" cy="3900152"/>
          </a:xfrm>
          <a:prstGeom prst="rect">
            <a:avLst/>
          </a:prstGeom>
          <a:noFill/>
          <a:ln>
            <a:noFill/>
          </a:ln>
        </p:spPr>
      </p:pic>
      <p:sp>
        <p:nvSpPr>
          <p:cNvPr id="512" name="Shape 512"/>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13</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164" name="Shape 164"/>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165" name="Shape 165"/>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166" name="Shape 166"/>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167" name="Shape 167"/>
          <p:cNvSpPr txBox="1">
            <a:spLocks noGrp="1"/>
          </p:cNvSpPr>
          <p:nvPr>
            <p:ph type="title"/>
          </p:nvPr>
        </p:nvSpPr>
        <p:spPr>
          <a:xfrm>
            <a:off x="609600" y="1600200"/>
            <a:ext cx="7772400" cy="13620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4000" b="1" i="0" u="none" strike="noStrike" cap="none">
                <a:solidFill>
                  <a:schemeClr val="dk1"/>
                </a:solidFill>
                <a:latin typeface="Tahoma"/>
                <a:ea typeface="Tahoma"/>
                <a:cs typeface="Tahoma"/>
                <a:sym typeface="Tahoma"/>
              </a:rPr>
              <a:t/>
            </a:r>
            <a:br>
              <a:rPr lang="en-US" sz="4000" b="1" i="0" u="none" strike="noStrike" cap="none">
                <a:solidFill>
                  <a:schemeClr val="dk1"/>
                </a:solidFill>
                <a:latin typeface="Tahoma"/>
                <a:ea typeface="Tahoma"/>
                <a:cs typeface="Tahoma"/>
                <a:sym typeface="Tahoma"/>
              </a:rPr>
            </a:br>
            <a:r>
              <a:rPr lang="en-US" sz="4000" b="1" i="0" u="none" strike="noStrike" cap="none">
                <a:solidFill>
                  <a:schemeClr val="dk1"/>
                </a:solidFill>
                <a:latin typeface="Tahoma"/>
                <a:ea typeface="Tahoma"/>
                <a:cs typeface="Tahoma"/>
                <a:sym typeface="Tahoma"/>
              </a:rPr>
              <a:t>OUR MISSION</a:t>
            </a:r>
          </a:p>
        </p:txBody>
      </p:sp>
      <p:sp>
        <p:nvSpPr>
          <p:cNvPr id="168" name="Shape 168"/>
          <p:cNvSpPr txBox="1">
            <a:spLocks noGrp="1"/>
          </p:cNvSpPr>
          <p:nvPr>
            <p:ph type="body" idx="1"/>
          </p:nvPr>
        </p:nvSpPr>
        <p:spPr>
          <a:xfrm>
            <a:off x="609600" y="3124200"/>
            <a:ext cx="7772400" cy="1500187"/>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Tahoma"/>
                <a:ea typeface="Tahoma"/>
                <a:cs typeface="Tahoma"/>
                <a:sym typeface="Tahoma"/>
              </a:rPr>
              <a:t>The Center for Independence of the Disabled, New York’s (CIDNY) goal is to ensure full integration, independence and equal opportunity for all people with disabilities by removing barriers to the social, economic, cultural and civic life of the community. </a:t>
            </a:r>
          </a:p>
        </p:txBody>
      </p:sp>
      <p:sp>
        <p:nvSpPr>
          <p:cNvPr id="169" name="Shape 169"/>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85363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a:stretch/>
        </p:blipFill>
        <p:spPr>
          <a:xfrm>
            <a:off x="9525" y="-58736"/>
            <a:ext cx="9144000" cy="1263650"/>
          </a:xfrm>
          <a:prstGeom prst="rect">
            <a:avLst/>
          </a:prstGeom>
          <a:noFill/>
          <a:ln>
            <a:noFill/>
          </a:ln>
          <a:effectLst>
            <a:outerShdw blurRad="63500" dist="20000" dir="5400000">
              <a:srgbClr val="000000">
                <a:alpha val="37647"/>
              </a:srgbClr>
            </a:outerShdw>
          </a:effectLst>
        </p:spPr>
      </p:pic>
      <p:pic>
        <p:nvPicPr>
          <p:cNvPr id="194" name="Shape 194"/>
          <p:cNvPicPr preferRelativeResize="0"/>
          <p:nvPr/>
        </p:nvPicPr>
        <p:blipFill rotWithShape="1">
          <a:blip r:embed="rId4">
            <a:alphaModFix/>
          </a:blip>
          <a:srcRect/>
          <a:stretch/>
        </p:blipFill>
        <p:spPr>
          <a:xfrm>
            <a:off x="1828800" y="0"/>
            <a:ext cx="6476999" cy="1143000"/>
          </a:xfrm>
          <a:prstGeom prst="rect">
            <a:avLst/>
          </a:prstGeom>
          <a:noFill/>
          <a:ln>
            <a:noFill/>
          </a:ln>
        </p:spPr>
      </p:pic>
      <p:pic>
        <p:nvPicPr>
          <p:cNvPr id="195" name="Shape 195"/>
          <p:cNvPicPr preferRelativeResize="0"/>
          <p:nvPr/>
        </p:nvPicPr>
        <p:blipFill rotWithShape="1">
          <a:blip r:embed="rId5">
            <a:alphaModFix/>
          </a:blip>
          <a:srcRect/>
          <a:stretch/>
        </p:blipFill>
        <p:spPr>
          <a:xfrm>
            <a:off x="1600200" y="228600"/>
            <a:ext cx="1171575" cy="266699"/>
          </a:xfrm>
          <a:prstGeom prst="rect">
            <a:avLst/>
          </a:prstGeom>
          <a:noFill/>
          <a:ln>
            <a:noFill/>
          </a:ln>
        </p:spPr>
      </p:pic>
      <p:pic>
        <p:nvPicPr>
          <p:cNvPr id="196" name="Shape 196"/>
          <p:cNvPicPr preferRelativeResize="0"/>
          <p:nvPr/>
        </p:nvPicPr>
        <p:blipFill rotWithShape="1">
          <a:blip r:embed="rId6">
            <a:alphaModFix/>
          </a:blip>
          <a:srcRect/>
          <a:stretch/>
        </p:blipFill>
        <p:spPr>
          <a:xfrm>
            <a:off x="1600200" y="533400"/>
            <a:ext cx="2857499" cy="217487"/>
          </a:xfrm>
          <a:prstGeom prst="rect">
            <a:avLst/>
          </a:prstGeom>
          <a:noFill/>
          <a:ln>
            <a:noFill/>
          </a:ln>
        </p:spPr>
      </p:pic>
      <p:sp>
        <p:nvSpPr>
          <p:cNvPr id="197" name="Shape 197"/>
          <p:cNvSpPr txBox="1">
            <a:spLocks noGrp="1"/>
          </p:cNvSpPr>
          <p:nvPr>
            <p:ph type="title"/>
          </p:nvPr>
        </p:nvSpPr>
        <p:spPr>
          <a:xfrm>
            <a:off x="307974" y="1552575"/>
            <a:ext cx="2589771" cy="53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i="0" u="none" strike="noStrike" cap="none" dirty="0">
                <a:solidFill>
                  <a:schemeClr val="dk1"/>
                </a:solidFill>
                <a:latin typeface="Tahoma"/>
                <a:ea typeface="Tahoma"/>
                <a:cs typeface="Tahoma"/>
                <a:sym typeface="Tahoma"/>
              </a:rPr>
              <a:t>Who We Serve</a:t>
            </a:r>
          </a:p>
        </p:txBody>
      </p:sp>
      <p:sp>
        <p:nvSpPr>
          <p:cNvPr id="198" name="Shape 198"/>
          <p:cNvSpPr txBox="1">
            <a:spLocks noGrp="1"/>
          </p:cNvSpPr>
          <p:nvPr>
            <p:ph type="body" idx="1"/>
          </p:nvPr>
        </p:nvSpPr>
        <p:spPr>
          <a:xfrm>
            <a:off x="266700" y="1981200"/>
            <a:ext cx="2324100" cy="45945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dk1"/>
              </a:buClr>
              <a:buSzPct val="25000"/>
              <a:buFont typeface="Arial"/>
              <a:buNone/>
            </a:pPr>
            <a:r>
              <a:rPr lang="en-US" sz="1200" b="0" i="0" u="none" strike="noStrike" cap="none" dirty="0">
                <a:solidFill>
                  <a:schemeClr val="dk1"/>
                </a:solidFill>
                <a:latin typeface="Tahoma"/>
                <a:ea typeface="Tahoma"/>
                <a:cs typeface="Tahoma"/>
                <a:sym typeface="Tahoma"/>
              </a:rPr>
              <a:t>CIDNY serves any person in New York City with any type of disability. In</a:t>
            </a:r>
            <a:r>
              <a:rPr lang="en-US" sz="1200" dirty="0"/>
              <a:t> 2016, </a:t>
            </a:r>
            <a:r>
              <a:rPr lang="en-US" sz="1200" b="0" i="0" u="none" strike="noStrike" cap="none" dirty="0">
                <a:solidFill>
                  <a:schemeClr val="dk1"/>
                </a:solidFill>
                <a:latin typeface="Tahoma"/>
                <a:ea typeface="Tahoma"/>
                <a:cs typeface="Tahoma"/>
                <a:sym typeface="Tahoma"/>
              </a:rPr>
              <a:t>CIDNY </a:t>
            </a:r>
            <a:r>
              <a:rPr lang="en-US" sz="1200" dirty="0"/>
              <a:t>reached</a:t>
            </a:r>
            <a:r>
              <a:rPr lang="en-US" sz="1200" b="0" i="0" u="none" strike="noStrike" cap="none" dirty="0">
                <a:solidFill>
                  <a:schemeClr val="dk1"/>
                </a:solidFill>
                <a:latin typeface="Tahoma"/>
                <a:ea typeface="Tahoma"/>
                <a:cs typeface="Tahoma"/>
                <a:sym typeface="Tahoma"/>
              </a:rPr>
              <a:t> over </a:t>
            </a:r>
            <a:r>
              <a:rPr lang="en-US" sz="1200" dirty="0"/>
              <a:t>22,800</a:t>
            </a:r>
            <a:r>
              <a:rPr lang="en-US" sz="1200" b="0" i="0" u="none" strike="noStrike" cap="none" dirty="0">
                <a:solidFill>
                  <a:schemeClr val="dk1"/>
                </a:solidFill>
                <a:latin typeface="Tahoma"/>
                <a:ea typeface="Tahoma"/>
                <a:cs typeface="Tahoma"/>
                <a:sym typeface="Tahoma"/>
              </a:rPr>
              <a:t> New Yorkers with </a:t>
            </a:r>
            <a:r>
              <a:rPr lang="en-US" sz="1200" dirty="0"/>
              <a:t>d</a:t>
            </a:r>
            <a:r>
              <a:rPr lang="en-US" sz="1200" b="0" i="0" u="none" strike="noStrike" cap="none" dirty="0">
                <a:solidFill>
                  <a:schemeClr val="dk1"/>
                </a:solidFill>
                <a:latin typeface="Tahoma"/>
                <a:ea typeface="Tahoma"/>
                <a:cs typeface="Tahoma"/>
                <a:sym typeface="Tahoma"/>
              </a:rPr>
              <a:t>isabilities, their families and service providers.</a:t>
            </a:r>
          </a:p>
          <a:p>
            <a:pPr marL="0" marR="0" lvl="0" indent="0" algn="l" rtl="0">
              <a:lnSpc>
                <a:spcPct val="150000"/>
              </a:lnSpc>
              <a:spcBef>
                <a:spcPts val="240"/>
              </a:spcBef>
              <a:spcAft>
                <a:spcPts val="0"/>
              </a:spcAft>
              <a:buClr>
                <a:schemeClr val="dk1"/>
              </a:buClr>
              <a:buSzPct val="25000"/>
              <a:buFont typeface="Arial"/>
              <a:buNone/>
            </a:pPr>
            <a:endParaRPr sz="1200" dirty="0"/>
          </a:p>
          <a:p>
            <a:pPr marL="0" marR="0" lvl="0" indent="0" algn="l" rtl="0">
              <a:lnSpc>
                <a:spcPct val="150000"/>
              </a:lnSpc>
              <a:spcBef>
                <a:spcPts val="240"/>
              </a:spcBef>
              <a:spcAft>
                <a:spcPts val="0"/>
              </a:spcAft>
              <a:buClr>
                <a:schemeClr val="dk1"/>
              </a:buClr>
              <a:buSzPct val="25000"/>
              <a:buFont typeface="Arial"/>
              <a:buNone/>
            </a:pPr>
            <a:r>
              <a:rPr lang="en-US" sz="1200" b="0" i="0" u="none" strike="noStrike" cap="none" dirty="0">
                <a:solidFill>
                  <a:schemeClr val="dk1"/>
                </a:solidFill>
                <a:latin typeface="Tahoma"/>
                <a:ea typeface="Tahoma"/>
                <a:cs typeface="Tahoma"/>
                <a:sym typeface="Tahoma"/>
              </a:rPr>
              <a:t>CIDNY ACCES-VR consumers mirror the racial and ethnic makeup of New York City. CIDNY serves consumers of all ages. The overwhelming majority are living in poverty.</a:t>
            </a:r>
            <a:br>
              <a:rPr lang="en-US" sz="1200" b="0" i="0" u="none" strike="noStrike" cap="none" dirty="0">
                <a:solidFill>
                  <a:schemeClr val="dk1"/>
                </a:solidFill>
                <a:latin typeface="Tahoma"/>
                <a:ea typeface="Tahoma"/>
                <a:cs typeface="Tahoma"/>
                <a:sym typeface="Tahoma"/>
              </a:rPr>
            </a:br>
            <a:endParaRPr lang="en-US"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240"/>
              </a:spcBef>
              <a:spcAft>
                <a:spcPts val="0"/>
              </a:spcAft>
              <a:buClr>
                <a:schemeClr val="dk1"/>
              </a:buClr>
              <a:buSzPct val="25000"/>
              <a:buFont typeface="Arial"/>
              <a:buNone/>
            </a:pPr>
            <a:endParaRPr sz="1200" b="0" i="0" u="none" strike="noStrike" cap="none" dirty="0">
              <a:solidFill>
                <a:schemeClr val="dk1"/>
              </a:solidFill>
              <a:latin typeface="Tahoma"/>
              <a:ea typeface="Tahoma"/>
              <a:cs typeface="Tahoma"/>
              <a:sym typeface="Tahoma"/>
            </a:endParaRPr>
          </a:p>
        </p:txBody>
      </p:sp>
      <p:sp>
        <p:nvSpPr>
          <p:cNvPr id="199" name="Shape 199"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0" name="Shape 200"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307975" y="79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1" name="Shape 201"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460375" y="160336"/>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2" name="Shape 202"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612775" y="3127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3" name="Shape 203" descr="data:image/png;base64,iVBORw0KGgoAAAANSUhEUgAAAakAAAEACAYAAAAJP4l9AAAgAElEQVR4Xu2dB3RVRdeG33vTE9JJIISSQAiEXqRIkSKK7bOgiKCg/qKg+AECItKkoyDYAMWCiEgRP1FEAQHpPRQ1AgqhhZoYEhLSk3v/NScmBgjklnPvPeU9a7mCZPaevZ89rteZM2fGYDabzeBDAiRAAiRAAgokYKBIKbAqDIkESIAESEAiQJHiQCABEiABElAsAYqUYkvDwEiABEiABChSHAMkQAIkQAKKJUCRUmxpGBgJkAAJkABFimOABEiABEhAsQQoUootDQMjARIgARKgSHEMkAAJkAAJKJYARUqxpWFgJEACJEACFCmOARIgARIgAcUSoEgptjQMjARIgARIgCLFMUACJEACJKBYAhQpxZaGgZEACZAACVCkOAZIgARIgAQUS4AipdjSMDASIAESIAGKFMcACZAACZCAYglQpBRbGgZGAiRAAiRAkZJxDOzduxcPP/wwLly4gLp16+Kbb75BkyZNZOyBrkiABEhAXwQoUjLW+5133sGwYcNKPX700UcYMGCAjD3QFQmQAAnoiwBFSqZ6X7lyBf3795dmTyVP3759MXfuXPj7+8vUC92QAAmQgL4IUKRkqvf+/fvxn//8R1rqa968OQ4ePIi4uDisWLECDRs2LO0lJycHn3zyCebNm4c///wTjRs3hre3N/bt24fu3bvjq6++QmhoKEwmE7Zs2YIPP/wQGzduREFBAdq3b4/hw4eja9euMBqNMkVONyRAAiSgXAIUKZlqU7LU165dOwwdOhRDhgyRBOvTTz/Fc889J/VSWFiIN954A9OmTZMEac6cOYiKisKECRMwderUUpEKCQnB0qVLMXDgQPTq1QuzZ8/G6dOnpZna4cOH8fHHH+OJJ56QKXK6IQESIAHlEqBIyVCbskt94h3U6NGjpXdRa9euxTPPPCOJkZ+fH/744w/07NkTR44cuUa8Jk+ejPHjx5eK1MWLF0vb/fzzz7jrrrtQVFSEcePGYfr06Xjsscck+8DAQBmipwsSIAESUC4BipQMtSm71CfEQwjTxIkTIcSn7JKfWMp76qmnpB63b98uLd+J53qR2rBhgzRTEkuBX3/9NerXry+1mz9/vjS7atmyJZYtW4aYmBgZoqcLEiABElAuAYqUDLW5flff9S5LlvwsFSkxAysRs/LCa9q0KZYvX4569erJED1dkAAJkIByCVCk7KxNZmYmBg0ahC+//BL33HOP9LNy5co4efIkevfujT179pQu+X333XdWzaT4rZWdxaE5CZCA6glQpOws4W+//Sa9Izp27Ji0bDdmzBgYDAaIXXyvvPKKtERXMvNJS0vD3XffDSFsJe+aylvuK/tO6n//+x969OhhZ5Q0JwESIAF1EqBI2Vm3kvdE4luolStX4s477yz1WHZ5b/HixdIW9f/+979YtGiRtFNP7NrLzc3FyJEjsXDhwtKNE0FBQdIOvtdeew0NGjTAu+++i9atW0vb0sXW9i+++EJ65yW2qvMhARIgAS0ToEjZUd2yS32dO3eWvnGqVq1aqceyu/nEbj/x7krsBHz77bfx+eefSx/5iq3q586dw6xZs274TkosFX722WcQGynEFnTRvlmzZtKy4uDBg1GpUiU7oqcpCZAACSifAEXKxTUquywohGfGjBnw8vJycVTsngRIgASUQYAi5eQ6zJw5ExEREXj00Ufh4eGBNWvWSEuA4hEzsZJt6U4Oi92RAAmQgCIJUKScXJYPPvgAS5Yswe7du6WexTbyjh07Sst34rsoPiRAAiRAAv8SoEhxNJAACZAACSiWAEVKsaVhYCRAAiRAAhQpjgESIAESIAHFEqBIKbY0DIwESIAESIAixTFAAiRAAiSgWAIUKcWWhoGRAAmQAAlQpDgGSIAESIAEFEuAIqXY0jAwEiABEiABihTHAAmQAAmQgGIJUKQUWxoGRgIkQAIkQJHiGCABEiABElAsAYqUYkvDwEiABEiABChSHAMkQAIkQAKKJUCRUmxpGBgJkAAJkABFimOABEiABEhAsQQoUootDQMjARIgARKgSHEMkEBFBEwFgMEImIoAmABTIZCXWvwz4zhQkAkExACnvgeqdcIFz3b4YVcq3N0McDMa0Kq+Py5nFCAsyAOhAR6oHOiB/AITCorMMADw8TLCYBB/4kMCJHA9AYoUxwQJlCVgLgQM7kBuCpB2GMhNBRKXA+4+wJkfgdy/b82r5QTs9x+OAbP+vGW7QD93hAd5IDzYE91uC4aXuwGNoiuhaogHcvJN8HAzwNPDyNqQgO4JUKR0PwR0DkDMgoweQOohIPU3IHEpcOUYkHXONjAWitTNnPt6GdHjjjBpFtamQQDiavrCw714Rib+jg8J6I0ARUpvFdd7vqb8YgJXk4ATK4CrZ4DDH8pHxU6RKi+QxrUrIa6WLx5qH4raET4oKDTB19tNvpjpiQQUTIAipeDiMDSZCJjyADOAK38BRz4GTn9fLFKOeBwgUmXDFEuEz94bgUa1/RBTzQcmsxleXBZ0RCXpUyEEKFIKKQTDcAABsZSXnwH8Mbd4GS/zlAM6uc6lg0XqGsEK9kSXZkF4rHMYIkM9+Q7L8dVlDy4gQJFyAXR26WACYtfdxa3AwenAuQ0O7sx1IlW25/o1ffHsvVXRuVkQzCbA3Z3vr5xbePbmKAIUKUeRpV/nEpDeNRmAPxcAh950zqypvAydOJMqr/uIUE/877Ua8KzkD7OpCAYPT+fWgb2RgMwEKFIyA6U7JxMQ4mQuAg5OA35/Fyi46uQAlDGTKoniqbuqYFBH4OyT7RHUdwiCnngJMBopVq4dFezdDgIUKTvg0dTFBIQ4/ToTODAJKMxxcTD/dO/imdT6qXVRtHAyrny7QArI4OWNkP8biaAnXwaM3BFo6SApKirCRx99hLlz56Ju3bqYNWsWYmJirjE/dOgQRo4cicTERLRq1QrTpk1D7dq1pTbJyckYOnQohgwZgjZt2ljaLduVQ4AixWGhPgJi9nR8GbDnVSAnWVnxu1Ck7moZjKl9KuPk3dE3MHELDkPoyxNQqVsPzqosGDFCgBYvXoxJkyYhPj4eGzduxNixY+Hh4XGDtdlsxvr161EiWtnZ2Zg3bx4OHDhAkbKAdUVNKFIVEeLvlUMg/wqQ/iewYxCQEq+cuMpG4kKR+u6NWPj+OAdpn799UzZe9ZshbMRMeETXg9HHT5kMFRDVihUrpCh69uyJtLQ0SazGjx+P4ODgcqPbuXMndu/ejYEDB0qzrieeeAIrV65Ep06dOJOys54UKTsB0twJBIryis/J2zm4eGOEkh8XiVSDKD8sei0Wp+6LRVFGWoWE/B94EmHD3oLB26fCtnpsUJ5INWvWTBKryMhILFiwoHT5TyztTZkyBS+//DJ++eUXNGnSBO3atcOMGTMoUjIMHoqUDBDpwoEExLsmsY18y7PF5+gp/XGRSH0xIho1ElYhZeZwiwm5BYYgfMwc+LTqJL274vMvAUtnUunp6XjnnXfQu3dv1KpVC6NHj8aqVatKHV0vaGRsPQGKlPXMaOEsAkW5wNb+wLGvnNWj/f24QKQCfN2xcUYckp7qgIKkRKtz8O/eE2Gj3qVQlSFnyTuppKQkaXOFWOKrUaPGDdw5k7J6KJZrQJGShyO9yEmgMBu4/Buw4XHHHV8kZ7xlfblApGYPikHL9O24OKqfzVm5V4lElTfmwyuuGQxeXAK0ZHefmG2NGjWqlLlYDvz0009L31tRpGwejtcYUqTk4UgvchEozAIS5gB7//2PXy7XTvHjApHaM7seLr7yGHIT9tmdYuiL4xHYayAMnl52+6IDEpCDAEVKDor0IQ8BsUHilz7AyW/l8ecKL04WqbF9a6F7QCLOD7xPtmz9Oj2AKpM+haGc7daydUJHJGAhAYqUhaDYzMEErp4G1txXfNGgmh8ni9TOmXVxefJAZO1YJys1z+h6iJi1HG6h4TB4cFYlK1w6s4oARcoqXGwsOwHxYe7FncDa+5RzaoQ9SdogUn7mC/DEVeSjErIMERb3PvDBaujX6CqSere12MaahuLdlBAqb/Geit9UWYOObWUkQJGSESZdWUlAXKVxdj2w/lErDRXc3EqREgIVbjpYmlCysbnFQrVpWgxyPhyDzJ+WOhRI+Ni58Ov8AIy+lRzaD52TQHkEKFIcF64hIDZIHP0M2DnENf07qlcrRSrYfAxBpmPwRfHxTgXwk/6p6Kka6omYcDfk7N1UUVNZfu8ZHQe3qpEw8Pw/m3gOHjzYJjsaARQpjgLnExBbzBM+UO8OvlsRs1KkbJ1J/TSxDtxWzEb60rlOq5+08+/xF7hF3WnE2ZEgQJHiOHAuASFQ4kqNfWOc26+zerNSpERY1r6TatsgAB+8WBMnu9eGOS/XWZlJ/YQMGIOgJ16kUDmVur47o0jpu/7OzV7t30BZQssGkbLEbdk2y0fHIHTXEqS+P9ZaU1naixlVQM/nYfT2lcUfnZDArQhQpDg+nENAbJL483PtvYO6np6DRapGmBdWTmqA0z2aojD5vHNqV04vlYdOh/8DfbiZwmUV0E/HFCn91Np1mUr3Py0FNj/juhic1bODRWreK7GIO/EjkqcMclZGN+2nysRP4NflPzC433jHksuDsyGAc+fOQVy5kZWVhbi4uGuu2MjNzcWWLVtw4cIF6U6p1q1bo3LlytiwYQPE/VGNGjVCy5YtpT+LKzvatm0LX1/ONG0oww0mFCk5KNLHzQmIUyQu7QJWd9EHJQeL1N73GuD8gHuQdyxBETyrzV0Fn+btFRGLPUGIO6PENRvi/L06derc4OrgwYNISUlBly5dcPbsWYh/r1q1KgoLC9G4cWPs2rVL+t3Ro0clEROixUceAhQpeTjSy80IiJMkvo7Txoe6llTZgSI1rX80OhQdxIVhj1sSiVPaiA9+ay7dDfeq1Z3Sn6M6SUhIKBWh8vo4deqUdNOuuCdKzKrOnDkDb29v6c8lItWiRQsIPx07doSXF0/pkKtWFCm5SNLPjQTEMt//mqv/qCNrautAkdr1dixSxvRDTvxWayJyeFvP6PqovnCzqs/627NnDxITE1FQUACDwSDNhITolDxCjLZv3y6JUmZmprTcFxISUrrc17BhQ8lW/J0QMLF0GBYWhm7dulGw7ByBFCk7AdL8JgS0cFisLcV1kEgN71kdPWql4OzTnWyJyuE24kQKcdWHWi9PFCIllu5uv/126br4rVu3on379ggPD5fY7dixA4GBgZJ4lfz+jjvuKL2WIzU1Fb///rt0W++RI0ekGdemTZvQvHlz6SZfPrYToEjZzq7U8tixY5g6daq0Li2uke7Ro4d0GdrcuXNRt25dzJo1q/SqaRm6U74L6WPd94G9rys/VrkjdJBIbZteBxnvDMfVjd/JHbFs/qSPfXu+oMor6Y8fPw7xz5133glx266YNbVq1UraBCGESyz3iQ0V4r3T5cuXpQ0WnTt3LhUpIWJRUVEwGo3Skh9FSrZhxY957UV56dIljBkzBoMGDZJeuoqlglvd6pmTk4MPPvgAzz//fOkAtzcGRdmL23ST9wE/3KGosJwWjANE6qm7q2BQe+BMj6ZOS8PWjiI/XgfvRrfZau4yO3HJoRCeEydOwN3dXVrqq169OtatWyeJVEBAgLS77++//5Y2RggBi42NleIVS3tC4Dp06ACTyYTNmzdzuU/GSnImZSdMMaU/fPgwXnrpJUmgxCNu7BRPz549paWBSZMmYfz48ZIoaV6kxCzq6/rqu1HXznFQau4AkVo/tS4KF05GxrcL5IrSYX7EDb81l++FwdPbYX3Qsb4IUKTsrLcQpEWLFkn/5+Tp6Ylx48ZJywJCsMqK1AMPPIAXXnjhht7efPNNqZ0mnsIcYNvzwLGvNJGOTUnILFJ3tQzG1D6VcfLuaJvCcYWRf/eeCBv1rmrfT7mCGfu8OQGKlJ2jQ4hUXl4e+vTpA7H0J95JNWnSRNrlo7uZ1OkfgHUP2klU5eYyi9R3E2Lhu3oO0j5/W1VgImYsgW+H7qqKmcEqkwBFys66iG8n1q5dixEjRiA5ORnTp0/Ho48+ip9++kla5ouPj8fGjRsxduxYaS1bs8t9YplvSU0gN9VOoio3l1GkGkT5YdFrsTh1XyyKMtJUBcYtMAS1Vv6myk0UqgKtg2ApUnYWWbxwFct9YjOE+AJdbKIQR6Loanef2CyxfRDwp/LfmdhZ7orNZRSpL0ZEo0bC90iZOaLifhXYwv+BJ1F58BQYKwUoMDqGpBYCFCm1VErJcSbvBb5ro+QInRebTCIV4OuOjTPikPRUBxQkJTovfpl7qv7peng1+PejWJnd050OCFCkdFBkh6YoPtpd1QFIiXdoN6pxLpNIzR4Ug5bp23FxVD/VpF5eoF5xzRH50RpVn0ah6gJoIHiKlAaK6LIUhED9tQjYduOuRZfF5OqOW76B/f4jMGDWn3ZFsmd2PVx85THkJuyzy48SjMPHzYP/vb2UEApjUCEBipQKi6aYkM2FwOJIICdZ1pD+yqyKtHxfBHtmI9b/oqy+He5MBpEa27cWugck4vzA+xwerjM6cAsOQ9QPfwBGN2d0xz40RoAipbGCOi0dcXjsb7NlP/pICNTaC41L07gn4nd1CZUMIrVzZl2kTh6I7B3rnFZOR3ckHZkkrp338HR0V/SvMQIUKTsL+v7779vpQaXm5iLg7M+A+GnNE1AH8K8NuHkBZhOQmwL8fRBw9wFCmiA9B0hLSwdMeYj2PIU2IX+iTeiJ4h6ajgQavwL4VgFMBUDSOuCXJ4Goh4E2bwG+VYHMU8U7DZPWAB0+BKq0BTb0Aq78ZU2Utre1U6QGPlgN/RpdRVLvtrbHoEBLcaVH9Nrj/MBXgbVRekgUKaVXSInxiVnUrzOBfWOtj679HMCvWrFtrYeAJq8Av74NhDYDQpvir1XDsfZUTSCwrnS00j0+X/87k7qZbeUWQGgTYNPTwJ1LgHO/FF9V3+ULIHE5ED/e+jhttbBTpDZNj0HOvDHI/GmprREo1i5kwBgE9XmZsynFVkiZgVGklFkXZUclZjFfhAAFV+2Ls1pX4I5PgONfFc+G/j4gXTEvvZNqMBXBgT6ITehTfh9lbQNjgaD6wNbn/xUpMVMLbercWZSI1A6ReqRjZYy63w+n7q9nH1eFWht9KyFKzKY0ct28QjFrLiyKlOZK6uCExI6+I/OBnUPs76j1NCCmD7DtRaDJcMA3AtjyHFCQAXReCORnAD92K7+fsrbela9d7jswBWg+plj8nDmLslOkfppYB24rZiN96Vz72SrUQ9jIWQh4+BmFRsewlEiAIqXEqig5JjGLWh5b/O7HnqfBQKDF+OJluX1jgBr3ArfPBoLqFb9vEofVim+vyhOp622vj0MIXHBDIHFZsVh5BQF/HwI2PeX4W4JtnEm1bRCAD16sgZPd68Ccl2sPWUXbukfURM3l+2Bwd1d0nAxOOQQoUnbWQtw/Iy47zM/Ph6+vL8RtneKnuMJDXJ4m/tyxY0dERESU9lSejbe3d+lV1OL2z5YtWyI7O1u6dE0csyT8KOJJWgusude+UBoNLt4EIWY6e1670ZeHP/DQduDCNmDHy9f+viJbaRlwPnB0ARB5J+DhB/z2DtD2beDop8CBSfbFXpG1jSK1fHQMQnctQer7Nrznqygmhf2+2gcr4dNSp/eNKawWagiHIiVjlX799VfpJHRxkKwQnTZt2uDs2bPSfVPixk/x99c/JTYld001btxYEj1xA+jRo0clGyFainjEIbLrHgbOrbc9nJZvAHEvAEc+BvZPvNFPcAOg1dTi90lb+gN+kUCHuUDi10BW0q1thbeuS4pnYz90Bu5eqQqRqhHmhZWTGuB0j6YoTD5vO1uVWPq06oyIGYshdvzxIYGKCFCkKiJkxe+FqAhREo+fn58kUuLSw23btkki5e/vf4O3EpvAwEDphPQSkRI3g4prqMUszMvLy4ooHNg06xzwVXX7Orh/Q/EMp+xzbiPw1xfFYuRRCbhyvHjGc2wxULfvvyLlH1W+bcmSoFgyFDsAj34CHHoTaDIMaD5W8ct9816JRdyJH5E8ZZB9bFVkXev7BLiH/bu6oKLQGaqTCVCkZAIuxEhcGy2W5tzc3LB161ZkZmZKAiOuo7733ntvEKmyNmWX+xo2bIiCggLpTqozZ84o4ypqUx5w6C0g/g2ZiGnUjQ3LfXvfa4DzA+5B3rEEjUIpZ8LcbyiCn3uN29F1U3HbE6VI2c6u1FKIkZgtiVlQjRo1rvEolv/27t2Lbt26wcfn3+WNW9mkpqbi999/R0xMDI4cOYJ27dpJ77iaN2+OyMhIGSK2wYXY1Seuhbd3w4QNXavKxMoDZqf1j0aHooO4MOxxVaVpb7DSBopleyhS9oLUgT1Fys4ii4sOhQi1bt0a4eHh13jLzc3Fli1bEBQUhAYNGmDdunW4/fbbpfdMN7MRDnbs2IGoqCgYjUZpyU8RIiVOhfiWVy5UOFysnEntejsWKWP6ISd+a4Wutdagxpfb4FmngdbSYj4yE6BI2Ql0z5490saIkkfMljp16iSJk9jxFx0dLS0BCsEqEamSzRRlbe6//35pOfDcuXM4fvw4OnToAJPJJC0hir8LCwuTZmMueT8lTpjYNRz4Y46dtHRgboVIDetZHY/WSsHZpzvpAMyNKQY+1h+Vh72ly9yZtOUEKFKWs9JvS7HUt7z4mCI+FRCwQqS2vVkHGbOH4+rG73SJ1T08EjW/2c8TKHRZfcuTpkhZzkq/LTMSgWUx+s3fmswtFKmn7q6CQe2BMz2aWuNdc21rroiHR2S05vJiQvIRoEjJx1K7nsSuvr2jtJufnJlZuHFi/dS6KFw4GRnfLpCzd9X5CnlxPIL7ynDEluoyZ8CWEqBIWUpKr+3EB7w/3Q1c3KFXAtblbcFM6q6WwZjapzJO3s0ZhHfj1oiYtQzGSoHWcWZr3RCgSOmm1DYmKt5HfeZto7EOzSwQqe8mxMJ39Rykff62DgHdmHLtLedh8FDIB+usiOIIUKQUVxKFBXRxG7CK56xZXJUKlvsaRPlh0WuxOHVfLIoy0ix2q+WGkR+vhXejVlpOkbnZQYAiZQc8XZjuHQ0cmq6LVGVJsoKZ1BcjolEj4XukzBwhS3dacBLSfxSC/+9VLaTCHBxAgCLlAKiacZl/Bfj5EeD8Js2k5PBEbiFSAb7u2DgjDklPdUBBUqLDQ1FLBz4tOqDqzCUw+vipJWTG6UQCFCknwlZdV+YiYGEwUJCputBdFvAtlvtmD4pBi7TtuPR6P5eFp8SOjb5+iF53EnBzU2J4jMnFBChSLi6AorvPSQa+rKLoEBUX3C1mUntm18PFVx5DbsI+xYXt6oCifjwKt+AwV4fB/hVIgCKlwKIoJqTzm4HVXRQTjioCuclMamzfWugekIjzA+9TRRrODrLanFXwadHe2d2yPxUQoEipoEguC5Ef8VqP/iYzqZ0z6yJ18kBk71hnvU8dWAQ/NxIhz5VzS7MOcmeKtyZAkeIIKZ9AYVbxzbiJy0jIGgLliNTAB6uhX6OrSOrd1hpPumpbqVsPhI9+DwZvX13lzWQrJkCRqpiRPluIzRKruwIp8frM39asy1nu2zQ9BjnzxiDzp6W2etW8nVf9Zqg253sYfStpPlcmaB0BipR1vPTTuii3+Kr43FT95CxHptfNpB7uWBmv3++HU/fXk8O7Zn24BYag1g9HYHB312yOTMw2AhQp27hp38pUAHzqqf085c7wOpFaM7EOjCtmI33pXLl70py/2lsv8toOzVXV/oQoUvYz1KaHvMvAF6HazM2RWZURqbZxAfjgpRo42b0OzHm5juxVE76j1h6HW0CwJnJhEvIRoEjJx1JbntKPAF/zam+ri1pGpJaPjkHoriVIfX+s1W70aFBjyS54RsXqMXXmfAsCFCkOj/IJiKs5VnUgHWsJ/CNSkxedwneTGuB0j6YoTD5vrRddto/86Cd4N2mjy9yZ9M0JUKQ4OsonkLQOWHMP6VhL4B+RMpnMqH/iRyRPGWStB922j3hnBXzbdNVt/ky8fAIUKY6M8gn8tQjY/DTpWEvgH5FqXtMN5wbcg/xjCdZ60G37qtMXwa/T/brNn4lTpDgGrCHw60xgz0hrLNhWEGj5Bi7XHQPvw1txYdjjZGIFgcpDpyPw8RessGBTPRDgTEoPVbYlxwNTgPhxtljq26blGyiqP1w66Twnfqu+WViZfcgLoxH8zHArrdhc6wQoUlqvsK357Z8I7J9gq7U+7ap2ALp8ibyLV3H26U76ZGBH1uLsPnGGHx8SKEuAIsXxUD4BilTFI8M3Amj0X5ir3QuzbxQAI3IObkfBqWNI/XBSxfZscQ0BihQHRHkEKFIcF+UT4HJf+VwavATUfgwmvwYw+och9494ZG1bIy3t5R09xNFkBwEu99kBT8OmFCkNF9eu1I7MB7YNtMuFJoxr3g/E9oMpsA0MAREovHQWWVt+lEQpZ/9WmAsLNZGmEpIIHTQBQU/+VwmhMAYFEaBIKagYigrl5EpgfQ9FheSUYILrA3EvwhR+J+BXA+aCAkmMsratlX4WpSY7JQw9dhL22jsIeKifHlNnzrcgQJHi8CifgF4+5jW6A42HAVEPw+QdA4NPAHIT9iJry0/SbCn/5FGOECcR4Me8TgKtsm4oUiormNPC1fKxSDG9gTp9YApsAWNAFUmISkQp59BOpyFmR9cS4LFIHBHlEaBIcVyUT+ByAvBNY23QqdIWqN8f5tA7gEqRKMpIQ/bujcjetVFawjNdzdBGnirPoubyffCoUVvlWTB8uQlQpOQmqhV/ar6qwzsMaDQY5sj7YfaLAtw8kbN/G7K3r5NEqeDcKa1USVN58KoOTZVTtmQoUrKh1JgjtV16GDcAqN0TJr+GMAZWQe7h/cjeugbZ+7ci7/ABjRVHm+nw0kNt1tXerChS9hLUqtwBENoAABORSURBVL0pH1hcTbnXx1e/B6j3NExBbWDwr4bClAvI3rUe2bs2SBsezAX5Wq2MJvOSro9flQCDh5cm82NSthOgSNnOTtuWBZnA6q5ASrwy8gysCzR4CeaIu2D2qQ5zYdE/S3hrJVEq/PuiMuJkFDYR8KrfDNXmfA+jbyWb7GmkXQIUKe3W1r7MxHLfpn5A4jL7/Nhj3XQ4UOsRmLzrwuAXhLyEfbi69Z+t4YmH7fFMW4URqHRXD4S//h4M3r4Ki4zhuJoARcrVFVBy/84+v692TyDmKWlruCGgKgpOH0PWP6KUc2C7kkkxNjsJhL44HkF9h9jpheZaJECR0mJV5crp7Hrgp7vl8najn7BWQFx/mCt3BvwiUXQ1A9l7/tkaHr8Vpsx0x/VNz4oiUG3OKvi0aK+omBiMMghQpJRRB2VGkX2hePOEXI9nMNB4CMyRD8DsFw14eCP3wHZkia3h8VtRcPaEXD3Rj8oIRP14FG7BYSqLmuE6gwBFyhmU1dqHuQhYGAQUXLU9g3rPAXV6weTXCMbgCOT9+SuyNq+WREmcIM6HBMRmieh1JwA3N8IggRsIUKQ4KG5OoDALWPsf4PwmyylFdgPqPQNzaHvAtyqKLl9C1s4NxVvDxanhebmW+2JLXRDwadkRVWd8BaOPny7yZZLWEaBIWcdLf60PTALi37h53v7RQMNBMEfcDbNPDcAE5BzYVnpqeGHyef0xY8ZWEQjuNxQhA8dZZcPG+iFAkdJPrW3L9NIu4Pt219o2HgpEPwqTbz0YfIOlreFiF5443SH/WIJt/dBKtwSqzVsNn2a36zZ/Jn5rAhQpjpBbEyjKA37pA9R9CqaA24q3hiedKN4avn+r9G6JDwnYQ6D2lgsweHja44K2GiZAkdJwceVIzZSVCRQVSst32buLjxwqunJZDtf0QQLwbtIG1d77HwxePqRBAuUSoEhxYFRIIO3Ld3H5w8kVtmMDErCWAD/itZaY/tpTpPRXc6szLjh3Emd63ma1HQ1IoCICNVfEwyMyuqJm/L2OCVCkdFx8S1M3FxbgzGMtUZh8zlITtiOBCgm4V4lEza/3w+DhUWFbNtAvAYqUfmtvVeapc99A+ldzrLJhYxK4FYHAx/ojdPBkGNy5aYIj5eYEKFIcHRYRyD/1F5L6cJuwRbDYyCIC1RdugldsE4vaspF+CVCk9Ft7qzKXlvx6tUbhhTNW2bExCZRHwD2iJmou28Ot5xweFRKgSFWIiA0EAXHTbdpnbyFt0bsEQgJ2EwjpP0q6moPfR9mNUvMOKFKaL7F8CRZeOovTjzSVzyE96ZZAre8T4B4Wodv8mbjlBChSlrPSfUtT9lVcfP1p5OzbrHsWBGA7AZ9WnRExYzE/4LUdoa4sKVK6Krf9yWbv3ogLwx633xE96JZAxOyv4dv2Tt3mz8StI0CRso6X7lubCwtxplcrbqDQ/UiwDYC0YWL5Phjc3W1zQCvdEaBI6a7k9iec8d1CpMwYbr8jetAdgcpDpyHgkWdg8PDSXe5M2DYCFCnbuOnaSsymTt1TB+IdFR8SsJSAuIE3au1xGNyVdcLEoUOHMHLkSCQmJqJVq1aYNm0agoOD0b9/f4jfiefBBx+U/t7H59+DcNPS0m5oM2LECMyYMQNr166VfE2aNAm1a9e2FBHblUOAIsVhYTUBsR09fckcXJ4/1WpbGuiXQMiAMQjq87Jit52bzWasX79eEqbnn39eEpjx48dLglXeI0Tq+jbz5s2T2vfq1QtHjx7Ft99+KwmgpydP1bB15FOkbCWncztxDfzJe2JgzsvROQmmbwkBcRVHtJhFeXlb0txlbXbu3Indu3fj2WeftUmkZs+ejYiICEmkkpOTpdnXxIkTbyp0LktURR1TpFRULCWFKpb6riydh8ufvaWksBiLQgmIKzkCn3hRsbMogU2IypQpUzBkyBCEhISULuXVqlVLWsI7efIkRo0ahcjISCxYsAChoaE3tKlSpYo0+9q6dSvq16+PwMBAzJ07lyJlx7ikSNkBT++m5qIinH6oIYoup+gdBfO/BQG34DBE/fAHYHRTLKf09HS888476N27tyQuZZ/ffvsNn3/+uSRgfn5+5eZQXpszZ85ALP+NGzfupnaKBaKgwChSCiqG2kIxF+Th6oaVSJ48SG2hM14nEggfOxf+9z3hxB6t6yopKQkfffQRBg4ciBo1alxjLN5T7d27F6tWrcLYsWOv2ThR0rC8NtnZ2Xj//fdRp04d9OzZ07qA2PoaAhQpDgi7CJgLCnBu4L3IO3LQLj80tp6Af/fHEfzsCHhUj4IpNwd/v/0qMtd+LTnyjK6HKhM/hjEwFMmTXpSOIAodNAFuIeEouHAGf88aiexdGxD26tvwanQbLo17DgVnEq0PogILr/rNEDl/jaKX+VasWCEt45U8zZo1w9ChQ/Hqq68iJSUFt99+e7m79MQGCyFsZduU7Ao8d+4cBgwYgCeffJKbJuwcVRQpOwHSHMg7fABn+99FFE4k4NOyI8Jefw/5x//A5flTkH/yz9LehUCFjXoXRv8gGDy9kDJ9CAIeehqeMQ2RPPklVJn4CXL2b0Xm6iUIHzcPVzeuxOVPpjsk+uqfrodXgxYO8U2n+iBAkdJHnR2apTk/T/q/+IzVXzm0Hzr/l0Dl4TPg06IDLr7e95oZkHt4NYSPmQOzqUia3Va6+1GkTB9aLFJRdZE8fWipSIkPaj3rNnTYLMr/gScRNmKmJJR8SMBWAhQpW8nR7hoC5twcnH6kCYquXCYZJxCo9v5KiKU0saVbfBxbcOY4UudPReAjz0q9X3y9H4Ke/C8qdX9MEqnrl/vSFs5C8DPDcHXdNw6ZRbkFhqDWyt9g8P7341cnYGEXGiRAkdJgUV2RkphNZe/8GRdHP+OK7nXXpxApo58/kqcMgtHXH2Gj34eogVtI2A1XYBSmXMC+CYORkvgXAgpzUCM7FWIzg2ft+ri6/ltJrIyVApF37HckTxx4zdKhrWCrzvgKfh3usdWcdiRQSoAixcEgGwFTThb+njEcmetWyOaTjsonEPHuN9IM6vzLD0kNhOh41WuCpL4dSw1Cnn9dmknFT30VW/7OLv37TpV9cdvrM5C5ejF8busEg48vriz7EKEvT0LGD18ibcFMu7D7d+8pvRNT+oe7diVJY6cRoEg5DbU+OjLn5xZfM3/pnD4SdlGWoS+Nh3jnk/b5LOQn/oHKw2ci/3gCLr3xwg0itXHKaziUehXnfYqP9wmuHIbgkFDkJuyDV1xzGIxuKDh/Cp5R9SAutixIsn2XnxAmnxYdAaPRRWSU2e3gwYOVGZgKoqJIqaBIagsxNyEe517orrawVRWvOKw1fMJ8+LbpCoObG3IPH5B28ZXd5VfeTEp8WPvA0/+H8ENbkP7luwjq/RKCnxku23JftXmr4dPsdlWxZLDKJkCRUnZ9VBmdubBAOjIp9cNJqoxfi0En+YYiw92n9J2UI3KUjj56/AXeuOsIuDr2SZHScfEdmbp4iX9pwgvI2rzakd3Qt0II+HV6QPp4mNvNFVIQDYVBkdJQMZWWirjS4+wznWXZLaa03BjPvwTEx8PVF25W9KkSrJd6CVCk1Fs7VURecP40kp5szys9VFEt64MUV3DUXLoL7lWvPfPOek/KshDHGolrO7KyshAXF4c2bdpIAYo7pMSdU+LopLCwMGzYsAHinL5GjRqhZcuW0p/FVR9t27aFr6+vspJSaTQUKZUWTi1hi0Noc3+Px/mXH1RLyIzTCgLV5qyCd+PbNHUdvBCiX375RRIicUBsyZObm4tt27ZJQiV+d+XKFeTk5KBx48bYtWsXunTpIl106OHhIYkWH3kIUKTk4UgvtyAgNlJkbV+LS/zQV1PjRHybVanLf2DwKf/6CrUmm5CQIB0aK0SnrEBt2rRJEqTDhw8jKirqBpFq0aIFhG3Hjh3h5cWjoOSqP0VKLpL0c0sC5qJCZP6wGCkzhpOUBghUHjpN+k5LbIXX2rNnzx4kJiaioKAABoMBDRs2RGZmJsSFhmLp7+eff5ZEquxyn2gj2ovLEsU9UmK5UPy+W7duFCw7BwhFyk6ANLecgCk3GxkrPuHWdMuRKbKl2Goe0PN5GL21+c5FiFRhYaF0RYdY2tuyZQvEnVEZGRml9XB3d0fXrl2lW3rFk5qait9//x0xMTE4cuQI2rVrBzHzat68eWkbRRZTBUFRpFRQJC2FaM7LQfqyD3F5/lQtpaWbXEIGjEGQuAbeS7sHxx4/fhzinzvvvBPixt7t27ejc+fOpVfAl8ykYmNjS+u+Y8cOaXZlNBqlJT+KlHz/SVCk5GNJTxYSEEJ15ev5SP1wsoUWbKYEAnr5WLeoqEja2XfixAmIGZN41ySW+Uqe60VKLO0JUevQoQNMJhM2b97M5T4ZByxFSkaYdGU5AbH0l7nqS/z97mjLjdjSZQSkd1AP9tXsEp/LwLLjCglQpCpExAaOImDKvorsvZu4689RgGXyW3XaF/Bp3VmTmyRkQkQ3DiRAkXIgXLqumIDYnp772x5cGN4L5rzcig3YwmkExHuniFnL4d2ktXQtCB8ScAUBipQrqLPPGwgUXkyShKrsKd7E5DoCntH1ETFrmeZOknAdUfZsKwGKlK3kaCc7AXHW36XxzyNrCw+llR2uFQ79OovDYj+FwYOzJyuwsamDCFCkHASWbm0jYM7NRvqKj3GZO/9sA2inVfEOvgG8VddOjjSXjwBFSj6W9CQTAVNWJvKOJSB5wgAUJvOGX5mw3tKNe5VIVJm8AF4xDWHw1u43UM5gyT7kJUCRkpcnvclIQGykSHlzKDLXrZDRK11dT8C/e0+Evf4uDJ7ehEMCiiNAkVJcSRhQWQJCqLL3bUbK1JdRdCWNcGQk4BYYgrAxH8C3VWcu78nIla7kJUCRkpcnvTmIgHhXlTJ7FDJXf+WgHvTlVhwOGzbsLS7t6avsqsyWIqXKsukzaFNOFvKPJUinVOQdPaRPCHZm7RXXHGHDZ8Ajuh6MGrtiw040NFcoAYqUQgvDsG5OQGxVv7r+W6TOnYCitBSisoCAW3AYQgdNQKW7HuXWcgt4sYlyCFCklFMLRmItAVMR0ld8gssfTeZpFTdhJ06NCPm/VxH05MuA0c1awmxPAi4nQJFyeQkYgD0ExKwKJhPSl81D+pfvQZwHyAfSOXtBfYcg6ImXAKMRBg9PYiEBVRKgSKmybAz6egKSWBkMyPh2AdKXf4TCC2d0Cck9oiaC+w6Rbs2F2Uxx0uUo0FbSFClt1VP32ZgL8gCDG3LityB96Tzk7NusCyY+rTpL4uTdrB0M7u66yJlJ6oMARUofddZlluJyxaKMdGT+sBgZPy7R3OxKzJr87+qBgEf7wy0gSNO35epyADNpiQBFigNB8wSkpUAA+SePSt9ZZW1bg8JL6jxuyT08En533IuAh56GR82Y4v+I+b5J82NYzwlSpPRcfR3mbi7MB8wGFCafRdYvq5C1Y510n5WSH+/GreHboTsqdX0I7lWq824nJReLsclOgCIlO1I6VBMBsSQotmbn/rEfObs3SD/zjhx02S5Bo68fxAe3Ps07SLfhetVrChGjsVKgmrAyVhKQjQBFSjaUdKQFAuJUC6OnN4oyLiP/5F/I+yMeeccTUHD2BArPn0HRlcuypCnOzRPvlDyq14ZHrRhJlDyjY+EWEAJTfi5Pg5CFMp1ogQBFSgtVZA4OJSDODTSbTMXLbEajNMsqupwCU0YahKgVXjwL09UrkN59FRUVx+LmJr0rEldgGP2DJNExVgqAW0i49FNsDxftDeIbJm9fh8ZP5y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UKQ0XmCmRwIkQAJqJkCRUnP1GDsJkAAJaJwARUrjBWZ6JEACJKBmAhQpNVePsZMACZCAxglQpDReYKZHAiRAAmomQJFSc/UYOwmQAAlonABFSuMFZnokQAIkoGYCFCk1V4+xkwAJkIDGCVCkNF5gpkcCJEACaiZAkVJz9Rg7CZAACWicAEVK4wVmeiRAAiSgZgIUKTVXj7GTAAmQgMYJ/D8DTE0t+aqHkwAAAABJRU5ErkJggg=="/>
          <p:cNvSpPr txBox="1"/>
          <p:nvPr/>
        </p:nvSpPr>
        <p:spPr>
          <a:xfrm>
            <a:off x="765175" y="465137"/>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04" name="Shape 204" title="Age"/>
          <p:cNvPicPr preferRelativeResize="0"/>
          <p:nvPr/>
        </p:nvPicPr>
        <p:blipFill>
          <a:blip r:embed="rId7">
            <a:alphaModFix/>
          </a:blip>
          <a:stretch>
            <a:fillRect/>
          </a:stretch>
        </p:blipFill>
        <p:spPr>
          <a:xfrm>
            <a:off x="2773066" y="1458199"/>
            <a:ext cx="3136099" cy="1864700"/>
          </a:xfrm>
          <a:prstGeom prst="rect">
            <a:avLst/>
          </a:prstGeom>
          <a:noFill/>
          <a:ln>
            <a:noFill/>
          </a:ln>
        </p:spPr>
      </p:pic>
      <p:pic>
        <p:nvPicPr>
          <p:cNvPr id="205" name="Shape 205" title="Disability"/>
          <p:cNvPicPr preferRelativeResize="0"/>
          <p:nvPr/>
        </p:nvPicPr>
        <p:blipFill>
          <a:blip r:embed="rId8">
            <a:alphaModFix/>
          </a:blip>
          <a:stretch>
            <a:fillRect/>
          </a:stretch>
        </p:blipFill>
        <p:spPr>
          <a:xfrm>
            <a:off x="5634050" y="1475694"/>
            <a:ext cx="3457575" cy="2021681"/>
          </a:xfrm>
          <a:prstGeom prst="rect">
            <a:avLst/>
          </a:prstGeom>
          <a:noFill/>
          <a:ln>
            <a:noFill/>
          </a:ln>
        </p:spPr>
      </p:pic>
      <p:pic>
        <p:nvPicPr>
          <p:cNvPr id="206" name="Shape 206" title="Gender"/>
          <p:cNvPicPr preferRelativeResize="0"/>
          <p:nvPr/>
        </p:nvPicPr>
        <p:blipFill>
          <a:blip r:embed="rId9">
            <a:alphaModFix/>
          </a:blip>
          <a:stretch>
            <a:fillRect/>
          </a:stretch>
        </p:blipFill>
        <p:spPr>
          <a:xfrm>
            <a:off x="2590800" y="3812574"/>
            <a:ext cx="3043250" cy="2021700"/>
          </a:xfrm>
          <a:prstGeom prst="rect">
            <a:avLst/>
          </a:prstGeom>
          <a:noFill/>
          <a:ln>
            <a:noFill/>
          </a:ln>
        </p:spPr>
      </p:pic>
      <p:pic>
        <p:nvPicPr>
          <p:cNvPr id="207" name="Shape 207" title="Race/Ethnicity"/>
          <p:cNvPicPr preferRelativeResize="0"/>
          <p:nvPr/>
        </p:nvPicPr>
        <p:blipFill>
          <a:blip r:embed="rId10">
            <a:alphaModFix/>
          </a:blip>
          <a:stretch>
            <a:fillRect/>
          </a:stretch>
        </p:blipFill>
        <p:spPr>
          <a:xfrm>
            <a:off x="5183475" y="3768155"/>
            <a:ext cx="3970050" cy="2090975"/>
          </a:xfrm>
          <a:prstGeom prst="rect">
            <a:avLst/>
          </a:prstGeom>
          <a:noFill/>
          <a:ln>
            <a:noFill/>
          </a:ln>
        </p:spPr>
      </p:pic>
      <p:sp>
        <p:nvSpPr>
          <p:cNvPr id="208" name="Shape 208"/>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sp>
        <p:nvSpPr>
          <p:cNvPr id="238" name="Shape 238"/>
          <p:cNvSpPr txBox="1"/>
          <p:nvPr/>
        </p:nvSpPr>
        <p:spPr>
          <a:xfrm>
            <a:off x="276150" y="1456450"/>
            <a:ext cx="8363100" cy="5265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dirty="0">
                <a:solidFill>
                  <a:schemeClr val="dk1"/>
                </a:solidFill>
                <a:latin typeface="Tahoma"/>
                <a:ea typeface="Tahoma"/>
                <a:cs typeface="Tahoma"/>
                <a:sym typeface="Tahoma"/>
              </a:rPr>
              <a:t>What do we </a:t>
            </a:r>
            <a:r>
              <a:rPr lang="en-US" sz="2400" b="1" dirty="0" smtClean="0">
                <a:solidFill>
                  <a:schemeClr val="dk1"/>
                </a:solidFill>
                <a:latin typeface="Tahoma"/>
                <a:ea typeface="Tahoma"/>
                <a:cs typeface="Tahoma"/>
                <a:sym typeface="Tahoma"/>
              </a:rPr>
              <a:t>do?  </a:t>
            </a:r>
          </a:p>
          <a:p>
            <a:pPr marL="0" marR="0" lvl="0" indent="0" algn="l" rtl="0">
              <a:lnSpc>
                <a:spcPct val="100000"/>
              </a:lnSpc>
              <a:spcBef>
                <a:spcPts val="0"/>
              </a:spcBef>
              <a:spcAft>
                <a:spcPts val="0"/>
              </a:spcAft>
              <a:buClr>
                <a:schemeClr val="dk1"/>
              </a:buClr>
              <a:buSzPct val="25000"/>
              <a:buFont typeface="Tahoma"/>
              <a:buNone/>
            </a:pPr>
            <a:endParaRPr lang="en-US" b="1"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000" dirty="0" smtClean="0">
                <a:solidFill>
                  <a:schemeClr val="dk1"/>
                </a:solidFill>
                <a:latin typeface="Tahoma"/>
                <a:ea typeface="Tahoma"/>
                <a:cs typeface="Tahoma"/>
                <a:sym typeface="Tahoma"/>
              </a:rPr>
              <a:t>Help individuals develop roadmaps to meeting their goals;</a:t>
            </a:r>
          </a:p>
          <a:p>
            <a:pPr marL="0" marR="0" lvl="0" indent="0" algn="l" rtl="0">
              <a:lnSpc>
                <a:spcPct val="100000"/>
              </a:lnSpc>
              <a:spcBef>
                <a:spcPts val="0"/>
              </a:spcBef>
              <a:spcAft>
                <a:spcPts val="0"/>
              </a:spcAft>
              <a:buClr>
                <a:schemeClr val="dk1"/>
              </a:buClr>
              <a:buSzPct val="25000"/>
              <a:buFont typeface="Tahoma"/>
              <a:buNone/>
            </a:pPr>
            <a:r>
              <a:rPr lang="en-US" sz="2000" dirty="0" smtClean="0">
                <a:solidFill>
                  <a:schemeClr val="dk1"/>
                </a:solidFill>
                <a:latin typeface="Tahoma"/>
                <a:ea typeface="Tahoma"/>
                <a:cs typeface="Tahoma"/>
                <a:sym typeface="Tahoma"/>
              </a:rPr>
              <a:t>Provide individualized c</a:t>
            </a:r>
            <a:r>
              <a:rPr lang="en-US" sz="2000" i="0" u="none" strike="noStrike" cap="none" dirty="0" smtClean="0">
                <a:solidFill>
                  <a:schemeClr val="dk1"/>
                </a:solidFill>
                <a:latin typeface="Tahoma"/>
                <a:ea typeface="Tahoma"/>
                <a:cs typeface="Tahoma"/>
                <a:sym typeface="Tahoma"/>
              </a:rPr>
              <a:t>ounseling</a:t>
            </a:r>
            <a:r>
              <a:rPr lang="en-US" sz="2000" i="0" u="none" strike="noStrike" cap="none" dirty="0">
                <a:solidFill>
                  <a:schemeClr val="dk1"/>
                </a:solidFill>
                <a:latin typeface="Tahoma"/>
                <a:ea typeface="Tahoma"/>
                <a:cs typeface="Tahoma"/>
                <a:sym typeface="Tahoma"/>
              </a:rPr>
              <a:t>, </a:t>
            </a:r>
            <a:r>
              <a:rPr lang="en-US" sz="2000" i="0" u="none" strike="noStrike" cap="none" dirty="0" smtClean="0">
                <a:solidFill>
                  <a:schemeClr val="dk1"/>
                </a:solidFill>
                <a:latin typeface="Tahoma"/>
                <a:ea typeface="Tahoma"/>
                <a:cs typeface="Tahoma"/>
                <a:sym typeface="Tahoma"/>
              </a:rPr>
              <a:t>screening for benefits, navigational assistance and problem-solving;</a:t>
            </a:r>
          </a:p>
          <a:p>
            <a:pPr marL="0" marR="0" lvl="0" indent="0" algn="l" rtl="0">
              <a:lnSpc>
                <a:spcPct val="100000"/>
              </a:lnSpc>
              <a:spcBef>
                <a:spcPts val="0"/>
              </a:spcBef>
              <a:spcAft>
                <a:spcPts val="0"/>
              </a:spcAft>
              <a:buClr>
                <a:schemeClr val="dk1"/>
              </a:buClr>
              <a:buSzPct val="25000"/>
              <a:buFont typeface="Tahoma"/>
              <a:buNone/>
            </a:pPr>
            <a:endParaRPr lang="en-US"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000" i="0" u="none" strike="noStrike" cap="none" dirty="0" smtClean="0">
                <a:solidFill>
                  <a:schemeClr val="dk1"/>
                </a:solidFill>
                <a:latin typeface="Tahoma"/>
                <a:ea typeface="Tahoma"/>
                <a:cs typeface="Tahoma"/>
                <a:sym typeface="Tahoma"/>
              </a:rPr>
              <a:t>Engage individuals in workshops focused on “know your rights,” developing skills for self-advocacy, and independent living, often using peer counselors;</a:t>
            </a:r>
          </a:p>
          <a:p>
            <a:pPr>
              <a:buClr>
                <a:schemeClr val="dk1"/>
              </a:buClr>
              <a:buSzPct val="25000"/>
            </a:pPr>
            <a:endParaRPr lang="en-US" sz="2000" dirty="0" smtClean="0">
              <a:solidFill>
                <a:schemeClr val="dk1"/>
              </a:solidFill>
              <a:latin typeface="Tahoma"/>
              <a:ea typeface="Tahoma"/>
              <a:cs typeface="Tahoma"/>
              <a:sym typeface="Tahoma"/>
            </a:endParaRPr>
          </a:p>
          <a:p>
            <a:pPr>
              <a:buClr>
                <a:schemeClr val="dk1"/>
              </a:buClr>
              <a:buSzPct val="25000"/>
            </a:pPr>
            <a:r>
              <a:rPr lang="en-US" sz="2000" dirty="0" smtClean="0">
                <a:solidFill>
                  <a:schemeClr val="dk1"/>
                </a:solidFill>
                <a:latin typeface="Tahoma"/>
                <a:ea typeface="Tahoma"/>
                <a:cs typeface="Tahoma"/>
                <a:sym typeface="Tahoma"/>
              </a:rPr>
              <a:t>Educate government agencies, </a:t>
            </a:r>
            <a:r>
              <a:rPr lang="en-US" sz="2000" dirty="0">
                <a:solidFill>
                  <a:schemeClr val="dk1"/>
                </a:solidFill>
                <a:latin typeface="Tahoma"/>
                <a:ea typeface="Tahoma"/>
                <a:cs typeface="Tahoma"/>
                <a:sym typeface="Tahoma"/>
              </a:rPr>
              <a:t>corporations, and </a:t>
            </a:r>
            <a:r>
              <a:rPr lang="en-US" sz="2000" dirty="0" smtClean="0">
                <a:solidFill>
                  <a:schemeClr val="dk1"/>
                </a:solidFill>
                <a:latin typeface="Tahoma"/>
                <a:ea typeface="Tahoma"/>
                <a:cs typeface="Tahoma"/>
                <a:sym typeface="Tahoma"/>
              </a:rPr>
              <a:t>social service agencies on legal compliance and disability literacy;</a:t>
            </a:r>
          </a:p>
          <a:p>
            <a:pPr>
              <a:buClr>
                <a:schemeClr val="dk1"/>
              </a:buClr>
              <a:buSzPct val="25000"/>
            </a:pPr>
            <a:endParaRPr lang="en-US" sz="2000" dirty="0">
              <a:solidFill>
                <a:schemeClr val="dk1"/>
              </a:solidFill>
              <a:latin typeface="Tahoma"/>
              <a:ea typeface="Tahoma"/>
              <a:cs typeface="Tahoma"/>
              <a:sym typeface="Tahoma"/>
            </a:endParaRPr>
          </a:p>
          <a:p>
            <a:pPr>
              <a:buClr>
                <a:schemeClr val="dk1"/>
              </a:buClr>
              <a:buSzPct val="25000"/>
            </a:pPr>
            <a:r>
              <a:rPr lang="en-US" sz="2000" dirty="0" smtClean="0">
                <a:solidFill>
                  <a:schemeClr val="dk1"/>
                </a:solidFill>
                <a:latin typeface="Tahoma"/>
                <a:ea typeface="Tahoma"/>
                <a:cs typeface="Tahoma"/>
                <a:sym typeface="Tahoma"/>
              </a:rPr>
              <a:t>Educate the public through the media and social media;</a:t>
            </a:r>
          </a:p>
          <a:p>
            <a:pPr>
              <a:buClr>
                <a:schemeClr val="dk1"/>
              </a:buClr>
              <a:buSzPct val="25000"/>
            </a:pPr>
            <a:endParaRPr lang="en-US" sz="2000" dirty="0">
              <a:solidFill>
                <a:schemeClr val="dk1"/>
              </a:solidFill>
              <a:latin typeface="Tahoma"/>
              <a:ea typeface="Tahoma"/>
              <a:cs typeface="Tahoma"/>
              <a:sym typeface="Tahoma"/>
            </a:endParaRPr>
          </a:p>
          <a:p>
            <a:pPr>
              <a:buClr>
                <a:schemeClr val="dk1"/>
              </a:buClr>
              <a:buSzPct val="25000"/>
            </a:pPr>
            <a:r>
              <a:rPr lang="en-US" sz="2000" dirty="0" smtClean="0">
                <a:solidFill>
                  <a:schemeClr val="dk1"/>
                </a:solidFill>
                <a:latin typeface="Tahoma"/>
                <a:ea typeface="Tahoma"/>
                <a:cs typeface="Tahoma"/>
                <a:sym typeface="Tahoma"/>
              </a:rPr>
              <a:t>Advocate for change that is responsive to the expressed needs of people with disabilities.</a:t>
            </a:r>
            <a:endParaRPr lang="en-US" sz="20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endParaRPr lang="en-US" sz="2000" b="1"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endParaRPr lang="en-US" sz="20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Font typeface="Tahoma"/>
              <a:buNone/>
            </a:pPr>
            <a:endParaRPr sz="1600"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Font typeface="Arial"/>
              <a:buNone/>
            </a:pPr>
            <a:endParaRPr sz="1600" b="0" i="0" u="none" strike="noStrike" cap="none" dirty="0">
              <a:solidFill>
                <a:schemeClr val="dk1"/>
              </a:solidFill>
              <a:latin typeface="Tahoma"/>
              <a:ea typeface="Tahoma"/>
              <a:cs typeface="Tahoma"/>
              <a:sym typeface="Tahoma"/>
            </a:endParaRPr>
          </a:p>
        </p:txBody>
      </p:sp>
      <p:pic>
        <p:nvPicPr>
          <p:cNvPr id="239" name="Shape 239"/>
          <p:cNvPicPr preferRelativeResize="0"/>
          <p:nvPr/>
        </p:nvPicPr>
        <p:blipFill rotWithShape="1">
          <a:blip r:embed="rId4">
            <a:alphaModFix/>
          </a:blip>
          <a:srcRect/>
          <a:stretch/>
        </p:blipFill>
        <p:spPr>
          <a:xfrm>
            <a:off x="1828800" y="0"/>
            <a:ext cx="6477000" cy="1143000"/>
          </a:xfrm>
          <a:prstGeom prst="rect">
            <a:avLst/>
          </a:prstGeom>
          <a:noFill/>
          <a:ln>
            <a:noFill/>
          </a:ln>
        </p:spPr>
      </p:pic>
      <p:sp>
        <p:nvSpPr>
          <p:cNvPr id="240" name="Shape 24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898989"/>
              </a:buClr>
              <a:buSzPct val="25000"/>
              <a:buFont typeface="Arial"/>
              <a:buNone/>
            </a:pPr>
            <a:fld id="{00000000-1234-1234-1234-123412341234}" type="slidenum">
              <a:rPr lang="en-US"/>
              <a:t>4</a:t>
            </a:fld>
            <a:endParaRPr lang="en-US"/>
          </a:p>
        </p:txBody>
      </p:sp>
      <p:pic>
        <p:nvPicPr>
          <p:cNvPr id="241" name="Shape 241"/>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242" name="Shape 242"/>
          <p:cNvPicPr preferRelativeResize="0"/>
          <p:nvPr/>
        </p:nvPicPr>
        <p:blipFill rotWithShape="1">
          <a:blip r:embed="rId6">
            <a:alphaModFix/>
          </a:blip>
          <a:srcRect/>
          <a:stretch/>
        </p:blipFill>
        <p:spPr>
          <a:xfrm>
            <a:off x="1600200" y="533400"/>
            <a:ext cx="2857500" cy="217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sp>
        <p:nvSpPr>
          <p:cNvPr id="238" name="Shape 238"/>
          <p:cNvSpPr txBox="1"/>
          <p:nvPr/>
        </p:nvSpPr>
        <p:spPr>
          <a:xfrm>
            <a:off x="276150" y="1456450"/>
            <a:ext cx="8363100" cy="5265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dirty="0" smtClean="0">
                <a:solidFill>
                  <a:schemeClr val="dk1"/>
                </a:solidFill>
                <a:latin typeface="Tahoma"/>
                <a:ea typeface="Tahoma"/>
                <a:cs typeface="Tahoma"/>
                <a:sym typeface="Tahoma"/>
              </a:rPr>
              <a:t>Why do we use research?  </a:t>
            </a:r>
          </a:p>
          <a:p>
            <a:pPr marL="0" marR="0" lvl="0" indent="0" algn="l" rtl="0">
              <a:lnSpc>
                <a:spcPct val="100000"/>
              </a:lnSpc>
              <a:spcBef>
                <a:spcPts val="0"/>
              </a:spcBef>
              <a:spcAft>
                <a:spcPts val="0"/>
              </a:spcAft>
              <a:buClr>
                <a:schemeClr val="dk1"/>
              </a:buClr>
              <a:buSzPct val="25000"/>
              <a:buFont typeface="Tahoma"/>
              <a:buNone/>
            </a:pPr>
            <a:endParaRPr lang="en-US" b="1"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2000" dirty="0" smtClean="0">
                <a:solidFill>
                  <a:schemeClr val="dk1"/>
                </a:solidFill>
                <a:latin typeface="Tahoma"/>
                <a:ea typeface="Tahoma"/>
                <a:cs typeface="Tahoma"/>
                <a:sym typeface="Tahoma"/>
              </a:rPr>
              <a:t>We believe in people speaking about their own experiences to policy makers (case studies) and research helps us amplify the experiences they share:</a:t>
            </a:r>
          </a:p>
          <a:p>
            <a:pPr marL="0" marR="0" lvl="0" indent="0" algn="l" rtl="0">
              <a:lnSpc>
                <a:spcPct val="100000"/>
              </a:lnSpc>
              <a:spcBef>
                <a:spcPts val="0"/>
              </a:spcBef>
              <a:spcAft>
                <a:spcPts val="0"/>
              </a:spcAft>
              <a:buClr>
                <a:schemeClr val="dk1"/>
              </a:buClr>
              <a:buSzPct val="25000"/>
              <a:buFont typeface="Tahoma"/>
              <a:buNone/>
            </a:pPr>
            <a:endParaRPr lang="en-US" sz="2000" dirty="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ct val="25000"/>
              <a:buFont typeface="Arial" panose="020B0604020202020204" pitchFamily="34" charset="0"/>
              <a:buChar char="•"/>
            </a:pPr>
            <a:r>
              <a:rPr lang="en-US" sz="2000" dirty="0" smtClean="0">
                <a:solidFill>
                  <a:schemeClr val="dk1"/>
                </a:solidFill>
                <a:latin typeface="Tahoma"/>
                <a:ea typeface="Tahoma"/>
                <a:cs typeface="Tahoma"/>
                <a:sym typeface="Tahoma"/>
              </a:rPr>
              <a:t>Lawmakers like to know the magnitude of an issue and who is affected—”Give me numbers”;</a:t>
            </a:r>
          </a:p>
          <a:p>
            <a:pPr marR="0" lvl="0" algn="l" rtl="0">
              <a:lnSpc>
                <a:spcPct val="100000"/>
              </a:lnSpc>
              <a:spcBef>
                <a:spcPts val="0"/>
              </a:spcBef>
              <a:spcAft>
                <a:spcPts val="0"/>
              </a:spcAft>
              <a:buClr>
                <a:schemeClr val="dk1"/>
              </a:buClr>
              <a:buSzPct val="25000"/>
            </a:pPr>
            <a:endParaRPr lang="en-US" sz="2000" dirty="0" smtClean="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ct val="25000"/>
              <a:buFont typeface="Arial" panose="020B0604020202020204" pitchFamily="34" charset="0"/>
              <a:buChar char="•"/>
            </a:pPr>
            <a:r>
              <a:rPr lang="en-US" sz="2000" dirty="0" smtClean="0">
                <a:solidFill>
                  <a:schemeClr val="dk1"/>
                </a:solidFill>
                <a:latin typeface="Tahoma"/>
                <a:ea typeface="Tahoma"/>
                <a:cs typeface="Tahoma"/>
                <a:sym typeface="Tahoma"/>
              </a:rPr>
              <a:t>The media needs to be persuaded that we have expertise and evidence and that we are speaking about a widespread problem;</a:t>
            </a:r>
          </a:p>
          <a:p>
            <a:pPr marR="0" lvl="0" algn="l" rtl="0">
              <a:lnSpc>
                <a:spcPct val="100000"/>
              </a:lnSpc>
              <a:spcBef>
                <a:spcPts val="0"/>
              </a:spcBef>
              <a:spcAft>
                <a:spcPts val="0"/>
              </a:spcAft>
              <a:buClr>
                <a:schemeClr val="dk1"/>
              </a:buClr>
              <a:buSzPct val="25000"/>
            </a:pPr>
            <a:endParaRPr lang="en-US" sz="2000" dirty="0" smtClean="0">
              <a:solidFill>
                <a:schemeClr val="dk1"/>
              </a:solidFill>
              <a:latin typeface="Tahoma"/>
              <a:ea typeface="Tahoma"/>
              <a:cs typeface="Tahoma"/>
              <a:sym typeface="Tahoma"/>
            </a:endParaRPr>
          </a:p>
          <a:p>
            <a:pPr marL="342900" marR="0" lvl="0" indent="-342900" algn="l" rtl="0">
              <a:lnSpc>
                <a:spcPct val="100000"/>
              </a:lnSpc>
              <a:spcBef>
                <a:spcPts val="0"/>
              </a:spcBef>
              <a:spcAft>
                <a:spcPts val="0"/>
              </a:spcAft>
              <a:buClr>
                <a:schemeClr val="dk1"/>
              </a:buClr>
              <a:buSzPct val="25000"/>
              <a:buFont typeface="Arial" panose="020B0604020202020204" pitchFamily="34" charset="0"/>
              <a:buChar char="•"/>
            </a:pPr>
            <a:r>
              <a:rPr lang="en-US" sz="2000" dirty="0" smtClean="0">
                <a:solidFill>
                  <a:schemeClr val="dk1"/>
                </a:solidFill>
                <a:latin typeface="Tahoma"/>
                <a:ea typeface="Tahoma"/>
                <a:cs typeface="Tahoma"/>
                <a:sym typeface="Tahoma"/>
              </a:rPr>
              <a:t>As people with disabilities we learn from research as it increases our understanding how our experiences relate to the experiences of others like us. We are less alone.</a:t>
            </a:r>
          </a:p>
          <a:p>
            <a:pPr marL="0" marR="0" lvl="0" indent="0" algn="l" rtl="0">
              <a:lnSpc>
                <a:spcPct val="100000"/>
              </a:lnSpc>
              <a:spcBef>
                <a:spcPts val="0"/>
              </a:spcBef>
              <a:spcAft>
                <a:spcPts val="0"/>
              </a:spcAft>
              <a:buClr>
                <a:schemeClr val="dk1"/>
              </a:buClr>
              <a:buFont typeface="Arial"/>
              <a:buNone/>
            </a:pPr>
            <a:endParaRPr sz="1600" b="0" i="0" u="none" strike="noStrike" cap="none" dirty="0">
              <a:solidFill>
                <a:schemeClr val="dk1"/>
              </a:solidFill>
              <a:latin typeface="Tahoma"/>
              <a:ea typeface="Tahoma"/>
              <a:cs typeface="Tahoma"/>
              <a:sym typeface="Tahoma"/>
            </a:endParaRPr>
          </a:p>
        </p:txBody>
      </p:sp>
      <p:pic>
        <p:nvPicPr>
          <p:cNvPr id="239" name="Shape 239"/>
          <p:cNvPicPr preferRelativeResize="0"/>
          <p:nvPr/>
        </p:nvPicPr>
        <p:blipFill rotWithShape="1">
          <a:blip r:embed="rId4">
            <a:alphaModFix/>
          </a:blip>
          <a:srcRect/>
          <a:stretch/>
        </p:blipFill>
        <p:spPr>
          <a:xfrm>
            <a:off x="1828800" y="0"/>
            <a:ext cx="6477000" cy="1143000"/>
          </a:xfrm>
          <a:prstGeom prst="rect">
            <a:avLst/>
          </a:prstGeom>
          <a:noFill/>
          <a:ln>
            <a:noFill/>
          </a:ln>
        </p:spPr>
      </p:pic>
      <p:sp>
        <p:nvSpPr>
          <p:cNvPr id="240" name="Shape 24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898989"/>
              </a:buClr>
              <a:buSzPct val="25000"/>
              <a:buFont typeface="Arial"/>
              <a:buNone/>
            </a:pPr>
            <a:fld id="{00000000-1234-1234-1234-123412341234}" type="slidenum">
              <a:rPr lang="en-US"/>
              <a:t>5</a:t>
            </a:fld>
            <a:endParaRPr lang="en-US"/>
          </a:p>
        </p:txBody>
      </p:sp>
      <p:pic>
        <p:nvPicPr>
          <p:cNvPr id="241" name="Shape 241"/>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242" name="Shape 242"/>
          <p:cNvPicPr preferRelativeResize="0"/>
          <p:nvPr/>
        </p:nvPicPr>
        <p:blipFill rotWithShape="1">
          <a:blip r:embed="rId6">
            <a:alphaModFix/>
          </a:blip>
          <a:srcRect/>
          <a:stretch/>
        </p:blipFill>
        <p:spPr>
          <a:xfrm>
            <a:off x="1600200" y="533400"/>
            <a:ext cx="2857500" cy="217500"/>
          </a:xfrm>
          <a:prstGeom prst="rect">
            <a:avLst/>
          </a:prstGeom>
          <a:noFill/>
          <a:ln>
            <a:noFill/>
          </a:ln>
        </p:spPr>
      </p:pic>
    </p:spTree>
    <p:extLst>
      <p:ext uri="{BB962C8B-B14F-4D97-AF65-F5344CB8AC3E}">
        <p14:creationId xmlns:p14="http://schemas.microsoft.com/office/powerpoint/2010/main" val="282978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Shape 389"/>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390" name="Shape 390"/>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391" name="Shape 391"/>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392" name="Shape 392"/>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393" name="Shape 393"/>
          <p:cNvSpPr txBox="1">
            <a:spLocks noGrp="1"/>
          </p:cNvSpPr>
          <p:nvPr>
            <p:ph type="body" idx="1"/>
          </p:nvPr>
        </p:nvSpPr>
        <p:spPr>
          <a:xfrm>
            <a:off x="234900" y="1729175"/>
            <a:ext cx="8482800" cy="4976400"/>
          </a:xfrm>
          <a:prstGeom prst="rect">
            <a:avLst/>
          </a:prstGeom>
          <a:noFill/>
          <a:ln>
            <a:noFill/>
          </a:ln>
        </p:spPr>
        <p:txBody>
          <a:bodyPr lIns="91425" tIns="45700" rIns="91425" bIns="45700" anchor="t" anchorCtr="0">
            <a:noAutofit/>
          </a:bodyPr>
          <a:lstStyle/>
          <a:p>
            <a:pPr marL="285750" indent="-285750">
              <a:spcBef>
                <a:spcPts val="0"/>
              </a:spcBef>
              <a:buSzPct val="25000"/>
            </a:pPr>
            <a:r>
              <a:rPr lang="en-US" sz="1600" dirty="0" smtClean="0"/>
              <a:t>We engage with people with disabilities through surveys by phone, using internet survey tools, through social </a:t>
            </a:r>
            <a:r>
              <a:rPr lang="en-US" sz="1600" dirty="0"/>
              <a:t>media campaigns, community meetings and discussion with advocates.  </a:t>
            </a:r>
            <a:endParaRPr lang="en-US" sz="1600" dirty="0" smtClean="0"/>
          </a:p>
          <a:p>
            <a:pPr marL="285750" indent="-285750">
              <a:spcBef>
                <a:spcPts val="0"/>
              </a:spcBef>
              <a:buSzPct val="25000"/>
            </a:pPr>
            <a:endParaRPr lang="en-US" sz="1600" dirty="0" smtClean="0"/>
          </a:p>
          <a:p>
            <a:pPr marL="285750" indent="-285750">
              <a:spcBef>
                <a:spcPts val="0"/>
              </a:spcBef>
              <a:buSzPct val="25000"/>
            </a:pPr>
            <a:r>
              <a:rPr lang="en-US" sz="1600" dirty="0" smtClean="0"/>
              <a:t>We conduct “</a:t>
            </a:r>
            <a:r>
              <a:rPr lang="en-US" sz="1600" dirty="0"/>
              <a:t>o</a:t>
            </a:r>
            <a:r>
              <a:rPr lang="en-US" sz="1600" dirty="0" smtClean="0"/>
              <a:t>n the street” surveys—we recruit people with disabilities who volunteer and are trained to use survey tools that identify violations of legal standards (sometimes modifying tools available from the U.S. Department of Justice), such as restaurants, health care facilities, polling sites, street access, transportation access.</a:t>
            </a:r>
          </a:p>
          <a:p>
            <a:pPr marL="285750" indent="-285750">
              <a:spcBef>
                <a:spcPts val="0"/>
              </a:spcBef>
              <a:buSzPct val="25000"/>
            </a:pPr>
            <a:endParaRPr lang="en-US" sz="1600" dirty="0"/>
          </a:p>
          <a:p>
            <a:pPr marL="285750" indent="-285750">
              <a:spcBef>
                <a:spcPts val="0"/>
              </a:spcBef>
              <a:buSzPct val="25000"/>
            </a:pPr>
            <a:r>
              <a:rPr lang="en-US" sz="1600" dirty="0" smtClean="0"/>
              <a:t>We scan the literature for research studies that are relevant to the public policy issues that affect us. For example, we are using and citing a recent study of the impact of the Affordable Care Act (ACA) on employment of people with disabilities is being used to help lawmakers understand the implications of ACA repeal for people with disabilities.</a:t>
            </a:r>
          </a:p>
          <a:p>
            <a:pPr marL="285750" indent="-285750">
              <a:spcBef>
                <a:spcPts val="0"/>
              </a:spcBef>
              <a:buSzPct val="25000"/>
            </a:pPr>
            <a:endParaRPr lang="en-US" sz="1600" dirty="0"/>
          </a:p>
          <a:p>
            <a:pPr marL="285750" indent="-285750">
              <a:spcBef>
                <a:spcPts val="0"/>
              </a:spcBef>
              <a:buSzPct val="25000"/>
            </a:pPr>
            <a:r>
              <a:rPr lang="en-US" sz="1600" dirty="0" smtClean="0"/>
              <a:t>We employ policy experts to help us prepare reports, collect documents, survey experiences across states, etc.</a:t>
            </a:r>
          </a:p>
          <a:p>
            <a:pPr marL="285750" indent="-285750">
              <a:spcBef>
                <a:spcPts val="0"/>
              </a:spcBef>
              <a:buSzPct val="25000"/>
            </a:pPr>
            <a:endParaRPr lang="en-US" sz="1600" dirty="0"/>
          </a:p>
          <a:p>
            <a:pPr marL="285750" indent="-285750">
              <a:spcBef>
                <a:spcPts val="0"/>
              </a:spcBef>
              <a:buSzPct val="25000"/>
            </a:pPr>
            <a:r>
              <a:rPr lang="en-US" sz="1600" dirty="0"/>
              <a:t>We work with the Institute on Disabilities at the University of New Hampshire to provide statistical documentation that illuminates issues that people with disabilities are reporting and to substantiate the impact of barriers that they experience.</a:t>
            </a:r>
          </a:p>
        </p:txBody>
      </p:sp>
      <p:sp>
        <p:nvSpPr>
          <p:cNvPr id="394" name="Shape 394"/>
          <p:cNvSpPr txBox="1">
            <a:spLocks noGrp="1"/>
          </p:cNvSpPr>
          <p:nvPr>
            <p:ph type="title"/>
          </p:nvPr>
        </p:nvSpPr>
        <p:spPr>
          <a:xfrm>
            <a:off x="110925" y="1301700"/>
            <a:ext cx="6029100" cy="4703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b="1" i="0" u="none" strike="noStrike" cap="none" dirty="0" smtClean="0">
                <a:solidFill>
                  <a:schemeClr val="dk1"/>
                </a:solidFill>
                <a:latin typeface="Tahoma"/>
                <a:ea typeface="Tahoma"/>
                <a:cs typeface="Tahoma"/>
                <a:sym typeface="Tahoma"/>
              </a:rPr>
              <a:t>What kind of research do we use?</a:t>
            </a:r>
            <a:endParaRPr lang="en-US" sz="2400" b="1" i="0" u="none" strike="noStrike" cap="none" dirty="0">
              <a:solidFill>
                <a:schemeClr val="dk1"/>
              </a:solidFill>
              <a:latin typeface="Tahoma"/>
              <a:ea typeface="Tahoma"/>
              <a:cs typeface="Tahoma"/>
              <a:sym typeface="Tahoma"/>
            </a:endParaRPr>
          </a:p>
        </p:txBody>
      </p:sp>
      <p:sp>
        <p:nvSpPr>
          <p:cNvPr id="395" name="Shape 395"/>
          <p:cNvSpPr txBox="1">
            <a:spLocks noGrp="1"/>
          </p:cNvSpPr>
          <p:nvPr>
            <p:ph type="sldNum" idx="12"/>
          </p:nvPr>
        </p:nvSpPr>
        <p:spPr>
          <a:xfrm>
            <a:off x="6584100" y="6523025"/>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Shape 389"/>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390" name="Shape 390"/>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391" name="Shape 391"/>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392" name="Shape 392"/>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393" name="Shape 393"/>
          <p:cNvSpPr txBox="1">
            <a:spLocks noGrp="1"/>
          </p:cNvSpPr>
          <p:nvPr>
            <p:ph type="body" idx="1"/>
          </p:nvPr>
        </p:nvSpPr>
        <p:spPr>
          <a:xfrm>
            <a:off x="234900" y="1729175"/>
            <a:ext cx="8482800" cy="497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dirty="0" smtClean="0"/>
          </a:p>
          <a:p>
            <a:pPr marL="0" indent="0">
              <a:spcBef>
                <a:spcPts val="0"/>
              </a:spcBef>
              <a:buSzPct val="25000"/>
              <a:buNone/>
            </a:pPr>
            <a:r>
              <a:rPr lang="en-US" sz="1600" dirty="0" smtClean="0"/>
              <a:t>During </a:t>
            </a:r>
            <a:r>
              <a:rPr lang="en-US" sz="1600" dirty="0"/>
              <a:t>the past 5 years, we have produced 24 research reports and shared these with policy-makers and the public</a:t>
            </a:r>
            <a:r>
              <a:rPr lang="en-US" sz="1600" dirty="0" smtClean="0"/>
              <a:t>. These reports have been effective tools in successful campaigns to change law, policy and guidance.</a:t>
            </a:r>
          </a:p>
          <a:p>
            <a:pPr marL="0" indent="0">
              <a:spcBef>
                <a:spcPts val="0"/>
              </a:spcBef>
              <a:buSzPct val="25000"/>
              <a:buNone/>
            </a:pPr>
            <a:endParaRPr lang="en-US" sz="1600" dirty="0"/>
          </a:p>
          <a:p>
            <a:pPr marL="171450" indent="-171450">
              <a:spcBef>
                <a:spcPts val="0"/>
              </a:spcBef>
              <a:buSzPct val="25000"/>
            </a:pPr>
            <a:r>
              <a:rPr lang="en-US" sz="1600" dirty="0" smtClean="0"/>
              <a:t>We contact researchers and ask questions that can be answered using the American Community Survey, the Behavioral Risk Factor Surveillance System, or other data systems.</a:t>
            </a:r>
          </a:p>
          <a:p>
            <a:pPr marL="171450" indent="-171450">
              <a:spcBef>
                <a:spcPts val="0"/>
              </a:spcBef>
              <a:buSzPct val="25000"/>
            </a:pPr>
            <a:r>
              <a:rPr lang="en-US" sz="1600" dirty="0" smtClean="0"/>
              <a:t>We request data relevant to specific topics that we are working on: poverty; food access; health coverage; transportation; etc.</a:t>
            </a:r>
          </a:p>
          <a:p>
            <a:pPr marL="171450" indent="-171450">
              <a:spcBef>
                <a:spcPts val="0"/>
              </a:spcBef>
              <a:buSzPct val="25000"/>
            </a:pPr>
            <a:r>
              <a:rPr lang="en-US" sz="1600" dirty="0" smtClean="0"/>
              <a:t>We discuss the implications of the data for policy makers with the researchers who help us understand findings that are significant—and those that are not.</a:t>
            </a:r>
          </a:p>
          <a:p>
            <a:pPr marL="171450" indent="-171450">
              <a:spcBef>
                <a:spcPts val="0"/>
              </a:spcBef>
              <a:buSzPct val="25000"/>
            </a:pPr>
            <a:r>
              <a:rPr lang="en-US" sz="1600" dirty="0" smtClean="0"/>
              <a:t>We make recommendations for policy change based on our own experiences and the available data.</a:t>
            </a:r>
            <a:endParaRPr lang="en-US" sz="1600" dirty="0"/>
          </a:p>
          <a:p>
            <a:pPr marL="0" marR="0" lvl="0" indent="0" algn="l" rtl="0">
              <a:lnSpc>
                <a:spcPct val="100000"/>
              </a:lnSpc>
              <a:spcBef>
                <a:spcPts val="0"/>
              </a:spcBef>
              <a:spcAft>
                <a:spcPts val="0"/>
              </a:spcAft>
              <a:buClr>
                <a:schemeClr val="dk1"/>
              </a:buClr>
              <a:buSzPct val="25000"/>
              <a:buFont typeface="Arial"/>
              <a:buNone/>
            </a:pPr>
            <a:endParaRPr lang="en-US" sz="1600" dirty="0" smtClean="0"/>
          </a:p>
          <a:p>
            <a:pPr marL="0" marR="0" lvl="0" indent="0" algn="l" rtl="0">
              <a:lnSpc>
                <a:spcPct val="100000"/>
              </a:lnSpc>
              <a:spcBef>
                <a:spcPts val="0"/>
              </a:spcBef>
              <a:spcAft>
                <a:spcPts val="0"/>
              </a:spcAft>
              <a:buClr>
                <a:schemeClr val="dk1"/>
              </a:buClr>
              <a:buSzPct val="25000"/>
              <a:buFont typeface="Arial"/>
              <a:buNone/>
            </a:pPr>
            <a:r>
              <a:rPr lang="en-US" sz="1600" dirty="0" smtClean="0"/>
              <a:t>Example: Using </a:t>
            </a:r>
            <a:r>
              <a:rPr lang="en-US" sz="1600" dirty="0"/>
              <a:t>the American Community Survey, CIDNY has produced three reports </a:t>
            </a:r>
            <a:r>
              <a:rPr lang="en-US" sz="1600" dirty="0" smtClean="0"/>
              <a:t>that were distributed to State and City policymakers during </a:t>
            </a:r>
            <a:r>
              <a:rPr lang="en-US" sz="1600" dirty="0"/>
              <a:t>2015-2016</a:t>
            </a:r>
            <a:r>
              <a:rPr lang="en-US" sz="1600" dirty="0" smtClean="0"/>
              <a:t>: ADA </a:t>
            </a:r>
            <a:r>
              <a:rPr lang="en-US" sz="1600" dirty="0"/>
              <a:t>at 26 in New York City (2016</a:t>
            </a:r>
            <a:r>
              <a:rPr lang="en-US" sz="1600" dirty="0" smtClean="0"/>
              <a:t>); The </a:t>
            </a:r>
            <a:r>
              <a:rPr lang="en-US" sz="1600" dirty="0"/>
              <a:t>ADA at 25: Many Bridges to Cross (2015</a:t>
            </a:r>
            <a:r>
              <a:rPr lang="en-US" sz="1600" dirty="0" smtClean="0"/>
              <a:t>); Disability </a:t>
            </a:r>
            <a:r>
              <a:rPr lang="en-US" sz="1600" dirty="0"/>
              <a:t>Status: ADA at 25 (2015).</a:t>
            </a:r>
          </a:p>
          <a:p>
            <a:pPr marL="0" lvl="0" indent="0">
              <a:spcBef>
                <a:spcPts val="0"/>
              </a:spcBef>
              <a:buSzPct val="25000"/>
              <a:buNone/>
            </a:pPr>
            <a:endParaRPr sz="1200" dirty="0"/>
          </a:p>
          <a:p>
            <a:pPr marL="0" marR="0" lvl="0" indent="0" algn="l" rtl="0">
              <a:lnSpc>
                <a:spcPct val="100000"/>
              </a:lnSpc>
              <a:spcBef>
                <a:spcPts val="0"/>
              </a:spcBef>
              <a:spcAft>
                <a:spcPts val="0"/>
              </a:spcAft>
              <a:buClr>
                <a:schemeClr val="dk1"/>
              </a:buClr>
              <a:buSzPct val="25000"/>
              <a:buFont typeface="Arial"/>
              <a:buNone/>
            </a:pPr>
            <a:endParaRPr sz="1000" dirty="0"/>
          </a:p>
        </p:txBody>
      </p:sp>
      <p:sp>
        <p:nvSpPr>
          <p:cNvPr id="394" name="Shape 394"/>
          <p:cNvSpPr txBox="1">
            <a:spLocks noGrp="1"/>
          </p:cNvSpPr>
          <p:nvPr>
            <p:ph type="title"/>
          </p:nvPr>
        </p:nvSpPr>
        <p:spPr>
          <a:xfrm>
            <a:off x="110925" y="1422500"/>
            <a:ext cx="6029100" cy="349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strike="noStrike" cap="none" dirty="0" smtClean="0">
                <a:solidFill>
                  <a:schemeClr val="dk1"/>
                </a:solidFill>
                <a:latin typeface="Tahoma"/>
                <a:ea typeface="Tahoma"/>
                <a:cs typeface="Tahoma"/>
                <a:sym typeface="Tahoma"/>
              </a:rPr>
              <a:t>How do we work with researchers?</a:t>
            </a:r>
            <a:endParaRPr lang="en-US" sz="2000" b="1" i="0" u="none" strike="noStrike" cap="none" dirty="0">
              <a:solidFill>
                <a:schemeClr val="dk1"/>
              </a:solidFill>
              <a:latin typeface="Tahoma"/>
              <a:ea typeface="Tahoma"/>
              <a:cs typeface="Tahoma"/>
              <a:sym typeface="Tahoma"/>
            </a:endParaRPr>
          </a:p>
        </p:txBody>
      </p:sp>
      <p:sp>
        <p:nvSpPr>
          <p:cNvPr id="395" name="Shape 395"/>
          <p:cNvSpPr txBox="1">
            <a:spLocks noGrp="1"/>
          </p:cNvSpPr>
          <p:nvPr>
            <p:ph type="sldNum" idx="12"/>
          </p:nvPr>
        </p:nvSpPr>
        <p:spPr>
          <a:xfrm>
            <a:off x="6584100" y="6523025"/>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7</a:t>
            </a:fld>
            <a:endParaRPr lang="en-US" dirty="0"/>
          </a:p>
        </p:txBody>
      </p:sp>
    </p:spTree>
    <p:extLst>
      <p:ext uri="{BB962C8B-B14F-4D97-AF65-F5344CB8AC3E}">
        <p14:creationId xmlns:p14="http://schemas.microsoft.com/office/powerpoint/2010/main" val="424189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412" name="Shape 412"/>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413" name="Shape 413"/>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414" name="Shape 414"/>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415" name="Shape 415"/>
          <p:cNvSpPr txBox="1">
            <a:spLocks noGrp="1"/>
          </p:cNvSpPr>
          <p:nvPr>
            <p:ph type="body" idx="1"/>
          </p:nvPr>
        </p:nvSpPr>
        <p:spPr>
          <a:xfrm>
            <a:off x="234900" y="2760617"/>
            <a:ext cx="8567700" cy="3944907"/>
          </a:xfrm>
          <a:prstGeom prst="rect">
            <a:avLst/>
          </a:prstGeom>
          <a:noFill/>
          <a:ln>
            <a:noFill/>
          </a:ln>
        </p:spPr>
        <p:txBody>
          <a:bodyPr lIns="91425" tIns="45700" rIns="91425" bIns="45700" anchor="t" anchorCtr="0">
            <a:noAutofit/>
          </a:bodyPr>
          <a:lstStyle/>
          <a:p>
            <a:pPr marL="0" marR="0" lvl="0" indent="0" algn="l" rtl="0">
              <a:lnSpc>
                <a:spcPct val="100000"/>
              </a:lnSpc>
              <a:spcBef>
                <a:spcPts val="200"/>
              </a:spcBef>
              <a:spcAft>
                <a:spcPts val="0"/>
              </a:spcAft>
              <a:buClr>
                <a:schemeClr val="dk1"/>
              </a:buClr>
              <a:buSzPct val="25000"/>
              <a:buFont typeface="Arial"/>
              <a:buNone/>
            </a:pPr>
            <a:endParaRPr lang="en-US" sz="1400" dirty="0" smtClean="0"/>
          </a:p>
          <a:p>
            <a:pPr marL="0" marR="0" lvl="0" indent="0" algn="l" rtl="0">
              <a:lnSpc>
                <a:spcPct val="100000"/>
              </a:lnSpc>
              <a:spcBef>
                <a:spcPts val="200"/>
              </a:spcBef>
              <a:spcAft>
                <a:spcPts val="0"/>
              </a:spcAft>
              <a:buClr>
                <a:schemeClr val="dk1"/>
              </a:buClr>
              <a:buSzPct val="25000"/>
              <a:buFont typeface="Arial"/>
              <a:buNone/>
            </a:pPr>
            <a:r>
              <a:rPr lang="en-US" sz="1600" b="0" i="0" u="none" strike="noStrike" cap="none" dirty="0" smtClean="0">
                <a:solidFill>
                  <a:schemeClr val="dk1"/>
                </a:solidFill>
                <a:sym typeface="Tahoma"/>
              </a:rPr>
              <a:t>In 2016, we used data from our work with the University of New Hampshire in policy deliberations undertaken by groups including:</a:t>
            </a:r>
            <a:endParaRPr lang="en-US" sz="1600" b="0" i="0" u="none" strike="noStrike" cap="none" dirty="0">
              <a:solidFill>
                <a:schemeClr val="dk1"/>
              </a:solidFill>
              <a:sym typeface="Tahoma"/>
            </a:endParaRPr>
          </a:p>
          <a:p>
            <a:pPr marL="0" lvl="0" indent="0" rtl="0">
              <a:spcBef>
                <a:spcPts val="200"/>
              </a:spcBef>
              <a:buNone/>
            </a:pPr>
            <a:endParaRPr sz="1600" dirty="0"/>
          </a:p>
          <a:p>
            <a:pPr marL="457200" marR="0" lvl="0" indent="-317500" algn="l" rtl="0">
              <a:lnSpc>
                <a:spcPct val="100000"/>
              </a:lnSpc>
              <a:spcBef>
                <a:spcPts val="200"/>
              </a:spcBef>
              <a:spcAft>
                <a:spcPts val="0"/>
              </a:spcAft>
              <a:buSzPct val="100000"/>
            </a:pPr>
            <a:r>
              <a:rPr lang="en-US" sz="1600" dirty="0"/>
              <a:t>NYC DOHMH/NYAM-DASH-NYC Work Group;  </a:t>
            </a:r>
          </a:p>
          <a:p>
            <a:pPr marL="457200" marR="0" lvl="0" indent="-317500" algn="l" rtl="0">
              <a:lnSpc>
                <a:spcPct val="100000"/>
              </a:lnSpc>
              <a:spcBef>
                <a:spcPts val="200"/>
              </a:spcBef>
              <a:spcAft>
                <a:spcPts val="0"/>
              </a:spcAft>
              <a:buSzPct val="100000"/>
            </a:pPr>
            <a:r>
              <a:rPr lang="en-US" sz="1600" dirty="0"/>
              <a:t>Advisory Board at Hunter College (CUNY) for the Rehabilitation Counselor Program; </a:t>
            </a:r>
          </a:p>
          <a:p>
            <a:pPr marL="457200" lvl="0" indent="-317500" rtl="0">
              <a:spcBef>
                <a:spcPts val="200"/>
              </a:spcBef>
              <a:buSzPct val="100000"/>
            </a:pPr>
            <a:r>
              <a:rPr lang="en-US" sz="1600" dirty="0"/>
              <a:t>NYC </a:t>
            </a:r>
            <a:r>
              <a:rPr lang="en-US" sz="1600" dirty="0" smtClean="0"/>
              <a:t>Department </a:t>
            </a:r>
            <a:r>
              <a:rPr lang="en-US" sz="1600" dirty="0"/>
              <a:t>of Finance SCRIE/DRIE Task Force; </a:t>
            </a:r>
          </a:p>
          <a:p>
            <a:pPr marL="457200" lvl="0" indent="-317500" rtl="0">
              <a:spcBef>
                <a:spcPts val="200"/>
              </a:spcBef>
              <a:buSzPct val="100000"/>
            </a:pPr>
            <a:r>
              <a:rPr lang="en-US" sz="1600" dirty="0"/>
              <a:t>NYC Human Resources Administration Disability Advisory work group;</a:t>
            </a:r>
          </a:p>
          <a:p>
            <a:pPr marL="457200" lvl="0" indent="-317500" rtl="0">
              <a:spcBef>
                <a:spcPts val="200"/>
              </a:spcBef>
              <a:buSzPct val="100000"/>
            </a:pPr>
            <a:r>
              <a:rPr lang="en-US" sz="1600" dirty="0"/>
              <a:t>NYC Human Resources Administration SNAP work group;</a:t>
            </a:r>
          </a:p>
          <a:p>
            <a:pPr marL="457200" marR="0" lvl="0" indent="-317500" algn="l" rtl="0">
              <a:lnSpc>
                <a:spcPct val="100000"/>
              </a:lnSpc>
              <a:spcBef>
                <a:spcPts val="200"/>
              </a:spcBef>
              <a:spcAft>
                <a:spcPts val="0"/>
              </a:spcAft>
              <a:buSzPct val="100000"/>
            </a:pPr>
            <a:r>
              <a:rPr lang="en-US" sz="1600" dirty="0"/>
              <a:t>NYS Medicaid Redesign Team; </a:t>
            </a:r>
          </a:p>
          <a:p>
            <a:pPr marL="457200" marR="0" lvl="0" indent="-317500" algn="l" rtl="0">
              <a:lnSpc>
                <a:spcPct val="100000"/>
              </a:lnSpc>
              <a:spcBef>
                <a:spcPts val="200"/>
              </a:spcBef>
              <a:spcAft>
                <a:spcPts val="0"/>
              </a:spcAft>
              <a:buSzPct val="100000"/>
            </a:pPr>
            <a:r>
              <a:rPr lang="en-US" sz="1600" dirty="0" smtClean="0"/>
              <a:t>New </a:t>
            </a:r>
            <a:r>
              <a:rPr lang="en-US" sz="1600" dirty="0"/>
              <a:t>York State Rehabilitation Council;</a:t>
            </a:r>
          </a:p>
          <a:p>
            <a:pPr marL="457200" marR="0" lvl="0" indent="-317500" algn="l" rtl="0">
              <a:lnSpc>
                <a:spcPct val="100000"/>
              </a:lnSpc>
              <a:spcBef>
                <a:spcPts val="200"/>
              </a:spcBef>
              <a:spcAft>
                <a:spcPts val="0"/>
              </a:spcAft>
              <a:buSzPct val="100000"/>
            </a:pPr>
            <a:r>
              <a:rPr lang="en-US" sz="1600" dirty="0"/>
              <a:t>New York State Department of Education, Commissioner’s Advisory Panel</a:t>
            </a:r>
          </a:p>
          <a:p>
            <a:pPr marL="0" marR="0" lvl="0" indent="0" algn="l" rtl="0">
              <a:lnSpc>
                <a:spcPct val="100000"/>
              </a:lnSpc>
              <a:spcBef>
                <a:spcPts val="200"/>
              </a:spcBef>
              <a:spcAft>
                <a:spcPts val="0"/>
              </a:spcAft>
              <a:buClr>
                <a:schemeClr val="dk1"/>
              </a:buClr>
              <a:buSzPct val="25000"/>
              <a:buFont typeface="Arial"/>
              <a:buNone/>
            </a:pPr>
            <a:endParaRPr sz="1600" dirty="0">
              <a:highlight>
                <a:srgbClr val="FFFF00"/>
              </a:highlight>
            </a:endParaRPr>
          </a:p>
          <a:p>
            <a:pPr marL="0" marR="0" lvl="0" indent="0" algn="l" rtl="0">
              <a:lnSpc>
                <a:spcPct val="100000"/>
              </a:lnSpc>
              <a:spcBef>
                <a:spcPts val="200"/>
              </a:spcBef>
              <a:spcAft>
                <a:spcPts val="0"/>
              </a:spcAft>
              <a:buClr>
                <a:schemeClr val="dk1"/>
              </a:buClr>
              <a:buSzPct val="25000"/>
              <a:buFont typeface="Arial"/>
              <a:buNone/>
            </a:pPr>
            <a:endParaRPr sz="1200" dirty="0"/>
          </a:p>
          <a:p>
            <a:pPr marL="342900" marR="0" lvl="0" indent="-342900" algn="l" rtl="0">
              <a:spcBef>
                <a:spcPts val="200"/>
              </a:spcBef>
              <a:spcAft>
                <a:spcPts val="0"/>
              </a:spcAft>
              <a:buClr>
                <a:schemeClr val="dk1"/>
              </a:buClr>
              <a:buSzPct val="100000"/>
              <a:buFont typeface="Arial"/>
              <a:buNone/>
            </a:pPr>
            <a:endParaRPr sz="1000" b="0" i="0" u="none" strike="noStrike" cap="none" dirty="0">
              <a:solidFill>
                <a:schemeClr val="dk1"/>
              </a:solidFill>
              <a:latin typeface="Tahoma"/>
              <a:ea typeface="Tahoma"/>
              <a:cs typeface="Tahoma"/>
              <a:sym typeface="Tahoma"/>
            </a:endParaRPr>
          </a:p>
        </p:txBody>
      </p:sp>
      <p:sp>
        <p:nvSpPr>
          <p:cNvPr id="416" name="Shape 416"/>
          <p:cNvSpPr txBox="1">
            <a:spLocks noGrp="1"/>
          </p:cNvSpPr>
          <p:nvPr>
            <p:ph type="title"/>
          </p:nvPr>
        </p:nvSpPr>
        <p:spPr>
          <a:xfrm>
            <a:off x="123975" y="1676400"/>
            <a:ext cx="8646000" cy="77070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smtClean="0"/>
              <a:t>We distribute </a:t>
            </a:r>
            <a:r>
              <a:rPr lang="en-US" sz="2400" dirty="0" smtClean="0"/>
              <a:t>reports using data and share them with as Appointees to Government Public </a:t>
            </a:r>
            <a:r>
              <a:rPr lang="en-US" sz="2400" dirty="0"/>
              <a:t>Bodies and Nonprofit Advisory Councils</a:t>
            </a:r>
          </a:p>
        </p:txBody>
      </p:sp>
      <p:sp>
        <p:nvSpPr>
          <p:cNvPr id="417" name="Shape 417"/>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a:stretch/>
        </p:blipFill>
        <p:spPr>
          <a:xfrm>
            <a:off x="0" y="0"/>
            <a:ext cx="9144000" cy="1263600"/>
          </a:xfrm>
          <a:prstGeom prst="rect">
            <a:avLst/>
          </a:prstGeom>
          <a:noFill/>
          <a:ln>
            <a:noFill/>
          </a:ln>
          <a:effectLst>
            <a:outerShdw blurRad="63500" dist="20000" dir="5400000">
              <a:srgbClr val="000000">
                <a:alpha val="37650"/>
              </a:srgbClr>
            </a:outerShdw>
          </a:effectLst>
        </p:spPr>
      </p:pic>
      <p:pic>
        <p:nvPicPr>
          <p:cNvPr id="423" name="Shape 423"/>
          <p:cNvPicPr preferRelativeResize="0"/>
          <p:nvPr/>
        </p:nvPicPr>
        <p:blipFill rotWithShape="1">
          <a:blip r:embed="rId4">
            <a:alphaModFix/>
          </a:blip>
          <a:srcRect/>
          <a:stretch/>
        </p:blipFill>
        <p:spPr>
          <a:xfrm>
            <a:off x="1828800" y="0"/>
            <a:ext cx="6477000" cy="1143000"/>
          </a:xfrm>
          <a:prstGeom prst="rect">
            <a:avLst/>
          </a:prstGeom>
          <a:noFill/>
          <a:ln>
            <a:noFill/>
          </a:ln>
        </p:spPr>
      </p:pic>
      <p:pic>
        <p:nvPicPr>
          <p:cNvPr id="424" name="Shape 424"/>
          <p:cNvPicPr preferRelativeResize="0"/>
          <p:nvPr/>
        </p:nvPicPr>
        <p:blipFill rotWithShape="1">
          <a:blip r:embed="rId5">
            <a:alphaModFix/>
          </a:blip>
          <a:srcRect/>
          <a:stretch/>
        </p:blipFill>
        <p:spPr>
          <a:xfrm>
            <a:off x="1600200" y="228600"/>
            <a:ext cx="1171500" cy="266700"/>
          </a:xfrm>
          <a:prstGeom prst="rect">
            <a:avLst/>
          </a:prstGeom>
          <a:noFill/>
          <a:ln>
            <a:noFill/>
          </a:ln>
        </p:spPr>
      </p:pic>
      <p:pic>
        <p:nvPicPr>
          <p:cNvPr id="425" name="Shape 425"/>
          <p:cNvPicPr preferRelativeResize="0"/>
          <p:nvPr/>
        </p:nvPicPr>
        <p:blipFill rotWithShape="1">
          <a:blip r:embed="rId6">
            <a:alphaModFix/>
          </a:blip>
          <a:srcRect/>
          <a:stretch/>
        </p:blipFill>
        <p:spPr>
          <a:xfrm>
            <a:off x="1600200" y="533400"/>
            <a:ext cx="2857500" cy="217500"/>
          </a:xfrm>
          <a:prstGeom prst="rect">
            <a:avLst/>
          </a:prstGeom>
          <a:noFill/>
          <a:ln>
            <a:noFill/>
          </a:ln>
        </p:spPr>
      </p:pic>
      <p:sp>
        <p:nvSpPr>
          <p:cNvPr id="426" name="Shape 426"/>
          <p:cNvSpPr txBox="1">
            <a:spLocks noGrp="1"/>
          </p:cNvSpPr>
          <p:nvPr>
            <p:ph type="body" idx="1"/>
          </p:nvPr>
        </p:nvSpPr>
        <p:spPr>
          <a:xfrm>
            <a:off x="234900" y="2717071"/>
            <a:ext cx="8567700" cy="3988453"/>
          </a:xfrm>
          <a:prstGeom prst="rect">
            <a:avLst/>
          </a:prstGeom>
          <a:noFill/>
          <a:ln>
            <a:noFill/>
          </a:ln>
        </p:spPr>
        <p:txBody>
          <a:bodyPr lIns="91425" tIns="45700" rIns="91425" bIns="45700" anchor="t" anchorCtr="0">
            <a:noAutofit/>
          </a:bodyPr>
          <a:lstStyle/>
          <a:p>
            <a:pPr marL="0" marR="0" lvl="0" indent="0" algn="l" rtl="0">
              <a:lnSpc>
                <a:spcPct val="100000"/>
              </a:lnSpc>
              <a:spcBef>
                <a:spcPts val="200"/>
              </a:spcBef>
              <a:spcAft>
                <a:spcPts val="0"/>
              </a:spcAft>
              <a:buClr>
                <a:schemeClr val="dk1"/>
              </a:buClr>
              <a:buSzPct val="25000"/>
              <a:buFont typeface="Arial"/>
              <a:buNone/>
            </a:pPr>
            <a:r>
              <a:rPr lang="en-US" sz="1600" dirty="0"/>
              <a:t>CIDNY staff regularly meet with the Governor’s </a:t>
            </a:r>
            <a:r>
              <a:rPr lang="en-US" sz="1600" dirty="0" smtClean="0"/>
              <a:t>staff and </a:t>
            </a:r>
            <a:r>
              <a:rPr lang="en-US" sz="1600" dirty="0"/>
              <a:t>Assembly and Senate </a:t>
            </a:r>
            <a:r>
              <a:rPr lang="en-US" sz="1600" dirty="0" smtClean="0"/>
              <a:t>members</a:t>
            </a:r>
            <a:r>
              <a:rPr lang="en-US" sz="1600" dirty="0"/>
              <a:t>.</a:t>
            </a:r>
            <a:r>
              <a:rPr lang="en-US" sz="1600" dirty="0" smtClean="0"/>
              <a:t> </a:t>
            </a:r>
            <a:r>
              <a:rPr lang="en-US" sz="1600" dirty="0"/>
              <a:t>We testify at public hearings.  </a:t>
            </a:r>
            <a:r>
              <a:rPr lang="en-US" sz="1600" dirty="0" smtClean="0"/>
              <a:t>We write memos of support and opposition. We quote data in meetings, letters, memos, reports, testimony.</a:t>
            </a:r>
          </a:p>
          <a:p>
            <a:pPr marL="0" marR="0" lvl="0" indent="0" algn="l" rtl="0">
              <a:lnSpc>
                <a:spcPct val="100000"/>
              </a:lnSpc>
              <a:spcBef>
                <a:spcPts val="200"/>
              </a:spcBef>
              <a:spcAft>
                <a:spcPts val="0"/>
              </a:spcAft>
              <a:buClr>
                <a:schemeClr val="dk1"/>
              </a:buClr>
              <a:buSzPct val="25000"/>
              <a:buFont typeface="Arial"/>
              <a:buNone/>
            </a:pPr>
            <a:endParaRPr sz="1600" dirty="0"/>
          </a:p>
          <a:p>
            <a:pPr marL="0" marR="0" lvl="0" indent="0" algn="l" rtl="0">
              <a:lnSpc>
                <a:spcPct val="100000"/>
              </a:lnSpc>
              <a:spcBef>
                <a:spcPts val="200"/>
              </a:spcBef>
              <a:spcAft>
                <a:spcPts val="0"/>
              </a:spcAft>
              <a:buClr>
                <a:schemeClr val="dk1"/>
              </a:buClr>
              <a:buSzPct val="25000"/>
              <a:buFont typeface="Arial"/>
              <a:buNone/>
            </a:pPr>
            <a:r>
              <a:rPr lang="en-US" sz="1600" dirty="0"/>
              <a:t>In 2016, </a:t>
            </a:r>
            <a:r>
              <a:rPr lang="en-US" sz="1600" dirty="0" smtClean="0"/>
              <a:t>research contributed to education of lawmakers and State advocacy </a:t>
            </a:r>
            <a:r>
              <a:rPr lang="en-US" sz="1600" dirty="0"/>
              <a:t>outcomes, including:</a:t>
            </a:r>
          </a:p>
          <a:p>
            <a:pPr marL="0" marR="0" lvl="0" indent="0" algn="l" rtl="0">
              <a:lnSpc>
                <a:spcPct val="100000"/>
              </a:lnSpc>
              <a:spcBef>
                <a:spcPts val="200"/>
              </a:spcBef>
              <a:spcAft>
                <a:spcPts val="0"/>
              </a:spcAft>
              <a:buClr>
                <a:schemeClr val="dk1"/>
              </a:buClr>
              <a:buSzPct val="25000"/>
              <a:buFont typeface="Arial"/>
              <a:buNone/>
            </a:pPr>
            <a:endParaRPr sz="1600" dirty="0"/>
          </a:p>
          <a:p>
            <a:pPr marL="457200" marR="0" lvl="0" indent="-304800" algn="l" rtl="0">
              <a:lnSpc>
                <a:spcPct val="100000"/>
              </a:lnSpc>
              <a:spcBef>
                <a:spcPts val="200"/>
              </a:spcBef>
              <a:spcAft>
                <a:spcPts val="0"/>
              </a:spcAft>
              <a:buSzPct val="100000"/>
            </a:pPr>
            <a:r>
              <a:rPr lang="en-US" sz="1600" dirty="0"/>
              <a:t>Minimum wage increase;</a:t>
            </a:r>
          </a:p>
          <a:p>
            <a:pPr marL="457200" marR="0" lvl="0" indent="-304800" algn="l" rtl="0">
              <a:lnSpc>
                <a:spcPct val="100000"/>
              </a:lnSpc>
              <a:spcBef>
                <a:spcPts val="200"/>
              </a:spcBef>
              <a:spcAft>
                <a:spcPts val="0"/>
              </a:spcAft>
              <a:buSzPct val="100000"/>
            </a:pPr>
            <a:r>
              <a:rPr lang="en-US" sz="1600" dirty="0"/>
              <a:t>Paid sick leave;</a:t>
            </a:r>
          </a:p>
          <a:p>
            <a:pPr marL="457200" marR="0" lvl="0" indent="-304800" algn="l" rtl="0">
              <a:lnSpc>
                <a:spcPct val="100000"/>
              </a:lnSpc>
              <a:spcBef>
                <a:spcPts val="200"/>
              </a:spcBef>
              <a:spcAft>
                <a:spcPts val="0"/>
              </a:spcAft>
              <a:buSzPct val="100000"/>
            </a:pPr>
            <a:r>
              <a:rPr lang="en-US" sz="1600" dirty="0"/>
              <a:t>Increased ADA compliance in health care;</a:t>
            </a:r>
          </a:p>
          <a:p>
            <a:pPr marL="457200" marR="0" lvl="0" indent="-304800" algn="l" rtl="0">
              <a:lnSpc>
                <a:spcPct val="100000"/>
              </a:lnSpc>
              <a:spcBef>
                <a:spcPts val="200"/>
              </a:spcBef>
              <a:spcAft>
                <a:spcPts val="0"/>
              </a:spcAft>
              <a:buSzPct val="100000"/>
            </a:pPr>
            <a:r>
              <a:rPr lang="en-US" sz="1600" dirty="0"/>
              <a:t>Preserving Medicaid eligibility, access to prescription drugs and transportation;</a:t>
            </a:r>
          </a:p>
          <a:p>
            <a:pPr marL="457200" marR="0" lvl="0" indent="-304800" algn="l" rtl="0">
              <a:lnSpc>
                <a:spcPct val="100000"/>
              </a:lnSpc>
              <a:spcBef>
                <a:spcPts val="200"/>
              </a:spcBef>
              <a:spcAft>
                <a:spcPts val="0"/>
              </a:spcAft>
              <a:buSzPct val="100000"/>
            </a:pPr>
            <a:r>
              <a:rPr lang="en-US" sz="1600" dirty="0" smtClean="0"/>
              <a:t>Increased </a:t>
            </a:r>
            <a:r>
              <a:rPr lang="en-US" sz="1600" dirty="0"/>
              <a:t>ADA compliance by NYS Board of Elections and Department of Motor Vehicles web </a:t>
            </a:r>
            <a:r>
              <a:rPr lang="en-US" sz="1600" dirty="0" smtClean="0"/>
              <a:t>sites;</a:t>
            </a:r>
            <a:endParaRPr lang="en-US" sz="1600" dirty="0"/>
          </a:p>
          <a:p>
            <a:pPr marL="0" marR="0" lvl="0" indent="0" algn="l" rtl="0">
              <a:lnSpc>
                <a:spcPct val="100000"/>
              </a:lnSpc>
              <a:spcBef>
                <a:spcPts val="200"/>
              </a:spcBef>
              <a:spcAft>
                <a:spcPts val="0"/>
              </a:spcAft>
              <a:buClr>
                <a:schemeClr val="dk1"/>
              </a:buClr>
              <a:buSzPct val="25000"/>
              <a:buFont typeface="Arial"/>
              <a:buNone/>
            </a:pPr>
            <a:endParaRPr sz="1200" dirty="0"/>
          </a:p>
          <a:p>
            <a:pPr marL="342900" marR="0" lvl="0" indent="-342900" algn="l" rtl="0">
              <a:spcBef>
                <a:spcPts val="200"/>
              </a:spcBef>
              <a:spcAft>
                <a:spcPts val="0"/>
              </a:spcAft>
              <a:buClr>
                <a:schemeClr val="dk1"/>
              </a:buClr>
              <a:buSzPct val="100000"/>
              <a:buFont typeface="Arial"/>
              <a:buNone/>
            </a:pPr>
            <a:endParaRPr sz="1000" b="0" i="0" u="none" strike="noStrike" cap="none" dirty="0">
              <a:solidFill>
                <a:schemeClr val="dk1"/>
              </a:solidFill>
              <a:latin typeface="Tahoma"/>
              <a:ea typeface="Tahoma"/>
              <a:cs typeface="Tahoma"/>
              <a:sym typeface="Tahoma"/>
            </a:endParaRPr>
          </a:p>
        </p:txBody>
      </p:sp>
      <p:sp>
        <p:nvSpPr>
          <p:cNvPr id="427" name="Shape 427"/>
          <p:cNvSpPr txBox="1">
            <a:spLocks noGrp="1"/>
          </p:cNvSpPr>
          <p:nvPr>
            <p:ph type="title"/>
          </p:nvPr>
        </p:nvSpPr>
        <p:spPr>
          <a:xfrm>
            <a:off x="234900" y="1920667"/>
            <a:ext cx="6029100" cy="13933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400" dirty="0" smtClean="0"/>
              <a:t>We distribute reports and policy memos to government officials when seeking legislative change.</a:t>
            </a:r>
            <a:endParaRPr lang="en-US" sz="2400" dirty="0"/>
          </a:p>
        </p:txBody>
      </p:sp>
      <p:sp>
        <p:nvSpPr>
          <p:cNvPr id="428" name="Shape 428"/>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898989"/>
              </a:buClr>
              <a:buSzPct val="25000"/>
              <a:buFont typeface="Arial"/>
              <a:buNone/>
            </a:pPr>
            <a:fld id="{00000000-1234-1234-1234-123412341234}" type="slidenum">
              <a:rPr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1272</Words>
  <Application>Microsoft Office PowerPoint</Application>
  <PresentationFormat>On-screen Show (4:3)</PresentationFormat>
  <Paragraphs>156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Tahoma</vt:lpstr>
      <vt:lpstr>Georgia</vt:lpstr>
      <vt:lpstr>Office Theme</vt:lpstr>
      <vt:lpstr>January 2017  Data to Inform Practitioners Advocating Using Local Statistics   </vt:lpstr>
      <vt:lpstr> OUR MISSION</vt:lpstr>
      <vt:lpstr>Who We Serve</vt:lpstr>
      <vt:lpstr>PowerPoint Presentation</vt:lpstr>
      <vt:lpstr>PowerPoint Presentation</vt:lpstr>
      <vt:lpstr>What kind of research do we use?</vt:lpstr>
      <vt:lpstr>How do we work with researchers?</vt:lpstr>
      <vt:lpstr>We distribute reports using data and share them with as Appointees to Government Public Bodies and Nonprofit Advisory Councils</vt:lpstr>
      <vt:lpstr>We distribute reports and policy memos to government officials when seeking legislative change.</vt:lpstr>
      <vt:lpstr>We use data collected in civil rights litigation and related activities focused on implementing disability civil rights laws in New York City and State.</vt:lpstr>
      <vt:lpstr>We Use Research with Mainstream and Social Media </vt:lpstr>
      <vt:lpstr>PowerPoint Presentation</vt:lpstr>
      <vt:lpstr>Contact 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dc:title>
  <dc:creator>Margi Trapani</dc:creator>
  <cp:lastModifiedBy>Susan Dooha</cp:lastModifiedBy>
  <cp:revision>23</cp:revision>
  <dcterms:modified xsi:type="dcterms:W3CDTF">2017-01-27T22:24:42Z</dcterms:modified>
</cp:coreProperties>
</file>