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0" r:id="rId2"/>
  </p:sldMasterIdLst>
  <p:notesMasterIdLst>
    <p:notesMasterId r:id="rId23"/>
  </p:notesMasterIdLst>
  <p:handoutMasterIdLst>
    <p:handoutMasterId r:id="rId24"/>
  </p:handoutMasterIdLst>
  <p:sldIdLst>
    <p:sldId id="256" r:id="rId3"/>
    <p:sldId id="325" r:id="rId4"/>
    <p:sldId id="309" r:id="rId5"/>
    <p:sldId id="322" r:id="rId6"/>
    <p:sldId id="307" r:id="rId7"/>
    <p:sldId id="308" r:id="rId8"/>
    <p:sldId id="324" r:id="rId9"/>
    <p:sldId id="284" r:id="rId10"/>
    <p:sldId id="261" r:id="rId11"/>
    <p:sldId id="287" r:id="rId12"/>
    <p:sldId id="316" r:id="rId13"/>
    <p:sldId id="297" r:id="rId14"/>
    <p:sldId id="317" r:id="rId15"/>
    <p:sldId id="318" r:id="rId16"/>
    <p:sldId id="321" r:id="rId17"/>
    <p:sldId id="315" r:id="rId18"/>
    <p:sldId id="323" r:id="rId19"/>
    <p:sldId id="285" r:id="rId20"/>
    <p:sldId id="265" r:id="rId21"/>
    <p:sldId id="326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644"/>
    <a:srgbClr val="33CC33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5" autoAdjust="0"/>
    <p:restoredTop sz="88953" autoAdjust="0"/>
  </p:normalViewPr>
  <p:slideViewPr>
    <p:cSldViewPr>
      <p:cViewPr varScale="1">
        <p:scale>
          <a:sx n="76" d="100"/>
          <a:sy n="76" d="100"/>
        </p:scale>
        <p:origin x="1574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382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FE15D49-1C4B-4524-97F6-0CD2870989AB}" type="datetimeFigureOut">
              <a:rPr lang="en-US"/>
              <a:pPr>
                <a:defRPr/>
              </a:pPr>
              <a:t>2/13/2017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32335E-FA68-4EE3-8F53-E0A3B611169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41316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371ED82-087B-4D50-B83D-20D740F44169}" type="datetimeFigureOut">
              <a:rPr lang="en-US"/>
              <a:pPr>
                <a:defRPr/>
              </a:pPr>
              <a:t>2/13/2017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A293654-3A64-4045-A918-435E3F7E1A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65418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5D35B1E-E838-4D1C-BD1B-C509DAE3BAFA}" type="slidenum">
              <a:rPr lang="en-US" altLang="en-US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02280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114436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369652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850900" indent="-850900"/>
            <a:endParaRPr lang="en-US" altLang="en-US" b="1" dirty="0" smtClean="0"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D5F34BF-A318-4196-9BB9-F9A1FE3D5097}" type="slidenum">
              <a:rPr lang="en-US" altLang="en-US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9368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60403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819415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4208807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1199110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6521253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5" name="Rectangle 3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724574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6431F27-0E47-45B3-BDCD-1F20E9512DE0}" type="slidenum">
              <a:rPr lang="en-US" altLang="en-US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28796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6431F27-0E47-45B3-BDCD-1F20E9512DE0}" type="slidenum">
              <a:rPr lang="en-US" altLang="en-US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42194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  <a:p>
            <a:endParaRPr lang="en-US" altLang="en-US" dirty="0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6431F27-0E47-45B3-BDCD-1F20E9512DE0}" type="slidenum">
              <a:rPr lang="en-US" altLang="en-US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58874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173D782-223E-4442-B656-FFE2A2BA160C}" type="slidenum">
              <a:rPr lang="en-US" altLang="en-US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73759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z="1000" smtClean="0"/>
          </a:p>
        </p:txBody>
      </p:sp>
    </p:spTree>
    <p:extLst>
      <p:ext uri="{BB962C8B-B14F-4D97-AF65-F5344CB8AC3E}">
        <p14:creationId xmlns:p14="http://schemas.microsoft.com/office/powerpoint/2010/main" val="19909584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6424A2A-76D1-4B61-B0CA-2E409C991C5A}" type="slidenum">
              <a:rPr lang="en-US" altLang="en-US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95592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6424A2A-76D1-4B61-B0CA-2E409C991C5A}" type="slidenum">
              <a:rPr lang="en-US" altLang="en-US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80318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A190F09-773A-4691-8D35-02CE6393B849}" type="slidenum">
              <a:rPr lang="en-US" altLang="en-US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6600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7E472E-FCFF-4E94-8AC7-BBD186C1B3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6829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F79CC2-B84F-4E75-9612-BC9E6DD63CE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3681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DF39B6-67BC-4E01-B48D-3B05ED540B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24297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41DDDE-A68B-4D48-B7F6-EEC0E4B578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01209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32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66970"/>
            <a:ext cx="8229600" cy="45259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2286000" y="6242050"/>
            <a:ext cx="51054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ISCOS Annual Scientific Meeting – Vienna Austria</a:t>
            </a:r>
          </a:p>
          <a:p>
            <a:pPr>
              <a:defRPr/>
            </a:pPr>
            <a:r>
              <a:rPr lang="en-US" altLang="en-US"/>
              <a:t>April 13, 2016</a:t>
            </a:r>
          </a:p>
        </p:txBody>
      </p:sp>
    </p:spTree>
    <p:extLst>
      <p:ext uri="{BB962C8B-B14F-4D97-AF65-F5344CB8AC3E}">
        <p14:creationId xmlns:p14="http://schemas.microsoft.com/office/powerpoint/2010/main" val="2981393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 txBox="1">
            <a:spLocks noChangeArrowheads="1"/>
          </p:cNvSpPr>
          <p:nvPr userDrawn="1"/>
        </p:nvSpPr>
        <p:spPr bwMode="auto">
          <a:xfrm>
            <a:off x="2743200" y="6208713"/>
            <a:ext cx="43434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defPPr>
              <a:defRPr lang="en-US"/>
            </a:defPPr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 smtClean="0"/>
              <a:t>ISCOS Annual Scientific Meeting – Vienna Austria</a:t>
            </a:r>
          </a:p>
          <a:p>
            <a:pPr>
              <a:defRPr/>
            </a:pPr>
            <a:r>
              <a:rPr lang="en-US" altLang="en-US" smtClean="0"/>
              <a:t>April 13, 2016</a:t>
            </a:r>
            <a:endParaRPr lang="en-US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01174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30307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 txBox="1">
            <a:spLocks noChangeArrowheads="1"/>
          </p:cNvSpPr>
          <p:nvPr userDrawn="1"/>
        </p:nvSpPr>
        <p:spPr bwMode="auto">
          <a:xfrm>
            <a:off x="2286000" y="6242050"/>
            <a:ext cx="51054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defPPr>
              <a:defRPr lang="en-US"/>
            </a:defPPr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 smtClean="0"/>
              <a:t>ISCOS Annual Scientific Meeting – Vienna Austria</a:t>
            </a:r>
          </a:p>
          <a:p>
            <a:pPr>
              <a:defRPr/>
            </a:pPr>
            <a:r>
              <a:rPr lang="en-US" altLang="en-US" smtClean="0"/>
              <a:t>April 13, 2016</a:t>
            </a:r>
            <a:endParaRPr lang="en-US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42009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 txBox="1">
            <a:spLocks noChangeArrowheads="1"/>
          </p:cNvSpPr>
          <p:nvPr userDrawn="1"/>
        </p:nvSpPr>
        <p:spPr bwMode="auto">
          <a:xfrm>
            <a:off x="2286000" y="6242050"/>
            <a:ext cx="51054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defPPr>
              <a:defRPr lang="en-US"/>
            </a:defPPr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 smtClean="0"/>
              <a:t>ISCOS Annual Scientific Meeting – Vienna Austria</a:t>
            </a:r>
          </a:p>
          <a:p>
            <a:pPr>
              <a:defRPr/>
            </a:pPr>
            <a:r>
              <a:rPr lang="en-US" altLang="en-US" smtClean="0"/>
              <a:t>April 13, 2016</a:t>
            </a:r>
            <a:endParaRPr lang="en-US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22471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 txBox="1">
            <a:spLocks noChangeArrowheads="1"/>
          </p:cNvSpPr>
          <p:nvPr userDrawn="1"/>
        </p:nvSpPr>
        <p:spPr bwMode="auto">
          <a:xfrm>
            <a:off x="2286000" y="6242050"/>
            <a:ext cx="51054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defPPr>
              <a:defRPr lang="en-US"/>
            </a:defPPr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 smtClean="0"/>
              <a:t>ISCOS Annual Scientific Meeting – Vienna Austria</a:t>
            </a:r>
          </a:p>
          <a:p>
            <a:pPr>
              <a:defRPr/>
            </a:pPr>
            <a:r>
              <a:rPr lang="en-US" altLang="en-US" smtClean="0"/>
              <a:t>April 13, 2016</a:t>
            </a:r>
            <a:endParaRPr lang="en-US" alt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24630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 txBox="1">
            <a:spLocks noChangeArrowheads="1"/>
          </p:cNvSpPr>
          <p:nvPr userDrawn="1"/>
        </p:nvSpPr>
        <p:spPr bwMode="auto">
          <a:xfrm>
            <a:off x="2286000" y="6242050"/>
            <a:ext cx="51054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defPPr>
              <a:defRPr lang="en-US"/>
            </a:defPPr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 smtClean="0"/>
              <a:t>ISCOS Annual Scientific Meeting – Vienna Austria</a:t>
            </a:r>
          </a:p>
          <a:p>
            <a:pPr>
              <a:defRPr/>
            </a:pPr>
            <a:r>
              <a:rPr lang="en-US" altLang="en-US" smtClean="0"/>
              <a:t>April 13, 2016</a:t>
            </a:r>
            <a:endParaRPr lang="en-US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3641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E4ECD4-B9AB-49AB-B040-E3099F72AC8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72391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 txBox="1">
            <a:spLocks noChangeArrowheads="1"/>
          </p:cNvSpPr>
          <p:nvPr userDrawn="1"/>
        </p:nvSpPr>
        <p:spPr bwMode="auto">
          <a:xfrm>
            <a:off x="2286000" y="6242050"/>
            <a:ext cx="51054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defPPr>
              <a:defRPr lang="en-US"/>
            </a:defPPr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 smtClean="0"/>
              <a:t>ISCOS Annual Scientific Meeting – Vienna Austria</a:t>
            </a:r>
          </a:p>
          <a:p>
            <a:pPr>
              <a:defRPr/>
            </a:pPr>
            <a:r>
              <a:rPr lang="en-US" altLang="en-US" smtClean="0"/>
              <a:t>April 13, 2016</a:t>
            </a:r>
            <a:endParaRPr lang="en-US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72754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 txBox="1">
            <a:spLocks noChangeArrowheads="1"/>
          </p:cNvSpPr>
          <p:nvPr userDrawn="1"/>
        </p:nvSpPr>
        <p:spPr bwMode="auto">
          <a:xfrm>
            <a:off x="2286000" y="6242050"/>
            <a:ext cx="51054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defPPr>
              <a:defRPr lang="en-US"/>
            </a:defPPr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 smtClean="0"/>
              <a:t>ISCOS Annual Scientific Meeting – Vienna Austria</a:t>
            </a:r>
          </a:p>
          <a:p>
            <a:pPr>
              <a:defRPr/>
            </a:pPr>
            <a:r>
              <a:rPr lang="en-US" altLang="en-US" smtClean="0"/>
              <a:t>April 13, 2016</a:t>
            </a:r>
            <a:endParaRPr lang="en-US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52C46A-AB83-42FC-BCBF-BF46F3CB96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6715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 txBox="1">
            <a:spLocks noChangeArrowheads="1"/>
          </p:cNvSpPr>
          <p:nvPr userDrawn="1"/>
        </p:nvSpPr>
        <p:spPr bwMode="auto">
          <a:xfrm>
            <a:off x="2286000" y="6242050"/>
            <a:ext cx="51054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defPPr>
              <a:defRPr lang="en-US"/>
            </a:defPPr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 smtClean="0"/>
              <a:t>ISCOS Annual Scientific Meeting – Vienna Austria</a:t>
            </a:r>
          </a:p>
          <a:p>
            <a:pPr>
              <a:defRPr/>
            </a:pPr>
            <a:r>
              <a:rPr lang="en-US" altLang="en-US" smtClean="0"/>
              <a:t>April 13, 2016</a:t>
            </a:r>
            <a:endParaRPr lang="en-US" alt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EB1A9E-B10F-44B7-9D4A-13050A30327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2484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AD5813-9040-4916-8895-C83EAD29EB7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7526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18D227-E7DE-455A-8A0A-2D405389F53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6000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3CE140-4999-4C72-A73E-FFA929DFB95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8262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9EFF68-E8AA-403F-8E3A-2BEA5998A0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4692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8C29C6-ADAA-4090-AB8A-B57AB5FA0A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581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C0E7AF-70DF-469E-9A1F-56690418798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0987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53A88F-98FA-413F-A45A-6D95EC8DE1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2269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CCDA2439-D89C-4096-A2E8-F2329726429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49EE453-4026-46C9-9872-EF7B9004C20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3.pn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3.png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abotticello@kesslerfoundation.org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image" Target="../media/image6.png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134687"/>
            <a:ext cx="7772400" cy="2128837"/>
          </a:xfrm>
        </p:spPr>
        <p:txBody>
          <a:bodyPr anchor="ctr"/>
          <a:lstStyle/>
          <a:p>
            <a:pPr eaLnBrk="1" hangingPunct="1"/>
            <a:r>
              <a:rPr lang="en-US" altLang="en-US" sz="3600" b="1" dirty="0" smtClean="0">
                <a:solidFill>
                  <a:srgbClr val="92D050"/>
                </a:solidFill>
              </a:rPr>
              <a:t>The U.S. Disability Belt: </a:t>
            </a:r>
            <a:br>
              <a:rPr lang="en-US" altLang="en-US" sz="3600" b="1" dirty="0" smtClean="0">
                <a:solidFill>
                  <a:srgbClr val="92D050"/>
                </a:solidFill>
              </a:rPr>
            </a:br>
            <a:r>
              <a:rPr lang="en-US" altLang="en-US" sz="3600" b="1" dirty="0" smtClean="0">
                <a:solidFill>
                  <a:srgbClr val="92D050"/>
                </a:solidFill>
              </a:rPr>
              <a:t>A Spatial Analysis of Geographic Variation in Disability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9377" y="3535363"/>
            <a:ext cx="8382000" cy="1570037"/>
          </a:xfrm>
        </p:spPr>
        <p:txBody>
          <a:bodyPr/>
          <a:lstStyle/>
          <a:p>
            <a:pPr eaLnBrk="1" hangingPunct="1"/>
            <a:r>
              <a:rPr lang="en-US" altLang="en-US" b="1" dirty="0" smtClean="0">
                <a:solidFill>
                  <a:schemeClr val="bg1"/>
                </a:solidFill>
              </a:rPr>
              <a:t>Amanda Botticello, PhD, MPH</a:t>
            </a:r>
          </a:p>
          <a:p>
            <a:pPr eaLnBrk="1" hangingPunct="1"/>
            <a:r>
              <a:rPr lang="en-US" altLang="en-US" b="1" dirty="0" smtClean="0">
                <a:solidFill>
                  <a:schemeClr val="bg1"/>
                </a:solidFill>
              </a:rPr>
              <a:t>Andrew Houtenville, PhD</a:t>
            </a:r>
          </a:p>
          <a:p>
            <a:pPr eaLnBrk="1" hangingPunct="1"/>
            <a:r>
              <a:rPr lang="en-US" altLang="en-US" b="1" dirty="0" smtClean="0">
                <a:solidFill>
                  <a:schemeClr val="bg1"/>
                </a:solidFill>
              </a:rPr>
              <a:t>John O’Neill, PhD</a:t>
            </a:r>
          </a:p>
        </p:txBody>
      </p:sp>
      <p:sp>
        <p:nvSpPr>
          <p:cNvPr id="15364" name="Rectangle 3"/>
          <p:cNvSpPr txBox="1">
            <a:spLocks noChangeArrowheads="1"/>
          </p:cNvSpPr>
          <p:nvPr/>
        </p:nvSpPr>
        <p:spPr bwMode="auto">
          <a:xfrm>
            <a:off x="457200" y="4572000"/>
            <a:ext cx="8382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endParaRPr lang="en-US" altLang="en-US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6199614"/>
            <a:ext cx="2318516" cy="62121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85750" y="5756314"/>
            <a:ext cx="886777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*This research is funded by </a:t>
            </a:r>
            <a:r>
              <a:rPr lang="en-US" sz="1200" dirty="0">
                <a:solidFill>
                  <a:schemeClr val="bg1"/>
                </a:solidFill>
              </a:rPr>
              <a:t>the </a:t>
            </a:r>
            <a:r>
              <a:rPr lang="en-US" sz="1200" dirty="0" smtClean="0">
                <a:solidFill>
                  <a:schemeClr val="bg1"/>
                </a:solidFill>
              </a:rPr>
              <a:t>National </a:t>
            </a:r>
            <a:r>
              <a:rPr lang="en-US" sz="1200" dirty="0">
                <a:solidFill>
                  <a:schemeClr val="bg1"/>
                </a:solidFill>
              </a:rPr>
              <a:t>Institute for Disability and Rehabilitation Research (</a:t>
            </a:r>
            <a:r>
              <a:rPr lang="en-US" sz="1200" dirty="0" smtClean="0">
                <a:solidFill>
                  <a:schemeClr val="bg1"/>
                </a:solidFill>
              </a:rPr>
              <a:t>NIDILRR</a:t>
            </a:r>
            <a:r>
              <a:rPr lang="en-US" sz="1200" dirty="0">
                <a:solidFill>
                  <a:schemeClr val="bg1"/>
                </a:solidFill>
              </a:rPr>
              <a:t>), </a:t>
            </a:r>
            <a:r>
              <a:rPr lang="en-US" sz="1200" dirty="0" smtClean="0">
                <a:solidFill>
                  <a:schemeClr val="bg1"/>
                </a:solidFill>
              </a:rPr>
              <a:t>grant </a:t>
            </a:r>
            <a:r>
              <a:rPr lang="en-US" sz="1200" dirty="0">
                <a:solidFill>
                  <a:schemeClr val="bg1"/>
                </a:solidFill>
              </a:rPr>
              <a:t>H133B130015.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229600" cy="952042"/>
          </a:xfrm>
        </p:spPr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  <a:cs typeface="Arial" panose="020B0604020202020204" pitchFamily="34" charset="0"/>
              </a:rPr>
              <a:t>Results: </a:t>
            </a:r>
            <a:r>
              <a:rPr lang="en-US" altLang="en-US" dirty="0">
                <a:solidFill>
                  <a:schemeClr val="tx1"/>
                </a:solidFill>
                <a:cs typeface="Arial" panose="020B0604020202020204" pitchFamily="34" charset="0"/>
              </a:rPr>
              <a:t/>
            </a:r>
            <a:br>
              <a:rPr lang="en-US" altLang="en-US" dirty="0">
                <a:solidFill>
                  <a:schemeClr val="tx1"/>
                </a:solidFill>
                <a:cs typeface="Arial" panose="020B0604020202020204" pitchFamily="34" charset="0"/>
              </a:rPr>
            </a:br>
            <a:r>
              <a:rPr lang="en-US" altLang="en-US" sz="2400" dirty="0" smtClean="0">
                <a:solidFill>
                  <a:schemeClr val="tx1"/>
                </a:solidFill>
                <a:cs typeface="Arial" panose="020B0604020202020204" pitchFamily="34" charset="0"/>
              </a:rPr>
              <a:t>ACS Disability Quantiles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381000" y="1160131"/>
            <a:ext cx="8382000" cy="0"/>
          </a:xfrm>
          <a:prstGeom prst="line">
            <a:avLst/>
          </a:prstGeom>
          <a:ln w="38100">
            <a:solidFill>
              <a:srgbClr val="2B47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/>
          <a:srcRect t="8457" b="10212"/>
          <a:stretch/>
        </p:blipFill>
        <p:spPr>
          <a:xfrm>
            <a:off x="0" y="1180642"/>
            <a:ext cx="8934450" cy="4762958"/>
          </a:xfrm>
          <a:prstGeom prst="rect">
            <a:avLst/>
          </a:prstGeom>
        </p:spPr>
      </p:pic>
      <p:pic>
        <p:nvPicPr>
          <p:cNvPr id="9" name="Picture 8"/>
          <p:cNvPicPr/>
          <p:nvPr/>
        </p:nvPicPr>
        <p:blipFill rotWithShape="1">
          <a:blip r:embed="rId4"/>
          <a:srcRect t="5084" b="77632"/>
          <a:stretch/>
        </p:blipFill>
        <p:spPr bwMode="auto">
          <a:xfrm>
            <a:off x="7162800" y="4419600"/>
            <a:ext cx="1771650" cy="1295400"/>
          </a:xfrm>
          <a:prstGeom prst="rect">
            <a:avLst/>
          </a:prstGeom>
          <a:ln>
            <a:solidFill>
              <a:schemeClr val="tx1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6199614"/>
            <a:ext cx="2318516" cy="6212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457200" y="368997"/>
            <a:ext cx="8229600" cy="487363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  <a:cs typeface="Arial" panose="020B0604020202020204" pitchFamily="34" charset="0"/>
              </a:rPr>
              <a:t>Results: </a:t>
            </a:r>
            <a:br>
              <a:rPr lang="en-US" altLang="en-US" dirty="0">
                <a:solidFill>
                  <a:schemeClr val="tx1"/>
                </a:solidFill>
                <a:cs typeface="Arial" panose="020B0604020202020204" pitchFamily="34" charset="0"/>
              </a:rPr>
            </a:br>
            <a:r>
              <a:rPr lang="en-US" altLang="en-US" sz="2400" dirty="0" smtClean="0">
                <a:solidFill>
                  <a:schemeClr val="tx1"/>
                </a:solidFill>
                <a:cs typeface="Arial" panose="020B0604020202020204" pitchFamily="34" charset="0"/>
              </a:rPr>
              <a:t>SSDI Disability Quantiles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381000" y="1066800"/>
            <a:ext cx="8382000" cy="0"/>
          </a:xfrm>
          <a:prstGeom prst="line">
            <a:avLst/>
          </a:prstGeom>
          <a:ln w="38100">
            <a:solidFill>
              <a:srgbClr val="2B47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6199614"/>
            <a:ext cx="2318516" cy="62121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/>
          <a:srcRect t="9845" b="9757"/>
          <a:stretch/>
        </p:blipFill>
        <p:spPr>
          <a:xfrm>
            <a:off x="209006" y="1066800"/>
            <a:ext cx="8745441" cy="476576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5"/>
          <a:srcRect l="3483" t="9191" r="-3483" b="54816"/>
          <a:stretch/>
        </p:blipFill>
        <p:spPr>
          <a:xfrm>
            <a:off x="7135857" y="4446023"/>
            <a:ext cx="1818590" cy="134953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101248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792163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  <a:cs typeface="Arial" panose="020B0604020202020204" pitchFamily="34" charset="0"/>
              </a:rPr>
              <a:t>Results: </a:t>
            </a:r>
            <a:br>
              <a:rPr lang="en-US" altLang="en-US" dirty="0">
                <a:solidFill>
                  <a:schemeClr val="tx1"/>
                </a:solidFill>
                <a:cs typeface="Arial" panose="020B0604020202020204" pitchFamily="34" charset="0"/>
              </a:rPr>
            </a:br>
            <a:r>
              <a:rPr lang="en-US" altLang="en-US" sz="2400" dirty="0" smtClean="0">
                <a:solidFill>
                  <a:schemeClr val="tx1"/>
                </a:solidFill>
                <a:cs typeface="Arial" panose="020B0604020202020204" pitchFamily="34" charset="0"/>
              </a:rPr>
              <a:t>Spatial autocorrelation, Disability Prevalence</a:t>
            </a:r>
            <a:endParaRPr lang="en-US" altLang="en-US" sz="2400" dirty="0" smtClean="0">
              <a:solidFill>
                <a:schemeClr val="tx1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457200" y="1066800"/>
            <a:ext cx="8382000" cy="0"/>
          </a:xfrm>
          <a:prstGeom prst="line">
            <a:avLst/>
          </a:prstGeom>
          <a:ln w="38100">
            <a:solidFill>
              <a:srgbClr val="2B47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573634"/>
              </p:ext>
            </p:extLst>
          </p:nvPr>
        </p:nvGraphicFramePr>
        <p:xfrm>
          <a:off x="746239" y="1371600"/>
          <a:ext cx="7803921" cy="40232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9677"/>
                <a:gridCol w="1377162"/>
                <a:gridCol w="1193541"/>
                <a:gridCol w="1193541"/>
              </a:tblGrid>
              <a:tr h="457200">
                <a:tc>
                  <a:txBody>
                    <a:bodyPr/>
                    <a:lstStyle/>
                    <a:p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Moran’s I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z-score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p-value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79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% SSDI Disability</a:t>
                      </a:r>
                    </a:p>
                  </a:txBody>
                  <a:tcPr marT="45714" marB="45714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0.70</a:t>
                      </a:r>
                      <a:endParaRPr lang="en-US" sz="2000" dirty="0"/>
                    </a:p>
                  </a:txBody>
                  <a:tcPr marT="45714" marB="45714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67.1</a:t>
                      </a:r>
                      <a:endParaRPr lang="en-US" sz="2000" dirty="0"/>
                    </a:p>
                  </a:txBody>
                  <a:tcPr marT="45714" marB="45714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0.00</a:t>
                      </a:r>
                      <a:endParaRPr lang="en-US" sz="2000" dirty="0"/>
                    </a:p>
                  </a:txBody>
                  <a:tcPr marT="45714" marB="45714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795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% ACS Disability</a:t>
                      </a:r>
                      <a:endParaRPr lang="en-US" sz="20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0.60</a:t>
                      </a:r>
                      <a:endParaRPr lang="en-US" sz="20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57.0</a:t>
                      </a:r>
                      <a:endParaRPr lang="en-US" sz="20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0.00</a:t>
                      </a:r>
                      <a:endParaRPr lang="en-US" sz="2000" dirty="0"/>
                    </a:p>
                  </a:txBody>
                  <a:tcPr marT="45714" marB="45714"/>
                </a:tc>
              </a:tr>
              <a:tr h="370795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Disability Type:</a:t>
                      </a:r>
                      <a:endParaRPr lang="en-US" sz="20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T="45714" marB="45714"/>
                </a:tc>
              </a:tr>
              <a:tr h="370795">
                <a:tc>
                  <a:txBody>
                    <a:bodyPr/>
                    <a:lstStyle/>
                    <a:p>
                      <a:pPr marL="227013" indent="0"/>
                      <a:r>
                        <a:rPr lang="en-US" sz="2000" dirty="0" smtClean="0"/>
                        <a:t>% Hearing</a:t>
                      </a:r>
                      <a:endParaRPr lang="en-US" sz="20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0.42</a:t>
                      </a:r>
                      <a:endParaRPr lang="en-US" sz="20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38.7</a:t>
                      </a:r>
                      <a:endParaRPr lang="en-US" sz="20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0.00</a:t>
                      </a:r>
                      <a:endParaRPr lang="en-US" sz="2000" dirty="0"/>
                    </a:p>
                  </a:txBody>
                  <a:tcPr marT="45714" marB="45714"/>
                </a:tc>
              </a:tr>
              <a:tr h="370795">
                <a:tc>
                  <a:txBody>
                    <a:bodyPr/>
                    <a:lstStyle/>
                    <a:p>
                      <a:pPr marL="227013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% Vision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0.51</a:t>
                      </a:r>
                      <a:endParaRPr lang="en-US" sz="20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49.4</a:t>
                      </a:r>
                      <a:endParaRPr lang="en-US" sz="20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2000" smtClean="0"/>
                        <a:t>0.00</a:t>
                      </a:r>
                      <a:endParaRPr lang="en-US" sz="2000" dirty="0"/>
                    </a:p>
                  </a:txBody>
                  <a:tcPr marT="45714" marB="45714"/>
                </a:tc>
              </a:tr>
              <a:tr h="370795">
                <a:tc>
                  <a:txBody>
                    <a:bodyPr/>
                    <a:lstStyle/>
                    <a:p>
                      <a:pPr marL="227013" indent="0"/>
                      <a:r>
                        <a:rPr lang="en-US" sz="2000" dirty="0" smtClean="0"/>
                        <a:t>% Ambulation</a:t>
                      </a:r>
                      <a:endParaRPr lang="en-US" sz="20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0.62</a:t>
                      </a:r>
                      <a:endParaRPr lang="en-US" sz="20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59.7</a:t>
                      </a:r>
                      <a:endParaRPr lang="en-US" sz="20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2000" smtClean="0"/>
                        <a:t>0.00</a:t>
                      </a:r>
                      <a:endParaRPr lang="en-US" sz="2000" dirty="0"/>
                    </a:p>
                  </a:txBody>
                  <a:tcPr marT="45714" marB="45714"/>
                </a:tc>
              </a:tr>
              <a:tr h="370795">
                <a:tc>
                  <a:txBody>
                    <a:bodyPr/>
                    <a:lstStyle/>
                    <a:p>
                      <a:pPr marL="227013" indent="0"/>
                      <a:r>
                        <a:rPr lang="en-US" sz="2000" dirty="0" smtClean="0"/>
                        <a:t>% Cognition</a:t>
                      </a:r>
                      <a:endParaRPr lang="en-US" sz="20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0.52</a:t>
                      </a:r>
                      <a:endParaRPr lang="en-US" sz="20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49.7</a:t>
                      </a:r>
                      <a:endParaRPr lang="en-US" sz="20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2000" smtClean="0"/>
                        <a:t>0.00</a:t>
                      </a:r>
                      <a:endParaRPr lang="en-US" sz="2000" dirty="0"/>
                    </a:p>
                  </a:txBody>
                  <a:tcPr marT="45714" marB="45714"/>
                </a:tc>
              </a:tr>
              <a:tr h="370795">
                <a:tc>
                  <a:txBody>
                    <a:bodyPr/>
                    <a:lstStyle/>
                    <a:p>
                      <a:pPr marL="227013" indent="0"/>
                      <a:r>
                        <a:rPr lang="en-US" sz="2000" dirty="0" smtClean="0"/>
                        <a:t>% Self Care</a:t>
                      </a:r>
                      <a:endParaRPr lang="en-US" sz="20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0.46</a:t>
                      </a:r>
                      <a:endParaRPr lang="en-US" sz="20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44.1</a:t>
                      </a:r>
                      <a:endParaRPr lang="en-US" sz="20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2000" smtClean="0"/>
                        <a:t>0.00</a:t>
                      </a:r>
                      <a:endParaRPr lang="en-US" sz="2000" dirty="0"/>
                    </a:p>
                  </a:txBody>
                  <a:tcPr marT="45714" marB="45714"/>
                </a:tc>
              </a:tr>
              <a:tr h="370795">
                <a:tc>
                  <a:txBody>
                    <a:bodyPr/>
                    <a:lstStyle/>
                    <a:p>
                      <a:pPr marL="227013" indent="0"/>
                      <a:r>
                        <a:rPr lang="en-US" sz="2000" dirty="0" smtClean="0"/>
                        <a:t>% Independent</a:t>
                      </a:r>
                      <a:r>
                        <a:rPr lang="en-US" sz="2000" baseline="0" dirty="0" smtClean="0"/>
                        <a:t> Living</a:t>
                      </a:r>
                      <a:endParaRPr lang="en-US" sz="20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0.55</a:t>
                      </a:r>
                      <a:endParaRPr lang="en-US" sz="20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52.4</a:t>
                      </a:r>
                      <a:endParaRPr lang="en-US" sz="20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0.00</a:t>
                      </a:r>
                      <a:endParaRPr lang="en-US" sz="2000" dirty="0"/>
                    </a:p>
                  </a:txBody>
                  <a:tcPr marT="45714" marB="45714"/>
                </a:tc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6199614"/>
            <a:ext cx="2318516" cy="62121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4783015" y="1859777"/>
            <a:ext cx="3767145" cy="3810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780502" y="2229025"/>
            <a:ext cx="3769658" cy="3810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487363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  <a:cs typeface="Arial" panose="020B0604020202020204" pitchFamily="34" charset="0"/>
              </a:rPr>
              <a:t>Results: </a:t>
            </a:r>
            <a:br>
              <a:rPr lang="en-US" altLang="en-US" dirty="0">
                <a:solidFill>
                  <a:schemeClr val="tx1"/>
                </a:solidFill>
                <a:cs typeface="Arial" panose="020B0604020202020204" pitchFamily="34" charset="0"/>
              </a:rPr>
            </a:br>
            <a:r>
              <a:rPr lang="en-US" altLang="en-US" sz="2400" dirty="0">
                <a:solidFill>
                  <a:schemeClr val="tx1"/>
                </a:solidFill>
                <a:cs typeface="Arial" panose="020B0604020202020204" pitchFamily="34" charset="0"/>
              </a:rPr>
              <a:t>Spatial clustering </a:t>
            </a:r>
            <a:r>
              <a:rPr lang="en-US" altLang="en-US" sz="2400" dirty="0" smtClean="0">
                <a:solidFill>
                  <a:schemeClr val="tx1"/>
                </a:solidFill>
                <a:cs typeface="Arial" panose="020B0604020202020204" pitchFamily="34" charset="0"/>
              </a:rPr>
              <a:t>ACS Disability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381000" y="1066800"/>
            <a:ext cx="8382000" cy="0"/>
          </a:xfrm>
          <a:prstGeom prst="line">
            <a:avLst/>
          </a:prstGeom>
          <a:ln w="38100">
            <a:solidFill>
              <a:srgbClr val="2B47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t="28957" b="28192"/>
          <a:stretch/>
        </p:blipFill>
        <p:spPr>
          <a:xfrm>
            <a:off x="184916" y="1171762"/>
            <a:ext cx="8763000" cy="482941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4"/>
          <a:srcRect l="1" t="4308" r="-7350" b="85758"/>
          <a:stretch/>
        </p:blipFill>
        <p:spPr>
          <a:xfrm>
            <a:off x="7010400" y="4388919"/>
            <a:ext cx="2057400" cy="113796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270130" y="5526883"/>
            <a:ext cx="1416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 &lt; 0.01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6199614"/>
            <a:ext cx="2318516" cy="621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715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152400" y="359327"/>
            <a:ext cx="8229600" cy="487363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  <a:cs typeface="Arial" panose="020B0604020202020204" pitchFamily="34" charset="0"/>
              </a:rPr>
              <a:t>Results: </a:t>
            </a:r>
            <a:br>
              <a:rPr lang="en-US" altLang="en-US" dirty="0">
                <a:solidFill>
                  <a:schemeClr val="tx1"/>
                </a:solidFill>
                <a:cs typeface="Arial" panose="020B0604020202020204" pitchFamily="34" charset="0"/>
              </a:rPr>
            </a:br>
            <a:r>
              <a:rPr lang="en-US" altLang="en-US" sz="2400" dirty="0">
                <a:solidFill>
                  <a:schemeClr val="tx1"/>
                </a:solidFill>
                <a:cs typeface="Arial" panose="020B0604020202020204" pitchFamily="34" charset="0"/>
              </a:rPr>
              <a:t>Spatial </a:t>
            </a:r>
            <a:r>
              <a:rPr lang="en-US" altLang="en-US" sz="2400" dirty="0" smtClean="0">
                <a:solidFill>
                  <a:schemeClr val="tx1"/>
                </a:solidFill>
                <a:cs typeface="Arial" panose="020B0604020202020204" pitchFamily="34" charset="0"/>
              </a:rPr>
              <a:t>clustering, </a:t>
            </a:r>
            <a:r>
              <a:rPr lang="en-US" altLang="en-US" sz="2400" dirty="0" smtClean="0">
                <a:solidFill>
                  <a:schemeClr val="tx1"/>
                </a:solidFill>
                <a:cs typeface="Arial" panose="020B0604020202020204" pitchFamily="34" charset="0"/>
              </a:rPr>
              <a:t>SSDI Disability</a:t>
            </a:r>
            <a:endParaRPr lang="en-US" altLang="en-US" sz="2400" dirty="0" smtClean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381000" y="1066800"/>
            <a:ext cx="8382000" cy="0"/>
          </a:xfrm>
          <a:prstGeom prst="line">
            <a:avLst/>
          </a:prstGeom>
          <a:ln w="38100">
            <a:solidFill>
              <a:srgbClr val="2B47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6199614"/>
            <a:ext cx="2318516" cy="62121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/>
          <a:srcRect t="10563" b="10706"/>
          <a:stretch/>
        </p:blipFill>
        <p:spPr>
          <a:xfrm>
            <a:off x="533400" y="1228241"/>
            <a:ext cx="8424901" cy="448675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270130" y="5526883"/>
            <a:ext cx="1416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 &lt; 0.01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5"/>
          <a:srcRect t="2741" b="89299"/>
          <a:stretch/>
        </p:blipFill>
        <p:spPr>
          <a:xfrm>
            <a:off x="6988867" y="4419600"/>
            <a:ext cx="1959049" cy="1022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870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380998" y="304800"/>
            <a:ext cx="8566917" cy="609600"/>
          </a:xfrm>
        </p:spPr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  <a:cs typeface="Arial" panose="020B0604020202020204" pitchFamily="34" charset="0"/>
              </a:rPr>
              <a:t>Results: </a:t>
            </a:r>
            <a:br>
              <a:rPr lang="en-US" altLang="en-US" dirty="0" smtClean="0">
                <a:solidFill>
                  <a:schemeClr val="tx1"/>
                </a:solidFill>
                <a:cs typeface="Arial" panose="020B0604020202020204" pitchFamily="34" charset="0"/>
              </a:rPr>
            </a:br>
            <a:r>
              <a:rPr lang="en-US" altLang="en-US" sz="2000" dirty="0" smtClean="0">
                <a:solidFill>
                  <a:schemeClr val="tx1"/>
                </a:solidFill>
                <a:cs typeface="Arial" panose="020B0604020202020204" pitchFamily="34" charset="0"/>
              </a:rPr>
              <a:t>Comparing Correlates of Disability Prevalence Across Data Sources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381000" y="1066800"/>
            <a:ext cx="8382000" cy="0"/>
          </a:xfrm>
          <a:prstGeom prst="line">
            <a:avLst/>
          </a:prstGeom>
          <a:ln w="38100">
            <a:solidFill>
              <a:srgbClr val="2B47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4160873"/>
              </p:ext>
            </p:extLst>
          </p:nvPr>
        </p:nvGraphicFramePr>
        <p:xfrm>
          <a:off x="507378" y="1295400"/>
          <a:ext cx="8255622" cy="42114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17706"/>
                <a:gridCol w="2428116"/>
                <a:gridCol w="2209800"/>
              </a:tblGrid>
              <a:tr h="34290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Table 1. Lagged Spatial Regression [b(SE)]</a:t>
                      </a:r>
                    </a:p>
                  </a:txBody>
                  <a:tcPr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Disability</a:t>
                      </a:r>
                      <a:r>
                        <a:rPr lang="en-US" sz="1800" b="1" baseline="0" dirty="0" smtClean="0">
                          <a:solidFill>
                            <a:schemeClr val="tx1"/>
                          </a:solidFill>
                        </a:rPr>
                        <a:t> Prevalence</a:t>
                      </a:r>
                      <a:endParaRPr lang="en-US" sz="18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ACS</a:t>
                      </a:r>
                    </a:p>
                  </a:txBody>
                  <a:tcPr marT="45714" marB="45714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SSDI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0235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Median</a:t>
                      </a:r>
                      <a:r>
                        <a:rPr lang="en-US" sz="1800" baseline="0" dirty="0" smtClean="0"/>
                        <a:t> HH Income</a:t>
                      </a:r>
                      <a:endParaRPr lang="en-US" sz="1800" dirty="0"/>
                    </a:p>
                  </a:txBody>
                  <a:tcPr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-0.09 (0.01)***</a:t>
                      </a:r>
                      <a:endParaRPr lang="en-US" sz="1800" dirty="0"/>
                    </a:p>
                  </a:txBody>
                  <a:tcPr marT="45714" marB="45714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-0.05***</a:t>
                      </a:r>
                      <a:endParaRPr lang="en-US" sz="1800" dirty="0"/>
                    </a:p>
                  </a:txBody>
                  <a:tcPr marT="45714" marB="457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1079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% Unemployed</a:t>
                      </a:r>
                      <a:endParaRPr lang="en-US" sz="1800" dirty="0"/>
                    </a:p>
                  </a:txBody>
                  <a:tcPr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0.21 (0.02)***</a:t>
                      </a:r>
                      <a:endParaRPr lang="en-US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0.17***</a:t>
                      </a:r>
                      <a:endParaRPr lang="en-US" sz="1800" dirty="0"/>
                    </a:p>
                  </a:txBody>
                  <a:tcPr marT="45714" marB="457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107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% Public Assistance</a:t>
                      </a:r>
                    </a:p>
                  </a:txBody>
                  <a:tcPr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0.13 (0.03)***</a:t>
                      </a:r>
                      <a:endParaRPr lang="en-US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0.20***</a:t>
                      </a:r>
                      <a:endParaRPr lang="en-US" sz="1800" dirty="0"/>
                    </a:p>
                  </a:txBody>
                  <a:tcPr marT="45714" marB="457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1079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% High</a:t>
                      </a:r>
                      <a:r>
                        <a:rPr lang="en-US" sz="1800" baseline="0" dirty="0" smtClean="0"/>
                        <a:t> school diploma</a:t>
                      </a:r>
                      <a:endParaRPr lang="en-US" sz="1800" dirty="0"/>
                    </a:p>
                  </a:txBody>
                  <a:tcPr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0.11 (0.01)***</a:t>
                      </a:r>
                      <a:endParaRPr lang="en-US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0.02*</a:t>
                      </a:r>
                      <a:endParaRPr lang="en-US" sz="1800" dirty="0"/>
                    </a:p>
                  </a:txBody>
                  <a:tcPr marT="45714" marB="457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1079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</a:t>
                      </a:r>
                      <a:r>
                        <a:rPr lang="en-US" sz="1800" baseline="30000" dirty="0" smtClean="0"/>
                        <a:t>2</a:t>
                      </a:r>
                      <a:endParaRPr lang="en-US" sz="1800" baseline="30000" dirty="0"/>
                    </a:p>
                  </a:txBody>
                  <a:tcPr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0.69</a:t>
                      </a:r>
                      <a:endParaRPr lang="en-US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0.78</a:t>
                      </a:r>
                      <a:endParaRPr lang="en-US" sz="1800" dirty="0"/>
                    </a:p>
                  </a:txBody>
                  <a:tcPr marT="45714" marB="457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10790">
                <a:tc gridSpan="3">
                  <a:txBody>
                    <a:bodyPr/>
                    <a:lstStyle/>
                    <a:p>
                      <a:r>
                        <a:rPr lang="en-US" sz="1800" baseline="0" dirty="0" smtClean="0"/>
                        <a:t>* p&lt; 0.05; ** p&lt; 0.01; *** p&lt; 0.001 </a:t>
                      </a:r>
                      <a:endParaRPr lang="en-US" sz="1800" baseline="30000" dirty="0"/>
                    </a:p>
                  </a:txBody>
                  <a:tcPr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4" marB="45714"/>
                </a:tc>
                <a:tc hMerge="1"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4" marB="45714"/>
                </a:tc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6199614"/>
            <a:ext cx="2318516" cy="62121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4114800" y="2438400"/>
            <a:ext cx="4648200" cy="4572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4114800" y="2971800"/>
            <a:ext cx="4648200" cy="4572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114800" y="3477314"/>
            <a:ext cx="4648200" cy="4572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114800" y="3983058"/>
            <a:ext cx="4572000" cy="4572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040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7" grpId="0" animBg="1"/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159879" y="223908"/>
            <a:ext cx="8801100" cy="483009"/>
          </a:xfrm>
        </p:spPr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  <a:cs typeface="Arial" panose="020B0604020202020204" pitchFamily="34" charset="0"/>
              </a:rPr>
              <a:t>Results: </a:t>
            </a:r>
            <a:r>
              <a:rPr lang="en-US" altLang="en-US" dirty="0">
                <a:solidFill>
                  <a:schemeClr val="tx1"/>
                </a:solidFill>
                <a:cs typeface="Arial" panose="020B0604020202020204" pitchFamily="34" charset="0"/>
              </a:rPr>
              <a:t/>
            </a:r>
            <a:br>
              <a:rPr lang="en-US" altLang="en-US" dirty="0">
                <a:solidFill>
                  <a:schemeClr val="tx1"/>
                </a:solidFill>
                <a:cs typeface="Arial" panose="020B0604020202020204" pitchFamily="34" charset="0"/>
              </a:rPr>
            </a:br>
            <a:r>
              <a:rPr lang="en-US" altLang="en-US" sz="2000" dirty="0">
                <a:solidFill>
                  <a:schemeClr val="tx1"/>
                </a:solidFill>
                <a:cs typeface="Arial" panose="020B0604020202020204" pitchFamily="34" charset="0"/>
              </a:rPr>
              <a:t>Comparing Correlates of Disability Prevalence Across </a:t>
            </a:r>
            <a:r>
              <a:rPr lang="en-US" altLang="en-US" sz="2000" dirty="0" smtClean="0">
                <a:solidFill>
                  <a:schemeClr val="tx1"/>
                </a:solidFill>
                <a:cs typeface="Arial" panose="020B0604020202020204" pitchFamily="34" charset="0"/>
              </a:rPr>
              <a:t>Disability Types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381001" y="990600"/>
            <a:ext cx="8382000" cy="0"/>
          </a:xfrm>
          <a:prstGeom prst="line">
            <a:avLst/>
          </a:prstGeom>
          <a:ln w="38100">
            <a:solidFill>
              <a:srgbClr val="2B47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7814390"/>
              </p:ext>
            </p:extLst>
          </p:nvPr>
        </p:nvGraphicFramePr>
        <p:xfrm>
          <a:off x="255129" y="1089036"/>
          <a:ext cx="8507873" cy="49350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7348"/>
                <a:gridCol w="1106023"/>
                <a:gridCol w="1305802"/>
                <a:gridCol w="1020945"/>
                <a:gridCol w="996509"/>
                <a:gridCol w="1019856"/>
                <a:gridCol w="961390"/>
              </a:tblGrid>
              <a:tr h="321588"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Table 2. Lagged Spatial Regression [b(SE)]</a:t>
                      </a:r>
                    </a:p>
                  </a:txBody>
                  <a:tcPr marT="45714" marB="45714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8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Disability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</a:rPr>
                        <a:t> Prevalence</a:t>
                      </a:r>
                      <a:endParaRPr lang="en-US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1215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Vision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 vert="vert27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Hearing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 vert="vert27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Cognition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 vert="vert27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Mobility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 vert="vert27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Self-Care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 vert="vert27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Independent Living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 vert="vert27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547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Median</a:t>
                      </a:r>
                      <a:r>
                        <a:rPr lang="en-US" sz="1600" baseline="0" dirty="0" smtClean="0"/>
                        <a:t> HH Income</a:t>
                      </a:r>
                      <a:endParaRPr lang="en-US" sz="1600" dirty="0"/>
                    </a:p>
                  </a:txBody>
                  <a:tcPr marT="45714" marB="45714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-0.03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(0.00)***</a:t>
                      </a:r>
                    </a:p>
                  </a:txBody>
                  <a:tcPr marT="45714" marB="45714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-0.02</a:t>
                      </a:r>
                    </a:p>
                    <a:p>
                      <a:r>
                        <a:rPr lang="en-US" sz="1600" dirty="0" smtClean="0"/>
                        <a:t>(0.00)***</a:t>
                      </a:r>
                      <a:endParaRPr lang="en-US" sz="1600" dirty="0"/>
                    </a:p>
                  </a:txBody>
                  <a:tcPr marT="45714" marB="45714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-0.04 (0.00)***</a:t>
                      </a:r>
                      <a:endParaRPr lang="en-US" sz="1600" dirty="0"/>
                    </a:p>
                  </a:txBody>
                  <a:tcPr marT="45714" marB="45714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-0.06</a:t>
                      </a:r>
                    </a:p>
                    <a:p>
                      <a:r>
                        <a:rPr lang="en-US" sz="1600" dirty="0" smtClean="0"/>
                        <a:t>(0.00)***</a:t>
                      </a:r>
                      <a:endParaRPr lang="en-US" sz="1600" dirty="0"/>
                    </a:p>
                  </a:txBody>
                  <a:tcPr marT="45714" marB="45714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-0.02</a:t>
                      </a:r>
                    </a:p>
                    <a:p>
                      <a:r>
                        <a:rPr lang="en-US" sz="1600" dirty="0" smtClean="0"/>
                        <a:t>(0.00)***</a:t>
                      </a:r>
                      <a:endParaRPr lang="en-US" sz="1600" dirty="0"/>
                    </a:p>
                  </a:txBody>
                  <a:tcPr marT="45714" marB="45714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-0.04</a:t>
                      </a:r>
                    </a:p>
                    <a:p>
                      <a:r>
                        <a:rPr lang="en-US" sz="1600" dirty="0" smtClean="0"/>
                        <a:t>(0.01)***</a:t>
                      </a:r>
                      <a:endParaRPr lang="en-US" sz="1600" dirty="0"/>
                    </a:p>
                  </a:txBody>
                  <a:tcPr marT="45714" marB="45714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5547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% Unemployed</a:t>
                      </a:r>
                      <a:endParaRPr lang="en-US" sz="1600" dirty="0"/>
                    </a:p>
                  </a:txBody>
                  <a:tcPr marT="45714" marB="45714" anchor="b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0.05</a:t>
                      </a:r>
                    </a:p>
                    <a:p>
                      <a:r>
                        <a:rPr lang="en-US" sz="1600" dirty="0" smtClean="0"/>
                        <a:t>(0.00)***</a:t>
                      </a:r>
                      <a:endParaRPr lang="en-US" sz="1600" dirty="0"/>
                    </a:p>
                  </a:txBody>
                  <a:tcPr marT="45714" marB="45714" anchor="b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0.01</a:t>
                      </a:r>
                    </a:p>
                    <a:p>
                      <a:r>
                        <a:rPr lang="en-US" sz="1600" dirty="0" smtClean="0"/>
                        <a:t>(0.00)</a:t>
                      </a:r>
                      <a:endParaRPr lang="en-US" sz="1600" dirty="0"/>
                    </a:p>
                  </a:txBody>
                  <a:tcPr marT="45714" marB="45714" anchor="b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0.11</a:t>
                      </a:r>
                    </a:p>
                    <a:p>
                      <a:r>
                        <a:rPr lang="en-US" sz="1600" dirty="0" smtClean="0"/>
                        <a:t>(0.01)***</a:t>
                      </a:r>
                      <a:endParaRPr lang="en-US" sz="1600" dirty="0"/>
                    </a:p>
                  </a:txBody>
                  <a:tcPr marT="45714" marB="45714" anchor="b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0.14</a:t>
                      </a:r>
                    </a:p>
                    <a:p>
                      <a:r>
                        <a:rPr lang="en-US" sz="1600" dirty="0" smtClean="0"/>
                        <a:t>(0.01)***</a:t>
                      </a:r>
                      <a:endParaRPr lang="en-US" sz="1600" dirty="0"/>
                    </a:p>
                  </a:txBody>
                  <a:tcPr marT="45714" marB="45714" anchor="b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0.06</a:t>
                      </a:r>
                    </a:p>
                    <a:p>
                      <a:r>
                        <a:rPr lang="en-US" sz="1600" dirty="0" smtClean="0"/>
                        <a:t>(0.01)***</a:t>
                      </a:r>
                      <a:endParaRPr lang="en-US" sz="1600" dirty="0"/>
                    </a:p>
                  </a:txBody>
                  <a:tcPr marT="45714" marB="45714" anchor="b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0.11</a:t>
                      </a:r>
                    </a:p>
                    <a:p>
                      <a:r>
                        <a:rPr lang="en-US" sz="1600" dirty="0" smtClean="0"/>
                        <a:t>(0.01)***</a:t>
                      </a:r>
                      <a:endParaRPr lang="en-US" sz="1600" dirty="0"/>
                    </a:p>
                  </a:txBody>
                  <a:tcPr marT="45714" marB="45714" anchor="b"/>
                </a:tc>
              </a:tr>
              <a:tr h="5554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% Public Assistance</a:t>
                      </a:r>
                    </a:p>
                  </a:txBody>
                  <a:tcPr marT="45714" marB="45714" anchor="b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0.03</a:t>
                      </a:r>
                    </a:p>
                    <a:p>
                      <a:r>
                        <a:rPr lang="en-US" sz="1600" dirty="0" smtClean="0"/>
                        <a:t>(0.01)*</a:t>
                      </a:r>
                      <a:endParaRPr lang="en-US" sz="1600" dirty="0"/>
                    </a:p>
                  </a:txBody>
                  <a:tcPr marT="45714" marB="45714" anchor="b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0.02</a:t>
                      </a:r>
                    </a:p>
                    <a:p>
                      <a:r>
                        <a:rPr lang="en-US" sz="1600" dirty="0" smtClean="0"/>
                        <a:t>(0.01)</a:t>
                      </a:r>
                      <a:endParaRPr lang="en-US" sz="1600" dirty="0"/>
                    </a:p>
                  </a:txBody>
                  <a:tcPr marT="45714" marB="45714" anchor="b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0.08</a:t>
                      </a:r>
                    </a:p>
                    <a:p>
                      <a:r>
                        <a:rPr lang="en-US" sz="1600" dirty="0" smtClean="0"/>
                        <a:t>(0.02)***</a:t>
                      </a:r>
                      <a:endParaRPr lang="en-US" sz="1600" dirty="0"/>
                    </a:p>
                  </a:txBody>
                  <a:tcPr marT="45714" marB="45714" anchor="b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0.07</a:t>
                      </a:r>
                    </a:p>
                    <a:p>
                      <a:r>
                        <a:rPr lang="en-US" sz="1600" dirty="0" smtClean="0"/>
                        <a:t>(0.02)***</a:t>
                      </a:r>
                      <a:endParaRPr lang="en-US" sz="1600" dirty="0"/>
                    </a:p>
                  </a:txBody>
                  <a:tcPr marT="45714" marB="45714" anchor="b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0.02</a:t>
                      </a:r>
                    </a:p>
                    <a:p>
                      <a:r>
                        <a:rPr lang="en-US" sz="1600" dirty="0" smtClean="0"/>
                        <a:t>(0.01)</a:t>
                      </a:r>
                      <a:endParaRPr lang="en-US" sz="1600" dirty="0"/>
                    </a:p>
                  </a:txBody>
                  <a:tcPr marT="45714" marB="45714" anchor="b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0.07</a:t>
                      </a:r>
                    </a:p>
                    <a:p>
                      <a:r>
                        <a:rPr lang="en-US" sz="1600" dirty="0" smtClean="0"/>
                        <a:t>(0.02)***</a:t>
                      </a:r>
                      <a:endParaRPr lang="en-US" sz="1600" dirty="0"/>
                    </a:p>
                  </a:txBody>
                  <a:tcPr marT="45714" marB="45714" anchor="b"/>
                </a:tc>
              </a:tr>
              <a:tr h="55547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% High</a:t>
                      </a:r>
                      <a:r>
                        <a:rPr lang="en-US" sz="1600" baseline="0" dirty="0" smtClean="0"/>
                        <a:t> school diploma</a:t>
                      </a:r>
                      <a:endParaRPr lang="en-US" sz="1600" dirty="0"/>
                    </a:p>
                  </a:txBody>
                  <a:tcPr marT="45714" marB="45714" anchor="b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0.00</a:t>
                      </a:r>
                    </a:p>
                    <a:p>
                      <a:r>
                        <a:rPr lang="en-US" sz="1600" dirty="0" smtClean="0"/>
                        <a:t>(0.00</a:t>
                      </a:r>
                      <a:endParaRPr lang="en-US" sz="1600" dirty="0"/>
                    </a:p>
                  </a:txBody>
                  <a:tcPr marT="45714" marB="45714" anchor="b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0.03</a:t>
                      </a:r>
                    </a:p>
                    <a:p>
                      <a:r>
                        <a:rPr lang="en-US" sz="1600" dirty="0" smtClean="0"/>
                        <a:t>(0.00)***</a:t>
                      </a:r>
                      <a:endParaRPr lang="en-US" sz="1600" dirty="0"/>
                    </a:p>
                  </a:txBody>
                  <a:tcPr marT="45714" marB="45714" anchor="b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0.04</a:t>
                      </a:r>
                    </a:p>
                    <a:p>
                      <a:r>
                        <a:rPr lang="en-US" sz="1600" dirty="0" smtClean="0"/>
                        <a:t>(0.01)***</a:t>
                      </a:r>
                      <a:endParaRPr lang="en-US" sz="1600" dirty="0"/>
                    </a:p>
                  </a:txBody>
                  <a:tcPr marT="45714" marB="45714" anchor="b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0.07</a:t>
                      </a:r>
                    </a:p>
                    <a:p>
                      <a:r>
                        <a:rPr lang="en-US" sz="1600" dirty="0" smtClean="0"/>
                        <a:t>(0.02)***</a:t>
                      </a:r>
                      <a:endParaRPr lang="en-US" sz="1600" dirty="0"/>
                    </a:p>
                  </a:txBody>
                  <a:tcPr marT="45714" marB="45714" anchor="b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0.02</a:t>
                      </a:r>
                    </a:p>
                    <a:p>
                      <a:r>
                        <a:rPr lang="en-US" sz="1600" dirty="0" smtClean="0"/>
                        <a:t>(0.00)***</a:t>
                      </a:r>
                      <a:endParaRPr lang="en-US" sz="1600" dirty="0"/>
                    </a:p>
                  </a:txBody>
                  <a:tcPr marT="45714" marB="45714" anchor="b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0.04</a:t>
                      </a:r>
                    </a:p>
                    <a:p>
                      <a:r>
                        <a:rPr lang="en-US" sz="1600" dirty="0" smtClean="0"/>
                        <a:t>(0.00)***</a:t>
                      </a:r>
                      <a:endParaRPr lang="en-US" sz="1600" dirty="0"/>
                    </a:p>
                  </a:txBody>
                  <a:tcPr marT="45714" marB="45714" anchor="b"/>
                </a:tc>
              </a:tr>
              <a:tr h="35566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</a:t>
                      </a:r>
                      <a:r>
                        <a:rPr lang="en-US" sz="1600" baseline="30000" dirty="0" smtClean="0"/>
                        <a:t>2</a:t>
                      </a:r>
                      <a:endParaRPr lang="en-US" sz="1600" baseline="30000" dirty="0"/>
                    </a:p>
                  </a:txBody>
                  <a:tcPr marT="45714" marB="45714" anchor="b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0.52</a:t>
                      </a:r>
                      <a:endParaRPr lang="en-US" sz="1600" dirty="0"/>
                    </a:p>
                  </a:txBody>
                  <a:tcPr marT="45714" marB="45714" anchor="b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0.41</a:t>
                      </a:r>
                      <a:endParaRPr lang="en-US" sz="1600" dirty="0"/>
                    </a:p>
                  </a:txBody>
                  <a:tcPr marT="45714" marB="45714" anchor="b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0.57</a:t>
                      </a:r>
                      <a:endParaRPr lang="en-US" sz="1600" dirty="0"/>
                    </a:p>
                  </a:txBody>
                  <a:tcPr marT="45714" marB="45714" anchor="b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0.70</a:t>
                      </a:r>
                      <a:endParaRPr lang="en-US" sz="1600" dirty="0"/>
                    </a:p>
                  </a:txBody>
                  <a:tcPr marT="45714" marB="45714" anchor="b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0.50</a:t>
                      </a:r>
                      <a:endParaRPr lang="en-US" sz="1600" dirty="0"/>
                    </a:p>
                  </a:txBody>
                  <a:tcPr marT="45714" marB="45714" anchor="b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0.60</a:t>
                      </a:r>
                      <a:endParaRPr lang="en-US" sz="1600" dirty="0"/>
                    </a:p>
                  </a:txBody>
                  <a:tcPr marT="45714" marB="45714" anchor="b"/>
                </a:tc>
              </a:tr>
              <a:tr h="355665">
                <a:tc gridSpan="7">
                  <a:txBody>
                    <a:bodyPr/>
                    <a:lstStyle/>
                    <a:p>
                      <a:r>
                        <a:rPr lang="en-US" sz="1600" baseline="0" dirty="0" smtClean="0"/>
                        <a:t>* p&lt; 0.05; ** p&lt; 0.01; *** p&lt; 0.001 </a:t>
                      </a:r>
                      <a:endParaRPr lang="en-US" sz="1600" baseline="30000" dirty="0"/>
                    </a:p>
                  </a:txBody>
                  <a:tcPr marT="45714" marB="45714"/>
                </a:tc>
                <a:tc hMerge="1"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4" marB="45714"/>
                </a:tc>
                <a:tc hMerge="1"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4" marB="45714"/>
                </a:tc>
                <a:tc hMerge="1"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4" marB="45714"/>
                </a:tc>
                <a:tc hMerge="1"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4" marB="45714"/>
                </a:tc>
                <a:tc hMerge="1"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4" marB="45714"/>
                </a:tc>
                <a:tc hMerge="1"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4" marB="45714"/>
                </a:tc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6199614"/>
            <a:ext cx="2318516" cy="62121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362199" y="3048000"/>
            <a:ext cx="6400801" cy="5334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2362197" y="3581400"/>
            <a:ext cx="1143000" cy="5334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800600" y="3581400"/>
            <a:ext cx="3962400" cy="6096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505197" y="4800600"/>
            <a:ext cx="5257803" cy="5334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362197" y="4191000"/>
            <a:ext cx="1143000" cy="5334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4191000"/>
            <a:ext cx="3962400" cy="5334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275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228600" y="350838"/>
            <a:ext cx="8719315" cy="487363"/>
          </a:xfrm>
        </p:spPr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  <a:cs typeface="Arial" panose="020B0604020202020204" pitchFamily="34" charset="0"/>
              </a:rPr>
              <a:t>Results: </a:t>
            </a:r>
            <a:r>
              <a:rPr lang="en-US" altLang="en-US" dirty="0">
                <a:solidFill>
                  <a:schemeClr val="tx1"/>
                </a:solidFill>
                <a:cs typeface="Arial" panose="020B0604020202020204" pitchFamily="34" charset="0"/>
              </a:rPr>
              <a:t/>
            </a:r>
            <a:br>
              <a:rPr lang="en-US" altLang="en-US" dirty="0">
                <a:solidFill>
                  <a:schemeClr val="tx1"/>
                </a:solidFill>
                <a:cs typeface="Arial" panose="020B0604020202020204" pitchFamily="34" charset="0"/>
              </a:rPr>
            </a:br>
            <a:r>
              <a:rPr lang="en-US" altLang="en-US" sz="2000" dirty="0" smtClean="0">
                <a:solidFill>
                  <a:schemeClr val="tx1"/>
                </a:solidFill>
                <a:cs typeface="Arial" panose="020B0604020202020204" pitchFamily="34" charset="0"/>
              </a:rPr>
              <a:t>Association between Disability Types and SSDI Disability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381000" y="1066800"/>
            <a:ext cx="8382000" cy="0"/>
          </a:xfrm>
          <a:prstGeom prst="line">
            <a:avLst/>
          </a:prstGeom>
          <a:ln w="38100">
            <a:solidFill>
              <a:srgbClr val="2B47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3815674"/>
              </p:ext>
            </p:extLst>
          </p:nvPr>
        </p:nvGraphicFramePr>
        <p:xfrm>
          <a:off x="165136" y="1176367"/>
          <a:ext cx="8846241" cy="45707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2442"/>
                <a:gridCol w="1123083"/>
                <a:gridCol w="1061168"/>
                <a:gridCol w="1061168"/>
                <a:gridCol w="1097981"/>
                <a:gridCol w="1075570"/>
                <a:gridCol w="1058030"/>
                <a:gridCol w="1066799"/>
              </a:tblGrid>
              <a:tr h="238777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Table 3. Lagged Spatial Regression [b(SE)]</a:t>
                      </a:r>
                    </a:p>
                  </a:txBody>
                  <a:tcPr marT="45714" marB="45714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741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SSDI Disability</a:t>
                      </a:r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</a:rPr>
                        <a:t> Prevalence</a:t>
                      </a:r>
                      <a:endParaRPr lang="en-US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7905">
                <a:tc>
                  <a:txBody>
                    <a:bodyPr/>
                    <a:lstStyle/>
                    <a:p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II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III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IV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V</a:t>
                      </a:r>
                    </a:p>
                  </a:txBody>
                  <a:tcPr marT="45714" marB="45714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VI</a:t>
                      </a:r>
                    </a:p>
                  </a:txBody>
                  <a:tcPr marT="45714" marB="45714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VII</a:t>
                      </a:r>
                    </a:p>
                  </a:txBody>
                  <a:tcPr marT="45714" marB="45714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% Any ACS disability</a:t>
                      </a:r>
                      <a:endParaRPr lang="en-US" sz="1200" dirty="0"/>
                    </a:p>
                  </a:txBody>
                  <a:tcPr marT="45714" marB="45714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0.21(0.00)***</a:t>
                      </a:r>
                      <a:endParaRPr lang="en-US" sz="1200" dirty="0"/>
                    </a:p>
                  </a:txBody>
                  <a:tcPr marT="45714" marB="45714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--</a:t>
                      </a:r>
                    </a:p>
                  </a:txBody>
                  <a:tcPr marT="45714" marB="45714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--</a:t>
                      </a:r>
                      <a:endParaRPr lang="en-US" sz="1200" dirty="0"/>
                    </a:p>
                  </a:txBody>
                  <a:tcPr marT="45714" marB="45714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--</a:t>
                      </a:r>
                      <a:endParaRPr lang="en-US" sz="1200" dirty="0"/>
                    </a:p>
                  </a:txBody>
                  <a:tcPr marT="45714" marB="45714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--</a:t>
                      </a:r>
                      <a:endParaRPr lang="en-US" sz="1200" dirty="0"/>
                    </a:p>
                  </a:txBody>
                  <a:tcPr marT="45714" marB="45714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--</a:t>
                      </a:r>
                      <a:endParaRPr lang="en-US" sz="1200" dirty="0"/>
                    </a:p>
                  </a:txBody>
                  <a:tcPr marT="45714" marB="45714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--</a:t>
                      </a:r>
                      <a:endParaRPr lang="en-US" sz="1200" dirty="0"/>
                    </a:p>
                  </a:txBody>
                  <a:tcPr marT="45714" marB="45714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01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% Vision</a:t>
                      </a:r>
                      <a:endParaRPr lang="en-US" sz="1200" dirty="0"/>
                    </a:p>
                  </a:txBody>
                  <a:tcPr marT="45714" marB="45714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--</a:t>
                      </a:r>
                    </a:p>
                  </a:txBody>
                  <a:tcPr marT="45714" marB="45714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0.25(0.02)***</a:t>
                      </a:r>
                    </a:p>
                  </a:txBody>
                  <a:tcPr marT="45714" marB="45714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--</a:t>
                      </a:r>
                      <a:endParaRPr lang="en-US" sz="1200" dirty="0"/>
                    </a:p>
                  </a:txBody>
                  <a:tcPr marT="45714" marB="45714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--</a:t>
                      </a:r>
                      <a:endParaRPr lang="en-US" sz="1200" dirty="0"/>
                    </a:p>
                  </a:txBody>
                  <a:tcPr marT="45714" marB="45714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--</a:t>
                      </a:r>
                      <a:endParaRPr lang="en-US" sz="1200" dirty="0"/>
                    </a:p>
                  </a:txBody>
                  <a:tcPr marT="45714" marB="45714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--</a:t>
                      </a:r>
                      <a:endParaRPr lang="en-US" sz="1200" dirty="0"/>
                    </a:p>
                  </a:txBody>
                  <a:tcPr marT="45714" marB="45714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--</a:t>
                      </a:r>
                      <a:endParaRPr lang="en-US" sz="1200" dirty="0"/>
                    </a:p>
                  </a:txBody>
                  <a:tcPr marT="45714" marB="45714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4407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% Hearing</a:t>
                      </a:r>
                      <a:endParaRPr lang="en-US" sz="1200" dirty="0"/>
                    </a:p>
                  </a:txBody>
                  <a:tcPr marT="45714" marB="45714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--</a:t>
                      </a:r>
                    </a:p>
                  </a:txBody>
                  <a:tcPr marT="45714" marB="45714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--</a:t>
                      </a:r>
                    </a:p>
                  </a:txBody>
                  <a:tcPr marT="45714" marB="45714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0.26(0.02)***</a:t>
                      </a:r>
                    </a:p>
                  </a:txBody>
                  <a:tcPr marT="45714" marB="45714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--</a:t>
                      </a:r>
                    </a:p>
                  </a:txBody>
                  <a:tcPr marT="45714" marB="45714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mtClean="0"/>
                        <a:t>--</a:t>
                      </a:r>
                      <a:endParaRPr lang="en-US" sz="1200" dirty="0" smtClean="0"/>
                    </a:p>
                  </a:txBody>
                  <a:tcPr marT="45714" marB="45714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--</a:t>
                      </a:r>
                    </a:p>
                  </a:txBody>
                  <a:tcPr marT="45714" marB="45714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--</a:t>
                      </a:r>
                      <a:endParaRPr lang="en-US" sz="1200" dirty="0"/>
                    </a:p>
                  </a:txBody>
                  <a:tcPr marT="45714" marB="45714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8948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% Cognitive</a:t>
                      </a:r>
                      <a:endParaRPr lang="en-US" sz="1200" dirty="0"/>
                    </a:p>
                  </a:txBody>
                  <a:tcPr marT="45714" marB="45714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--</a:t>
                      </a:r>
                    </a:p>
                  </a:txBody>
                  <a:tcPr marT="45714" marB="45714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--</a:t>
                      </a:r>
                    </a:p>
                  </a:txBody>
                  <a:tcPr marT="45714" marB="45714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--</a:t>
                      </a:r>
                      <a:endParaRPr lang="en-US" sz="1200" dirty="0"/>
                    </a:p>
                  </a:txBody>
                  <a:tcPr marT="45714" marB="45714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0.32(0.01)***</a:t>
                      </a:r>
                    </a:p>
                  </a:txBody>
                  <a:tcPr marT="45714" marB="45714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--</a:t>
                      </a:r>
                    </a:p>
                  </a:txBody>
                  <a:tcPr marT="45714" marB="45714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--</a:t>
                      </a:r>
                    </a:p>
                  </a:txBody>
                  <a:tcPr marT="45714" marB="45714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--</a:t>
                      </a:r>
                      <a:endParaRPr lang="en-US" sz="1200" dirty="0"/>
                    </a:p>
                  </a:txBody>
                  <a:tcPr marT="45714" marB="45714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5516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% Mobility</a:t>
                      </a:r>
                      <a:endParaRPr lang="en-US" sz="1200" dirty="0"/>
                    </a:p>
                  </a:txBody>
                  <a:tcPr marT="45714" marB="45714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--</a:t>
                      </a:r>
                      <a:endParaRPr lang="en-US" sz="1200" dirty="0"/>
                    </a:p>
                  </a:txBody>
                  <a:tcPr marT="45714" marB="45714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mtClean="0"/>
                        <a:t>--</a:t>
                      </a:r>
                      <a:endParaRPr lang="en-US" sz="1200" dirty="0" smtClean="0"/>
                    </a:p>
                  </a:txBody>
                  <a:tcPr marT="45714" marB="45714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--</a:t>
                      </a:r>
                    </a:p>
                  </a:txBody>
                  <a:tcPr marT="45714" marB="45714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--</a:t>
                      </a:r>
                    </a:p>
                    <a:p>
                      <a:endParaRPr lang="en-US" sz="1200" dirty="0"/>
                    </a:p>
                  </a:txBody>
                  <a:tcPr marT="45714" marB="45714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0.32(0.01)***</a:t>
                      </a:r>
                    </a:p>
                  </a:txBody>
                  <a:tcPr marT="45714" marB="45714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--</a:t>
                      </a:r>
                      <a:endParaRPr lang="en-US" sz="1200" dirty="0"/>
                    </a:p>
                  </a:txBody>
                  <a:tcPr marT="45714" marB="45714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--</a:t>
                      </a:r>
                      <a:endParaRPr lang="en-US" sz="1200" dirty="0"/>
                    </a:p>
                  </a:txBody>
                  <a:tcPr marT="45714" marB="45714">
                    <a:lnT w="12700" cmpd="sng">
                      <a:noFill/>
                    </a:lnT>
                  </a:tcPr>
                </a:tc>
              </a:tr>
              <a:tr h="27843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% Self-care</a:t>
                      </a:r>
                      <a:endParaRPr lang="en-US" sz="12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1200" smtClean="0"/>
                        <a:t>--</a:t>
                      </a:r>
                      <a:endParaRPr lang="en-US" sz="12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mtClean="0"/>
                        <a:t>--</a:t>
                      </a:r>
                      <a:endParaRPr lang="en-US" sz="1200" dirty="0" smtClean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--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--</a:t>
                      </a:r>
                      <a:endParaRPr lang="en-US" sz="12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--</a:t>
                      </a:r>
                      <a:endParaRPr lang="en-US" sz="12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0.48(0.02)***</a:t>
                      </a:r>
                      <a:endParaRPr lang="en-US" sz="12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--</a:t>
                      </a:r>
                      <a:endParaRPr lang="en-US" sz="1200" dirty="0"/>
                    </a:p>
                  </a:txBody>
                  <a:tcPr marT="45714" marB="45714"/>
                </a:tc>
              </a:tr>
              <a:tr h="32827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% Independent</a:t>
                      </a:r>
                      <a:r>
                        <a:rPr lang="en-US" sz="1200" baseline="0" dirty="0" smtClean="0"/>
                        <a:t> living</a:t>
                      </a:r>
                      <a:endParaRPr lang="en-US" sz="12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--</a:t>
                      </a:r>
                      <a:endParaRPr lang="en-US" sz="12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mtClean="0"/>
                        <a:t>--</a:t>
                      </a:r>
                      <a:endParaRPr lang="en-US" sz="1200" dirty="0" smtClean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--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--</a:t>
                      </a:r>
                      <a:endParaRPr lang="en-US" sz="12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--</a:t>
                      </a:r>
                      <a:endParaRPr lang="en-US" sz="12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--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0.41(0.01)***</a:t>
                      </a:r>
                      <a:endParaRPr lang="en-US" sz="1200" dirty="0"/>
                    </a:p>
                  </a:txBody>
                  <a:tcPr marT="45714" marB="45714"/>
                </a:tc>
              </a:tr>
              <a:tr h="27598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</a:t>
                      </a:r>
                      <a:r>
                        <a:rPr lang="en-US" sz="1200" baseline="30000" dirty="0" smtClean="0"/>
                        <a:t>2</a:t>
                      </a:r>
                      <a:endParaRPr lang="en-US" sz="1200" baseline="300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0.82</a:t>
                      </a:r>
                      <a:endParaRPr lang="en-US" sz="12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0.78</a:t>
                      </a:r>
                      <a:endParaRPr lang="en-US" sz="12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0.78</a:t>
                      </a:r>
                      <a:endParaRPr lang="en-US" sz="12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0.80</a:t>
                      </a:r>
                      <a:endParaRPr lang="en-US" sz="12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0.82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0.80</a:t>
                      </a:r>
                      <a:endParaRPr lang="en-US" sz="12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0.81</a:t>
                      </a:r>
                      <a:endParaRPr lang="en-US" sz="1200" dirty="0"/>
                    </a:p>
                  </a:txBody>
                  <a:tcPr marT="45714" marB="45714"/>
                </a:tc>
              </a:tr>
              <a:tr h="266440">
                <a:tc gridSpan="8">
                  <a:txBody>
                    <a:bodyPr/>
                    <a:lstStyle/>
                    <a:p>
                      <a:r>
                        <a:rPr lang="en-US" sz="1200" baseline="0" dirty="0" smtClean="0"/>
                        <a:t>* p&lt; 0.05; ** p&lt; 0.01; *** p&lt; 0.001 </a:t>
                      </a:r>
                      <a:endParaRPr lang="en-US" sz="1200" baseline="30000" dirty="0"/>
                    </a:p>
                  </a:txBody>
                  <a:tcPr marT="45714" marB="45714"/>
                </a:tc>
                <a:tc hMerge="1"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4" marB="45714"/>
                </a:tc>
                <a:tc hMerge="1"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4" marB="45714"/>
                </a:tc>
                <a:tc hMerge="1"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4" marB="45714"/>
                </a:tc>
                <a:tc hMerge="1"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4" marB="45714"/>
                </a:tc>
                <a:tc hMerge="1">
                  <a:txBody>
                    <a:bodyPr/>
                    <a:lstStyle/>
                    <a:p>
                      <a:endParaRPr lang="en-US" sz="1200" baseline="30000" dirty="0"/>
                    </a:p>
                  </a:txBody>
                  <a:tcPr marT="45714" marB="45714"/>
                </a:tc>
                <a:tc hMerge="1">
                  <a:txBody>
                    <a:bodyPr/>
                    <a:lstStyle/>
                    <a:p>
                      <a:endParaRPr lang="en-US" sz="1200" baseline="30000" dirty="0"/>
                    </a:p>
                  </a:txBody>
                  <a:tcPr marT="45714" marB="45714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8930">
                <a:tc gridSpan="8">
                  <a:txBody>
                    <a:bodyPr/>
                    <a:lstStyle/>
                    <a:p>
                      <a:r>
                        <a:rPr lang="en-US" sz="1200" baseline="0" dirty="0" smtClean="0"/>
                        <a:t>Adjusted for median household income, unemployment, public assistance, high school graduates</a:t>
                      </a:r>
                      <a:endParaRPr lang="en-US" sz="1200" baseline="0" dirty="0"/>
                    </a:p>
                  </a:txBody>
                  <a:tcPr marT="45714" marB="45714"/>
                </a:tc>
                <a:tc hMerge="1"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4" marB="45714"/>
                </a:tc>
                <a:tc hMerge="1"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4" marB="45714"/>
                </a:tc>
                <a:tc hMerge="1"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4" marB="45714"/>
                </a:tc>
                <a:tc hMerge="1"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4" marB="45714"/>
                </a:tc>
                <a:tc hMerge="1">
                  <a:txBody>
                    <a:bodyPr/>
                    <a:lstStyle/>
                    <a:p>
                      <a:endParaRPr lang="en-US" sz="1200" baseline="0" dirty="0"/>
                    </a:p>
                  </a:txBody>
                  <a:tcPr marT="45714" marB="45714"/>
                </a:tc>
                <a:tc hMerge="1">
                  <a:txBody>
                    <a:bodyPr/>
                    <a:lstStyle/>
                    <a:p>
                      <a:endParaRPr lang="en-US" sz="1200" baseline="0" dirty="0"/>
                    </a:p>
                  </a:txBody>
                  <a:tcPr marT="45714" marB="45714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6199614"/>
            <a:ext cx="2318516" cy="62121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447800" y="2057400"/>
            <a:ext cx="1066800" cy="3810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2590800" y="2514600"/>
            <a:ext cx="990600" cy="3048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57600" y="2819400"/>
            <a:ext cx="1066800" cy="3810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724400" y="3200400"/>
            <a:ext cx="1066800" cy="3810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791200" y="3581400"/>
            <a:ext cx="1066800" cy="3810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0" y="3962400"/>
            <a:ext cx="1066800" cy="3810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924800" y="4267200"/>
            <a:ext cx="1086577" cy="3810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171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411163"/>
          </a:xfrm>
        </p:spPr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  <a:cs typeface="Arial" panose="020B0604020202020204" pitchFamily="34" charset="0"/>
              </a:rPr>
              <a:t>Summary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05800" cy="4906963"/>
          </a:xfrm>
        </p:spPr>
        <p:txBody>
          <a:bodyPr/>
          <a:lstStyle/>
          <a:p>
            <a:pPr marL="342900" lvl="1" indent="-342900">
              <a:buFont typeface="Wingdings" pitchFamily="2" charset="2"/>
              <a:buChar char="§"/>
              <a:defRPr/>
            </a:pPr>
            <a:r>
              <a:rPr lang="en-US" sz="2400" dirty="0" smtClean="0">
                <a:latin typeface="Calibri" panose="020F0502020204030204" pitchFamily="34" charset="0"/>
              </a:rPr>
              <a:t>Maps of disability prevalence showed similar geographic variation in ACS and SSDI disability prevalence.</a:t>
            </a:r>
          </a:p>
          <a:p>
            <a:pPr marL="342900" lvl="1" indent="-342900">
              <a:buFont typeface="Wingdings" pitchFamily="2" charset="2"/>
              <a:buChar char="§"/>
              <a:defRPr/>
            </a:pPr>
            <a:r>
              <a:rPr lang="en-US" sz="2400" dirty="0" smtClean="0">
                <a:latin typeface="Calibri" panose="020F0502020204030204" pitchFamily="34" charset="0"/>
              </a:rPr>
              <a:t>Spatial statistics demonstrated significant geographic clustering by both data sources and by disability type.</a:t>
            </a:r>
          </a:p>
          <a:p>
            <a:pPr marL="742950" lvl="2" indent="-342900">
              <a:buFont typeface="Wingdings" pitchFamily="2" charset="2"/>
              <a:buChar char="§"/>
              <a:defRPr/>
            </a:pPr>
            <a:r>
              <a:rPr lang="en-US" sz="2000" dirty="0">
                <a:latin typeface="Calibri" panose="020F0502020204030204" pitchFamily="34" charset="0"/>
              </a:rPr>
              <a:t>Both </a:t>
            </a:r>
            <a:r>
              <a:rPr lang="en-US" sz="2000" dirty="0" smtClean="0">
                <a:latin typeface="Calibri" panose="020F0502020204030204" pitchFamily="34" charset="0"/>
              </a:rPr>
              <a:t>SSDI </a:t>
            </a:r>
            <a:r>
              <a:rPr lang="en-US" sz="2000" dirty="0">
                <a:latin typeface="Calibri" panose="020F0502020204030204" pitchFamily="34" charset="0"/>
              </a:rPr>
              <a:t>and ACS showed significantly high disability clusters in Appalachia as well as parts of Missouri, Oklahoma, and Michigan.</a:t>
            </a:r>
          </a:p>
          <a:p>
            <a:pPr marL="742950" lvl="2" indent="-342900">
              <a:buFont typeface="Wingdings" pitchFamily="2" charset="2"/>
              <a:buChar char="§"/>
              <a:defRPr/>
            </a:pPr>
            <a:r>
              <a:rPr lang="en-US" sz="2000" dirty="0">
                <a:latin typeface="Calibri" panose="020F0502020204030204" pitchFamily="34" charset="0"/>
              </a:rPr>
              <a:t>ACS showed additional high prevalence in parts of New Mexico.</a:t>
            </a:r>
          </a:p>
          <a:p>
            <a:pPr marL="742950" lvl="2" indent="-342900">
              <a:buFont typeface="Wingdings" pitchFamily="2" charset="2"/>
              <a:buChar char="§"/>
              <a:defRPr/>
            </a:pPr>
            <a:r>
              <a:rPr lang="en-US" sz="2000" dirty="0">
                <a:latin typeface="Calibri" panose="020F0502020204030204" pitchFamily="34" charset="0"/>
              </a:rPr>
              <a:t>Low prevalence was significant in the New York metro-area, the California coast, and the Midwest and Mountain states.</a:t>
            </a:r>
          </a:p>
          <a:p>
            <a:pPr marL="342900" lvl="1" indent="-342900">
              <a:buFont typeface="Wingdings" pitchFamily="2" charset="2"/>
              <a:buChar char="§"/>
              <a:defRPr/>
            </a:pPr>
            <a:r>
              <a:rPr lang="en-US" sz="2400" dirty="0" smtClean="0">
                <a:latin typeface="Calibri" panose="020F0502020204030204" pitchFamily="34" charset="0"/>
              </a:rPr>
              <a:t>Indicators of low county level socioeconomic status were associated with higher disability prevalence across data sources and types.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381000" y="990600"/>
            <a:ext cx="8382000" cy="0"/>
          </a:xfrm>
          <a:prstGeom prst="line">
            <a:avLst/>
          </a:prstGeom>
          <a:ln w="38100">
            <a:solidFill>
              <a:srgbClr val="2B47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6199614"/>
            <a:ext cx="2318516" cy="6212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39713"/>
            <a:ext cx="8839200" cy="754062"/>
          </a:xfrm>
        </p:spPr>
        <p:txBody>
          <a:bodyPr/>
          <a:lstStyle/>
          <a:p>
            <a:pPr eaLnBrk="1" hangingPunct="1"/>
            <a:r>
              <a:rPr lang="en-US" altLang="en-US" smtClean="0"/>
              <a:t>Future Considerations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381000" y="1066800"/>
            <a:ext cx="8382000" cy="0"/>
          </a:xfrm>
          <a:prstGeom prst="line">
            <a:avLst/>
          </a:prstGeom>
          <a:ln w="38100">
            <a:solidFill>
              <a:srgbClr val="2B47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6199614"/>
            <a:ext cx="2318516" cy="621215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335392"/>
            <a:ext cx="8229600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Determine additional factors related to spatial variation in disability and disability </a:t>
            </a:r>
            <a:r>
              <a:rPr lang="en-US" sz="2400" smtClean="0"/>
              <a:t>types</a:t>
            </a:r>
            <a:r>
              <a:rPr lang="en-US" sz="2400" smtClean="0"/>
              <a:t>.</a:t>
            </a:r>
          </a:p>
          <a:p>
            <a:pPr marL="0" indent="0">
              <a:buNone/>
            </a:pPr>
            <a:endParaRPr lang="en-US" sz="24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/>
              <a:t>Demographic &amp; social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/>
              <a:t>Industrial </a:t>
            </a:r>
            <a:r>
              <a:rPr lang="en-US" sz="2400" dirty="0" smtClean="0"/>
              <a:t>mix</a:t>
            </a:r>
          </a:p>
          <a:p>
            <a:pPr marL="457200" lvl="1" indent="0">
              <a:buNone/>
            </a:pPr>
            <a:endParaRPr lang="en-US" sz="24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Examine differences in spatial variation by region.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8" y="823528"/>
            <a:ext cx="9058360" cy="5241100"/>
          </a:xfrm>
          <a:prstGeom prst="rect">
            <a:avLst/>
          </a:prstGeom>
        </p:spPr>
      </p:pic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92673" y="218825"/>
            <a:ext cx="8748712" cy="55245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Background: </a:t>
            </a:r>
            <a:endParaRPr lang="en-US" altLang="en-US" sz="2800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2673" y="1905000"/>
            <a:ext cx="7391400" cy="2798271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n-US" altLang="en-US" sz="2000" b="1" dirty="0" smtClean="0">
                <a:latin typeface="Calibri" pitchFamily="34" charset="0"/>
              </a:rPr>
              <a:t>The </a:t>
            </a:r>
            <a:r>
              <a:rPr lang="en-US" altLang="en-US" sz="2000" b="1" i="1" dirty="0" smtClean="0">
                <a:solidFill>
                  <a:schemeClr val="accent2"/>
                </a:solidFill>
                <a:latin typeface="Calibri" pitchFamily="34" charset="0"/>
              </a:rPr>
              <a:t>Disability Belt </a:t>
            </a:r>
            <a:r>
              <a:rPr lang="en-US" altLang="en-US" sz="2000" b="1" dirty="0" smtClean="0">
                <a:latin typeface="Calibri" pitchFamily="34" charset="0"/>
              </a:rPr>
              <a:t>refers to the geographic </a:t>
            </a:r>
          </a:p>
          <a:p>
            <a:pPr marL="0" indent="0" eaLnBrk="1" hangingPunct="1">
              <a:buNone/>
              <a:defRPr/>
            </a:pPr>
            <a:r>
              <a:rPr lang="en-US" altLang="en-US" sz="2000" b="1" dirty="0" smtClean="0">
                <a:latin typeface="Calibri" pitchFamily="34" charset="0"/>
              </a:rPr>
              <a:t>clustering of areas with a high prevalence of disability.</a:t>
            </a:r>
          </a:p>
          <a:p>
            <a:pPr marL="0" indent="0" eaLnBrk="1" hangingPunct="1">
              <a:buFontTx/>
              <a:buNone/>
              <a:defRPr/>
            </a:pPr>
            <a:endParaRPr lang="en-US" altLang="en-US" sz="800" b="1" dirty="0" smtClean="0">
              <a:latin typeface="Calibri" pitchFamily="34" charset="0"/>
            </a:endParaRPr>
          </a:p>
          <a:p>
            <a:pPr marL="685800" indent="-458788" eaLnBrk="1" hangingPunct="1">
              <a:buFont typeface="Calibri" panose="020F0502020204030204" pitchFamily="34" charset="0"/>
              <a:buChar char="→"/>
              <a:defRPr/>
            </a:pPr>
            <a:r>
              <a:rPr lang="en-US" altLang="en-US" sz="2000" b="1" dirty="0" smtClean="0">
                <a:solidFill>
                  <a:srgbClr val="FF0000"/>
                </a:solidFill>
                <a:latin typeface="Calibri" pitchFamily="34" charset="0"/>
              </a:rPr>
              <a:t>High disability </a:t>
            </a:r>
            <a:r>
              <a:rPr lang="en-US" altLang="en-US" sz="2000" b="1" dirty="0" smtClean="0">
                <a:latin typeface="Calibri" pitchFamily="34" charset="0"/>
              </a:rPr>
              <a:t>areas included contiguous clusters of counties in Appalachia, the lower Mississippi Valley, the Southeast Coastal Plains, and Missouri and Oklahoma.</a:t>
            </a:r>
          </a:p>
          <a:p>
            <a:pPr marL="685800" indent="-458788" eaLnBrk="1" hangingPunct="1">
              <a:buFont typeface="Calibri" panose="020F0502020204030204" pitchFamily="34" charset="0"/>
              <a:buChar char="→"/>
              <a:defRPr/>
            </a:pPr>
            <a:endParaRPr lang="en-US" altLang="en-US" sz="800" b="1" dirty="0" smtClean="0">
              <a:latin typeface="Calibri" pitchFamily="34" charset="0"/>
            </a:endParaRPr>
          </a:p>
          <a:p>
            <a:pPr marL="1376363" indent="-458788" eaLnBrk="1" hangingPunct="1">
              <a:buFont typeface="Calibri" panose="020F0502020204030204" pitchFamily="34" charset="0"/>
              <a:buChar char="→"/>
              <a:defRPr/>
            </a:pPr>
            <a:r>
              <a:rPr lang="en-US" altLang="en-US" sz="2000" b="1" dirty="0" smtClean="0">
                <a:latin typeface="Calibri" pitchFamily="34" charset="0"/>
              </a:rPr>
              <a:t>The disability belt areas overlap generally with areas of reported high concentrations of chronic health conditions.</a:t>
            </a:r>
          </a:p>
          <a:p>
            <a:pPr marL="0" indent="0" eaLnBrk="1" hangingPunct="1">
              <a:buNone/>
              <a:defRPr/>
            </a:pPr>
            <a:endParaRPr lang="en-US" altLang="en-US" sz="800" b="1" dirty="0">
              <a:latin typeface="Calibri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337457" y="797401"/>
            <a:ext cx="8382000" cy="0"/>
          </a:xfrm>
          <a:prstGeom prst="line">
            <a:avLst/>
          </a:prstGeom>
          <a:ln w="38100">
            <a:solidFill>
              <a:srgbClr val="2B47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6199614"/>
            <a:ext cx="2318516" cy="621215"/>
          </a:xfrm>
          <a:prstGeom prst="rect">
            <a:avLst/>
          </a:prstGeom>
        </p:spPr>
      </p:pic>
      <p:sp>
        <p:nvSpPr>
          <p:cNvPr id="2" name="Oval 1"/>
          <p:cNvSpPr/>
          <p:nvPr/>
        </p:nvSpPr>
        <p:spPr>
          <a:xfrm rot="2880000">
            <a:off x="5882342" y="2443962"/>
            <a:ext cx="1234756" cy="3239741"/>
          </a:xfrm>
          <a:prstGeom prst="ellipse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931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uiExpand="1" build="p"/>
      <p:bldP spid="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6199614"/>
            <a:ext cx="2318516" cy="62121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752600" y="2057400"/>
            <a:ext cx="57912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Questions?</a:t>
            </a:r>
          </a:p>
          <a:p>
            <a:pPr algn="ctr"/>
            <a:endParaRPr lang="en-US" sz="2800" dirty="0" smtClean="0">
              <a:solidFill>
                <a:schemeClr val="bg1"/>
              </a:solidFill>
            </a:endParaRPr>
          </a:p>
          <a:p>
            <a:pPr algn="ctr"/>
            <a:r>
              <a:rPr lang="en-US" sz="2800" dirty="0" smtClean="0">
                <a:solidFill>
                  <a:schemeClr val="bg1"/>
                </a:solidFill>
                <a:hlinkClick r:id="rId3"/>
              </a:rPr>
              <a:t>abotticello@kesslerfoundation.org</a:t>
            </a:r>
            <a:endParaRPr lang="en-US" sz="2800" dirty="0" smtClean="0">
              <a:solidFill>
                <a:schemeClr val="bg1"/>
              </a:solidFill>
            </a:endParaRPr>
          </a:p>
          <a:p>
            <a:pPr algn="ctr"/>
            <a:endParaRPr lang="en-US" sz="2800" dirty="0">
              <a:solidFill>
                <a:schemeClr val="bg1"/>
              </a:solidFill>
            </a:endParaRPr>
          </a:p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Thank You!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482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289" y="862260"/>
            <a:ext cx="8803511" cy="5176736"/>
          </a:xfrm>
          <a:prstGeom prst="rect">
            <a:avLst/>
          </a:prstGeom>
        </p:spPr>
      </p:pic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60338" y="274638"/>
            <a:ext cx="8748712" cy="55245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Background: </a:t>
            </a:r>
            <a:endParaRPr lang="en-US" altLang="en-US" sz="2800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576005"/>
            <a:ext cx="7239000" cy="23622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  <a:defRPr/>
            </a:pPr>
            <a:endParaRPr lang="en-US" altLang="en-US" sz="800" b="1" dirty="0">
              <a:latin typeface="Calibri" pitchFamily="34" charset="0"/>
            </a:endParaRP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en-US" altLang="en-US" sz="2000" b="1" dirty="0" smtClean="0">
                <a:latin typeface="Calibri" pitchFamily="34" charset="0"/>
              </a:rPr>
              <a:t>Understanding geographic variation is important for understanding how area characteristics—demographic, social, physical, and institutional—affect disability prevalence.</a:t>
            </a:r>
          </a:p>
          <a:p>
            <a:pPr marL="1025525" eaLnBrk="1" hangingPunct="1">
              <a:buFont typeface="Wingdings" panose="05000000000000000000" pitchFamily="2" charset="2"/>
              <a:buChar char="Ø"/>
              <a:defRPr/>
            </a:pPr>
            <a:r>
              <a:rPr lang="en-US" altLang="en-US" sz="2000" b="1" dirty="0" smtClean="0">
                <a:latin typeface="Calibri" pitchFamily="34" charset="0"/>
              </a:rPr>
              <a:t>Evidence of clustering can be used by state and local health agencies to target policy and interventions to high-risk areas.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64289" y="844673"/>
            <a:ext cx="8382000" cy="0"/>
          </a:xfrm>
          <a:prstGeom prst="line">
            <a:avLst/>
          </a:prstGeom>
          <a:ln w="38100">
            <a:solidFill>
              <a:srgbClr val="2B47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6199614"/>
            <a:ext cx="2318516" cy="6212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10090" y="234949"/>
            <a:ext cx="8748712" cy="55245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Background</a:t>
            </a: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sz="2800" dirty="0">
                <a:latin typeface="Calibri" pitchFamily="34" charset="0"/>
              </a:rPr>
              <a:t>Limitations of prior research</a:t>
            </a:r>
            <a:endParaRPr lang="en-US" altLang="en-US" sz="2800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7352" y="1347852"/>
            <a:ext cx="8515108" cy="4015084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§"/>
              <a:defRPr/>
            </a:pPr>
            <a:r>
              <a:rPr lang="en-US" altLang="en-US" sz="2400" dirty="0" smtClean="0">
                <a:latin typeface="Calibri" pitchFamily="34" charset="0"/>
              </a:rPr>
              <a:t>Prior analyses have been largely descriptive and visual.</a:t>
            </a: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r>
              <a:rPr lang="en-US" altLang="en-US" sz="2000" dirty="0" smtClean="0">
                <a:latin typeface="Calibri" pitchFamily="34" charset="0"/>
              </a:rPr>
              <a:t>More recently, work on geographic variation in </a:t>
            </a:r>
            <a:r>
              <a:rPr lang="en-US" altLang="en-US" sz="2000" dirty="0" smtClean="0">
                <a:latin typeface="Calibri" pitchFamily="34" charset="0"/>
              </a:rPr>
              <a:t>health conditions has </a:t>
            </a:r>
            <a:r>
              <a:rPr lang="en-US" altLang="en-US" sz="2000" dirty="0" smtClean="0">
                <a:latin typeface="Calibri" pitchFamily="34" charset="0"/>
              </a:rPr>
              <a:t>moved to identifying “high risk” clusters with spatial statistics.</a:t>
            </a:r>
          </a:p>
          <a:p>
            <a:pPr eaLnBrk="1" hangingPunct="1">
              <a:buFont typeface="Wingdings" panose="05000000000000000000" pitchFamily="2" charset="2"/>
              <a:buChar char="§"/>
              <a:defRPr/>
            </a:pPr>
            <a:r>
              <a:rPr lang="en-US" altLang="en-US" sz="2400" dirty="0" smtClean="0">
                <a:latin typeface="Calibri" pitchFamily="34" charset="0"/>
              </a:rPr>
              <a:t>Information based on singular data sources.</a:t>
            </a:r>
            <a:endParaRPr lang="en-US" altLang="en-US" sz="2400" dirty="0">
              <a:latin typeface="Calibri" pitchFamily="34" charset="0"/>
            </a:endParaRP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r>
              <a:rPr lang="en-US" altLang="en-US" sz="2000" dirty="0" smtClean="0">
                <a:latin typeface="Calibri" pitchFamily="34" charset="0"/>
              </a:rPr>
              <a:t>Labor market participation data.</a:t>
            </a: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r>
              <a:rPr lang="en-US" altLang="en-US" sz="2000" dirty="0" smtClean="0">
                <a:latin typeface="Calibri" pitchFamily="34" charset="0"/>
              </a:rPr>
              <a:t>Survey data that offers a broader perspective on the experience of disability and disability type.</a:t>
            </a:r>
          </a:p>
          <a:p>
            <a:pPr eaLnBrk="1" hangingPunct="1">
              <a:buFont typeface="Wingdings" panose="05000000000000000000" pitchFamily="2" charset="2"/>
              <a:buChar char="§"/>
              <a:defRPr/>
            </a:pPr>
            <a:r>
              <a:rPr lang="en-US" altLang="en-US" sz="2400" dirty="0" smtClean="0">
                <a:latin typeface="Calibri" pitchFamily="34" charset="0"/>
              </a:rPr>
              <a:t>Focus on high prevalence areas.</a:t>
            </a: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r>
              <a:rPr lang="en-US" altLang="en-US" sz="2000" dirty="0" smtClean="0">
                <a:latin typeface="Calibri" pitchFamily="34" charset="0"/>
              </a:rPr>
              <a:t>Areas with low prevalence disability are similarly important for understanding the contextual influences of disability.</a:t>
            </a:r>
          </a:p>
          <a:p>
            <a:pPr marL="0" indent="0" eaLnBrk="1" hangingPunct="1">
              <a:buFontTx/>
              <a:buNone/>
              <a:defRPr/>
            </a:pPr>
            <a:endParaRPr lang="en-US" altLang="en-US" sz="2400" dirty="0" smtClean="0">
              <a:latin typeface="Calibri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277352" y="1066800"/>
            <a:ext cx="8382000" cy="0"/>
          </a:xfrm>
          <a:prstGeom prst="line">
            <a:avLst/>
          </a:prstGeom>
          <a:ln w="38100">
            <a:solidFill>
              <a:srgbClr val="2B47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6199614"/>
            <a:ext cx="2318516" cy="621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123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229600" cy="849313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  <a:cs typeface="Arial" panose="020B0604020202020204" pitchFamily="34" charset="0"/>
              </a:rPr>
              <a:t>Research Questions</a:t>
            </a:r>
            <a:endParaRPr lang="en-US" altLang="en-US" sz="2800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81000" y="1066800"/>
            <a:ext cx="8382000" cy="0"/>
          </a:xfrm>
          <a:prstGeom prst="line">
            <a:avLst/>
          </a:prstGeom>
          <a:ln w="38100">
            <a:solidFill>
              <a:srgbClr val="2B47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37" name="Content Placeholder 32"/>
          <p:cNvSpPr>
            <a:spLocks noGrp="1"/>
          </p:cNvSpPr>
          <p:nvPr>
            <p:ph idx="1"/>
          </p:nvPr>
        </p:nvSpPr>
        <p:spPr>
          <a:xfrm>
            <a:off x="381000" y="1360246"/>
            <a:ext cx="8153400" cy="4419600"/>
          </a:xfrm>
        </p:spPr>
        <p:txBody>
          <a:bodyPr/>
          <a:lstStyle/>
          <a:p>
            <a:pPr marL="514350" indent="-514350">
              <a:buFont typeface="+mj-lt"/>
              <a:buAutoNum type="romanUcPeriod"/>
            </a:pPr>
            <a:r>
              <a:rPr lang="en-US" altLang="en-US" sz="2400" dirty="0" smtClean="0">
                <a:latin typeface="Calibri" panose="020F0502020204030204" pitchFamily="34" charset="0"/>
              </a:rPr>
              <a:t>How does the geographic distribution of disability compare across different data and disability types?</a:t>
            </a:r>
          </a:p>
          <a:p>
            <a:pPr marL="514350" indent="-514350">
              <a:buFont typeface="+mj-lt"/>
              <a:buAutoNum type="romanUcPeriod"/>
            </a:pPr>
            <a:r>
              <a:rPr lang="en-US" altLang="en-US" sz="2400" dirty="0" smtClean="0">
                <a:latin typeface="Calibri" panose="020F0502020204030204" pitchFamily="34" charset="0"/>
              </a:rPr>
              <a:t>Is the spatial clustering of disability significant and where are these clusters located?</a:t>
            </a:r>
          </a:p>
          <a:p>
            <a:pPr marL="514350" indent="-514350">
              <a:buFont typeface="+mj-lt"/>
              <a:buAutoNum type="romanUcPeriod"/>
            </a:pPr>
            <a:r>
              <a:rPr lang="en-US" altLang="en-US" sz="2400" dirty="0" smtClean="0">
                <a:latin typeface="Calibri" panose="020F0502020204030204" pitchFamily="34" charset="0"/>
              </a:rPr>
              <a:t>What contextual factors are associated with geographic variation in the distribution of disability?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2000" dirty="0" smtClean="0">
                <a:latin typeface="Calibri" panose="020F0502020204030204" pitchFamily="34" charset="0"/>
              </a:rPr>
              <a:t>Socioeconomic.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2000" dirty="0" smtClean="0">
                <a:latin typeface="Calibri" panose="020F0502020204030204" pitchFamily="34" charset="0"/>
              </a:rPr>
              <a:t>Disability types.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6199614"/>
            <a:ext cx="2318516" cy="62121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7511" y="3962400"/>
            <a:ext cx="4762500" cy="1905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itle 1"/>
          <p:cNvSpPr>
            <a:spLocks noGrp="1"/>
          </p:cNvSpPr>
          <p:nvPr>
            <p:ph type="title"/>
          </p:nvPr>
        </p:nvSpPr>
        <p:spPr>
          <a:xfrm>
            <a:off x="304800" y="176213"/>
            <a:ext cx="8229600" cy="814387"/>
          </a:xfrm>
        </p:spPr>
        <p:txBody>
          <a:bodyPr/>
          <a:lstStyle/>
          <a:p>
            <a:r>
              <a:rPr lang="en-US" altLang="en-US" smtClean="0">
                <a:solidFill>
                  <a:schemeClr val="tx1"/>
                </a:solidFill>
                <a:cs typeface="Arial" panose="020B0604020202020204" pitchFamily="34" charset="0"/>
              </a:rPr>
              <a:t>Analytic Approach</a:t>
            </a:r>
          </a:p>
        </p:txBody>
      </p:sp>
      <p:sp>
        <p:nvSpPr>
          <p:cNvPr id="2052" name="Content Placeholder 1"/>
          <p:cNvSpPr>
            <a:spLocks noGrp="1"/>
          </p:cNvSpPr>
          <p:nvPr>
            <p:ph idx="1"/>
          </p:nvPr>
        </p:nvSpPr>
        <p:spPr>
          <a:xfrm>
            <a:off x="292100" y="1143000"/>
            <a:ext cx="8428038" cy="4525963"/>
          </a:xfrm>
        </p:spPr>
        <p:txBody>
          <a:bodyPr/>
          <a:lstStyle/>
          <a:p>
            <a:pPr marL="625475" lvl="1" indent="-514350" eaLnBrk="1" hangingPunct="1">
              <a:buFont typeface="+mj-lt"/>
              <a:buAutoNum type="romanUcPeriod"/>
            </a:pPr>
            <a:r>
              <a:rPr lang="en-US" altLang="en-US" sz="2000" b="1" u="sng" dirty="0" smtClean="0">
                <a:solidFill>
                  <a:schemeClr val="tx2"/>
                </a:solidFill>
                <a:latin typeface="Calibri" panose="020F0502020204030204" pitchFamily="34" charset="0"/>
              </a:rPr>
              <a:t>Mapping</a:t>
            </a:r>
            <a:r>
              <a:rPr lang="en-US" altLang="en-US" sz="2000" dirty="0" smtClean="0">
                <a:solidFill>
                  <a:schemeClr val="tx2"/>
                </a:solidFill>
                <a:latin typeface="Calibri" panose="020F0502020204030204" pitchFamily="34" charset="0"/>
              </a:rPr>
              <a:t>: </a:t>
            </a:r>
          </a:p>
          <a:p>
            <a:pPr marL="511175" lvl="2" indent="0" eaLnBrk="1" hangingPunct="1">
              <a:buNone/>
            </a:pPr>
            <a:r>
              <a:rPr lang="en-US" altLang="en-US" sz="2000" dirty="0" smtClean="0">
                <a:solidFill>
                  <a:schemeClr val="tx2"/>
                </a:solidFill>
                <a:latin typeface="Calibri" panose="020F0502020204030204" pitchFamily="34" charset="0"/>
              </a:rPr>
              <a:t>To visualize and compare the distribution of disability prevalence and program participation.</a:t>
            </a:r>
          </a:p>
          <a:p>
            <a:pPr marL="568325" lvl="1" indent="-457200" eaLnBrk="1" hangingPunct="1">
              <a:buAutoNum type="romanUcPeriod"/>
            </a:pPr>
            <a:r>
              <a:rPr lang="en-US" altLang="en-US" sz="2000" b="1" u="sng" dirty="0" smtClean="0">
                <a:solidFill>
                  <a:schemeClr val="tx2"/>
                </a:solidFill>
                <a:latin typeface="Calibri" panose="020F0502020204030204" pitchFamily="34" charset="0"/>
              </a:rPr>
              <a:t>Spatial clustering</a:t>
            </a:r>
            <a:r>
              <a:rPr lang="en-US" altLang="en-US" sz="2000" dirty="0" smtClean="0">
                <a:solidFill>
                  <a:schemeClr val="tx2"/>
                </a:solidFill>
                <a:latin typeface="Calibri" panose="020F0502020204030204" pitchFamily="34" charset="0"/>
              </a:rPr>
              <a:t>: </a:t>
            </a:r>
          </a:p>
          <a:p>
            <a:pPr marL="511175" lvl="2" indent="0" eaLnBrk="1" hangingPunct="1">
              <a:buNone/>
            </a:pPr>
            <a:r>
              <a:rPr lang="en-US" altLang="en-US" sz="2000" dirty="0" smtClean="0">
                <a:solidFill>
                  <a:schemeClr val="tx2"/>
                </a:solidFill>
                <a:latin typeface="Calibri" panose="020F0502020204030204" pitchFamily="34" charset="0"/>
              </a:rPr>
              <a:t>To detect areas with significant concentrations of reported disability.</a:t>
            </a:r>
          </a:p>
          <a:p>
            <a:pPr marL="803275" lvl="2" indent="-346075" eaLnBrk="1" hangingPunct="1">
              <a:buFont typeface="+mj-lt"/>
              <a:buAutoNum type="alphaLcPeriod"/>
            </a:pPr>
            <a:r>
              <a:rPr lang="en-US" altLang="en-US" sz="2000" dirty="0">
                <a:solidFill>
                  <a:schemeClr val="tx2"/>
                </a:solidFill>
                <a:latin typeface="Calibri" panose="020F0502020204030204" pitchFamily="34" charset="0"/>
              </a:rPr>
              <a:t>Spatial auto-correlation statistics were calculated to assess global spatial clustering (Moran’s I</a:t>
            </a:r>
            <a:r>
              <a:rPr lang="en-US" altLang="en-US" sz="2000" dirty="0" smtClean="0">
                <a:solidFill>
                  <a:schemeClr val="tx2"/>
                </a:solidFill>
                <a:latin typeface="Calibri" panose="020F0502020204030204" pitchFamily="34" charset="0"/>
              </a:rPr>
              <a:t>).</a:t>
            </a:r>
            <a:endParaRPr lang="en-US" altLang="en-US" sz="2000" dirty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marL="803275" lvl="2" indent="-346075" eaLnBrk="1" hangingPunct="1">
              <a:buFont typeface="+mj-lt"/>
              <a:buAutoNum type="alphaLcPeriod"/>
            </a:pPr>
            <a:r>
              <a:rPr lang="en-US" altLang="en-US" sz="2000" dirty="0">
                <a:solidFill>
                  <a:schemeClr val="tx2"/>
                </a:solidFill>
                <a:latin typeface="Calibri" panose="020F0502020204030204" pitchFamily="34" charset="0"/>
              </a:rPr>
              <a:t>Univariate LISA analysis used to identify statistically significant “hot” and “cold” spots (p &lt; 0.01</a:t>
            </a:r>
            <a:r>
              <a:rPr lang="en-US" altLang="en-US" sz="2000" dirty="0" smtClean="0">
                <a:solidFill>
                  <a:schemeClr val="tx2"/>
                </a:solidFill>
                <a:latin typeface="Calibri" panose="020F0502020204030204" pitchFamily="34" charset="0"/>
              </a:rPr>
              <a:t>).</a:t>
            </a:r>
          </a:p>
          <a:p>
            <a:pPr marL="568325" lvl="1" indent="-457200" eaLnBrk="1" hangingPunct="1">
              <a:buAutoNum type="romanUcPeriod"/>
            </a:pPr>
            <a:r>
              <a:rPr lang="en-US" altLang="en-US" sz="2000" b="1" u="sng" dirty="0" smtClean="0">
                <a:solidFill>
                  <a:schemeClr val="tx2"/>
                </a:solidFill>
                <a:latin typeface="Calibri" panose="020F0502020204030204" pitchFamily="34" charset="0"/>
              </a:rPr>
              <a:t>Contextualizing</a:t>
            </a:r>
            <a:r>
              <a:rPr lang="en-US" altLang="en-US" sz="2000" dirty="0" smtClean="0">
                <a:solidFill>
                  <a:schemeClr val="tx2"/>
                </a:solidFill>
                <a:latin typeface="Calibri" panose="020F0502020204030204" pitchFamily="34" charset="0"/>
              </a:rPr>
              <a:t>: </a:t>
            </a:r>
          </a:p>
          <a:p>
            <a:pPr marL="511175" lvl="2" indent="0" eaLnBrk="1" hangingPunct="1">
              <a:buNone/>
            </a:pPr>
            <a:r>
              <a:rPr lang="en-US" altLang="en-US" sz="2000" dirty="0" smtClean="0">
                <a:solidFill>
                  <a:schemeClr val="tx2"/>
                </a:solidFill>
                <a:latin typeface="Calibri" panose="020F0502020204030204" pitchFamily="34" charset="0"/>
              </a:rPr>
              <a:t>Lagged spatial regression models were estimated to assess the relationship between county-level SES and disability.</a:t>
            </a:r>
          </a:p>
          <a:p>
            <a:pPr marL="111125" lvl="1" indent="0" eaLnBrk="1" hangingPunct="1">
              <a:buNone/>
            </a:pPr>
            <a:r>
              <a:rPr lang="en-US" altLang="en-US" sz="2000" dirty="0">
                <a:solidFill>
                  <a:schemeClr val="tx2"/>
                </a:solidFill>
                <a:latin typeface="Calibri" panose="020F0502020204030204" pitchFamily="34" charset="0"/>
              </a:rPr>
              <a:t>	</a:t>
            </a:r>
            <a:endParaRPr lang="en-US" altLang="en-US" sz="2000" dirty="0" smtClean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338138" y="990600"/>
            <a:ext cx="8382000" cy="0"/>
          </a:xfrm>
          <a:prstGeom prst="line">
            <a:avLst/>
          </a:prstGeom>
          <a:ln w="38100">
            <a:solidFill>
              <a:srgbClr val="2B47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50" name="Chart 76"/>
          <p:cNvGraphicFramePr>
            <a:graphicFrameLocks/>
          </p:cNvGraphicFramePr>
          <p:nvPr/>
        </p:nvGraphicFramePr>
        <p:xfrm>
          <a:off x="8788400" y="18161000"/>
          <a:ext cx="5637213" cy="452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3" name="Chart" r:id="rId4" imgW="5645385" imgH="4535817" progId="Excel.Chart.8">
                  <p:embed/>
                </p:oleObj>
              </mc:Choice>
              <mc:Fallback>
                <p:oleObj name="Chart" r:id="rId4" imgW="5645385" imgH="4535817" progId="Excel.Chart.8">
                  <p:embed/>
                  <p:pic>
                    <p:nvPicPr>
                      <p:cNvPr id="0" name="Chart 76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88400" y="18161000"/>
                        <a:ext cx="5637213" cy="4529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6199614"/>
            <a:ext cx="2318516" cy="6212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152400" y="139840"/>
            <a:ext cx="8229600" cy="685800"/>
          </a:xfrm>
        </p:spPr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  <a:cs typeface="Arial" panose="020B0604020202020204" pitchFamily="34" charset="0"/>
              </a:rPr>
              <a:t>Sources of Data</a:t>
            </a:r>
            <a:endParaRPr lang="en-US" altLang="en-US" sz="2800" dirty="0" smtClean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381000" y="825640"/>
            <a:ext cx="8458200" cy="5007430"/>
          </a:xfrm>
        </p:spPr>
        <p:txBody>
          <a:bodyPr/>
          <a:lstStyle/>
          <a:p>
            <a:pPr marL="0" lvl="1" indent="0">
              <a:buClr>
                <a:srgbClr val="002060"/>
              </a:buClr>
              <a:buNone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Shruti" pitchFamily="34" charset="0"/>
              </a:rPr>
              <a:t>Disability data:</a:t>
            </a:r>
          </a:p>
          <a:p>
            <a:pPr marL="515938" lvl="1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en-US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Shruti" pitchFamily="34" charset="0"/>
              </a:rPr>
              <a:t>American 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Shruti" pitchFamily="34" charset="0"/>
              </a:rPr>
              <a:t>Community </a:t>
            </a:r>
            <a:r>
              <a:rPr lang="en-US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Shruti" pitchFamily="34" charset="0"/>
              </a:rPr>
              <a:t>Survey (ACS) 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Shruti" pitchFamily="34" charset="0"/>
              </a:rPr>
              <a:t>pooled five-year </a:t>
            </a:r>
            <a:r>
              <a:rPr lang="en-US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Shruti" pitchFamily="34" charset="0"/>
              </a:rPr>
              <a:t>sample (US Census Bureau).</a:t>
            </a:r>
          </a:p>
          <a:p>
            <a:pPr marL="515938" lvl="1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en-US" sz="1800" dirty="0" smtClean="0">
                <a:latin typeface="Calibri" pitchFamily="34" charset="0"/>
                <a:cs typeface="Shruti" pitchFamily="34" charset="0"/>
              </a:rPr>
              <a:t>Old-Age, Survivors, and Disability Insurance (OASDI) program participants (Social Security Administration).</a:t>
            </a:r>
            <a:endParaRPr lang="en-US" sz="180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cs typeface="Shruti" pitchFamily="34" charset="0"/>
            </a:endParaRPr>
          </a:p>
          <a:p>
            <a:pPr marL="0" lvl="1" indent="0">
              <a:buClr>
                <a:srgbClr val="002060"/>
              </a:buClr>
              <a:buNone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Shruti" pitchFamily="34" charset="0"/>
              </a:rPr>
              <a:t>Spatial data:</a:t>
            </a:r>
          </a:p>
          <a:p>
            <a:pPr marL="573088" lvl="1" indent="-342900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en-US" altLang="en-US" sz="1800" dirty="0">
                <a:solidFill>
                  <a:schemeClr val="tx2"/>
                </a:solidFill>
                <a:latin typeface="Calibri" panose="020F0502020204030204" pitchFamily="34" charset="0"/>
              </a:rPr>
              <a:t>US Census TIGERLINE </a:t>
            </a:r>
            <a:r>
              <a:rPr lang="en-US" altLang="en-US" sz="1800" dirty="0" smtClean="0">
                <a:solidFill>
                  <a:schemeClr val="tx2"/>
                </a:solidFill>
                <a:latin typeface="Calibri" panose="020F0502020204030204" pitchFamily="34" charset="0"/>
              </a:rPr>
              <a:t>files</a:t>
            </a:r>
            <a:r>
              <a:rPr lang="en-US" altLang="en-US" sz="2000" dirty="0" smtClean="0">
                <a:solidFill>
                  <a:schemeClr val="tx2"/>
                </a:solidFill>
                <a:latin typeface="Calibri" panose="020F0502020204030204" pitchFamily="34" charset="0"/>
              </a:rPr>
              <a:t>.</a:t>
            </a:r>
          </a:p>
          <a:p>
            <a:pPr marL="0" lvl="1" indent="0">
              <a:buClr>
                <a:srgbClr val="002060"/>
              </a:buClr>
              <a:buNone/>
            </a:pPr>
            <a:r>
              <a:rPr lang="en-US" sz="2000" dirty="0" smtClean="0">
                <a:solidFill>
                  <a:schemeClr val="tx2"/>
                </a:solidFill>
                <a:latin typeface="Calibri" panose="020F0502020204030204" pitchFamily="34" charset="0"/>
                <a:cs typeface="Shruti" pitchFamily="34" charset="0"/>
              </a:rPr>
              <a:t>Attribute data:</a:t>
            </a:r>
          </a:p>
          <a:p>
            <a:pPr marL="515938" lvl="1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en-US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Shruti" pitchFamily="34" charset="0"/>
              </a:rPr>
              <a:t>ACS 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Shruti" pitchFamily="34" charset="0"/>
              </a:rPr>
              <a:t>pooled five-year </a:t>
            </a:r>
            <a:r>
              <a:rPr lang="en-US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Shruti" pitchFamily="34" charset="0"/>
              </a:rPr>
              <a:t>sample.</a:t>
            </a:r>
            <a:r>
              <a:rPr lang="en-US" altLang="en-US" sz="1800" dirty="0" smtClean="0">
                <a:solidFill>
                  <a:schemeClr val="tx2"/>
                </a:solidFill>
                <a:latin typeface="Calibri" panose="020F0502020204030204" pitchFamily="34" charset="0"/>
              </a:rPr>
              <a:t> </a:t>
            </a:r>
          </a:p>
          <a:p>
            <a:pPr marL="515938" lvl="1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en-US" altLang="en-US" sz="1800" dirty="0" smtClean="0">
                <a:solidFill>
                  <a:schemeClr val="tx2"/>
                </a:solidFill>
                <a:latin typeface="Calibri" panose="020F0502020204030204" pitchFamily="34" charset="0"/>
              </a:rPr>
              <a:t>Median </a:t>
            </a:r>
            <a:r>
              <a:rPr lang="en-US" altLang="en-US" sz="1800" dirty="0">
                <a:solidFill>
                  <a:schemeClr val="tx2"/>
                </a:solidFill>
                <a:latin typeface="Calibri" panose="020F0502020204030204" pitchFamily="34" charset="0"/>
              </a:rPr>
              <a:t>household income </a:t>
            </a:r>
            <a:r>
              <a:rPr lang="en-US" altLang="en-US" sz="1800" dirty="0" smtClean="0">
                <a:solidFill>
                  <a:schemeClr val="tx2"/>
                </a:solidFill>
                <a:latin typeface="Calibri" panose="020F0502020204030204" pitchFamily="34" charset="0"/>
              </a:rPr>
              <a:t>($10,000), </a:t>
            </a:r>
            <a:r>
              <a:rPr lang="en-US" altLang="en-US" sz="1800" dirty="0">
                <a:solidFill>
                  <a:schemeClr val="tx2"/>
                </a:solidFill>
                <a:latin typeface="Calibri" panose="020F0502020204030204" pitchFamily="34" charset="0"/>
              </a:rPr>
              <a:t>% unemployed, % households receiving public assistance, % persons with high school </a:t>
            </a:r>
            <a:r>
              <a:rPr lang="en-US" altLang="en-US" sz="1800" dirty="0" smtClean="0">
                <a:solidFill>
                  <a:schemeClr val="tx2"/>
                </a:solidFill>
                <a:latin typeface="Calibri" panose="020F0502020204030204" pitchFamily="34" charset="0"/>
              </a:rPr>
              <a:t>diploma.</a:t>
            </a:r>
            <a:endParaRPr lang="en-US" altLang="en-US" sz="2000" dirty="0" smtClean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marL="0" lvl="1" indent="0">
              <a:buClr>
                <a:srgbClr val="002060"/>
              </a:buClr>
              <a:buNone/>
            </a:pP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Shruti" pitchFamily="34" charset="0"/>
              </a:rPr>
              <a:t>All data: </a:t>
            </a:r>
          </a:p>
          <a:p>
            <a:pPr marL="461963" lvl="1" indent="-234950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Shruti" pitchFamily="34" charset="0"/>
              </a:rPr>
              <a:t>2010.</a:t>
            </a:r>
          </a:p>
          <a:p>
            <a:pPr marL="461963" lvl="1" indent="-234950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Shruti" pitchFamily="34" charset="0"/>
              </a:rPr>
              <a:t>County-level (N = 3,109) </a:t>
            </a:r>
            <a:r>
              <a:rPr lang="en-US" altLang="en-US" sz="1800" dirty="0">
                <a:solidFill>
                  <a:schemeClr val="tx2"/>
                </a:solidFill>
                <a:latin typeface="Calibri" panose="020F0502020204030204" pitchFamily="34" charset="0"/>
              </a:rPr>
              <a:t>in the 48 contiguous United States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Shruti" pitchFamily="34" charset="0"/>
              </a:rPr>
              <a:t>.</a:t>
            </a:r>
          </a:p>
          <a:p>
            <a:pPr marL="227013" lvl="1" indent="0">
              <a:buClr>
                <a:srgbClr val="002060"/>
              </a:buClr>
              <a:buNone/>
            </a:pPr>
            <a:endParaRPr lang="en-US" sz="80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cs typeface="Shruti" pitchFamily="34" charset="0"/>
            </a:endParaRPr>
          </a:p>
          <a:p>
            <a:pPr marL="0" lvl="1" indent="0">
              <a:buClr>
                <a:srgbClr val="002060"/>
              </a:buClr>
              <a:buNone/>
            </a:pPr>
            <a:r>
              <a:rPr lang="en-US" altLang="en-US" sz="2000" dirty="0" smtClean="0">
                <a:solidFill>
                  <a:schemeClr val="tx2"/>
                </a:solidFill>
                <a:latin typeface="Calibri" panose="020F0502020204030204" pitchFamily="34" charset="0"/>
              </a:rPr>
              <a:t>All </a:t>
            </a:r>
            <a:r>
              <a:rPr lang="en-US" altLang="en-US" sz="2000" dirty="0">
                <a:solidFill>
                  <a:schemeClr val="tx2"/>
                </a:solidFill>
                <a:latin typeface="Calibri" panose="020F0502020204030204" pitchFamily="34" charset="0"/>
              </a:rPr>
              <a:t>analyses were conducted in </a:t>
            </a:r>
            <a:r>
              <a:rPr lang="en-US" altLang="en-US" sz="2000" dirty="0" err="1">
                <a:solidFill>
                  <a:schemeClr val="tx2"/>
                </a:solidFill>
                <a:latin typeface="Calibri" panose="020F0502020204030204" pitchFamily="34" charset="0"/>
              </a:rPr>
              <a:t>GeoDa</a:t>
            </a:r>
            <a:r>
              <a:rPr lang="en-US" altLang="en-US" sz="2000" dirty="0">
                <a:solidFill>
                  <a:schemeClr val="tx2"/>
                </a:solidFill>
                <a:latin typeface="Calibri" panose="020F0502020204030204" pitchFamily="34" charset="0"/>
              </a:rPr>
              <a:t> version </a:t>
            </a:r>
            <a:r>
              <a:rPr lang="en-US" altLang="en-US" sz="2000" dirty="0" smtClean="0">
                <a:solidFill>
                  <a:schemeClr val="tx2"/>
                </a:solidFill>
                <a:latin typeface="Calibri" panose="020F0502020204030204" pitchFamily="34" charset="0"/>
              </a:rPr>
              <a:t>1.8.14.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228600" y="762000"/>
            <a:ext cx="8382000" cy="0"/>
          </a:xfrm>
          <a:prstGeom prst="line">
            <a:avLst/>
          </a:prstGeom>
          <a:ln w="38100">
            <a:solidFill>
              <a:srgbClr val="2B47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lbow Connector 8"/>
          <p:cNvCxnSpPr/>
          <p:nvPr/>
        </p:nvCxnSpPr>
        <p:spPr>
          <a:xfrm>
            <a:off x="8610600" y="0"/>
            <a:ext cx="914400" cy="91440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6199614"/>
            <a:ext cx="2318516" cy="621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6848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685800"/>
          </a:xfrm>
        </p:spPr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  <a:cs typeface="Arial" panose="020B0604020202020204" pitchFamily="34" charset="0"/>
              </a:rPr>
              <a:t>Disability Prevalence</a:t>
            </a:r>
            <a:endParaRPr lang="en-US" altLang="en-US" sz="2800" dirty="0" smtClean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382000" cy="4495800"/>
          </a:xfrm>
        </p:spPr>
        <p:txBody>
          <a:bodyPr/>
          <a:lstStyle/>
          <a:p>
            <a:pPr marL="400050" lvl="1" indent="0">
              <a:buClr>
                <a:srgbClr val="002060"/>
              </a:buClr>
              <a:buNone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Shruti" pitchFamily="34" charset="0"/>
              </a:rPr>
              <a:t>American Community Survey (ACS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Shruti" pitchFamily="34" charset="0"/>
              </a:rPr>
              <a:t>) data.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cs typeface="Shruti" pitchFamily="34" charset="0"/>
            </a:endParaRPr>
          </a:p>
          <a:p>
            <a:pPr marL="800100" lvl="1" indent="-400050">
              <a:buClr>
                <a:srgbClr val="002060"/>
              </a:buClr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Shruti" pitchFamily="34" charset="0"/>
              </a:rPr>
              <a:t>Six self-reported questions assessing functioning difficulties.</a:t>
            </a:r>
          </a:p>
          <a:p>
            <a:pPr marL="800100" lvl="1" indent="-400050">
              <a:buClr>
                <a:srgbClr val="002060"/>
              </a:buClr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Shruti" pitchFamily="34" charset="0"/>
              </a:rPr>
              <a:t>Hearing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Shruti" pitchFamily="34" charset="0"/>
              </a:rPr>
              <a:t>, vision, cognition, ambulation, self care, or independent living. </a:t>
            </a:r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cs typeface="Shruti" pitchFamily="34" charset="0"/>
            </a:endParaRPr>
          </a:p>
          <a:p>
            <a:pPr marL="800100" lvl="1" indent="-400050">
              <a:buClr>
                <a:srgbClr val="002060"/>
              </a:buClr>
              <a:buFont typeface="Wingdings" pitchFamily="2" charset="2"/>
              <a:buChar char="§"/>
            </a:pPr>
            <a:r>
              <a:rPr lang="en-US" sz="2000" b="1" dirty="0" smtClean="0">
                <a:solidFill>
                  <a:schemeClr val="accent2"/>
                </a:solidFill>
                <a:latin typeface="Calibri" pitchFamily="34" charset="0"/>
                <a:cs typeface="Shruti" pitchFamily="34" charset="0"/>
              </a:rPr>
              <a:t>Percent </a:t>
            </a:r>
            <a:r>
              <a:rPr lang="en-US" sz="2000" b="1" dirty="0" smtClean="0">
                <a:solidFill>
                  <a:schemeClr val="accent2"/>
                </a:solidFill>
                <a:latin typeface="Calibri" pitchFamily="34" charset="0"/>
                <a:cs typeface="Shruti" pitchFamily="34" charset="0"/>
              </a:rPr>
              <a:t>disabled </a:t>
            </a:r>
            <a:r>
              <a:rPr lang="en-US" sz="2000" b="1" dirty="0" smtClean="0">
                <a:solidFill>
                  <a:schemeClr val="accent2"/>
                </a:solidFill>
                <a:latin typeface="Calibri" pitchFamily="34" charset="0"/>
                <a:cs typeface="Shruti" pitchFamily="34" charset="0"/>
              </a:rPr>
              <a:t>= </a:t>
            </a:r>
            <a:endParaRPr lang="en-US" sz="2000" b="1" dirty="0" smtClean="0">
              <a:solidFill>
                <a:schemeClr val="accent2"/>
              </a:solidFill>
              <a:latin typeface="Calibri" pitchFamily="34" charset="0"/>
              <a:cs typeface="Shruti" pitchFamily="34" charset="0"/>
            </a:endParaRPr>
          </a:p>
          <a:p>
            <a:pPr marL="400050" lvl="1" indent="0">
              <a:buClr>
                <a:srgbClr val="002060"/>
              </a:buClr>
              <a:buNone/>
            </a:pPr>
            <a:r>
              <a:rPr lang="en-US" sz="2000" b="1" dirty="0">
                <a:solidFill>
                  <a:schemeClr val="accent2"/>
                </a:solidFill>
                <a:latin typeface="Calibri" pitchFamily="34" charset="0"/>
                <a:cs typeface="Shruti" pitchFamily="34" charset="0"/>
              </a:rPr>
              <a:t>	</a:t>
            </a:r>
            <a:r>
              <a:rPr lang="en-US" sz="2000" b="1" dirty="0" smtClean="0">
                <a:solidFill>
                  <a:schemeClr val="accent2"/>
                </a:solidFill>
                <a:latin typeface="Calibri" pitchFamily="34" charset="0"/>
                <a:cs typeface="Shruti" pitchFamily="34" charset="0"/>
              </a:rPr>
              <a:t>(1+ </a:t>
            </a:r>
            <a:r>
              <a:rPr lang="en-US" sz="2000" b="1" dirty="0" smtClean="0">
                <a:solidFill>
                  <a:schemeClr val="accent2"/>
                </a:solidFill>
                <a:latin typeface="Calibri" pitchFamily="34" charset="0"/>
                <a:cs typeface="Shruti" pitchFamily="34" charset="0"/>
              </a:rPr>
              <a:t>disability/Total working age </a:t>
            </a:r>
            <a:r>
              <a:rPr lang="en-US" sz="2000" b="1" dirty="0" smtClean="0">
                <a:solidFill>
                  <a:schemeClr val="accent2"/>
                </a:solidFill>
                <a:latin typeface="Calibri" pitchFamily="34" charset="0"/>
                <a:cs typeface="Shruti" pitchFamily="34" charset="0"/>
              </a:rPr>
              <a:t>population)*100%</a:t>
            </a:r>
            <a:endParaRPr lang="en-US" sz="2000" b="1" dirty="0">
              <a:solidFill>
                <a:schemeClr val="accent2"/>
              </a:solidFill>
              <a:latin typeface="Calibri" pitchFamily="34" charset="0"/>
              <a:cs typeface="Shruti" pitchFamily="34" charset="0"/>
            </a:endParaRPr>
          </a:p>
          <a:p>
            <a:pPr marL="400050" lvl="1" indent="0">
              <a:buClr>
                <a:srgbClr val="002060"/>
              </a:buClr>
              <a:buNone/>
            </a:pPr>
            <a:r>
              <a:rPr lang="en-US" sz="2000" dirty="0" smtClean="0">
                <a:latin typeface="Calibri" pitchFamily="34" charset="0"/>
                <a:cs typeface="Shruti" pitchFamily="34" charset="0"/>
              </a:rPr>
              <a:t>Social Security Administration (SSA) data.</a:t>
            </a:r>
            <a:endParaRPr lang="en-US" sz="2000" dirty="0">
              <a:latin typeface="Calibri" pitchFamily="34" charset="0"/>
              <a:cs typeface="Shruti" pitchFamily="34" charset="0"/>
            </a:endParaRPr>
          </a:p>
          <a:p>
            <a:pPr marL="800100" lvl="1" indent="-400050">
              <a:buClr>
                <a:srgbClr val="002060"/>
              </a:buClr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Shruti" pitchFamily="34" charset="0"/>
              </a:rPr>
              <a:t>Social Security Disability Insurance (SSDI) recipients.</a:t>
            </a:r>
          </a:p>
          <a:p>
            <a:pPr marL="800100" lvl="1" indent="-400050">
              <a:buClr>
                <a:srgbClr val="002060"/>
              </a:buClr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Shruti" pitchFamily="34" charset="0"/>
              </a:rPr>
              <a:t>Persons no longer able to work due to disability.</a:t>
            </a:r>
          </a:p>
          <a:p>
            <a:pPr marL="800100" lvl="1" indent="-400050">
              <a:buClr>
                <a:srgbClr val="002060"/>
              </a:buClr>
              <a:buFont typeface="Wingdings" pitchFamily="2" charset="2"/>
              <a:buChar char="§"/>
            </a:pPr>
            <a:r>
              <a:rPr lang="en-US" sz="2000" b="1" dirty="0" smtClean="0">
                <a:solidFill>
                  <a:schemeClr val="accent2"/>
                </a:solidFill>
                <a:latin typeface="Calibri" pitchFamily="34" charset="0"/>
                <a:cs typeface="Shruti" pitchFamily="34" charset="0"/>
              </a:rPr>
              <a:t>Percent </a:t>
            </a:r>
            <a:r>
              <a:rPr lang="en-US" sz="2000" b="1" dirty="0">
                <a:solidFill>
                  <a:schemeClr val="accent2"/>
                </a:solidFill>
                <a:latin typeface="Calibri" pitchFamily="34" charset="0"/>
                <a:cs typeface="Shruti" pitchFamily="34" charset="0"/>
              </a:rPr>
              <a:t>disabled = </a:t>
            </a:r>
            <a:endParaRPr lang="en-US" sz="2000" b="1" dirty="0" smtClean="0">
              <a:solidFill>
                <a:schemeClr val="accent2"/>
              </a:solidFill>
              <a:latin typeface="Calibri" pitchFamily="34" charset="0"/>
              <a:cs typeface="Shruti" pitchFamily="34" charset="0"/>
            </a:endParaRPr>
          </a:p>
          <a:p>
            <a:pPr marL="400050" lvl="1" indent="0">
              <a:buClr>
                <a:srgbClr val="002060"/>
              </a:buClr>
              <a:buNone/>
            </a:pPr>
            <a:r>
              <a:rPr lang="en-US" sz="2000" b="1" dirty="0">
                <a:solidFill>
                  <a:schemeClr val="accent2"/>
                </a:solidFill>
                <a:latin typeface="Calibri" pitchFamily="34" charset="0"/>
                <a:cs typeface="Shruti" pitchFamily="34" charset="0"/>
              </a:rPr>
              <a:t>	</a:t>
            </a:r>
            <a:r>
              <a:rPr lang="en-US" sz="2000" b="1" dirty="0" smtClean="0">
                <a:solidFill>
                  <a:schemeClr val="accent2"/>
                </a:solidFill>
                <a:latin typeface="Calibri" pitchFamily="34" charset="0"/>
                <a:cs typeface="Shruti" pitchFamily="34" charset="0"/>
              </a:rPr>
              <a:t>(</a:t>
            </a:r>
            <a:r>
              <a:rPr lang="en-US" sz="2000" b="1" dirty="0" smtClean="0">
                <a:solidFill>
                  <a:schemeClr val="accent2"/>
                </a:solidFill>
                <a:latin typeface="Calibri" pitchFamily="34" charset="0"/>
                <a:cs typeface="Shruti" pitchFamily="34" charset="0"/>
              </a:rPr>
              <a:t>Total </a:t>
            </a:r>
            <a:r>
              <a:rPr lang="en-US" sz="2000" b="1" dirty="0" smtClean="0">
                <a:solidFill>
                  <a:schemeClr val="accent2"/>
                </a:solidFill>
                <a:latin typeface="Calibri" pitchFamily="34" charset="0"/>
                <a:cs typeface="Shruti" pitchFamily="34" charset="0"/>
              </a:rPr>
              <a:t>disabled workers </a:t>
            </a:r>
            <a:r>
              <a:rPr lang="en-US" sz="2000" b="1" dirty="0">
                <a:solidFill>
                  <a:schemeClr val="accent2"/>
                </a:solidFill>
                <a:latin typeface="Calibri" pitchFamily="34" charset="0"/>
                <a:cs typeface="Shruti" pitchFamily="34" charset="0"/>
              </a:rPr>
              <a:t>/Total working age </a:t>
            </a:r>
            <a:r>
              <a:rPr lang="en-US" sz="2000" b="1" dirty="0" smtClean="0">
                <a:solidFill>
                  <a:schemeClr val="accent2"/>
                </a:solidFill>
                <a:latin typeface="Calibri" pitchFamily="34" charset="0"/>
                <a:cs typeface="Shruti" pitchFamily="34" charset="0"/>
              </a:rPr>
              <a:t>population)*100%.</a:t>
            </a:r>
            <a:endParaRPr lang="en-US" sz="2000" b="1" dirty="0" smtClean="0">
              <a:solidFill>
                <a:schemeClr val="accent2"/>
              </a:solidFill>
              <a:latin typeface="Calibri" pitchFamily="34" charset="0"/>
              <a:cs typeface="Shruti" pitchFamily="34" charset="0"/>
            </a:endParaRPr>
          </a:p>
          <a:p>
            <a:pPr marL="800100" lvl="1" indent="-400050">
              <a:buClr>
                <a:srgbClr val="002060"/>
              </a:buClr>
              <a:buFont typeface="Wingdings" pitchFamily="2" charset="2"/>
              <a:buChar char="§"/>
            </a:pPr>
            <a:endParaRPr lang="en-US" sz="2000" b="1" dirty="0">
              <a:solidFill>
                <a:schemeClr val="accent2"/>
              </a:solidFill>
              <a:latin typeface="Calibri" pitchFamily="34" charset="0"/>
              <a:cs typeface="Shruti" pitchFamily="34" charset="0"/>
            </a:endParaRPr>
          </a:p>
          <a:p>
            <a:pPr marL="400050" lvl="1" indent="0">
              <a:buClr>
                <a:srgbClr val="002060"/>
              </a:buClr>
              <a:buNone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Shruti" pitchFamily="34" charset="0"/>
              </a:rPr>
              <a:t>*Working-Age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Shruti" pitchFamily="34" charset="0"/>
              </a:rPr>
              <a:t>Population: Total county population 18-64 years.</a:t>
            </a:r>
          </a:p>
          <a:p>
            <a:pPr marL="400050" lvl="1" indent="0">
              <a:buClr>
                <a:srgbClr val="002060"/>
              </a:buClr>
              <a:buNone/>
            </a:pPr>
            <a:endParaRPr lang="en-US" sz="2000" b="1" dirty="0">
              <a:solidFill>
                <a:schemeClr val="accent2"/>
              </a:solidFill>
              <a:latin typeface="Calibri" pitchFamily="34" charset="0"/>
              <a:cs typeface="Shruti" pitchFamily="34" charset="0"/>
            </a:endParaRPr>
          </a:p>
          <a:p>
            <a:pPr>
              <a:buFont typeface="Wingdings" pitchFamily="2" charset="2"/>
              <a:buChar char="§"/>
              <a:defRPr/>
            </a:pPr>
            <a:endParaRPr lang="en-US" altLang="en-US" sz="2200" dirty="0" smtClean="0">
              <a:latin typeface="Calibri" panose="020F0502020204030204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381000" y="914400"/>
            <a:ext cx="8382000" cy="0"/>
          </a:xfrm>
          <a:prstGeom prst="line">
            <a:avLst/>
          </a:prstGeom>
          <a:ln w="38100">
            <a:solidFill>
              <a:srgbClr val="2B47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lbow Connector 8"/>
          <p:cNvCxnSpPr/>
          <p:nvPr/>
        </p:nvCxnSpPr>
        <p:spPr>
          <a:xfrm>
            <a:off x="8610600" y="0"/>
            <a:ext cx="914400" cy="91440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6199614"/>
            <a:ext cx="2318516" cy="6212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001000" cy="792162"/>
          </a:xfrm>
        </p:spPr>
        <p:txBody>
          <a:bodyPr/>
          <a:lstStyle/>
          <a:p>
            <a:pPr eaLnBrk="1" hangingPunct="1">
              <a:defRPr/>
            </a:pPr>
            <a:r>
              <a:rPr lang="en-US" kern="0" dirty="0" smtClean="0">
                <a:solidFill>
                  <a:schemeClr val="tx1"/>
                </a:solidFill>
                <a:cs typeface="Arial" pitchFamily="34" charset="0"/>
              </a:rPr>
              <a:t>Distributions of Disability Prevalence</a:t>
            </a:r>
            <a:endParaRPr lang="en-US" sz="2400" kern="0" dirty="0">
              <a:solidFill>
                <a:schemeClr val="tx1"/>
              </a:solidFill>
              <a:cs typeface="Arial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304800" y="1219200"/>
            <a:ext cx="8382000" cy="0"/>
          </a:xfrm>
          <a:prstGeom prst="line">
            <a:avLst/>
          </a:prstGeom>
          <a:ln w="38100">
            <a:solidFill>
              <a:srgbClr val="2B47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5045207"/>
              </p:ext>
            </p:extLst>
          </p:nvPr>
        </p:nvGraphicFramePr>
        <p:xfrm>
          <a:off x="304800" y="1371601"/>
          <a:ext cx="8534400" cy="41451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/>
                <a:gridCol w="1143000"/>
                <a:gridCol w="990600"/>
                <a:gridCol w="990600"/>
                <a:gridCol w="990600"/>
                <a:gridCol w="1066800"/>
              </a:tblGrid>
              <a:tr h="457200">
                <a:tc>
                  <a:txBody>
                    <a:bodyPr/>
                    <a:lstStyle/>
                    <a:p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Mean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SD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Min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Med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Max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% SSDI Disability</a:t>
                      </a:r>
                      <a:endParaRPr lang="en-US" sz="2000" b="1" dirty="0"/>
                    </a:p>
                  </a:txBody>
                  <a:tcPr marT="45714" marB="45714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5.9</a:t>
                      </a:r>
                      <a:endParaRPr lang="en-US" sz="2000" b="1" dirty="0"/>
                    </a:p>
                  </a:txBody>
                  <a:tcPr marT="45714" marB="45714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2.6</a:t>
                      </a:r>
                      <a:endParaRPr lang="en-US" sz="2000" b="1" dirty="0"/>
                    </a:p>
                  </a:txBody>
                  <a:tcPr marT="45714" marB="45714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0.5</a:t>
                      </a:r>
                      <a:endParaRPr lang="en-US" sz="2000" b="1" dirty="0"/>
                    </a:p>
                  </a:txBody>
                  <a:tcPr marT="45714" marB="45714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5.4</a:t>
                      </a:r>
                      <a:endParaRPr lang="en-US" sz="2000" b="1" dirty="0"/>
                    </a:p>
                  </a:txBody>
                  <a:tcPr marT="45714" marB="45714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22.9</a:t>
                      </a:r>
                      <a:endParaRPr lang="en-US" sz="2000" b="1" dirty="0"/>
                    </a:p>
                  </a:txBody>
                  <a:tcPr marT="45714" marB="45714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% ACS Disability</a:t>
                      </a:r>
                      <a:endParaRPr lang="en-US" sz="2000" b="1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13.4</a:t>
                      </a:r>
                      <a:endParaRPr lang="en-US" sz="2000" b="1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4.7</a:t>
                      </a:r>
                      <a:endParaRPr lang="en-US" sz="2000" b="1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1.0</a:t>
                      </a:r>
                      <a:endParaRPr lang="en-US" sz="2000" b="1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12.8</a:t>
                      </a:r>
                      <a:endParaRPr lang="en-US" sz="2000" b="1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35.6</a:t>
                      </a:r>
                      <a:endParaRPr lang="en-US" sz="2000" b="1" dirty="0"/>
                    </a:p>
                  </a:txBody>
                  <a:tcPr marT="45714" marB="45714"/>
                </a:tc>
              </a:tr>
              <a:tr h="370795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Disability</a:t>
                      </a:r>
                      <a:r>
                        <a:rPr lang="en-US" sz="2000" baseline="0" dirty="0" smtClean="0"/>
                        <a:t> Type:</a:t>
                      </a:r>
                      <a:endParaRPr lang="en-US" sz="20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T="45714" marB="45714"/>
                </a:tc>
              </a:tr>
              <a:tr h="370795">
                <a:tc>
                  <a:txBody>
                    <a:bodyPr/>
                    <a:lstStyle/>
                    <a:p>
                      <a:pPr marL="227013" indent="0"/>
                      <a:r>
                        <a:rPr lang="en-US" sz="2000" dirty="0" smtClean="0"/>
                        <a:t>% Hearing</a:t>
                      </a:r>
                      <a:endParaRPr lang="en-US" sz="20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3.1</a:t>
                      </a:r>
                      <a:endParaRPr lang="en-US" sz="20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1.4</a:t>
                      </a:r>
                      <a:endParaRPr lang="en-US" sz="20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0.0</a:t>
                      </a:r>
                      <a:endParaRPr lang="en-US" sz="20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2.9</a:t>
                      </a:r>
                      <a:endParaRPr lang="en-US" sz="20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3.8</a:t>
                      </a:r>
                      <a:endParaRPr lang="en-US" sz="2000" dirty="0"/>
                    </a:p>
                  </a:txBody>
                  <a:tcPr marT="45714" marB="45714"/>
                </a:tc>
              </a:tr>
              <a:tr h="370795">
                <a:tc>
                  <a:txBody>
                    <a:bodyPr/>
                    <a:lstStyle/>
                    <a:p>
                      <a:pPr marL="227013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% Vision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2.4</a:t>
                      </a:r>
                      <a:endParaRPr lang="en-US" sz="20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1.5</a:t>
                      </a:r>
                      <a:endParaRPr lang="en-US" sz="20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0.0</a:t>
                      </a:r>
                      <a:endParaRPr lang="en-US" sz="20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2.1</a:t>
                      </a:r>
                      <a:endParaRPr lang="en-US" sz="20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3.0</a:t>
                      </a:r>
                      <a:endParaRPr lang="en-US" sz="2000" dirty="0"/>
                    </a:p>
                  </a:txBody>
                  <a:tcPr marT="45714" marB="45714"/>
                </a:tc>
              </a:tr>
              <a:tr h="370795">
                <a:tc>
                  <a:txBody>
                    <a:bodyPr/>
                    <a:lstStyle/>
                    <a:p>
                      <a:pPr marL="227013" indent="0"/>
                      <a:r>
                        <a:rPr lang="en-US" sz="2000" dirty="0" smtClean="0"/>
                        <a:t>% Ambulation</a:t>
                      </a:r>
                      <a:endParaRPr lang="en-US" sz="20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7.1</a:t>
                      </a:r>
                      <a:endParaRPr lang="en-US" sz="20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3.2</a:t>
                      </a:r>
                      <a:endParaRPr lang="en-US" sz="20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0.0</a:t>
                      </a:r>
                      <a:endParaRPr lang="en-US" sz="20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6.6</a:t>
                      </a:r>
                      <a:endParaRPr lang="en-US" sz="20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9.0</a:t>
                      </a:r>
                      <a:endParaRPr lang="en-US" sz="2000" dirty="0"/>
                    </a:p>
                  </a:txBody>
                  <a:tcPr marT="45714" marB="45714"/>
                </a:tc>
              </a:tr>
              <a:tr h="370795">
                <a:tc>
                  <a:txBody>
                    <a:bodyPr/>
                    <a:lstStyle/>
                    <a:p>
                      <a:pPr marL="227013" indent="0"/>
                      <a:r>
                        <a:rPr lang="en-US" sz="2000" dirty="0" smtClean="0"/>
                        <a:t>% Cognition</a:t>
                      </a:r>
                      <a:endParaRPr lang="en-US" sz="20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5.4</a:t>
                      </a:r>
                      <a:endParaRPr lang="en-US" sz="20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2.3</a:t>
                      </a:r>
                      <a:endParaRPr lang="en-US" sz="20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0.0</a:t>
                      </a:r>
                      <a:endParaRPr lang="en-US" sz="20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5.0</a:t>
                      </a:r>
                      <a:endParaRPr lang="en-US" sz="20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6.6</a:t>
                      </a:r>
                      <a:endParaRPr lang="en-US" sz="2000" dirty="0"/>
                    </a:p>
                  </a:txBody>
                  <a:tcPr marT="45714" marB="45714"/>
                </a:tc>
              </a:tr>
              <a:tr h="370795">
                <a:tc>
                  <a:txBody>
                    <a:bodyPr/>
                    <a:lstStyle/>
                    <a:p>
                      <a:pPr marL="227013" indent="0"/>
                      <a:r>
                        <a:rPr lang="en-US" sz="2000" dirty="0" smtClean="0"/>
                        <a:t>% Self Care</a:t>
                      </a:r>
                      <a:endParaRPr lang="en-US" sz="20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2.4</a:t>
                      </a:r>
                      <a:endParaRPr lang="en-US" sz="20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1.2</a:t>
                      </a:r>
                      <a:endParaRPr lang="en-US" sz="20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0.0</a:t>
                      </a:r>
                      <a:endParaRPr lang="en-US" sz="20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2.2</a:t>
                      </a:r>
                      <a:endParaRPr lang="en-US" sz="20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3.0</a:t>
                      </a:r>
                      <a:endParaRPr lang="en-US" sz="2000" dirty="0"/>
                    </a:p>
                  </a:txBody>
                  <a:tcPr marT="45714" marB="45714"/>
                </a:tc>
              </a:tr>
              <a:tr h="370795">
                <a:tc>
                  <a:txBody>
                    <a:bodyPr/>
                    <a:lstStyle/>
                    <a:p>
                      <a:pPr marL="227013" indent="0"/>
                      <a:r>
                        <a:rPr lang="en-US" sz="2000" dirty="0" smtClean="0"/>
                        <a:t>% Independent</a:t>
                      </a:r>
                      <a:r>
                        <a:rPr lang="en-US" sz="2000" baseline="0" dirty="0" smtClean="0"/>
                        <a:t> Living</a:t>
                      </a:r>
                      <a:endParaRPr lang="en-US" sz="20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4.6</a:t>
                      </a:r>
                      <a:endParaRPr lang="en-US" sz="20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2.1</a:t>
                      </a:r>
                      <a:endParaRPr lang="en-US" sz="20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0.0</a:t>
                      </a:r>
                      <a:endParaRPr lang="en-US" sz="20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4.2</a:t>
                      </a:r>
                      <a:endParaRPr lang="en-US" sz="20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5.7</a:t>
                      </a:r>
                      <a:endParaRPr lang="en-US" sz="2000" dirty="0"/>
                    </a:p>
                  </a:txBody>
                  <a:tcPr marT="45714" marB="45714"/>
                </a:tc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6199614"/>
            <a:ext cx="2318516" cy="6212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oundation - Pg 1">
  <a:themeElements>
    <a:clrScheme name="Foundation - Pg 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Foundation - Pg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Foundation - Pg 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undation - Pg 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undation - Pg 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undation - Pg 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undation - Pg 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undation - Pg 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undation - Pg 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undation - Pg 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undation - Pg 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undation - Pg 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undation - Pg 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undation - Pg 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oundation - Pg 2">
  <a:themeElements>
    <a:clrScheme name="Foundation - Pg 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Foundation - Pg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Foundation - Pg 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undation - Pg 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undation - Pg 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undation - Pg 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undation - Pg 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undation - Pg 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undation - Pg 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undation - Pg 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undation - Pg 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undation - Pg 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undation - Pg 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undation - Pg 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Foundation - Pg 1</Template>
  <TotalTime>3924</TotalTime>
  <Words>1146</Words>
  <Application>Microsoft Office PowerPoint</Application>
  <PresentationFormat>On-screen Show (4:3)</PresentationFormat>
  <Paragraphs>365</Paragraphs>
  <Slides>20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Shruti</vt:lpstr>
      <vt:lpstr>Wingdings</vt:lpstr>
      <vt:lpstr>Foundation - Pg 1</vt:lpstr>
      <vt:lpstr>Foundation - Pg 2</vt:lpstr>
      <vt:lpstr>Chart</vt:lpstr>
      <vt:lpstr>The U.S. Disability Belt:  A Spatial Analysis of Geographic Variation in Disability</vt:lpstr>
      <vt:lpstr>Background: </vt:lpstr>
      <vt:lpstr>Background: </vt:lpstr>
      <vt:lpstr>Background Limitations of prior research</vt:lpstr>
      <vt:lpstr>Research Questions</vt:lpstr>
      <vt:lpstr>Analytic Approach</vt:lpstr>
      <vt:lpstr>Sources of Data</vt:lpstr>
      <vt:lpstr>Disability Prevalence</vt:lpstr>
      <vt:lpstr>Distributions of Disability Prevalence</vt:lpstr>
      <vt:lpstr>Results:  ACS Disability Quantiles</vt:lpstr>
      <vt:lpstr>Results:  SSDI Disability Quantiles</vt:lpstr>
      <vt:lpstr>Results:  Spatial autocorrelation, Disability Prevalence</vt:lpstr>
      <vt:lpstr>Results:  Spatial clustering ACS Disability</vt:lpstr>
      <vt:lpstr>Results:  Spatial clustering, SSDI Disability</vt:lpstr>
      <vt:lpstr>Results:  Comparing Correlates of Disability Prevalence Across Data Sources</vt:lpstr>
      <vt:lpstr>Results:  Comparing Correlates of Disability Prevalence Across Disability Types</vt:lpstr>
      <vt:lpstr>Results:  Association between Disability Types and SSDI Disability</vt:lpstr>
      <vt:lpstr>Summary</vt:lpstr>
      <vt:lpstr>Future Considerations</vt:lpstr>
      <vt:lpstr>PowerPoint Presentation</vt:lpstr>
    </vt:vector>
  </TitlesOfParts>
  <Company>HHK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ssantos</dc:creator>
  <cp:lastModifiedBy>Amanda L. Botticello</cp:lastModifiedBy>
  <cp:revision>227</cp:revision>
  <dcterms:created xsi:type="dcterms:W3CDTF">2009-02-13T16:17:24Z</dcterms:created>
  <dcterms:modified xsi:type="dcterms:W3CDTF">2017-02-13T12:46:48Z</dcterms:modified>
</cp:coreProperties>
</file>