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300" r:id="rId5"/>
    <p:sldId id="324" r:id="rId6"/>
    <p:sldId id="302" r:id="rId7"/>
    <p:sldId id="303" r:id="rId8"/>
    <p:sldId id="304" r:id="rId9"/>
    <p:sldId id="306" r:id="rId10"/>
    <p:sldId id="307" r:id="rId11"/>
    <p:sldId id="309" r:id="rId12"/>
    <p:sldId id="320" r:id="rId13"/>
    <p:sldId id="310" r:id="rId14"/>
    <p:sldId id="311" r:id="rId15"/>
    <p:sldId id="312" r:id="rId16"/>
    <p:sldId id="313" r:id="rId17"/>
    <p:sldId id="322" r:id="rId18"/>
    <p:sldId id="314" r:id="rId19"/>
    <p:sldId id="315" r:id="rId20"/>
    <p:sldId id="317" r:id="rId21"/>
    <p:sldId id="318" r:id="rId22"/>
    <p:sldId id="319" r:id="rId23"/>
  </p:sldIdLst>
  <p:sldSz cx="9144000" cy="6858000" type="screen4x3"/>
  <p:notesSz cx="7315200" cy="9601200"/>
  <p:custDataLst>
    <p:tags r:id="rId26"/>
  </p:custDataLst>
  <p:defaultTextStyle>
    <a:defPPr>
      <a:defRPr lang="en-US"/>
    </a:defPPr>
    <a:lvl1pPr algn="l" rtl="0" eaLnBrk="0" fontAlgn="base" hangingPunct="0">
      <a:spcBef>
        <a:spcPct val="50000"/>
      </a:spcBef>
      <a:spcAft>
        <a:spcPct val="0"/>
      </a:spcAft>
      <a:defRPr sz="1200" b="1" kern="1200">
        <a:solidFill>
          <a:schemeClr val="bg2"/>
        </a:solidFill>
        <a:latin typeface="Arial" charset="0"/>
        <a:ea typeface="+mn-ea"/>
        <a:cs typeface="+mn-cs"/>
      </a:defRPr>
    </a:lvl1pPr>
    <a:lvl2pPr marL="457200" algn="l" rtl="0" eaLnBrk="0" fontAlgn="base" hangingPunct="0">
      <a:spcBef>
        <a:spcPct val="50000"/>
      </a:spcBef>
      <a:spcAft>
        <a:spcPct val="0"/>
      </a:spcAft>
      <a:defRPr sz="1200" b="1" kern="1200">
        <a:solidFill>
          <a:schemeClr val="bg2"/>
        </a:solidFill>
        <a:latin typeface="Arial" charset="0"/>
        <a:ea typeface="+mn-ea"/>
        <a:cs typeface="+mn-cs"/>
      </a:defRPr>
    </a:lvl2pPr>
    <a:lvl3pPr marL="914400" algn="l" rtl="0" eaLnBrk="0" fontAlgn="base" hangingPunct="0">
      <a:spcBef>
        <a:spcPct val="50000"/>
      </a:spcBef>
      <a:spcAft>
        <a:spcPct val="0"/>
      </a:spcAft>
      <a:defRPr sz="1200" b="1" kern="1200">
        <a:solidFill>
          <a:schemeClr val="bg2"/>
        </a:solidFill>
        <a:latin typeface="Arial" charset="0"/>
        <a:ea typeface="+mn-ea"/>
        <a:cs typeface="+mn-cs"/>
      </a:defRPr>
    </a:lvl3pPr>
    <a:lvl4pPr marL="1371600" algn="l" rtl="0" eaLnBrk="0" fontAlgn="base" hangingPunct="0">
      <a:spcBef>
        <a:spcPct val="50000"/>
      </a:spcBef>
      <a:spcAft>
        <a:spcPct val="0"/>
      </a:spcAft>
      <a:defRPr sz="1200" b="1" kern="1200">
        <a:solidFill>
          <a:schemeClr val="bg2"/>
        </a:solidFill>
        <a:latin typeface="Arial" charset="0"/>
        <a:ea typeface="+mn-ea"/>
        <a:cs typeface="+mn-cs"/>
      </a:defRPr>
    </a:lvl4pPr>
    <a:lvl5pPr marL="1828800" algn="l" rtl="0" eaLnBrk="0" fontAlgn="base" hangingPunct="0">
      <a:spcBef>
        <a:spcPct val="50000"/>
      </a:spcBef>
      <a:spcAft>
        <a:spcPct val="0"/>
      </a:spcAft>
      <a:defRPr sz="1200" b="1" kern="1200">
        <a:solidFill>
          <a:schemeClr val="bg2"/>
        </a:solidFill>
        <a:latin typeface="Arial" charset="0"/>
        <a:ea typeface="+mn-ea"/>
        <a:cs typeface="+mn-cs"/>
      </a:defRPr>
    </a:lvl5pPr>
    <a:lvl6pPr marL="2286000" algn="l" defTabSz="914400" rtl="0" eaLnBrk="1" latinLnBrk="0" hangingPunct="1">
      <a:defRPr sz="1200" b="1" kern="1200">
        <a:solidFill>
          <a:schemeClr val="bg2"/>
        </a:solidFill>
        <a:latin typeface="Arial" charset="0"/>
        <a:ea typeface="+mn-ea"/>
        <a:cs typeface="+mn-cs"/>
      </a:defRPr>
    </a:lvl6pPr>
    <a:lvl7pPr marL="2743200" algn="l" defTabSz="914400" rtl="0" eaLnBrk="1" latinLnBrk="0" hangingPunct="1">
      <a:defRPr sz="1200" b="1" kern="1200">
        <a:solidFill>
          <a:schemeClr val="bg2"/>
        </a:solidFill>
        <a:latin typeface="Arial" charset="0"/>
        <a:ea typeface="+mn-ea"/>
        <a:cs typeface="+mn-cs"/>
      </a:defRPr>
    </a:lvl7pPr>
    <a:lvl8pPr marL="3200400" algn="l" defTabSz="914400" rtl="0" eaLnBrk="1" latinLnBrk="0" hangingPunct="1">
      <a:defRPr sz="1200" b="1" kern="1200">
        <a:solidFill>
          <a:schemeClr val="bg2"/>
        </a:solidFill>
        <a:latin typeface="Arial" charset="0"/>
        <a:ea typeface="+mn-ea"/>
        <a:cs typeface="+mn-cs"/>
      </a:defRPr>
    </a:lvl8pPr>
    <a:lvl9pPr marL="3657600" algn="l" defTabSz="914400" rtl="0" eaLnBrk="1" latinLnBrk="0" hangingPunct="1">
      <a:defRPr sz="1200" b="1" kern="1200">
        <a:solidFill>
          <a:schemeClr val="bg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Littel" initials="JL" lastIdx="15" clrIdx="0">
    <p:extLst>
      <p:ext uri="{19B8F6BF-5375-455C-9EA6-DF929625EA0E}">
        <p15:presenceInfo xmlns:p15="http://schemas.microsoft.com/office/powerpoint/2012/main" userId="S-1-5-21-484763869-796845957-839522115-17947" providerId="AD"/>
      </p:ext>
    </p:extLst>
  </p:cmAuthor>
  <p:cmAuthor id="2" name="David Wittenburg" initials="DW" lastIdx="3" clrIdx="1">
    <p:extLst>
      <p:ext uri="{19B8F6BF-5375-455C-9EA6-DF929625EA0E}">
        <p15:presenceInfo xmlns:p15="http://schemas.microsoft.com/office/powerpoint/2012/main" userId="S-1-5-21-484763869-796845957-839522115-16404" providerId="AD"/>
      </p:ext>
    </p:extLst>
  </p:cmAuthor>
  <p:cmAuthor id="3" name="John Kennedy" initials="JK" lastIdx="11" clrIdx="2">
    <p:extLst>
      <p:ext uri="{19B8F6BF-5375-455C-9EA6-DF929625EA0E}">
        <p15:presenceInfo xmlns:p15="http://schemas.microsoft.com/office/powerpoint/2012/main" userId="S-1-5-21-484763869-796845957-839522115-16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C3300"/>
    <a:srgbClr val="000000"/>
    <a:srgbClr val="FFCC00"/>
    <a:srgbClr val="F80E62"/>
    <a:srgbClr val="FFFF81"/>
    <a:srgbClr val="00F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3" autoAdjust="0"/>
    <p:restoredTop sz="63842" autoAdjust="0"/>
  </p:normalViewPr>
  <p:slideViewPr>
    <p:cSldViewPr snapToGrid="0">
      <p:cViewPr varScale="1">
        <p:scale>
          <a:sx n="80" d="100"/>
          <a:sy n="80" d="100"/>
        </p:scale>
        <p:origin x="90" y="540"/>
      </p:cViewPr>
      <p:guideLst>
        <p:guide orient="horz" pos="2160"/>
        <p:guide pos="2880"/>
      </p:guideLst>
    </p:cSldViewPr>
  </p:slideViewPr>
  <p:outlineViewPr>
    <p:cViewPr>
      <p:scale>
        <a:sx n="33" d="100"/>
        <a:sy n="33" d="100"/>
      </p:scale>
      <p:origin x="0" y="-3882"/>
    </p:cViewPr>
  </p:outlineViewPr>
  <p:notesTextViewPr>
    <p:cViewPr>
      <p:scale>
        <a:sx n="3" d="2"/>
        <a:sy n="3" d="2"/>
      </p:scale>
      <p:origin x="0" y="0"/>
    </p:cViewPr>
  </p:notesTextViewPr>
  <p:sorterViewPr>
    <p:cViewPr>
      <p:scale>
        <a:sx n="66" d="100"/>
        <a:sy n="66" d="100"/>
      </p:scale>
      <p:origin x="0" y="0"/>
    </p:cViewPr>
  </p:sorterViewPr>
  <p:notesViewPr>
    <p:cSldViewPr snapToGrid="0">
      <p:cViewPr>
        <p:scale>
          <a:sx n="100" d="100"/>
          <a:sy n="100" d="100"/>
        </p:scale>
        <p:origin x="1022" y="-3269"/>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FF0000"/>
                </a:solidFill>
                <a:latin typeface="+mn-lt"/>
                <a:ea typeface="+mn-ea"/>
                <a:cs typeface="+mn-cs"/>
              </a:defRPr>
            </a:pPr>
            <a:r>
              <a:rPr lang="en-US" dirty="0"/>
              <a:t>Type of </a:t>
            </a:r>
            <a:r>
              <a:rPr lang="en-US" dirty="0" smtClean="0"/>
              <a:t>Beneficiary</a:t>
            </a:r>
            <a:endParaRPr lang="en-US" dirty="0"/>
          </a:p>
        </c:rich>
      </c:tx>
      <c:layout>
        <c:manualLayout>
          <c:xMode val="edge"/>
          <c:yMode val="edge"/>
          <c:x val="0.12437102826203485"/>
          <c:y val="0"/>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rgbClr val="FF0000"/>
              </a:solidFill>
              <a:latin typeface="+mn-lt"/>
              <a:ea typeface="+mn-ea"/>
              <a:cs typeface="+mn-cs"/>
            </a:defRPr>
          </a:pPr>
          <a:endParaRPr lang="en-US"/>
        </a:p>
      </c:txPr>
    </c:title>
    <c:autoTitleDeleted val="0"/>
    <c:plotArea>
      <c:layout/>
      <c:pieChart>
        <c:varyColors val="1"/>
        <c:ser>
          <c:idx val="0"/>
          <c:order val="0"/>
          <c:tx>
            <c:strRef>
              <c:f>Sheet1!$B$1</c:f>
              <c:strCache>
                <c:ptCount val="1"/>
                <c:pt idx="0">
                  <c:v>Type of beneficiaries</c:v>
                </c:pt>
              </c:strCache>
            </c:strRef>
          </c:tx>
          <c:dPt>
            <c:idx val="0"/>
            <c:bubble3D val="0"/>
            <c:spPr>
              <a:solidFill>
                <a:schemeClr val="accent1"/>
              </a:solidFill>
              <a:ln w="19050">
                <a:solidFill>
                  <a:schemeClr val="lt1"/>
                </a:solidFill>
              </a:ln>
              <a:effectLst/>
            </c:spPr>
          </c:dPt>
          <c:dPt>
            <c:idx val="1"/>
            <c:bubble3D val="0"/>
            <c:spPr>
              <a:solidFill>
                <a:schemeClr val="tx2">
                  <a:lumMod val="60000"/>
                  <a:lumOff val="40000"/>
                </a:schemeClr>
              </a:solidFill>
              <a:ln w="19050">
                <a:solidFill>
                  <a:schemeClr val="lt1"/>
                </a:solidFill>
              </a:ln>
              <a:effectLst/>
            </c:spPr>
          </c:dPt>
          <c:dLbls>
            <c:dLbl>
              <c:idx val="0"/>
              <c:layout>
                <c:manualLayout>
                  <c:x val="2.7681278335172914E-2"/>
                  <c:y val="-5.363240050377388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072573447066372E-2"/>
                  <c:y val="1.917414290433065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DI Only</c:v>
                </c:pt>
                <c:pt idx="1">
                  <c:v>Concurrent</c:v>
                </c:pt>
              </c:strCache>
            </c:strRef>
          </c:cat>
          <c:val>
            <c:numRef>
              <c:f>Sheet1!$B$2:$B$3</c:f>
              <c:numCache>
                <c:formatCode>General</c:formatCode>
                <c:ptCount val="2"/>
                <c:pt idx="0">
                  <c:v>74.8</c:v>
                </c:pt>
                <c:pt idx="1">
                  <c:v>25.2</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r>
              <a:rPr lang="en-US" b="1" dirty="0" smtClean="0">
                <a:solidFill>
                  <a:srgbClr val="FF0000"/>
                </a:solidFill>
              </a:rPr>
              <a:t>Age</a:t>
            </a:r>
            <a:endParaRPr lang="en-US" b="1" dirty="0">
              <a:solidFill>
                <a:srgbClr val="FF0000"/>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endParaRPr lang="en-US"/>
        </a:p>
      </c:txPr>
    </c:title>
    <c:autoTitleDeleted val="0"/>
    <c:plotArea>
      <c:layout>
        <c:manualLayout>
          <c:layoutTarget val="inner"/>
          <c:xMode val="edge"/>
          <c:yMode val="edge"/>
          <c:x val="0.15195268173895846"/>
          <c:y val="0.11757728200641586"/>
          <c:w val="0.82920901370845113"/>
          <c:h val="0.72091110139010406"/>
        </c:manualLayout>
      </c:layout>
      <c:barChart>
        <c:barDir val="col"/>
        <c:grouping val="clustered"/>
        <c:varyColors val="0"/>
        <c:ser>
          <c:idx val="0"/>
          <c:order val="0"/>
          <c:tx>
            <c:strRef>
              <c:f>Sheet1!$B$1</c:f>
              <c:strCache>
                <c:ptCount val="1"/>
                <c:pt idx="0">
                  <c:v>Administrative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Overall</c:v>
                </c:pt>
                <c:pt idx="1">
                  <c:v>21-29</c:v>
                </c:pt>
                <c:pt idx="2">
                  <c:v>30-39</c:v>
                </c:pt>
                <c:pt idx="3">
                  <c:v>40-49</c:v>
                </c:pt>
                <c:pt idx="4">
                  <c:v>50-59</c:v>
                </c:pt>
                <c:pt idx="5">
                  <c:v>60-64</c:v>
                </c:pt>
              </c:strCache>
            </c:strRef>
          </c:cat>
          <c:val>
            <c:numRef>
              <c:f>Sheet1!$B$2:$B$7</c:f>
              <c:numCache>
                <c:formatCode>"$"#,##0</c:formatCode>
                <c:ptCount val="6"/>
                <c:pt idx="0">
                  <c:v>1125</c:v>
                </c:pt>
                <c:pt idx="1">
                  <c:v>1767</c:v>
                </c:pt>
                <c:pt idx="2">
                  <c:v>1654</c:v>
                </c:pt>
                <c:pt idx="3">
                  <c:v>1369</c:v>
                </c:pt>
                <c:pt idx="4">
                  <c:v>886</c:v>
                </c:pt>
                <c:pt idx="5">
                  <c:v>896</c:v>
                </c:pt>
              </c:numCache>
            </c:numRef>
          </c:val>
        </c:ser>
        <c:ser>
          <c:idx val="1"/>
          <c:order val="1"/>
          <c:tx>
            <c:strRef>
              <c:f>Sheet1!$C$1</c:f>
              <c:strCache>
                <c:ptCount val="1"/>
                <c:pt idx="0">
                  <c:v>Survey</c:v>
                </c:pt>
              </c:strCache>
            </c:strRef>
          </c:tx>
          <c:spPr>
            <a:solidFill>
              <a:schemeClr val="tx2">
                <a:lumMod val="60000"/>
                <a:lumOff val="40000"/>
              </a:schemeClr>
            </a:solidFill>
            <a:ln>
              <a:noFill/>
            </a:ln>
            <a:effectLst/>
          </c:spPr>
          <c:invertIfNegative val="0"/>
          <c:dLbls>
            <c:dLbl>
              <c:idx val="0"/>
              <c:layout>
                <c:manualLayout>
                  <c:x val="-3.9862064317566582E-3"/>
                  <c:y val="4.714201532115498E-2"/>
                </c:manualLayout>
              </c:layout>
              <c:tx>
                <c:rich>
                  <a:bodyPr/>
                  <a:lstStyle/>
                  <a:p>
                    <a:fld id="{B694FBCB-B979-4673-982A-A16F425E3794}" type="VALUE">
                      <a:rPr lang="en-US" sz="1100">
                        <a:solidFill>
                          <a:schemeClr val="bg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1.5398474620059083E-2"/>
                  <c:y val="5.892751915144372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8530670470756064E-3"/>
                  <c:y val="4.714201532115498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8530670470757109E-3"/>
                  <c:y val="5.3034767236299241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5592011412269232E-3"/>
                  <c:y val="5.0088391278727058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8530670470757109E-3"/>
                  <c:y val="5.0088391278727162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Overall</c:v>
                </c:pt>
                <c:pt idx="1">
                  <c:v>21-29</c:v>
                </c:pt>
                <c:pt idx="2">
                  <c:v>30-39</c:v>
                </c:pt>
                <c:pt idx="3">
                  <c:v>40-49</c:v>
                </c:pt>
                <c:pt idx="4">
                  <c:v>50-59</c:v>
                </c:pt>
                <c:pt idx="5">
                  <c:v>60-64</c:v>
                </c:pt>
              </c:strCache>
            </c:strRef>
          </c:cat>
          <c:val>
            <c:numRef>
              <c:f>Sheet1!$C$2:$C$7</c:f>
              <c:numCache>
                <c:formatCode>"$"#,##0</c:formatCode>
                <c:ptCount val="6"/>
                <c:pt idx="0">
                  <c:v>514</c:v>
                </c:pt>
                <c:pt idx="1">
                  <c:v>1235</c:v>
                </c:pt>
                <c:pt idx="2">
                  <c:v>947</c:v>
                </c:pt>
                <c:pt idx="3">
                  <c:v>701</c:v>
                </c:pt>
                <c:pt idx="4">
                  <c:v>289</c:v>
                </c:pt>
                <c:pt idx="5">
                  <c:v>324</c:v>
                </c:pt>
              </c:numCache>
            </c:numRef>
          </c:val>
        </c:ser>
        <c:dLbls>
          <c:showLegendKey val="0"/>
          <c:showVal val="0"/>
          <c:showCatName val="0"/>
          <c:showSerName val="0"/>
          <c:showPercent val="0"/>
          <c:showBubbleSize val="0"/>
        </c:dLbls>
        <c:gapWidth val="37"/>
        <c:overlap val="24"/>
        <c:axId val="286023904"/>
        <c:axId val="286024296"/>
      </c:barChart>
      <c:catAx>
        <c:axId val="286023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024296"/>
        <c:crosses val="autoZero"/>
        <c:auto val="1"/>
        <c:lblAlgn val="ctr"/>
        <c:lblOffset val="100"/>
        <c:noMultiLvlLbl val="0"/>
      </c:catAx>
      <c:valAx>
        <c:axId val="286024296"/>
        <c:scaling>
          <c:orientation val="minMax"/>
          <c:max val="18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0239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smtClean="0">
                <a:solidFill>
                  <a:srgbClr val="FF0000"/>
                </a:solidFill>
              </a:rPr>
              <a:t>Gender</a:t>
            </a:r>
            <a:endParaRPr lang="en-US" b="1" dirty="0">
              <a:solidFill>
                <a:srgbClr val="FF0000"/>
              </a:solidFill>
            </a:endParaRPr>
          </a:p>
        </c:rich>
      </c:tx>
      <c:layout>
        <c:manualLayout>
          <c:xMode val="edge"/>
          <c:yMode val="edge"/>
          <c:x val="0.41975362005619193"/>
          <c:y val="5.5927943670432039E-3"/>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Type of beneficiaries</c:v>
                </c:pt>
              </c:strCache>
            </c:strRef>
          </c:tx>
          <c:dPt>
            <c:idx val="0"/>
            <c:bubble3D val="0"/>
            <c:spPr>
              <a:solidFill>
                <a:schemeClr val="accent1"/>
              </a:solidFill>
              <a:ln w="19050">
                <a:solidFill>
                  <a:schemeClr val="lt1"/>
                </a:solidFill>
              </a:ln>
              <a:effectLst/>
            </c:spPr>
          </c:dPt>
          <c:dPt>
            <c:idx val="1"/>
            <c:bubble3D val="0"/>
            <c:spPr>
              <a:solidFill>
                <a:schemeClr val="tx2">
                  <a:lumMod val="60000"/>
                  <a:lumOff val="40000"/>
                </a:schemeClr>
              </a:solidFill>
              <a:ln w="19050">
                <a:solidFill>
                  <a:schemeClr val="lt1"/>
                </a:solidFill>
              </a:ln>
              <a:effectLst/>
            </c:spPr>
          </c:dPt>
          <c:dLbls>
            <c:dLbl>
              <c:idx val="0"/>
              <c:layout>
                <c:manualLayout>
                  <c:x val="6.8345844061474953E-3"/>
                  <c:y val="-3.420147887575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3203943304363805E-2"/>
                  <c:y val="-5.648590197460871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47.6</c:v>
                </c:pt>
                <c:pt idx="1">
                  <c:v>52.4</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FF0000"/>
                </a:solidFill>
                <a:latin typeface="+mn-lt"/>
                <a:ea typeface="+mn-ea"/>
                <a:cs typeface="+mn-cs"/>
              </a:defRPr>
            </a:pPr>
            <a:r>
              <a:rPr lang="en-US" b="1" dirty="0" smtClean="0">
                <a:solidFill>
                  <a:srgbClr val="FF0000"/>
                </a:solidFill>
              </a:rPr>
              <a:t>Type of Survey</a:t>
            </a:r>
          </a:p>
          <a:p>
            <a:pPr>
              <a:defRPr b="1">
                <a:solidFill>
                  <a:srgbClr val="FF0000"/>
                </a:solidFill>
              </a:defRPr>
            </a:pPr>
            <a:r>
              <a:rPr lang="en-US" b="1" dirty="0" smtClean="0">
                <a:solidFill>
                  <a:srgbClr val="FF0000"/>
                </a:solidFill>
              </a:rPr>
              <a:t>Response</a:t>
            </a:r>
            <a:endParaRPr lang="en-US" b="1" dirty="0">
              <a:solidFill>
                <a:srgbClr val="FF0000"/>
              </a:solidFill>
            </a:endParaRPr>
          </a:p>
        </c:rich>
      </c:tx>
      <c:layout>
        <c:manualLayout>
          <c:xMode val="edge"/>
          <c:yMode val="edge"/>
          <c:x val="0.24551955594283142"/>
          <c:y val="8.8864873690205237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rgbClr val="FF0000"/>
              </a:solidFill>
              <a:latin typeface="+mn-lt"/>
              <a:ea typeface="+mn-ea"/>
              <a:cs typeface="+mn-cs"/>
            </a:defRPr>
          </a:pPr>
          <a:endParaRPr lang="en-US"/>
        </a:p>
      </c:txPr>
    </c:title>
    <c:autoTitleDeleted val="0"/>
    <c:plotArea>
      <c:layout/>
      <c:pieChart>
        <c:varyColors val="1"/>
        <c:ser>
          <c:idx val="0"/>
          <c:order val="0"/>
          <c:tx>
            <c:strRef>
              <c:f>Sheet1!$B$1</c:f>
              <c:strCache>
                <c:ptCount val="1"/>
                <c:pt idx="0">
                  <c:v>Type of beneficiaries</c:v>
                </c:pt>
              </c:strCache>
            </c:strRef>
          </c:tx>
          <c:dPt>
            <c:idx val="0"/>
            <c:bubble3D val="0"/>
            <c:spPr>
              <a:solidFill>
                <a:schemeClr val="accent1"/>
              </a:solidFill>
              <a:ln w="19050">
                <a:solidFill>
                  <a:schemeClr val="lt1"/>
                </a:solidFill>
              </a:ln>
              <a:effectLst/>
            </c:spPr>
          </c:dPt>
          <c:dPt>
            <c:idx val="1"/>
            <c:bubble3D val="0"/>
            <c:spPr>
              <a:solidFill>
                <a:schemeClr val="tx2">
                  <a:lumMod val="60000"/>
                  <a:lumOff val="40000"/>
                </a:schemeClr>
              </a:solidFill>
              <a:ln w="19050">
                <a:solidFill>
                  <a:schemeClr val="lt1"/>
                </a:solidFill>
              </a:ln>
              <a:effectLst/>
            </c:spPr>
          </c:dPt>
          <c:dLbls>
            <c:dLbl>
              <c:idx val="0"/>
              <c:layout>
                <c:manualLayout>
                  <c:x val="4.3100970889934698E-2"/>
                  <c:y val="-5.07723197191777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3858684553637346E-2"/>
                  <c:y val="6.023802258162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Self-Report</c:v>
                </c:pt>
                <c:pt idx="1">
                  <c:v>Proxy Report</c:v>
                </c:pt>
              </c:strCache>
            </c:strRef>
          </c:cat>
          <c:val>
            <c:numRef>
              <c:f>Sheet1!$B$2:$B$3</c:f>
              <c:numCache>
                <c:formatCode>General</c:formatCode>
                <c:ptCount val="2"/>
                <c:pt idx="0">
                  <c:v>81.599999999999994</c:v>
                </c:pt>
                <c:pt idx="1">
                  <c:v>18.399999999999999</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14926158339362702"/>
          <c:y val="0.84578795659382411"/>
          <c:w val="0.7249471679527778"/>
          <c:h val="9.496879427937235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smtClean="0">
                <a:solidFill>
                  <a:srgbClr val="FF0000"/>
                </a:solidFill>
              </a:rPr>
              <a:t>Age Group</a:t>
            </a:r>
            <a:endParaRPr lang="en-US" b="1" dirty="0">
              <a:solidFill>
                <a:srgbClr val="FF0000"/>
              </a:solidFill>
            </a:endParaRPr>
          </a:p>
        </c:rich>
      </c:tx>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Age Group</c:v>
                </c:pt>
              </c:strCache>
            </c:strRef>
          </c:tx>
          <c:spPr>
            <a:solidFill>
              <a:schemeClr val="accent1"/>
            </a:solidFill>
            <a:ln w="19050">
              <a:solidFill>
                <a:schemeClr val="lt1"/>
              </a:solidFill>
            </a:ln>
            <a:effectLst/>
          </c:spPr>
          <c:invertIfNegative val="0"/>
          <c:dPt>
            <c:idx val="1"/>
            <c:invertIfNegative val="0"/>
            <c:bubble3D val="0"/>
            <c:spPr>
              <a:solidFill>
                <a:schemeClr val="accent1"/>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21-29</c:v>
                </c:pt>
                <c:pt idx="1">
                  <c:v>30-39</c:v>
                </c:pt>
                <c:pt idx="2">
                  <c:v>40-49</c:v>
                </c:pt>
                <c:pt idx="3">
                  <c:v>50-59</c:v>
                </c:pt>
                <c:pt idx="4">
                  <c:v>60-64</c:v>
                </c:pt>
              </c:strCache>
            </c:strRef>
          </c:cat>
          <c:val>
            <c:numRef>
              <c:f>Sheet1!$B$2:$B$6</c:f>
              <c:numCache>
                <c:formatCode>0.0</c:formatCode>
                <c:ptCount val="5"/>
                <c:pt idx="0">
                  <c:v>4.2</c:v>
                </c:pt>
                <c:pt idx="1">
                  <c:v>11.1</c:v>
                </c:pt>
                <c:pt idx="2">
                  <c:v>25.2</c:v>
                </c:pt>
                <c:pt idx="3">
                  <c:v>36</c:v>
                </c:pt>
                <c:pt idx="4">
                  <c:v>23.5</c:v>
                </c:pt>
              </c:numCache>
            </c:numRef>
          </c:val>
        </c:ser>
        <c:dLbls>
          <c:showLegendKey val="0"/>
          <c:showVal val="0"/>
          <c:showCatName val="0"/>
          <c:showSerName val="0"/>
          <c:showPercent val="0"/>
          <c:showBubbleSize val="0"/>
        </c:dLbls>
        <c:gapWidth val="100"/>
        <c:axId val="282593976"/>
        <c:axId val="282594368"/>
      </c:barChart>
      <c:catAx>
        <c:axId val="28259397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Age Groups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2594368"/>
        <c:crosses val="autoZero"/>
        <c:auto val="1"/>
        <c:lblAlgn val="ctr"/>
        <c:lblOffset val="100"/>
        <c:noMultiLvlLbl val="0"/>
      </c:catAx>
      <c:valAx>
        <c:axId val="282594368"/>
        <c:scaling>
          <c:orientation val="minMax"/>
          <c:max val="4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2593976"/>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r>
              <a:rPr lang="en-US" b="1" dirty="0" smtClean="0">
                <a:solidFill>
                  <a:srgbClr val="FF0000"/>
                </a:solidFill>
              </a:rPr>
              <a:t>Type of Beneficiary</a:t>
            </a:r>
            <a:endParaRPr lang="en-US" b="1" dirty="0">
              <a:solidFill>
                <a:srgbClr val="FF0000"/>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endParaRPr lang="en-US"/>
        </a:p>
      </c:txPr>
    </c:title>
    <c:autoTitleDeleted val="0"/>
    <c:plotArea>
      <c:layout>
        <c:manualLayout>
          <c:layoutTarget val="inner"/>
          <c:xMode val="edge"/>
          <c:yMode val="edge"/>
          <c:x val="0.12615607115044686"/>
          <c:y val="0.15770073879653929"/>
          <c:w val="0.87093635273612779"/>
          <c:h val="0.70856542237775832"/>
        </c:manualLayout>
      </c:layout>
      <c:barChart>
        <c:barDir val="col"/>
        <c:grouping val="clustered"/>
        <c:varyColors val="0"/>
        <c:ser>
          <c:idx val="0"/>
          <c:order val="0"/>
          <c:tx>
            <c:strRef>
              <c:f>Sheet1!$B$1</c:f>
              <c:strCache>
                <c:ptCount val="1"/>
                <c:pt idx="0">
                  <c:v>Administrative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Overall</c:v>
                </c:pt>
                <c:pt idx="1">
                  <c:v>DI </c:v>
                </c:pt>
                <c:pt idx="2">
                  <c:v>Concurrent</c:v>
                </c:pt>
              </c:strCache>
            </c:strRef>
          </c:cat>
          <c:val>
            <c:numRef>
              <c:f>Sheet1!$B$2:$B$5</c:f>
              <c:numCache>
                <c:formatCode>General</c:formatCode>
                <c:ptCount val="4"/>
                <c:pt idx="0">
                  <c:v>19.2</c:v>
                </c:pt>
                <c:pt idx="1">
                  <c:v>19.100000000000001</c:v>
                </c:pt>
                <c:pt idx="2">
                  <c:v>19.5</c:v>
                </c:pt>
              </c:numCache>
            </c:numRef>
          </c:val>
        </c:ser>
        <c:ser>
          <c:idx val="1"/>
          <c:order val="1"/>
          <c:tx>
            <c:strRef>
              <c:f>Sheet1!$C$1</c:f>
              <c:strCache>
                <c:ptCount val="1"/>
                <c:pt idx="0">
                  <c:v>Survey </c:v>
                </c:pt>
              </c:strCache>
            </c:strRef>
          </c:tx>
          <c:spPr>
            <a:solidFill>
              <a:schemeClr val="tx2">
                <a:lumMod val="60000"/>
                <a:lumOff val="40000"/>
              </a:schemeClr>
            </a:solidFill>
            <a:ln>
              <a:noFill/>
            </a:ln>
            <a:effectLst/>
          </c:spPr>
          <c:invertIfNegative val="0"/>
          <c:dLbls>
            <c:dLbl>
              <c:idx val="0"/>
              <c:layout>
                <c:manualLayout>
                  <c:x val="-9.4191522762951622E-3"/>
                  <c:y val="6.48148148148148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1397174254317113E-3"/>
                  <c:y val="4.938271604938271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246913580246907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Overall</c:v>
                </c:pt>
                <c:pt idx="1">
                  <c:v>DI </c:v>
                </c:pt>
                <c:pt idx="2">
                  <c:v>Concurrent</c:v>
                </c:pt>
              </c:strCache>
            </c:strRef>
          </c:cat>
          <c:val>
            <c:numRef>
              <c:f>Sheet1!$C$2:$C$5</c:f>
              <c:numCache>
                <c:formatCode>General</c:formatCode>
                <c:ptCount val="4"/>
                <c:pt idx="0">
                  <c:v>13.6</c:v>
                </c:pt>
                <c:pt idx="1">
                  <c:v>12.3</c:v>
                </c:pt>
                <c:pt idx="2">
                  <c:v>15.7</c:v>
                </c:pt>
              </c:numCache>
            </c:numRef>
          </c:val>
        </c:ser>
        <c:dLbls>
          <c:showLegendKey val="0"/>
          <c:showVal val="0"/>
          <c:showCatName val="0"/>
          <c:showSerName val="0"/>
          <c:showPercent val="0"/>
          <c:showBubbleSize val="0"/>
        </c:dLbls>
        <c:gapWidth val="40"/>
        <c:overlap val="22"/>
        <c:axId val="201834888"/>
        <c:axId val="201835280"/>
      </c:barChart>
      <c:dateAx>
        <c:axId val="201834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835280"/>
        <c:crosses val="autoZero"/>
        <c:auto val="0"/>
        <c:lblOffset val="90"/>
        <c:baseTimeUnit val="days"/>
      </c:dateAx>
      <c:valAx>
        <c:axId val="2018352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 Employed</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834888"/>
        <c:crossesAt val="1"/>
        <c:crossBetween val="between"/>
      </c:valAx>
      <c:spPr>
        <a:noFill/>
        <a:ln>
          <a:noFill/>
        </a:ln>
        <a:effectLst/>
      </c:spPr>
    </c:plotArea>
    <c:legend>
      <c:legendPos val="b"/>
      <c:layout>
        <c:manualLayout>
          <c:xMode val="edge"/>
          <c:yMode val="edge"/>
          <c:x val="0.34819513863534307"/>
          <c:y val="0.92828278409643239"/>
          <c:w val="0.42019707327718253"/>
          <c:h val="5.937153689122193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r>
              <a:rPr lang="en-US" b="1" baseline="0" dirty="0" smtClean="0">
                <a:solidFill>
                  <a:srgbClr val="FF0000"/>
                </a:solidFill>
              </a:rPr>
              <a:t>Type of Survey </a:t>
            </a:r>
            <a:r>
              <a:rPr lang="en-US" sz="1862" b="1" i="0" u="none" strike="noStrike" baseline="0" dirty="0" smtClean="0">
                <a:effectLst/>
              </a:rPr>
              <a:t>Response </a:t>
            </a:r>
            <a:endParaRPr lang="en-US" b="1" dirty="0">
              <a:solidFill>
                <a:srgbClr val="FF0000"/>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Administrative</c:v>
                </c:pt>
              </c:strCache>
            </c:strRef>
          </c:tx>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Overall</c:v>
                </c:pt>
                <c:pt idx="1">
                  <c:v>Self-Report</c:v>
                </c:pt>
                <c:pt idx="2">
                  <c:v>Proxy</c:v>
                </c:pt>
              </c:strCache>
            </c:strRef>
          </c:cat>
          <c:val>
            <c:numRef>
              <c:f>Sheet1!$B$2:$B$4</c:f>
              <c:numCache>
                <c:formatCode>General</c:formatCode>
                <c:ptCount val="3"/>
                <c:pt idx="0">
                  <c:v>19.2</c:v>
                </c:pt>
                <c:pt idx="1">
                  <c:v>18.399999999999999</c:v>
                </c:pt>
                <c:pt idx="2">
                  <c:v>22.4</c:v>
                </c:pt>
              </c:numCache>
            </c:numRef>
          </c:val>
        </c:ser>
        <c:ser>
          <c:idx val="1"/>
          <c:order val="1"/>
          <c:tx>
            <c:strRef>
              <c:f>Sheet1!$C$1</c:f>
              <c:strCache>
                <c:ptCount val="1"/>
                <c:pt idx="0">
                  <c:v>Survey</c:v>
                </c:pt>
              </c:strCache>
            </c:strRef>
          </c:tx>
          <c:spPr>
            <a:solidFill>
              <a:schemeClr val="tx2">
                <a:lumMod val="60000"/>
                <a:lumOff val="40000"/>
              </a:schemeClr>
            </a:solidFill>
            <a:ln>
              <a:noFill/>
            </a:ln>
            <a:effectLst/>
          </c:spPr>
          <c:invertIfNegative val="0"/>
          <c:dLbls>
            <c:dLbl>
              <c:idx val="0"/>
              <c:layout>
                <c:manualLayout>
                  <c:x val="-2.7580451782954022E-17"/>
                  <c:y val="4.99722376457523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032180713181609E-16"/>
                  <c:y val="4.71960022209883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0176226315679744E-3"/>
                  <c:y val="4.997223764575235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Overall</c:v>
                </c:pt>
                <c:pt idx="1">
                  <c:v>Self-Report</c:v>
                </c:pt>
                <c:pt idx="2">
                  <c:v>Proxy</c:v>
                </c:pt>
              </c:strCache>
            </c:strRef>
          </c:cat>
          <c:val>
            <c:numRef>
              <c:f>Sheet1!$C$2:$C$4</c:f>
              <c:numCache>
                <c:formatCode>General</c:formatCode>
                <c:ptCount val="3"/>
                <c:pt idx="0">
                  <c:v>13.6</c:v>
                </c:pt>
                <c:pt idx="1">
                  <c:v>12.6</c:v>
                </c:pt>
                <c:pt idx="2">
                  <c:v>17.7</c:v>
                </c:pt>
              </c:numCache>
            </c:numRef>
          </c:val>
        </c:ser>
        <c:dLbls>
          <c:showLegendKey val="0"/>
          <c:showVal val="0"/>
          <c:showCatName val="0"/>
          <c:showSerName val="0"/>
          <c:showPercent val="0"/>
          <c:showBubbleSize val="0"/>
        </c:dLbls>
        <c:gapWidth val="103"/>
        <c:overlap val="41"/>
        <c:axId val="201836456"/>
        <c:axId val="201836848"/>
      </c:barChart>
      <c:catAx>
        <c:axId val="201836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836848"/>
        <c:crosses val="autoZero"/>
        <c:auto val="1"/>
        <c:lblAlgn val="ctr"/>
        <c:lblOffset val="100"/>
        <c:noMultiLvlLbl val="0"/>
      </c:catAx>
      <c:valAx>
        <c:axId val="201836848"/>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8364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r>
              <a:rPr lang="en-US" b="1" dirty="0" smtClean="0">
                <a:solidFill>
                  <a:srgbClr val="FF0000"/>
                </a:solidFill>
              </a:rPr>
              <a:t>Age </a:t>
            </a:r>
            <a:endParaRPr lang="en-US" b="1" dirty="0">
              <a:solidFill>
                <a:srgbClr val="FF0000"/>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endParaRPr lang="en-US"/>
        </a:p>
      </c:txPr>
    </c:title>
    <c:autoTitleDeleted val="0"/>
    <c:plotArea>
      <c:layout>
        <c:manualLayout>
          <c:layoutTarget val="inner"/>
          <c:xMode val="edge"/>
          <c:yMode val="edge"/>
          <c:x val="0.11832727170591252"/>
          <c:y val="0.11405444076014939"/>
          <c:w val="0.85774705441900512"/>
          <c:h val="0.73139898884467935"/>
        </c:manualLayout>
      </c:layout>
      <c:barChart>
        <c:barDir val="col"/>
        <c:grouping val="clustered"/>
        <c:varyColors val="0"/>
        <c:ser>
          <c:idx val="0"/>
          <c:order val="0"/>
          <c:tx>
            <c:strRef>
              <c:f>Sheet1!$B$1</c:f>
              <c:strCache>
                <c:ptCount val="1"/>
                <c:pt idx="0">
                  <c:v>Administrative</c:v>
                </c:pt>
              </c:strCache>
            </c:strRef>
          </c:tx>
          <c:spPr>
            <a:solidFill>
              <a:schemeClr val="accent1"/>
            </a:solidFill>
            <a:ln>
              <a:noFill/>
            </a:ln>
            <a:effectLst/>
          </c:spPr>
          <c:invertIfNegative val="0"/>
          <c:dLbls>
            <c:dLbl>
              <c:idx val="4"/>
              <c:layout>
                <c:manualLayout>
                  <c:x val="2.7894002789400278E-3"/>
                  <c:y val="1.101928374655637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Overall</c:v>
                </c:pt>
                <c:pt idx="1">
                  <c:v>21-29</c:v>
                </c:pt>
                <c:pt idx="2">
                  <c:v>30-39</c:v>
                </c:pt>
                <c:pt idx="3">
                  <c:v>40-49</c:v>
                </c:pt>
                <c:pt idx="4">
                  <c:v>50-59</c:v>
                </c:pt>
                <c:pt idx="5">
                  <c:v>60-64</c:v>
                </c:pt>
              </c:strCache>
            </c:strRef>
          </c:cat>
          <c:val>
            <c:numRef>
              <c:f>Sheet1!$B$2:$B$7</c:f>
              <c:numCache>
                <c:formatCode>General</c:formatCode>
                <c:ptCount val="6"/>
                <c:pt idx="0">
                  <c:v>19.2</c:v>
                </c:pt>
                <c:pt idx="1">
                  <c:v>39.299999999999997</c:v>
                </c:pt>
                <c:pt idx="2">
                  <c:v>30.5</c:v>
                </c:pt>
                <c:pt idx="3">
                  <c:v>21.5</c:v>
                </c:pt>
                <c:pt idx="4">
                  <c:v>14.9</c:v>
                </c:pt>
                <c:pt idx="5">
                  <c:v>14.2</c:v>
                </c:pt>
              </c:numCache>
            </c:numRef>
          </c:val>
        </c:ser>
        <c:ser>
          <c:idx val="1"/>
          <c:order val="1"/>
          <c:tx>
            <c:strRef>
              <c:f>Sheet1!$C$1</c:f>
              <c:strCache>
                <c:ptCount val="1"/>
                <c:pt idx="0">
                  <c:v>Survey</c:v>
                </c:pt>
              </c:strCache>
            </c:strRef>
          </c:tx>
          <c:spPr>
            <a:solidFill>
              <a:schemeClr val="tx2">
                <a:lumMod val="60000"/>
                <a:lumOff val="40000"/>
              </a:schemeClr>
            </a:solidFill>
            <a:ln>
              <a:noFill/>
            </a:ln>
            <a:effectLst/>
          </c:spPr>
          <c:invertIfNegative val="0"/>
          <c:dLbls>
            <c:dLbl>
              <c:idx val="0"/>
              <c:layout>
                <c:manualLayout>
                  <c:x val="-1.4309403793145358E-3"/>
                  <c:y val="4.42563068046246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584598996255175E-3"/>
                  <c:y val="4.719008264462810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0505606255285039E-3"/>
                  <c:y val="4.701112774126369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5282399323515523E-3"/>
                  <c:y val="5.261035552374124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8996804269759164E-3"/>
                  <c:y val="4.976594867790286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7.6890807059159447E-3"/>
                  <c:y val="5.243118370534261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Overall</c:v>
                </c:pt>
                <c:pt idx="1">
                  <c:v>21-29</c:v>
                </c:pt>
                <c:pt idx="2">
                  <c:v>30-39</c:v>
                </c:pt>
                <c:pt idx="3">
                  <c:v>40-49</c:v>
                </c:pt>
                <c:pt idx="4">
                  <c:v>50-59</c:v>
                </c:pt>
                <c:pt idx="5">
                  <c:v>60-64</c:v>
                </c:pt>
              </c:strCache>
            </c:strRef>
          </c:cat>
          <c:val>
            <c:numRef>
              <c:f>Sheet1!$C$2:$C$7</c:f>
              <c:numCache>
                <c:formatCode>General</c:formatCode>
                <c:ptCount val="6"/>
                <c:pt idx="0">
                  <c:v>13.6</c:v>
                </c:pt>
                <c:pt idx="1">
                  <c:v>34.5</c:v>
                </c:pt>
                <c:pt idx="2">
                  <c:v>25.2</c:v>
                </c:pt>
                <c:pt idx="3">
                  <c:v>16.899999999999999</c:v>
                </c:pt>
                <c:pt idx="4">
                  <c:v>8.8000000000000007</c:v>
                </c:pt>
                <c:pt idx="5">
                  <c:v>8.1999999999999993</c:v>
                </c:pt>
              </c:numCache>
            </c:numRef>
          </c:val>
        </c:ser>
        <c:dLbls>
          <c:showLegendKey val="0"/>
          <c:showVal val="0"/>
          <c:showCatName val="0"/>
          <c:showSerName val="0"/>
          <c:showPercent val="0"/>
          <c:showBubbleSize val="0"/>
        </c:dLbls>
        <c:gapWidth val="69"/>
        <c:overlap val="30"/>
        <c:axId val="201837632"/>
        <c:axId val="201838024"/>
      </c:barChart>
      <c:catAx>
        <c:axId val="201837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838024"/>
        <c:crosses val="autoZero"/>
        <c:auto val="1"/>
        <c:lblAlgn val="ctr"/>
        <c:lblOffset val="100"/>
        <c:noMultiLvlLbl val="0"/>
      </c:catAx>
      <c:valAx>
        <c:axId val="201838024"/>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8376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r>
              <a:rPr lang="en-US" b="1" baseline="0" dirty="0" smtClean="0">
                <a:solidFill>
                  <a:srgbClr val="FF0000"/>
                </a:solidFill>
              </a:rPr>
              <a:t>Type of Beneficiary</a:t>
            </a:r>
            <a:endParaRPr lang="en-US" b="1" dirty="0">
              <a:solidFill>
                <a:srgbClr val="FF0000"/>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Administrative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Overall</c:v>
                </c:pt>
                <c:pt idx="1">
                  <c:v>DI Only</c:v>
                </c:pt>
                <c:pt idx="2">
                  <c:v>Concurrent</c:v>
                </c:pt>
              </c:strCache>
            </c:strRef>
          </c:cat>
          <c:val>
            <c:numRef>
              <c:f>Sheet1!$B$2:$B$4</c:f>
              <c:numCache>
                <c:formatCode>"$"#,##0</c:formatCode>
                <c:ptCount val="3"/>
                <c:pt idx="0">
                  <c:v>1125</c:v>
                </c:pt>
                <c:pt idx="1">
                  <c:v>1258</c:v>
                </c:pt>
                <c:pt idx="2">
                  <c:v>732</c:v>
                </c:pt>
              </c:numCache>
            </c:numRef>
          </c:val>
        </c:ser>
        <c:ser>
          <c:idx val="1"/>
          <c:order val="1"/>
          <c:tx>
            <c:strRef>
              <c:f>Sheet1!$C$1</c:f>
              <c:strCache>
                <c:ptCount val="1"/>
                <c:pt idx="0">
                  <c:v>Survey</c:v>
                </c:pt>
              </c:strCache>
            </c:strRef>
          </c:tx>
          <c:spPr>
            <a:solidFill>
              <a:schemeClr val="tx2">
                <a:lumMod val="60000"/>
                <a:lumOff val="40000"/>
              </a:schemeClr>
            </a:solidFill>
            <a:ln>
              <a:noFill/>
            </a:ln>
            <a:effectLst/>
          </c:spPr>
          <c:invertIfNegative val="0"/>
          <c:dLbls>
            <c:dLbl>
              <c:idx val="0"/>
              <c:layout>
                <c:manualLayout>
                  <c:x val="-3.1397174254317113E-3"/>
                  <c:y val="6.172839506172839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6.172839506172839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1397174254317113E-3"/>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Overall</c:v>
                </c:pt>
                <c:pt idx="1">
                  <c:v>DI Only</c:v>
                </c:pt>
                <c:pt idx="2">
                  <c:v>Concurrent</c:v>
                </c:pt>
              </c:strCache>
            </c:strRef>
          </c:cat>
          <c:val>
            <c:numRef>
              <c:f>Sheet1!$C$2:$C$4</c:f>
              <c:numCache>
                <c:formatCode>"$"#,##0</c:formatCode>
                <c:ptCount val="3"/>
                <c:pt idx="0">
                  <c:v>514</c:v>
                </c:pt>
                <c:pt idx="1">
                  <c:v>528</c:v>
                </c:pt>
                <c:pt idx="2">
                  <c:v>470</c:v>
                </c:pt>
              </c:numCache>
            </c:numRef>
          </c:val>
        </c:ser>
        <c:dLbls>
          <c:showLegendKey val="0"/>
          <c:showVal val="0"/>
          <c:showCatName val="0"/>
          <c:showSerName val="0"/>
          <c:showPercent val="0"/>
          <c:showBubbleSize val="0"/>
        </c:dLbls>
        <c:gapWidth val="140"/>
        <c:overlap val="30"/>
        <c:axId val="286021552"/>
        <c:axId val="286021944"/>
      </c:barChart>
      <c:catAx>
        <c:axId val="286021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021944"/>
        <c:crosses val="autoZero"/>
        <c:auto val="1"/>
        <c:lblAlgn val="ctr"/>
        <c:lblOffset val="100"/>
        <c:noMultiLvlLbl val="0"/>
      </c:catAx>
      <c:valAx>
        <c:axId val="286021944"/>
        <c:scaling>
          <c:orientation val="minMax"/>
          <c:max val="2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0215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r>
              <a:rPr lang="en-US" sz="1800" b="1" dirty="0" smtClean="0">
                <a:solidFill>
                  <a:srgbClr val="FF0000"/>
                </a:solidFill>
              </a:rPr>
              <a:t>Type of Survey Response</a:t>
            </a:r>
            <a:endParaRPr lang="en-US" sz="1800" b="1" dirty="0">
              <a:solidFill>
                <a:srgbClr val="FF0000"/>
              </a:solidFill>
            </a:endParaRPr>
          </a:p>
        </c:rich>
      </c:tx>
      <c:layout>
        <c:manualLayout>
          <c:xMode val="edge"/>
          <c:yMode val="edge"/>
          <c:x val="0.24214587398684009"/>
          <c:y val="1.767825574543311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rgbClr val="FF0000"/>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Administrative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Overall</c:v>
                </c:pt>
                <c:pt idx="1">
                  <c:v>Self</c:v>
                </c:pt>
                <c:pt idx="2">
                  <c:v>Proxy</c:v>
                </c:pt>
              </c:strCache>
            </c:strRef>
          </c:cat>
          <c:val>
            <c:numRef>
              <c:f>Sheet1!$B$2:$B$4</c:f>
              <c:numCache>
                <c:formatCode>"$"#,##0</c:formatCode>
                <c:ptCount val="3"/>
                <c:pt idx="0">
                  <c:v>1125</c:v>
                </c:pt>
                <c:pt idx="1">
                  <c:v>1200</c:v>
                </c:pt>
                <c:pt idx="2">
                  <c:v>793</c:v>
                </c:pt>
              </c:numCache>
            </c:numRef>
          </c:val>
        </c:ser>
        <c:ser>
          <c:idx val="1"/>
          <c:order val="1"/>
          <c:tx>
            <c:strRef>
              <c:f>Sheet1!$C$1</c:f>
              <c:strCache>
                <c:ptCount val="1"/>
                <c:pt idx="0">
                  <c:v>Survey</c:v>
                </c:pt>
              </c:strCache>
            </c:strRef>
          </c:tx>
          <c:spPr>
            <a:solidFill>
              <a:schemeClr val="tx2">
                <a:lumMod val="60000"/>
                <a:lumOff val="40000"/>
              </a:schemeClr>
            </a:solidFill>
            <a:ln>
              <a:noFill/>
            </a:ln>
            <a:effectLst/>
          </c:spPr>
          <c:invertIfNegative val="0"/>
          <c:dLbls>
            <c:dLbl>
              <c:idx val="0"/>
              <c:layout>
                <c:manualLayout>
                  <c:x val="-8.5836909871244635E-3"/>
                  <c:y val="5.598114319387143E-2"/>
                </c:manualLayout>
              </c:layout>
              <c:tx>
                <c:rich>
                  <a:bodyPr/>
                  <a:lstStyle/>
                  <a:p>
                    <a:fld id="{9D20012E-EECE-4C63-8EFE-B14442D4C603}" type="VALUE">
                      <a:rPr lang="en-US" sz="1050">
                        <a:solidFill>
                          <a:schemeClr val="bg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8.5836909871244635E-3"/>
                  <c:y val="5.8927519151443619E-2"/>
                </c:manualLayout>
              </c:layout>
              <c:tx>
                <c:rich>
                  <a:bodyPr/>
                  <a:lstStyle/>
                  <a:p>
                    <a:fld id="{5BB123FC-2C1E-41F8-9D26-7F1D5D898A9A}" type="VALUE">
                      <a:rPr lang="en-US" sz="1050">
                        <a:solidFill>
                          <a:schemeClr val="bg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2"/>
              <c:layout>
                <c:manualLayout>
                  <c:x val="-1.1444921316165951E-2"/>
                  <c:y val="5.8927519151443619E-2"/>
                </c:manualLayout>
              </c:layout>
              <c:tx>
                <c:rich>
                  <a:bodyPr/>
                  <a:lstStyle/>
                  <a:p>
                    <a:fld id="{71ADDBBB-39D3-4A73-9181-7801877C195B}" type="VALUE">
                      <a:rPr lang="en-US" sz="1050">
                        <a:solidFill>
                          <a:schemeClr val="bg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Overall</c:v>
                </c:pt>
                <c:pt idx="1">
                  <c:v>Self</c:v>
                </c:pt>
                <c:pt idx="2">
                  <c:v>Proxy</c:v>
                </c:pt>
              </c:strCache>
            </c:strRef>
          </c:cat>
          <c:val>
            <c:numRef>
              <c:f>Sheet1!$C$2:$C$4</c:f>
              <c:numCache>
                <c:formatCode>"$"#,##0</c:formatCode>
                <c:ptCount val="3"/>
                <c:pt idx="0">
                  <c:v>514</c:v>
                </c:pt>
                <c:pt idx="1">
                  <c:v>550</c:v>
                </c:pt>
                <c:pt idx="2">
                  <c:v>352</c:v>
                </c:pt>
              </c:numCache>
            </c:numRef>
          </c:val>
        </c:ser>
        <c:dLbls>
          <c:showLegendKey val="0"/>
          <c:showVal val="0"/>
          <c:showCatName val="0"/>
          <c:showSerName val="0"/>
          <c:showPercent val="0"/>
          <c:showBubbleSize val="0"/>
        </c:dLbls>
        <c:gapWidth val="81"/>
        <c:overlap val="33"/>
        <c:axId val="286022728"/>
        <c:axId val="286023120"/>
      </c:barChart>
      <c:catAx>
        <c:axId val="286022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023120"/>
        <c:crosses val="autoZero"/>
        <c:auto val="1"/>
        <c:lblAlgn val="ctr"/>
        <c:lblOffset val="100"/>
        <c:noMultiLvlLbl val="0"/>
      </c:catAx>
      <c:valAx>
        <c:axId val="286023120"/>
        <c:scaling>
          <c:orientation val="minMax"/>
          <c:max val="18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0227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0.16803</cdr:x>
      <cdr:y>0.18082</cdr:y>
    </cdr:from>
    <cdr:to>
      <cdr:x>0.62794</cdr:x>
      <cdr:y>0.24979</cdr:y>
    </cdr:to>
    <cdr:sp macro="" textlink="">
      <cdr:nvSpPr>
        <cdr:cNvPr id="2" name="TextBox 1"/>
        <cdr:cNvSpPr txBox="1"/>
      </cdr:nvSpPr>
      <cdr:spPr>
        <a:xfrm xmlns:a="http://schemas.openxmlformats.org/drawingml/2006/main">
          <a:off x="679669" y="744044"/>
          <a:ext cx="1860331" cy="2837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0.2296</cdr:x>
      <cdr:y>0.12718</cdr:y>
    </cdr:from>
    <cdr:to>
      <cdr:x>0.6903</cdr:x>
      <cdr:y>0.36473</cdr:y>
    </cdr:to>
    <cdr:grpSp>
      <cdr:nvGrpSpPr>
        <cdr:cNvPr id="6" name="Group 5"/>
        <cdr:cNvGrpSpPr/>
      </cdr:nvGrpSpPr>
      <cdr:grpSpPr>
        <a:xfrm xmlns:a="http://schemas.openxmlformats.org/drawingml/2006/main">
          <a:off x="1750742" y="523320"/>
          <a:ext cx="3512923" cy="977471"/>
          <a:chOff x="947682" y="523328"/>
          <a:chExt cx="1844565" cy="977462"/>
        </a:xfrm>
      </cdr:grpSpPr>
      <cdr:sp macro="" textlink="">
        <cdr:nvSpPr>
          <cdr:cNvPr id="3" name="TextBox 2"/>
          <cdr:cNvSpPr txBox="1"/>
        </cdr:nvSpPr>
        <cdr:spPr>
          <a:xfrm xmlns:a="http://schemas.openxmlformats.org/drawingml/2006/main">
            <a:off x="947682" y="523328"/>
            <a:ext cx="1844565" cy="4729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sz="1100" b="1" dirty="0" smtClean="0"/>
              <a:t>41% </a:t>
            </a:r>
          </a:p>
          <a:p xmlns:a="http://schemas.openxmlformats.org/drawingml/2006/main">
            <a:pPr algn="l"/>
            <a:r>
              <a:rPr lang="en-US" sz="1100" b="1" dirty="0" smtClean="0"/>
              <a:t>proportionate difference </a:t>
            </a:r>
            <a:endParaRPr lang="en-US" sz="1100" b="1" dirty="0"/>
          </a:p>
        </cdr:txBody>
      </cdr:sp>
      <cdr:cxnSp macro="">
        <cdr:nvCxnSpPr>
          <cdr:cNvPr id="5" name="Straight Arrow Connector 4"/>
          <cdr:cNvCxnSpPr/>
        </cdr:nvCxnSpPr>
        <cdr:spPr bwMode="auto">
          <a:xfrm xmlns:a="http://schemas.openxmlformats.org/drawingml/2006/main" flipH="1">
            <a:off x="1073807" y="933231"/>
            <a:ext cx="457200" cy="567559"/>
          </a:xfrm>
          <a:prstGeom xmlns:a="http://schemas.openxmlformats.org/drawingml/2006/main" prst="straightConnector1">
            <a:avLst/>
          </a:prstGeom>
          <a:solidFill xmlns:a="http://schemas.openxmlformats.org/drawingml/2006/main">
            <a:schemeClr val="accent1"/>
          </a:solidFill>
          <a:ln xmlns:a="http://schemas.openxmlformats.org/drawingml/2006/main" w="12700" cap="flat" cmpd="sng" algn="ctr">
            <a:solidFill>
              <a:schemeClr val="tx1"/>
            </a:solidFill>
            <a:prstDash val="solid"/>
            <a:round/>
            <a:headEnd type="none" w="sm" len="sm"/>
            <a:tailEnd type="triangle"/>
          </a:ln>
          <a:effectLst xmlns:a="http://schemas.openxmlformats.org/drawingml/2006/main"/>
        </cdr:spPr>
      </cdr:cxn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02787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1120775" y="723900"/>
            <a:ext cx="4919663" cy="3689350"/>
          </a:xfrm>
          <a:prstGeom prst="rect">
            <a:avLst/>
          </a:prstGeom>
          <a:noFill/>
          <a:ln w="12700">
            <a:solidFill>
              <a:schemeClr val="tx1"/>
            </a:solidFill>
            <a:miter lim="800000"/>
            <a:headEnd/>
            <a:tailEnd/>
          </a:ln>
        </p:spPr>
      </p:sp>
      <p:sp>
        <p:nvSpPr>
          <p:cNvPr id="2059" name="Rectangle 11"/>
          <p:cNvSpPr>
            <a:spLocks noGrp="1" noChangeArrowheads="1"/>
          </p:cNvSpPr>
          <p:nvPr>
            <p:ph type="sldNum" sz="quarter" idx="5"/>
          </p:nvPr>
        </p:nvSpPr>
        <p:spPr bwMode="auto">
          <a:xfrm>
            <a:off x="3198881" y="8863028"/>
            <a:ext cx="763384" cy="526093"/>
          </a:xfrm>
          <a:prstGeom prst="rect">
            <a:avLst/>
          </a:prstGeom>
          <a:noFill/>
          <a:ln w="9525">
            <a:noFill/>
            <a:miter lim="800000"/>
            <a:headEnd/>
            <a:tailEnd/>
          </a:ln>
          <a:effectLst/>
        </p:spPr>
        <p:txBody>
          <a:bodyPr vert="horz" wrap="square" lIns="96365" tIns="48185" rIns="96365" bIns="48185" numCol="1" anchor="ctr" anchorCtr="0" compatLnSpc="1">
            <a:prstTxWarp prst="textNoShape">
              <a:avLst/>
            </a:prstTxWarp>
          </a:bodyPr>
          <a:lstStyle>
            <a:lvl1pPr algn="r" defTabSz="963689">
              <a:spcBef>
                <a:spcPct val="0"/>
              </a:spcBef>
              <a:defRPr sz="1500" b="0">
                <a:solidFill>
                  <a:schemeClr val="tx1"/>
                </a:solidFill>
                <a:latin typeface="Times New Roman" charset="0"/>
              </a:defRPr>
            </a:lvl1pPr>
          </a:lstStyle>
          <a:p>
            <a:pPr>
              <a:defRPr/>
            </a:pPr>
            <a:fld id="{A2EC10AC-6804-4420-81E7-A8E1421417D7}" type="slidenum">
              <a:rPr lang="en-US"/>
              <a:pPr>
                <a:defRPr/>
              </a:pPr>
              <a:t>‹#›</a:t>
            </a:fld>
            <a:endParaRPr lang="en-US" dirty="0"/>
          </a:p>
        </p:txBody>
      </p:sp>
      <p:sp>
        <p:nvSpPr>
          <p:cNvPr id="2060" name="Rectangle 12"/>
          <p:cNvSpPr>
            <a:spLocks noGrp="1" noChangeArrowheads="1"/>
          </p:cNvSpPr>
          <p:nvPr>
            <p:ph type="body" sz="quarter" idx="3"/>
          </p:nvPr>
        </p:nvSpPr>
        <p:spPr bwMode="auto">
          <a:xfrm>
            <a:off x="489633" y="4591810"/>
            <a:ext cx="6239681" cy="4271219"/>
          </a:xfrm>
          <a:prstGeom prst="rect">
            <a:avLst/>
          </a:prstGeom>
          <a:noFill/>
          <a:ln w="12700">
            <a:solidFill>
              <a:schemeClr val="tx1"/>
            </a:solidFill>
            <a:miter lim="800000"/>
            <a:headEnd type="none" w="sm" len="sm"/>
            <a:tailEnd type="none" w="sm" len="sm"/>
          </a:ln>
          <a:effectLst/>
        </p:spPr>
        <p:txBody>
          <a:bodyPr vert="horz" wrap="square" lIns="96365" tIns="48185" rIns="96365" bIns="48185"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Tree>
    <p:extLst>
      <p:ext uri="{BB962C8B-B14F-4D97-AF65-F5344CB8AC3E}">
        <p14:creationId xmlns:p14="http://schemas.microsoft.com/office/powerpoint/2010/main" val="269549417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1821" y="4543763"/>
            <a:ext cx="5222753" cy="4498876"/>
          </a:xfrm>
        </p:spPr>
        <p:txBody>
          <a:bodyPr/>
          <a:lstStyle/>
          <a:p>
            <a:r>
              <a:rPr lang="en-US" sz="1200" dirty="0"/>
              <a:t>Good afternoon! </a:t>
            </a:r>
          </a:p>
          <a:p>
            <a:r>
              <a:rPr lang="en-US" sz="1200" dirty="0"/>
              <a:t>I’m pleased to be here on behalf of the Mathematica’s Center for Studying Disability Policy. </a:t>
            </a:r>
          </a:p>
          <a:p>
            <a:endParaRPr lang="en-US" sz="1200" dirty="0"/>
          </a:p>
          <a:p>
            <a:r>
              <a:rPr lang="en-US" sz="1200" dirty="0"/>
              <a:t>This paper examines differences between administrative and survey data on employment and earnings for a sample of Social Security Disability Insurance and Supplemental Security Income beneficiaries. We make these comparisons using linked survey data from the National Beneficiary Survey and Social Security Administrative earnings administrative records. </a:t>
            </a:r>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a:t>
            </a:fld>
            <a:endParaRPr lang="en-US" dirty="0"/>
          </a:p>
        </p:txBody>
      </p:sp>
    </p:spTree>
    <p:extLst>
      <p:ext uri="{BB962C8B-B14F-4D97-AF65-F5344CB8AC3E}">
        <p14:creationId xmlns:p14="http://schemas.microsoft.com/office/powerpoint/2010/main" val="3972099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8219" y="4604396"/>
            <a:ext cx="5821359" cy="4282921"/>
          </a:xfrm>
        </p:spPr>
        <p:txBody>
          <a:bodyPr/>
          <a:lstStyle/>
          <a:p>
            <a:r>
              <a:rPr lang="en-US" dirty="0" smtClean="0"/>
              <a:t>So, what did we find? </a:t>
            </a:r>
          </a:p>
          <a:p>
            <a:endParaRPr lang="en-US" dirty="0"/>
          </a:p>
          <a:p>
            <a:r>
              <a:rPr lang="en-US" dirty="0"/>
              <a:t>Administrative data </a:t>
            </a:r>
            <a:r>
              <a:rPr lang="en-US" dirty="0" smtClean="0"/>
              <a:t>show a higher percentage of people employed </a:t>
            </a:r>
            <a:r>
              <a:rPr lang="en-US" dirty="0"/>
              <a:t>overall and across all subgroups. In each of the charts that follow, we show the results for the overall population to set the context for how results in subgroups compare. </a:t>
            </a:r>
            <a:r>
              <a:rPr lang="en-US" dirty="0" smtClean="0"/>
              <a:t>For each of these variables, we computed the proportionate difference,</a:t>
            </a:r>
            <a:r>
              <a:rPr lang="en-US" baseline="0" dirty="0" smtClean="0"/>
              <a:t> </a:t>
            </a:r>
            <a:r>
              <a:rPr lang="en-US" dirty="0" smtClean="0"/>
              <a:t>for which we divide the difference between admin and survey by the value from the survey data. This measure allows us to weave</a:t>
            </a:r>
            <a:r>
              <a:rPr lang="en-US" baseline="0" dirty="0" smtClean="0"/>
              <a:t> a thread across all of the subgroup comparisons to better understand variation across subgroups. </a:t>
            </a:r>
            <a:endParaRPr lang="en-US" dirty="0"/>
          </a:p>
          <a:p>
            <a:endParaRPr lang="en-US" dirty="0" smtClean="0"/>
          </a:p>
          <a:p>
            <a:r>
              <a:rPr lang="en-US" dirty="0" smtClean="0"/>
              <a:t>Looking first at rates of employment overall - admin data show 19.2 percent of this population as employed, in contrast to 13.6 percent in survey data. That’s a difference of 5.6 percentage points and a proportionate difference of 41 percent. </a:t>
            </a:r>
          </a:p>
          <a:p>
            <a:endParaRPr lang="en-US" dirty="0"/>
          </a:p>
          <a:p>
            <a:r>
              <a:rPr lang="en-US" dirty="0" smtClean="0"/>
              <a:t>For beneficiary type, the difference between the two groups</a:t>
            </a:r>
            <a:r>
              <a:rPr lang="en-US" baseline="0" dirty="0" smtClean="0"/>
              <a:t> was double for DI only, with proportionate </a:t>
            </a:r>
            <a:r>
              <a:rPr lang="en-US" dirty="0" smtClean="0"/>
              <a:t>differences of 48 and 24 percent for DI and concurrent beneficiaries, respectively. Although</a:t>
            </a:r>
            <a:r>
              <a:rPr lang="en-US" baseline="0" dirty="0" smtClean="0"/>
              <a:t> </a:t>
            </a:r>
            <a:r>
              <a:rPr lang="en-US" dirty="0" smtClean="0"/>
              <a:t>men and women show similar rates of employment at about 19 percent</a:t>
            </a:r>
            <a:r>
              <a:rPr lang="en-US" baseline="0" dirty="0" smtClean="0"/>
              <a:t> for each group in the admin data</a:t>
            </a:r>
            <a:r>
              <a:rPr lang="en-US" dirty="0" smtClean="0"/>
              <a:t>, the proportionate differences to survey data was somewhat greater for men at 58 percent, whereas for women</a:t>
            </a:r>
            <a:r>
              <a:rPr lang="en-US" baseline="0" dirty="0" smtClean="0"/>
              <a:t> </a:t>
            </a:r>
            <a:r>
              <a:rPr lang="en-US" dirty="0" smtClean="0"/>
              <a:t>it was just 29 percent. </a:t>
            </a: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10</a:t>
            </a:fld>
            <a:endParaRPr lang="en-US" dirty="0"/>
          </a:p>
        </p:txBody>
      </p:sp>
    </p:spTree>
    <p:extLst>
      <p:ext uri="{BB962C8B-B14F-4D97-AF65-F5344CB8AC3E}">
        <p14:creationId xmlns:p14="http://schemas.microsoft.com/office/powerpoint/2010/main" val="2687869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7819" y="4604396"/>
            <a:ext cx="5859160" cy="4282921"/>
          </a:xfrm>
        </p:spPr>
        <p:txBody>
          <a:bodyPr/>
          <a:lstStyle/>
          <a:p>
            <a:r>
              <a:rPr lang="en-US" sz="1200" dirty="0"/>
              <a:t>Turning to age groups, both data sources show the same trend – the younger the beneficiary is, the more likely he or she is to employed. The percentage point differences between admin and survey data here range from 4.7 to 6.2 percent. Proportionate differences range from 14 to 74 percent, with the largest difference found for the those in the 60-64 year age group. </a:t>
            </a:r>
          </a:p>
          <a:p>
            <a:endParaRPr lang="en-US" sz="1200" dirty="0"/>
          </a:p>
          <a:p>
            <a:r>
              <a:rPr lang="en-US" sz="1200" dirty="0"/>
              <a:t>Finally, do proxies report earnings information with the same degree of accuracy as do self-reporting respondents? Individuals who need proxies showed somewhat higher rates of employment in both admin and survey data. The difference between self and proxy reports was 5.8 and 4.7 percentage points, respectively. However, there is a proportionate difference of 46 percent for self-reports and 26 percent for proxies. </a:t>
            </a:r>
          </a:p>
          <a:p>
            <a:endParaRPr lang="en-US" sz="1200" dirty="0"/>
          </a:p>
          <a:p>
            <a:r>
              <a:rPr lang="en-US" sz="1200" dirty="0"/>
              <a:t>These data show that proxies’ responses to questions used to compute annual earnings in the survey align more closely with admin records than self-reports in this population. This is an important finding for the NBS and surveys like it, where proxies account for one fifth of all respondents. </a:t>
            </a:r>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11</a:t>
            </a:fld>
            <a:endParaRPr lang="en-US" dirty="0"/>
          </a:p>
        </p:txBody>
      </p:sp>
    </p:spTree>
    <p:extLst>
      <p:ext uri="{BB962C8B-B14F-4D97-AF65-F5344CB8AC3E}">
        <p14:creationId xmlns:p14="http://schemas.microsoft.com/office/powerpoint/2010/main" val="4089711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8219" y="4604396"/>
            <a:ext cx="5884361" cy="4282921"/>
          </a:xfrm>
        </p:spPr>
        <p:txBody>
          <a:bodyPr/>
          <a:lstStyle/>
          <a:p>
            <a:r>
              <a:rPr lang="en-US" sz="1200" dirty="0"/>
              <a:t>Next, let’s take a look at annual earnings. Here, we show results for those classified as employed in at least one of the two data sources. Earnings differences are substantial, with this pattern reflected across subgroups. Overall, admin data show substantially higher reported earnings than survey data. Reported annual earnings were $1,125 in the admin records and $514 in the survey data, which is a difference if $611 and a proportionate difference of 119 percent. </a:t>
            </a:r>
          </a:p>
          <a:p>
            <a:endParaRPr lang="en-US" sz="1200" dirty="0"/>
          </a:p>
          <a:p>
            <a:r>
              <a:rPr lang="en-US" sz="1200" dirty="0"/>
              <a:t>The contrast is mirrored closely for DI beneficiaries, showing a difference of $729 between admin and survey data, with a proportionate difference of 138 percent. In contrast, concurrent beneficiaries show a difference of $262 and a lower proportionate difference of 56 percent. Although concurrent beneficiaries showed higher rates of employment in the survey data than did DI beneficiaries, their reported earnings in the survey data were somewhat lower those of than DI beneficiaries. </a:t>
            </a:r>
          </a:p>
          <a:p>
            <a:endParaRPr lang="en-US" sz="1200" dirty="0"/>
          </a:p>
          <a:p>
            <a:r>
              <a:rPr lang="en-US" sz="1200" dirty="0"/>
              <a:t>Women’s annual earnings were somewhat higher than men’s in both data sources. The difference between admin and survey data follow that of the overall population, with a difference of $600 for men and $621 for women. However, the proportionate difference is slightly higher for men at 138 percent, compared to 106 percent for women. </a:t>
            </a:r>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12</a:t>
            </a:fld>
            <a:endParaRPr lang="en-US" dirty="0"/>
          </a:p>
        </p:txBody>
      </p:sp>
    </p:spTree>
    <p:extLst>
      <p:ext uri="{BB962C8B-B14F-4D97-AF65-F5344CB8AC3E}">
        <p14:creationId xmlns:p14="http://schemas.microsoft.com/office/powerpoint/2010/main" val="800191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8622" y="4604396"/>
            <a:ext cx="5644955" cy="4282921"/>
          </a:xfrm>
        </p:spPr>
        <p:txBody>
          <a:bodyPr/>
          <a:lstStyle/>
          <a:p>
            <a:r>
              <a:rPr lang="en-US" sz="1200" dirty="0"/>
              <a:t>Younger beneficiaries show higher earnings across both sources than do older beneficiaries. Differences in annual earnings reported between admin and survey data range from $706 for 30-38 year olds to $532 for 21-29 year olds. However, the proportionate differences range from 43 to 200 percent, with 50-59 year olds reflecting the top end of that range. </a:t>
            </a:r>
          </a:p>
          <a:p>
            <a:endParaRPr lang="en-US" sz="1200" dirty="0"/>
          </a:p>
          <a:p>
            <a:r>
              <a:rPr lang="en-US" sz="1200" dirty="0"/>
              <a:t>Looking at self versus proxy reports, self-reports show a difference of $650 between admin and survey data, whereas for proxies that difference drops to $441. The proportionate difference is close to the pattern overall – at 118 and 125 percent, for self and proxy reports, respectively. </a:t>
            </a:r>
          </a:p>
          <a:p>
            <a:endParaRPr lang="en-US" sz="1200" dirty="0"/>
          </a:p>
          <a:p>
            <a:r>
              <a:rPr lang="en-US" sz="1200" dirty="0"/>
              <a:t>The results we just reviewed were for individuals who showed annual earnings in </a:t>
            </a:r>
            <a:r>
              <a:rPr lang="en-US" sz="1200" u="sng" dirty="0"/>
              <a:t>either</a:t>
            </a:r>
            <a:r>
              <a:rPr lang="en-US" sz="1200" dirty="0"/>
              <a:t> data source. When we ran this same comparison, focusing on those who had reported earnings in </a:t>
            </a:r>
            <a:r>
              <a:rPr lang="en-US" sz="1200" u="sng" dirty="0"/>
              <a:t>both</a:t>
            </a:r>
            <a:r>
              <a:rPr lang="en-US" sz="1200" dirty="0"/>
              <a:t> sources, the findings were similar, though the differences were smaller in ways that were logically consistent. </a:t>
            </a:r>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13</a:t>
            </a:fld>
            <a:endParaRPr lang="en-US" dirty="0"/>
          </a:p>
        </p:txBody>
      </p:sp>
    </p:spTree>
    <p:extLst>
      <p:ext uri="{BB962C8B-B14F-4D97-AF65-F5344CB8AC3E}">
        <p14:creationId xmlns:p14="http://schemas.microsoft.com/office/powerpoint/2010/main" val="1537943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56746" y="4604396"/>
            <a:ext cx="5605800" cy="4282921"/>
          </a:xfrm>
        </p:spPr>
        <p:txBody>
          <a:bodyPr/>
          <a:lstStyle/>
          <a:p>
            <a:r>
              <a:rPr lang="en-US" dirty="0" smtClean="0"/>
              <a:t>Several important issues can be driving these results. </a:t>
            </a:r>
          </a:p>
          <a:p>
            <a:endParaRPr lang="en-US" dirty="0" smtClean="0"/>
          </a:p>
          <a:p>
            <a:pPr defTabSz="948407"/>
            <a:r>
              <a:rPr lang="en-US" dirty="0" smtClean="0"/>
              <a:t>First is the issue of recall. Imagine you are a person with a sporadic work history,</a:t>
            </a:r>
            <a:r>
              <a:rPr lang="en-US" baseline="0" dirty="0" smtClean="0"/>
              <a:t> </a:t>
            </a:r>
            <a:r>
              <a:rPr lang="en-US" dirty="0" smtClean="0"/>
              <a:t>who worked a series of low-wage jobs intermittently across the prior year. Think of the cognitive load of recalling ALL of those jobs, parsing out which were </a:t>
            </a:r>
            <a:r>
              <a:rPr lang="en-US" u="sng" dirty="0" smtClean="0"/>
              <a:t>&gt;</a:t>
            </a:r>
            <a:r>
              <a:rPr lang="en-US" u="none" dirty="0" smtClean="0"/>
              <a:t>1</a:t>
            </a:r>
            <a:r>
              <a:rPr lang="en-US" u="none" baseline="0" dirty="0" smtClean="0"/>
              <a:t> month</a:t>
            </a:r>
            <a:r>
              <a:rPr lang="en-US" dirty="0" smtClean="0"/>
              <a:t>, and sorting through the details associated with each,</a:t>
            </a:r>
            <a:r>
              <a:rPr lang="en-US" baseline="0" dirty="0" smtClean="0"/>
              <a:t> </a:t>
            </a:r>
            <a:r>
              <a:rPr lang="en-US" dirty="0" smtClean="0"/>
              <a:t>such as usual hours worked, usual pay rate, etc. In addition, the task of separating out pre-tax income from take-home pay can</a:t>
            </a:r>
            <a:r>
              <a:rPr lang="en-US" baseline="0" dirty="0" smtClean="0"/>
              <a:t> be difficult for respondents</a:t>
            </a:r>
            <a:r>
              <a:rPr lang="en-US" dirty="0" smtClean="0"/>
              <a:t>,</a:t>
            </a:r>
            <a:r>
              <a:rPr lang="en-US" baseline="0" dirty="0" smtClean="0"/>
              <a:t> especially for low-wage work. </a:t>
            </a:r>
            <a:r>
              <a:rPr lang="en-US" dirty="0" smtClean="0"/>
              <a:t>Further, those who work in settings that pay by the piece rather than the hour may see great variability in their wages from day-to-day and week-to-week, which complicates the task of approximating “usual” earnings. </a:t>
            </a:r>
          </a:p>
          <a:p>
            <a:pPr defTabSz="948407"/>
            <a:endParaRPr lang="en-US" dirty="0"/>
          </a:p>
          <a:p>
            <a:r>
              <a:rPr lang="en-US" dirty="0" smtClean="0"/>
              <a:t>Next,</a:t>
            </a:r>
            <a:r>
              <a:rPr lang="en-US" baseline="0" dirty="0" smtClean="0"/>
              <a:t> </a:t>
            </a:r>
            <a:r>
              <a:rPr lang="en-US" dirty="0" smtClean="0"/>
              <a:t>recall that the survey data exclude wages from jobs held less than 30 days, whereas the admin data would include those earnings if the</a:t>
            </a:r>
            <a:r>
              <a:rPr lang="en-US" baseline="0" dirty="0" smtClean="0"/>
              <a:t> employer</a:t>
            </a:r>
            <a:r>
              <a:rPr lang="en-US" dirty="0" smtClean="0"/>
              <a:t> reported them. </a:t>
            </a:r>
          </a:p>
          <a:p>
            <a:endParaRPr lang="en-US" dirty="0"/>
          </a:p>
          <a:p>
            <a:r>
              <a:rPr lang="en-US" dirty="0" smtClean="0"/>
              <a:t>Finally, there is the</a:t>
            </a:r>
            <a:r>
              <a:rPr lang="en-US" baseline="0" dirty="0" smtClean="0"/>
              <a:t> </a:t>
            </a:r>
            <a:r>
              <a:rPr lang="en-US" dirty="0" smtClean="0"/>
              <a:t>impact of the study sponsor on the context of survey administration. Understandably, respondents may </a:t>
            </a:r>
            <a:r>
              <a:rPr lang="en-US" dirty="0"/>
              <a:t>be concerned about how the study sponsor will use </a:t>
            </a:r>
            <a:r>
              <a:rPr lang="en-US" dirty="0" smtClean="0"/>
              <a:t>their data. For the NBS,</a:t>
            </a:r>
            <a:r>
              <a:rPr lang="en-US" baseline="0" dirty="0" smtClean="0"/>
              <a:t> </a:t>
            </a:r>
            <a:r>
              <a:rPr lang="en-US" dirty="0" smtClean="0"/>
              <a:t>respondents may </a:t>
            </a:r>
            <a:r>
              <a:rPr lang="en-US" dirty="0"/>
              <a:t>be especially concerned about </a:t>
            </a:r>
            <a:r>
              <a:rPr lang="en-US" dirty="0" smtClean="0"/>
              <a:t>how </a:t>
            </a:r>
            <a:r>
              <a:rPr lang="en-US" dirty="0"/>
              <a:t>reporting any earnings data impacts benefits they receive – now or in the future.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14</a:t>
            </a:fld>
            <a:endParaRPr lang="en-US" dirty="0"/>
          </a:p>
        </p:txBody>
      </p:sp>
    </p:spTree>
    <p:extLst>
      <p:ext uri="{BB962C8B-B14F-4D97-AF65-F5344CB8AC3E}">
        <p14:creationId xmlns:p14="http://schemas.microsoft.com/office/powerpoint/2010/main" val="2710338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56746" y="4604396"/>
            <a:ext cx="5605800" cy="4282921"/>
          </a:xfrm>
        </p:spPr>
        <p:txBody>
          <a:bodyPr/>
          <a:lstStyle/>
          <a:p>
            <a:r>
              <a:rPr lang="en-US" dirty="0" smtClean="0"/>
              <a:t>Several important issues can be driving these results. </a:t>
            </a:r>
          </a:p>
          <a:p>
            <a:endParaRPr lang="en-US" dirty="0" smtClean="0"/>
          </a:p>
          <a:p>
            <a:pPr defTabSz="948407"/>
            <a:r>
              <a:rPr lang="en-US" dirty="0" smtClean="0"/>
              <a:t>First is the issue of recall. Imagine you are a person with a sporadic work history,</a:t>
            </a:r>
            <a:r>
              <a:rPr lang="en-US" baseline="0" dirty="0" smtClean="0"/>
              <a:t> </a:t>
            </a:r>
            <a:r>
              <a:rPr lang="en-US" dirty="0" smtClean="0"/>
              <a:t>who worked a series of low-wage jobs intermittently across the prior year. Think of the cognitive load of recalling ALL of those jobs, parsing out which were </a:t>
            </a:r>
            <a:r>
              <a:rPr lang="en-US" u="sng" dirty="0" smtClean="0"/>
              <a:t>&gt;</a:t>
            </a:r>
            <a:r>
              <a:rPr lang="en-US" u="none" dirty="0" smtClean="0"/>
              <a:t>1</a:t>
            </a:r>
            <a:r>
              <a:rPr lang="en-US" u="none" baseline="0" dirty="0" smtClean="0"/>
              <a:t> month</a:t>
            </a:r>
            <a:r>
              <a:rPr lang="en-US" dirty="0" smtClean="0"/>
              <a:t>, and sorting through the details associated with each,</a:t>
            </a:r>
            <a:r>
              <a:rPr lang="en-US" baseline="0" dirty="0" smtClean="0"/>
              <a:t> </a:t>
            </a:r>
            <a:r>
              <a:rPr lang="en-US" dirty="0" smtClean="0"/>
              <a:t>such as usual hours worked, usual pay rate, etc. In addition, the task of separating out pre-tax income from take-home pay can</a:t>
            </a:r>
            <a:r>
              <a:rPr lang="en-US" baseline="0" dirty="0" smtClean="0"/>
              <a:t> be difficult for respondents</a:t>
            </a:r>
            <a:r>
              <a:rPr lang="en-US" dirty="0" smtClean="0"/>
              <a:t>,</a:t>
            </a:r>
            <a:r>
              <a:rPr lang="en-US" baseline="0" dirty="0" smtClean="0"/>
              <a:t> especially for low-wage work. </a:t>
            </a:r>
            <a:r>
              <a:rPr lang="en-US" dirty="0" smtClean="0"/>
              <a:t>Further, those who work in settings that pay by the piece rather than the hour may see great variability in their wages from day-to-day and week-to-week, which complicates the task of approximating “usual” earnings. </a:t>
            </a:r>
          </a:p>
          <a:p>
            <a:pPr defTabSz="948407"/>
            <a:endParaRPr lang="en-US" dirty="0"/>
          </a:p>
          <a:p>
            <a:r>
              <a:rPr lang="en-US" dirty="0" smtClean="0"/>
              <a:t>Next,</a:t>
            </a:r>
            <a:r>
              <a:rPr lang="en-US" baseline="0" dirty="0" smtClean="0"/>
              <a:t> </a:t>
            </a:r>
            <a:r>
              <a:rPr lang="en-US" dirty="0" smtClean="0"/>
              <a:t>recall that the survey data exclude wages from jobs held less than 30 days, whereas the admin data would include those earnings if the</a:t>
            </a:r>
            <a:r>
              <a:rPr lang="en-US" baseline="0" dirty="0" smtClean="0"/>
              <a:t> employer</a:t>
            </a:r>
            <a:r>
              <a:rPr lang="en-US" dirty="0" smtClean="0"/>
              <a:t> reported them. </a:t>
            </a:r>
          </a:p>
          <a:p>
            <a:endParaRPr lang="en-US" dirty="0"/>
          </a:p>
          <a:p>
            <a:r>
              <a:rPr lang="en-US" dirty="0" smtClean="0"/>
              <a:t>Finally, there is the</a:t>
            </a:r>
            <a:r>
              <a:rPr lang="en-US" baseline="0" dirty="0" smtClean="0"/>
              <a:t> </a:t>
            </a:r>
            <a:r>
              <a:rPr lang="en-US" dirty="0" smtClean="0"/>
              <a:t>impact of the study sponsor on the context of survey administration. Understandably, respondents may </a:t>
            </a:r>
            <a:r>
              <a:rPr lang="en-US" dirty="0"/>
              <a:t>be concerned about how the study sponsor will use </a:t>
            </a:r>
            <a:r>
              <a:rPr lang="en-US" dirty="0" smtClean="0"/>
              <a:t>their data. For the NBS,</a:t>
            </a:r>
            <a:r>
              <a:rPr lang="en-US" baseline="0" dirty="0" smtClean="0"/>
              <a:t> </a:t>
            </a:r>
            <a:r>
              <a:rPr lang="en-US" dirty="0" smtClean="0"/>
              <a:t>respondents may </a:t>
            </a:r>
            <a:r>
              <a:rPr lang="en-US" dirty="0"/>
              <a:t>be especially concerned about </a:t>
            </a:r>
            <a:r>
              <a:rPr lang="en-US" dirty="0" smtClean="0"/>
              <a:t>how </a:t>
            </a:r>
            <a:r>
              <a:rPr lang="en-US" dirty="0"/>
              <a:t>reporting any earnings data impacts benefits they receive – now or in the future.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15</a:t>
            </a:fld>
            <a:endParaRPr lang="en-US" dirty="0"/>
          </a:p>
        </p:txBody>
      </p:sp>
    </p:spTree>
    <p:extLst>
      <p:ext uri="{BB962C8B-B14F-4D97-AF65-F5344CB8AC3E}">
        <p14:creationId xmlns:p14="http://schemas.microsoft.com/office/powerpoint/2010/main" val="853556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6059" y="4604396"/>
            <a:ext cx="5369128" cy="4282921"/>
          </a:xfrm>
        </p:spPr>
        <p:txBody>
          <a:bodyPr/>
          <a:lstStyle/>
          <a:p>
            <a:r>
              <a:rPr lang="en-US" dirty="0" smtClean="0"/>
              <a:t>In summary, we </a:t>
            </a:r>
            <a:r>
              <a:rPr lang="en-US" dirty="0"/>
              <a:t>find that employment and earnings estimates are consistently higher in administrative data relative to survey data for all beneficiaries. Both the relative and overall percentage differences tended to be highest for subgroups of beneficiaries with relatively lower employment rates based on the survey.  </a:t>
            </a:r>
            <a:endParaRPr lang="en-US" dirty="0" smtClean="0"/>
          </a:p>
          <a:p>
            <a:endParaRPr lang="en-US" dirty="0"/>
          </a:p>
          <a:p>
            <a:r>
              <a:rPr lang="en-US" dirty="0"/>
              <a:t>These findings </a:t>
            </a:r>
            <a:r>
              <a:rPr lang="en-US" dirty="0" smtClean="0"/>
              <a:t>can </a:t>
            </a:r>
            <a:r>
              <a:rPr lang="en-US" dirty="0"/>
              <a:t>inform survey design decisions about when and where to best make use of questions related to employment and earnings.  For example, administrative reports on earnings might be a valid substitute for survey data when the </a:t>
            </a:r>
            <a:r>
              <a:rPr lang="en-US" dirty="0" smtClean="0"/>
              <a:t>only variable </a:t>
            </a:r>
            <a:r>
              <a:rPr lang="en-US" dirty="0"/>
              <a:t>of interest is annual earnings. </a:t>
            </a:r>
            <a:r>
              <a:rPr lang="en-US" dirty="0" smtClean="0"/>
              <a:t>They could also be used to inform decisions about when to </a:t>
            </a:r>
            <a:r>
              <a:rPr lang="en-US" dirty="0"/>
              <a:t>use </a:t>
            </a:r>
            <a:r>
              <a:rPr lang="en-US" dirty="0" smtClean="0"/>
              <a:t>survey or administrative data </a:t>
            </a:r>
            <a:r>
              <a:rPr lang="en-US" dirty="0"/>
              <a:t>to identify employed beneficiaries for future demonstration projects to target supports to working beneficiaries</a:t>
            </a:r>
            <a:r>
              <a:rPr lang="en-US" dirty="0" smtClean="0"/>
              <a:t>.</a:t>
            </a:r>
          </a:p>
          <a:p>
            <a:endParaRPr lang="en-US" dirty="0" smtClean="0"/>
          </a:p>
          <a:p>
            <a:r>
              <a:rPr lang="en-US" dirty="0" smtClean="0"/>
              <a:t>Where can we go from here? </a:t>
            </a:r>
          </a:p>
          <a:p>
            <a:endParaRPr lang="en-US" dirty="0" smtClean="0"/>
          </a:p>
          <a:p>
            <a:r>
              <a:rPr lang="en-US" dirty="0" smtClean="0"/>
              <a:t>Future analyses could examine differences between survey and administrative data from other SSA-sponsored surveys of beneficiaries. Such work could further our understanding of the degree to which other aspects of survey context, such as emphasis on employment or linkage to an employment-focused demonstration program, may impact employment and earnings reports, while holding the survey sponsor context constant. </a:t>
            </a:r>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16</a:t>
            </a:fld>
            <a:endParaRPr lang="en-US" dirty="0"/>
          </a:p>
        </p:txBody>
      </p:sp>
    </p:spTree>
    <p:extLst>
      <p:ext uri="{BB962C8B-B14F-4D97-AF65-F5344CB8AC3E}">
        <p14:creationId xmlns:p14="http://schemas.microsoft.com/office/powerpoint/2010/main" val="509859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25994" y="4604396"/>
            <a:ext cx="4927001" cy="4282921"/>
          </a:xfrm>
        </p:spPr>
        <p:txBody>
          <a:bodyPr/>
          <a:lstStyle/>
          <a:p>
            <a:r>
              <a:rPr lang="en-US" dirty="0" smtClean="0"/>
              <a:t>If you have additional questions or would like to discuss the paper further, please contact David Wittenburg at our contact information shown here.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17</a:t>
            </a:fld>
            <a:endParaRPr lang="en-US" dirty="0"/>
          </a:p>
        </p:txBody>
      </p:sp>
    </p:spTree>
    <p:extLst>
      <p:ext uri="{BB962C8B-B14F-4D97-AF65-F5344CB8AC3E}">
        <p14:creationId xmlns:p14="http://schemas.microsoft.com/office/powerpoint/2010/main" val="3213567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25993" y="4604396"/>
            <a:ext cx="5012881" cy="4282921"/>
          </a:xfrm>
        </p:spPr>
        <p:txBody>
          <a:bodyPr/>
          <a:lstStyle/>
          <a:p>
            <a:r>
              <a:rPr lang="en-US" dirty="0"/>
              <a:t>Thank you so much for your time and attention </a:t>
            </a:r>
            <a:r>
              <a:rPr lang="en-US" dirty="0" smtClean="0"/>
              <a:t>today!</a:t>
            </a:r>
            <a:r>
              <a:rPr lang="en-US" baseline="0" dirty="0" smtClean="0"/>
              <a:t> </a:t>
            </a:r>
          </a:p>
          <a:p>
            <a:endParaRPr lang="en-US" baseline="0" dirty="0" smtClean="0"/>
          </a:p>
          <a:p>
            <a:r>
              <a:rPr lang="en-US" dirty="0" smtClean="0"/>
              <a:t>I conclude with some important acknowledgements. Funding for this study is provided by the </a:t>
            </a:r>
            <a:r>
              <a:rPr lang="en-US" dirty="0"/>
              <a:t>Employment Policy and Measurement </a:t>
            </a:r>
            <a:r>
              <a:rPr lang="en-US" dirty="0" smtClean="0"/>
              <a:t>Rehabilitation </a:t>
            </a:r>
            <a:r>
              <a:rPr lang="en-US" dirty="0"/>
              <a:t>Research and Training </a:t>
            </a:r>
            <a:r>
              <a:rPr lang="en-US" dirty="0" smtClean="0"/>
              <a:t>Center. This paper is one of many resulting from this grant. </a:t>
            </a:r>
          </a:p>
          <a:p>
            <a:endParaRPr lang="en-US" dirty="0"/>
          </a:p>
          <a:p>
            <a:r>
              <a:rPr lang="en-US" dirty="0" smtClean="0"/>
              <a:t>Second, SSA approved the use of the restricted-access file of the NBS, in addition to the MEF, for our administrative records comparison. Our thanks to them and to Jeffrey Hemmeter at SSA who led the creation of the tables for analysis and for his contributions to the paper overall. Finally, many thanks to my co-authors for their thought leadership and collaborative engagement. </a:t>
            </a: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18</a:t>
            </a:fld>
            <a:endParaRPr lang="en-US" dirty="0"/>
          </a:p>
        </p:txBody>
      </p:sp>
    </p:spTree>
    <p:extLst>
      <p:ext uri="{BB962C8B-B14F-4D97-AF65-F5344CB8AC3E}">
        <p14:creationId xmlns:p14="http://schemas.microsoft.com/office/powerpoint/2010/main" val="30663448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19</a:t>
            </a:fld>
            <a:endParaRPr lang="en-US" dirty="0"/>
          </a:p>
        </p:txBody>
      </p:sp>
    </p:spTree>
    <p:extLst>
      <p:ext uri="{BB962C8B-B14F-4D97-AF65-F5344CB8AC3E}">
        <p14:creationId xmlns:p14="http://schemas.microsoft.com/office/powerpoint/2010/main" val="2166665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618" y="4591810"/>
            <a:ext cx="5645426" cy="4271219"/>
          </a:xfrm>
        </p:spPr>
        <p:txBody>
          <a:bodyPr/>
          <a:lstStyle/>
          <a:p>
            <a:r>
              <a:rPr lang="en-US" dirty="0"/>
              <a:t>Both </a:t>
            </a:r>
            <a:r>
              <a:rPr lang="en-US" dirty="0" smtClean="0"/>
              <a:t>of these data </a:t>
            </a:r>
            <a:r>
              <a:rPr lang="en-US" dirty="0"/>
              <a:t>sources offer advantages in monitoring program operations, capturing beneficiary characteristics, and measuring the impact of demonstration programs. To date, limited information existed in how </a:t>
            </a:r>
            <a:r>
              <a:rPr lang="en-US" dirty="0" smtClean="0"/>
              <a:t>employment</a:t>
            </a:r>
            <a:r>
              <a:rPr lang="en-US" baseline="0" dirty="0" smtClean="0"/>
              <a:t> and earnings </a:t>
            </a:r>
            <a:r>
              <a:rPr lang="en-US" dirty="0" smtClean="0"/>
              <a:t>measures </a:t>
            </a:r>
            <a:r>
              <a:rPr lang="en-US" dirty="0"/>
              <a:t>might differ depending on the </a:t>
            </a:r>
            <a:r>
              <a:rPr lang="en-US" dirty="0" smtClean="0"/>
              <a:t>data source. </a:t>
            </a:r>
          </a:p>
          <a:p>
            <a:endParaRPr lang="en-US" dirty="0" smtClean="0"/>
          </a:p>
          <a:p>
            <a:r>
              <a:rPr lang="en-US" dirty="0" smtClean="0"/>
              <a:t>We </a:t>
            </a:r>
            <a:r>
              <a:rPr lang="en-US" dirty="0"/>
              <a:t>find employment rates and earnings levels </a:t>
            </a:r>
            <a:r>
              <a:rPr lang="en-US" dirty="0" smtClean="0"/>
              <a:t>are consistently </a:t>
            </a:r>
            <a:r>
              <a:rPr lang="en-US" dirty="0"/>
              <a:t>higher in administrative data relative to survey </a:t>
            </a:r>
            <a:r>
              <a:rPr lang="en-US" dirty="0" smtClean="0"/>
              <a:t>data, with the </a:t>
            </a:r>
            <a:r>
              <a:rPr lang="en-US" dirty="0"/>
              <a:t>largest proportionate </a:t>
            </a:r>
            <a:r>
              <a:rPr lang="en-US" dirty="0" smtClean="0"/>
              <a:t>differences </a:t>
            </a:r>
            <a:r>
              <a:rPr lang="en-US" dirty="0"/>
              <a:t>concentrated in populations that tended to have low earnings. This is consistent with the previous literature. </a:t>
            </a:r>
            <a:r>
              <a:rPr lang="en-US" dirty="0" smtClean="0"/>
              <a:t>Why </a:t>
            </a:r>
            <a:r>
              <a:rPr lang="en-US" dirty="0"/>
              <a:t>does this matter if it’s consistent with previous literature? </a:t>
            </a:r>
            <a:endParaRPr lang="en-US" dirty="0" smtClean="0"/>
          </a:p>
          <a:p>
            <a:r>
              <a:rPr lang="en-US" sz="1100" kern="1200" dirty="0" smtClean="0">
                <a:solidFill>
                  <a:schemeClr val="tx1"/>
                </a:solidFill>
                <a:effectLst/>
                <a:latin typeface="Arial" charset="0"/>
                <a:ea typeface="+mn-ea"/>
                <a:cs typeface="+mn-cs"/>
              </a:rPr>
              <a:t>The differences in employment rates and earnings levels are larger in overall size and relative magnitude for survey subgroups who have relatively lower employment rates in comparison to all beneficiaries. Nonetheless, both administrative and survey data indicate that less than 20 percent of beneficiaries work during the previous year, suggesting both provide plausible population-based estimates for the overall beneficiary population</a:t>
            </a:r>
            <a:endParaRPr lang="en-US" dirty="0" smtClean="0"/>
          </a:p>
          <a:p>
            <a:endParaRPr lang="en-US" dirty="0" smtClean="0"/>
          </a:p>
          <a:p>
            <a:pPr defTabSz="948407">
              <a:defRPr/>
            </a:pPr>
            <a:r>
              <a:rPr lang="en-US" dirty="0" smtClean="0"/>
              <a:t>First</a:t>
            </a:r>
            <a:r>
              <a:rPr lang="en-US" baseline="0" dirty="0" smtClean="0"/>
              <a:t> characterization.</a:t>
            </a:r>
            <a:r>
              <a:rPr lang="en-US" dirty="0" smtClean="0"/>
              <a:t> there is a broad interest in</a:t>
            </a:r>
            <a:r>
              <a:rPr lang="en-US" baseline="0" dirty="0" smtClean="0"/>
              <a:t> using administrative to support or supplement survey data.</a:t>
            </a:r>
          </a:p>
          <a:p>
            <a:pPr defTabSz="948407">
              <a:defRPr/>
            </a:pPr>
            <a:endParaRPr lang="en-US" baseline="0" dirty="0" smtClean="0"/>
          </a:p>
          <a:p>
            <a:pPr defTabSz="948407">
              <a:defRPr/>
            </a:pPr>
            <a:r>
              <a:rPr lang="en-US" baseline="0" dirty="0" smtClean="0"/>
              <a:t>Second demonstration research. </a:t>
            </a:r>
            <a:r>
              <a:rPr lang="en-US" dirty="0" smtClean="0"/>
              <a:t>Several </a:t>
            </a:r>
            <a:r>
              <a:rPr lang="en-US" dirty="0"/>
              <a:t>demonstrations use </a:t>
            </a:r>
            <a:r>
              <a:rPr lang="en-US" dirty="0" smtClean="0"/>
              <a:t>these </a:t>
            </a:r>
            <a:r>
              <a:rPr lang="en-US" dirty="0"/>
              <a:t>data to produce employment estimates. Our findings indicate that admin estimates will produce higher estimates, particularly for lower earners.  If demonstrations have impacts on lower earners, </a:t>
            </a:r>
            <a:r>
              <a:rPr lang="en-US" dirty="0" smtClean="0"/>
              <a:t>survey </a:t>
            </a:r>
            <a:r>
              <a:rPr lang="en-US" dirty="0"/>
              <a:t>estimates of earnings might understate impacts relative to admin </a:t>
            </a:r>
            <a:r>
              <a:rPr lang="en-US" dirty="0" smtClean="0"/>
              <a:t>data.</a:t>
            </a:r>
          </a:p>
          <a:p>
            <a:pPr defTabSz="948407">
              <a:defRPr/>
            </a:pPr>
            <a:endParaRPr lang="en-US" dirty="0" smtClean="0"/>
          </a:p>
          <a:p>
            <a:pPr defTabSz="948407">
              <a:defRPr/>
            </a:pPr>
            <a:r>
              <a:rPr lang="en-US" dirty="0" smtClean="0"/>
              <a:t>Finally:</a:t>
            </a:r>
            <a:r>
              <a:rPr lang="en-US" baseline="0" dirty="0" smtClean="0"/>
              <a:t> policy.</a:t>
            </a:r>
            <a:r>
              <a:rPr lang="en-US" dirty="0" smtClean="0"/>
              <a:t>, if</a:t>
            </a:r>
            <a:r>
              <a:rPr lang="en-US" baseline="0" dirty="0" smtClean="0"/>
              <a:t> </a:t>
            </a:r>
            <a:r>
              <a:rPr lang="en-US" dirty="0" smtClean="0"/>
              <a:t>policymakers </a:t>
            </a:r>
            <a:r>
              <a:rPr lang="en-US" dirty="0"/>
              <a:t>interested in targeting workers with </a:t>
            </a:r>
            <a:r>
              <a:rPr lang="en-US" dirty="0" smtClean="0"/>
              <a:t>supports</a:t>
            </a:r>
            <a:r>
              <a:rPr lang="en-US" dirty="0"/>
              <a:t>, </a:t>
            </a:r>
            <a:r>
              <a:rPr lang="en-US" dirty="0" smtClean="0"/>
              <a:t>admin </a:t>
            </a:r>
            <a:r>
              <a:rPr lang="en-US" dirty="0"/>
              <a:t>earnings estimates will capture a “larger sample,” which has potential implications for any demonstrations that screen people based on employment or employment interest. </a:t>
            </a:r>
            <a:endParaRPr lang="en-US" sz="1200" b="1" i="1" dirty="0">
              <a:solidFill>
                <a:srgbClr val="FFFF00"/>
              </a:solidFill>
            </a:endParaRPr>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a:t>
            </a:fld>
            <a:endParaRPr lang="en-US" dirty="0"/>
          </a:p>
        </p:txBody>
      </p:sp>
    </p:spTree>
    <p:extLst>
      <p:ext uri="{BB962C8B-B14F-4D97-AF65-F5344CB8AC3E}">
        <p14:creationId xmlns:p14="http://schemas.microsoft.com/office/powerpoint/2010/main" val="200740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70024" y="4604391"/>
            <a:ext cx="5494450" cy="4274676"/>
          </a:xfrm>
        </p:spPr>
        <p:txBody>
          <a:bodyPr/>
          <a:lstStyle/>
          <a:p>
            <a:r>
              <a:rPr lang="en-US" dirty="0" smtClean="0"/>
              <a:t>Social</a:t>
            </a:r>
            <a:r>
              <a:rPr lang="en-US" baseline="0" dirty="0" smtClean="0"/>
              <a:t> Security disability program beneficiaries </a:t>
            </a:r>
            <a:r>
              <a:rPr lang="en-US" dirty="0" smtClean="0"/>
              <a:t>are a subset of the U.S. population that has faced chronically low rates of employment. </a:t>
            </a:r>
            <a:r>
              <a:rPr lang="en-US" dirty="0"/>
              <a:t>E</a:t>
            </a:r>
            <a:r>
              <a:rPr lang="en-US" dirty="0" smtClean="0"/>
              <a:t>fforts are underway to improve employment outcomes for these individuals – including large-scale, federally funded demonstration programs. These demonstrations need to measure impacts such as: </a:t>
            </a:r>
          </a:p>
          <a:p>
            <a:endParaRPr lang="en-US" dirty="0" smtClean="0"/>
          </a:p>
          <a:p>
            <a:pPr marL="237672" indent="-237672">
              <a:buAutoNum type="arabicParenR"/>
            </a:pPr>
            <a:r>
              <a:rPr lang="en-US" dirty="0"/>
              <a:t>W</a:t>
            </a:r>
            <a:r>
              <a:rPr lang="en-US" dirty="0" smtClean="0"/>
              <a:t>hat percent of this population is employed and how much they earn; </a:t>
            </a:r>
          </a:p>
          <a:p>
            <a:pPr marL="237672" indent="-237672">
              <a:buAutoNum type="arabicParenR"/>
            </a:pPr>
            <a:r>
              <a:rPr lang="en-US" dirty="0"/>
              <a:t>W</a:t>
            </a:r>
            <a:r>
              <a:rPr lang="en-US" dirty="0" smtClean="0"/>
              <a:t>hether earnings change over time; and </a:t>
            </a:r>
          </a:p>
          <a:p>
            <a:pPr marL="237672" indent="-237672">
              <a:buAutoNum type="arabicParenR"/>
            </a:pPr>
            <a:r>
              <a:rPr lang="en-US" dirty="0" smtClean="0"/>
              <a:t>If there is variation on these measures among subgroups. </a:t>
            </a:r>
          </a:p>
          <a:p>
            <a:endParaRPr lang="en-US" dirty="0" smtClean="0"/>
          </a:p>
          <a:p>
            <a:r>
              <a:rPr lang="en-US" dirty="0" smtClean="0"/>
              <a:t>At the same time, federal agencies face resource constraints and difficult decisions about what kinds of data to collect and when it is best to leverage administrative records and when survey data are needed. </a:t>
            </a:r>
          </a:p>
          <a:p>
            <a:endParaRPr lang="en-US" dirty="0"/>
          </a:p>
          <a:p>
            <a:r>
              <a:rPr lang="en-US" dirty="0" smtClean="0"/>
              <a:t>As</a:t>
            </a:r>
            <a:r>
              <a:rPr lang="en-US" baseline="0" dirty="0" smtClean="0"/>
              <a:t> such, t</a:t>
            </a:r>
            <a:r>
              <a:rPr lang="en-US" dirty="0" smtClean="0"/>
              <a:t>his study fills an important gap in the literature to date. Understanding these data helps policy makers design better demonstrations and develop ways to better target services. These data also help researchers make best use of each data source, particularly with a greater appreciation of variation across subgroups.</a:t>
            </a: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3</a:t>
            </a:fld>
            <a:endParaRPr lang="en-US" dirty="0"/>
          </a:p>
        </p:txBody>
      </p:sp>
    </p:spTree>
    <p:extLst>
      <p:ext uri="{BB962C8B-B14F-4D97-AF65-F5344CB8AC3E}">
        <p14:creationId xmlns:p14="http://schemas.microsoft.com/office/powerpoint/2010/main" val="2738584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019" y="4604389"/>
            <a:ext cx="5821359" cy="4379497"/>
          </a:xfrm>
        </p:spPr>
        <p:txBody>
          <a:bodyPr/>
          <a:lstStyle/>
          <a:p>
            <a:r>
              <a:rPr lang="en-US" dirty="0">
                <a:latin typeface="Arial" panose="020B0604020202020204" pitchFamily="34" charset="0"/>
                <a:cs typeface="Arial" panose="020B0604020202020204" pitchFamily="34" charset="0"/>
              </a:rPr>
              <a:t>Exploring differences between survey and administrative data </a:t>
            </a:r>
            <a:r>
              <a:rPr lang="en-US" dirty="0" smtClean="0">
                <a:latin typeface="Arial" panose="020B0604020202020204" pitchFamily="34" charset="0"/>
                <a:cs typeface="Arial" panose="020B0604020202020204" pitchFamily="34" charset="0"/>
              </a:rPr>
              <a:t>on earnings is </a:t>
            </a:r>
            <a:r>
              <a:rPr lang="en-US" dirty="0">
                <a:latin typeface="Arial" panose="020B0604020202020204" pitchFamily="34" charset="0"/>
                <a:cs typeface="Arial" panose="020B0604020202020204" pitchFamily="34" charset="0"/>
              </a:rPr>
              <a:t>not a new undertaking. However, prior studies have used national surveys of the </a:t>
            </a:r>
            <a:r>
              <a:rPr lang="en-US" u="sng" dirty="0">
                <a:latin typeface="Arial" panose="020B0604020202020204" pitchFamily="34" charset="0"/>
                <a:cs typeface="Arial" panose="020B0604020202020204" pitchFamily="34" charset="0"/>
              </a:rPr>
              <a:t>general</a:t>
            </a:r>
            <a:r>
              <a:rPr lang="en-US" dirty="0">
                <a:latin typeface="Arial" panose="020B0604020202020204" pitchFamily="34" charset="0"/>
                <a:cs typeface="Arial" panose="020B0604020202020204" pitchFamily="34" charset="0"/>
              </a:rPr>
              <a:t> population – most often the Current Population Survey (CPS) </a:t>
            </a:r>
            <a:r>
              <a:rPr lang="en-US" dirty="0" smtClean="0">
                <a:latin typeface="Arial" panose="020B0604020202020204" pitchFamily="34" charset="0"/>
                <a:cs typeface="Arial" panose="020B0604020202020204" pitchFamily="34" charset="0"/>
              </a:rPr>
              <a:t>or </a:t>
            </a:r>
            <a:r>
              <a:rPr lang="en-US" dirty="0">
                <a:latin typeface="Arial" panose="020B0604020202020204" pitchFamily="34" charset="0"/>
                <a:cs typeface="Arial" panose="020B0604020202020204" pitchFamily="34" charset="0"/>
              </a:rPr>
              <a:t>the Survey of Income and Program Participation (SIPP). For administrative data, most </a:t>
            </a:r>
            <a:r>
              <a:rPr lang="en-US" dirty="0" smtClean="0">
                <a:latin typeface="Arial" panose="020B0604020202020204" pitchFamily="34" charset="0"/>
                <a:cs typeface="Arial" panose="020B0604020202020204" pitchFamily="34" charset="0"/>
              </a:rPr>
              <a:t>used Unemployment </a:t>
            </a:r>
            <a:r>
              <a:rPr lang="en-US" dirty="0">
                <a:latin typeface="Arial" panose="020B0604020202020204" pitchFamily="34" charset="0"/>
                <a:cs typeface="Arial" panose="020B0604020202020204" pitchFamily="34" charset="0"/>
              </a:rPr>
              <a:t>Insurance (UI) program data or the Detailed Earnings </a:t>
            </a:r>
            <a:r>
              <a:rPr lang="en-US" dirty="0" smtClean="0">
                <a:latin typeface="Arial" panose="020B0604020202020204" pitchFamily="34" charset="0"/>
                <a:cs typeface="Arial" panose="020B0604020202020204" pitchFamily="34" charset="0"/>
              </a:rPr>
              <a:t>Record, which </a:t>
            </a:r>
            <a:r>
              <a:rPr lang="en-US" dirty="0">
                <a:latin typeface="Arial" panose="020B0604020202020204" pitchFamily="34" charset="0"/>
                <a:cs typeface="Arial" panose="020B0604020202020204" pitchFamily="34" charset="0"/>
              </a:rPr>
              <a:t>is an administrative database of annual earnings extracted from SSA’s Master Earnings File (MEF). </a:t>
            </a:r>
            <a:r>
              <a:rPr lang="en-US" dirty="0" smtClean="0">
                <a:latin typeface="Arial" panose="020B0604020202020204" pitchFamily="34" charset="0"/>
                <a:cs typeface="Arial" panose="020B0604020202020204" pitchFamily="34" charset="0"/>
              </a:rPr>
              <a:t>To date, none </a:t>
            </a:r>
            <a:r>
              <a:rPr lang="en-US" dirty="0">
                <a:latin typeface="Arial" panose="020B0604020202020204" pitchFamily="34" charset="0"/>
                <a:cs typeface="Arial" panose="020B0604020202020204" pitchFamily="34" charset="0"/>
              </a:rPr>
              <a:t>have drawn these comparisons using the National Beneficiary Survey and the MEF.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What have others found? Survey data produce relatively lower estimates of employment and earnings than administrative data. </a:t>
            </a:r>
            <a:r>
              <a:rPr lang="en-US" dirty="0" smtClean="0">
                <a:latin typeface="Arial" panose="020B0604020202020204" pitchFamily="34" charset="0"/>
                <a:cs typeface="Arial" panose="020B0604020202020204" pitchFamily="34" charset="0"/>
              </a:rPr>
              <a:t>Most speculate</a:t>
            </a:r>
            <a:r>
              <a:rPr lang="en-US" b="1" dirty="0" smtClean="0">
                <a:solidFill>
                  <a:srgbClr val="FF000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earnings reported in surveys are lower </a:t>
            </a:r>
            <a:r>
              <a:rPr lang="en-US" dirty="0" smtClean="0">
                <a:latin typeface="Arial" panose="020B0604020202020204" pitchFamily="34" charset="0"/>
                <a:cs typeface="Arial" panose="020B0604020202020204" pitchFamily="34" charset="0"/>
              </a:rPr>
              <a:t>due to: </a:t>
            </a:r>
            <a:r>
              <a:rPr lang="en-US" dirty="0">
                <a:latin typeface="Arial" panose="020B0604020202020204" pitchFamily="34" charset="0"/>
                <a:cs typeface="Arial" panose="020B0604020202020204" pitchFamily="34" charset="0"/>
              </a:rPr>
              <a:t>(1) </a:t>
            </a:r>
            <a:r>
              <a:rPr lang="en-US" dirty="0" smtClean="0">
                <a:latin typeface="Arial" panose="020B0604020202020204" pitchFamily="34" charset="0"/>
                <a:cs typeface="Arial" panose="020B0604020202020204" pitchFamily="34" charset="0"/>
              </a:rPr>
              <a:t>underreporting </a:t>
            </a:r>
            <a:r>
              <a:rPr lang="en-US" dirty="0">
                <a:latin typeface="Arial" panose="020B0604020202020204" pitchFamily="34" charset="0"/>
                <a:cs typeface="Arial" panose="020B0604020202020204" pitchFamily="34" charset="0"/>
              </a:rPr>
              <a:t>of earnings sources unrelated to a primary </a:t>
            </a:r>
            <a:r>
              <a:rPr lang="en-US" dirty="0" smtClean="0">
                <a:latin typeface="Arial" panose="020B0604020202020204" pitchFamily="34" charset="0"/>
                <a:cs typeface="Arial" panose="020B0604020202020204" pitchFamily="34" charset="0"/>
              </a:rPr>
              <a:t>job; (</a:t>
            </a:r>
            <a:r>
              <a:rPr lang="en-US" dirty="0">
                <a:latin typeface="Arial" panose="020B0604020202020204" pitchFamily="34" charset="0"/>
                <a:cs typeface="Arial" panose="020B0604020202020204" pitchFamily="34" charset="0"/>
              </a:rPr>
              <a:t>2) underreporting on </a:t>
            </a:r>
            <a:r>
              <a:rPr lang="en-US" dirty="0" smtClean="0">
                <a:latin typeface="Arial" panose="020B0604020202020204" pitchFamily="34" charset="0"/>
                <a:cs typeface="Arial" panose="020B0604020202020204" pitchFamily="34" charset="0"/>
              </a:rPr>
              <a:t>several </a:t>
            </a:r>
            <a:r>
              <a:rPr lang="en-US" dirty="0">
                <a:latin typeface="Arial" panose="020B0604020202020204" pitchFamily="34" charset="0"/>
                <a:cs typeface="Arial" panose="020B0604020202020204" pitchFamily="34" charset="0"/>
              </a:rPr>
              <a:t>categories of </a:t>
            </a:r>
            <a:r>
              <a:rPr lang="en-US" dirty="0" smtClean="0">
                <a:latin typeface="Arial" panose="020B0604020202020204" pitchFamily="34" charset="0"/>
                <a:cs typeface="Arial" panose="020B0604020202020204" pitchFamily="34" charset="0"/>
              </a:rPr>
              <a:t>earnings (including </a:t>
            </a:r>
            <a:r>
              <a:rPr lang="en-US" dirty="0">
                <a:latin typeface="Arial" panose="020B0604020202020204" pitchFamily="34" charset="0"/>
                <a:cs typeface="Arial" panose="020B0604020202020204" pitchFamily="34" charset="0"/>
              </a:rPr>
              <a:t>short-term or overlapping </a:t>
            </a:r>
            <a:r>
              <a:rPr lang="en-US" dirty="0" smtClean="0">
                <a:latin typeface="Arial" panose="020B0604020202020204" pitchFamily="34" charset="0"/>
                <a:cs typeface="Arial" panose="020B0604020202020204" pitchFamily="34" charset="0"/>
              </a:rPr>
              <a:t>jobs and </a:t>
            </a:r>
            <a:r>
              <a:rPr lang="en-US" dirty="0">
                <a:latin typeface="Arial" panose="020B0604020202020204" pitchFamily="34" charset="0"/>
                <a:cs typeface="Arial" panose="020B0604020202020204" pitchFamily="34" charset="0"/>
              </a:rPr>
              <a:t>hourly </a:t>
            </a:r>
            <a:r>
              <a:rPr lang="en-US" dirty="0" smtClean="0">
                <a:latin typeface="Arial" panose="020B0604020202020204" pitchFamily="34" charset="0"/>
                <a:cs typeface="Arial" panose="020B0604020202020204" pitchFamily="34" charset="0"/>
              </a:rPr>
              <a:t>work); </a:t>
            </a:r>
            <a:r>
              <a:rPr lang="en-US" dirty="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(3) highly </a:t>
            </a:r>
            <a:r>
              <a:rPr lang="en-US" dirty="0">
                <a:latin typeface="Arial" panose="020B0604020202020204" pitchFamily="34" charset="0"/>
                <a:cs typeface="Arial" panose="020B0604020202020204" pitchFamily="34" charset="0"/>
              </a:rPr>
              <a:t>variable sources of wages. Therefore, greater variation may be observed more in some populations than others. In particular, those at the lowest end of the income spectrum are more likely to show earnings discrepancies than middle-income individuals. </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Finally, several studies advocate for a hybrid approach in using </a:t>
            </a:r>
            <a:r>
              <a:rPr lang="en-US" dirty="0" smtClean="0">
                <a:latin typeface="Arial" panose="020B0604020202020204" pitchFamily="34" charset="0"/>
                <a:cs typeface="Arial" panose="020B0604020202020204" pitchFamily="34" charset="0"/>
              </a:rPr>
              <a:t>survey and administrative data, </a:t>
            </a:r>
            <a:r>
              <a:rPr lang="en-US" dirty="0">
                <a:latin typeface="Arial" panose="020B0604020202020204" pitchFamily="34" charset="0"/>
                <a:cs typeface="Arial" panose="020B0604020202020204" pitchFamily="34" charset="0"/>
              </a:rPr>
              <a:t>as </a:t>
            </a:r>
            <a:r>
              <a:rPr lang="en-US" dirty="0" smtClean="0">
                <a:latin typeface="Arial" panose="020B0604020202020204" pitchFamily="34" charset="0"/>
                <a:cs typeface="Arial" panose="020B0604020202020204" pitchFamily="34" charset="0"/>
              </a:rPr>
              <a:t>neither represents a “gold standard” and each </a:t>
            </a:r>
            <a:r>
              <a:rPr lang="en-US" dirty="0">
                <a:latin typeface="Arial" panose="020B0604020202020204" pitchFamily="34" charset="0"/>
                <a:cs typeface="Arial" panose="020B0604020202020204" pitchFamily="34" charset="0"/>
              </a:rPr>
              <a:t>is subject to reporting </a:t>
            </a:r>
            <a:r>
              <a:rPr lang="en-US" dirty="0" smtClean="0">
                <a:latin typeface="Arial" panose="020B0604020202020204" pitchFamily="34" charset="0"/>
                <a:cs typeface="Arial" panose="020B0604020202020204" pitchFamily="34" charset="0"/>
              </a:rPr>
              <a:t>error. There </a:t>
            </a:r>
            <a:r>
              <a:rPr lang="en-US" dirty="0">
                <a:latin typeface="Arial" panose="020B0604020202020204" pitchFamily="34" charset="0"/>
                <a:cs typeface="Arial" panose="020B0604020202020204" pitchFamily="34" charset="0"/>
              </a:rPr>
              <a:t>can be considerable benefit to leveraging the best of both data sources to enhance overall data quality. </a:t>
            </a:r>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4</a:t>
            </a:fld>
            <a:endParaRPr lang="en-US" dirty="0"/>
          </a:p>
        </p:txBody>
      </p:sp>
    </p:spTree>
    <p:extLst>
      <p:ext uri="{BB962C8B-B14F-4D97-AF65-F5344CB8AC3E}">
        <p14:creationId xmlns:p14="http://schemas.microsoft.com/office/powerpoint/2010/main" val="1005239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6917" y="4604393"/>
            <a:ext cx="5842823" cy="4438246"/>
          </a:xfrm>
        </p:spPr>
        <p:txBody>
          <a:bodyPr/>
          <a:lstStyle/>
          <a:p>
            <a:r>
              <a:rPr lang="en-US" dirty="0" smtClean="0"/>
              <a:t>In light of the literature to date, we were curious to see how these data compared for this population of low-income people with disabilities, specifically SSA program beneficiaries. This population has far lower rates of employment overall, as well as a higher concentration of low-wage, episodic employment experiences. We’ve narrowed our focus for this study to three areas. </a:t>
            </a:r>
            <a:endParaRPr lang="en-US" dirty="0"/>
          </a:p>
          <a:p>
            <a:endParaRPr lang="en-US" dirty="0"/>
          </a:p>
          <a:p>
            <a:r>
              <a:rPr lang="en-US" dirty="0" smtClean="0"/>
              <a:t>First - what are their employment rates and earnings levels? </a:t>
            </a:r>
          </a:p>
          <a:p>
            <a:endParaRPr lang="en-US" dirty="0"/>
          </a:p>
          <a:p>
            <a:r>
              <a:rPr lang="en-US" dirty="0" smtClean="0"/>
              <a:t>Second - when comparing admin and survey data for the same individuals – do we see differences in the percentage of the population that would be classified as “employed”? </a:t>
            </a:r>
            <a:r>
              <a:rPr lang="en-US" dirty="0"/>
              <a:t>A</a:t>
            </a:r>
            <a:r>
              <a:rPr lang="en-US" dirty="0" smtClean="0"/>
              <a:t>nd when each data source shows an individual as “employed,” how do reported earnings compare? </a:t>
            </a:r>
            <a:r>
              <a:rPr lang="en-US" dirty="0"/>
              <a:t> </a:t>
            </a:r>
            <a:r>
              <a:rPr lang="en-US" dirty="0" smtClean="0"/>
              <a:t>Third - is there variation among subgroups – such as types of beneficiaries, demographics, or the type of survey response? </a:t>
            </a:r>
            <a:endParaRPr lang="en-US" dirty="0"/>
          </a:p>
          <a:p>
            <a:endParaRPr lang="en-US" dirty="0" smtClean="0"/>
          </a:p>
          <a:p>
            <a:r>
              <a:rPr lang="en-US" dirty="0" smtClean="0"/>
              <a:t>Our paper dives into the details – but due to time constraints, I’ll be sharing the highlights today. </a:t>
            </a: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5</a:t>
            </a:fld>
            <a:endParaRPr lang="en-US" dirty="0"/>
          </a:p>
        </p:txBody>
      </p:sp>
    </p:spTree>
    <p:extLst>
      <p:ext uri="{BB962C8B-B14F-4D97-AF65-F5344CB8AC3E}">
        <p14:creationId xmlns:p14="http://schemas.microsoft.com/office/powerpoint/2010/main" val="30582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21963" y="4604396"/>
            <a:ext cx="5634033" cy="4282921"/>
          </a:xfrm>
        </p:spPr>
        <p:txBody>
          <a:bodyPr/>
          <a:lstStyle/>
          <a:p>
            <a:r>
              <a:rPr lang="en-US" dirty="0"/>
              <a:t>To set the study results in context, </a:t>
            </a:r>
            <a:r>
              <a:rPr lang="en-US" dirty="0" smtClean="0"/>
              <a:t>I’ll briefly describe </a:t>
            </a:r>
            <a:r>
              <a:rPr lang="en-US" dirty="0"/>
              <a:t>each of the two primary data </a:t>
            </a:r>
            <a:r>
              <a:rPr lang="en-US" dirty="0" smtClean="0"/>
              <a:t>sources. </a:t>
            </a:r>
            <a:endParaRPr lang="en-US" dirty="0"/>
          </a:p>
          <a:p>
            <a:endParaRPr lang="en-US" dirty="0" smtClean="0"/>
          </a:p>
          <a:p>
            <a:r>
              <a:rPr lang="en-US" dirty="0" smtClean="0"/>
              <a:t>The </a:t>
            </a:r>
            <a:r>
              <a:rPr lang="en-US" dirty="0"/>
              <a:t>NBS is sponsored by </a:t>
            </a:r>
            <a:r>
              <a:rPr lang="en-US" dirty="0" smtClean="0"/>
              <a:t>SSA</a:t>
            </a:r>
            <a:r>
              <a:rPr lang="en-US" baseline="0" dirty="0" smtClean="0"/>
              <a:t> and </a:t>
            </a:r>
            <a:r>
              <a:rPr lang="en-US" dirty="0" smtClean="0"/>
              <a:t>provides information on employment-related activities. It includes </a:t>
            </a:r>
            <a:r>
              <a:rPr lang="en-US" dirty="0"/>
              <a:t>a nationally representative sample of DI beneficiaries and SSI recipients from age 18 </a:t>
            </a:r>
            <a:r>
              <a:rPr lang="en-US" dirty="0" smtClean="0"/>
              <a:t>and full </a:t>
            </a:r>
            <a:r>
              <a:rPr lang="en-US" dirty="0"/>
              <a:t>retirement age. </a:t>
            </a:r>
            <a:r>
              <a:rPr lang="en-US" dirty="0" smtClean="0"/>
              <a:t>Although other </a:t>
            </a:r>
            <a:r>
              <a:rPr lang="en-US" dirty="0"/>
              <a:t>national surveys may include this population in their results, the numbers are far too small to have meaningful analysis of subgroups. Therefore, the NBS provides an unprecedented opportunity to compare </a:t>
            </a:r>
            <a:r>
              <a:rPr lang="en-US" dirty="0" smtClean="0"/>
              <a:t>these data </a:t>
            </a:r>
            <a:r>
              <a:rPr lang="en-US" dirty="0"/>
              <a:t>for this </a:t>
            </a:r>
            <a:r>
              <a:rPr lang="en-US" dirty="0" smtClean="0"/>
              <a:t>population overall and for subgroups. </a:t>
            </a:r>
            <a:endParaRPr lang="en-US" dirty="0"/>
          </a:p>
          <a:p>
            <a:endParaRPr lang="en-US" dirty="0"/>
          </a:p>
          <a:p>
            <a:r>
              <a:rPr lang="en-US" dirty="0"/>
              <a:t>The samples for each of the three rounds are representative </a:t>
            </a:r>
            <a:r>
              <a:rPr lang="en-US" dirty="0" smtClean="0"/>
              <a:t>people on </a:t>
            </a:r>
            <a:r>
              <a:rPr lang="en-US" dirty="0"/>
              <a:t>the SSI and DI rolls as of June of the calendar year preceding the survey year. </a:t>
            </a:r>
            <a:r>
              <a:rPr lang="en-US" dirty="0" smtClean="0"/>
              <a:t>We have 7,987 </a:t>
            </a:r>
            <a:r>
              <a:rPr lang="en-US" dirty="0"/>
              <a:t>observations for sample members </a:t>
            </a:r>
            <a:r>
              <a:rPr lang="en-US" dirty="0" smtClean="0"/>
              <a:t>ages </a:t>
            </a:r>
            <a:r>
              <a:rPr lang="en-US" dirty="0"/>
              <a:t>21 to 64 at the time of </a:t>
            </a:r>
            <a:r>
              <a:rPr lang="en-US" dirty="0" smtClean="0"/>
              <a:t>the </a:t>
            </a:r>
            <a:r>
              <a:rPr lang="en-US" dirty="0"/>
              <a:t>interview. </a:t>
            </a:r>
            <a:endParaRPr lang="en-US" dirty="0" smtClean="0"/>
          </a:p>
          <a:p>
            <a:endParaRPr lang="en-US" dirty="0" smtClean="0"/>
          </a:p>
          <a:p>
            <a:r>
              <a:rPr lang="en-US" dirty="0" smtClean="0"/>
              <a:t>We </a:t>
            </a:r>
            <a:r>
              <a:rPr lang="en-US" dirty="0"/>
              <a:t>generated statistics using survey </a:t>
            </a:r>
            <a:r>
              <a:rPr lang="en-US" dirty="0" smtClean="0"/>
              <a:t>weights, and </a:t>
            </a:r>
            <a:r>
              <a:rPr lang="en-US" dirty="0"/>
              <a:t>all standard errors used to compute tests of statistical significance account appropriately for the complex NBS sampling design. </a:t>
            </a:r>
            <a:r>
              <a:rPr lang="en-US" dirty="0" smtClean="0"/>
              <a:t>Dollar </a:t>
            </a:r>
            <a:r>
              <a:rPr lang="en-US" dirty="0"/>
              <a:t>values </a:t>
            </a:r>
            <a:r>
              <a:rPr lang="en-US" dirty="0" smtClean="0"/>
              <a:t>shown for reported </a:t>
            </a:r>
            <a:r>
              <a:rPr lang="en-US" dirty="0"/>
              <a:t>earnings are expressed in nominal dollars.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6</a:t>
            </a:fld>
            <a:endParaRPr lang="en-US" dirty="0"/>
          </a:p>
        </p:txBody>
      </p:sp>
    </p:spTree>
    <p:extLst>
      <p:ext uri="{BB962C8B-B14F-4D97-AF65-F5344CB8AC3E}">
        <p14:creationId xmlns:p14="http://schemas.microsoft.com/office/powerpoint/2010/main" val="1943544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01764" y="4604396"/>
            <a:ext cx="5386648" cy="4282921"/>
          </a:xfrm>
        </p:spPr>
        <p:txBody>
          <a:bodyPr/>
          <a:lstStyle/>
          <a:p>
            <a:pPr defTabSz="948407">
              <a:defRPr/>
            </a:pPr>
            <a:r>
              <a:rPr lang="en-US" sz="1200" dirty="0"/>
              <a:t>The Master Earnings File contains annual earnings data compiled from Internal Revenue Service (IRS) data drawn from Forms W-2, quarterly earnings records, and annual income tax forms. SSA uses these data to compute benefit amounts for all types of beneficiaries.</a:t>
            </a:r>
          </a:p>
          <a:p>
            <a:endParaRPr lang="en-US" sz="1200" dirty="0"/>
          </a:p>
          <a:p>
            <a:r>
              <a:rPr lang="en-US" sz="1200" dirty="0"/>
              <a:t>Annual earnings are defined as the maximum of Social Security–taxable wages and self-employment earnings or Medicare-taxable wages and self-employment earnings, minus payments from known third-party sources (such as insurance companies) where payments involve earnings and tax records. As of 2009, these data reflect a taxable maximum of $106,800.</a:t>
            </a:r>
          </a:p>
          <a:p>
            <a:endParaRPr lang="en-US" sz="1200" dirty="0"/>
          </a:p>
          <a:p>
            <a:pPr defTabSz="948507">
              <a:defRPr/>
            </a:pPr>
            <a:r>
              <a:rPr lang="en-US" sz="1200" dirty="0"/>
              <a:t>These data are subject to quality assurance checks prior to inclusion in a record. For example, SSA flags instances where the name and Social Security numbers in the submissions do not match its records. Even with such checks, the MEF, like any dataset,  is subject to reporting error. These data may not represent all sources of income for an individual or may overrepresent earnings ascribed to someone in error. </a:t>
            </a:r>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7</a:t>
            </a:fld>
            <a:endParaRPr lang="en-US" dirty="0"/>
          </a:p>
        </p:txBody>
      </p:sp>
    </p:spTree>
    <p:extLst>
      <p:ext uri="{BB962C8B-B14F-4D97-AF65-F5344CB8AC3E}">
        <p14:creationId xmlns:p14="http://schemas.microsoft.com/office/powerpoint/2010/main" val="518960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3686" y="4604396"/>
            <a:ext cx="5258963" cy="4282921"/>
          </a:xfrm>
        </p:spPr>
        <p:txBody>
          <a:bodyPr/>
          <a:lstStyle/>
          <a:p>
            <a:r>
              <a:rPr lang="en-US" sz="1200" dirty="0"/>
              <a:t>So who is in this population we will be learning about? </a:t>
            </a:r>
          </a:p>
          <a:p>
            <a:endParaRPr lang="en-US" sz="1200" dirty="0"/>
          </a:p>
          <a:p>
            <a:r>
              <a:rPr lang="en-US" sz="1200" dirty="0"/>
              <a:t>The majority of the beneficiaries – 75 percent – are DI only. Sex is relatively evenly split, with slightly more women than men in the data, at 52 and 48 percent, respectively. These data reflect an older population, as 85 percent are ages 40 to 64. </a:t>
            </a:r>
          </a:p>
          <a:p>
            <a:endParaRPr lang="en-US" sz="1200" dirty="0"/>
          </a:p>
          <a:p>
            <a:r>
              <a:rPr lang="en-US" sz="1200" dirty="0"/>
              <a:t>Finally, the vast majority – 82 percent– are self-reporting. This is important. First, it affirms individuals’ right to self-advocate and provide information about their lives on their own or with supports. It also enables us to explore whether self or proxy reports vary substantially between the two sources. </a:t>
            </a:r>
          </a:p>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8</a:t>
            </a:fld>
            <a:endParaRPr lang="en-US" dirty="0"/>
          </a:p>
        </p:txBody>
      </p:sp>
    </p:spTree>
    <p:extLst>
      <p:ext uri="{BB962C8B-B14F-4D97-AF65-F5344CB8AC3E}">
        <p14:creationId xmlns:p14="http://schemas.microsoft.com/office/powerpoint/2010/main" val="740173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0341" y="4604396"/>
            <a:ext cx="5665954" cy="4282921"/>
          </a:xfrm>
        </p:spPr>
        <p:txBody>
          <a:bodyPr/>
          <a:lstStyle/>
          <a:p>
            <a:r>
              <a:rPr lang="en-US" dirty="0"/>
              <a:t>Collection of employment and earnings information is a complicated </a:t>
            </a:r>
            <a:r>
              <a:rPr lang="en-US" dirty="0" smtClean="0"/>
              <a:t>task and each source employs a different methodology to arrive at the results and each source is subject to reporting error. </a:t>
            </a:r>
            <a:endParaRPr lang="en-US" dirty="0"/>
          </a:p>
          <a:p>
            <a:endParaRPr lang="en-US" dirty="0"/>
          </a:p>
          <a:p>
            <a:r>
              <a:rPr lang="en-US" dirty="0" smtClean="0"/>
              <a:t>Recall </a:t>
            </a:r>
            <a:r>
              <a:rPr lang="en-US" dirty="0"/>
              <a:t>that the MEF produces an annual measure of earnings for each individual in a calendar year – the sum of all sources of reported income </a:t>
            </a:r>
            <a:r>
              <a:rPr lang="en-US" dirty="0" smtClean="0"/>
              <a:t>– </a:t>
            </a:r>
            <a:r>
              <a:rPr lang="en-US" dirty="0"/>
              <a:t>regardless of amount of earnings or duration of </a:t>
            </a:r>
            <a:r>
              <a:rPr lang="en-US" dirty="0" smtClean="0"/>
              <a:t>employment</a:t>
            </a:r>
            <a:r>
              <a:rPr lang="en-US" baseline="0" dirty="0" smtClean="0"/>
              <a:t> – up to the taxable cap</a:t>
            </a:r>
            <a:r>
              <a:rPr lang="en-US" dirty="0" smtClean="0"/>
              <a:t>. </a:t>
            </a:r>
          </a:p>
          <a:p>
            <a:endParaRPr lang="en-US" dirty="0" smtClean="0"/>
          </a:p>
          <a:p>
            <a:r>
              <a:rPr lang="en-US" dirty="0" smtClean="0"/>
              <a:t>In </a:t>
            </a:r>
            <a:r>
              <a:rPr lang="en-US" dirty="0"/>
              <a:t>contrast, the NBS tackles the arduous task of asking respondents to provide the many pieces of information needed to compute annual earnings from the prior year. </a:t>
            </a:r>
            <a:r>
              <a:rPr lang="en-US" dirty="0" smtClean="0"/>
              <a:t>Recognize </a:t>
            </a:r>
            <a:r>
              <a:rPr lang="en-US" dirty="0"/>
              <a:t>how difficult this task is for a population that often works in low-wage jobs, has sporadic employment, and may be paid by the piece or product. </a:t>
            </a:r>
            <a:r>
              <a:rPr lang="en-US" dirty="0" smtClean="0"/>
              <a:t>The</a:t>
            </a:r>
            <a:r>
              <a:rPr lang="en-US" baseline="0" dirty="0" smtClean="0"/>
              <a:t> </a:t>
            </a:r>
            <a:r>
              <a:rPr lang="en-US" i="0" dirty="0" smtClean="0"/>
              <a:t>NBS </a:t>
            </a:r>
            <a:r>
              <a:rPr lang="en-US" i="0" dirty="0"/>
              <a:t>seeks to reduce burden by first determining whether a respondent worked in the prior year, and, if so, at how many jobs for </a:t>
            </a:r>
            <a:r>
              <a:rPr lang="en-US" i="0" dirty="0" smtClean="0"/>
              <a:t>1 month or more. </a:t>
            </a:r>
            <a:r>
              <a:rPr lang="en-US" dirty="0" smtClean="0"/>
              <a:t>It then drills </a:t>
            </a:r>
            <a:r>
              <a:rPr lang="en-US" dirty="0"/>
              <a:t>into details for each job, gathering usual earnings, usual number of hours or weeks worked, and so on. </a:t>
            </a:r>
            <a:endParaRPr lang="en-US" dirty="0" smtClean="0"/>
          </a:p>
          <a:p>
            <a:endParaRPr lang="en-US" dirty="0"/>
          </a:p>
          <a:p>
            <a:r>
              <a:rPr lang="en-US" dirty="0" smtClean="0"/>
              <a:t>For the admin data - the annual earnings is found in one measure, whereas in the survey data – it takes numerous items in the questionnaire to construct accurately.</a:t>
            </a: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9</a:t>
            </a:fld>
            <a:endParaRPr lang="en-US" dirty="0"/>
          </a:p>
        </p:txBody>
      </p:sp>
    </p:spTree>
    <p:extLst>
      <p:ext uri="{BB962C8B-B14F-4D97-AF65-F5344CB8AC3E}">
        <p14:creationId xmlns:p14="http://schemas.microsoft.com/office/powerpoint/2010/main" val="2763209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06" name="Rectangle 34"/>
          <p:cNvSpPr>
            <a:spLocks noGrp="1" noChangeArrowheads="1"/>
          </p:cNvSpPr>
          <p:nvPr>
            <p:ph type="ctrTitle" sz="quarter"/>
          </p:nvPr>
        </p:nvSpPr>
        <p:spPr>
          <a:xfrm>
            <a:off x="685800" y="1725613"/>
            <a:ext cx="7772400" cy="1190625"/>
          </a:xfrm>
          <a:effectLst/>
        </p:spPr>
        <p:txBody>
          <a:bodyPr>
            <a:spAutoFit/>
          </a:bodyPr>
          <a:lstStyle>
            <a:lvl1pPr>
              <a:defRPr>
                <a:solidFill>
                  <a:schemeClr val="bg2"/>
                </a:solidFill>
              </a:defRPr>
            </a:lvl1pPr>
          </a:lstStyle>
          <a:p>
            <a:r>
              <a:rPr lang="en-US" smtClean="0"/>
              <a:t>Click to edit Master title style</a:t>
            </a:r>
            <a:endParaRPr lang="en-US" dirty="0"/>
          </a:p>
        </p:txBody>
      </p:sp>
      <p:sp>
        <p:nvSpPr>
          <p:cNvPr id="3107" name="Rectangle 35"/>
          <p:cNvSpPr>
            <a:spLocks noGrp="1" noChangeArrowheads="1"/>
          </p:cNvSpPr>
          <p:nvPr>
            <p:ph type="subTitle" sz="quarter" idx="1"/>
          </p:nvPr>
        </p:nvSpPr>
        <p:spPr>
          <a:xfrm>
            <a:off x="1371600" y="3276600"/>
            <a:ext cx="6400800" cy="1511300"/>
          </a:xfrm>
          <a:effectLst/>
        </p:spPr>
        <p:txBody>
          <a:bodyPr anchor="t" anchorCtr="0"/>
          <a:lstStyle>
            <a:lvl1pPr marL="0" indent="0" algn="ctr">
              <a:buFont typeface="Wingdings" pitchFamily="2" charset="2"/>
              <a:buNone/>
              <a:defRPr sz="3200">
                <a:solidFill>
                  <a:schemeClr val="bg2"/>
                </a:solidFill>
              </a:defRPr>
            </a:lvl1pPr>
          </a:lstStyle>
          <a:p>
            <a:r>
              <a:rPr lang="en-US" smtClean="0"/>
              <a:t>Click to edit Master subtitle style</a:t>
            </a:r>
            <a:endParaRPr lang="en-US" dirty="0"/>
          </a:p>
        </p:txBody>
      </p:sp>
      <p:pic>
        <p:nvPicPr>
          <p:cNvPr id="2050" name="Picture 2" descr="C:\Users\Wgarrett\AppData\Local\Microsoft\Windows\Temporary Internet Files\Content.Outlook\CBT9801S\CSDP logo.jpg"/>
          <p:cNvPicPr>
            <a:picLocks noChangeAspect="1" noChangeArrowheads="1"/>
          </p:cNvPicPr>
          <p:nvPr userDrawn="1"/>
        </p:nvPicPr>
        <p:blipFill>
          <a:blip r:embed="rId2" cstate="print"/>
          <a:srcRect/>
          <a:stretch>
            <a:fillRect/>
          </a:stretch>
        </p:blipFill>
        <p:spPr bwMode="auto">
          <a:xfrm>
            <a:off x="3420682" y="5381602"/>
            <a:ext cx="2326325" cy="857067"/>
          </a:xfrm>
          <a:prstGeom prst="rect">
            <a:avLst/>
          </a:prstGeom>
          <a:noFill/>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effectLst/>
        </p:spPr>
        <p:txBody>
          <a:bodyPr/>
          <a:lstStyle>
            <a:lvl1pPr>
              <a:spcBef>
                <a:spcPts val="600"/>
              </a:spcBef>
              <a:spcAft>
                <a:spcPts val="600"/>
              </a:spcAft>
              <a:buClr>
                <a:srgbClr val="C00000"/>
              </a:buClr>
              <a:defRPr/>
            </a:lvl1pPr>
            <a:lvl2pPr>
              <a:spcBef>
                <a:spcPts val="300"/>
              </a:spcBef>
              <a:spcAft>
                <a:spcPts val="300"/>
              </a:spcAf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TextBox 4"/>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841500"/>
            <a:ext cx="4044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5350" y="1841500"/>
            <a:ext cx="4044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Box 4"/>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1475" y="203200"/>
            <a:ext cx="2111375" cy="5753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175" y="203200"/>
            <a:ext cx="6184900" cy="5753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4175" y="203200"/>
            <a:ext cx="8448675"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508000" y="1841500"/>
            <a:ext cx="8242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Box 3"/>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pyright Last Slide">
    <p:spTree>
      <p:nvGrpSpPr>
        <p:cNvPr id="1" name=""/>
        <p:cNvGrpSpPr/>
        <p:nvPr/>
      </p:nvGrpSpPr>
      <p:grpSpPr>
        <a:xfrm>
          <a:off x="0" y="0"/>
          <a:ext cx="0" cy="0"/>
          <a:chOff x="0" y="0"/>
          <a:chExt cx="0" cy="0"/>
        </a:xfrm>
      </p:grpSpPr>
      <p:sp>
        <p:nvSpPr>
          <p:cNvPr id="2" name="Title 1"/>
          <p:cNvSpPr>
            <a:spLocks noGrp="1"/>
          </p:cNvSpPr>
          <p:nvPr>
            <p:ph type="title"/>
          </p:nvPr>
        </p:nvSpPr>
        <p:spPr>
          <a:xfrm>
            <a:off x="384175" y="203200"/>
            <a:ext cx="8448675"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508000" y="1841500"/>
            <a:ext cx="8242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Box 3"/>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8" name="Rectangle 34"/>
          <p:cNvSpPr>
            <a:spLocks noGrp="1" noChangeArrowheads="1"/>
          </p:cNvSpPr>
          <p:nvPr>
            <p:ph type="title"/>
          </p:nvPr>
        </p:nvSpPr>
        <p:spPr bwMode="auto">
          <a:xfrm>
            <a:off x="384175" y="203200"/>
            <a:ext cx="8448675" cy="1143000"/>
          </a:xfrm>
          <a:prstGeom prst="rect">
            <a:avLst/>
          </a:prstGeom>
          <a:noFill/>
          <a:ln w="9525">
            <a:noFill/>
            <a:miter lim="800000"/>
            <a:headEnd/>
            <a:tailEnd/>
          </a:ln>
        </p:spPr>
        <p:txBody>
          <a:bodyPr vert="horz" wrap="square" lIns="92075" tIns="46038" rIns="92075" bIns="46038" numCol="1" anchor="b" anchorCtr="1" compatLnSpc="1">
            <a:prstTxWarp prst="textNoShape">
              <a:avLst/>
            </a:prstTxWarp>
          </a:bodyPr>
          <a:lstStyle/>
          <a:p>
            <a:pPr lvl="0"/>
            <a:r>
              <a:rPr lang="en-US" smtClean="0"/>
              <a:t>Click to edit Master title style</a:t>
            </a:r>
          </a:p>
        </p:txBody>
      </p:sp>
      <p:sp>
        <p:nvSpPr>
          <p:cNvPr id="1029" name="Rectangle 35"/>
          <p:cNvSpPr>
            <a:spLocks noGrp="1" noChangeArrowheads="1"/>
          </p:cNvSpPr>
          <p:nvPr>
            <p:ph type="body" idx="1"/>
          </p:nvPr>
        </p:nvSpPr>
        <p:spPr bwMode="auto">
          <a:xfrm>
            <a:off x="508000" y="1841500"/>
            <a:ext cx="8242300" cy="4114800"/>
          </a:xfrm>
          <a:prstGeom prst="rect">
            <a:avLst/>
          </a:prstGeom>
          <a:noFill/>
          <a:ln w="9525">
            <a:noFill/>
            <a:miter lim="800000"/>
            <a:headEnd/>
            <a:tailEnd/>
          </a:ln>
        </p:spPr>
        <p:txBody>
          <a:bodyPr vert="horz" wrap="square" lIns="92075" tIns="46038" rIns="92075" bIns="46038" numCol="1" anchor="ctr" anchorCtr="1"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5" name="Line 41"/>
          <p:cNvSpPr>
            <a:spLocks noChangeShapeType="1"/>
          </p:cNvSpPr>
          <p:nvPr/>
        </p:nvSpPr>
        <p:spPr bwMode="auto">
          <a:xfrm>
            <a:off x="393700" y="1377950"/>
            <a:ext cx="8461375" cy="1588"/>
          </a:xfrm>
          <a:prstGeom prst="line">
            <a:avLst/>
          </a:prstGeom>
          <a:noFill/>
          <a:ln w="38100">
            <a:solidFill>
              <a:srgbClr val="00436E"/>
            </a:solidFill>
            <a:round/>
            <a:headEnd type="none" w="sm" len="sm"/>
            <a:tailEnd type="none" w="sm" len="sm"/>
          </a:ln>
          <a:effectLst>
            <a:outerShdw dist="17961" dir="2700000" algn="ctr" rotWithShape="0">
              <a:schemeClr val="bg2"/>
            </a:outerShdw>
          </a:effectLst>
        </p:spPr>
        <p:txBody>
          <a:bodyPr wrap="none" anchor="ctr"/>
          <a:lstStyle/>
          <a:p>
            <a:pPr>
              <a:spcBef>
                <a:spcPct val="0"/>
              </a:spcBef>
              <a:defRPr/>
            </a:pPr>
            <a:endParaRPr lang="en-US" sz="2400" b="0" dirty="0">
              <a:solidFill>
                <a:schemeClr val="tx1"/>
              </a:solidFill>
              <a:latin typeface="Times New Roman" charset="0"/>
            </a:endParaRPr>
          </a:p>
        </p:txBody>
      </p:sp>
      <p:sp>
        <p:nvSpPr>
          <p:cNvPr id="1070" name="Line 46"/>
          <p:cNvSpPr>
            <a:spLocks noChangeShapeType="1"/>
          </p:cNvSpPr>
          <p:nvPr/>
        </p:nvSpPr>
        <p:spPr bwMode="auto">
          <a:xfrm>
            <a:off x="222250" y="6071898"/>
            <a:ext cx="8705850" cy="0"/>
          </a:xfrm>
          <a:prstGeom prst="line">
            <a:avLst/>
          </a:prstGeom>
          <a:noFill/>
          <a:ln w="19050">
            <a:solidFill>
              <a:schemeClr val="bg2"/>
            </a:solidFill>
            <a:round/>
            <a:headEnd type="none" w="sm" len="sm"/>
            <a:tailEnd type="none" w="sm" len="sm"/>
          </a:ln>
          <a:effectLst/>
        </p:spPr>
        <p:txBody>
          <a:bodyPr/>
          <a:lstStyle/>
          <a:p>
            <a:pPr>
              <a:spcBef>
                <a:spcPct val="0"/>
              </a:spcBef>
              <a:defRPr/>
            </a:pPr>
            <a:endParaRPr lang="en-US" sz="2400" b="0" dirty="0">
              <a:solidFill>
                <a:schemeClr val="tx1"/>
              </a:solidFill>
              <a:latin typeface="Times New Roman" charset="0"/>
            </a:endParaRPr>
          </a:p>
        </p:txBody>
      </p:sp>
      <p:pic>
        <p:nvPicPr>
          <p:cNvPr id="1026" name="Picture 2" descr="C:\Users\Wgarrett\AppData\Local\Microsoft\Windows\Temporary Internet Files\Content.Outlook\CBT9801S\CSDP logo.jpg"/>
          <p:cNvPicPr>
            <a:picLocks noChangeAspect="1" noChangeArrowheads="1"/>
          </p:cNvPicPr>
          <p:nvPr userDrawn="1"/>
        </p:nvPicPr>
        <p:blipFill>
          <a:blip r:embed="rId11" cstate="print"/>
          <a:srcRect/>
          <a:stretch>
            <a:fillRect/>
          </a:stretch>
        </p:blipFill>
        <p:spPr bwMode="auto">
          <a:xfrm>
            <a:off x="357998" y="6147099"/>
            <a:ext cx="1535826" cy="565831"/>
          </a:xfrm>
          <a:prstGeom prst="rect">
            <a:avLst/>
          </a:prstGeom>
          <a:noFill/>
        </p:spPr>
      </p:pic>
      <p:sp>
        <p:nvSpPr>
          <p:cNvPr id="7" name="TextBox 6"/>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cSld>
  <p:clrMap bg1="lt1" tx1="dk1" bg2="lt2" tx2="dk2" accent1="accent1" accent2="accent2" accent3="accent3" accent4="accent4" accent5="accent5" accent6="accent6" hlink="hlink" folHlink="folHlink"/>
  <p:sldLayoutIdLst>
    <p:sldLayoutId id="2147483862" r:id="rId1"/>
    <p:sldLayoutId id="2147483850" r:id="rId2"/>
    <p:sldLayoutId id="2147483851" r:id="rId3"/>
    <p:sldLayoutId id="2147483852" r:id="rId4"/>
    <p:sldLayoutId id="2147483856" r:id="rId5"/>
    <p:sldLayoutId id="2147483858" r:id="rId6"/>
    <p:sldLayoutId id="2147483859" r:id="rId7"/>
    <p:sldLayoutId id="2147483861" r:id="rId8"/>
    <p:sldLayoutId id="2147483863" r:id="rId9"/>
  </p:sldLayoutIdLst>
  <p:timing>
    <p:tnLst>
      <p:par>
        <p:cTn id="1" dur="indefinite" restart="never" nodeType="tmRoot"/>
      </p:par>
    </p:tnLst>
  </p:timing>
  <p:hf sldNum="0" hdr="0" ftr="0"/>
  <p:txStyles>
    <p:titleStyle>
      <a:lvl1pPr algn="ctr" rtl="0" eaLnBrk="1" fontAlgn="base" hangingPunct="1">
        <a:spcBef>
          <a:spcPct val="0"/>
        </a:spcBef>
        <a:spcAft>
          <a:spcPct val="0"/>
        </a:spcAft>
        <a:defRPr sz="3600" b="1">
          <a:solidFill>
            <a:schemeClr val="bg2"/>
          </a:solidFill>
          <a:latin typeface="+mj-lt"/>
          <a:ea typeface="+mj-ea"/>
          <a:cs typeface="+mj-cs"/>
        </a:defRPr>
      </a:lvl1pPr>
      <a:lvl2pPr algn="ctr" rtl="0" eaLnBrk="1" fontAlgn="base" hangingPunct="1">
        <a:spcBef>
          <a:spcPct val="0"/>
        </a:spcBef>
        <a:spcAft>
          <a:spcPct val="0"/>
        </a:spcAft>
        <a:defRPr sz="3600" b="1">
          <a:solidFill>
            <a:schemeClr val="bg2"/>
          </a:solidFill>
          <a:latin typeface="Arial" charset="0"/>
        </a:defRPr>
      </a:lvl2pPr>
      <a:lvl3pPr algn="ctr" rtl="0" eaLnBrk="1" fontAlgn="base" hangingPunct="1">
        <a:spcBef>
          <a:spcPct val="0"/>
        </a:spcBef>
        <a:spcAft>
          <a:spcPct val="0"/>
        </a:spcAft>
        <a:defRPr sz="3600" b="1">
          <a:solidFill>
            <a:schemeClr val="bg2"/>
          </a:solidFill>
          <a:latin typeface="Arial" charset="0"/>
        </a:defRPr>
      </a:lvl3pPr>
      <a:lvl4pPr algn="ctr" rtl="0" eaLnBrk="1" fontAlgn="base" hangingPunct="1">
        <a:spcBef>
          <a:spcPct val="0"/>
        </a:spcBef>
        <a:spcAft>
          <a:spcPct val="0"/>
        </a:spcAft>
        <a:defRPr sz="3600" b="1">
          <a:solidFill>
            <a:schemeClr val="bg2"/>
          </a:solidFill>
          <a:latin typeface="Arial" charset="0"/>
        </a:defRPr>
      </a:lvl4pPr>
      <a:lvl5pPr algn="ctr" rtl="0" eaLnBrk="1" fontAlgn="base" hangingPunct="1">
        <a:spcBef>
          <a:spcPct val="0"/>
        </a:spcBef>
        <a:spcAft>
          <a:spcPct val="0"/>
        </a:spcAft>
        <a:defRPr sz="3600" b="1">
          <a:solidFill>
            <a:schemeClr val="bg2"/>
          </a:solidFill>
          <a:latin typeface="Arial" charset="0"/>
        </a:defRPr>
      </a:lvl5pPr>
      <a:lvl6pPr marL="457200" algn="ctr" rtl="0" eaLnBrk="1" fontAlgn="base" hangingPunct="1">
        <a:spcBef>
          <a:spcPct val="0"/>
        </a:spcBef>
        <a:spcAft>
          <a:spcPct val="0"/>
        </a:spcAft>
        <a:defRPr sz="3600" b="1">
          <a:solidFill>
            <a:srgbClr val="FFFF00"/>
          </a:solidFill>
          <a:latin typeface="Arial" charset="0"/>
        </a:defRPr>
      </a:lvl6pPr>
      <a:lvl7pPr marL="914400" algn="ctr" rtl="0" eaLnBrk="1" fontAlgn="base" hangingPunct="1">
        <a:spcBef>
          <a:spcPct val="0"/>
        </a:spcBef>
        <a:spcAft>
          <a:spcPct val="0"/>
        </a:spcAft>
        <a:defRPr sz="3600" b="1">
          <a:solidFill>
            <a:srgbClr val="FFFF00"/>
          </a:solidFill>
          <a:latin typeface="Arial" charset="0"/>
        </a:defRPr>
      </a:lvl7pPr>
      <a:lvl8pPr marL="1371600" algn="ctr" rtl="0" eaLnBrk="1" fontAlgn="base" hangingPunct="1">
        <a:spcBef>
          <a:spcPct val="0"/>
        </a:spcBef>
        <a:spcAft>
          <a:spcPct val="0"/>
        </a:spcAft>
        <a:defRPr sz="3600" b="1">
          <a:solidFill>
            <a:srgbClr val="FFFF00"/>
          </a:solidFill>
          <a:latin typeface="Arial" charset="0"/>
        </a:defRPr>
      </a:lvl8pPr>
      <a:lvl9pPr marL="1828800" algn="ctr" rtl="0" eaLnBrk="1" fontAlgn="base" hangingPunct="1">
        <a:spcBef>
          <a:spcPct val="0"/>
        </a:spcBef>
        <a:spcAft>
          <a:spcPct val="0"/>
        </a:spcAft>
        <a:defRPr sz="3600" b="1">
          <a:solidFill>
            <a:srgbClr val="FFFF00"/>
          </a:solidFill>
          <a:latin typeface="Arial" charset="0"/>
        </a:defRPr>
      </a:lvl9pPr>
    </p:titleStyle>
    <p:bodyStyle>
      <a:lvl1pPr marL="342900" indent="-342900" algn="l" rtl="0" eaLnBrk="1" fontAlgn="base" hangingPunct="1">
        <a:lnSpc>
          <a:spcPct val="90000"/>
        </a:lnSpc>
        <a:spcBef>
          <a:spcPct val="0"/>
        </a:spcBef>
        <a:spcAft>
          <a:spcPct val="0"/>
        </a:spcAft>
        <a:buClr>
          <a:srgbClr val="CF1141"/>
        </a:buClr>
        <a:buFont typeface="Arial" pitchFamily="34" charset="0"/>
        <a:buChar char="●"/>
        <a:defRPr sz="2800" b="1">
          <a:solidFill>
            <a:schemeClr val="bg2"/>
          </a:solidFill>
          <a:latin typeface="+mn-lt"/>
          <a:ea typeface="+mn-ea"/>
          <a:cs typeface="+mn-cs"/>
        </a:defRPr>
      </a:lvl1pPr>
      <a:lvl2pPr marL="742950" indent="-285750" algn="l" rtl="0" eaLnBrk="1" fontAlgn="base" hangingPunct="1">
        <a:lnSpc>
          <a:spcPct val="90000"/>
        </a:lnSpc>
        <a:spcBef>
          <a:spcPct val="0"/>
        </a:spcBef>
        <a:spcAft>
          <a:spcPct val="0"/>
        </a:spcAft>
        <a:buClr>
          <a:srgbClr val="CF1141"/>
        </a:buClr>
        <a:buFont typeface="Arial" pitchFamily="34" charset="0"/>
        <a:buChar char="–"/>
        <a:defRPr sz="2400" b="1">
          <a:solidFill>
            <a:schemeClr val="bg2"/>
          </a:solidFill>
          <a:latin typeface="+mn-lt"/>
        </a:defRPr>
      </a:lvl2pPr>
      <a:lvl3pPr marL="1143000" indent="-228600" algn="l" rtl="0" eaLnBrk="1" fontAlgn="base" hangingPunct="1">
        <a:lnSpc>
          <a:spcPct val="90000"/>
        </a:lnSpc>
        <a:spcBef>
          <a:spcPct val="0"/>
        </a:spcBef>
        <a:spcAft>
          <a:spcPct val="0"/>
        </a:spcAft>
        <a:buClr>
          <a:srgbClr val="CF1141"/>
        </a:buClr>
        <a:buFont typeface="Arial" pitchFamily="34" charset="0"/>
        <a:buChar char="▪"/>
        <a:defRPr sz="2000" b="1">
          <a:solidFill>
            <a:schemeClr val="bg2"/>
          </a:solidFill>
          <a:latin typeface="+mn-lt"/>
        </a:defRPr>
      </a:lvl3pPr>
      <a:lvl4pPr marL="16002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4pPr>
      <a:lvl5pPr marL="20574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5pPr>
      <a:lvl6pPr marL="25146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6pPr>
      <a:lvl7pPr marL="29718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7pPr>
      <a:lvl8pPr marL="34290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8pPr>
      <a:lvl9pPr marL="38862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9.xml"/><Relationship Id="rId5" Type="http://schemas.openxmlformats.org/officeDocument/2006/relationships/hyperlink" Target="mailto:dwittenburg@mathematica-mpr.com" TargetMode="External"/><Relationship Id="rId4" Type="http://schemas.openxmlformats.org/officeDocument/2006/relationships/hyperlink" Target="http://www.disabilitypolicyresearch.or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53570" y="667200"/>
            <a:ext cx="7978806" cy="1816524"/>
          </a:xfrm>
        </p:spPr>
        <p:txBody>
          <a:bodyPr/>
          <a:lstStyle/>
          <a:p>
            <a:r>
              <a:rPr lang="en-US" sz="2800" dirty="0"/>
              <a:t>When Every Dollar Counts</a:t>
            </a:r>
            <a:r>
              <a:rPr lang="en-US" sz="2800" dirty="0" smtClean="0"/>
              <a:t>: </a:t>
            </a:r>
            <a:br>
              <a:rPr lang="en-US" sz="2800" dirty="0" smtClean="0"/>
            </a:br>
            <a:r>
              <a:rPr lang="en-US" sz="2800" dirty="0" smtClean="0"/>
              <a:t>Comparing Reported Earnings of Social Security Disability Program Beneficiaries in Survey and Administrative Records</a:t>
            </a:r>
            <a:endParaRPr lang="en-US" sz="2800" dirty="0"/>
          </a:p>
        </p:txBody>
      </p:sp>
      <p:sp>
        <p:nvSpPr>
          <p:cNvPr id="3" name="Subtitle 2"/>
          <p:cNvSpPr>
            <a:spLocks noGrp="1"/>
          </p:cNvSpPr>
          <p:nvPr>
            <p:ph type="subTitle" sz="quarter" idx="1"/>
          </p:nvPr>
        </p:nvSpPr>
        <p:spPr>
          <a:xfrm>
            <a:off x="469233" y="3217662"/>
            <a:ext cx="8147481" cy="2001628"/>
          </a:xfrm>
        </p:spPr>
        <p:txBody>
          <a:bodyPr/>
          <a:lstStyle/>
          <a:p>
            <a:r>
              <a:rPr lang="en-US" sz="2000" dirty="0" smtClean="0"/>
              <a:t>David Wittenburg, Holly Matulewicz, Jeffrey Hemmeter, and Lisa Schwartz</a:t>
            </a:r>
          </a:p>
          <a:p>
            <a:pPr algn="l"/>
            <a:endParaRPr lang="en-US" sz="1800" dirty="0" smtClean="0"/>
          </a:p>
          <a:p>
            <a:r>
              <a:rPr lang="en-US" sz="1800" i="1" dirty="0" smtClean="0"/>
              <a:t>Presented at the State of the Science Meeting </a:t>
            </a:r>
          </a:p>
          <a:p>
            <a:r>
              <a:rPr lang="en-US" sz="2000" dirty="0" smtClean="0"/>
              <a:t>Washington, DC</a:t>
            </a:r>
          </a:p>
          <a:p>
            <a:endParaRPr lang="en-US" sz="2000" dirty="0" smtClean="0"/>
          </a:p>
          <a:p>
            <a:r>
              <a:rPr lang="en-US" sz="2000" dirty="0" smtClean="0"/>
              <a:t>February 13, 2017</a:t>
            </a:r>
          </a:p>
          <a:p>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2000" advTm="2539"/>
    </mc:Choice>
    <mc:Fallback xmlns="">
      <p:transition spd="slow" advTm="253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600" dirty="0" smtClean="0"/>
              <a:t>Key Findings – 1 </a:t>
            </a:r>
            <a:br>
              <a:rPr lang="en-US" sz="2600" dirty="0" smtClean="0"/>
            </a:br>
            <a:r>
              <a:rPr lang="en-US" sz="2600" dirty="0" smtClean="0"/>
              <a:t>Administrative Data Show Higher Percentage of People Employed Overall and Across All Subgroups </a:t>
            </a:r>
            <a:endParaRPr lang="en-US" sz="2600" dirty="0"/>
          </a:p>
        </p:txBody>
      </p:sp>
      <p:graphicFrame>
        <p:nvGraphicFramePr>
          <p:cNvPr id="8" name="Content Placeholder 7" descr="Image of a bar chart in shades of blue indicating Overall: 19.2 admin, 13.6 survey; DI: 19.1 admin, 12.3 survey; and Concurrent: 19.5 admin, 15.7 survey" title="Beneficiary Type Chart, results 1"/>
          <p:cNvGraphicFramePr>
            <a:graphicFrameLocks noGrp="1"/>
          </p:cNvGraphicFramePr>
          <p:nvPr>
            <p:ph sz="half" idx="1"/>
            <p:extLst>
              <p:ext uri="{D42A27DB-BD31-4B8C-83A1-F6EECF244321}">
                <p14:modId xmlns:p14="http://schemas.microsoft.com/office/powerpoint/2010/main" val="109773456"/>
              </p:ext>
            </p:extLst>
          </p:nvPr>
        </p:nvGraphicFramePr>
        <p:xfrm>
          <a:off x="698500" y="1663700"/>
          <a:ext cx="7625184"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7105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1257" y="203200"/>
            <a:ext cx="8665029" cy="1143000"/>
          </a:xfrm>
        </p:spPr>
        <p:txBody>
          <a:bodyPr/>
          <a:lstStyle/>
          <a:p>
            <a:r>
              <a:rPr lang="en-US" sz="2600" dirty="0" smtClean="0"/>
              <a:t>Key Findings </a:t>
            </a:r>
            <a:r>
              <a:rPr lang="en-US" sz="2600" dirty="0"/>
              <a:t>– </a:t>
            </a:r>
            <a:r>
              <a:rPr lang="en-US" sz="2600" dirty="0" smtClean="0"/>
              <a:t>1 (cont.) </a:t>
            </a:r>
            <a:br>
              <a:rPr lang="en-US" sz="2600" dirty="0" smtClean="0"/>
            </a:br>
            <a:r>
              <a:rPr lang="en-US" sz="2600" dirty="0" smtClean="0"/>
              <a:t>Administrative Data Show Higher Percentage of People Employed Overall </a:t>
            </a:r>
            <a:r>
              <a:rPr lang="en-US" sz="2600" dirty="0"/>
              <a:t>and </a:t>
            </a:r>
            <a:r>
              <a:rPr lang="en-US" sz="2600" dirty="0" smtClean="0"/>
              <a:t>Across All Subgroups</a:t>
            </a:r>
            <a:endParaRPr lang="en-US" sz="2600" dirty="0"/>
          </a:p>
        </p:txBody>
      </p:sp>
      <p:graphicFrame>
        <p:nvGraphicFramePr>
          <p:cNvPr id="11" name="Content Placeholder 10" descr="Image of a bar chart in shades of blue indicating Overall: 19.2 admin, 13.6 survey; Self-Report: 18.4 admin, 12.6 survey; and Proxy: 22.4 admin, 17.7 survey" title="Response Type chart, results 1"/>
          <p:cNvGraphicFramePr>
            <a:graphicFrameLocks noGrp="1"/>
          </p:cNvGraphicFramePr>
          <p:nvPr>
            <p:ph sz="half" idx="2"/>
            <p:extLst>
              <p:ext uri="{D42A27DB-BD31-4B8C-83A1-F6EECF244321}">
                <p14:modId xmlns:p14="http://schemas.microsoft.com/office/powerpoint/2010/main" val="2218126193"/>
              </p:ext>
            </p:extLst>
          </p:nvPr>
        </p:nvGraphicFramePr>
        <p:xfrm>
          <a:off x="5991316" y="1406618"/>
          <a:ext cx="2934970" cy="46841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descr="Image of a bar chart in shades of blue indicating Overall: 19.2 admin, 13.6 survey; 21-29: 39.3 admin, 34.5 survey; 30-39: 30.5 admin, 25.2 survey; 40-49: 21.5 admin, 16.9 survey; 50-59: 14.9 admin, 8.8 survey; and 60-64: 14.2 admin, 8.2 survey" title="Age chart, results 1"/>
          <p:cNvGraphicFramePr>
            <a:graphicFrameLocks noGrp="1"/>
          </p:cNvGraphicFramePr>
          <p:nvPr>
            <p:ph sz="half" idx="1"/>
            <p:extLst>
              <p:ext uri="{D42A27DB-BD31-4B8C-83A1-F6EECF244321}">
                <p14:modId xmlns:p14="http://schemas.microsoft.com/office/powerpoint/2010/main" val="132956021"/>
              </p:ext>
            </p:extLst>
          </p:nvPr>
        </p:nvGraphicFramePr>
        <p:xfrm>
          <a:off x="152400" y="1638300"/>
          <a:ext cx="5838916" cy="44645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7699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600" dirty="0" smtClean="0"/>
              <a:t>Key Findings </a:t>
            </a:r>
            <a:r>
              <a:rPr lang="en-US" sz="2600" dirty="0"/>
              <a:t>– </a:t>
            </a:r>
            <a:r>
              <a:rPr lang="en-US" sz="2600" dirty="0" smtClean="0"/>
              <a:t>2 </a:t>
            </a:r>
            <a:br>
              <a:rPr lang="en-US" sz="2600" dirty="0" smtClean="0"/>
            </a:br>
            <a:r>
              <a:rPr lang="en-US" sz="2600" dirty="0" smtClean="0"/>
              <a:t>Earnings Differences Are Substantial, with Pattern Reflected Across Subgroups</a:t>
            </a:r>
            <a:endParaRPr lang="en-US" sz="2600" dirty="0"/>
          </a:p>
        </p:txBody>
      </p:sp>
      <p:graphicFrame>
        <p:nvGraphicFramePr>
          <p:cNvPr id="10" name="Content Placeholder 9" descr="Image of a bar chart in shades of blue indicating Overall: $1,125 admin, $514 survey; DI Only: $1,258 admin, $528 survey, and Concurrent: $732 admin, $470 survey" title="Beneficiary type, results 2"/>
          <p:cNvGraphicFramePr>
            <a:graphicFrameLocks noGrp="1"/>
          </p:cNvGraphicFramePr>
          <p:nvPr>
            <p:ph sz="half" idx="1"/>
            <p:extLst>
              <p:ext uri="{D42A27DB-BD31-4B8C-83A1-F6EECF244321}">
                <p14:modId xmlns:p14="http://schemas.microsoft.com/office/powerpoint/2010/main" val="2516248033"/>
              </p:ext>
            </p:extLst>
          </p:nvPr>
        </p:nvGraphicFramePr>
        <p:xfrm>
          <a:off x="507999" y="1642188"/>
          <a:ext cx="7572311" cy="4314112"/>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oup 6"/>
          <p:cNvGrpSpPr/>
          <p:nvPr/>
        </p:nvGrpSpPr>
        <p:grpSpPr>
          <a:xfrm>
            <a:off x="2511328" y="2716306"/>
            <a:ext cx="1146272" cy="1082939"/>
            <a:chOff x="1077514" y="644230"/>
            <a:chExt cx="1844565" cy="983506"/>
          </a:xfrm>
        </p:grpSpPr>
        <p:sp>
          <p:nvSpPr>
            <p:cNvPr id="8" name="TextBox 2"/>
            <p:cNvSpPr txBox="1"/>
            <p:nvPr/>
          </p:nvSpPr>
          <p:spPr>
            <a:xfrm>
              <a:off x="1077514" y="644230"/>
              <a:ext cx="1844565" cy="47296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dirty="0" smtClean="0"/>
                <a:t>118</a:t>
              </a:r>
              <a:r>
                <a:rPr lang="en-US" sz="1100" b="1" dirty="0" smtClean="0"/>
                <a:t>% </a:t>
              </a:r>
            </a:p>
            <a:p>
              <a:pPr algn="l"/>
              <a:r>
                <a:rPr lang="en-US" sz="1100" b="1" dirty="0" smtClean="0"/>
                <a:t>proportionate difference </a:t>
              </a:r>
              <a:endParaRPr lang="en-US" sz="1100" b="1" dirty="0"/>
            </a:p>
          </p:txBody>
        </p:sp>
        <p:cxnSp>
          <p:nvCxnSpPr>
            <p:cNvPr id="9" name="Straight Arrow Connector 8"/>
            <p:cNvCxnSpPr/>
            <p:nvPr/>
          </p:nvCxnSpPr>
          <p:spPr bwMode="auto">
            <a:xfrm flipH="1">
              <a:off x="1234252" y="1248369"/>
              <a:ext cx="765545" cy="3793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spTree>
    <p:extLst>
      <p:ext uri="{BB962C8B-B14F-4D97-AF65-F5344CB8AC3E}">
        <p14:creationId xmlns:p14="http://schemas.microsoft.com/office/powerpoint/2010/main" val="3728262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600" dirty="0" smtClean="0"/>
              <a:t>Key Findings </a:t>
            </a:r>
            <a:r>
              <a:rPr lang="en-US" sz="2600" dirty="0"/>
              <a:t>– </a:t>
            </a:r>
            <a:r>
              <a:rPr lang="en-US" sz="2600" dirty="0" smtClean="0"/>
              <a:t>2 (cont.)</a:t>
            </a:r>
            <a:br>
              <a:rPr lang="en-US" sz="2600" dirty="0" smtClean="0"/>
            </a:br>
            <a:r>
              <a:rPr lang="en-US" sz="2600" dirty="0" smtClean="0"/>
              <a:t>Earnings Differences Are Substantial, </a:t>
            </a:r>
            <a:r>
              <a:rPr lang="en-US" sz="2600" dirty="0"/>
              <a:t>with </a:t>
            </a:r>
            <a:r>
              <a:rPr lang="en-US" sz="2600" dirty="0" smtClean="0"/>
              <a:t>Pattern Reflected Across Subgroups</a:t>
            </a:r>
            <a:endParaRPr lang="en-US" sz="2600" dirty="0"/>
          </a:p>
        </p:txBody>
      </p:sp>
      <p:graphicFrame>
        <p:nvGraphicFramePr>
          <p:cNvPr id="13" name="Content Placeholder 12" descr="Image of a bar chart in shades of blue indicating Overall: $1,125 admin, $514 survey; Self: $1,200 admin, $550 survey, and Proxy: $793 admin, $352 survey" title="ype of response chart, results 2"/>
          <p:cNvGraphicFramePr>
            <a:graphicFrameLocks noGrp="1"/>
          </p:cNvGraphicFramePr>
          <p:nvPr>
            <p:ph sz="half" idx="2"/>
            <p:extLst>
              <p:ext uri="{D42A27DB-BD31-4B8C-83A1-F6EECF244321}">
                <p14:modId xmlns:p14="http://schemas.microsoft.com/office/powerpoint/2010/main" val="1407391819"/>
              </p:ext>
            </p:extLst>
          </p:nvPr>
        </p:nvGraphicFramePr>
        <p:xfrm>
          <a:off x="5790882" y="1645920"/>
          <a:ext cx="3041968" cy="43103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descr="Image of a bar chart in shades of blue indicating Overall: $1,125 admin, $514 survey; 21-29: $1767 admin, $1,235 survey; 30-39: $1,654 admin, $947 survey; 40-49: $1,369 admin, $701 survey; 50-59: $886 admin, $289 survey; and 60-64: $896 admin, $324 survey" title="Age chart, results 2"/>
          <p:cNvGraphicFramePr>
            <a:graphicFrameLocks noGrp="1"/>
          </p:cNvGraphicFramePr>
          <p:nvPr>
            <p:ph sz="half" idx="1"/>
            <p:extLst>
              <p:ext uri="{D42A27DB-BD31-4B8C-83A1-F6EECF244321}">
                <p14:modId xmlns:p14="http://schemas.microsoft.com/office/powerpoint/2010/main" val="778207948"/>
              </p:ext>
            </p:extLst>
          </p:nvPr>
        </p:nvGraphicFramePr>
        <p:xfrm>
          <a:off x="384175" y="1925052"/>
          <a:ext cx="5406706" cy="403124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99373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9127" y="1776791"/>
            <a:ext cx="7440574" cy="3933543"/>
          </a:xfrm>
        </p:spPr>
        <p:txBody>
          <a:bodyPr/>
          <a:lstStyle/>
          <a:p>
            <a:r>
              <a:rPr lang="en-US" dirty="0" smtClean="0"/>
              <a:t>Restrict sample to employed in both survey and administrative data</a:t>
            </a:r>
          </a:p>
          <a:p>
            <a:r>
              <a:rPr lang="en-US" dirty="0" smtClean="0"/>
              <a:t>Higher estimates of earnings from administrative records</a:t>
            </a:r>
          </a:p>
          <a:p>
            <a:pPr lvl="1"/>
            <a:r>
              <a:rPr lang="en-US" dirty="0" smtClean="0"/>
              <a:t>$6,402 versus $4,181</a:t>
            </a:r>
          </a:p>
          <a:p>
            <a:pPr lvl="1"/>
            <a:r>
              <a:rPr lang="en-US" dirty="0" smtClean="0"/>
              <a:t>Smaller proportionate difference (41%) compared with unconditional sample (118%)</a:t>
            </a:r>
          </a:p>
        </p:txBody>
      </p:sp>
      <p:sp>
        <p:nvSpPr>
          <p:cNvPr id="3" name="Title 2"/>
          <p:cNvSpPr>
            <a:spLocks noGrp="1"/>
          </p:cNvSpPr>
          <p:nvPr>
            <p:ph type="title"/>
          </p:nvPr>
        </p:nvSpPr>
        <p:spPr/>
        <p:txBody>
          <a:bodyPr/>
          <a:lstStyle/>
          <a:p>
            <a:r>
              <a:rPr lang="en-US" dirty="0" smtClean="0"/>
              <a:t>Employed in Both Administrative and Survey Data</a:t>
            </a:r>
            <a:endParaRPr lang="en-US" dirty="0"/>
          </a:p>
        </p:txBody>
      </p:sp>
    </p:spTree>
    <p:extLst>
      <p:ext uri="{BB962C8B-B14F-4D97-AF65-F5344CB8AC3E}">
        <p14:creationId xmlns:p14="http://schemas.microsoft.com/office/powerpoint/2010/main" val="3274523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46579" y="1776792"/>
            <a:ext cx="5903122" cy="3350986"/>
          </a:xfrm>
        </p:spPr>
        <p:txBody>
          <a:bodyPr/>
          <a:lstStyle/>
          <a:p>
            <a:r>
              <a:rPr lang="en-US" dirty="0"/>
              <a:t>Recall </a:t>
            </a:r>
            <a:r>
              <a:rPr lang="en-US" dirty="0" smtClean="0"/>
              <a:t>issues</a:t>
            </a:r>
            <a:endParaRPr lang="en-US" dirty="0"/>
          </a:p>
          <a:p>
            <a:r>
              <a:rPr lang="en-US" dirty="0" smtClean="0"/>
              <a:t>Other factors</a:t>
            </a:r>
          </a:p>
          <a:p>
            <a:pPr lvl="1"/>
            <a:r>
              <a:rPr lang="en-US" dirty="0" smtClean="0"/>
              <a:t>Approximation</a:t>
            </a:r>
          </a:p>
          <a:p>
            <a:pPr lvl="1"/>
            <a:r>
              <a:rPr lang="en-US" dirty="0" smtClean="0"/>
              <a:t>Types of jobs held</a:t>
            </a:r>
          </a:p>
          <a:p>
            <a:pPr lvl="1"/>
            <a:r>
              <a:rPr lang="en-US" dirty="0" smtClean="0"/>
              <a:t>Study </a:t>
            </a:r>
            <a:r>
              <a:rPr lang="en-US" dirty="0"/>
              <a:t>sponsor</a:t>
            </a:r>
          </a:p>
          <a:p>
            <a:endParaRPr lang="en-US" dirty="0" smtClean="0"/>
          </a:p>
        </p:txBody>
      </p:sp>
      <p:pic>
        <p:nvPicPr>
          <p:cNvPr id="5" name="Picture 4" descr="Image of person holding a question mark in their hand."/>
          <p:cNvPicPr>
            <a:picLocks noChangeAspect="1"/>
          </p:cNvPicPr>
          <p:nvPr/>
        </p:nvPicPr>
        <p:blipFill rotWithShape="1">
          <a:blip r:embed="rId3">
            <a:extLst>
              <a:ext uri="{28A0092B-C50C-407E-A947-70E740481C1C}">
                <a14:useLocalDpi xmlns:a14="http://schemas.microsoft.com/office/drawing/2010/main" val="0"/>
              </a:ext>
            </a:extLst>
          </a:blip>
          <a:srcRect l="19329" t="5456" r="17178" b="7408"/>
          <a:stretch/>
        </p:blipFill>
        <p:spPr>
          <a:xfrm>
            <a:off x="688834" y="1585405"/>
            <a:ext cx="2128793" cy="3895328"/>
          </a:xfrm>
          <a:prstGeom prst="rect">
            <a:avLst/>
          </a:prstGeom>
        </p:spPr>
      </p:pic>
      <p:sp>
        <p:nvSpPr>
          <p:cNvPr id="3" name="Title 2"/>
          <p:cNvSpPr>
            <a:spLocks noGrp="1"/>
          </p:cNvSpPr>
          <p:nvPr>
            <p:ph type="title"/>
          </p:nvPr>
        </p:nvSpPr>
        <p:spPr/>
        <p:txBody>
          <a:bodyPr/>
          <a:lstStyle/>
          <a:p>
            <a:r>
              <a:rPr lang="en-US" dirty="0" smtClean="0"/>
              <a:t>What might drive the results for survey data on earnings?</a:t>
            </a:r>
            <a:endParaRPr lang="en-US" dirty="0"/>
          </a:p>
        </p:txBody>
      </p:sp>
    </p:spTree>
    <p:extLst>
      <p:ext uri="{BB962C8B-B14F-4D97-AF65-F5344CB8AC3E}">
        <p14:creationId xmlns:p14="http://schemas.microsoft.com/office/powerpoint/2010/main" val="38174946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144" y="1346200"/>
            <a:ext cx="9019711" cy="4610100"/>
          </a:xfrm>
        </p:spPr>
        <p:txBody>
          <a:bodyPr/>
          <a:lstStyle/>
          <a:p>
            <a:r>
              <a:rPr lang="en-US" dirty="0" smtClean="0"/>
              <a:t>Administrative data produce higher employment and earnings rates than surveys</a:t>
            </a:r>
          </a:p>
          <a:p>
            <a:pPr lvl="1"/>
            <a:r>
              <a:rPr lang="en-US" dirty="0" smtClean="0"/>
              <a:t>Largest differences: subgroups </a:t>
            </a:r>
            <a:r>
              <a:rPr lang="en-US" dirty="0"/>
              <a:t>with relatively lower employment rates</a:t>
            </a:r>
          </a:p>
          <a:p>
            <a:r>
              <a:rPr lang="en-US" dirty="0" smtClean="0"/>
              <a:t>Policy and research considerations</a:t>
            </a:r>
            <a:endParaRPr lang="en-US" dirty="0"/>
          </a:p>
          <a:p>
            <a:pPr lvl="1"/>
            <a:r>
              <a:rPr lang="en-US" dirty="0" smtClean="0"/>
              <a:t>Survey design</a:t>
            </a:r>
          </a:p>
          <a:p>
            <a:pPr lvl="1"/>
            <a:r>
              <a:rPr lang="en-US" dirty="0" smtClean="0"/>
              <a:t>Inform targeted efforts for demonstrations and services</a:t>
            </a:r>
            <a:endParaRPr lang="en-US" dirty="0"/>
          </a:p>
        </p:txBody>
      </p:sp>
      <p:sp>
        <p:nvSpPr>
          <p:cNvPr id="3" name="Title 2"/>
          <p:cNvSpPr>
            <a:spLocks noGrp="1"/>
          </p:cNvSpPr>
          <p:nvPr>
            <p:ph type="title"/>
          </p:nvPr>
        </p:nvSpPr>
        <p:spPr/>
        <p:txBody>
          <a:bodyPr/>
          <a:lstStyle/>
          <a:p>
            <a:r>
              <a:rPr lang="en-US" dirty="0"/>
              <a:t>F</a:t>
            </a:r>
            <a:r>
              <a:rPr lang="en-US" dirty="0" smtClean="0"/>
              <a:t>indings Have Important Implications for Researchers and Policymakers</a:t>
            </a:r>
            <a:endParaRPr lang="en-US" dirty="0"/>
          </a:p>
        </p:txBody>
      </p:sp>
    </p:spTree>
    <p:extLst>
      <p:ext uri="{BB962C8B-B14F-4D97-AF65-F5344CB8AC3E}">
        <p14:creationId xmlns:p14="http://schemas.microsoft.com/office/powerpoint/2010/main" val="4284841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irector of health research" title="Image of David Wittenburg"/>
          <p:cNvPicPr>
            <a:picLocks noChangeAspect="1"/>
          </p:cNvPicPr>
          <p:nvPr/>
        </p:nvPicPr>
        <p:blipFill>
          <a:blip r:embed="rId3"/>
          <a:stretch>
            <a:fillRect/>
          </a:stretch>
        </p:blipFill>
        <p:spPr>
          <a:xfrm>
            <a:off x="7015665" y="3914369"/>
            <a:ext cx="1640205" cy="1617345"/>
          </a:xfrm>
          <a:prstGeom prst="rect">
            <a:avLst/>
          </a:prstGeom>
        </p:spPr>
      </p:pic>
      <p:sp>
        <p:nvSpPr>
          <p:cNvPr id="3" name="Content Placeholder 2"/>
          <p:cNvSpPr>
            <a:spLocks noGrp="1"/>
          </p:cNvSpPr>
          <p:nvPr>
            <p:ph idx="1"/>
          </p:nvPr>
        </p:nvSpPr>
        <p:spPr>
          <a:xfrm>
            <a:off x="384175" y="1533832"/>
            <a:ext cx="6252599" cy="4422468"/>
          </a:xfrm>
        </p:spPr>
        <p:txBody>
          <a:bodyPr/>
          <a:lstStyle/>
          <a:p>
            <a:pPr lvl="1"/>
            <a:r>
              <a:rPr lang="en-US" dirty="0" smtClean="0"/>
              <a:t>Center </a:t>
            </a:r>
            <a:r>
              <a:rPr lang="en-US" dirty="0"/>
              <a:t>for Studying Disability </a:t>
            </a:r>
            <a:r>
              <a:rPr lang="en-US" dirty="0" smtClean="0"/>
              <a:t>Policy</a:t>
            </a:r>
          </a:p>
          <a:p>
            <a:pPr marL="457200" lvl="1" indent="0">
              <a:buNone/>
            </a:pPr>
            <a:r>
              <a:rPr lang="en-US" sz="2200" dirty="0"/>
              <a:t>	</a:t>
            </a:r>
            <a:r>
              <a:rPr lang="en-US" sz="2000" dirty="0" smtClean="0"/>
              <a:t>Mathematica </a:t>
            </a:r>
            <a:r>
              <a:rPr lang="en-US" sz="2000" dirty="0"/>
              <a:t>Policy Research</a:t>
            </a:r>
          </a:p>
          <a:p>
            <a:pPr>
              <a:buNone/>
            </a:pPr>
            <a:r>
              <a:rPr lang="en-US" sz="2000" dirty="0" smtClean="0"/>
              <a:t>		</a:t>
            </a:r>
            <a:r>
              <a:rPr lang="en-US" sz="2000" dirty="0"/>
              <a:t>P.O. Box </a:t>
            </a:r>
            <a:r>
              <a:rPr lang="en-US" sz="2000" dirty="0" smtClean="0"/>
              <a:t>2393, Princeton</a:t>
            </a:r>
            <a:r>
              <a:rPr lang="en-US" sz="2000" dirty="0"/>
              <a:t>, NJ </a:t>
            </a:r>
            <a:r>
              <a:rPr lang="en-US" sz="2000" dirty="0" smtClean="0"/>
              <a:t>08543</a:t>
            </a:r>
            <a:endParaRPr lang="en-US" sz="2000" dirty="0"/>
          </a:p>
          <a:p>
            <a:pPr lvl="2"/>
            <a:r>
              <a:rPr lang="en-US" dirty="0" smtClean="0">
                <a:hlinkClick r:id="rId4"/>
              </a:rPr>
              <a:t>http</a:t>
            </a:r>
            <a:r>
              <a:rPr lang="en-US" dirty="0">
                <a:hlinkClick r:id="rId4"/>
              </a:rPr>
              <a:t>://</a:t>
            </a:r>
            <a:r>
              <a:rPr lang="en-US" dirty="0" smtClean="0">
                <a:hlinkClick r:id="rId4"/>
              </a:rPr>
              <a:t>www.DisabilityPolicyResearch.org</a:t>
            </a:r>
            <a:endParaRPr lang="en-US" dirty="0" smtClean="0"/>
          </a:p>
          <a:p>
            <a:pPr lvl="1">
              <a:spcBef>
                <a:spcPts val="1200"/>
              </a:spcBef>
            </a:pPr>
            <a:r>
              <a:rPr lang="en-US" dirty="0" smtClean="0"/>
              <a:t>David </a:t>
            </a:r>
            <a:r>
              <a:rPr lang="en-US" dirty="0"/>
              <a:t>Wittenburg</a:t>
            </a:r>
          </a:p>
          <a:p>
            <a:pPr lvl="2"/>
            <a:r>
              <a:rPr lang="en-US" dirty="0">
                <a:hlinkClick r:id="rId5"/>
              </a:rPr>
              <a:t>dwittenburg@mathematica-mpr.com</a:t>
            </a:r>
            <a:endParaRPr lang="en-US" dirty="0"/>
          </a:p>
          <a:p>
            <a:pPr lvl="2"/>
            <a:endParaRPr lang="en-US" dirty="0"/>
          </a:p>
        </p:txBody>
      </p:sp>
      <p:sp>
        <p:nvSpPr>
          <p:cNvPr id="2" name="Title 1"/>
          <p:cNvSpPr>
            <a:spLocks noGrp="1"/>
          </p:cNvSpPr>
          <p:nvPr>
            <p:ph type="title"/>
          </p:nvPr>
        </p:nvSpPr>
        <p:spPr/>
        <p:txBody>
          <a:bodyPr/>
          <a:lstStyle/>
          <a:p>
            <a:r>
              <a:rPr lang="en-US" dirty="0" smtClean="0"/>
              <a:t>Contact Information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 of a map of the unites states with a bar graph through the center." title="Employment Policy and Measurement Logo"/>
          <p:cNvPicPr>
            <a:picLocks noChangeAspect="1"/>
          </p:cNvPicPr>
          <p:nvPr/>
        </p:nvPicPr>
        <p:blipFill>
          <a:blip r:embed="rId3"/>
          <a:stretch>
            <a:fillRect/>
          </a:stretch>
        </p:blipFill>
        <p:spPr>
          <a:xfrm>
            <a:off x="3452177" y="1639598"/>
            <a:ext cx="5380673" cy="1153478"/>
          </a:xfrm>
          <a:prstGeom prst="rect">
            <a:avLst/>
          </a:prstGeom>
        </p:spPr>
      </p:pic>
      <p:pic>
        <p:nvPicPr>
          <p:cNvPr id="6" name="Picture 5" descr="Image of the an outline of an eagle ontop of the letters USA." title="Social Security Administration Logo"/>
          <p:cNvPicPr>
            <a:picLocks noChangeAspect="1"/>
          </p:cNvPicPr>
          <p:nvPr/>
        </p:nvPicPr>
        <p:blipFill rotWithShape="1">
          <a:blip r:embed="rId4"/>
          <a:srcRect r="9425"/>
          <a:stretch/>
        </p:blipFill>
        <p:spPr>
          <a:xfrm>
            <a:off x="3452177" y="2986147"/>
            <a:ext cx="3502585" cy="1136714"/>
          </a:xfrm>
          <a:prstGeom prst="rect">
            <a:avLst/>
          </a:prstGeom>
        </p:spPr>
      </p:pic>
      <p:pic>
        <p:nvPicPr>
          <p:cNvPr id="5" name="Picture 4" descr="Image of the Mathematica Center for Studying Disability Policy logo" title="Mathematica Logo"/>
          <p:cNvPicPr>
            <a:picLocks noChangeAspect="1"/>
          </p:cNvPicPr>
          <p:nvPr/>
        </p:nvPicPr>
        <p:blipFill rotWithShape="1">
          <a:blip r:embed="rId5"/>
          <a:srcRect l="2883" r="4006"/>
          <a:stretch/>
        </p:blipFill>
        <p:spPr>
          <a:xfrm>
            <a:off x="3452177" y="4315932"/>
            <a:ext cx="3523140" cy="1297305"/>
          </a:xfrm>
          <a:prstGeom prst="rect">
            <a:avLst/>
          </a:prstGeom>
        </p:spPr>
      </p:pic>
      <p:sp>
        <p:nvSpPr>
          <p:cNvPr id="2" name="Content Placeholder 1"/>
          <p:cNvSpPr>
            <a:spLocks noGrp="1"/>
          </p:cNvSpPr>
          <p:nvPr>
            <p:ph idx="1"/>
          </p:nvPr>
        </p:nvSpPr>
        <p:spPr>
          <a:xfrm>
            <a:off x="237392" y="1489588"/>
            <a:ext cx="3051499" cy="3693608"/>
          </a:xfrm>
        </p:spPr>
        <p:txBody>
          <a:bodyPr/>
          <a:lstStyle/>
          <a:p>
            <a:pPr>
              <a:spcBef>
                <a:spcPts val="600"/>
              </a:spcBef>
              <a:spcAft>
                <a:spcPts val="600"/>
              </a:spcAft>
            </a:pPr>
            <a:endParaRPr lang="en-US" dirty="0" smtClean="0"/>
          </a:p>
          <a:p>
            <a:pPr>
              <a:spcBef>
                <a:spcPts val="600"/>
              </a:spcBef>
              <a:spcAft>
                <a:spcPts val="600"/>
              </a:spcAft>
            </a:pPr>
            <a:endParaRPr lang="en-US" dirty="0"/>
          </a:p>
          <a:p>
            <a:r>
              <a:rPr lang="en-US" dirty="0" smtClean="0"/>
              <a:t>Grant funding from </a:t>
            </a:r>
            <a:r>
              <a:rPr lang="en-US" dirty="0" err="1" smtClean="0"/>
              <a:t>NIDILRR</a:t>
            </a:r>
            <a:endParaRPr lang="en-US" dirty="0" smtClean="0"/>
          </a:p>
          <a:p>
            <a:pPr>
              <a:spcBef>
                <a:spcPts val="600"/>
              </a:spcBef>
              <a:spcAft>
                <a:spcPts val="600"/>
              </a:spcAft>
            </a:pPr>
            <a:r>
              <a:rPr lang="en-US" dirty="0" smtClean="0"/>
              <a:t>Social Security Administration </a:t>
            </a:r>
          </a:p>
          <a:p>
            <a:pPr>
              <a:spcBef>
                <a:spcPts val="600"/>
              </a:spcBef>
              <a:spcAft>
                <a:spcPts val="600"/>
              </a:spcAft>
            </a:pPr>
            <a:r>
              <a:rPr lang="en-US" dirty="0" smtClean="0"/>
              <a:t>Co-authors</a:t>
            </a:r>
          </a:p>
          <a:p>
            <a:pPr>
              <a:spcBef>
                <a:spcPts val="600"/>
              </a:spcBef>
              <a:spcAft>
                <a:spcPts val="600"/>
              </a:spcAft>
            </a:pPr>
            <a:endParaRPr lang="en-US" dirty="0" smtClean="0"/>
          </a:p>
          <a:p>
            <a:pPr lvl="1">
              <a:spcAft>
                <a:spcPts val="300"/>
              </a:spcAft>
            </a:pPr>
            <a:endParaRPr lang="en-US" dirty="0" smtClean="0"/>
          </a:p>
          <a:p>
            <a:pPr lvl="1"/>
            <a:endParaRPr lang="en-US" dirty="0"/>
          </a:p>
        </p:txBody>
      </p:sp>
      <p:sp>
        <p:nvSpPr>
          <p:cNvPr id="3" name="Title 2"/>
          <p:cNvSpPr>
            <a:spLocks noGrp="1"/>
          </p:cNvSpPr>
          <p:nvPr>
            <p:ph type="title"/>
          </p:nvPr>
        </p:nvSpPr>
        <p:spPr/>
        <p:txBody>
          <a:bodyPr/>
          <a:lstStyle/>
          <a:p>
            <a:r>
              <a:rPr lang="en-US" dirty="0" smtClean="0"/>
              <a:t>Acknowledgments</a:t>
            </a:r>
            <a:endParaRPr lang="en-US" dirty="0"/>
          </a:p>
        </p:txBody>
      </p:sp>
    </p:spTree>
    <p:extLst>
      <p:ext uri="{BB962C8B-B14F-4D97-AF65-F5344CB8AC3E}">
        <p14:creationId xmlns:p14="http://schemas.microsoft.com/office/powerpoint/2010/main" val="3202276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042" y="1493520"/>
            <a:ext cx="8727758" cy="4554220"/>
          </a:xfrm>
        </p:spPr>
        <p:txBody>
          <a:bodyPr/>
          <a:lstStyle/>
          <a:p>
            <a:r>
              <a:rPr lang="en-US" sz="2400" dirty="0" smtClean="0"/>
              <a:t>This research was sponsored by the University of New Hampshire’s Rehabilitation, Research, and Training Center on Employment Policy and Measurement, funded by the U.S. Department of Education (ED), National Institute on Disability Independent Living and Rehabilitation Research (cooperative agreement no. H133B100030).</a:t>
            </a:r>
          </a:p>
          <a:p>
            <a:r>
              <a:rPr lang="en-US" sz="2400" dirty="0" smtClean="0"/>
              <a:t>Contents of this presentation do not necessarily represent the policies of ED or of any other federal agency (EDGAR, 75.620 [b]). </a:t>
            </a:r>
          </a:p>
          <a:p>
            <a:r>
              <a:rPr lang="en-US" sz="2400" dirty="0" smtClean="0"/>
              <a:t>Authors are solely responsible for errors or omissions. </a:t>
            </a:r>
            <a:endParaRPr lang="en-US" sz="2400" dirty="0"/>
          </a:p>
        </p:txBody>
      </p:sp>
      <p:sp>
        <p:nvSpPr>
          <p:cNvPr id="7" name="Title 6" hidden="1"/>
          <p:cNvSpPr>
            <a:spLocks noGrp="1"/>
          </p:cNvSpPr>
          <p:nvPr>
            <p:ph type="title"/>
          </p:nvPr>
        </p:nvSpPr>
        <p:spPr/>
        <p:txBody>
          <a:bodyPr/>
          <a:lstStyle/>
          <a:p>
            <a:endParaRPr lang="en-US" dirty="0"/>
          </a:p>
        </p:txBody>
      </p:sp>
    </p:spTree>
    <p:extLst>
      <p:ext uri="{BB962C8B-B14F-4D97-AF65-F5344CB8AC3E}">
        <p14:creationId xmlns:p14="http://schemas.microsoft.com/office/powerpoint/2010/main" val="2082867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46185" y="203200"/>
            <a:ext cx="8586665" cy="1143000"/>
          </a:xfrm>
        </p:spPr>
        <p:txBody>
          <a:bodyPr/>
          <a:lstStyle/>
          <a:p>
            <a:r>
              <a:rPr lang="en-US" dirty="0" smtClean="0"/>
              <a:t>Administrative and Survey Data Differ in Employment and Earning Estimates</a:t>
            </a:r>
            <a:endParaRPr lang="en-US" dirty="0"/>
          </a:p>
        </p:txBody>
      </p:sp>
      <p:sp>
        <p:nvSpPr>
          <p:cNvPr id="7" name="Content Placeholder 6"/>
          <p:cNvSpPr>
            <a:spLocks noGrp="1"/>
          </p:cNvSpPr>
          <p:nvPr>
            <p:ph sz="half" idx="2"/>
          </p:nvPr>
        </p:nvSpPr>
        <p:spPr>
          <a:xfrm>
            <a:off x="4153360" y="1571625"/>
            <a:ext cx="4494881" cy="4371975"/>
          </a:xfrm>
        </p:spPr>
        <p:txBody>
          <a:bodyPr/>
          <a:lstStyle/>
          <a:p>
            <a:r>
              <a:rPr lang="en-US" dirty="0" smtClean="0"/>
              <a:t>Employment and earnings rates</a:t>
            </a:r>
          </a:p>
          <a:p>
            <a:pPr lvl="1"/>
            <a:r>
              <a:rPr lang="en-US" dirty="0" smtClean="0"/>
              <a:t>Consistently higher in administrative data relative to survey data </a:t>
            </a:r>
          </a:p>
          <a:p>
            <a:pPr lvl="2"/>
            <a:r>
              <a:rPr lang="en-US" dirty="0" smtClean="0"/>
              <a:t>19.2 versus 13.6% employment rate for all beneficiaries</a:t>
            </a:r>
          </a:p>
        </p:txBody>
      </p:sp>
      <p:pic>
        <p:nvPicPr>
          <p:cNvPr id="2" name="Picture 1"/>
          <p:cNvPicPr>
            <a:picLocks noChangeAspect="1"/>
          </p:cNvPicPr>
          <p:nvPr/>
        </p:nvPicPr>
        <p:blipFill>
          <a:blip r:embed="rId3"/>
          <a:stretch>
            <a:fillRect/>
          </a:stretch>
        </p:blipFill>
        <p:spPr>
          <a:xfrm>
            <a:off x="384175" y="1660917"/>
            <a:ext cx="3087094" cy="4007348"/>
          </a:xfrm>
          <a:prstGeom prst="rect">
            <a:avLst/>
          </a:prstGeom>
        </p:spPr>
      </p:pic>
    </p:spTree>
    <p:extLst>
      <p:ext uri="{BB962C8B-B14F-4D97-AF65-F5344CB8AC3E}">
        <p14:creationId xmlns:p14="http://schemas.microsoft.com/office/powerpoint/2010/main" val="356510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5" y="1607573"/>
            <a:ext cx="8448675" cy="4365523"/>
          </a:xfrm>
        </p:spPr>
        <p:txBody>
          <a:bodyPr/>
          <a:lstStyle/>
          <a:p>
            <a:pPr>
              <a:spcBef>
                <a:spcPts val="600"/>
              </a:spcBef>
              <a:spcAft>
                <a:spcPts val="600"/>
              </a:spcAft>
            </a:pPr>
            <a:r>
              <a:rPr lang="en-US" dirty="0" smtClean="0"/>
              <a:t>Policy</a:t>
            </a:r>
          </a:p>
          <a:p>
            <a:pPr lvl="1">
              <a:spcBef>
                <a:spcPts val="600"/>
              </a:spcBef>
              <a:spcAft>
                <a:spcPts val="600"/>
              </a:spcAft>
            </a:pPr>
            <a:r>
              <a:rPr lang="en-US" dirty="0" smtClean="0"/>
              <a:t>Develop policies and demonstrations </a:t>
            </a:r>
          </a:p>
          <a:p>
            <a:pPr lvl="1">
              <a:spcBef>
                <a:spcPts val="600"/>
              </a:spcBef>
              <a:spcAft>
                <a:spcPts val="600"/>
              </a:spcAft>
            </a:pPr>
            <a:r>
              <a:rPr lang="en-US" dirty="0" smtClean="0"/>
              <a:t>Target services</a:t>
            </a:r>
          </a:p>
          <a:p>
            <a:pPr>
              <a:spcBef>
                <a:spcPts val="600"/>
              </a:spcBef>
              <a:spcAft>
                <a:spcPts val="600"/>
              </a:spcAft>
            </a:pPr>
            <a:r>
              <a:rPr lang="en-US" dirty="0" smtClean="0"/>
              <a:t>Research</a:t>
            </a:r>
          </a:p>
          <a:p>
            <a:pPr lvl="1">
              <a:spcBef>
                <a:spcPts val="600"/>
              </a:spcBef>
              <a:spcAft>
                <a:spcPts val="600"/>
              </a:spcAft>
            </a:pPr>
            <a:r>
              <a:rPr lang="en-US" dirty="0" smtClean="0"/>
              <a:t>Survey design</a:t>
            </a:r>
          </a:p>
          <a:p>
            <a:pPr lvl="1">
              <a:spcBef>
                <a:spcPts val="600"/>
              </a:spcBef>
              <a:spcAft>
                <a:spcPts val="600"/>
              </a:spcAft>
            </a:pPr>
            <a:r>
              <a:rPr lang="en-US" dirty="0" smtClean="0"/>
              <a:t>Understanding of subgroups</a:t>
            </a:r>
            <a:endParaRPr lang="en-US" dirty="0"/>
          </a:p>
        </p:txBody>
      </p:sp>
      <p:sp>
        <p:nvSpPr>
          <p:cNvPr id="3" name="Title 2"/>
          <p:cNvSpPr>
            <a:spLocks noGrp="1"/>
          </p:cNvSpPr>
          <p:nvPr>
            <p:ph type="title"/>
          </p:nvPr>
        </p:nvSpPr>
        <p:spPr/>
        <p:txBody>
          <a:bodyPr/>
          <a:lstStyle/>
          <a:p>
            <a:r>
              <a:rPr lang="en-US" dirty="0" smtClean="0"/>
              <a:t>Policy </a:t>
            </a:r>
            <a:r>
              <a:rPr lang="en-US" dirty="0"/>
              <a:t>and </a:t>
            </a:r>
            <a:r>
              <a:rPr lang="en-US" dirty="0" smtClean="0"/>
              <a:t>Research Interest </a:t>
            </a:r>
            <a:r>
              <a:rPr lang="en-US" dirty="0"/>
              <a:t>in </a:t>
            </a:r>
            <a:r>
              <a:rPr lang="en-US" dirty="0" smtClean="0"/>
              <a:t>Social Security Disability Employment Rates</a:t>
            </a:r>
            <a:endParaRPr lang="en-US" dirty="0"/>
          </a:p>
        </p:txBody>
      </p:sp>
    </p:spTree>
    <p:extLst>
      <p:ext uri="{BB962C8B-B14F-4D97-AF65-F5344CB8AC3E}">
        <p14:creationId xmlns:p14="http://schemas.microsoft.com/office/powerpoint/2010/main" val="3445087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9382" y="1475509"/>
            <a:ext cx="8583469" cy="4551218"/>
          </a:xfrm>
        </p:spPr>
        <p:txBody>
          <a:bodyPr/>
          <a:lstStyle/>
          <a:p>
            <a:pPr>
              <a:spcBef>
                <a:spcPts val="600"/>
              </a:spcBef>
              <a:spcAft>
                <a:spcPts val="600"/>
              </a:spcAft>
            </a:pPr>
            <a:r>
              <a:rPr lang="en-US" dirty="0" smtClean="0"/>
              <a:t>Prior studies</a:t>
            </a:r>
          </a:p>
          <a:p>
            <a:pPr lvl="1"/>
            <a:r>
              <a:rPr lang="en-US" dirty="0" smtClean="0"/>
              <a:t>Focus: general population</a:t>
            </a:r>
          </a:p>
          <a:p>
            <a:pPr lvl="1"/>
            <a:r>
              <a:rPr lang="en-US" dirty="0" smtClean="0"/>
              <a:t>Administrative data: higher employment reports</a:t>
            </a:r>
          </a:p>
          <a:p>
            <a:r>
              <a:rPr lang="en-US" dirty="0" smtClean="0"/>
              <a:t>Limited information about disability beneficiaries</a:t>
            </a:r>
          </a:p>
          <a:p>
            <a:r>
              <a:rPr lang="en-US" dirty="0" smtClean="0"/>
              <a:t>Interests</a:t>
            </a:r>
          </a:p>
          <a:p>
            <a:pPr lvl="1"/>
            <a:r>
              <a:rPr lang="en-US" dirty="0" smtClean="0"/>
              <a:t>Policy: Develop policies and demonstrations and target services </a:t>
            </a:r>
          </a:p>
          <a:p>
            <a:pPr lvl="1"/>
            <a:r>
              <a:rPr lang="en-US" dirty="0" smtClean="0"/>
              <a:t>Research: Survey </a:t>
            </a:r>
            <a:r>
              <a:rPr lang="en-US" dirty="0"/>
              <a:t>design</a:t>
            </a:r>
          </a:p>
          <a:p>
            <a:endParaRPr lang="en-US" dirty="0" smtClean="0"/>
          </a:p>
        </p:txBody>
      </p:sp>
      <p:sp>
        <p:nvSpPr>
          <p:cNvPr id="3" name="Title 2"/>
          <p:cNvSpPr>
            <a:spLocks noGrp="1"/>
          </p:cNvSpPr>
          <p:nvPr>
            <p:ph type="title"/>
          </p:nvPr>
        </p:nvSpPr>
        <p:spPr/>
        <p:txBody>
          <a:bodyPr/>
          <a:lstStyle/>
          <a:p>
            <a:r>
              <a:rPr lang="en-US" sz="3200" dirty="0" smtClean="0"/>
              <a:t>Motivation for Comparing Survey and Administrative Estimates</a:t>
            </a:r>
            <a:endParaRPr lang="en-US" sz="3200" dirty="0"/>
          </a:p>
        </p:txBody>
      </p:sp>
    </p:spTree>
    <p:extLst>
      <p:ext uri="{BB962C8B-B14F-4D97-AF65-F5344CB8AC3E}">
        <p14:creationId xmlns:p14="http://schemas.microsoft.com/office/powerpoint/2010/main" val="740334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 of hands holds a ball with words related to research inside of it. The word &quot;research&quot; is capitalized and in color." title="Research "/>
          <p:cNvPicPr>
            <a:picLocks noChangeAspect="1"/>
          </p:cNvPicPr>
          <p:nvPr/>
        </p:nvPicPr>
        <p:blipFill rotWithShape="1">
          <a:blip r:embed="rId3" cstate="print">
            <a:extLst>
              <a:ext uri="{28A0092B-C50C-407E-A947-70E740481C1C}">
                <a14:useLocalDpi xmlns:a14="http://schemas.microsoft.com/office/drawing/2010/main" val="0"/>
              </a:ext>
            </a:extLst>
          </a:blip>
          <a:srcRect l="7375" t="16600"/>
          <a:stretch/>
        </p:blipFill>
        <p:spPr>
          <a:xfrm>
            <a:off x="178429" y="1684130"/>
            <a:ext cx="2586432" cy="3517456"/>
          </a:xfrm>
          <a:prstGeom prst="rect">
            <a:avLst/>
          </a:prstGeom>
        </p:spPr>
      </p:pic>
      <p:sp>
        <p:nvSpPr>
          <p:cNvPr id="2" name="Content Placeholder 1"/>
          <p:cNvSpPr>
            <a:spLocks noGrp="1"/>
          </p:cNvSpPr>
          <p:nvPr>
            <p:ph idx="1"/>
          </p:nvPr>
        </p:nvSpPr>
        <p:spPr>
          <a:xfrm>
            <a:off x="2560320" y="1889870"/>
            <a:ext cx="6272530" cy="4144297"/>
          </a:xfrm>
        </p:spPr>
        <p:txBody>
          <a:bodyPr/>
          <a:lstStyle/>
          <a:p>
            <a:pPr marL="514350" indent="-514350">
              <a:spcBef>
                <a:spcPts val="600"/>
              </a:spcBef>
              <a:spcAft>
                <a:spcPts val="600"/>
              </a:spcAft>
              <a:buFont typeface="+mj-lt"/>
              <a:buAutoNum type="arabicPeriod"/>
            </a:pPr>
            <a:r>
              <a:rPr lang="en-US" dirty="0" smtClean="0"/>
              <a:t>What are the Disability Insurance (DI) and Supplemental Security Income (SSI) employment rates and earnings levels?</a:t>
            </a:r>
          </a:p>
          <a:p>
            <a:pPr marL="514350" indent="-514350">
              <a:spcBef>
                <a:spcPts val="600"/>
              </a:spcBef>
              <a:spcAft>
                <a:spcPts val="600"/>
              </a:spcAft>
              <a:buFont typeface="+mj-lt"/>
              <a:buAutoNum type="arabicPeriod"/>
            </a:pPr>
            <a:r>
              <a:rPr lang="en-US" dirty="0" smtClean="0"/>
              <a:t>Do these levels differ between survey and administrative data?</a:t>
            </a:r>
          </a:p>
          <a:p>
            <a:pPr marL="514350" indent="-514350">
              <a:buFont typeface="+mj-lt"/>
              <a:buAutoNum type="arabicPeriod"/>
            </a:pPr>
            <a:r>
              <a:rPr lang="en-US" dirty="0" smtClean="0"/>
              <a:t>Do demographic and impairment subgroups differ from the overall beneficiary population?</a:t>
            </a:r>
          </a:p>
          <a:p>
            <a:pPr lvl="1">
              <a:spcAft>
                <a:spcPts val="300"/>
              </a:spcAft>
            </a:pPr>
            <a:endParaRPr lang="en-US" dirty="0" smtClean="0"/>
          </a:p>
          <a:p>
            <a:pPr lvl="1"/>
            <a:endParaRPr lang="en-US" dirty="0"/>
          </a:p>
        </p:txBody>
      </p:sp>
      <p:sp>
        <p:nvSpPr>
          <p:cNvPr id="3" name="Title 2"/>
          <p:cNvSpPr>
            <a:spLocks noGrp="1"/>
          </p:cNvSpPr>
          <p:nvPr>
            <p:ph type="title"/>
          </p:nvPr>
        </p:nvSpPr>
        <p:spPr/>
        <p:txBody>
          <a:bodyPr/>
          <a:lstStyle/>
          <a:p>
            <a:r>
              <a:rPr lang="en-US" dirty="0" smtClean="0"/>
              <a:t>Research Questions</a:t>
            </a:r>
            <a:endParaRPr lang="en-US" dirty="0"/>
          </a:p>
        </p:txBody>
      </p:sp>
    </p:spTree>
    <p:extLst>
      <p:ext uri="{BB962C8B-B14F-4D97-AF65-F5344CB8AC3E}">
        <p14:creationId xmlns:p14="http://schemas.microsoft.com/office/powerpoint/2010/main" val="3162211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8345" y="1488558"/>
            <a:ext cx="8441956" cy="4467742"/>
          </a:xfrm>
        </p:spPr>
        <p:txBody>
          <a:bodyPr/>
          <a:lstStyle/>
          <a:p>
            <a:r>
              <a:rPr lang="en-US" dirty="0" smtClean="0"/>
              <a:t>Study </a:t>
            </a:r>
            <a:r>
              <a:rPr lang="en-US" dirty="0"/>
              <a:t>population</a:t>
            </a:r>
          </a:p>
          <a:p>
            <a:pPr lvl="1">
              <a:spcBef>
                <a:spcPts val="600"/>
              </a:spcBef>
              <a:spcAft>
                <a:spcPts val="600"/>
              </a:spcAft>
            </a:pPr>
            <a:r>
              <a:rPr lang="en-US" dirty="0"/>
              <a:t>DI and concurrent beneficiaries</a:t>
            </a:r>
          </a:p>
          <a:p>
            <a:pPr lvl="1">
              <a:spcBef>
                <a:spcPts val="600"/>
              </a:spcBef>
              <a:spcAft>
                <a:spcPts val="600"/>
              </a:spcAft>
            </a:pPr>
            <a:r>
              <a:rPr lang="en-US" dirty="0"/>
              <a:t>SSI-only </a:t>
            </a:r>
            <a:r>
              <a:rPr lang="en-US" dirty="0" smtClean="0"/>
              <a:t>recipients</a:t>
            </a:r>
          </a:p>
          <a:p>
            <a:pPr lvl="1">
              <a:spcBef>
                <a:spcPts val="600"/>
              </a:spcBef>
              <a:spcAft>
                <a:spcPts val="600"/>
              </a:spcAft>
            </a:pPr>
            <a:r>
              <a:rPr lang="en-US" dirty="0"/>
              <a:t>Ages </a:t>
            </a:r>
            <a:r>
              <a:rPr lang="en-US" dirty="0" smtClean="0"/>
              <a:t>21 to 64 </a:t>
            </a:r>
            <a:r>
              <a:rPr lang="en-US" dirty="0"/>
              <a:t>at time of interview</a:t>
            </a:r>
          </a:p>
          <a:p>
            <a:r>
              <a:rPr lang="en-US" dirty="0"/>
              <a:t>Sample</a:t>
            </a:r>
          </a:p>
          <a:p>
            <a:pPr lvl="1"/>
            <a:r>
              <a:rPr lang="en-US" dirty="0"/>
              <a:t>Pooled data:  2004, 2005, 2006</a:t>
            </a:r>
          </a:p>
          <a:p>
            <a:pPr lvl="1"/>
            <a:r>
              <a:rPr lang="en-US" dirty="0"/>
              <a:t>7,987 observations for sample members </a:t>
            </a:r>
          </a:p>
          <a:p>
            <a:r>
              <a:rPr lang="en-US" dirty="0" smtClean="0"/>
              <a:t>Outcomes </a:t>
            </a:r>
          </a:p>
          <a:p>
            <a:pPr lvl="1"/>
            <a:r>
              <a:rPr lang="en-US" dirty="0" smtClean="0"/>
              <a:t>Earnings and employment: previous year</a:t>
            </a:r>
            <a:endParaRPr lang="en-US" dirty="0"/>
          </a:p>
          <a:p>
            <a:pPr lvl="1"/>
            <a:endParaRPr lang="en-US" dirty="0" smtClean="0"/>
          </a:p>
        </p:txBody>
      </p:sp>
      <p:sp>
        <p:nvSpPr>
          <p:cNvPr id="3" name="Title 2"/>
          <p:cNvSpPr>
            <a:spLocks noGrp="1"/>
          </p:cNvSpPr>
          <p:nvPr>
            <p:ph type="title"/>
          </p:nvPr>
        </p:nvSpPr>
        <p:spPr/>
        <p:txBody>
          <a:bodyPr/>
          <a:lstStyle/>
          <a:p>
            <a:r>
              <a:rPr lang="en-US" sz="3200" dirty="0" smtClean="0"/>
              <a:t>Survey: National Beneficiary Survey (NBS)</a:t>
            </a:r>
            <a:endParaRPr lang="en-US" sz="3200" dirty="0"/>
          </a:p>
        </p:txBody>
      </p:sp>
    </p:spTree>
    <p:extLst>
      <p:ext uri="{BB962C8B-B14F-4D97-AF65-F5344CB8AC3E}">
        <p14:creationId xmlns:p14="http://schemas.microsoft.com/office/powerpoint/2010/main" val="733456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4589" y="1602042"/>
            <a:ext cx="5728342" cy="4366697"/>
          </a:xfrm>
        </p:spPr>
        <p:txBody>
          <a:bodyPr/>
          <a:lstStyle/>
          <a:p>
            <a:pPr>
              <a:spcBef>
                <a:spcPts val="600"/>
              </a:spcBef>
              <a:spcAft>
                <a:spcPts val="600"/>
              </a:spcAft>
            </a:pPr>
            <a:r>
              <a:rPr lang="en-US" dirty="0" smtClean="0"/>
              <a:t>Compiled by Internal Revenue Service (IRS) </a:t>
            </a:r>
          </a:p>
          <a:p>
            <a:pPr lvl="1">
              <a:spcBef>
                <a:spcPts val="600"/>
              </a:spcBef>
              <a:spcAft>
                <a:spcPts val="600"/>
              </a:spcAft>
            </a:pPr>
            <a:r>
              <a:rPr lang="en-US" dirty="0"/>
              <a:t>All earnings reported to IRS</a:t>
            </a:r>
          </a:p>
          <a:p>
            <a:pPr lvl="1">
              <a:spcBef>
                <a:spcPts val="600"/>
              </a:spcBef>
              <a:spcAft>
                <a:spcPts val="600"/>
              </a:spcAft>
            </a:pPr>
            <a:r>
              <a:rPr lang="en-US" dirty="0" smtClean="0"/>
              <a:t>Form W2, quarterly earnings records, annual income tax forms</a:t>
            </a:r>
          </a:p>
        </p:txBody>
      </p:sp>
      <p:sp>
        <p:nvSpPr>
          <p:cNvPr id="3" name="Title 2"/>
          <p:cNvSpPr>
            <a:spLocks noGrp="1"/>
          </p:cNvSpPr>
          <p:nvPr>
            <p:ph type="title"/>
          </p:nvPr>
        </p:nvSpPr>
        <p:spPr/>
        <p:txBody>
          <a:bodyPr/>
          <a:lstStyle/>
          <a:p>
            <a:r>
              <a:rPr lang="en-US" sz="3200" dirty="0" smtClean="0"/>
              <a:t>Linked Social Security Administrative Data ― Master </a:t>
            </a:r>
            <a:r>
              <a:rPr lang="en-US" sz="3200" dirty="0"/>
              <a:t>Earnings File (</a:t>
            </a:r>
            <a:r>
              <a:rPr lang="en-US" sz="3200" dirty="0" smtClean="0"/>
              <a:t>MEF)</a:t>
            </a:r>
            <a:endParaRPr lang="en-US" sz="32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0995" y="3730239"/>
            <a:ext cx="3201855" cy="213554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73616" y="1602042"/>
            <a:ext cx="2940544" cy="1869865"/>
          </a:xfrm>
          <a:prstGeom prst="rect">
            <a:avLst/>
          </a:prstGeom>
        </p:spPr>
      </p:pic>
    </p:spTree>
    <p:extLst>
      <p:ext uri="{BB962C8B-B14F-4D97-AF65-F5344CB8AC3E}">
        <p14:creationId xmlns:p14="http://schemas.microsoft.com/office/powerpoint/2010/main" val="2503019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14507"/>
            <a:ext cx="9144000" cy="1143000"/>
          </a:xfrm>
        </p:spPr>
        <p:txBody>
          <a:bodyPr/>
          <a:lstStyle/>
          <a:p>
            <a:r>
              <a:rPr lang="en-US" sz="3200" dirty="0" smtClean="0"/>
              <a:t>Characteristics of Disability Beneficiaries</a:t>
            </a:r>
            <a:endParaRPr lang="en-US" sz="3200" dirty="0"/>
          </a:p>
        </p:txBody>
      </p:sp>
      <p:graphicFrame>
        <p:nvGraphicFramePr>
          <p:cNvPr id="10" name="Content Placeholder 9" descr="Image of pie chart in shades of blue indicating Concurrent at 25.2 percent and DI Only at 74.8 percent" title="Type of beneficiaries chart"/>
          <p:cNvGraphicFramePr>
            <a:graphicFrameLocks noGrp="1"/>
          </p:cNvGraphicFramePr>
          <p:nvPr>
            <p:ph sz="half" idx="1"/>
            <p:extLst>
              <p:ext uri="{D42A27DB-BD31-4B8C-83A1-F6EECF244321}">
                <p14:modId xmlns:p14="http://schemas.microsoft.com/office/powerpoint/2010/main" val="214335365"/>
              </p:ext>
            </p:extLst>
          </p:nvPr>
        </p:nvGraphicFramePr>
        <p:xfrm>
          <a:off x="151618" y="1490846"/>
          <a:ext cx="3219938" cy="22645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9" descr="Image of pie chart in shades of blue indicating Female 52.4 percent and Males 47.6 percent" title="Sex chart"/>
          <p:cNvGraphicFramePr>
            <a:graphicFrameLocks noGrp="1"/>
          </p:cNvGraphicFramePr>
          <p:nvPr>
            <p:ph sz="half" idx="4294967295"/>
            <p:extLst>
              <p:ext uri="{D42A27DB-BD31-4B8C-83A1-F6EECF244321}">
                <p14:modId xmlns:p14="http://schemas.microsoft.com/office/powerpoint/2010/main" val="2288866186"/>
              </p:ext>
            </p:extLst>
          </p:nvPr>
        </p:nvGraphicFramePr>
        <p:xfrm>
          <a:off x="3252397" y="1490846"/>
          <a:ext cx="2938145" cy="22707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ontent Placeholder 9" descr="Image of pie chart in shades of blue indicating Self-report at 81.6 percent and Proxy Report at 18.4 percent" title="Type of survey response chart"/>
          <p:cNvGraphicFramePr>
            <a:graphicFrameLocks noGrp="1"/>
          </p:cNvGraphicFramePr>
          <p:nvPr>
            <p:ph sz="half" idx="4294967295"/>
            <p:extLst>
              <p:ext uri="{D42A27DB-BD31-4B8C-83A1-F6EECF244321}">
                <p14:modId xmlns:p14="http://schemas.microsoft.com/office/powerpoint/2010/main" val="3717242660"/>
              </p:ext>
            </p:extLst>
          </p:nvPr>
        </p:nvGraphicFramePr>
        <p:xfrm>
          <a:off x="5841060" y="1259728"/>
          <a:ext cx="3246609" cy="257244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ontent Placeholder 9" descr="Image of bar chart in dark blue indicating 21-29 at 4.2 percent, 30-39 at 11.1 percent, 40-49 at 25.2 percent, 50-59 at 36 percent, and 60-64 at 23.5 percent" title="Age group chart"/>
          <p:cNvGraphicFramePr>
            <a:graphicFrameLocks noGrp="1"/>
          </p:cNvGraphicFramePr>
          <p:nvPr>
            <p:ph sz="half" idx="4294967295"/>
            <p:extLst>
              <p:ext uri="{D42A27DB-BD31-4B8C-83A1-F6EECF244321}">
                <p14:modId xmlns:p14="http://schemas.microsoft.com/office/powerpoint/2010/main" val="3900731171"/>
              </p:ext>
            </p:extLst>
          </p:nvPr>
        </p:nvGraphicFramePr>
        <p:xfrm>
          <a:off x="1028700" y="3832173"/>
          <a:ext cx="6494243" cy="2264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520154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14507"/>
            <a:ext cx="9286240" cy="1143000"/>
          </a:xfrm>
        </p:spPr>
        <p:txBody>
          <a:bodyPr/>
          <a:lstStyle/>
          <a:p>
            <a:r>
              <a:rPr lang="en-US" sz="3200" dirty="0" smtClean="0"/>
              <a:t>Comparison of Annual Earnings Construction </a:t>
            </a:r>
            <a:br>
              <a:rPr lang="en-US" sz="3200" dirty="0" smtClean="0"/>
            </a:br>
            <a:r>
              <a:rPr lang="en-US" sz="3200" dirty="0" smtClean="0"/>
              <a:t>in MEF and NBS</a:t>
            </a:r>
            <a:endParaRPr lang="en-US" sz="3200" dirty="0"/>
          </a:p>
        </p:txBody>
      </p:sp>
      <p:sp>
        <p:nvSpPr>
          <p:cNvPr id="4" name="Content Placeholder 3"/>
          <p:cNvSpPr>
            <a:spLocks noGrp="1"/>
          </p:cNvSpPr>
          <p:nvPr>
            <p:ph sz="half" idx="1"/>
          </p:nvPr>
        </p:nvSpPr>
        <p:spPr>
          <a:xfrm>
            <a:off x="117988" y="1489587"/>
            <a:ext cx="3321404" cy="4466713"/>
          </a:xfrm>
        </p:spPr>
        <p:txBody>
          <a:bodyPr anchor="t" anchorCtr="1"/>
          <a:lstStyle/>
          <a:p>
            <a:pPr marL="0" indent="914400">
              <a:buNone/>
            </a:pPr>
            <a:r>
              <a:rPr lang="en-US" sz="2400" dirty="0" smtClean="0">
                <a:solidFill>
                  <a:srgbClr val="FF0000"/>
                </a:solidFill>
              </a:rPr>
              <a:t>MEF</a:t>
            </a:r>
          </a:p>
          <a:p>
            <a:pPr marL="0" indent="0" algn="ctr">
              <a:buNone/>
            </a:pPr>
            <a:endParaRPr lang="en-US" dirty="0" smtClean="0">
              <a:solidFill>
                <a:srgbClr val="FF0000"/>
              </a:solidFill>
            </a:endParaRPr>
          </a:p>
          <a:p>
            <a:r>
              <a:rPr lang="en-US" dirty="0" smtClean="0"/>
              <a:t>Aggregated at annual level</a:t>
            </a:r>
          </a:p>
          <a:p>
            <a:endParaRPr lang="en-US" dirty="0"/>
          </a:p>
        </p:txBody>
      </p:sp>
      <p:sp>
        <p:nvSpPr>
          <p:cNvPr id="5" name="Content Placeholder 4"/>
          <p:cNvSpPr>
            <a:spLocks noGrp="1"/>
          </p:cNvSpPr>
          <p:nvPr>
            <p:ph sz="half" idx="2"/>
          </p:nvPr>
        </p:nvSpPr>
        <p:spPr>
          <a:xfrm>
            <a:off x="3310760" y="1489587"/>
            <a:ext cx="5626764" cy="4466713"/>
          </a:xfrm>
        </p:spPr>
        <p:txBody>
          <a:bodyPr anchor="t" anchorCtr="1"/>
          <a:lstStyle/>
          <a:p>
            <a:pPr marL="0" indent="1828800">
              <a:buNone/>
            </a:pPr>
            <a:r>
              <a:rPr lang="en-US" sz="2400" dirty="0" smtClean="0">
                <a:solidFill>
                  <a:srgbClr val="FF0000"/>
                </a:solidFill>
              </a:rPr>
              <a:t>NBS</a:t>
            </a:r>
          </a:p>
          <a:p>
            <a:pPr marL="0" indent="0" algn="ctr">
              <a:buNone/>
            </a:pPr>
            <a:endParaRPr lang="en-US" sz="2400" dirty="0" smtClean="0">
              <a:solidFill>
                <a:srgbClr val="FF0000"/>
              </a:solidFill>
            </a:endParaRPr>
          </a:p>
          <a:p>
            <a:r>
              <a:rPr lang="en-US" dirty="0" smtClean="0"/>
              <a:t>Constructed annual measure of earnings for prior </a:t>
            </a:r>
            <a:r>
              <a:rPr lang="en-US" dirty="0"/>
              <a:t>year:</a:t>
            </a:r>
          </a:p>
          <a:p>
            <a:pPr lvl="1"/>
            <a:r>
              <a:rPr lang="en-US" dirty="0" smtClean="0"/>
              <a:t>Month</a:t>
            </a:r>
            <a:r>
              <a:rPr lang="en-US" dirty="0"/>
              <a:t>, year start and </a:t>
            </a:r>
            <a:r>
              <a:rPr lang="en-US" dirty="0" smtClean="0"/>
              <a:t>stop</a:t>
            </a:r>
          </a:p>
          <a:p>
            <a:pPr lvl="1"/>
            <a:r>
              <a:rPr lang="en-US" dirty="0" smtClean="0"/>
              <a:t>Usual </a:t>
            </a:r>
            <a:r>
              <a:rPr lang="en-US" dirty="0"/>
              <a:t>hours per </a:t>
            </a:r>
            <a:r>
              <a:rPr lang="en-US" dirty="0" smtClean="0"/>
              <a:t>week</a:t>
            </a:r>
            <a:endParaRPr lang="en-US" dirty="0"/>
          </a:p>
          <a:p>
            <a:pPr lvl="1"/>
            <a:r>
              <a:rPr lang="en-US" dirty="0"/>
              <a:t>Usual number of weeks worked</a:t>
            </a:r>
          </a:p>
          <a:p>
            <a:pPr lvl="1"/>
            <a:r>
              <a:rPr lang="en-US" dirty="0" smtClean="0"/>
              <a:t>Rate and frequency </a:t>
            </a:r>
            <a:r>
              <a:rPr lang="en-US" dirty="0"/>
              <a:t>of </a:t>
            </a:r>
            <a:r>
              <a:rPr lang="en-US" dirty="0" smtClean="0"/>
              <a:t>pay</a:t>
            </a:r>
          </a:p>
        </p:txBody>
      </p:sp>
    </p:spTree>
    <p:extLst>
      <p:ext uri="{BB962C8B-B14F-4D97-AF65-F5344CB8AC3E}">
        <p14:creationId xmlns:p14="http://schemas.microsoft.com/office/powerpoint/2010/main" val="23661639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mployment and Work Expectations of Social Security Disability Beneficiaries&amp;quot;&quot;/&gt;&lt;property id=&quot;20307&quot; value=&quot;256&quot;/&gt;&lt;/object&gt;&lt;object type=&quot;3&quot; unique_id=&quot;10005&quot;&gt;&lt;property id=&quot;20148&quot; value=&quot;5&quot;/&gt;&lt;property id=&quot;20300&quot; value=&quot;Slide 2 - &amp;quot;Purpose of the Presentation&amp;quot;&quot;/&gt;&lt;property id=&quot;20307&quot; value=&quot;272&quot;/&gt;&lt;/object&gt;&lt;object type=&quot;3&quot; unique_id=&quot;10006&quot;&gt;&lt;property id=&quot;20148&quot; value=&quot;5&quot;/&gt;&lt;property id=&quot;20300&quot; value=&quot;Slide 3 - &amp;quot;Why Is This Interesting?&amp;quot;&quot;/&gt;&lt;property id=&quot;20307&quot; value=&quot;284&quot;/&gt;&lt;/object&gt;&lt;object type=&quot;3&quot; unique_id=&quot;10007&quot;&gt;&lt;property id=&quot;20148&quot; value=&quot;5&quot;/&gt;&lt;property id=&quot;20300&quot; value=&quot;Slide 4 - &amp;quot;Why Is This Interesting? (cont’d) &amp;quot;&quot;/&gt;&lt;property id=&quot;20307&quot; value=&quot;285&quot;/&gt;&lt;/object&gt;&lt;object type=&quot;3&quot; unique_id=&quot;10008&quot;&gt;&lt;property id=&quot;20148&quot; value=&quot;5&quot;/&gt;&lt;property id=&quot;20300&quot; value=&quot;Slide 5 - &amp;quot;About the Data&amp;quot;&quot;/&gt;&lt;property id=&quot;20307&quot; value=&quot;286&quot;/&gt;&lt;/object&gt;&lt;object type=&quot;3&quot; unique_id=&quot;10009&quot;&gt;&lt;property id=&quot;20148&quot; value=&quot;5&quot;/&gt;&lt;property id=&quot;20300&quot; value=&quot;Slide 6 - &amp;quot;Share of Working-Age SSI and SSDI Beneficiaries Who Are Employed&amp;quot;&quot;/&gt;&lt;property id=&quot;20307&quot; value=&quot;300&quot;/&gt;&lt;/object&gt;&lt;object type=&quot;3&quot; unique_id=&quot;10010&quot;&gt;&lt;property id=&quot;20148&quot; value=&quot;5&quot;/&gt;&lt;property id=&quot;20300&quot; value=&quot;Slide 7 - &amp;quot;Characteristics of the &amp;#x0D;&amp;#x0A;9 Percent Who Are Working&amp;quot;&quot;/&gt;&lt;property id=&quot;20307&quot; value=&quot;288&quot;/&gt;&lt;/object&gt;&lt;object type=&quot;3&quot; unique_id=&quot;10011&quot;&gt;&lt;property id=&quot;20148&quot; value=&quot;5&quot;/&gt;&lt;property id=&quot;20300&quot; value=&quot;Slide 8 - &amp;quot;Selected Characteristics of Working and All SSI/SSDI Beneficiaries&amp;quot;&quot;/&gt;&lt;property id=&quot;20307&quot; value=&quot;289&quot;/&gt;&lt;/object&gt;&lt;object type=&quot;3&quot; unique_id=&quot;10012&quot;&gt;&lt;property id=&quot;20148&quot; value=&quot;5&quot;/&gt;&lt;property id=&quot;20300&quot; value=&quot;Slide 9 - &amp;quot;Job Characteristics of Working Beneficiaries&amp;quot;&quot;/&gt;&lt;property id=&quot;20307&quot; value=&quot;299&quot;/&gt;&lt;/object&gt;&lt;object type=&quot;3&quot; unique_id=&quot;10013&quot;&gt;&lt;property id=&quot;20148&quot; value=&quot;5&quot;/&gt;&lt;property id=&quot;20300&quot; value=&quot;Slide 10 - &amp;quot;Working SSI-Only Beneficiaries Were More Likely to:&amp;quot;&quot;/&gt;&lt;property id=&quot;20307&quot; value=&quot;298&quot;/&gt;&lt;/object&gt;&lt;object type=&quot;3&quot; unique_id=&quot;10014&quot;&gt;&lt;property id=&quot;20148&quot; value=&quot;5&quot;/&gt;&lt;property id=&quot;20300&quot; value=&quot;Slide 11 - &amp;quot;Share of Beneficiaries Who Say &amp;#x0D;&amp;#x0A;They Want to Work&amp;quot;&quot;/&gt;&lt;property id=&quot;20307&quot; value=&quot;291&quot;/&gt;&lt;/object&gt;&lt;object type=&quot;3&quot; unique_id=&quot;10015&quot;&gt;&lt;property id=&quot;20148&quot; value=&quot;5&quot;/&gt;&lt;property id=&quot;20300&quot; value=&quot;Slide 12 - &amp;quot;Reasons Beneficiaries Give for &amp;#x0D;&amp;#x0A;Not Working&amp;quot;&quot;/&gt;&lt;property id=&quot;20307&quot; value=&quot;292&quot;/&gt;&lt;/object&gt;&lt;object type=&quot;3&quot; unique_id=&quot;10016&quot;&gt;&lt;property id=&quot;20148&quot; value=&quot;5&quot;/&gt;&lt;property id=&quot;20300&quot; value=&quot;Slide 13 - &amp;quot;Other Challenges to Employment Faced by Working-Age Beneficiaries&amp;quot;&quot;/&gt;&lt;property id=&quot;20307&quot; value=&quot;294&quot;/&gt;&lt;/object&gt;&lt;object type=&quot;3&quot; unique_id=&quot;10017&quot;&gt;&lt;property id=&quot;20148&quot; value=&quot;5&quot;/&gt;&lt;property id=&quot;20300&quot; value=&quot;Slide 14 - &amp;quot;Efforts to Promote Employment Among Beneficiaries Are Not Futile&amp;quot;&quot;/&gt;&lt;property id=&quot;20307&quot; value=&quot;295&quot;/&gt;&lt;/object&gt;&lt;object type=&quot;3&quot; unique_id=&quot;10018&quot;&gt;&lt;property id=&quot;20148&quot; value=&quot;5&quot;/&gt;&lt;property id=&quot;20300&quot; value=&quot;Slide 15 - &amp;quot;Efforts to Promote Employment Among Beneficiaries Will Be Challenging&amp;quot;&quot;/&gt;&lt;property id=&quot;20307&quot; value=&quot;303&quot;/&gt;&lt;/object&gt;&lt;object type=&quot;3&quot; unique_id=&quot;10019&quot;&gt;&lt;property id=&quot;20148&quot; value=&quot;5&quot;/&gt;&lt;property id=&quot;20300&quot; value=&quot;Slide 16 - &amp;quot;Contact Information&amp;quot;&quot;/&gt;&lt;property id=&quot;20307&quot; value=&quot;283&quot;/&gt;&lt;/object&gt;&lt;/object&gt;&lt;/object&gt;&lt;/database&gt;"/>
</p:tagLst>
</file>

<file path=ppt/theme/theme1.xml><?xml version="1.0" encoding="utf-8"?>
<a:theme xmlns:a="http://schemas.openxmlformats.org/drawingml/2006/main" name="4 CSDP Slide Template">
  <a:themeElements>
    <a:clrScheme name="Custom 1">
      <a:dk1>
        <a:srgbClr val="151515"/>
      </a:dk1>
      <a:lt1>
        <a:srgbClr val="FFFFFF"/>
      </a:lt1>
      <a:dk2>
        <a:srgbClr val="0066CC"/>
      </a:dk2>
      <a:lt2>
        <a:srgbClr val="151515"/>
      </a:lt2>
      <a:accent1>
        <a:srgbClr val="003266"/>
      </a:accent1>
      <a:accent2>
        <a:srgbClr val="E7E7E7"/>
      </a:accent2>
      <a:accent3>
        <a:srgbClr val="A5A5A5"/>
      </a:accent3>
      <a:accent4>
        <a:srgbClr val="DADADA"/>
      </a:accent4>
      <a:accent5>
        <a:srgbClr val="ADE2E2"/>
      </a:accent5>
      <a:accent6>
        <a:srgbClr val="5CB9E7"/>
      </a:accent6>
      <a:hlink>
        <a:srgbClr val="0066CC"/>
      </a:hlink>
      <a:folHlink>
        <a:srgbClr val="FFCC6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bab956b1f44ef9d173162e10f4b27789">
  <xsd:schema xmlns:xsd="http://www.w3.org/2001/XMLSchema" xmlns:xs="http://www.w3.org/2001/XMLSchema" xmlns:p="http://schemas.microsoft.com/office/2006/metadata/properties" targetNamespace="http://schemas.microsoft.com/office/2006/metadata/properties" ma:root="true" ma:fieldsID="16eaa9825d2fedb5a83ac41ebe86c43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885E17-ACB2-4AE5-8E52-7FB3A0BA64FE}">
  <ds:schemaRefs>
    <ds:schemaRef ds:uri="http://schemas.microsoft.com/sharepoint/v3/contenttype/forms"/>
  </ds:schemaRefs>
</ds:datastoreItem>
</file>

<file path=customXml/itemProps2.xml><?xml version="1.0" encoding="utf-8"?>
<ds:datastoreItem xmlns:ds="http://schemas.openxmlformats.org/officeDocument/2006/customXml" ds:itemID="{4A53AA42-EE57-4AE4-9FE6-B9CBA014DC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AF744A0-938B-411A-86A4-939BC81D2613}">
  <ds:schemaRefs>
    <ds:schemaRef ds:uri="http://purl.org/dc/elements/1.1/"/>
    <ds:schemaRef ds:uri="http://schemas.microsoft.com/office/2006/documentManagement/types"/>
    <ds:schemaRef ds:uri="http://www.w3.org/XML/1998/namespace"/>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3 CSDP Slide Template</Template>
  <TotalTime>2599</TotalTime>
  <Words>3868</Words>
  <Application>Microsoft Office PowerPoint</Application>
  <PresentationFormat>On-screen Show (4:3)</PresentationFormat>
  <Paragraphs>272</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Black</vt:lpstr>
      <vt:lpstr>Times New Roman</vt:lpstr>
      <vt:lpstr>Wingdings</vt:lpstr>
      <vt:lpstr>4 CSDP Slide Template</vt:lpstr>
      <vt:lpstr>When Every Dollar Counts:  Comparing Reported Earnings of Social Security Disability Program Beneficiaries in Survey and Administrative Records</vt:lpstr>
      <vt:lpstr>Administrative and Survey Data Differ in Employment and Earning Estimates</vt:lpstr>
      <vt:lpstr>Policy and Research Interest in Social Security Disability Employment Rates</vt:lpstr>
      <vt:lpstr>Motivation for Comparing Survey and Administrative Estimates</vt:lpstr>
      <vt:lpstr>Research Questions</vt:lpstr>
      <vt:lpstr>Survey: National Beneficiary Survey (NBS)</vt:lpstr>
      <vt:lpstr>Linked Social Security Administrative Data ― Master Earnings File (MEF)</vt:lpstr>
      <vt:lpstr>Characteristics of Disability Beneficiaries</vt:lpstr>
      <vt:lpstr>Comparison of Annual Earnings Construction  in MEF and NBS</vt:lpstr>
      <vt:lpstr>Key Findings – 1  Administrative Data Show Higher Percentage of People Employed Overall and Across All Subgroups </vt:lpstr>
      <vt:lpstr>Key Findings – 1 (cont.)  Administrative Data Show Higher Percentage of People Employed Overall and Across All Subgroups</vt:lpstr>
      <vt:lpstr>Key Findings – 2  Earnings Differences Are Substantial, with Pattern Reflected Across Subgroups</vt:lpstr>
      <vt:lpstr>Key Findings – 2 (cont.) Earnings Differences Are Substantial, with Pattern Reflected Across Subgroups</vt:lpstr>
      <vt:lpstr>Employed in Both Administrative and Survey Data</vt:lpstr>
      <vt:lpstr>What might drive the results for survey data on earnings?</vt:lpstr>
      <vt:lpstr>Findings Have Important Implications for Researchers and Policymakers</vt:lpstr>
      <vt:lpstr>Contact Information</vt:lpstr>
      <vt:lpstr>Acknowledgments</vt:lpstr>
      <vt:lpstr>PowerPoint Presentation</vt:lpstr>
    </vt:vector>
  </TitlesOfParts>
  <Company>Mathematica,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Every Dollar Counts:  Comparing Reported Earnings of Social Security Disability Program Beneficiaries in Survey and Administrative Records</dc:title>
  <dc:creator>Shantal Alston</dc:creator>
  <dc:description>Use "save as PDF" method to create PDF (April 24, 2009).</dc:description>
  <cp:lastModifiedBy>David Wittenburg</cp:lastModifiedBy>
  <cp:revision>229</cp:revision>
  <cp:lastPrinted>2016-08-04T01:23:12Z</cp:lastPrinted>
  <dcterms:created xsi:type="dcterms:W3CDTF">2016-07-18T15:31:28Z</dcterms:created>
  <dcterms:modified xsi:type="dcterms:W3CDTF">2017-01-27T17:19:18Z</dcterms:modified>
  <cp:contentStatus>April 24, 2009</cp:contentStatus>
</cp:coreProperties>
</file>