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780" r:id="rId2"/>
    <p:sldMasterId id="2147483794" r:id="rId3"/>
    <p:sldMasterId id="2147483806" r:id="rId4"/>
  </p:sldMasterIdLst>
  <p:notesMasterIdLst>
    <p:notesMasterId r:id="rId26"/>
  </p:notesMasterIdLst>
  <p:handoutMasterIdLst>
    <p:handoutMasterId r:id="rId27"/>
  </p:handoutMasterIdLst>
  <p:sldIdLst>
    <p:sldId id="262" r:id="rId5"/>
    <p:sldId id="1187" r:id="rId6"/>
    <p:sldId id="348" r:id="rId7"/>
    <p:sldId id="435" r:id="rId8"/>
    <p:sldId id="391" r:id="rId9"/>
    <p:sldId id="858" r:id="rId10"/>
    <p:sldId id="859" r:id="rId11"/>
    <p:sldId id="860" r:id="rId12"/>
    <p:sldId id="1122" r:id="rId13"/>
    <p:sldId id="865" r:id="rId14"/>
    <p:sldId id="1177" r:id="rId15"/>
    <p:sldId id="1178" r:id="rId16"/>
    <p:sldId id="1182" r:id="rId17"/>
    <p:sldId id="1179" r:id="rId18"/>
    <p:sldId id="1180" r:id="rId19"/>
    <p:sldId id="1181" r:id="rId20"/>
    <p:sldId id="1161" r:id="rId21"/>
    <p:sldId id="1170" r:id="rId22"/>
    <p:sldId id="1183" r:id="rId23"/>
    <p:sldId id="879" r:id="rId24"/>
    <p:sldId id="1169" r:id="rId25"/>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81" userDrawn="1">
          <p15:clr>
            <a:srgbClr val="A4A3A4"/>
          </p15:clr>
        </p15:guide>
        <p15:guide id="2" pos="221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istin Wolff" initials="KW" lastIdx="1" clrIdx="0"/>
  <p:cmAuthor id="2" name="Debra Brucker" initials="DB" lastIdx="1" clrIdx="1">
    <p:extLst>
      <p:ext uri="{19B8F6BF-5375-455C-9EA6-DF929625EA0E}">
        <p15:presenceInfo xmlns:p15="http://schemas.microsoft.com/office/powerpoint/2012/main" userId="S-1-5-21-1343024091-287218729-682003330-45302" providerId="AD"/>
      </p:ext>
    </p:extLst>
  </p:cmAuthor>
  <p:cmAuthor id="3" name="Andrew Houtenville" initials="AH" lastIdx="1" clrIdx="2">
    <p:extLst>
      <p:ext uri="{19B8F6BF-5375-455C-9EA6-DF929625EA0E}">
        <p15:presenceInfo xmlns:p15="http://schemas.microsoft.com/office/powerpoint/2012/main" userId="Andrew Houtenvill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591"/>
    <a:srgbClr val="337CFF"/>
    <a:srgbClr val="7DABFF"/>
    <a:srgbClr val="007A2C"/>
    <a:srgbClr val="009135"/>
    <a:srgbClr val="65FF9C"/>
    <a:srgbClr val="9BBFFF"/>
    <a:srgbClr val="00DE4F"/>
    <a:srgbClr val="F28F0D"/>
    <a:srgbClr val="3EC2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52" autoAdjust="0"/>
    <p:restoredTop sz="95249" autoAdjust="0"/>
  </p:normalViewPr>
  <p:slideViewPr>
    <p:cSldViewPr>
      <p:cViewPr varScale="1">
        <p:scale>
          <a:sx n="62" d="100"/>
          <a:sy n="62" d="100"/>
        </p:scale>
        <p:origin x="1416" y="56"/>
      </p:cViewPr>
      <p:guideLst>
        <p:guide orient="horz" pos="2160"/>
        <p:guide pos="2880"/>
      </p:guideLst>
    </p:cSldViewPr>
  </p:slideViewPr>
  <p:outlineViewPr>
    <p:cViewPr>
      <p:scale>
        <a:sx n="33" d="100"/>
        <a:sy n="33" d="100"/>
      </p:scale>
      <p:origin x="0" y="-39022"/>
    </p:cViewPr>
  </p:outlineViewPr>
  <p:notesTextViewPr>
    <p:cViewPr>
      <p:scale>
        <a:sx n="100" d="100"/>
        <a:sy n="100" d="100"/>
      </p:scale>
      <p:origin x="0" y="0"/>
    </p:cViewPr>
  </p:notesTextViewPr>
  <p:sorterViewPr>
    <p:cViewPr>
      <p:scale>
        <a:sx n="100" d="100"/>
        <a:sy n="100" d="100"/>
      </p:scale>
      <p:origin x="0" y="-16269"/>
    </p:cViewPr>
  </p:sorterViewPr>
  <p:notesViewPr>
    <p:cSldViewPr>
      <p:cViewPr varScale="1">
        <p:scale>
          <a:sx n="60" d="100"/>
          <a:sy n="60" d="100"/>
        </p:scale>
        <p:origin x="3046" y="32"/>
      </p:cViewPr>
      <p:guideLst>
        <p:guide orient="horz" pos="2981"/>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43979" cy="473536"/>
          </a:xfrm>
          <a:prstGeom prst="rect">
            <a:avLst/>
          </a:prstGeom>
        </p:spPr>
        <p:txBody>
          <a:bodyPr vert="horz" lIns="93324" tIns="46662" rIns="93324" bIns="46662" rtlCol="0"/>
          <a:lstStyle>
            <a:lvl1pPr algn="l">
              <a:defRPr sz="1200">
                <a:cs typeface="+mn-cs"/>
              </a:defRPr>
            </a:lvl1pPr>
          </a:lstStyle>
          <a:p>
            <a:pPr>
              <a:defRPr/>
            </a:pPr>
            <a:endParaRPr lang="en-US"/>
          </a:p>
        </p:txBody>
      </p:sp>
      <p:sp>
        <p:nvSpPr>
          <p:cNvPr id="3" name="Date Placeholder 2"/>
          <p:cNvSpPr>
            <a:spLocks noGrp="1"/>
          </p:cNvSpPr>
          <p:nvPr>
            <p:ph type="dt" sz="quarter" idx="1"/>
          </p:nvPr>
        </p:nvSpPr>
        <p:spPr>
          <a:xfrm>
            <a:off x="3977532" y="0"/>
            <a:ext cx="3043979" cy="473536"/>
          </a:xfrm>
          <a:prstGeom prst="rect">
            <a:avLst/>
          </a:prstGeom>
        </p:spPr>
        <p:txBody>
          <a:bodyPr vert="horz" lIns="93324" tIns="46662" rIns="93324" bIns="46662" rtlCol="0"/>
          <a:lstStyle>
            <a:lvl1pPr algn="r">
              <a:defRPr sz="1200">
                <a:cs typeface="+mn-cs"/>
              </a:defRPr>
            </a:lvl1pPr>
          </a:lstStyle>
          <a:p>
            <a:pPr>
              <a:defRPr/>
            </a:pPr>
            <a:fld id="{B7604B2F-4C23-49D1-B52A-780C162449A6}" type="datetimeFigureOut">
              <a:rPr lang="en-US"/>
              <a:pPr>
                <a:defRPr/>
              </a:pPr>
              <a:t>8/20/2020</a:t>
            </a:fld>
            <a:endParaRPr lang="en-US"/>
          </a:p>
        </p:txBody>
      </p:sp>
      <p:sp>
        <p:nvSpPr>
          <p:cNvPr id="4" name="Footer Placeholder 3"/>
          <p:cNvSpPr>
            <a:spLocks noGrp="1"/>
          </p:cNvSpPr>
          <p:nvPr>
            <p:ph type="ftr" sz="quarter" idx="2"/>
          </p:nvPr>
        </p:nvSpPr>
        <p:spPr>
          <a:xfrm>
            <a:off x="2" y="8989100"/>
            <a:ext cx="3043979" cy="473536"/>
          </a:xfrm>
          <a:prstGeom prst="rect">
            <a:avLst/>
          </a:prstGeom>
        </p:spPr>
        <p:txBody>
          <a:bodyPr vert="horz" lIns="93324" tIns="46662" rIns="93324" bIns="46662" rtlCol="0" anchor="b"/>
          <a:lstStyle>
            <a:lvl1pPr algn="l">
              <a:defRPr sz="1200">
                <a:cs typeface="+mn-cs"/>
              </a:defRPr>
            </a:lvl1pPr>
          </a:lstStyle>
          <a:p>
            <a:pPr>
              <a:defRPr/>
            </a:pPr>
            <a:endParaRPr lang="en-US"/>
          </a:p>
        </p:txBody>
      </p:sp>
      <p:sp>
        <p:nvSpPr>
          <p:cNvPr id="5" name="Slide Number Placeholder 4"/>
          <p:cNvSpPr>
            <a:spLocks noGrp="1"/>
          </p:cNvSpPr>
          <p:nvPr>
            <p:ph type="sldNum" sz="quarter" idx="3"/>
          </p:nvPr>
        </p:nvSpPr>
        <p:spPr>
          <a:xfrm>
            <a:off x="3977532" y="8989100"/>
            <a:ext cx="3043979" cy="473536"/>
          </a:xfrm>
          <a:prstGeom prst="rect">
            <a:avLst/>
          </a:prstGeom>
        </p:spPr>
        <p:txBody>
          <a:bodyPr vert="horz" lIns="93324" tIns="46662" rIns="93324" bIns="46662" rtlCol="0" anchor="b"/>
          <a:lstStyle>
            <a:lvl1pPr algn="r">
              <a:defRPr sz="1200">
                <a:cs typeface="+mn-cs"/>
              </a:defRPr>
            </a:lvl1pPr>
          </a:lstStyle>
          <a:p>
            <a:pPr>
              <a:defRPr/>
            </a:pPr>
            <a:fld id="{EBF4AA8F-969A-4DF6-B13F-2E6EB4CE0E12}" type="slidenum">
              <a:rPr lang="en-US"/>
              <a:pPr>
                <a:defRPr/>
              </a:pPr>
              <a:t>‹#›</a:t>
            </a:fld>
            <a:endParaRPr lang="en-US"/>
          </a:p>
        </p:txBody>
      </p:sp>
    </p:spTree>
    <p:extLst>
      <p:ext uri="{BB962C8B-B14F-4D97-AF65-F5344CB8AC3E}">
        <p14:creationId xmlns:p14="http://schemas.microsoft.com/office/powerpoint/2010/main" val="19281687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2" y="0"/>
            <a:ext cx="3043979" cy="473536"/>
          </a:xfrm>
          <a:prstGeom prst="rect">
            <a:avLst/>
          </a:prstGeom>
          <a:noFill/>
          <a:ln w="9525">
            <a:noFill/>
            <a:miter lim="800000"/>
            <a:headEnd/>
            <a:tailEnd/>
          </a:ln>
          <a:effectLst/>
        </p:spPr>
        <p:txBody>
          <a:bodyPr vert="horz" wrap="square" lIns="95096" tIns="47549" rIns="95096" bIns="47549" numCol="1" anchor="t" anchorCtr="0" compatLnSpc="1">
            <a:prstTxWarp prst="textNoShape">
              <a:avLst/>
            </a:prstTxWarp>
          </a:bodyPr>
          <a:lstStyle>
            <a:lvl1pPr defTabSz="951059">
              <a:defRPr sz="1200">
                <a:cs typeface="+mn-cs"/>
              </a:defRPr>
            </a:lvl1pPr>
          </a:lstStyle>
          <a:p>
            <a:pPr>
              <a:defRPr/>
            </a:pPr>
            <a:endParaRPr lang="en-US"/>
          </a:p>
        </p:txBody>
      </p:sp>
      <p:sp>
        <p:nvSpPr>
          <p:cNvPr id="14339" name="Rectangle 3"/>
          <p:cNvSpPr>
            <a:spLocks noGrp="1" noChangeArrowheads="1"/>
          </p:cNvSpPr>
          <p:nvPr>
            <p:ph type="dt" idx="1"/>
          </p:nvPr>
        </p:nvSpPr>
        <p:spPr bwMode="auto">
          <a:xfrm>
            <a:off x="3977532" y="0"/>
            <a:ext cx="3043979" cy="473536"/>
          </a:xfrm>
          <a:prstGeom prst="rect">
            <a:avLst/>
          </a:prstGeom>
          <a:noFill/>
          <a:ln w="9525">
            <a:noFill/>
            <a:miter lim="800000"/>
            <a:headEnd/>
            <a:tailEnd/>
          </a:ln>
          <a:effectLst/>
        </p:spPr>
        <p:txBody>
          <a:bodyPr vert="horz" wrap="square" lIns="95096" tIns="47549" rIns="95096" bIns="47549" numCol="1" anchor="t" anchorCtr="0" compatLnSpc="1">
            <a:prstTxWarp prst="textNoShape">
              <a:avLst/>
            </a:prstTxWarp>
          </a:bodyPr>
          <a:lstStyle>
            <a:lvl1pPr algn="r" defTabSz="951059">
              <a:defRPr sz="1200">
                <a:cs typeface="+mn-cs"/>
              </a:defRPr>
            </a:lvl1pPr>
          </a:lstStyle>
          <a:p>
            <a:pPr>
              <a:defRPr/>
            </a:pPr>
            <a:endParaRPr lang="en-US"/>
          </a:p>
        </p:txBody>
      </p:sp>
      <p:sp>
        <p:nvSpPr>
          <p:cNvPr id="23556" name="Rectangle 4"/>
          <p:cNvSpPr>
            <a:spLocks noGrp="1" noRot="1" noChangeAspect="1" noChangeArrowheads="1" noTextEdit="1"/>
          </p:cNvSpPr>
          <p:nvPr>
            <p:ph type="sldImg" idx="2"/>
          </p:nvPr>
        </p:nvSpPr>
        <p:spPr bwMode="auto">
          <a:xfrm>
            <a:off x="1144588" y="709613"/>
            <a:ext cx="4733925" cy="35496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1" name="Rectangle 5"/>
          <p:cNvSpPr>
            <a:spLocks noGrp="1" noChangeArrowheads="1"/>
          </p:cNvSpPr>
          <p:nvPr>
            <p:ph type="body" sz="quarter" idx="3"/>
          </p:nvPr>
        </p:nvSpPr>
        <p:spPr bwMode="auto">
          <a:xfrm>
            <a:off x="702946" y="4496167"/>
            <a:ext cx="5617208" cy="4258591"/>
          </a:xfrm>
          <a:prstGeom prst="rect">
            <a:avLst/>
          </a:prstGeom>
          <a:noFill/>
          <a:ln w="9525">
            <a:noFill/>
            <a:miter lim="800000"/>
            <a:headEnd/>
            <a:tailEnd/>
          </a:ln>
          <a:effectLst/>
        </p:spPr>
        <p:txBody>
          <a:bodyPr vert="horz" wrap="square" lIns="95096" tIns="47549" rIns="95096" bIns="4754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342" name="Rectangle 6"/>
          <p:cNvSpPr>
            <a:spLocks noGrp="1" noChangeArrowheads="1"/>
          </p:cNvSpPr>
          <p:nvPr>
            <p:ph type="ftr" sz="quarter" idx="4"/>
          </p:nvPr>
        </p:nvSpPr>
        <p:spPr bwMode="auto">
          <a:xfrm>
            <a:off x="2" y="8989100"/>
            <a:ext cx="3043979" cy="473536"/>
          </a:xfrm>
          <a:prstGeom prst="rect">
            <a:avLst/>
          </a:prstGeom>
          <a:noFill/>
          <a:ln w="9525">
            <a:noFill/>
            <a:miter lim="800000"/>
            <a:headEnd/>
            <a:tailEnd/>
          </a:ln>
          <a:effectLst/>
        </p:spPr>
        <p:txBody>
          <a:bodyPr vert="horz" wrap="square" lIns="95096" tIns="47549" rIns="95096" bIns="47549" numCol="1" anchor="b" anchorCtr="0" compatLnSpc="1">
            <a:prstTxWarp prst="textNoShape">
              <a:avLst/>
            </a:prstTxWarp>
          </a:bodyPr>
          <a:lstStyle>
            <a:lvl1pPr defTabSz="951059">
              <a:defRPr sz="1200">
                <a:cs typeface="+mn-cs"/>
              </a:defRPr>
            </a:lvl1pPr>
          </a:lstStyle>
          <a:p>
            <a:pPr>
              <a:defRPr/>
            </a:pPr>
            <a:endParaRPr lang="en-US"/>
          </a:p>
        </p:txBody>
      </p:sp>
      <p:sp>
        <p:nvSpPr>
          <p:cNvPr id="14343" name="Rectangle 7"/>
          <p:cNvSpPr>
            <a:spLocks noGrp="1" noChangeArrowheads="1"/>
          </p:cNvSpPr>
          <p:nvPr>
            <p:ph type="sldNum" sz="quarter" idx="5"/>
          </p:nvPr>
        </p:nvSpPr>
        <p:spPr bwMode="auto">
          <a:xfrm>
            <a:off x="3977532" y="8989100"/>
            <a:ext cx="3043979" cy="473536"/>
          </a:xfrm>
          <a:prstGeom prst="rect">
            <a:avLst/>
          </a:prstGeom>
          <a:noFill/>
          <a:ln w="9525">
            <a:noFill/>
            <a:miter lim="800000"/>
            <a:headEnd/>
            <a:tailEnd/>
          </a:ln>
          <a:effectLst/>
        </p:spPr>
        <p:txBody>
          <a:bodyPr vert="horz" wrap="square" lIns="95096" tIns="47549" rIns="95096" bIns="47549" numCol="1" anchor="b" anchorCtr="0" compatLnSpc="1">
            <a:prstTxWarp prst="textNoShape">
              <a:avLst/>
            </a:prstTxWarp>
          </a:bodyPr>
          <a:lstStyle>
            <a:lvl1pPr algn="r" defTabSz="951059">
              <a:defRPr sz="1200">
                <a:cs typeface="+mn-cs"/>
              </a:defRPr>
            </a:lvl1pPr>
          </a:lstStyle>
          <a:p>
            <a:pPr>
              <a:defRPr/>
            </a:pPr>
            <a:fld id="{DC5BF3A7-7ADB-44B5-A588-E84FF536DCA0}" type="slidenum">
              <a:rPr lang="en-US"/>
              <a:pPr>
                <a:defRPr/>
              </a:pPr>
              <a:t>‹#›</a:t>
            </a:fld>
            <a:endParaRPr lang="en-US"/>
          </a:p>
        </p:txBody>
      </p:sp>
    </p:spTree>
    <p:extLst>
      <p:ext uri="{BB962C8B-B14F-4D97-AF65-F5344CB8AC3E}">
        <p14:creationId xmlns:p14="http://schemas.microsoft.com/office/powerpoint/2010/main" val="259923024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researchondisability.org/nTIDE"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researchondisability.org/nTID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researchondisability.org/nTIDE"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This webinar is being recorded. We will post an archive of each webinar, each month, on our Web site at </a:t>
            </a:r>
            <a:r>
              <a:rPr lang="en-US" dirty="0">
                <a:hlinkClick r:id="rId3"/>
              </a:rPr>
              <a:t>www.researchondisability.org/nTIDE</a:t>
            </a:r>
            <a:r>
              <a:rPr lang="en-US" dirty="0"/>
              <a:t>. This site will also provide copies of the presentations, the panelist bios, full transcripts and other valuable resources. </a:t>
            </a:r>
          </a:p>
          <a:p>
            <a:pPr eaLnBrk="1" hangingPunct="1"/>
            <a:r>
              <a:rPr lang="en-US" dirty="0"/>
              <a:t>As an attendee of this webinar, you are a viewer and no sound is enabled. To ask questions of the panelists, simply click on the Q &amp; A box on your webinar screen and type your questions into the box. Panelists will review these questions during the assigned question and answer periods. </a:t>
            </a:r>
            <a:br>
              <a:rPr lang="en-US" dirty="0"/>
            </a:br>
            <a:endParaRPr lang="en-US" dirty="0"/>
          </a:p>
        </p:txBody>
      </p:sp>
      <p:sp>
        <p:nvSpPr>
          <p:cNvPr id="3" name="Slide Number Placeholder 2">
            <a:extLst>
              <a:ext uri="{FF2B5EF4-FFF2-40B4-BE49-F238E27FC236}">
                <a16:creationId xmlns:a16="http://schemas.microsoft.com/office/drawing/2014/main" id="{628485F4-E1F4-4C7E-B282-308B4F63089F}"/>
              </a:ext>
            </a:extLst>
          </p:cNvPr>
          <p:cNvSpPr>
            <a:spLocks noGrp="1"/>
          </p:cNvSpPr>
          <p:nvPr>
            <p:ph type="sldNum" sz="quarter" idx="5"/>
          </p:nvPr>
        </p:nvSpPr>
        <p:spPr/>
        <p:txBody>
          <a:bodyPr/>
          <a:lstStyle/>
          <a:p>
            <a:pPr>
              <a:defRPr/>
            </a:pPr>
            <a:fld id="{DC5BF3A7-7ADB-44B5-A588-E84FF536DCA0}" type="slidenum">
              <a:rPr lang="en-US" smtClean="0"/>
              <a:pPr>
                <a:defRPr/>
              </a:pPr>
              <a:t>2</a:t>
            </a:fld>
            <a:endParaRPr lang="en-US"/>
          </a:p>
        </p:txBody>
      </p:sp>
    </p:spTree>
    <p:extLst>
      <p:ext uri="{BB962C8B-B14F-4D97-AF65-F5344CB8AC3E}">
        <p14:creationId xmlns:p14="http://schemas.microsoft.com/office/powerpoint/2010/main" val="166476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
        <p:nvSpPr>
          <p:cNvPr id="3" name="Slide Number Placeholder 2">
            <a:extLst>
              <a:ext uri="{FF2B5EF4-FFF2-40B4-BE49-F238E27FC236}">
                <a16:creationId xmlns:a16="http://schemas.microsoft.com/office/drawing/2014/main" id="{26457153-28F5-497E-B165-880BED49D4C0}"/>
              </a:ext>
            </a:extLst>
          </p:cNvPr>
          <p:cNvSpPr>
            <a:spLocks noGrp="1"/>
          </p:cNvSpPr>
          <p:nvPr>
            <p:ph type="sldNum" sz="quarter" idx="5"/>
          </p:nvPr>
        </p:nvSpPr>
        <p:spPr/>
        <p:txBody>
          <a:bodyPr/>
          <a:lstStyle/>
          <a:p>
            <a:pPr>
              <a:defRPr/>
            </a:pPr>
            <a:fld id="{DC5BF3A7-7ADB-44B5-A588-E84FF536DCA0}" type="slidenum">
              <a:rPr lang="en-US" smtClean="0"/>
              <a:pPr>
                <a:defRPr/>
              </a:pPr>
              <a:t>11</a:t>
            </a:fld>
            <a:endParaRPr lang="en-US"/>
          </a:p>
        </p:txBody>
      </p:sp>
    </p:spTree>
    <p:extLst>
      <p:ext uri="{BB962C8B-B14F-4D97-AF65-F5344CB8AC3E}">
        <p14:creationId xmlns:p14="http://schemas.microsoft.com/office/powerpoint/2010/main" val="8251135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
        <p:nvSpPr>
          <p:cNvPr id="3" name="Slide Number Placeholder 2">
            <a:extLst>
              <a:ext uri="{FF2B5EF4-FFF2-40B4-BE49-F238E27FC236}">
                <a16:creationId xmlns:a16="http://schemas.microsoft.com/office/drawing/2014/main" id="{26457153-28F5-497E-B165-880BED49D4C0}"/>
              </a:ext>
            </a:extLst>
          </p:cNvPr>
          <p:cNvSpPr>
            <a:spLocks noGrp="1"/>
          </p:cNvSpPr>
          <p:nvPr>
            <p:ph type="sldNum" sz="quarter" idx="5"/>
          </p:nvPr>
        </p:nvSpPr>
        <p:spPr/>
        <p:txBody>
          <a:bodyPr/>
          <a:lstStyle/>
          <a:p>
            <a:pPr>
              <a:defRPr/>
            </a:pPr>
            <a:fld id="{DC5BF3A7-7ADB-44B5-A588-E84FF536DCA0}" type="slidenum">
              <a:rPr lang="en-US" smtClean="0"/>
              <a:pPr>
                <a:defRPr/>
              </a:pPr>
              <a:t>12</a:t>
            </a:fld>
            <a:endParaRPr lang="en-US"/>
          </a:p>
        </p:txBody>
      </p:sp>
    </p:spTree>
    <p:extLst>
      <p:ext uri="{BB962C8B-B14F-4D97-AF65-F5344CB8AC3E}">
        <p14:creationId xmlns:p14="http://schemas.microsoft.com/office/powerpoint/2010/main" val="15334757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
        <p:nvSpPr>
          <p:cNvPr id="3" name="Slide Number Placeholder 2">
            <a:extLst>
              <a:ext uri="{FF2B5EF4-FFF2-40B4-BE49-F238E27FC236}">
                <a16:creationId xmlns:a16="http://schemas.microsoft.com/office/drawing/2014/main" id="{26457153-28F5-497E-B165-880BED49D4C0}"/>
              </a:ext>
            </a:extLst>
          </p:cNvPr>
          <p:cNvSpPr>
            <a:spLocks noGrp="1"/>
          </p:cNvSpPr>
          <p:nvPr>
            <p:ph type="sldNum" sz="quarter" idx="5"/>
          </p:nvPr>
        </p:nvSpPr>
        <p:spPr/>
        <p:txBody>
          <a:bodyPr/>
          <a:lstStyle/>
          <a:p>
            <a:pPr>
              <a:defRPr/>
            </a:pPr>
            <a:fld id="{DC5BF3A7-7ADB-44B5-A588-E84FF536DCA0}" type="slidenum">
              <a:rPr lang="en-US" smtClean="0"/>
              <a:pPr>
                <a:defRPr/>
              </a:pPr>
              <a:t>13</a:t>
            </a:fld>
            <a:endParaRPr lang="en-US"/>
          </a:p>
        </p:txBody>
      </p:sp>
    </p:spTree>
    <p:extLst>
      <p:ext uri="{BB962C8B-B14F-4D97-AF65-F5344CB8AC3E}">
        <p14:creationId xmlns:p14="http://schemas.microsoft.com/office/powerpoint/2010/main" val="5825031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
        <p:nvSpPr>
          <p:cNvPr id="3" name="Slide Number Placeholder 2">
            <a:extLst>
              <a:ext uri="{FF2B5EF4-FFF2-40B4-BE49-F238E27FC236}">
                <a16:creationId xmlns:a16="http://schemas.microsoft.com/office/drawing/2014/main" id="{26457153-28F5-497E-B165-880BED49D4C0}"/>
              </a:ext>
            </a:extLst>
          </p:cNvPr>
          <p:cNvSpPr>
            <a:spLocks noGrp="1"/>
          </p:cNvSpPr>
          <p:nvPr>
            <p:ph type="sldNum" sz="quarter" idx="5"/>
          </p:nvPr>
        </p:nvSpPr>
        <p:spPr/>
        <p:txBody>
          <a:bodyPr/>
          <a:lstStyle/>
          <a:p>
            <a:pPr>
              <a:defRPr/>
            </a:pPr>
            <a:fld id="{DC5BF3A7-7ADB-44B5-A588-E84FF536DCA0}" type="slidenum">
              <a:rPr lang="en-US" smtClean="0"/>
              <a:pPr>
                <a:defRPr/>
              </a:pPr>
              <a:t>14</a:t>
            </a:fld>
            <a:endParaRPr lang="en-US"/>
          </a:p>
        </p:txBody>
      </p:sp>
    </p:spTree>
    <p:extLst>
      <p:ext uri="{BB962C8B-B14F-4D97-AF65-F5344CB8AC3E}">
        <p14:creationId xmlns:p14="http://schemas.microsoft.com/office/powerpoint/2010/main" val="38697426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
        <p:nvSpPr>
          <p:cNvPr id="3" name="Slide Number Placeholder 2">
            <a:extLst>
              <a:ext uri="{FF2B5EF4-FFF2-40B4-BE49-F238E27FC236}">
                <a16:creationId xmlns:a16="http://schemas.microsoft.com/office/drawing/2014/main" id="{26457153-28F5-497E-B165-880BED49D4C0}"/>
              </a:ext>
            </a:extLst>
          </p:cNvPr>
          <p:cNvSpPr>
            <a:spLocks noGrp="1"/>
          </p:cNvSpPr>
          <p:nvPr>
            <p:ph type="sldNum" sz="quarter" idx="5"/>
          </p:nvPr>
        </p:nvSpPr>
        <p:spPr/>
        <p:txBody>
          <a:bodyPr/>
          <a:lstStyle/>
          <a:p>
            <a:pPr>
              <a:defRPr/>
            </a:pPr>
            <a:fld id="{DC5BF3A7-7ADB-44B5-A588-E84FF536DCA0}" type="slidenum">
              <a:rPr lang="en-US" smtClean="0"/>
              <a:pPr>
                <a:defRPr/>
              </a:pPr>
              <a:t>15</a:t>
            </a:fld>
            <a:endParaRPr lang="en-US"/>
          </a:p>
        </p:txBody>
      </p:sp>
    </p:spTree>
    <p:extLst>
      <p:ext uri="{BB962C8B-B14F-4D97-AF65-F5344CB8AC3E}">
        <p14:creationId xmlns:p14="http://schemas.microsoft.com/office/powerpoint/2010/main" val="15203363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
        <p:nvSpPr>
          <p:cNvPr id="3" name="Slide Number Placeholder 2">
            <a:extLst>
              <a:ext uri="{FF2B5EF4-FFF2-40B4-BE49-F238E27FC236}">
                <a16:creationId xmlns:a16="http://schemas.microsoft.com/office/drawing/2014/main" id="{26457153-28F5-497E-B165-880BED49D4C0}"/>
              </a:ext>
            </a:extLst>
          </p:cNvPr>
          <p:cNvSpPr>
            <a:spLocks noGrp="1"/>
          </p:cNvSpPr>
          <p:nvPr>
            <p:ph type="sldNum" sz="quarter" idx="5"/>
          </p:nvPr>
        </p:nvSpPr>
        <p:spPr/>
        <p:txBody>
          <a:bodyPr/>
          <a:lstStyle/>
          <a:p>
            <a:pPr>
              <a:defRPr/>
            </a:pPr>
            <a:fld id="{DC5BF3A7-7ADB-44B5-A588-E84FF536DCA0}" type="slidenum">
              <a:rPr lang="en-US" smtClean="0"/>
              <a:pPr>
                <a:defRPr/>
              </a:pPr>
              <a:t>16</a:t>
            </a:fld>
            <a:endParaRPr lang="en-US"/>
          </a:p>
        </p:txBody>
      </p:sp>
    </p:spTree>
    <p:extLst>
      <p:ext uri="{BB962C8B-B14F-4D97-AF65-F5344CB8AC3E}">
        <p14:creationId xmlns:p14="http://schemas.microsoft.com/office/powerpoint/2010/main" val="20266711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
        <p:nvSpPr>
          <p:cNvPr id="3" name="Slide Number Placeholder 2">
            <a:extLst>
              <a:ext uri="{FF2B5EF4-FFF2-40B4-BE49-F238E27FC236}">
                <a16:creationId xmlns:a16="http://schemas.microsoft.com/office/drawing/2014/main" id="{26457153-28F5-497E-B165-880BED49D4C0}"/>
              </a:ext>
            </a:extLst>
          </p:cNvPr>
          <p:cNvSpPr>
            <a:spLocks noGrp="1"/>
          </p:cNvSpPr>
          <p:nvPr>
            <p:ph type="sldNum" sz="quarter" idx="5"/>
          </p:nvPr>
        </p:nvSpPr>
        <p:spPr/>
        <p:txBody>
          <a:bodyPr/>
          <a:lstStyle/>
          <a:p>
            <a:pPr>
              <a:defRPr/>
            </a:pPr>
            <a:fld id="{DC5BF3A7-7ADB-44B5-A588-E84FF536DCA0}" type="slidenum">
              <a:rPr lang="en-US" smtClean="0"/>
              <a:pPr>
                <a:defRPr/>
              </a:pPr>
              <a:t>17</a:t>
            </a:fld>
            <a:endParaRPr lang="en-US"/>
          </a:p>
        </p:txBody>
      </p:sp>
    </p:spTree>
    <p:extLst>
      <p:ext uri="{BB962C8B-B14F-4D97-AF65-F5344CB8AC3E}">
        <p14:creationId xmlns:p14="http://schemas.microsoft.com/office/powerpoint/2010/main" val="8251135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
        <p:nvSpPr>
          <p:cNvPr id="3" name="Slide Number Placeholder 2">
            <a:extLst>
              <a:ext uri="{FF2B5EF4-FFF2-40B4-BE49-F238E27FC236}">
                <a16:creationId xmlns:a16="http://schemas.microsoft.com/office/drawing/2014/main" id="{26457153-28F5-497E-B165-880BED49D4C0}"/>
              </a:ext>
            </a:extLst>
          </p:cNvPr>
          <p:cNvSpPr>
            <a:spLocks noGrp="1"/>
          </p:cNvSpPr>
          <p:nvPr>
            <p:ph type="sldNum" sz="quarter" idx="5"/>
          </p:nvPr>
        </p:nvSpPr>
        <p:spPr/>
        <p:txBody>
          <a:bodyPr/>
          <a:lstStyle/>
          <a:p>
            <a:pPr>
              <a:defRPr/>
            </a:pPr>
            <a:fld id="{DC5BF3A7-7ADB-44B5-A588-E84FF536DCA0}" type="slidenum">
              <a:rPr lang="en-US" smtClean="0"/>
              <a:pPr>
                <a:defRPr/>
              </a:pPr>
              <a:t>18</a:t>
            </a:fld>
            <a:endParaRPr lang="en-US"/>
          </a:p>
        </p:txBody>
      </p:sp>
    </p:spTree>
    <p:extLst>
      <p:ext uri="{BB962C8B-B14F-4D97-AF65-F5344CB8AC3E}">
        <p14:creationId xmlns:p14="http://schemas.microsoft.com/office/powerpoint/2010/main" val="15664671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
        <p:nvSpPr>
          <p:cNvPr id="3" name="Slide Number Placeholder 2">
            <a:extLst>
              <a:ext uri="{FF2B5EF4-FFF2-40B4-BE49-F238E27FC236}">
                <a16:creationId xmlns:a16="http://schemas.microsoft.com/office/drawing/2014/main" id="{26457153-28F5-497E-B165-880BED49D4C0}"/>
              </a:ext>
            </a:extLst>
          </p:cNvPr>
          <p:cNvSpPr>
            <a:spLocks noGrp="1"/>
          </p:cNvSpPr>
          <p:nvPr>
            <p:ph type="sldNum" sz="quarter" idx="5"/>
          </p:nvPr>
        </p:nvSpPr>
        <p:spPr/>
        <p:txBody>
          <a:bodyPr/>
          <a:lstStyle/>
          <a:p>
            <a:pPr>
              <a:defRPr/>
            </a:pPr>
            <a:fld id="{DC5BF3A7-7ADB-44B5-A588-E84FF536DCA0}" type="slidenum">
              <a:rPr lang="en-US" smtClean="0"/>
              <a:pPr>
                <a:defRPr/>
              </a:pPr>
              <a:t>19</a:t>
            </a:fld>
            <a:endParaRPr lang="en-US"/>
          </a:p>
        </p:txBody>
      </p:sp>
    </p:spTree>
    <p:extLst>
      <p:ext uri="{BB962C8B-B14F-4D97-AF65-F5344CB8AC3E}">
        <p14:creationId xmlns:p14="http://schemas.microsoft.com/office/powerpoint/2010/main" val="3316237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3" name="Slide Number Placeholder 2">
            <a:extLst>
              <a:ext uri="{FF2B5EF4-FFF2-40B4-BE49-F238E27FC236}">
                <a16:creationId xmlns:a16="http://schemas.microsoft.com/office/drawing/2014/main" id="{B7CA7719-F7E6-4629-9F17-0C41ABAB96CD}"/>
              </a:ext>
            </a:extLst>
          </p:cNvPr>
          <p:cNvSpPr>
            <a:spLocks noGrp="1"/>
          </p:cNvSpPr>
          <p:nvPr>
            <p:ph type="sldNum" sz="quarter" idx="5"/>
          </p:nvPr>
        </p:nvSpPr>
        <p:spPr/>
        <p:txBody>
          <a:bodyPr/>
          <a:lstStyle/>
          <a:p>
            <a:pPr>
              <a:defRPr/>
            </a:pPr>
            <a:fld id="{DC5BF3A7-7ADB-44B5-A588-E84FF536DCA0}" type="slidenum">
              <a:rPr lang="en-US" smtClean="0"/>
              <a:pPr>
                <a:defRPr/>
              </a:pPr>
              <a:t>20</a:t>
            </a:fld>
            <a:endParaRPr lang="en-US"/>
          </a:p>
        </p:txBody>
      </p:sp>
    </p:spTree>
    <p:extLst>
      <p:ext uri="{BB962C8B-B14F-4D97-AF65-F5344CB8AC3E}">
        <p14:creationId xmlns:p14="http://schemas.microsoft.com/office/powerpoint/2010/main" val="2937140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Hello, and welcome, everybody, to the new national trends in disability employment, or </a:t>
            </a:r>
            <a:r>
              <a:rPr lang="en-US" dirty="0" err="1"/>
              <a:t>nTIDE</a:t>
            </a:r>
            <a:r>
              <a:rPr lang="en-US" dirty="0"/>
              <a:t> lunch &amp; learn series. On the first Friday of every month, corresponding with the Bureau of Labor Statistics jobs report, we'll be offering this live broadcast via Zoom webinar to share the results of the latest </a:t>
            </a:r>
            <a:r>
              <a:rPr lang="en-US" dirty="0" err="1"/>
              <a:t>nTIDE</a:t>
            </a:r>
            <a:r>
              <a:rPr lang="en-US" dirty="0"/>
              <a:t> findings. In addition, we will provide news and updates from the field on disability employment, as well as host an invited panelist who will discuss current disability related findings and events.  </a:t>
            </a:r>
          </a:p>
          <a:p>
            <a:pPr eaLnBrk="1" hangingPunct="1"/>
            <a:endParaRPr lang="en-US" dirty="0"/>
          </a:p>
          <a:p>
            <a:pPr eaLnBrk="1" hangingPunct="1"/>
            <a:r>
              <a:rPr lang="en-US" dirty="0"/>
              <a:t>Just a few housekeeping items before we begin. </a:t>
            </a:r>
          </a:p>
          <a:p>
            <a:endParaRPr lang="en-US" dirty="0"/>
          </a:p>
        </p:txBody>
      </p:sp>
      <p:sp>
        <p:nvSpPr>
          <p:cNvPr id="5" name="Slide Number Placeholder 4">
            <a:extLst>
              <a:ext uri="{FF2B5EF4-FFF2-40B4-BE49-F238E27FC236}">
                <a16:creationId xmlns:a16="http://schemas.microsoft.com/office/drawing/2014/main" id="{E8067DD8-33E0-4B33-BBFA-26C6420AD809}"/>
              </a:ext>
            </a:extLst>
          </p:cNvPr>
          <p:cNvSpPr>
            <a:spLocks noGrp="1"/>
          </p:cNvSpPr>
          <p:nvPr>
            <p:ph type="sldNum" sz="quarter" idx="5"/>
          </p:nvPr>
        </p:nvSpPr>
        <p:spPr/>
        <p:txBody>
          <a:bodyPr/>
          <a:lstStyle/>
          <a:p>
            <a:pPr>
              <a:defRPr/>
            </a:pPr>
            <a:fld id="{DC5BF3A7-7ADB-44B5-A588-E84FF536DCA0}" type="slidenum">
              <a:rPr lang="en-US" smtClean="0"/>
              <a:pPr>
                <a:defRPr/>
              </a:pPr>
              <a:t>3</a:t>
            </a:fld>
            <a:endParaRPr lang="en-US"/>
          </a:p>
        </p:txBody>
      </p:sp>
    </p:spTree>
    <p:extLst>
      <p:ext uri="{BB962C8B-B14F-4D97-AF65-F5344CB8AC3E}">
        <p14:creationId xmlns:p14="http://schemas.microsoft.com/office/powerpoint/2010/main" val="26790082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3" name="Slide Number Placeholder 2">
            <a:extLst>
              <a:ext uri="{FF2B5EF4-FFF2-40B4-BE49-F238E27FC236}">
                <a16:creationId xmlns:a16="http://schemas.microsoft.com/office/drawing/2014/main" id="{B7CA7719-F7E6-4629-9F17-0C41ABAB96CD}"/>
              </a:ext>
            </a:extLst>
          </p:cNvPr>
          <p:cNvSpPr>
            <a:spLocks noGrp="1"/>
          </p:cNvSpPr>
          <p:nvPr>
            <p:ph type="sldNum" sz="quarter" idx="5"/>
          </p:nvPr>
        </p:nvSpPr>
        <p:spPr/>
        <p:txBody>
          <a:bodyPr/>
          <a:lstStyle/>
          <a:p>
            <a:pPr>
              <a:defRPr/>
            </a:pPr>
            <a:fld id="{DC5BF3A7-7ADB-44B5-A588-E84FF536DCA0}" type="slidenum">
              <a:rPr lang="en-US" smtClean="0"/>
              <a:pPr>
                <a:defRPr/>
              </a:pPr>
              <a:t>21</a:t>
            </a:fld>
            <a:endParaRPr lang="en-US"/>
          </a:p>
        </p:txBody>
      </p:sp>
    </p:spTree>
    <p:extLst>
      <p:ext uri="{BB962C8B-B14F-4D97-AF65-F5344CB8AC3E}">
        <p14:creationId xmlns:p14="http://schemas.microsoft.com/office/powerpoint/2010/main" val="844222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Hello, and welcome, everybody, to the new national trends in disability employment, or </a:t>
            </a:r>
            <a:r>
              <a:rPr lang="en-US" dirty="0" err="1"/>
              <a:t>nTIDE</a:t>
            </a:r>
            <a:r>
              <a:rPr lang="en-US" dirty="0"/>
              <a:t> lunch &amp; learn series. On the first Friday of every month, corresponding with the Bureau of Labor Statistics jobs report, we'll be offering this live broadcast via Zoom webinar to share the results of the latest </a:t>
            </a:r>
            <a:r>
              <a:rPr lang="en-US" dirty="0" err="1"/>
              <a:t>nTIDE</a:t>
            </a:r>
            <a:r>
              <a:rPr lang="en-US" dirty="0"/>
              <a:t> findings. In addition, we will provide news and updates from the field on disability employment, as well as host an invited panelist who will discuss current disability related findings and events.  </a:t>
            </a:r>
          </a:p>
          <a:p>
            <a:pPr eaLnBrk="1" hangingPunct="1"/>
            <a:endParaRPr lang="en-US" dirty="0"/>
          </a:p>
          <a:p>
            <a:pPr eaLnBrk="1" hangingPunct="1"/>
            <a:r>
              <a:rPr lang="en-US" dirty="0"/>
              <a:t>Just a few housekeeping items before we begin. </a:t>
            </a:r>
          </a:p>
          <a:p>
            <a:endParaRPr lang="en-US" dirty="0"/>
          </a:p>
        </p:txBody>
      </p:sp>
      <p:sp>
        <p:nvSpPr>
          <p:cNvPr id="5" name="Slide Number Placeholder 4">
            <a:extLst>
              <a:ext uri="{FF2B5EF4-FFF2-40B4-BE49-F238E27FC236}">
                <a16:creationId xmlns:a16="http://schemas.microsoft.com/office/drawing/2014/main" id="{FBF23478-4814-4697-94E5-67EE68C0D493}"/>
              </a:ext>
            </a:extLst>
          </p:cNvPr>
          <p:cNvSpPr>
            <a:spLocks noGrp="1"/>
          </p:cNvSpPr>
          <p:nvPr>
            <p:ph type="sldNum" sz="quarter" idx="5"/>
          </p:nvPr>
        </p:nvSpPr>
        <p:spPr/>
        <p:txBody>
          <a:bodyPr/>
          <a:lstStyle/>
          <a:p>
            <a:pPr>
              <a:defRPr/>
            </a:pPr>
            <a:fld id="{DC5BF3A7-7ADB-44B5-A588-E84FF536DCA0}" type="slidenum">
              <a:rPr lang="en-US" smtClean="0"/>
              <a:pPr>
                <a:defRPr/>
              </a:pPr>
              <a:t>4</a:t>
            </a:fld>
            <a:endParaRPr lang="en-US"/>
          </a:p>
        </p:txBody>
      </p:sp>
    </p:spTree>
    <p:extLst>
      <p:ext uri="{BB962C8B-B14F-4D97-AF65-F5344CB8AC3E}">
        <p14:creationId xmlns:p14="http://schemas.microsoft.com/office/powerpoint/2010/main" val="2679008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This webinar is being recorded. We will post an archive of each webinar, each month, on our Web site at </a:t>
            </a:r>
            <a:r>
              <a:rPr lang="en-US" dirty="0">
                <a:hlinkClick r:id="rId3"/>
              </a:rPr>
              <a:t>www.researchondisability.org/nTIDE</a:t>
            </a:r>
            <a:r>
              <a:rPr lang="en-US" dirty="0"/>
              <a:t>. This site will also provide copies of the presentations, the panelist bios, full transcripts and other valuable resources. </a:t>
            </a:r>
          </a:p>
          <a:p>
            <a:pPr eaLnBrk="1" hangingPunct="1"/>
            <a:r>
              <a:rPr lang="en-US" dirty="0"/>
              <a:t>As an attendee of this webinar, you are a viewer and no sound is enabled. To ask questions of the panelists, simply click on the Q &amp; A box on your webinar screen and type your questions into the box. Panelists will review these questions during the assigned question and answer periods. </a:t>
            </a:r>
            <a:br>
              <a:rPr lang="en-US" dirty="0"/>
            </a:br>
            <a:endParaRPr lang="en-US" dirty="0"/>
          </a:p>
        </p:txBody>
      </p:sp>
      <p:sp>
        <p:nvSpPr>
          <p:cNvPr id="3" name="Slide Number Placeholder 2">
            <a:extLst>
              <a:ext uri="{FF2B5EF4-FFF2-40B4-BE49-F238E27FC236}">
                <a16:creationId xmlns:a16="http://schemas.microsoft.com/office/drawing/2014/main" id="{5C328E0C-063C-4B5A-80A5-54727084CEA6}"/>
              </a:ext>
            </a:extLst>
          </p:cNvPr>
          <p:cNvSpPr>
            <a:spLocks noGrp="1"/>
          </p:cNvSpPr>
          <p:nvPr>
            <p:ph type="sldNum" sz="quarter" idx="5"/>
          </p:nvPr>
        </p:nvSpPr>
        <p:spPr/>
        <p:txBody>
          <a:bodyPr/>
          <a:lstStyle/>
          <a:p>
            <a:pPr>
              <a:defRPr/>
            </a:pPr>
            <a:fld id="{DC5BF3A7-7ADB-44B5-A588-E84FF536DCA0}" type="slidenum">
              <a:rPr lang="en-US" smtClean="0"/>
              <a:pPr>
                <a:defRPr/>
              </a:pPr>
              <a:t>5</a:t>
            </a:fld>
            <a:endParaRPr lang="en-US"/>
          </a:p>
        </p:txBody>
      </p:sp>
    </p:spTree>
    <p:extLst>
      <p:ext uri="{BB962C8B-B14F-4D97-AF65-F5344CB8AC3E}">
        <p14:creationId xmlns:p14="http://schemas.microsoft.com/office/powerpoint/2010/main" val="3642538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This webinar is being recorded. We will post an archive of each webinar, each month, on our Web site at </a:t>
            </a:r>
            <a:r>
              <a:rPr lang="en-US" dirty="0">
                <a:hlinkClick r:id="rId3"/>
              </a:rPr>
              <a:t>www.researchondisability.org/nTIDE</a:t>
            </a:r>
            <a:r>
              <a:rPr lang="en-US" dirty="0"/>
              <a:t>. This site will also provide copies of the presentations, the panelist bios, full transcripts and other valuable resources. </a:t>
            </a:r>
          </a:p>
          <a:p>
            <a:pPr eaLnBrk="1" hangingPunct="1"/>
            <a:r>
              <a:rPr lang="en-US" dirty="0"/>
              <a:t>As an attendee of this webinar, you are a viewer and no sound is enabled. To ask questions of the panelists, simply click on the Q &amp; A box on your webinar screen and type your questions into the box. Panelists will review these questions during the assigned question and answer periods. </a:t>
            </a:r>
            <a:br>
              <a:rPr lang="en-US" dirty="0"/>
            </a:br>
            <a:endParaRPr lang="en-US" dirty="0"/>
          </a:p>
        </p:txBody>
      </p:sp>
      <p:sp>
        <p:nvSpPr>
          <p:cNvPr id="3" name="Slide Number Placeholder 2">
            <a:extLst>
              <a:ext uri="{FF2B5EF4-FFF2-40B4-BE49-F238E27FC236}">
                <a16:creationId xmlns:a16="http://schemas.microsoft.com/office/drawing/2014/main" id="{628485F4-E1F4-4C7E-B282-308B4F63089F}"/>
              </a:ext>
            </a:extLst>
          </p:cNvPr>
          <p:cNvSpPr>
            <a:spLocks noGrp="1"/>
          </p:cNvSpPr>
          <p:nvPr>
            <p:ph type="sldNum" sz="quarter" idx="5"/>
          </p:nvPr>
        </p:nvSpPr>
        <p:spPr/>
        <p:txBody>
          <a:bodyPr/>
          <a:lstStyle/>
          <a:p>
            <a:pPr>
              <a:defRPr/>
            </a:pPr>
            <a:fld id="{DC5BF3A7-7ADB-44B5-A588-E84FF536DCA0}" type="slidenum">
              <a:rPr lang="en-US" smtClean="0"/>
              <a:pPr>
                <a:defRPr/>
              </a:pPr>
              <a:t>6</a:t>
            </a:fld>
            <a:endParaRPr lang="en-US"/>
          </a:p>
        </p:txBody>
      </p:sp>
    </p:spTree>
    <p:extLst>
      <p:ext uri="{BB962C8B-B14F-4D97-AF65-F5344CB8AC3E}">
        <p14:creationId xmlns:p14="http://schemas.microsoft.com/office/powerpoint/2010/main" val="1313881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3" name="Slide Number Placeholder 2">
            <a:extLst>
              <a:ext uri="{FF2B5EF4-FFF2-40B4-BE49-F238E27FC236}">
                <a16:creationId xmlns:a16="http://schemas.microsoft.com/office/drawing/2014/main" id="{A29BB529-3687-4D65-AC8D-3A59199F7F71}"/>
              </a:ext>
            </a:extLst>
          </p:cNvPr>
          <p:cNvSpPr>
            <a:spLocks noGrp="1"/>
          </p:cNvSpPr>
          <p:nvPr>
            <p:ph type="sldNum" sz="quarter" idx="5"/>
          </p:nvPr>
        </p:nvSpPr>
        <p:spPr/>
        <p:txBody>
          <a:bodyPr/>
          <a:lstStyle/>
          <a:p>
            <a:pPr>
              <a:defRPr/>
            </a:pPr>
            <a:fld id="{DC5BF3A7-7ADB-44B5-A588-E84FF536DCA0}" type="slidenum">
              <a:rPr lang="en-US" smtClean="0"/>
              <a:pPr>
                <a:defRPr/>
              </a:pPr>
              <a:t>7</a:t>
            </a:fld>
            <a:endParaRPr lang="en-US"/>
          </a:p>
        </p:txBody>
      </p:sp>
    </p:spTree>
    <p:extLst>
      <p:ext uri="{BB962C8B-B14F-4D97-AF65-F5344CB8AC3E}">
        <p14:creationId xmlns:p14="http://schemas.microsoft.com/office/powerpoint/2010/main" val="2419415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3" name="Slide Number Placeholder 2">
            <a:extLst>
              <a:ext uri="{FF2B5EF4-FFF2-40B4-BE49-F238E27FC236}">
                <a16:creationId xmlns:a16="http://schemas.microsoft.com/office/drawing/2014/main" id="{BF7BBFFB-FA0D-4A48-A6EC-D63F9A20B1B0}"/>
              </a:ext>
            </a:extLst>
          </p:cNvPr>
          <p:cNvSpPr>
            <a:spLocks noGrp="1"/>
          </p:cNvSpPr>
          <p:nvPr>
            <p:ph type="sldNum" sz="quarter" idx="5"/>
          </p:nvPr>
        </p:nvSpPr>
        <p:spPr/>
        <p:txBody>
          <a:bodyPr/>
          <a:lstStyle/>
          <a:p>
            <a:pPr>
              <a:defRPr/>
            </a:pPr>
            <a:fld id="{DC5BF3A7-7ADB-44B5-A588-E84FF536DCA0}" type="slidenum">
              <a:rPr lang="en-US" smtClean="0"/>
              <a:pPr>
                <a:defRPr/>
              </a:pPr>
              <a:t>8</a:t>
            </a:fld>
            <a:endParaRPr lang="en-US"/>
          </a:p>
        </p:txBody>
      </p:sp>
    </p:spTree>
    <p:extLst>
      <p:ext uri="{BB962C8B-B14F-4D97-AF65-F5344CB8AC3E}">
        <p14:creationId xmlns:p14="http://schemas.microsoft.com/office/powerpoint/2010/main" val="17047690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
        <p:nvSpPr>
          <p:cNvPr id="3" name="Slide Number Placeholder 2">
            <a:extLst>
              <a:ext uri="{FF2B5EF4-FFF2-40B4-BE49-F238E27FC236}">
                <a16:creationId xmlns:a16="http://schemas.microsoft.com/office/drawing/2014/main" id="{9998F616-0EE3-4E72-A9BA-9BA8EB391C87}"/>
              </a:ext>
            </a:extLst>
          </p:cNvPr>
          <p:cNvSpPr>
            <a:spLocks noGrp="1"/>
          </p:cNvSpPr>
          <p:nvPr>
            <p:ph type="sldNum" sz="quarter" idx="5"/>
          </p:nvPr>
        </p:nvSpPr>
        <p:spPr/>
        <p:txBody>
          <a:bodyPr/>
          <a:lstStyle/>
          <a:p>
            <a:pPr>
              <a:defRPr/>
            </a:pPr>
            <a:fld id="{DC5BF3A7-7ADB-44B5-A588-E84FF536DCA0}" type="slidenum">
              <a:rPr lang="en-US" smtClean="0"/>
              <a:pPr>
                <a:defRPr/>
              </a:pPr>
              <a:t>9</a:t>
            </a:fld>
            <a:endParaRPr lang="en-US"/>
          </a:p>
        </p:txBody>
      </p:sp>
    </p:spTree>
    <p:extLst>
      <p:ext uri="{BB962C8B-B14F-4D97-AF65-F5344CB8AC3E}">
        <p14:creationId xmlns:p14="http://schemas.microsoft.com/office/powerpoint/2010/main" val="31540799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
        <p:nvSpPr>
          <p:cNvPr id="3" name="Slide Number Placeholder 2">
            <a:extLst>
              <a:ext uri="{FF2B5EF4-FFF2-40B4-BE49-F238E27FC236}">
                <a16:creationId xmlns:a16="http://schemas.microsoft.com/office/drawing/2014/main" id="{2C07ADDD-1F66-45D3-BDE4-F0A21C11210F}"/>
              </a:ext>
            </a:extLst>
          </p:cNvPr>
          <p:cNvSpPr>
            <a:spLocks noGrp="1"/>
          </p:cNvSpPr>
          <p:nvPr>
            <p:ph type="sldNum" sz="quarter" idx="5"/>
          </p:nvPr>
        </p:nvSpPr>
        <p:spPr/>
        <p:txBody>
          <a:bodyPr/>
          <a:lstStyle/>
          <a:p>
            <a:pPr>
              <a:defRPr/>
            </a:pPr>
            <a:fld id="{DC5BF3A7-7ADB-44B5-A588-E84FF536DCA0}" type="slidenum">
              <a:rPr lang="en-US" smtClean="0"/>
              <a:pPr>
                <a:defRPr/>
              </a:pPr>
              <a:t>10</a:t>
            </a:fld>
            <a:endParaRPr lang="en-US"/>
          </a:p>
        </p:txBody>
      </p:sp>
    </p:spTree>
    <p:extLst>
      <p:ext uri="{BB962C8B-B14F-4D97-AF65-F5344CB8AC3E}">
        <p14:creationId xmlns:p14="http://schemas.microsoft.com/office/powerpoint/2010/main" val="1862035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7" name="Slide Number Placeholder 3">
            <a:extLst>
              <a:ext uri="{FF2B5EF4-FFF2-40B4-BE49-F238E27FC236}">
                <a16:creationId xmlns:a16="http://schemas.microsoft.com/office/drawing/2014/main" id="{5DB47AAD-5729-4AB7-8E5A-03CEAB249222}"/>
              </a:ext>
            </a:extLst>
          </p:cNvPr>
          <p:cNvSpPr>
            <a:spLocks noGrp="1"/>
          </p:cNvSpPr>
          <p:nvPr>
            <p:ph type="sldNum" sz="quarter" idx="10"/>
          </p:nvPr>
        </p:nvSpPr>
        <p:spPr>
          <a:xfrm>
            <a:off x="1371600" y="6254749"/>
            <a:ext cx="685800" cy="476250"/>
          </a:xfrm>
        </p:spPr>
        <p:txBody>
          <a:bodyPr/>
          <a:lstStyle/>
          <a:p>
            <a:pPr>
              <a:defRPr/>
            </a:pPr>
            <a:fld id="{843CCB1A-5FAC-44C2-A958-39EC00897567}" type="slidenum">
              <a:rPr lang="en-US"/>
              <a:pPr>
                <a:defRPr/>
              </a:pPr>
              <a:t>‹#›</a:t>
            </a:fld>
            <a:endParaRPr lang="en-US"/>
          </a:p>
        </p:txBody>
      </p:sp>
    </p:spTree>
    <p:extLst>
      <p:ext uri="{BB962C8B-B14F-4D97-AF65-F5344CB8AC3E}">
        <p14:creationId xmlns:p14="http://schemas.microsoft.com/office/powerpoint/2010/main" val="300955929"/>
      </p:ext>
    </p:extLst>
  </p:cSld>
  <p:clrMapOvr>
    <a:masterClrMapping/>
  </p:clrMapOvr>
  <mc:AlternateContent xmlns:mc="http://schemas.openxmlformats.org/markup-compatibility/2006" xmlns:p14="http://schemas.microsoft.com/office/powerpoint/2010/main">
    <mc:Choice Requires="p14">
      <p:transition p14:dur="10" advClick="0" advTm="33000"/>
    </mc:Choice>
    <mc:Fallback xmlns="">
      <p:transition advClick="0" advTm="3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6" name="Slide Number Placeholder 3">
            <a:extLst>
              <a:ext uri="{FF2B5EF4-FFF2-40B4-BE49-F238E27FC236}">
                <a16:creationId xmlns:a16="http://schemas.microsoft.com/office/drawing/2014/main" id="{E4A78F6F-E6FA-430A-B7F6-39EBBDEC8EF2}"/>
              </a:ext>
            </a:extLst>
          </p:cNvPr>
          <p:cNvSpPr>
            <a:spLocks noGrp="1"/>
          </p:cNvSpPr>
          <p:nvPr>
            <p:ph type="sldNum" sz="quarter" idx="10"/>
          </p:nvPr>
        </p:nvSpPr>
        <p:spPr>
          <a:xfrm>
            <a:off x="1371600" y="6254749"/>
            <a:ext cx="685800" cy="476250"/>
          </a:xfrm>
          <a:prstGeom prst="rect">
            <a:avLst/>
          </a:prstGeom>
        </p:spPr>
        <p:txBody>
          <a:bodyPr/>
          <a:lstStyle/>
          <a:p>
            <a:pPr>
              <a:defRPr/>
            </a:pPr>
            <a:fld id="{843CCB1A-5FAC-44C2-A958-39EC00897567}" type="slidenum">
              <a:rPr lang="en-US"/>
              <a:pPr>
                <a:defRPr/>
              </a:pPr>
              <a:t>‹#›</a:t>
            </a:fld>
            <a:endParaRPr lang="en-US"/>
          </a:p>
        </p:txBody>
      </p:sp>
    </p:spTree>
    <p:extLst>
      <p:ext uri="{BB962C8B-B14F-4D97-AF65-F5344CB8AC3E}">
        <p14:creationId xmlns:p14="http://schemas.microsoft.com/office/powerpoint/2010/main" val="444706925"/>
      </p:ext>
    </p:extLst>
  </p:cSld>
  <p:clrMapOvr>
    <a:masterClrMapping/>
  </p:clrMapOvr>
  <mc:AlternateContent xmlns:mc="http://schemas.openxmlformats.org/markup-compatibility/2006" xmlns:p14="http://schemas.microsoft.com/office/powerpoint/2010/main">
    <mc:Choice Requires="p14">
      <p:transition p14:dur="10" advClick="0" advTm="33000"/>
    </mc:Choice>
    <mc:Fallback xmlns="">
      <p:transition advClick="0" advTm="3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6" name="Slide Number Placeholder 3">
            <a:extLst>
              <a:ext uri="{FF2B5EF4-FFF2-40B4-BE49-F238E27FC236}">
                <a16:creationId xmlns:a16="http://schemas.microsoft.com/office/drawing/2014/main" id="{256BB929-C51E-4E8D-A73A-F16BF39337B4}"/>
              </a:ext>
            </a:extLst>
          </p:cNvPr>
          <p:cNvSpPr>
            <a:spLocks noGrp="1"/>
          </p:cNvSpPr>
          <p:nvPr>
            <p:ph type="sldNum" sz="quarter" idx="10"/>
          </p:nvPr>
        </p:nvSpPr>
        <p:spPr>
          <a:xfrm>
            <a:off x="1371600" y="6254749"/>
            <a:ext cx="685800" cy="476250"/>
          </a:xfrm>
          <a:prstGeom prst="rect">
            <a:avLst/>
          </a:prstGeom>
        </p:spPr>
        <p:txBody>
          <a:bodyPr/>
          <a:lstStyle/>
          <a:p>
            <a:pPr>
              <a:defRPr/>
            </a:pPr>
            <a:fld id="{843CCB1A-5FAC-44C2-A958-39EC00897567}" type="slidenum">
              <a:rPr lang="en-US"/>
              <a:pPr>
                <a:defRPr/>
              </a:pPr>
              <a:t>‹#›</a:t>
            </a:fld>
            <a:endParaRPr lang="en-US"/>
          </a:p>
        </p:txBody>
      </p:sp>
    </p:spTree>
    <p:extLst>
      <p:ext uri="{BB962C8B-B14F-4D97-AF65-F5344CB8AC3E}">
        <p14:creationId xmlns:p14="http://schemas.microsoft.com/office/powerpoint/2010/main" val="2402213493"/>
      </p:ext>
    </p:extLst>
  </p:cSld>
  <p:clrMapOvr>
    <a:masterClrMapping/>
  </p:clrMapOvr>
  <mc:AlternateContent xmlns:mc="http://schemas.openxmlformats.org/markup-compatibility/2006" xmlns:p14="http://schemas.microsoft.com/office/powerpoint/2010/main">
    <mc:Choice Requires="p14">
      <p:transition p14:dur="10" advClick="0" advTm="33000"/>
    </mc:Choice>
    <mc:Fallback xmlns="">
      <p:transition advClick="0" advTm="33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C3C44-2044-495F-B004-95852D9FEB9C}"/>
              </a:ext>
            </a:extLst>
          </p:cNvPr>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53619FF-4A2B-4D17-97B4-46F5BB3F4E92}"/>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Slide Number Placeholder 3">
            <a:extLst>
              <a:ext uri="{FF2B5EF4-FFF2-40B4-BE49-F238E27FC236}">
                <a16:creationId xmlns:a16="http://schemas.microsoft.com/office/drawing/2014/main" id="{701457B2-39A2-47B9-A96D-CA092AE9650C}"/>
              </a:ext>
            </a:extLst>
          </p:cNvPr>
          <p:cNvSpPr>
            <a:spLocks noGrp="1"/>
          </p:cNvSpPr>
          <p:nvPr>
            <p:ph type="sldNum" sz="quarter" idx="10"/>
          </p:nvPr>
        </p:nvSpPr>
        <p:spPr>
          <a:xfrm>
            <a:off x="304800" y="6096000"/>
            <a:ext cx="685800" cy="476250"/>
          </a:xfrm>
          <a:prstGeom prst="rect">
            <a:avLst/>
          </a:prstGeom>
        </p:spPr>
        <p:txBody>
          <a:bodyPr/>
          <a:lstStyle/>
          <a:p>
            <a:pPr>
              <a:defRPr/>
            </a:pPr>
            <a:fld id="{843CCB1A-5FAC-44C2-A958-39EC00897567}" type="slidenum">
              <a:rPr lang="en-US"/>
              <a:pPr>
                <a:defRPr/>
              </a:pPr>
              <a:t>‹#›</a:t>
            </a:fld>
            <a:endParaRPr lang="en-US"/>
          </a:p>
        </p:txBody>
      </p:sp>
    </p:spTree>
    <p:extLst>
      <p:ext uri="{BB962C8B-B14F-4D97-AF65-F5344CB8AC3E}">
        <p14:creationId xmlns:p14="http://schemas.microsoft.com/office/powerpoint/2010/main" val="31498909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Tree>
    <p:extLst>
      <p:ext uri="{BB962C8B-B14F-4D97-AF65-F5344CB8AC3E}">
        <p14:creationId xmlns:p14="http://schemas.microsoft.com/office/powerpoint/2010/main" val="35557905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656703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1267700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730473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778675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228261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05355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7" name="Slide Number Placeholder 3">
            <a:extLst>
              <a:ext uri="{FF2B5EF4-FFF2-40B4-BE49-F238E27FC236}">
                <a16:creationId xmlns:a16="http://schemas.microsoft.com/office/drawing/2014/main" id="{EAB15776-39E1-4FEA-9ECA-70F640C05558}"/>
              </a:ext>
            </a:extLst>
          </p:cNvPr>
          <p:cNvSpPr>
            <a:spLocks noGrp="1"/>
          </p:cNvSpPr>
          <p:nvPr>
            <p:ph type="sldNum" sz="quarter" idx="10"/>
          </p:nvPr>
        </p:nvSpPr>
        <p:spPr>
          <a:xfrm>
            <a:off x="1371600" y="6254749"/>
            <a:ext cx="685800" cy="476250"/>
          </a:xfrm>
          <a:prstGeom prst="rect">
            <a:avLst/>
          </a:prstGeom>
        </p:spPr>
        <p:txBody>
          <a:bodyPr/>
          <a:lstStyle/>
          <a:p>
            <a:pPr>
              <a:defRPr/>
            </a:pPr>
            <a:fld id="{843CCB1A-5FAC-44C2-A958-39EC00897567}" type="slidenum">
              <a:rPr lang="en-US"/>
              <a:pPr>
                <a:defRPr/>
              </a:pPr>
              <a:t>‹#›</a:t>
            </a:fld>
            <a:endParaRPr lang="en-US"/>
          </a:p>
        </p:txBody>
      </p:sp>
    </p:spTree>
    <p:extLst>
      <p:ext uri="{BB962C8B-B14F-4D97-AF65-F5344CB8AC3E}">
        <p14:creationId xmlns:p14="http://schemas.microsoft.com/office/powerpoint/2010/main" val="2289937265"/>
      </p:ext>
    </p:extLst>
  </p:cSld>
  <p:clrMapOvr>
    <a:masterClrMapping/>
  </p:clrMapOvr>
  <mc:AlternateContent xmlns:mc="http://schemas.openxmlformats.org/markup-compatibility/2006" xmlns:p14="http://schemas.microsoft.com/office/powerpoint/2010/main">
    <mc:Choice Requires="p14">
      <p:transition p14:dur="10" advClick="0" advTm="33000"/>
    </mc:Choice>
    <mc:Fallback xmlns="">
      <p:transition advClick="0" advTm="33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Tree>
    <p:extLst>
      <p:ext uri="{BB962C8B-B14F-4D97-AF65-F5344CB8AC3E}">
        <p14:creationId xmlns:p14="http://schemas.microsoft.com/office/powerpoint/2010/main" val="29714869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Tree>
    <p:extLst>
      <p:ext uri="{BB962C8B-B14F-4D97-AF65-F5344CB8AC3E}">
        <p14:creationId xmlns:p14="http://schemas.microsoft.com/office/powerpoint/2010/main" val="38219133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317416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944695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30358-5BC6-4B83-BC52-36C8AF24FC25}"/>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0C164A05-84B1-4DE2-8A85-5A21EFD7D67C}"/>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7" name="Slide Number Placeholder 6">
            <a:extLst>
              <a:ext uri="{FF2B5EF4-FFF2-40B4-BE49-F238E27FC236}">
                <a16:creationId xmlns:a16="http://schemas.microsoft.com/office/drawing/2014/main" id="{63812E8A-B720-45C0-B8ED-3AD9B495D703}"/>
              </a:ext>
            </a:extLst>
          </p:cNvPr>
          <p:cNvSpPr>
            <a:spLocks noGrp="1" noChangeArrowheads="1"/>
          </p:cNvSpPr>
          <p:nvPr>
            <p:ph type="sldNum" sz="quarter" idx="4"/>
          </p:nvPr>
        </p:nvSpPr>
        <p:spPr bwMode="auto">
          <a:xfrm>
            <a:off x="304800" y="6248400"/>
            <a:ext cx="685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843CCB1A-5FAC-44C2-A958-39EC00897567}" type="slidenum">
              <a:rPr lang="en-US"/>
              <a:pPr>
                <a:defRPr/>
              </a:pPr>
              <a:t>‹#›</a:t>
            </a:fld>
            <a:endParaRPr lang="en-US"/>
          </a:p>
        </p:txBody>
      </p:sp>
    </p:spTree>
    <p:extLst>
      <p:ext uri="{BB962C8B-B14F-4D97-AF65-F5344CB8AC3E}">
        <p14:creationId xmlns:p14="http://schemas.microsoft.com/office/powerpoint/2010/main" val="39900850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793C9-F2D5-42B1-84F8-914F22E7E9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616DA4-3230-462D-8D94-D82DF94713B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00FA22EE-6227-4C4D-9886-7389A0508EEA}"/>
              </a:ext>
            </a:extLst>
          </p:cNvPr>
          <p:cNvSpPr>
            <a:spLocks noGrp="1" noChangeArrowheads="1"/>
          </p:cNvSpPr>
          <p:nvPr>
            <p:ph type="sldNum" sz="quarter" idx="4"/>
          </p:nvPr>
        </p:nvSpPr>
        <p:spPr bwMode="auto">
          <a:xfrm>
            <a:off x="304800" y="6248400"/>
            <a:ext cx="685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843CCB1A-5FAC-44C2-A958-39EC00897567}" type="slidenum">
              <a:rPr lang="en-US"/>
              <a:pPr>
                <a:defRPr/>
              </a:pPr>
              <a:t>‹#›</a:t>
            </a:fld>
            <a:endParaRPr lang="en-US"/>
          </a:p>
        </p:txBody>
      </p:sp>
    </p:spTree>
    <p:extLst>
      <p:ext uri="{BB962C8B-B14F-4D97-AF65-F5344CB8AC3E}">
        <p14:creationId xmlns:p14="http://schemas.microsoft.com/office/powerpoint/2010/main" val="33889171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D4CBE-CB1B-456D-9E55-8CC4533F0A89}"/>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8B42C416-E313-479D-A205-0603051040FF}"/>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7" name="Slide Number Placeholder 6">
            <a:extLst>
              <a:ext uri="{FF2B5EF4-FFF2-40B4-BE49-F238E27FC236}">
                <a16:creationId xmlns:a16="http://schemas.microsoft.com/office/drawing/2014/main" id="{50CAD9C3-EDA0-4931-99B3-34724CA23D1C}"/>
              </a:ext>
            </a:extLst>
          </p:cNvPr>
          <p:cNvSpPr>
            <a:spLocks noGrp="1" noChangeArrowheads="1"/>
          </p:cNvSpPr>
          <p:nvPr>
            <p:ph type="sldNum" sz="quarter" idx="4"/>
          </p:nvPr>
        </p:nvSpPr>
        <p:spPr bwMode="auto">
          <a:xfrm>
            <a:off x="304800" y="6248400"/>
            <a:ext cx="685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843CCB1A-5FAC-44C2-A958-39EC00897567}" type="slidenum">
              <a:rPr lang="en-US"/>
              <a:pPr>
                <a:defRPr/>
              </a:pPr>
              <a:t>‹#›</a:t>
            </a:fld>
            <a:endParaRPr lang="en-US"/>
          </a:p>
        </p:txBody>
      </p:sp>
    </p:spTree>
    <p:extLst>
      <p:ext uri="{BB962C8B-B14F-4D97-AF65-F5344CB8AC3E}">
        <p14:creationId xmlns:p14="http://schemas.microsoft.com/office/powerpoint/2010/main" val="28446624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9E930-0768-4F6F-8C2F-9E389F0DC5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8240943-CCB0-4BD0-847F-8BB5C10B4DB4}"/>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C3885F6-4DAC-4CE4-A566-BDAB27E77F42}"/>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6">
            <a:extLst>
              <a:ext uri="{FF2B5EF4-FFF2-40B4-BE49-F238E27FC236}">
                <a16:creationId xmlns:a16="http://schemas.microsoft.com/office/drawing/2014/main" id="{D379E987-37F6-4678-A558-AC700F538DD8}"/>
              </a:ext>
            </a:extLst>
          </p:cNvPr>
          <p:cNvSpPr>
            <a:spLocks noGrp="1" noChangeArrowheads="1"/>
          </p:cNvSpPr>
          <p:nvPr>
            <p:ph type="sldNum" sz="quarter" idx="4"/>
          </p:nvPr>
        </p:nvSpPr>
        <p:spPr bwMode="auto">
          <a:xfrm>
            <a:off x="304800" y="6248400"/>
            <a:ext cx="685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843CCB1A-5FAC-44C2-A958-39EC00897567}" type="slidenum">
              <a:rPr lang="en-US"/>
              <a:pPr>
                <a:defRPr/>
              </a:pPr>
              <a:t>‹#›</a:t>
            </a:fld>
            <a:endParaRPr lang="en-US"/>
          </a:p>
        </p:txBody>
      </p:sp>
    </p:spTree>
    <p:extLst>
      <p:ext uri="{BB962C8B-B14F-4D97-AF65-F5344CB8AC3E}">
        <p14:creationId xmlns:p14="http://schemas.microsoft.com/office/powerpoint/2010/main" val="12335548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2E5CF-00A2-466E-9CA8-7553B0DDDB3C}"/>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5E6C45B-7537-4305-979D-2B0BD33E28F4}"/>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2B247B72-E2B4-4A8D-BEDE-0BF39A172EA0}"/>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51E56F-F05E-48F7-B8E5-22DAF325E381}"/>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376E6826-0AD8-4048-9EF4-E0ADA80305F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6">
            <a:extLst>
              <a:ext uri="{FF2B5EF4-FFF2-40B4-BE49-F238E27FC236}">
                <a16:creationId xmlns:a16="http://schemas.microsoft.com/office/drawing/2014/main" id="{CA49EB93-BF1C-4FC0-8829-1F66EA802966}"/>
              </a:ext>
            </a:extLst>
          </p:cNvPr>
          <p:cNvSpPr>
            <a:spLocks noGrp="1" noChangeArrowheads="1"/>
          </p:cNvSpPr>
          <p:nvPr>
            <p:ph type="sldNum" sz="quarter" idx="10"/>
          </p:nvPr>
        </p:nvSpPr>
        <p:spPr bwMode="auto">
          <a:xfrm>
            <a:off x="304800" y="6248400"/>
            <a:ext cx="685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843CCB1A-5FAC-44C2-A958-39EC00897567}" type="slidenum">
              <a:rPr lang="en-US"/>
              <a:pPr>
                <a:defRPr/>
              </a:pPr>
              <a:t>‹#›</a:t>
            </a:fld>
            <a:endParaRPr lang="en-US"/>
          </a:p>
        </p:txBody>
      </p:sp>
    </p:spTree>
    <p:extLst>
      <p:ext uri="{BB962C8B-B14F-4D97-AF65-F5344CB8AC3E}">
        <p14:creationId xmlns:p14="http://schemas.microsoft.com/office/powerpoint/2010/main" val="42681684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26F6F-EBF6-4C6C-9408-83519674884B}"/>
              </a:ext>
            </a:extLst>
          </p:cNvPr>
          <p:cNvSpPr>
            <a:spLocks noGrp="1"/>
          </p:cNvSpPr>
          <p:nvPr>
            <p:ph type="title"/>
          </p:nvPr>
        </p:nvSpPr>
        <p:spPr/>
        <p:txBody>
          <a:bodyPr/>
          <a:lstStyle/>
          <a:p>
            <a:r>
              <a:rPr lang="en-US"/>
              <a:t>Click to edit Master title style</a:t>
            </a:r>
          </a:p>
        </p:txBody>
      </p:sp>
      <p:sp>
        <p:nvSpPr>
          <p:cNvPr id="6" name="Rectangle 6">
            <a:extLst>
              <a:ext uri="{FF2B5EF4-FFF2-40B4-BE49-F238E27FC236}">
                <a16:creationId xmlns:a16="http://schemas.microsoft.com/office/drawing/2014/main" id="{42975038-0136-4E56-83D8-7F44AB47F286}"/>
              </a:ext>
            </a:extLst>
          </p:cNvPr>
          <p:cNvSpPr>
            <a:spLocks noGrp="1" noChangeArrowheads="1"/>
          </p:cNvSpPr>
          <p:nvPr>
            <p:ph type="sldNum" sz="quarter" idx="4"/>
          </p:nvPr>
        </p:nvSpPr>
        <p:spPr bwMode="auto">
          <a:xfrm>
            <a:off x="304800" y="6248400"/>
            <a:ext cx="685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843CCB1A-5FAC-44C2-A958-39EC00897567}" type="slidenum">
              <a:rPr lang="en-US"/>
              <a:pPr>
                <a:defRPr/>
              </a:pPr>
              <a:t>‹#›</a:t>
            </a:fld>
            <a:endParaRPr lang="en-US"/>
          </a:p>
        </p:txBody>
      </p:sp>
    </p:spTree>
    <p:extLst>
      <p:ext uri="{BB962C8B-B14F-4D97-AF65-F5344CB8AC3E}">
        <p14:creationId xmlns:p14="http://schemas.microsoft.com/office/powerpoint/2010/main" val="3443096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xfrm>
            <a:off x="6248400" y="6245225"/>
            <a:ext cx="2133600" cy="476250"/>
          </a:xfrm>
          <a:prstGeom prst="rect">
            <a:avLst/>
          </a:prstGeom>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9" name="Slide Number Placeholder 3">
            <a:extLst>
              <a:ext uri="{FF2B5EF4-FFF2-40B4-BE49-F238E27FC236}">
                <a16:creationId xmlns:a16="http://schemas.microsoft.com/office/drawing/2014/main" id="{66A14FFA-8A01-46D8-A549-868224A33FC6}"/>
              </a:ext>
            </a:extLst>
          </p:cNvPr>
          <p:cNvSpPr>
            <a:spLocks noGrp="1"/>
          </p:cNvSpPr>
          <p:nvPr>
            <p:ph type="sldNum" sz="quarter" idx="12"/>
          </p:nvPr>
        </p:nvSpPr>
        <p:spPr>
          <a:xfrm>
            <a:off x="1371600" y="6254749"/>
            <a:ext cx="685800" cy="476250"/>
          </a:xfrm>
        </p:spPr>
        <p:txBody>
          <a:bodyPr/>
          <a:lstStyle/>
          <a:p>
            <a:pPr>
              <a:defRPr/>
            </a:pPr>
            <a:fld id="{843CCB1A-5FAC-44C2-A958-39EC00897567}" type="slidenum">
              <a:rPr lang="en-US"/>
              <a:pPr>
                <a:defRPr/>
              </a:pPr>
              <a:t>‹#›</a:t>
            </a:fld>
            <a:endParaRPr lang="en-US"/>
          </a:p>
        </p:txBody>
      </p:sp>
    </p:spTree>
    <p:extLst>
      <p:ext uri="{BB962C8B-B14F-4D97-AF65-F5344CB8AC3E}">
        <p14:creationId xmlns:p14="http://schemas.microsoft.com/office/powerpoint/2010/main" val="3998138933"/>
      </p:ext>
    </p:extLst>
  </p:cSld>
  <p:clrMapOvr>
    <a:masterClrMapping/>
  </p:clrMapOvr>
  <mc:AlternateContent xmlns:mc="http://schemas.openxmlformats.org/markup-compatibility/2006" xmlns:p14="http://schemas.microsoft.com/office/powerpoint/2010/main">
    <mc:Choice Requires="p14">
      <p:transition p14:dur="10" advClick="0" advTm="33000"/>
    </mc:Choice>
    <mc:Fallback xmlns="">
      <p:transition advClick="0" advTm="3300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7403121B-BF9C-4189-B853-1F692B09B20F}"/>
              </a:ext>
            </a:extLst>
          </p:cNvPr>
          <p:cNvSpPr>
            <a:spLocks noGrp="1" noChangeArrowheads="1"/>
          </p:cNvSpPr>
          <p:nvPr>
            <p:ph type="sldNum" sz="quarter" idx="4"/>
          </p:nvPr>
        </p:nvSpPr>
        <p:spPr bwMode="auto">
          <a:xfrm>
            <a:off x="304800" y="6248400"/>
            <a:ext cx="685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843CCB1A-5FAC-44C2-A958-39EC00897567}" type="slidenum">
              <a:rPr lang="en-US"/>
              <a:pPr>
                <a:defRPr/>
              </a:pPr>
              <a:t>‹#›</a:t>
            </a:fld>
            <a:endParaRPr lang="en-US"/>
          </a:p>
        </p:txBody>
      </p:sp>
    </p:spTree>
    <p:extLst>
      <p:ext uri="{BB962C8B-B14F-4D97-AF65-F5344CB8AC3E}">
        <p14:creationId xmlns:p14="http://schemas.microsoft.com/office/powerpoint/2010/main" val="24299930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53A09-4FC2-4658-A5B0-EAFD99971DA9}"/>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CA27FC91-8865-48A1-AC1B-21DD40F9A514}"/>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7BEC978-AD9C-436A-A647-DFFC804E4CB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Rectangle 6">
            <a:extLst>
              <a:ext uri="{FF2B5EF4-FFF2-40B4-BE49-F238E27FC236}">
                <a16:creationId xmlns:a16="http://schemas.microsoft.com/office/drawing/2014/main" id="{646C4438-5BA3-47B2-A3BB-E0FB521DA245}"/>
              </a:ext>
            </a:extLst>
          </p:cNvPr>
          <p:cNvSpPr>
            <a:spLocks noGrp="1" noChangeArrowheads="1"/>
          </p:cNvSpPr>
          <p:nvPr>
            <p:ph type="sldNum" sz="quarter" idx="4"/>
          </p:nvPr>
        </p:nvSpPr>
        <p:spPr bwMode="auto">
          <a:xfrm>
            <a:off x="304800" y="6248400"/>
            <a:ext cx="685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843CCB1A-5FAC-44C2-A958-39EC00897567}" type="slidenum">
              <a:rPr lang="en-US"/>
              <a:pPr>
                <a:defRPr/>
              </a:pPr>
              <a:t>‹#›</a:t>
            </a:fld>
            <a:endParaRPr lang="en-US"/>
          </a:p>
        </p:txBody>
      </p:sp>
    </p:spTree>
    <p:extLst>
      <p:ext uri="{BB962C8B-B14F-4D97-AF65-F5344CB8AC3E}">
        <p14:creationId xmlns:p14="http://schemas.microsoft.com/office/powerpoint/2010/main" val="23917830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1C35D-50B3-40ED-A4BC-32FD56ECEC5D}"/>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6849CAED-0B74-4EE2-993D-2D8FA6128B7E}"/>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AB91A3DF-2013-4587-AF6E-B122F2316F5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Rectangle 6">
            <a:extLst>
              <a:ext uri="{FF2B5EF4-FFF2-40B4-BE49-F238E27FC236}">
                <a16:creationId xmlns:a16="http://schemas.microsoft.com/office/drawing/2014/main" id="{CDACC954-FC92-4D01-A980-F55F1842EC96}"/>
              </a:ext>
            </a:extLst>
          </p:cNvPr>
          <p:cNvSpPr>
            <a:spLocks noGrp="1" noChangeArrowheads="1"/>
          </p:cNvSpPr>
          <p:nvPr>
            <p:ph type="sldNum" sz="quarter" idx="4"/>
          </p:nvPr>
        </p:nvSpPr>
        <p:spPr bwMode="auto">
          <a:xfrm>
            <a:off x="304800" y="6248400"/>
            <a:ext cx="685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843CCB1A-5FAC-44C2-A958-39EC00897567}" type="slidenum">
              <a:rPr lang="en-US"/>
              <a:pPr>
                <a:defRPr/>
              </a:pPr>
              <a:t>‹#›</a:t>
            </a:fld>
            <a:endParaRPr lang="en-US"/>
          </a:p>
        </p:txBody>
      </p:sp>
    </p:spTree>
    <p:extLst>
      <p:ext uri="{BB962C8B-B14F-4D97-AF65-F5344CB8AC3E}">
        <p14:creationId xmlns:p14="http://schemas.microsoft.com/office/powerpoint/2010/main" val="23756888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F1012-ED94-48E5-B3AB-30BF6271D6C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8BDA651-9CAB-4481-927C-DC5F24C5FE2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B94A6015-DE70-4725-81EE-866BBD1AC649}"/>
              </a:ext>
            </a:extLst>
          </p:cNvPr>
          <p:cNvSpPr>
            <a:spLocks noGrp="1" noChangeArrowheads="1"/>
          </p:cNvSpPr>
          <p:nvPr>
            <p:ph type="sldNum" sz="quarter" idx="4"/>
          </p:nvPr>
        </p:nvSpPr>
        <p:spPr bwMode="auto">
          <a:xfrm>
            <a:off x="304800" y="6248400"/>
            <a:ext cx="685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843CCB1A-5FAC-44C2-A958-39EC00897567}" type="slidenum">
              <a:rPr lang="en-US"/>
              <a:pPr>
                <a:defRPr/>
              </a:pPr>
              <a:t>‹#›</a:t>
            </a:fld>
            <a:endParaRPr lang="en-US"/>
          </a:p>
        </p:txBody>
      </p:sp>
    </p:spTree>
    <p:extLst>
      <p:ext uri="{BB962C8B-B14F-4D97-AF65-F5344CB8AC3E}">
        <p14:creationId xmlns:p14="http://schemas.microsoft.com/office/powerpoint/2010/main" val="35022105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C63D7F-AF45-4D01-9E21-845E7D3738BF}"/>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0DF104D-8DE8-4A05-9A68-F0A3E5D5ABBB}"/>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E9D5010F-4F3D-4062-A147-DA1D089C95EC}"/>
              </a:ext>
            </a:extLst>
          </p:cNvPr>
          <p:cNvSpPr>
            <a:spLocks noGrp="1" noChangeArrowheads="1"/>
          </p:cNvSpPr>
          <p:nvPr>
            <p:ph type="sldNum" sz="quarter" idx="4"/>
          </p:nvPr>
        </p:nvSpPr>
        <p:spPr bwMode="auto">
          <a:xfrm>
            <a:off x="304800" y="6248400"/>
            <a:ext cx="685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843CCB1A-5FAC-44C2-A958-39EC00897567}" type="slidenum">
              <a:rPr lang="en-US"/>
              <a:pPr>
                <a:defRPr/>
              </a:pPr>
              <a:t>‹#›</a:t>
            </a:fld>
            <a:endParaRPr lang="en-US"/>
          </a:p>
        </p:txBody>
      </p:sp>
    </p:spTree>
    <p:extLst>
      <p:ext uri="{BB962C8B-B14F-4D97-AF65-F5344CB8AC3E}">
        <p14:creationId xmlns:p14="http://schemas.microsoft.com/office/powerpoint/2010/main" val="451867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905000"/>
            <a:ext cx="3962400"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0" y="1905000"/>
            <a:ext cx="3962400"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6324600" y="6245225"/>
            <a:ext cx="2133600" cy="476250"/>
          </a:xfrm>
          <a:prstGeom prst="rect">
            <a:avLst/>
          </a:prstGeom>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9" name="Slide Number Placeholder 3">
            <a:extLst>
              <a:ext uri="{FF2B5EF4-FFF2-40B4-BE49-F238E27FC236}">
                <a16:creationId xmlns:a16="http://schemas.microsoft.com/office/drawing/2014/main" id="{88D8B302-7C4B-46DA-9A36-C944A6AD4B37}"/>
              </a:ext>
            </a:extLst>
          </p:cNvPr>
          <p:cNvSpPr>
            <a:spLocks noGrp="1"/>
          </p:cNvSpPr>
          <p:nvPr>
            <p:ph type="sldNum" sz="quarter" idx="12"/>
          </p:nvPr>
        </p:nvSpPr>
        <p:spPr>
          <a:xfrm>
            <a:off x="1371600" y="6254749"/>
            <a:ext cx="685800" cy="476250"/>
          </a:xfrm>
          <a:prstGeom prst="rect">
            <a:avLst/>
          </a:prstGeom>
        </p:spPr>
        <p:txBody>
          <a:bodyPr/>
          <a:lstStyle/>
          <a:p>
            <a:pPr>
              <a:defRPr/>
            </a:pPr>
            <a:fld id="{843CCB1A-5FAC-44C2-A958-39EC00897567}" type="slidenum">
              <a:rPr lang="en-US"/>
              <a:pPr>
                <a:defRPr/>
              </a:pPr>
              <a:t>‹#›</a:t>
            </a:fld>
            <a:endParaRPr lang="en-US"/>
          </a:p>
        </p:txBody>
      </p:sp>
    </p:spTree>
    <p:extLst>
      <p:ext uri="{BB962C8B-B14F-4D97-AF65-F5344CB8AC3E}">
        <p14:creationId xmlns:p14="http://schemas.microsoft.com/office/powerpoint/2010/main" val="3032749070"/>
      </p:ext>
    </p:extLst>
  </p:cSld>
  <p:clrMapOvr>
    <a:masterClrMapping/>
  </p:clrMapOvr>
  <mc:AlternateContent xmlns:mc="http://schemas.openxmlformats.org/markup-compatibility/2006" xmlns:p14="http://schemas.microsoft.com/office/powerpoint/2010/main">
    <mc:Choice Requires="p14">
      <p:transition p14:dur="10" advClick="0" advTm="33000"/>
    </mc:Choice>
    <mc:Fallback xmlns="">
      <p:transition advClick="0" advTm="3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9" name="Slide Number Placeholder 3">
            <a:extLst>
              <a:ext uri="{FF2B5EF4-FFF2-40B4-BE49-F238E27FC236}">
                <a16:creationId xmlns:a16="http://schemas.microsoft.com/office/drawing/2014/main" id="{979B1757-1528-4994-9FFD-D9EB86A6048D}"/>
              </a:ext>
            </a:extLst>
          </p:cNvPr>
          <p:cNvSpPr>
            <a:spLocks noGrp="1"/>
          </p:cNvSpPr>
          <p:nvPr>
            <p:ph type="sldNum" sz="quarter" idx="10"/>
          </p:nvPr>
        </p:nvSpPr>
        <p:spPr>
          <a:xfrm>
            <a:off x="1371600" y="6254749"/>
            <a:ext cx="685800" cy="476250"/>
          </a:xfrm>
          <a:prstGeom prst="rect">
            <a:avLst/>
          </a:prstGeom>
        </p:spPr>
        <p:txBody>
          <a:bodyPr/>
          <a:lstStyle/>
          <a:p>
            <a:pPr>
              <a:defRPr/>
            </a:pPr>
            <a:fld id="{843CCB1A-5FAC-44C2-A958-39EC00897567}" type="slidenum">
              <a:rPr lang="en-US"/>
              <a:pPr>
                <a:defRPr/>
              </a:pPr>
              <a:t>‹#›</a:t>
            </a:fld>
            <a:endParaRPr lang="en-US"/>
          </a:p>
        </p:txBody>
      </p:sp>
    </p:spTree>
    <p:extLst>
      <p:ext uri="{BB962C8B-B14F-4D97-AF65-F5344CB8AC3E}">
        <p14:creationId xmlns:p14="http://schemas.microsoft.com/office/powerpoint/2010/main" val="3817518301"/>
      </p:ext>
    </p:extLst>
  </p:cSld>
  <p:clrMapOvr>
    <a:masterClrMapping/>
  </p:clrMapOvr>
  <mc:AlternateContent xmlns:mc="http://schemas.openxmlformats.org/markup-compatibility/2006" xmlns:p14="http://schemas.microsoft.com/office/powerpoint/2010/main">
    <mc:Choice Requires="p14">
      <p:transition p14:dur="10" advClick="0" advTm="33000"/>
    </mc:Choice>
    <mc:Fallback xmlns="">
      <p:transition advClick="0" advTm="3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5" name="Slide Number Placeholder 3">
            <a:extLst>
              <a:ext uri="{FF2B5EF4-FFF2-40B4-BE49-F238E27FC236}">
                <a16:creationId xmlns:a16="http://schemas.microsoft.com/office/drawing/2014/main" id="{E7295D8D-6F92-4035-A152-926CC3F86CE8}"/>
              </a:ext>
            </a:extLst>
          </p:cNvPr>
          <p:cNvSpPr>
            <a:spLocks noGrp="1"/>
          </p:cNvSpPr>
          <p:nvPr>
            <p:ph type="sldNum" sz="quarter" idx="10"/>
          </p:nvPr>
        </p:nvSpPr>
        <p:spPr>
          <a:xfrm>
            <a:off x="1371600" y="6254749"/>
            <a:ext cx="685800" cy="476250"/>
          </a:xfrm>
          <a:prstGeom prst="rect">
            <a:avLst/>
          </a:prstGeom>
        </p:spPr>
        <p:txBody>
          <a:bodyPr/>
          <a:lstStyle/>
          <a:p>
            <a:pPr>
              <a:defRPr/>
            </a:pPr>
            <a:fld id="{843CCB1A-5FAC-44C2-A958-39EC00897567}" type="slidenum">
              <a:rPr lang="en-US"/>
              <a:pPr>
                <a:defRPr/>
              </a:pPr>
              <a:t>‹#›</a:t>
            </a:fld>
            <a:endParaRPr lang="en-US"/>
          </a:p>
        </p:txBody>
      </p:sp>
    </p:spTree>
    <p:extLst>
      <p:ext uri="{BB962C8B-B14F-4D97-AF65-F5344CB8AC3E}">
        <p14:creationId xmlns:p14="http://schemas.microsoft.com/office/powerpoint/2010/main" val="737910124"/>
      </p:ext>
    </p:extLst>
  </p:cSld>
  <p:clrMapOvr>
    <a:masterClrMapping/>
  </p:clrMapOvr>
  <mc:AlternateContent xmlns:mc="http://schemas.openxmlformats.org/markup-compatibility/2006" xmlns:p14="http://schemas.microsoft.com/office/powerpoint/2010/main">
    <mc:Choice Requires="p14">
      <p:transition p14:dur="10" advClick="0" advTm="33000"/>
    </mc:Choice>
    <mc:Fallback xmlns="">
      <p:transition advClick="0" advTm="3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4" name="Slide Number Placeholder 3">
            <a:extLst>
              <a:ext uri="{FF2B5EF4-FFF2-40B4-BE49-F238E27FC236}">
                <a16:creationId xmlns:a16="http://schemas.microsoft.com/office/drawing/2014/main" id="{7693A9EC-ADB4-462B-A331-F94C96B4AF60}"/>
              </a:ext>
            </a:extLst>
          </p:cNvPr>
          <p:cNvSpPr>
            <a:spLocks noGrp="1"/>
          </p:cNvSpPr>
          <p:nvPr>
            <p:ph type="sldNum" sz="quarter" idx="10"/>
          </p:nvPr>
        </p:nvSpPr>
        <p:spPr>
          <a:xfrm>
            <a:off x="1371600" y="6254749"/>
            <a:ext cx="685800" cy="476250"/>
          </a:xfrm>
          <a:prstGeom prst="rect">
            <a:avLst/>
          </a:prstGeom>
        </p:spPr>
        <p:txBody>
          <a:bodyPr/>
          <a:lstStyle/>
          <a:p>
            <a:pPr>
              <a:defRPr/>
            </a:pPr>
            <a:fld id="{843CCB1A-5FAC-44C2-A958-39EC00897567}" type="slidenum">
              <a:rPr lang="en-US"/>
              <a:pPr>
                <a:defRPr/>
              </a:pPr>
              <a:t>‹#›</a:t>
            </a:fld>
            <a:endParaRPr lang="en-US"/>
          </a:p>
        </p:txBody>
      </p:sp>
    </p:spTree>
    <p:extLst>
      <p:ext uri="{BB962C8B-B14F-4D97-AF65-F5344CB8AC3E}">
        <p14:creationId xmlns:p14="http://schemas.microsoft.com/office/powerpoint/2010/main" val="2702225491"/>
      </p:ext>
    </p:extLst>
  </p:cSld>
  <p:clrMapOvr>
    <a:masterClrMapping/>
  </p:clrMapOvr>
  <mc:AlternateContent xmlns:mc="http://schemas.openxmlformats.org/markup-compatibility/2006" xmlns:p14="http://schemas.microsoft.com/office/powerpoint/2010/main">
    <mc:Choice Requires="p14">
      <p:transition p14:dur="10" advClick="0" advTm="33000"/>
    </mc:Choice>
    <mc:Fallback xmlns="">
      <p:transition advClick="0" advTm="3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7" name="Slide Number Placeholder 3">
            <a:extLst>
              <a:ext uri="{FF2B5EF4-FFF2-40B4-BE49-F238E27FC236}">
                <a16:creationId xmlns:a16="http://schemas.microsoft.com/office/drawing/2014/main" id="{6CE54DB6-E5CA-48DE-B27B-99B63BD0239F}"/>
              </a:ext>
            </a:extLst>
          </p:cNvPr>
          <p:cNvSpPr>
            <a:spLocks noGrp="1"/>
          </p:cNvSpPr>
          <p:nvPr>
            <p:ph type="sldNum" sz="quarter" idx="10"/>
          </p:nvPr>
        </p:nvSpPr>
        <p:spPr>
          <a:xfrm>
            <a:off x="1371600" y="6254749"/>
            <a:ext cx="685800" cy="476250"/>
          </a:xfrm>
          <a:prstGeom prst="rect">
            <a:avLst/>
          </a:prstGeom>
        </p:spPr>
        <p:txBody>
          <a:bodyPr/>
          <a:lstStyle/>
          <a:p>
            <a:pPr>
              <a:defRPr/>
            </a:pPr>
            <a:fld id="{843CCB1A-5FAC-44C2-A958-39EC00897567}" type="slidenum">
              <a:rPr lang="en-US"/>
              <a:pPr>
                <a:defRPr/>
              </a:pPr>
              <a:t>‹#›</a:t>
            </a:fld>
            <a:endParaRPr lang="en-US"/>
          </a:p>
        </p:txBody>
      </p:sp>
    </p:spTree>
    <p:extLst>
      <p:ext uri="{BB962C8B-B14F-4D97-AF65-F5344CB8AC3E}">
        <p14:creationId xmlns:p14="http://schemas.microsoft.com/office/powerpoint/2010/main" val="1563363911"/>
      </p:ext>
    </p:extLst>
  </p:cSld>
  <p:clrMapOvr>
    <a:masterClrMapping/>
  </p:clrMapOvr>
  <mc:AlternateContent xmlns:mc="http://schemas.openxmlformats.org/markup-compatibility/2006" xmlns:p14="http://schemas.microsoft.com/office/powerpoint/2010/main">
    <mc:Choice Requires="p14">
      <p:transition p14:dur="10" advClick="0" advTm="33000"/>
    </mc:Choice>
    <mc:Fallback xmlns="">
      <p:transition advClick="0" advTm="3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7" name="Slide Number Placeholder 3">
            <a:extLst>
              <a:ext uri="{FF2B5EF4-FFF2-40B4-BE49-F238E27FC236}">
                <a16:creationId xmlns:a16="http://schemas.microsoft.com/office/drawing/2014/main" id="{1A353DD2-E744-4F49-8A47-D39F40A33F0B}"/>
              </a:ext>
            </a:extLst>
          </p:cNvPr>
          <p:cNvSpPr>
            <a:spLocks noGrp="1"/>
          </p:cNvSpPr>
          <p:nvPr>
            <p:ph type="sldNum" sz="quarter" idx="10"/>
          </p:nvPr>
        </p:nvSpPr>
        <p:spPr>
          <a:xfrm>
            <a:off x="1371600" y="6254749"/>
            <a:ext cx="685800" cy="476250"/>
          </a:xfrm>
          <a:prstGeom prst="rect">
            <a:avLst/>
          </a:prstGeom>
        </p:spPr>
        <p:txBody>
          <a:bodyPr/>
          <a:lstStyle/>
          <a:p>
            <a:pPr>
              <a:defRPr/>
            </a:pPr>
            <a:fld id="{843CCB1A-5FAC-44C2-A958-39EC00897567}" type="slidenum">
              <a:rPr lang="en-US"/>
              <a:pPr>
                <a:defRPr/>
              </a:pPr>
              <a:t>‹#›</a:t>
            </a:fld>
            <a:endParaRPr lang="en-US"/>
          </a:p>
        </p:txBody>
      </p:sp>
    </p:spTree>
    <p:extLst>
      <p:ext uri="{BB962C8B-B14F-4D97-AF65-F5344CB8AC3E}">
        <p14:creationId xmlns:p14="http://schemas.microsoft.com/office/powerpoint/2010/main" val="2693328928"/>
      </p:ext>
    </p:extLst>
  </p:cSld>
  <p:clrMapOvr>
    <a:masterClrMapping/>
  </p:clrMapOvr>
  <mc:AlternateContent xmlns:mc="http://schemas.openxmlformats.org/markup-compatibility/2006" xmlns:p14="http://schemas.microsoft.com/office/powerpoint/2010/main">
    <mc:Choice Requires="p14">
      <p:transition p14:dur="10" advClick="0" advTm="33000"/>
    </mc:Choice>
    <mc:Fallback xmlns="">
      <p:transition advClick="0" advTm="3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1905000"/>
            <a:ext cx="8077200" cy="422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Text Box 15"/>
          <p:cNvSpPr txBox="1">
            <a:spLocks noChangeArrowheads="1"/>
          </p:cNvSpPr>
          <p:nvPr/>
        </p:nvSpPr>
        <p:spPr bwMode="auto">
          <a:xfrm>
            <a:off x="5029200" y="0"/>
            <a:ext cx="3124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endParaRPr lang="en-US" sz="1400">
              <a:cs typeface="+mn-cs"/>
            </a:endParaRPr>
          </a:p>
        </p:txBody>
      </p:sp>
      <p:sp>
        <p:nvSpPr>
          <p:cNvPr id="5" name="Slide Number Placeholder 3">
            <a:extLst>
              <a:ext uri="{FF2B5EF4-FFF2-40B4-BE49-F238E27FC236}">
                <a16:creationId xmlns:a16="http://schemas.microsoft.com/office/drawing/2014/main" id="{19476574-89D5-4AA1-BF05-6ACC5F1AC87B}"/>
              </a:ext>
            </a:extLst>
          </p:cNvPr>
          <p:cNvSpPr>
            <a:spLocks noGrp="1"/>
          </p:cNvSpPr>
          <p:nvPr>
            <p:ph type="sldNum" sz="quarter" idx="4"/>
          </p:nvPr>
        </p:nvSpPr>
        <p:spPr>
          <a:xfrm>
            <a:off x="1371600" y="6254749"/>
            <a:ext cx="685800" cy="476250"/>
          </a:xfrm>
          <a:prstGeom prst="rect">
            <a:avLst/>
          </a:prstGeom>
        </p:spPr>
        <p:txBody>
          <a:bodyPr/>
          <a:lstStyle/>
          <a:p>
            <a:pPr>
              <a:defRPr/>
            </a:pPr>
            <a:fld id="{843CCB1A-5FAC-44C2-A958-39EC0089756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mc:AlternateContent xmlns:mc="http://schemas.openxmlformats.org/markup-compatibility/2006" xmlns:p14="http://schemas.microsoft.com/office/powerpoint/2010/main">
    <mc:Choice Requires="p14">
      <p:transition p14:dur="10" advClick="0" advTm="33000"/>
    </mc:Choice>
    <mc:Fallback xmlns="">
      <p:transition advClick="0" advTm="33000"/>
    </mc:Fallback>
  </mc:AlternateContent>
  <p:hf sldNum="0"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62C91B4-EA54-476D-ACBF-55D4A6DFB21D}"/>
              </a:ext>
            </a:extLst>
          </p:cNvPr>
          <p:cNvSpPr>
            <a:spLocks noGrp="1"/>
          </p:cNvSpPr>
          <p:nvPr>
            <p:ph type="sldNum" sz="quarter" idx="4"/>
          </p:nvPr>
        </p:nvSpPr>
        <p:spPr>
          <a:xfrm>
            <a:off x="381000" y="6096000"/>
            <a:ext cx="685800" cy="476250"/>
          </a:xfrm>
          <a:prstGeom prst="rect">
            <a:avLst/>
          </a:prstGeom>
        </p:spPr>
        <p:txBody>
          <a:bodyPr/>
          <a:lstStyle/>
          <a:p>
            <a:pPr>
              <a:defRPr/>
            </a:pPr>
            <a:fld id="{843CCB1A-5FAC-44C2-A958-39EC00897567}" type="slidenum">
              <a:rPr lang="en-US"/>
              <a:pPr>
                <a:defRPr/>
              </a:pPr>
              <a:t>‹#›</a:t>
            </a:fld>
            <a:endParaRPr lang="en-US"/>
          </a:p>
        </p:txBody>
      </p:sp>
    </p:spTree>
    <p:extLst>
      <p:ext uri="{BB962C8B-B14F-4D97-AF65-F5344CB8AC3E}">
        <p14:creationId xmlns:p14="http://schemas.microsoft.com/office/powerpoint/2010/main" val="2292337941"/>
      </p:ext>
    </p:extLst>
  </p:cSld>
  <p:clrMap bg1="lt1" tx1="dk1" bg2="lt2" tx2="dk2" accent1="accent1" accent2="accent2" accent3="accent3" accent4="accent4" accent5="accent5" accent6="accent6" hlink="hlink" folHlink="folHlink"/>
  <p:sldLayoutIdLst>
    <p:sldLayoutId id="2147483793" r:id="rId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6">
            <a:extLst>
              <a:ext uri="{FF2B5EF4-FFF2-40B4-BE49-F238E27FC236}">
                <a16:creationId xmlns:a16="http://schemas.microsoft.com/office/drawing/2014/main" id="{6D351B13-AB02-43DE-806C-F1AB470A6B4D}"/>
              </a:ext>
            </a:extLst>
          </p:cNvPr>
          <p:cNvSpPr txBox="1">
            <a:spLocks noChangeArrowheads="1"/>
          </p:cNvSpPr>
          <p:nvPr userDrawn="1"/>
        </p:nvSpPr>
        <p:spPr bwMode="auto">
          <a:xfrm>
            <a:off x="285750" y="6305550"/>
            <a:ext cx="704850" cy="476250"/>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bodyPr>
          <a:lstStyle>
            <a:defPPr>
              <a:defRPr lang="en-US"/>
            </a:defPPr>
            <a:lvl1pPr algn="r" rtl="0" fontAlgn="base">
              <a:spcBef>
                <a:spcPct val="0"/>
              </a:spcBef>
              <a:spcAft>
                <a:spcPct val="0"/>
              </a:spcAft>
              <a:defRPr sz="1400" kern="1200">
                <a:solidFill>
                  <a:srgbClr val="FFFFFF"/>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843CCB1A-5FAC-44C2-A958-39EC00897567}" type="slidenum">
              <a:rPr lang="en-US" smtClean="0">
                <a:solidFill>
                  <a:schemeClr val="tx1"/>
                </a:solidFill>
              </a:rPr>
              <a:pPr>
                <a:defRPr/>
              </a:pPr>
              <a:t>‹#›</a:t>
            </a:fld>
            <a:endParaRPr lang="en-US" dirty="0">
              <a:solidFill>
                <a:schemeClr val="tx1"/>
              </a:solidFill>
            </a:endParaRPr>
          </a:p>
        </p:txBody>
      </p:sp>
    </p:spTree>
    <p:extLst>
      <p:ext uri="{BB962C8B-B14F-4D97-AF65-F5344CB8AC3E}">
        <p14:creationId xmlns:p14="http://schemas.microsoft.com/office/powerpoint/2010/main" val="3846378613"/>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B78CDE-E249-4FEC-81B2-8F8B43BC5713}"/>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9EB4F57-C26B-4FEE-A4E2-654FB489D8B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B8DF0197-24C1-485E-8C52-9C073AC7F342}"/>
              </a:ext>
            </a:extLst>
          </p:cNvPr>
          <p:cNvSpPr>
            <a:spLocks noGrp="1" noChangeArrowheads="1"/>
          </p:cNvSpPr>
          <p:nvPr>
            <p:ph type="sldNum" sz="quarter" idx="4"/>
          </p:nvPr>
        </p:nvSpPr>
        <p:spPr bwMode="auto">
          <a:xfrm>
            <a:off x="304800" y="6248400"/>
            <a:ext cx="685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843CCB1A-5FAC-44C2-A958-39EC00897567}" type="slidenum">
              <a:rPr lang="en-US"/>
              <a:pPr>
                <a:defRPr/>
              </a:pPr>
              <a:t>‹#›</a:t>
            </a:fld>
            <a:endParaRPr lang="en-US" dirty="0"/>
          </a:p>
        </p:txBody>
      </p:sp>
    </p:spTree>
    <p:extLst>
      <p:ext uri="{BB962C8B-B14F-4D97-AF65-F5344CB8AC3E}">
        <p14:creationId xmlns:p14="http://schemas.microsoft.com/office/powerpoint/2010/main" val="729319973"/>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hyperlink" Target="https://nam12.safelinks.protection.outlook.com/?url=https%3A%2F%2Fwww.streamtext.net%2Fplayer%3Fevent%3DUNH&amp;data=02%7C01%7CKaren.Volle%40unh.edu%7Cf538043b3dd64daf086a08d8139e7263%7Cd6241893512d46dc8d2bbe47e25f5666%7C0%7C0%7C637280918530950109&amp;sdata=o%2B2A98HqW9rCjIgx%2B3ZcCBl4JQ3NDaz%2BgXxmpDsHNF8%3D&amp;reserved=0"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s://researchondisability.org/home/ntide" TargetMode="Externa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2.xml"/><Relationship Id="rId7" Type="http://schemas.openxmlformats.org/officeDocument/2006/relationships/image" Target="../media/image8.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7.jpeg"/><Relationship Id="rId5" Type="http://schemas.openxmlformats.org/officeDocument/2006/relationships/image" Target="../media/image6.jp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9.png"/><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4.png"/><Relationship Id="rId5" Type="http://schemas.openxmlformats.org/officeDocument/2006/relationships/hyperlink" Target="http://www.researchondisability.org/nTIDE" TargetMode="External"/><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9.png"/><Relationship Id="rId2" Type="http://schemas.openxmlformats.org/officeDocument/2006/relationships/audio" Target="../media/media3.wav"/><Relationship Id="rId1" Type="http://schemas.microsoft.com/office/2007/relationships/media" Target="../media/media3.wav"/><Relationship Id="rId6" Type="http://schemas.openxmlformats.org/officeDocument/2006/relationships/image" Target="../media/image4.png"/><Relationship Id="rId5" Type="http://schemas.openxmlformats.org/officeDocument/2006/relationships/hyperlink" Target="mailto:disability.statistics@unh.edu" TargetMode="External"/><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F3311744-A310-477C-BE0D-98AC1D68A2A2}"/>
              </a:ext>
            </a:extLst>
          </p:cNvPr>
          <p:cNvGrpSpPr/>
          <p:nvPr/>
        </p:nvGrpSpPr>
        <p:grpSpPr>
          <a:xfrm>
            <a:off x="1" y="3682127"/>
            <a:ext cx="9144000" cy="2318624"/>
            <a:chOff x="0" y="4536400"/>
            <a:chExt cx="9136807" cy="2314301"/>
          </a:xfrm>
        </p:grpSpPr>
        <p:pic>
          <p:nvPicPr>
            <p:cNvPr id="4" name="Picture 3">
              <a:extLst>
                <a:ext uri="{FF2B5EF4-FFF2-40B4-BE49-F238E27FC236}">
                  <a16:creationId xmlns:a16="http://schemas.microsoft.com/office/drawing/2014/main" id="{3CF11ABF-8E96-4A9F-863F-D87B3B59CEB0}"/>
                </a:ext>
              </a:extLst>
            </p:cNvPr>
            <p:cNvPicPr>
              <a:picLocks noChangeAspect="1"/>
            </p:cNvPicPr>
            <p:nvPr/>
          </p:nvPicPr>
          <p:blipFill rotWithShape="1">
            <a:blip r:embed="rId2"/>
            <a:srcRect t="87417" r="80213"/>
            <a:stretch/>
          </p:blipFill>
          <p:spPr>
            <a:xfrm>
              <a:off x="0" y="6211144"/>
              <a:ext cx="1809345" cy="639557"/>
            </a:xfrm>
            <a:prstGeom prst="rect">
              <a:avLst/>
            </a:prstGeom>
          </p:spPr>
        </p:pic>
        <p:pic>
          <p:nvPicPr>
            <p:cNvPr id="6" name="Picture 5">
              <a:extLst>
                <a:ext uri="{FF2B5EF4-FFF2-40B4-BE49-F238E27FC236}">
                  <a16:creationId xmlns:a16="http://schemas.microsoft.com/office/drawing/2014/main" id="{77786C05-BA62-4EED-9BE9-780A851C2E51}"/>
                </a:ext>
              </a:extLst>
            </p:cNvPr>
            <p:cNvPicPr>
              <a:picLocks noChangeAspect="1"/>
            </p:cNvPicPr>
            <p:nvPr/>
          </p:nvPicPr>
          <p:blipFill rotWithShape="1">
            <a:blip r:embed="rId2"/>
            <a:srcRect l="16079" t="54707" r="45454" b="12200"/>
            <a:stretch/>
          </p:blipFill>
          <p:spPr>
            <a:xfrm>
              <a:off x="1439695" y="4536400"/>
              <a:ext cx="3531140" cy="1688606"/>
            </a:xfrm>
            <a:prstGeom prst="rect">
              <a:avLst/>
            </a:prstGeom>
          </p:spPr>
        </p:pic>
        <p:pic>
          <p:nvPicPr>
            <p:cNvPr id="8" name="Picture 7">
              <a:extLst>
                <a:ext uri="{FF2B5EF4-FFF2-40B4-BE49-F238E27FC236}">
                  <a16:creationId xmlns:a16="http://schemas.microsoft.com/office/drawing/2014/main" id="{4DA0A66D-F598-4883-90DF-3A6A988E01B2}"/>
                </a:ext>
              </a:extLst>
            </p:cNvPr>
            <p:cNvPicPr>
              <a:picLocks noChangeAspect="1"/>
            </p:cNvPicPr>
            <p:nvPr/>
          </p:nvPicPr>
          <p:blipFill rotWithShape="1">
            <a:blip r:embed="rId3"/>
            <a:srcRect l="84778" t="94207"/>
            <a:stretch/>
          </p:blipFill>
          <p:spPr>
            <a:xfrm>
              <a:off x="6138534" y="6206487"/>
              <a:ext cx="2998273" cy="639557"/>
            </a:xfrm>
            <a:prstGeom prst="rect">
              <a:avLst/>
            </a:prstGeom>
          </p:spPr>
        </p:pic>
        <p:pic>
          <p:nvPicPr>
            <p:cNvPr id="9" name="Picture 8">
              <a:extLst>
                <a:ext uri="{FF2B5EF4-FFF2-40B4-BE49-F238E27FC236}">
                  <a16:creationId xmlns:a16="http://schemas.microsoft.com/office/drawing/2014/main" id="{5E65B5F4-8398-46E1-BD53-63FF5C88BF5C}"/>
                </a:ext>
              </a:extLst>
            </p:cNvPr>
            <p:cNvPicPr>
              <a:picLocks noChangeAspect="1"/>
            </p:cNvPicPr>
            <p:nvPr/>
          </p:nvPicPr>
          <p:blipFill rotWithShape="1">
            <a:blip r:embed="rId3"/>
            <a:srcRect l="62753" t="94166" r="26653"/>
            <a:stretch/>
          </p:blipFill>
          <p:spPr>
            <a:xfrm>
              <a:off x="1807194" y="6201813"/>
              <a:ext cx="2086782" cy="644088"/>
            </a:xfrm>
            <a:prstGeom prst="rect">
              <a:avLst/>
            </a:prstGeom>
          </p:spPr>
        </p:pic>
        <p:pic>
          <p:nvPicPr>
            <p:cNvPr id="7" name="Picture 6">
              <a:extLst>
                <a:ext uri="{FF2B5EF4-FFF2-40B4-BE49-F238E27FC236}">
                  <a16:creationId xmlns:a16="http://schemas.microsoft.com/office/drawing/2014/main" id="{FF9FE619-20FA-4EA5-9294-E811015322DE}"/>
                </a:ext>
              </a:extLst>
            </p:cNvPr>
            <p:cNvPicPr>
              <a:picLocks noChangeAspect="1"/>
            </p:cNvPicPr>
            <p:nvPr/>
          </p:nvPicPr>
          <p:blipFill rotWithShape="1">
            <a:blip r:embed="rId3"/>
            <a:srcRect l="42341" t="94206" r="40967"/>
            <a:stretch/>
          </p:blipFill>
          <p:spPr>
            <a:xfrm>
              <a:off x="2850585" y="6206488"/>
              <a:ext cx="3287949" cy="639557"/>
            </a:xfrm>
            <a:prstGeom prst="rect">
              <a:avLst/>
            </a:prstGeom>
          </p:spPr>
        </p:pic>
      </p:grpSp>
      <p:sp>
        <p:nvSpPr>
          <p:cNvPr id="12" name="TextBox 11">
            <a:extLst>
              <a:ext uri="{FF2B5EF4-FFF2-40B4-BE49-F238E27FC236}">
                <a16:creationId xmlns:a16="http://schemas.microsoft.com/office/drawing/2014/main" id="{6F5ACB11-1E21-4D74-96E7-6E76806E2E13}"/>
              </a:ext>
            </a:extLst>
          </p:cNvPr>
          <p:cNvSpPr txBox="1"/>
          <p:nvPr/>
        </p:nvSpPr>
        <p:spPr>
          <a:xfrm>
            <a:off x="1532508" y="914400"/>
            <a:ext cx="6078984" cy="1661993"/>
          </a:xfrm>
          <a:prstGeom prst="rect">
            <a:avLst/>
          </a:prstGeom>
          <a:noFill/>
        </p:spPr>
        <p:txBody>
          <a:bodyPr wrap="square" rtlCol="0">
            <a:spAutoFit/>
          </a:bodyPr>
          <a:lstStyle/>
          <a:p>
            <a:pPr algn="ctr"/>
            <a:r>
              <a:rPr lang="en-US" sz="3750" dirty="0"/>
              <a:t>Welcome </a:t>
            </a:r>
            <a:r>
              <a:rPr lang="en-US" sz="3750"/>
              <a:t>to Today’s</a:t>
            </a:r>
            <a:br>
              <a:rPr lang="en-US" sz="3750"/>
            </a:br>
            <a:r>
              <a:rPr lang="en-US" sz="3750"/>
              <a:t>nTIDE </a:t>
            </a:r>
            <a:r>
              <a:rPr lang="en-US" sz="3750" dirty="0"/>
              <a:t>Lunch &amp; Learn</a:t>
            </a:r>
          </a:p>
          <a:p>
            <a:pPr algn="ctr"/>
            <a:r>
              <a:rPr lang="en-US" sz="2700" dirty="0"/>
              <a:t>We will begin shortly.</a:t>
            </a:r>
          </a:p>
        </p:txBody>
      </p:sp>
      <p:sp>
        <p:nvSpPr>
          <p:cNvPr id="13" name="TextBox 12">
            <a:extLst>
              <a:ext uri="{FF2B5EF4-FFF2-40B4-BE49-F238E27FC236}">
                <a16:creationId xmlns:a16="http://schemas.microsoft.com/office/drawing/2014/main" id="{7210569D-CB6D-465E-85CE-134FE808A94F}"/>
              </a:ext>
            </a:extLst>
          </p:cNvPr>
          <p:cNvSpPr txBox="1"/>
          <p:nvPr/>
        </p:nvSpPr>
        <p:spPr>
          <a:xfrm>
            <a:off x="18141" y="2781880"/>
            <a:ext cx="4582655" cy="923330"/>
          </a:xfrm>
          <a:prstGeom prst="rect">
            <a:avLst/>
          </a:prstGeom>
          <a:noFill/>
        </p:spPr>
        <p:txBody>
          <a:bodyPr wrap="square" rtlCol="0">
            <a:spAutoFit/>
          </a:bodyPr>
          <a:lstStyle/>
          <a:p>
            <a:pPr algn="ctr"/>
            <a:r>
              <a:rPr lang="en-US" dirty="0"/>
              <a:t>Please select the speaker you would like to use for today’s webinar; your options may look different from those displayed here.</a:t>
            </a:r>
          </a:p>
        </p:txBody>
      </p:sp>
      <p:sp>
        <p:nvSpPr>
          <p:cNvPr id="14" name="TextBox 13">
            <a:extLst>
              <a:ext uri="{FF2B5EF4-FFF2-40B4-BE49-F238E27FC236}">
                <a16:creationId xmlns:a16="http://schemas.microsoft.com/office/drawing/2014/main" id="{4A6111B3-14FA-4346-8725-43246FB79557}"/>
              </a:ext>
            </a:extLst>
          </p:cNvPr>
          <p:cNvSpPr txBox="1"/>
          <p:nvPr/>
        </p:nvSpPr>
        <p:spPr>
          <a:xfrm>
            <a:off x="5429251" y="3682127"/>
            <a:ext cx="2723225" cy="1708160"/>
          </a:xfrm>
          <a:prstGeom prst="rect">
            <a:avLst/>
          </a:prstGeom>
          <a:noFill/>
        </p:spPr>
        <p:txBody>
          <a:bodyPr wrap="square" rtlCol="0">
            <a:spAutoFit/>
          </a:bodyPr>
          <a:lstStyle/>
          <a:p>
            <a:r>
              <a:rPr lang="en-US" sz="2100" b="1" dirty="0"/>
              <a:t>Note: Your microphone and camera are </a:t>
            </a:r>
            <a:r>
              <a:rPr lang="en-US" sz="2100" b="1" u="sng" dirty="0"/>
              <a:t>not needed</a:t>
            </a:r>
            <a:r>
              <a:rPr lang="en-US" sz="2100" b="1" dirty="0"/>
              <a:t> and will remain off.</a:t>
            </a:r>
          </a:p>
        </p:txBody>
      </p:sp>
      <p:sp>
        <p:nvSpPr>
          <p:cNvPr id="3" name="Slide Number Placeholder 2">
            <a:extLst>
              <a:ext uri="{FF2B5EF4-FFF2-40B4-BE49-F238E27FC236}">
                <a16:creationId xmlns:a16="http://schemas.microsoft.com/office/drawing/2014/main" id="{D2EEC75A-719D-4BA8-9974-D124885FD531}"/>
              </a:ext>
            </a:extLst>
          </p:cNvPr>
          <p:cNvSpPr>
            <a:spLocks noGrp="1"/>
          </p:cNvSpPr>
          <p:nvPr>
            <p:ph type="sldNum" sz="quarter" idx="10"/>
          </p:nvPr>
        </p:nvSpPr>
        <p:spPr/>
        <p:txBody>
          <a:bodyPr/>
          <a:lstStyle/>
          <a:p>
            <a:pPr>
              <a:defRPr/>
            </a:pPr>
            <a:fld id="{843CCB1A-5FAC-44C2-A958-39EC00897567}" type="slidenum">
              <a:rPr lang="en-US" smtClean="0"/>
              <a:pPr>
                <a:defRPr/>
              </a:pPr>
              <a:t>1</a:t>
            </a:fld>
            <a:endParaRPr lang="en-US"/>
          </a:p>
        </p:txBody>
      </p:sp>
      <p:sp>
        <p:nvSpPr>
          <p:cNvPr id="5" name="Rectangle 14">
            <a:extLst>
              <a:ext uri="{FF2B5EF4-FFF2-40B4-BE49-F238E27FC236}">
                <a16:creationId xmlns:a16="http://schemas.microsoft.com/office/drawing/2014/main" id="{D2A00902-19EB-495B-A3F5-D8FB57D65D05}"/>
              </a:ext>
            </a:extLst>
          </p:cNvPr>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10" name="TextBox 9">
            <a:extLst>
              <a:ext uri="{FF2B5EF4-FFF2-40B4-BE49-F238E27FC236}">
                <a16:creationId xmlns:a16="http://schemas.microsoft.com/office/drawing/2014/main" id="{6F057D0F-2E4C-45C1-94A9-9C44472E7C02}"/>
              </a:ext>
            </a:extLst>
          </p:cNvPr>
          <p:cNvSpPr txBox="1"/>
          <p:nvPr/>
        </p:nvSpPr>
        <p:spPr>
          <a:xfrm>
            <a:off x="268288" y="152400"/>
            <a:ext cx="2212975" cy="338554"/>
          </a:xfrm>
          <a:prstGeom prst="rect">
            <a:avLst/>
          </a:prstGeom>
          <a:noFill/>
        </p:spPr>
        <p:txBody>
          <a:bodyPr wrap="square" rtlCol="0">
            <a:spAutoFit/>
          </a:bodyPr>
          <a:lstStyle/>
          <a:p>
            <a:r>
              <a:rPr lang="en-US" sz="1600" b="1" i="1" dirty="0">
                <a:solidFill>
                  <a:schemeClr val="bg1"/>
                </a:solidFill>
              </a:rPr>
              <a:t>#</a:t>
            </a:r>
            <a:r>
              <a:rPr lang="en-US" sz="1600" b="1" i="1" dirty="0" err="1">
                <a:solidFill>
                  <a:schemeClr val="bg1"/>
                </a:solidFill>
              </a:rPr>
              <a:t>nTIDELearn</a:t>
            </a:r>
            <a:endParaRPr lang="en-US" sz="1600" b="1" i="1" dirty="0">
              <a:solidFill>
                <a:schemeClr val="bg1"/>
              </a:solidFill>
            </a:endParaRPr>
          </a:p>
        </p:txBody>
      </p:sp>
      <p:pic>
        <p:nvPicPr>
          <p:cNvPr id="19" name="Picture 18">
            <a:extLst>
              <a:ext uri="{FF2B5EF4-FFF2-40B4-BE49-F238E27FC236}">
                <a16:creationId xmlns:a16="http://schemas.microsoft.com/office/drawing/2014/main" id="{AD993D26-7689-4D1B-AD3A-88FE4E85D3E1}"/>
              </a:ext>
            </a:extLst>
          </p:cNvPr>
          <p:cNvPicPr>
            <a:picLocks noChangeAspect="1"/>
          </p:cNvPicPr>
          <p:nvPr/>
        </p:nvPicPr>
        <p:blipFill>
          <a:blip r:embed="rId4"/>
          <a:stretch>
            <a:fillRect/>
          </a:stretch>
        </p:blipFill>
        <p:spPr>
          <a:xfrm>
            <a:off x="8149266" y="80364"/>
            <a:ext cx="952549" cy="482625"/>
          </a:xfrm>
          <a:prstGeom prst="rect">
            <a:avLst/>
          </a:prstGeom>
        </p:spPr>
      </p:pic>
    </p:spTree>
    <p:extLst>
      <p:ext uri="{BB962C8B-B14F-4D97-AF65-F5344CB8AC3E}">
        <p14:creationId xmlns:p14="http://schemas.microsoft.com/office/powerpoint/2010/main" val="113667816"/>
      </p:ext>
    </p:extLst>
  </p:cSld>
  <p:clrMapOvr>
    <a:masterClrMapping/>
  </p:clrMapOvr>
  <mc:AlternateContent xmlns:mc="http://schemas.openxmlformats.org/markup-compatibility/2006" xmlns:p14="http://schemas.microsoft.com/office/powerpoint/2010/main">
    <mc:Choice Requires="p14">
      <p:transition p14:dur="10" advClick="0" advTm="33000"/>
    </mc:Choice>
    <mc:Fallback xmlns="">
      <p:transition advClick="0" advTm="33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2"/>
          <p:cNvSpPr txBox="1">
            <a:spLocks noGrp="1" noChangeArrowheads="1"/>
          </p:cNvSpPr>
          <p:nvPr>
            <p:ph type="title"/>
          </p:nvPr>
        </p:nvSpPr>
        <p:spPr bwMode="auto">
          <a:xfrm>
            <a:off x="-533400" y="2374900"/>
            <a:ext cx="100584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3600" b="1" u="sng" dirty="0">
                <a:solidFill>
                  <a:schemeClr val="tx1"/>
                </a:solidFill>
                <a:latin typeface="Calibri" panose="020F0502020204030204" pitchFamily="34" charset="0"/>
              </a:rPr>
              <a:t>The Numbers</a:t>
            </a:r>
            <a:br>
              <a:rPr lang="en-US" sz="3600" b="1" u="sng" dirty="0">
                <a:solidFill>
                  <a:schemeClr val="tx1"/>
                </a:solidFill>
                <a:latin typeface="Calibri" panose="020F0502020204030204" pitchFamily="34" charset="0"/>
              </a:rPr>
            </a:br>
            <a:br>
              <a:rPr lang="en-US" sz="3600" b="1" u="sng" dirty="0">
                <a:solidFill>
                  <a:schemeClr val="tx1"/>
                </a:solidFill>
                <a:latin typeface="Calibri" panose="020F0502020204030204" pitchFamily="34" charset="0"/>
              </a:rPr>
            </a:br>
            <a:r>
              <a:rPr lang="en-US" sz="2400" b="1" dirty="0">
                <a:solidFill>
                  <a:schemeClr val="tx1"/>
                </a:solidFill>
                <a:latin typeface="Calibri" panose="020F0502020204030204" pitchFamily="34" charset="0"/>
              </a:rPr>
              <a:t>Andrew Houtenville</a:t>
            </a:r>
            <a:br>
              <a:rPr lang="en-US" sz="2400" b="1" dirty="0">
                <a:solidFill>
                  <a:schemeClr val="tx1"/>
                </a:solidFill>
                <a:latin typeface="Calibri" panose="020F0502020204030204" pitchFamily="34" charset="0"/>
              </a:rPr>
            </a:br>
            <a:r>
              <a:rPr lang="en-US" sz="2400" dirty="0">
                <a:solidFill>
                  <a:schemeClr val="tx1"/>
                </a:solidFill>
                <a:latin typeface="Calibri" panose="020F0502020204030204" pitchFamily="34" charset="0"/>
              </a:rPr>
              <a:t>University of New Hampshire</a:t>
            </a:r>
          </a:p>
        </p:txBody>
      </p:sp>
      <p:sp>
        <p:nvSpPr>
          <p:cNvPr id="3076"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 name="TextBox 9"/>
          <p:cNvSpPr txBox="1"/>
          <p:nvPr/>
        </p:nvSpPr>
        <p:spPr>
          <a:xfrm>
            <a:off x="268288" y="152400"/>
            <a:ext cx="2212975" cy="338554"/>
          </a:xfrm>
          <a:prstGeom prst="rect">
            <a:avLst/>
          </a:prstGeom>
          <a:noFill/>
        </p:spPr>
        <p:txBody>
          <a:bodyPr wrap="square" rtlCol="0">
            <a:spAutoFit/>
          </a:bodyPr>
          <a:lstStyle/>
          <a:p>
            <a:r>
              <a:rPr lang="en-US" sz="1600" b="1" i="1" dirty="0">
                <a:solidFill>
                  <a:schemeClr val="bg1"/>
                </a:solidFill>
              </a:rPr>
              <a:t>#</a:t>
            </a:r>
            <a:r>
              <a:rPr lang="en-US" sz="1600" b="1" i="1" dirty="0" err="1">
                <a:solidFill>
                  <a:schemeClr val="bg1"/>
                </a:solidFill>
              </a:rPr>
              <a:t>nTIDELearn</a:t>
            </a:r>
            <a:endParaRPr lang="en-US" sz="1600" b="1" i="1" dirty="0">
              <a:solidFill>
                <a:schemeClr val="bg1"/>
              </a:solidFill>
            </a:endParaRPr>
          </a:p>
        </p:txBody>
      </p:sp>
      <p:pic>
        <p:nvPicPr>
          <p:cNvPr id="11" name="Picture 10"/>
          <p:cNvPicPr>
            <a:picLocks noChangeAspect="1"/>
          </p:cNvPicPr>
          <p:nvPr/>
        </p:nvPicPr>
        <p:blipFill>
          <a:blip r:embed="rId3"/>
          <a:stretch>
            <a:fillRect/>
          </a:stretch>
        </p:blipFill>
        <p:spPr>
          <a:xfrm>
            <a:off x="8149266" y="80364"/>
            <a:ext cx="952549" cy="482625"/>
          </a:xfrm>
          <a:prstGeom prst="rect">
            <a:avLst/>
          </a:prstGeom>
        </p:spPr>
      </p:pic>
      <p:sp>
        <p:nvSpPr>
          <p:cNvPr id="7" name="Slide Number Placeholder 7">
            <a:extLst>
              <a:ext uri="{FF2B5EF4-FFF2-40B4-BE49-F238E27FC236}">
                <a16:creationId xmlns:a16="http://schemas.microsoft.com/office/drawing/2014/main" id="{684E6037-7C72-4E97-BC96-12602920F21A}"/>
              </a:ext>
            </a:extLst>
          </p:cNvPr>
          <p:cNvSpPr txBox="1">
            <a:spLocks/>
          </p:cNvSpPr>
          <p:nvPr/>
        </p:nvSpPr>
        <p:spPr>
          <a:xfrm>
            <a:off x="0" y="6366687"/>
            <a:ext cx="6858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fld id="{843CCB1A-5FAC-44C2-A958-39EC00897567}" type="slidenum">
              <a:rPr lang="en-US" smtClean="0"/>
              <a:pPr algn="ctr">
                <a:defRPr/>
              </a:pPr>
              <a:t>10</a:t>
            </a:fld>
            <a:endParaRPr lang="en-US" dirty="0"/>
          </a:p>
        </p:txBody>
      </p:sp>
    </p:spTree>
    <p:extLst>
      <p:ext uri="{BB962C8B-B14F-4D97-AF65-F5344CB8AC3E}">
        <p14:creationId xmlns:p14="http://schemas.microsoft.com/office/powerpoint/2010/main" val="5897839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2"/>
          <p:cNvSpPr txBox="1">
            <a:spLocks noGrp="1" noChangeArrowheads="1"/>
          </p:cNvSpPr>
          <p:nvPr>
            <p:ph type="title"/>
          </p:nvPr>
        </p:nvSpPr>
        <p:spPr bwMode="auto">
          <a:xfrm>
            <a:off x="-42185" y="685800"/>
            <a:ext cx="91440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3600" b="1" u="sng" dirty="0">
                <a:solidFill>
                  <a:schemeClr val="tx1"/>
                </a:solidFill>
                <a:latin typeface="Calibri" panose="020F0502020204030204" pitchFamily="34" charset="0"/>
              </a:rPr>
              <a:t>Employment-to-Population Ratio</a:t>
            </a:r>
          </a:p>
        </p:txBody>
      </p:sp>
      <p:sp>
        <p:nvSpPr>
          <p:cNvPr id="3076"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 name="TextBox 9"/>
          <p:cNvSpPr txBox="1"/>
          <p:nvPr/>
        </p:nvSpPr>
        <p:spPr>
          <a:xfrm>
            <a:off x="268288" y="152400"/>
            <a:ext cx="2212975" cy="338554"/>
          </a:xfrm>
          <a:prstGeom prst="rect">
            <a:avLst/>
          </a:prstGeom>
          <a:noFill/>
        </p:spPr>
        <p:txBody>
          <a:bodyPr wrap="square" rtlCol="0">
            <a:spAutoFit/>
          </a:bodyPr>
          <a:lstStyle/>
          <a:p>
            <a:r>
              <a:rPr lang="en-US" sz="1600" b="1" i="1" dirty="0">
                <a:solidFill>
                  <a:schemeClr val="bg1"/>
                </a:solidFill>
              </a:rPr>
              <a:t>#</a:t>
            </a:r>
            <a:r>
              <a:rPr lang="en-US" sz="1600" b="1" i="1" dirty="0" err="1">
                <a:solidFill>
                  <a:schemeClr val="bg1"/>
                </a:solidFill>
              </a:rPr>
              <a:t>nTIDELearn</a:t>
            </a:r>
            <a:endParaRPr lang="en-US" sz="1600" b="1" i="1" dirty="0">
              <a:solidFill>
                <a:schemeClr val="bg1"/>
              </a:solidFill>
            </a:endParaRPr>
          </a:p>
        </p:txBody>
      </p:sp>
      <p:pic>
        <p:nvPicPr>
          <p:cNvPr id="11" name="Picture 10"/>
          <p:cNvPicPr>
            <a:picLocks noChangeAspect="1"/>
          </p:cNvPicPr>
          <p:nvPr/>
        </p:nvPicPr>
        <p:blipFill>
          <a:blip r:embed="rId3"/>
          <a:stretch>
            <a:fillRect/>
          </a:stretch>
        </p:blipFill>
        <p:spPr>
          <a:xfrm>
            <a:off x="8149266" y="80364"/>
            <a:ext cx="952549" cy="482625"/>
          </a:xfrm>
          <a:prstGeom prst="rect">
            <a:avLst/>
          </a:prstGeom>
        </p:spPr>
      </p:pic>
      <p:sp>
        <p:nvSpPr>
          <p:cNvPr id="3" name="Rectangle 2"/>
          <p:cNvSpPr/>
          <p:nvPr/>
        </p:nvSpPr>
        <p:spPr>
          <a:xfrm>
            <a:off x="8458200" y="3124200"/>
            <a:ext cx="304800" cy="1524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Slide Number Placeholder 7">
            <a:extLst>
              <a:ext uri="{FF2B5EF4-FFF2-40B4-BE49-F238E27FC236}">
                <a16:creationId xmlns:a16="http://schemas.microsoft.com/office/drawing/2014/main" id="{D546DC17-813B-4E6A-B392-97313B5B6614}"/>
              </a:ext>
            </a:extLst>
          </p:cNvPr>
          <p:cNvSpPr txBox="1">
            <a:spLocks/>
          </p:cNvSpPr>
          <p:nvPr/>
        </p:nvSpPr>
        <p:spPr>
          <a:xfrm>
            <a:off x="0" y="6366687"/>
            <a:ext cx="6858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fld id="{843CCB1A-5FAC-44C2-A958-39EC00897567}" type="slidenum">
              <a:rPr lang="en-US" smtClean="0"/>
              <a:pPr algn="ctr">
                <a:defRPr/>
              </a:pPr>
              <a:t>11</a:t>
            </a:fld>
            <a:endParaRPr lang="en-US" dirty="0"/>
          </a:p>
        </p:txBody>
      </p:sp>
      <p:pic>
        <p:nvPicPr>
          <p:cNvPr id="2" name="Picture 1">
            <a:extLst>
              <a:ext uri="{FF2B5EF4-FFF2-40B4-BE49-F238E27FC236}">
                <a16:creationId xmlns:a16="http://schemas.microsoft.com/office/drawing/2014/main" id="{7F6510F5-36AA-4B4F-BDE4-18E709966C40}"/>
              </a:ext>
            </a:extLst>
          </p:cNvPr>
          <p:cNvPicPr>
            <a:picLocks noChangeAspect="1"/>
          </p:cNvPicPr>
          <p:nvPr/>
        </p:nvPicPr>
        <p:blipFill>
          <a:blip r:embed="rId4"/>
          <a:stretch>
            <a:fillRect/>
          </a:stretch>
        </p:blipFill>
        <p:spPr>
          <a:xfrm>
            <a:off x="0" y="1550453"/>
            <a:ext cx="9144000" cy="4164547"/>
          </a:xfrm>
          <a:prstGeom prst="rect">
            <a:avLst/>
          </a:prstGeom>
        </p:spPr>
      </p:pic>
    </p:spTree>
    <p:extLst>
      <p:ext uri="{BB962C8B-B14F-4D97-AF65-F5344CB8AC3E}">
        <p14:creationId xmlns:p14="http://schemas.microsoft.com/office/powerpoint/2010/main" val="31193195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2"/>
          <p:cNvSpPr txBox="1">
            <a:spLocks noGrp="1" noChangeArrowheads="1"/>
          </p:cNvSpPr>
          <p:nvPr>
            <p:ph type="title"/>
          </p:nvPr>
        </p:nvSpPr>
        <p:spPr bwMode="auto">
          <a:xfrm>
            <a:off x="-42185" y="685800"/>
            <a:ext cx="91440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3600" b="1" u="sng" dirty="0">
                <a:solidFill>
                  <a:schemeClr val="tx1"/>
                </a:solidFill>
                <a:latin typeface="Calibri" panose="020F0502020204030204" pitchFamily="34" charset="0"/>
              </a:rPr>
              <a:t>Employment-to-Population Ratio</a:t>
            </a:r>
          </a:p>
        </p:txBody>
      </p:sp>
      <p:sp>
        <p:nvSpPr>
          <p:cNvPr id="3076"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 name="TextBox 9"/>
          <p:cNvSpPr txBox="1"/>
          <p:nvPr/>
        </p:nvSpPr>
        <p:spPr>
          <a:xfrm>
            <a:off x="268288" y="152400"/>
            <a:ext cx="2212975" cy="338554"/>
          </a:xfrm>
          <a:prstGeom prst="rect">
            <a:avLst/>
          </a:prstGeom>
          <a:noFill/>
        </p:spPr>
        <p:txBody>
          <a:bodyPr wrap="square" rtlCol="0">
            <a:spAutoFit/>
          </a:bodyPr>
          <a:lstStyle/>
          <a:p>
            <a:r>
              <a:rPr lang="en-US" sz="1600" b="1" i="1" dirty="0">
                <a:solidFill>
                  <a:schemeClr val="bg1"/>
                </a:solidFill>
              </a:rPr>
              <a:t>#</a:t>
            </a:r>
            <a:r>
              <a:rPr lang="en-US" sz="1600" b="1" i="1" dirty="0" err="1">
                <a:solidFill>
                  <a:schemeClr val="bg1"/>
                </a:solidFill>
              </a:rPr>
              <a:t>nTIDELearn</a:t>
            </a:r>
            <a:endParaRPr lang="en-US" sz="1600" b="1" i="1" dirty="0">
              <a:solidFill>
                <a:schemeClr val="bg1"/>
              </a:solidFill>
            </a:endParaRPr>
          </a:p>
        </p:txBody>
      </p:sp>
      <p:pic>
        <p:nvPicPr>
          <p:cNvPr id="11" name="Picture 10"/>
          <p:cNvPicPr>
            <a:picLocks noChangeAspect="1"/>
          </p:cNvPicPr>
          <p:nvPr/>
        </p:nvPicPr>
        <p:blipFill>
          <a:blip r:embed="rId3"/>
          <a:stretch>
            <a:fillRect/>
          </a:stretch>
        </p:blipFill>
        <p:spPr>
          <a:xfrm>
            <a:off x="8149266" y="80364"/>
            <a:ext cx="952549" cy="482625"/>
          </a:xfrm>
          <a:prstGeom prst="rect">
            <a:avLst/>
          </a:prstGeom>
        </p:spPr>
      </p:pic>
      <p:sp>
        <p:nvSpPr>
          <p:cNvPr id="3" name="Rectangle 2"/>
          <p:cNvSpPr/>
          <p:nvPr/>
        </p:nvSpPr>
        <p:spPr>
          <a:xfrm>
            <a:off x="8458200" y="3124200"/>
            <a:ext cx="304800" cy="1524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Slide Number Placeholder 7">
            <a:extLst>
              <a:ext uri="{FF2B5EF4-FFF2-40B4-BE49-F238E27FC236}">
                <a16:creationId xmlns:a16="http://schemas.microsoft.com/office/drawing/2014/main" id="{D546DC17-813B-4E6A-B392-97313B5B6614}"/>
              </a:ext>
            </a:extLst>
          </p:cNvPr>
          <p:cNvSpPr txBox="1">
            <a:spLocks/>
          </p:cNvSpPr>
          <p:nvPr/>
        </p:nvSpPr>
        <p:spPr>
          <a:xfrm>
            <a:off x="0" y="6366687"/>
            <a:ext cx="6858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fld id="{843CCB1A-5FAC-44C2-A958-39EC00897567}" type="slidenum">
              <a:rPr lang="en-US" smtClean="0"/>
              <a:pPr algn="ctr">
                <a:defRPr/>
              </a:pPr>
              <a:t>12</a:t>
            </a:fld>
            <a:endParaRPr lang="en-US" dirty="0"/>
          </a:p>
        </p:txBody>
      </p:sp>
      <p:pic>
        <p:nvPicPr>
          <p:cNvPr id="4" name="Picture 3">
            <a:extLst>
              <a:ext uri="{FF2B5EF4-FFF2-40B4-BE49-F238E27FC236}">
                <a16:creationId xmlns:a16="http://schemas.microsoft.com/office/drawing/2014/main" id="{9E177F84-179A-4347-AFBD-3A3AA85C5C52}"/>
              </a:ext>
            </a:extLst>
          </p:cNvPr>
          <p:cNvPicPr>
            <a:picLocks noChangeAspect="1"/>
          </p:cNvPicPr>
          <p:nvPr/>
        </p:nvPicPr>
        <p:blipFill>
          <a:blip r:embed="rId4"/>
          <a:stretch>
            <a:fillRect/>
          </a:stretch>
        </p:blipFill>
        <p:spPr>
          <a:xfrm>
            <a:off x="0" y="1550453"/>
            <a:ext cx="9144000" cy="4164547"/>
          </a:xfrm>
          <a:prstGeom prst="rect">
            <a:avLst/>
          </a:prstGeom>
        </p:spPr>
      </p:pic>
    </p:spTree>
    <p:extLst>
      <p:ext uri="{BB962C8B-B14F-4D97-AF65-F5344CB8AC3E}">
        <p14:creationId xmlns:p14="http://schemas.microsoft.com/office/powerpoint/2010/main" val="12684314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2"/>
          <p:cNvSpPr txBox="1">
            <a:spLocks noGrp="1" noChangeArrowheads="1"/>
          </p:cNvSpPr>
          <p:nvPr>
            <p:ph type="title"/>
          </p:nvPr>
        </p:nvSpPr>
        <p:spPr bwMode="auto">
          <a:xfrm>
            <a:off x="-42185" y="685800"/>
            <a:ext cx="91440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3600" b="1" u="sng" dirty="0">
                <a:solidFill>
                  <a:schemeClr val="tx1"/>
                </a:solidFill>
                <a:latin typeface="Calibri" panose="020F0502020204030204" pitchFamily="34" charset="0"/>
              </a:rPr>
              <a:t>Employment-to-Population Ratio</a:t>
            </a:r>
          </a:p>
        </p:txBody>
      </p:sp>
      <p:sp>
        <p:nvSpPr>
          <p:cNvPr id="3076"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 name="TextBox 9"/>
          <p:cNvSpPr txBox="1"/>
          <p:nvPr/>
        </p:nvSpPr>
        <p:spPr>
          <a:xfrm>
            <a:off x="268288" y="152400"/>
            <a:ext cx="2212975" cy="338554"/>
          </a:xfrm>
          <a:prstGeom prst="rect">
            <a:avLst/>
          </a:prstGeom>
          <a:noFill/>
        </p:spPr>
        <p:txBody>
          <a:bodyPr wrap="square" rtlCol="0">
            <a:spAutoFit/>
          </a:bodyPr>
          <a:lstStyle/>
          <a:p>
            <a:r>
              <a:rPr lang="en-US" sz="1600" b="1" i="1" dirty="0">
                <a:solidFill>
                  <a:schemeClr val="bg1"/>
                </a:solidFill>
              </a:rPr>
              <a:t>#</a:t>
            </a:r>
            <a:r>
              <a:rPr lang="en-US" sz="1600" b="1" i="1" dirty="0" err="1">
                <a:solidFill>
                  <a:schemeClr val="bg1"/>
                </a:solidFill>
              </a:rPr>
              <a:t>nTIDELearn</a:t>
            </a:r>
            <a:endParaRPr lang="en-US" sz="1600" b="1" i="1" dirty="0">
              <a:solidFill>
                <a:schemeClr val="bg1"/>
              </a:solidFill>
            </a:endParaRPr>
          </a:p>
        </p:txBody>
      </p:sp>
      <p:pic>
        <p:nvPicPr>
          <p:cNvPr id="11" name="Picture 10"/>
          <p:cNvPicPr>
            <a:picLocks noChangeAspect="1"/>
          </p:cNvPicPr>
          <p:nvPr/>
        </p:nvPicPr>
        <p:blipFill>
          <a:blip r:embed="rId3"/>
          <a:stretch>
            <a:fillRect/>
          </a:stretch>
        </p:blipFill>
        <p:spPr>
          <a:xfrm>
            <a:off x="8149266" y="80364"/>
            <a:ext cx="952549" cy="482625"/>
          </a:xfrm>
          <a:prstGeom prst="rect">
            <a:avLst/>
          </a:prstGeom>
        </p:spPr>
      </p:pic>
      <p:sp>
        <p:nvSpPr>
          <p:cNvPr id="3" name="Rectangle 2"/>
          <p:cNvSpPr/>
          <p:nvPr/>
        </p:nvSpPr>
        <p:spPr>
          <a:xfrm>
            <a:off x="8458200" y="3124200"/>
            <a:ext cx="304800" cy="1524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Slide Number Placeholder 7">
            <a:extLst>
              <a:ext uri="{FF2B5EF4-FFF2-40B4-BE49-F238E27FC236}">
                <a16:creationId xmlns:a16="http://schemas.microsoft.com/office/drawing/2014/main" id="{D546DC17-813B-4E6A-B392-97313B5B6614}"/>
              </a:ext>
            </a:extLst>
          </p:cNvPr>
          <p:cNvSpPr txBox="1">
            <a:spLocks/>
          </p:cNvSpPr>
          <p:nvPr/>
        </p:nvSpPr>
        <p:spPr>
          <a:xfrm>
            <a:off x="0" y="6366687"/>
            <a:ext cx="6858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fld id="{843CCB1A-5FAC-44C2-A958-39EC00897567}" type="slidenum">
              <a:rPr lang="en-US" smtClean="0"/>
              <a:pPr algn="ctr">
                <a:defRPr/>
              </a:pPr>
              <a:t>13</a:t>
            </a:fld>
            <a:endParaRPr lang="en-US" dirty="0"/>
          </a:p>
        </p:txBody>
      </p:sp>
      <p:pic>
        <p:nvPicPr>
          <p:cNvPr id="4" name="Picture 3">
            <a:extLst>
              <a:ext uri="{FF2B5EF4-FFF2-40B4-BE49-F238E27FC236}">
                <a16:creationId xmlns:a16="http://schemas.microsoft.com/office/drawing/2014/main" id="{42F5B3BF-F043-4E62-B652-65BABFE5AC07}"/>
              </a:ext>
            </a:extLst>
          </p:cNvPr>
          <p:cNvPicPr>
            <a:picLocks noChangeAspect="1"/>
          </p:cNvPicPr>
          <p:nvPr/>
        </p:nvPicPr>
        <p:blipFill>
          <a:blip r:embed="rId4"/>
          <a:stretch>
            <a:fillRect/>
          </a:stretch>
        </p:blipFill>
        <p:spPr>
          <a:xfrm>
            <a:off x="0" y="1550453"/>
            <a:ext cx="9144000" cy="4164547"/>
          </a:xfrm>
          <a:prstGeom prst="rect">
            <a:avLst/>
          </a:prstGeom>
        </p:spPr>
      </p:pic>
    </p:spTree>
    <p:extLst>
      <p:ext uri="{BB962C8B-B14F-4D97-AF65-F5344CB8AC3E}">
        <p14:creationId xmlns:p14="http://schemas.microsoft.com/office/powerpoint/2010/main" val="2266898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2"/>
          <p:cNvSpPr txBox="1">
            <a:spLocks noGrp="1" noChangeArrowheads="1"/>
          </p:cNvSpPr>
          <p:nvPr>
            <p:ph type="title"/>
          </p:nvPr>
        </p:nvSpPr>
        <p:spPr bwMode="auto">
          <a:xfrm>
            <a:off x="-42185" y="685800"/>
            <a:ext cx="91440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3600" b="1" u="sng" dirty="0">
                <a:solidFill>
                  <a:schemeClr val="tx1"/>
                </a:solidFill>
                <a:latin typeface="Calibri" panose="020F0502020204030204" pitchFamily="34" charset="0"/>
              </a:rPr>
              <a:t>Employment-to-Population Ratio</a:t>
            </a:r>
          </a:p>
        </p:txBody>
      </p:sp>
      <p:sp>
        <p:nvSpPr>
          <p:cNvPr id="3076"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 name="TextBox 9"/>
          <p:cNvSpPr txBox="1"/>
          <p:nvPr/>
        </p:nvSpPr>
        <p:spPr>
          <a:xfrm>
            <a:off x="268288" y="152400"/>
            <a:ext cx="2212975" cy="338554"/>
          </a:xfrm>
          <a:prstGeom prst="rect">
            <a:avLst/>
          </a:prstGeom>
          <a:noFill/>
        </p:spPr>
        <p:txBody>
          <a:bodyPr wrap="square" rtlCol="0">
            <a:spAutoFit/>
          </a:bodyPr>
          <a:lstStyle/>
          <a:p>
            <a:r>
              <a:rPr lang="en-US" sz="1600" b="1" i="1" dirty="0">
                <a:solidFill>
                  <a:schemeClr val="bg1"/>
                </a:solidFill>
              </a:rPr>
              <a:t>#</a:t>
            </a:r>
            <a:r>
              <a:rPr lang="en-US" sz="1600" b="1" i="1" dirty="0" err="1">
                <a:solidFill>
                  <a:schemeClr val="bg1"/>
                </a:solidFill>
              </a:rPr>
              <a:t>nTIDELearn</a:t>
            </a:r>
            <a:endParaRPr lang="en-US" sz="1600" b="1" i="1" dirty="0">
              <a:solidFill>
                <a:schemeClr val="bg1"/>
              </a:solidFill>
            </a:endParaRPr>
          </a:p>
        </p:txBody>
      </p:sp>
      <p:pic>
        <p:nvPicPr>
          <p:cNvPr id="11" name="Picture 10"/>
          <p:cNvPicPr>
            <a:picLocks noChangeAspect="1"/>
          </p:cNvPicPr>
          <p:nvPr/>
        </p:nvPicPr>
        <p:blipFill>
          <a:blip r:embed="rId3"/>
          <a:stretch>
            <a:fillRect/>
          </a:stretch>
        </p:blipFill>
        <p:spPr>
          <a:xfrm>
            <a:off x="8149266" y="80364"/>
            <a:ext cx="952549" cy="482625"/>
          </a:xfrm>
          <a:prstGeom prst="rect">
            <a:avLst/>
          </a:prstGeom>
        </p:spPr>
      </p:pic>
      <p:sp>
        <p:nvSpPr>
          <p:cNvPr id="3" name="Rectangle 2"/>
          <p:cNvSpPr/>
          <p:nvPr/>
        </p:nvSpPr>
        <p:spPr>
          <a:xfrm>
            <a:off x="8458200" y="3124200"/>
            <a:ext cx="304800" cy="1524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Slide Number Placeholder 7">
            <a:extLst>
              <a:ext uri="{FF2B5EF4-FFF2-40B4-BE49-F238E27FC236}">
                <a16:creationId xmlns:a16="http://schemas.microsoft.com/office/drawing/2014/main" id="{D546DC17-813B-4E6A-B392-97313B5B6614}"/>
              </a:ext>
            </a:extLst>
          </p:cNvPr>
          <p:cNvSpPr txBox="1">
            <a:spLocks/>
          </p:cNvSpPr>
          <p:nvPr/>
        </p:nvSpPr>
        <p:spPr>
          <a:xfrm>
            <a:off x="0" y="6366687"/>
            <a:ext cx="6858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fld id="{843CCB1A-5FAC-44C2-A958-39EC00897567}" type="slidenum">
              <a:rPr lang="en-US" smtClean="0"/>
              <a:pPr algn="ctr">
                <a:defRPr/>
              </a:pPr>
              <a:t>14</a:t>
            </a:fld>
            <a:endParaRPr lang="en-US" dirty="0"/>
          </a:p>
        </p:txBody>
      </p:sp>
      <p:pic>
        <p:nvPicPr>
          <p:cNvPr id="4" name="Picture 3">
            <a:extLst>
              <a:ext uri="{FF2B5EF4-FFF2-40B4-BE49-F238E27FC236}">
                <a16:creationId xmlns:a16="http://schemas.microsoft.com/office/drawing/2014/main" id="{BCDFF918-A0A3-4E3B-9304-605BEFBBB81E}"/>
              </a:ext>
            </a:extLst>
          </p:cNvPr>
          <p:cNvPicPr>
            <a:picLocks noChangeAspect="1"/>
          </p:cNvPicPr>
          <p:nvPr/>
        </p:nvPicPr>
        <p:blipFill>
          <a:blip r:embed="rId4"/>
          <a:stretch>
            <a:fillRect/>
          </a:stretch>
        </p:blipFill>
        <p:spPr>
          <a:xfrm>
            <a:off x="0" y="1552610"/>
            <a:ext cx="9144000" cy="4162390"/>
          </a:xfrm>
          <a:prstGeom prst="rect">
            <a:avLst/>
          </a:prstGeom>
        </p:spPr>
      </p:pic>
    </p:spTree>
    <p:extLst>
      <p:ext uri="{BB962C8B-B14F-4D97-AF65-F5344CB8AC3E}">
        <p14:creationId xmlns:p14="http://schemas.microsoft.com/office/powerpoint/2010/main" val="35557092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2"/>
          <p:cNvSpPr txBox="1">
            <a:spLocks noGrp="1" noChangeArrowheads="1"/>
          </p:cNvSpPr>
          <p:nvPr>
            <p:ph type="title"/>
          </p:nvPr>
        </p:nvSpPr>
        <p:spPr bwMode="auto">
          <a:xfrm>
            <a:off x="-42185" y="685800"/>
            <a:ext cx="91440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3600" b="1" u="sng" dirty="0">
                <a:solidFill>
                  <a:schemeClr val="tx1"/>
                </a:solidFill>
                <a:latin typeface="Calibri" panose="020F0502020204030204" pitchFamily="34" charset="0"/>
              </a:rPr>
              <a:t>Employment-to-Population Ratio</a:t>
            </a:r>
          </a:p>
        </p:txBody>
      </p:sp>
      <p:sp>
        <p:nvSpPr>
          <p:cNvPr id="3076"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 name="TextBox 9"/>
          <p:cNvSpPr txBox="1"/>
          <p:nvPr/>
        </p:nvSpPr>
        <p:spPr>
          <a:xfrm>
            <a:off x="268288" y="152400"/>
            <a:ext cx="2212975" cy="338554"/>
          </a:xfrm>
          <a:prstGeom prst="rect">
            <a:avLst/>
          </a:prstGeom>
          <a:noFill/>
        </p:spPr>
        <p:txBody>
          <a:bodyPr wrap="square" rtlCol="0">
            <a:spAutoFit/>
          </a:bodyPr>
          <a:lstStyle/>
          <a:p>
            <a:r>
              <a:rPr lang="en-US" sz="1600" b="1" i="1" dirty="0">
                <a:solidFill>
                  <a:schemeClr val="bg1"/>
                </a:solidFill>
              </a:rPr>
              <a:t>#</a:t>
            </a:r>
            <a:r>
              <a:rPr lang="en-US" sz="1600" b="1" i="1" dirty="0" err="1">
                <a:solidFill>
                  <a:schemeClr val="bg1"/>
                </a:solidFill>
              </a:rPr>
              <a:t>nTIDELearn</a:t>
            </a:r>
            <a:endParaRPr lang="en-US" sz="1600" b="1" i="1" dirty="0">
              <a:solidFill>
                <a:schemeClr val="bg1"/>
              </a:solidFill>
            </a:endParaRPr>
          </a:p>
        </p:txBody>
      </p:sp>
      <p:pic>
        <p:nvPicPr>
          <p:cNvPr id="11" name="Picture 10"/>
          <p:cNvPicPr>
            <a:picLocks noChangeAspect="1"/>
          </p:cNvPicPr>
          <p:nvPr/>
        </p:nvPicPr>
        <p:blipFill>
          <a:blip r:embed="rId3"/>
          <a:stretch>
            <a:fillRect/>
          </a:stretch>
        </p:blipFill>
        <p:spPr>
          <a:xfrm>
            <a:off x="8149266" y="80364"/>
            <a:ext cx="952549" cy="482625"/>
          </a:xfrm>
          <a:prstGeom prst="rect">
            <a:avLst/>
          </a:prstGeom>
        </p:spPr>
      </p:pic>
      <p:sp>
        <p:nvSpPr>
          <p:cNvPr id="3" name="Rectangle 2"/>
          <p:cNvSpPr/>
          <p:nvPr/>
        </p:nvSpPr>
        <p:spPr>
          <a:xfrm>
            <a:off x="8458200" y="3124200"/>
            <a:ext cx="304800" cy="1524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Slide Number Placeholder 7">
            <a:extLst>
              <a:ext uri="{FF2B5EF4-FFF2-40B4-BE49-F238E27FC236}">
                <a16:creationId xmlns:a16="http://schemas.microsoft.com/office/drawing/2014/main" id="{D546DC17-813B-4E6A-B392-97313B5B6614}"/>
              </a:ext>
            </a:extLst>
          </p:cNvPr>
          <p:cNvSpPr txBox="1">
            <a:spLocks/>
          </p:cNvSpPr>
          <p:nvPr/>
        </p:nvSpPr>
        <p:spPr>
          <a:xfrm>
            <a:off x="0" y="6366687"/>
            <a:ext cx="6858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fld id="{843CCB1A-5FAC-44C2-A958-39EC00897567}" type="slidenum">
              <a:rPr lang="en-US" smtClean="0"/>
              <a:pPr algn="ctr">
                <a:defRPr/>
              </a:pPr>
              <a:t>15</a:t>
            </a:fld>
            <a:endParaRPr lang="en-US" dirty="0"/>
          </a:p>
        </p:txBody>
      </p:sp>
      <p:pic>
        <p:nvPicPr>
          <p:cNvPr id="4" name="Picture 3">
            <a:extLst>
              <a:ext uri="{FF2B5EF4-FFF2-40B4-BE49-F238E27FC236}">
                <a16:creationId xmlns:a16="http://schemas.microsoft.com/office/drawing/2014/main" id="{B8491602-E4D9-4F27-8D71-39AEDEAFE804}"/>
              </a:ext>
            </a:extLst>
          </p:cNvPr>
          <p:cNvPicPr>
            <a:picLocks noChangeAspect="1"/>
          </p:cNvPicPr>
          <p:nvPr/>
        </p:nvPicPr>
        <p:blipFill>
          <a:blip r:embed="rId4"/>
          <a:stretch>
            <a:fillRect/>
          </a:stretch>
        </p:blipFill>
        <p:spPr>
          <a:xfrm>
            <a:off x="0" y="1552610"/>
            <a:ext cx="9144000" cy="4162390"/>
          </a:xfrm>
          <a:prstGeom prst="rect">
            <a:avLst/>
          </a:prstGeom>
        </p:spPr>
      </p:pic>
    </p:spTree>
    <p:extLst>
      <p:ext uri="{BB962C8B-B14F-4D97-AF65-F5344CB8AC3E}">
        <p14:creationId xmlns:p14="http://schemas.microsoft.com/office/powerpoint/2010/main" val="1753387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2"/>
          <p:cNvSpPr txBox="1">
            <a:spLocks noGrp="1" noChangeArrowheads="1"/>
          </p:cNvSpPr>
          <p:nvPr>
            <p:ph type="title"/>
          </p:nvPr>
        </p:nvSpPr>
        <p:spPr bwMode="auto">
          <a:xfrm>
            <a:off x="-42185" y="685800"/>
            <a:ext cx="91440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3600" b="1" u="sng" dirty="0">
                <a:solidFill>
                  <a:schemeClr val="tx1"/>
                </a:solidFill>
                <a:latin typeface="Calibri" panose="020F0502020204030204" pitchFamily="34" charset="0"/>
              </a:rPr>
              <a:t>Employment-to-Population Ratio</a:t>
            </a:r>
          </a:p>
        </p:txBody>
      </p:sp>
      <p:sp>
        <p:nvSpPr>
          <p:cNvPr id="3076"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 name="TextBox 9"/>
          <p:cNvSpPr txBox="1"/>
          <p:nvPr/>
        </p:nvSpPr>
        <p:spPr>
          <a:xfrm>
            <a:off x="268288" y="152400"/>
            <a:ext cx="2212975" cy="338554"/>
          </a:xfrm>
          <a:prstGeom prst="rect">
            <a:avLst/>
          </a:prstGeom>
          <a:noFill/>
        </p:spPr>
        <p:txBody>
          <a:bodyPr wrap="square" rtlCol="0">
            <a:spAutoFit/>
          </a:bodyPr>
          <a:lstStyle/>
          <a:p>
            <a:r>
              <a:rPr lang="en-US" sz="1600" b="1" i="1" dirty="0">
                <a:solidFill>
                  <a:schemeClr val="bg1"/>
                </a:solidFill>
              </a:rPr>
              <a:t>#</a:t>
            </a:r>
            <a:r>
              <a:rPr lang="en-US" sz="1600" b="1" i="1" dirty="0" err="1">
                <a:solidFill>
                  <a:schemeClr val="bg1"/>
                </a:solidFill>
              </a:rPr>
              <a:t>nTIDELearn</a:t>
            </a:r>
            <a:endParaRPr lang="en-US" sz="1600" b="1" i="1" dirty="0">
              <a:solidFill>
                <a:schemeClr val="bg1"/>
              </a:solidFill>
            </a:endParaRPr>
          </a:p>
        </p:txBody>
      </p:sp>
      <p:pic>
        <p:nvPicPr>
          <p:cNvPr id="11" name="Picture 10"/>
          <p:cNvPicPr>
            <a:picLocks noChangeAspect="1"/>
          </p:cNvPicPr>
          <p:nvPr/>
        </p:nvPicPr>
        <p:blipFill>
          <a:blip r:embed="rId3"/>
          <a:stretch>
            <a:fillRect/>
          </a:stretch>
        </p:blipFill>
        <p:spPr>
          <a:xfrm>
            <a:off x="8149266" y="80364"/>
            <a:ext cx="952549" cy="482625"/>
          </a:xfrm>
          <a:prstGeom prst="rect">
            <a:avLst/>
          </a:prstGeom>
        </p:spPr>
      </p:pic>
      <p:sp>
        <p:nvSpPr>
          <p:cNvPr id="3" name="Rectangle 2"/>
          <p:cNvSpPr/>
          <p:nvPr/>
        </p:nvSpPr>
        <p:spPr>
          <a:xfrm>
            <a:off x="8458200" y="3124200"/>
            <a:ext cx="304800" cy="1524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Slide Number Placeholder 7">
            <a:extLst>
              <a:ext uri="{FF2B5EF4-FFF2-40B4-BE49-F238E27FC236}">
                <a16:creationId xmlns:a16="http://schemas.microsoft.com/office/drawing/2014/main" id="{D546DC17-813B-4E6A-B392-97313B5B6614}"/>
              </a:ext>
            </a:extLst>
          </p:cNvPr>
          <p:cNvSpPr txBox="1">
            <a:spLocks/>
          </p:cNvSpPr>
          <p:nvPr/>
        </p:nvSpPr>
        <p:spPr>
          <a:xfrm>
            <a:off x="0" y="6366687"/>
            <a:ext cx="6858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fld id="{843CCB1A-5FAC-44C2-A958-39EC00897567}" type="slidenum">
              <a:rPr lang="en-US" smtClean="0"/>
              <a:pPr algn="ctr">
                <a:defRPr/>
              </a:pPr>
              <a:t>16</a:t>
            </a:fld>
            <a:endParaRPr lang="en-US" dirty="0"/>
          </a:p>
        </p:txBody>
      </p:sp>
      <p:pic>
        <p:nvPicPr>
          <p:cNvPr id="4" name="Picture 3">
            <a:extLst>
              <a:ext uri="{FF2B5EF4-FFF2-40B4-BE49-F238E27FC236}">
                <a16:creationId xmlns:a16="http://schemas.microsoft.com/office/drawing/2014/main" id="{6F9CA8F6-EF3D-49C0-A56B-FE222B0F0499}"/>
              </a:ext>
            </a:extLst>
          </p:cNvPr>
          <p:cNvPicPr>
            <a:picLocks noChangeAspect="1"/>
          </p:cNvPicPr>
          <p:nvPr/>
        </p:nvPicPr>
        <p:blipFill>
          <a:blip r:embed="rId4"/>
          <a:stretch>
            <a:fillRect/>
          </a:stretch>
        </p:blipFill>
        <p:spPr>
          <a:xfrm>
            <a:off x="0" y="1550453"/>
            <a:ext cx="9144000" cy="4164547"/>
          </a:xfrm>
          <a:prstGeom prst="rect">
            <a:avLst/>
          </a:prstGeom>
        </p:spPr>
      </p:pic>
    </p:spTree>
    <p:extLst>
      <p:ext uri="{BB962C8B-B14F-4D97-AF65-F5344CB8AC3E}">
        <p14:creationId xmlns:p14="http://schemas.microsoft.com/office/powerpoint/2010/main" val="33998465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C1983932-16E7-4F44-9A28-CAC069C3A322}"/>
              </a:ext>
            </a:extLst>
          </p:cNvPr>
          <p:cNvSpPr/>
          <p:nvPr/>
        </p:nvSpPr>
        <p:spPr>
          <a:xfrm>
            <a:off x="3141070" y="5163741"/>
            <a:ext cx="548640" cy="1243584"/>
          </a:xfrm>
          <a:prstGeom prst="rect">
            <a:avLst/>
          </a:prstGeom>
          <a:solidFill>
            <a:srgbClr val="007A2C">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288" rIns="18288" rtlCol="0" anchor="ctr"/>
          <a:lstStyle/>
          <a:p>
            <a:pPr algn="ctr"/>
            <a:r>
              <a:rPr lang="en-US" sz="2000" b="1" dirty="0">
                <a:solidFill>
                  <a:schemeClr val="bg1"/>
                </a:solidFill>
              </a:rPr>
              <a:t>27.8</a:t>
            </a:r>
          </a:p>
        </p:txBody>
      </p:sp>
      <p:sp>
        <p:nvSpPr>
          <p:cNvPr id="44" name="Rectangle 43">
            <a:extLst>
              <a:ext uri="{FF2B5EF4-FFF2-40B4-BE49-F238E27FC236}">
                <a16:creationId xmlns:a16="http://schemas.microsoft.com/office/drawing/2014/main" id="{5EEE0579-C043-404E-A6F4-7345720593C3}"/>
              </a:ext>
            </a:extLst>
          </p:cNvPr>
          <p:cNvSpPr/>
          <p:nvPr/>
        </p:nvSpPr>
        <p:spPr>
          <a:xfrm>
            <a:off x="2471818" y="5232710"/>
            <a:ext cx="548640" cy="1179576"/>
          </a:xfrm>
          <a:prstGeom prst="rect">
            <a:avLst/>
          </a:prstGeom>
          <a:solidFill>
            <a:srgbClr val="007A2C">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288" rIns="18288" rtlCol="0" anchor="ctr"/>
          <a:lstStyle/>
          <a:p>
            <a:pPr algn="ctr"/>
            <a:r>
              <a:rPr lang="en-US" sz="2000" b="1" dirty="0">
                <a:solidFill>
                  <a:schemeClr val="bg1"/>
                </a:solidFill>
              </a:rPr>
              <a:t>26.4</a:t>
            </a:r>
          </a:p>
        </p:txBody>
      </p:sp>
      <p:sp>
        <p:nvSpPr>
          <p:cNvPr id="45" name="Rectangle 44">
            <a:extLst>
              <a:ext uri="{FF2B5EF4-FFF2-40B4-BE49-F238E27FC236}">
                <a16:creationId xmlns:a16="http://schemas.microsoft.com/office/drawing/2014/main" id="{D38729A1-65E1-403A-BDF7-19B308F325FA}"/>
              </a:ext>
            </a:extLst>
          </p:cNvPr>
          <p:cNvSpPr/>
          <p:nvPr/>
        </p:nvSpPr>
        <p:spPr>
          <a:xfrm>
            <a:off x="5456619" y="2974183"/>
            <a:ext cx="548640" cy="3438144"/>
          </a:xfrm>
          <a:prstGeom prst="rect">
            <a:avLst/>
          </a:prstGeom>
          <a:solidFill>
            <a:srgbClr val="003591">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288" rIns="18288" rtlCol="0" anchor="ctr"/>
          <a:lstStyle/>
          <a:p>
            <a:pPr algn="ctr"/>
            <a:r>
              <a:rPr lang="en-US" sz="2000" b="1" dirty="0">
                <a:solidFill>
                  <a:schemeClr val="bg1"/>
                </a:solidFill>
              </a:rPr>
              <a:t>75.1</a:t>
            </a:r>
          </a:p>
        </p:txBody>
      </p:sp>
      <p:sp>
        <p:nvSpPr>
          <p:cNvPr id="3075" name="Text Box 12"/>
          <p:cNvSpPr txBox="1">
            <a:spLocks noGrp="1" noChangeArrowheads="1"/>
          </p:cNvSpPr>
          <p:nvPr>
            <p:ph type="title"/>
          </p:nvPr>
        </p:nvSpPr>
        <p:spPr bwMode="auto">
          <a:xfrm>
            <a:off x="-42185" y="685800"/>
            <a:ext cx="91440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3600" b="1" u="sng" dirty="0">
                <a:solidFill>
                  <a:schemeClr val="tx1"/>
                </a:solidFill>
                <a:latin typeface="Calibri" panose="020F0502020204030204" pitchFamily="34" charset="0"/>
              </a:rPr>
              <a:t>“Employment Status”</a:t>
            </a:r>
          </a:p>
        </p:txBody>
      </p:sp>
      <p:sp>
        <p:nvSpPr>
          <p:cNvPr id="3076"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 name="TextBox 9"/>
          <p:cNvSpPr txBox="1"/>
          <p:nvPr/>
        </p:nvSpPr>
        <p:spPr>
          <a:xfrm>
            <a:off x="268288" y="152400"/>
            <a:ext cx="2212975" cy="338554"/>
          </a:xfrm>
          <a:prstGeom prst="rect">
            <a:avLst/>
          </a:prstGeom>
          <a:noFill/>
        </p:spPr>
        <p:txBody>
          <a:bodyPr wrap="square" rtlCol="0">
            <a:spAutoFit/>
          </a:bodyPr>
          <a:lstStyle/>
          <a:p>
            <a:r>
              <a:rPr lang="en-US" sz="1600" b="1" i="1" dirty="0">
                <a:solidFill>
                  <a:schemeClr val="bg1"/>
                </a:solidFill>
              </a:rPr>
              <a:t>#</a:t>
            </a:r>
            <a:r>
              <a:rPr lang="en-US" sz="1600" b="1" i="1" dirty="0" err="1">
                <a:solidFill>
                  <a:schemeClr val="bg1"/>
                </a:solidFill>
              </a:rPr>
              <a:t>nTIDELearn</a:t>
            </a:r>
            <a:endParaRPr lang="en-US" sz="1600" b="1" i="1" dirty="0">
              <a:solidFill>
                <a:schemeClr val="bg1"/>
              </a:solidFill>
            </a:endParaRPr>
          </a:p>
        </p:txBody>
      </p:sp>
      <p:pic>
        <p:nvPicPr>
          <p:cNvPr id="11" name="Picture 10"/>
          <p:cNvPicPr>
            <a:picLocks noChangeAspect="1"/>
          </p:cNvPicPr>
          <p:nvPr/>
        </p:nvPicPr>
        <p:blipFill>
          <a:blip r:embed="rId3"/>
          <a:stretch>
            <a:fillRect/>
          </a:stretch>
        </p:blipFill>
        <p:spPr>
          <a:xfrm>
            <a:off x="8149266" y="80364"/>
            <a:ext cx="952549" cy="482625"/>
          </a:xfrm>
          <a:prstGeom prst="rect">
            <a:avLst/>
          </a:prstGeom>
        </p:spPr>
      </p:pic>
      <p:sp>
        <p:nvSpPr>
          <p:cNvPr id="9" name="Slide Number Placeholder 7">
            <a:extLst>
              <a:ext uri="{FF2B5EF4-FFF2-40B4-BE49-F238E27FC236}">
                <a16:creationId xmlns:a16="http://schemas.microsoft.com/office/drawing/2014/main" id="{D546DC17-813B-4E6A-B392-97313B5B6614}"/>
              </a:ext>
            </a:extLst>
          </p:cNvPr>
          <p:cNvSpPr txBox="1">
            <a:spLocks/>
          </p:cNvSpPr>
          <p:nvPr/>
        </p:nvSpPr>
        <p:spPr>
          <a:xfrm>
            <a:off x="0" y="6366687"/>
            <a:ext cx="6858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fld id="{843CCB1A-5FAC-44C2-A958-39EC00897567}" type="slidenum">
              <a:rPr lang="en-US" smtClean="0"/>
              <a:pPr algn="ctr">
                <a:defRPr/>
              </a:pPr>
              <a:t>17</a:t>
            </a:fld>
            <a:endParaRPr lang="en-US" dirty="0"/>
          </a:p>
        </p:txBody>
      </p:sp>
      <p:sp>
        <p:nvSpPr>
          <p:cNvPr id="13" name="Rectangle 12">
            <a:extLst>
              <a:ext uri="{FF2B5EF4-FFF2-40B4-BE49-F238E27FC236}">
                <a16:creationId xmlns:a16="http://schemas.microsoft.com/office/drawing/2014/main" id="{D225A240-C0FA-4C38-A13F-8E0D3C33DD09}"/>
              </a:ext>
            </a:extLst>
          </p:cNvPr>
          <p:cNvSpPr/>
          <p:nvPr/>
        </p:nvSpPr>
        <p:spPr>
          <a:xfrm>
            <a:off x="1717562" y="1818767"/>
            <a:ext cx="548640" cy="2999232"/>
          </a:xfrm>
          <a:prstGeom prst="rect">
            <a:avLst/>
          </a:prstGeom>
          <a:solidFill>
            <a:srgbClr val="92D050">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288" rIns="18288" rtlCol="0" anchor="ctr"/>
          <a:lstStyle/>
          <a:p>
            <a:pPr algn="ctr"/>
            <a:r>
              <a:rPr lang="en-US" sz="2000" b="1" dirty="0">
                <a:solidFill>
                  <a:schemeClr val="tx1"/>
                </a:solidFill>
              </a:rPr>
              <a:t>65.6</a:t>
            </a:r>
          </a:p>
        </p:txBody>
      </p:sp>
      <p:sp>
        <p:nvSpPr>
          <p:cNvPr id="19" name="Rectangle 18">
            <a:extLst>
              <a:ext uri="{FF2B5EF4-FFF2-40B4-BE49-F238E27FC236}">
                <a16:creationId xmlns:a16="http://schemas.microsoft.com/office/drawing/2014/main" id="{F2E903FB-D1B4-44BC-A72B-A849A939CC17}"/>
              </a:ext>
            </a:extLst>
          </p:cNvPr>
          <p:cNvSpPr/>
          <p:nvPr/>
        </p:nvSpPr>
        <p:spPr>
          <a:xfrm>
            <a:off x="12501" y="4778521"/>
            <a:ext cx="1645920" cy="301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dirty="0">
                <a:solidFill>
                  <a:schemeClr val="tx1"/>
                </a:solidFill>
                <a:latin typeface="+mj-lt"/>
              </a:rPr>
              <a:t>Unemployed</a:t>
            </a:r>
          </a:p>
        </p:txBody>
      </p:sp>
      <p:sp>
        <p:nvSpPr>
          <p:cNvPr id="20" name="Rectangle 19">
            <a:extLst>
              <a:ext uri="{FF2B5EF4-FFF2-40B4-BE49-F238E27FC236}">
                <a16:creationId xmlns:a16="http://schemas.microsoft.com/office/drawing/2014/main" id="{DA6987E5-8864-42B4-B5D7-FB2870828A00}"/>
              </a:ext>
            </a:extLst>
          </p:cNvPr>
          <p:cNvSpPr/>
          <p:nvPr/>
        </p:nvSpPr>
        <p:spPr>
          <a:xfrm>
            <a:off x="10866" y="1828800"/>
            <a:ext cx="1645920" cy="30536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dirty="0">
                <a:solidFill>
                  <a:schemeClr val="tx1"/>
                </a:solidFill>
                <a:latin typeface="+mj-lt"/>
              </a:rPr>
              <a:t>Not in </a:t>
            </a:r>
          </a:p>
          <a:p>
            <a:pPr algn="r"/>
            <a:r>
              <a:rPr lang="en-US" sz="2000" dirty="0">
                <a:solidFill>
                  <a:schemeClr val="tx1"/>
                </a:solidFill>
                <a:latin typeface="+mj-lt"/>
              </a:rPr>
              <a:t>Labor</a:t>
            </a:r>
          </a:p>
          <a:p>
            <a:pPr algn="r"/>
            <a:r>
              <a:rPr lang="en-US" sz="2000" dirty="0">
                <a:solidFill>
                  <a:schemeClr val="tx1"/>
                </a:solidFill>
                <a:latin typeface="+mj-lt"/>
              </a:rPr>
              <a:t>Force</a:t>
            </a:r>
          </a:p>
        </p:txBody>
      </p:sp>
      <p:sp>
        <p:nvSpPr>
          <p:cNvPr id="28" name="Rectangle 27">
            <a:extLst>
              <a:ext uri="{FF2B5EF4-FFF2-40B4-BE49-F238E27FC236}">
                <a16:creationId xmlns:a16="http://schemas.microsoft.com/office/drawing/2014/main" id="{7A9B783B-C4F7-4F41-AB4A-47B17BE9C5A3}"/>
              </a:ext>
            </a:extLst>
          </p:cNvPr>
          <p:cNvSpPr/>
          <p:nvPr/>
        </p:nvSpPr>
        <p:spPr>
          <a:xfrm>
            <a:off x="2472516" y="1928896"/>
            <a:ext cx="548640" cy="3008376"/>
          </a:xfrm>
          <a:prstGeom prst="rect">
            <a:avLst/>
          </a:prstGeom>
          <a:solidFill>
            <a:srgbClr val="92D050">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288" rIns="18288" rtlCol="0" anchor="ctr"/>
          <a:lstStyle/>
          <a:p>
            <a:pPr algn="ctr"/>
            <a:r>
              <a:rPr lang="en-US" sz="2000" b="1" dirty="0">
                <a:solidFill>
                  <a:schemeClr val="tx1"/>
                </a:solidFill>
              </a:rPr>
              <a:t>67.1</a:t>
            </a:r>
          </a:p>
        </p:txBody>
      </p:sp>
      <p:sp>
        <p:nvSpPr>
          <p:cNvPr id="29" name="Rectangle 28">
            <a:extLst>
              <a:ext uri="{FF2B5EF4-FFF2-40B4-BE49-F238E27FC236}">
                <a16:creationId xmlns:a16="http://schemas.microsoft.com/office/drawing/2014/main" id="{D43F270D-13FE-4183-AC95-4A36E505B2EA}"/>
              </a:ext>
            </a:extLst>
          </p:cNvPr>
          <p:cNvSpPr/>
          <p:nvPr/>
        </p:nvSpPr>
        <p:spPr>
          <a:xfrm>
            <a:off x="2472516" y="4937905"/>
            <a:ext cx="548640" cy="2926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288" rIns="18288" rtlCol="0" anchor="ctr"/>
          <a:lstStyle/>
          <a:p>
            <a:pPr algn="ctr"/>
            <a:r>
              <a:rPr lang="en-US" sz="2000" b="1" dirty="0">
                <a:solidFill>
                  <a:schemeClr val="tx1"/>
                </a:solidFill>
              </a:rPr>
              <a:t>6.5</a:t>
            </a:r>
          </a:p>
        </p:txBody>
      </p:sp>
      <p:sp>
        <p:nvSpPr>
          <p:cNvPr id="31" name="Rectangle 30">
            <a:extLst>
              <a:ext uri="{FF2B5EF4-FFF2-40B4-BE49-F238E27FC236}">
                <a16:creationId xmlns:a16="http://schemas.microsoft.com/office/drawing/2014/main" id="{20EF8F86-20F1-4143-9AD4-C4D52BDB3089}"/>
              </a:ext>
            </a:extLst>
          </p:cNvPr>
          <p:cNvSpPr/>
          <p:nvPr/>
        </p:nvSpPr>
        <p:spPr>
          <a:xfrm>
            <a:off x="5456619" y="1834891"/>
            <a:ext cx="548640" cy="996696"/>
          </a:xfrm>
          <a:prstGeom prst="rect">
            <a:avLst/>
          </a:prstGeom>
          <a:solidFill>
            <a:srgbClr val="7DABFF">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288" rIns="18288" rtlCol="0" anchor="ctr"/>
          <a:lstStyle/>
          <a:p>
            <a:pPr algn="ctr"/>
            <a:r>
              <a:rPr lang="en-US" sz="2000" b="1" dirty="0">
                <a:solidFill>
                  <a:schemeClr val="tx1"/>
                </a:solidFill>
              </a:rPr>
              <a:t>21.8</a:t>
            </a:r>
          </a:p>
        </p:txBody>
      </p:sp>
      <p:sp>
        <p:nvSpPr>
          <p:cNvPr id="33" name="Rectangle 32">
            <a:extLst>
              <a:ext uri="{FF2B5EF4-FFF2-40B4-BE49-F238E27FC236}">
                <a16:creationId xmlns:a16="http://schemas.microsoft.com/office/drawing/2014/main" id="{E4020938-63F3-461D-830A-796615671F92}"/>
              </a:ext>
            </a:extLst>
          </p:cNvPr>
          <p:cNvSpPr/>
          <p:nvPr/>
        </p:nvSpPr>
        <p:spPr>
          <a:xfrm>
            <a:off x="5452872" y="2831054"/>
            <a:ext cx="548640" cy="1463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288" rIns="18288" rtlCol="0" anchor="ctr"/>
          <a:lstStyle/>
          <a:p>
            <a:pPr algn="ctr"/>
            <a:r>
              <a:rPr lang="en-US" sz="2000" b="1" dirty="0">
                <a:solidFill>
                  <a:schemeClr val="tx1"/>
                </a:solidFill>
                <a:effectLst>
                  <a:glow rad="292100">
                    <a:schemeClr val="bg1">
                      <a:lumMod val="85000"/>
                    </a:schemeClr>
                  </a:glow>
                </a:effectLst>
              </a:rPr>
              <a:t>3.1</a:t>
            </a:r>
          </a:p>
        </p:txBody>
      </p:sp>
      <p:sp>
        <p:nvSpPr>
          <p:cNvPr id="34" name="Rectangle 33">
            <a:extLst>
              <a:ext uri="{FF2B5EF4-FFF2-40B4-BE49-F238E27FC236}">
                <a16:creationId xmlns:a16="http://schemas.microsoft.com/office/drawing/2014/main" id="{A734CEE3-73E5-4B66-83C3-7E2BEE22719F}"/>
              </a:ext>
            </a:extLst>
          </p:cNvPr>
          <p:cNvSpPr/>
          <p:nvPr/>
        </p:nvSpPr>
        <p:spPr>
          <a:xfrm>
            <a:off x="6206422" y="3518074"/>
            <a:ext cx="548640" cy="2880360"/>
          </a:xfrm>
          <a:prstGeom prst="rect">
            <a:avLst/>
          </a:prstGeom>
          <a:solidFill>
            <a:srgbClr val="003591">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288" rIns="18288" rtlCol="0" anchor="ctr"/>
          <a:lstStyle/>
          <a:p>
            <a:pPr algn="ctr"/>
            <a:r>
              <a:rPr lang="en-US" sz="2000" b="1" dirty="0">
                <a:solidFill>
                  <a:schemeClr val="bg1"/>
                </a:solidFill>
              </a:rPr>
              <a:t>63.2</a:t>
            </a:r>
          </a:p>
        </p:txBody>
      </p:sp>
      <p:sp>
        <p:nvSpPr>
          <p:cNvPr id="35" name="Rectangle 34">
            <a:extLst>
              <a:ext uri="{FF2B5EF4-FFF2-40B4-BE49-F238E27FC236}">
                <a16:creationId xmlns:a16="http://schemas.microsoft.com/office/drawing/2014/main" id="{38C3EF1F-BF2A-4CA5-9A67-6B60DC155428}"/>
              </a:ext>
            </a:extLst>
          </p:cNvPr>
          <p:cNvSpPr/>
          <p:nvPr/>
        </p:nvSpPr>
        <p:spPr>
          <a:xfrm>
            <a:off x="6201298" y="1836739"/>
            <a:ext cx="548640" cy="1197864"/>
          </a:xfrm>
          <a:prstGeom prst="rect">
            <a:avLst/>
          </a:prstGeom>
          <a:solidFill>
            <a:srgbClr val="7DABFF">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288" rIns="18288" rtlCol="0" anchor="ctr"/>
          <a:lstStyle/>
          <a:p>
            <a:pPr algn="ctr"/>
            <a:r>
              <a:rPr lang="en-US" sz="2000" b="1" dirty="0">
                <a:solidFill>
                  <a:schemeClr val="tx1"/>
                </a:solidFill>
              </a:rPr>
              <a:t>26.3</a:t>
            </a:r>
          </a:p>
        </p:txBody>
      </p:sp>
      <p:sp>
        <p:nvSpPr>
          <p:cNvPr id="36" name="Rectangle 35">
            <a:extLst>
              <a:ext uri="{FF2B5EF4-FFF2-40B4-BE49-F238E27FC236}">
                <a16:creationId xmlns:a16="http://schemas.microsoft.com/office/drawing/2014/main" id="{898B2C49-F0FA-4A7B-A9BA-35BCC12AEEEA}"/>
              </a:ext>
            </a:extLst>
          </p:cNvPr>
          <p:cNvSpPr/>
          <p:nvPr/>
        </p:nvSpPr>
        <p:spPr>
          <a:xfrm>
            <a:off x="6200706" y="3040951"/>
            <a:ext cx="548640" cy="4754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288" rIns="18288" rtlCol="0" anchor="ctr"/>
          <a:lstStyle/>
          <a:p>
            <a:pPr algn="ctr"/>
            <a:r>
              <a:rPr lang="en-US" sz="2000" b="1" dirty="0">
                <a:solidFill>
                  <a:schemeClr val="tx1"/>
                </a:solidFill>
                <a:effectLst>
                  <a:innerShdw dist="38100">
                    <a:prstClr val="black"/>
                  </a:innerShdw>
                </a:effectLst>
              </a:rPr>
              <a:t>10.5</a:t>
            </a:r>
          </a:p>
        </p:txBody>
      </p:sp>
      <p:sp>
        <p:nvSpPr>
          <p:cNvPr id="24" name="Rectangle 23">
            <a:extLst>
              <a:ext uri="{FF2B5EF4-FFF2-40B4-BE49-F238E27FC236}">
                <a16:creationId xmlns:a16="http://schemas.microsoft.com/office/drawing/2014/main" id="{35536F22-2D33-4D7E-A849-55C9D4E26F28}"/>
              </a:ext>
            </a:extLst>
          </p:cNvPr>
          <p:cNvSpPr/>
          <p:nvPr/>
        </p:nvSpPr>
        <p:spPr>
          <a:xfrm>
            <a:off x="1666444" y="1449324"/>
            <a:ext cx="3061357" cy="2009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mj-lt"/>
              </a:rPr>
              <a:t>People with Disabilities</a:t>
            </a:r>
          </a:p>
        </p:txBody>
      </p:sp>
      <p:sp>
        <p:nvSpPr>
          <p:cNvPr id="25" name="Rectangle 24">
            <a:extLst>
              <a:ext uri="{FF2B5EF4-FFF2-40B4-BE49-F238E27FC236}">
                <a16:creationId xmlns:a16="http://schemas.microsoft.com/office/drawing/2014/main" id="{68DB60C6-6DB4-494D-999C-0316A7995E71}"/>
              </a:ext>
            </a:extLst>
          </p:cNvPr>
          <p:cNvSpPr/>
          <p:nvPr/>
        </p:nvSpPr>
        <p:spPr>
          <a:xfrm>
            <a:off x="5410200" y="1432124"/>
            <a:ext cx="3276600" cy="2411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mj-lt"/>
              </a:rPr>
              <a:t>People without Disabilities</a:t>
            </a:r>
          </a:p>
        </p:txBody>
      </p:sp>
      <p:sp>
        <p:nvSpPr>
          <p:cNvPr id="26" name="Rectangle 25">
            <a:extLst>
              <a:ext uri="{FF2B5EF4-FFF2-40B4-BE49-F238E27FC236}">
                <a16:creationId xmlns:a16="http://schemas.microsoft.com/office/drawing/2014/main" id="{B2515F53-140A-4D7A-B68E-14A94B27A191}"/>
              </a:ext>
            </a:extLst>
          </p:cNvPr>
          <p:cNvSpPr/>
          <p:nvPr/>
        </p:nvSpPr>
        <p:spPr>
          <a:xfrm>
            <a:off x="1718682" y="6396627"/>
            <a:ext cx="54864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288" rIns="18288" rtlCol="0" anchor="ctr"/>
          <a:lstStyle/>
          <a:p>
            <a:pPr algn="ctr"/>
            <a:r>
              <a:rPr lang="en-US" sz="1400" dirty="0">
                <a:solidFill>
                  <a:schemeClr val="tx1"/>
                </a:solidFill>
                <a:latin typeface="+mj-lt"/>
              </a:rPr>
              <a:t>June </a:t>
            </a:r>
            <a:r>
              <a:rPr lang="en-US" sz="1400" b="1" dirty="0">
                <a:solidFill>
                  <a:schemeClr val="tx1"/>
                </a:solidFill>
                <a:latin typeface="+mj-lt"/>
              </a:rPr>
              <a:t>2019</a:t>
            </a:r>
          </a:p>
        </p:txBody>
      </p:sp>
      <p:sp>
        <p:nvSpPr>
          <p:cNvPr id="32" name="Rectangle 31">
            <a:extLst>
              <a:ext uri="{FF2B5EF4-FFF2-40B4-BE49-F238E27FC236}">
                <a16:creationId xmlns:a16="http://schemas.microsoft.com/office/drawing/2014/main" id="{E634C6FB-7AB6-4251-B89E-075DB97C9407}"/>
              </a:ext>
            </a:extLst>
          </p:cNvPr>
          <p:cNvSpPr/>
          <p:nvPr/>
        </p:nvSpPr>
        <p:spPr>
          <a:xfrm>
            <a:off x="6194379" y="6402783"/>
            <a:ext cx="54864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288" rIns="18288" rtlCol="0" anchor="ctr"/>
          <a:lstStyle/>
          <a:p>
            <a:pPr algn="ctr"/>
            <a:r>
              <a:rPr lang="en-US" sz="1400" dirty="0">
                <a:solidFill>
                  <a:schemeClr val="tx1"/>
                </a:solidFill>
                <a:latin typeface="+mj-lt"/>
              </a:rPr>
              <a:t>April </a:t>
            </a:r>
            <a:r>
              <a:rPr lang="en-US" sz="1400" b="1" dirty="0">
                <a:solidFill>
                  <a:schemeClr val="tx1"/>
                </a:solidFill>
                <a:latin typeface="+mj-lt"/>
              </a:rPr>
              <a:t>2020</a:t>
            </a:r>
          </a:p>
        </p:txBody>
      </p:sp>
      <p:sp>
        <p:nvSpPr>
          <p:cNvPr id="37" name="Rectangle 36">
            <a:extLst>
              <a:ext uri="{FF2B5EF4-FFF2-40B4-BE49-F238E27FC236}">
                <a16:creationId xmlns:a16="http://schemas.microsoft.com/office/drawing/2014/main" id="{ADBD3AA6-361C-41DE-980F-49CC1D5EF4FF}"/>
              </a:ext>
            </a:extLst>
          </p:cNvPr>
          <p:cNvSpPr/>
          <p:nvPr/>
        </p:nvSpPr>
        <p:spPr>
          <a:xfrm>
            <a:off x="2457179" y="6396995"/>
            <a:ext cx="54864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288" rIns="18288" rtlCol="0" anchor="ctr"/>
          <a:lstStyle/>
          <a:p>
            <a:pPr algn="ctr"/>
            <a:r>
              <a:rPr lang="en-US" sz="1400" dirty="0">
                <a:solidFill>
                  <a:schemeClr val="tx1"/>
                </a:solidFill>
                <a:latin typeface="+mj-lt"/>
              </a:rPr>
              <a:t>April </a:t>
            </a:r>
            <a:r>
              <a:rPr lang="en-US" sz="1400" b="1" dirty="0">
                <a:solidFill>
                  <a:schemeClr val="tx1"/>
                </a:solidFill>
                <a:latin typeface="+mj-lt"/>
              </a:rPr>
              <a:t>2020</a:t>
            </a:r>
          </a:p>
        </p:txBody>
      </p:sp>
      <p:sp>
        <p:nvSpPr>
          <p:cNvPr id="38" name="Rectangle 37">
            <a:extLst>
              <a:ext uri="{FF2B5EF4-FFF2-40B4-BE49-F238E27FC236}">
                <a16:creationId xmlns:a16="http://schemas.microsoft.com/office/drawing/2014/main" id="{AA09F84A-F632-47CF-8C05-2753649F7D25}"/>
              </a:ext>
            </a:extLst>
          </p:cNvPr>
          <p:cNvSpPr/>
          <p:nvPr/>
        </p:nvSpPr>
        <p:spPr>
          <a:xfrm>
            <a:off x="5449824" y="6398928"/>
            <a:ext cx="54864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288" rIns="18288" rtlCol="0" anchor="ctr"/>
          <a:lstStyle/>
          <a:p>
            <a:pPr algn="ctr"/>
            <a:r>
              <a:rPr lang="en-US" sz="1400" dirty="0">
                <a:solidFill>
                  <a:schemeClr val="tx1"/>
                </a:solidFill>
                <a:latin typeface="+mj-lt"/>
              </a:rPr>
              <a:t>June </a:t>
            </a:r>
            <a:r>
              <a:rPr lang="en-US" sz="1400" b="1" dirty="0">
                <a:solidFill>
                  <a:schemeClr val="tx1"/>
                </a:solidFill>
                <a:latin typeface="+mj-lt"/>
              </a:rPr>
              <a:t>2019</a:t>
            </a:r>
          </a:p>
        </p:txBody>
      </p:sp>
      <p:sp>
        <p:nvSpPr>
          <p:cNvPr id="40" name="Rectangle 39">
            <a:extLst>
              <a:ext uri="{FF2B5EF4-FFF2-40B4-BE49-F238E27FC236}">
                <a16:creationId xmlns:a16="http://schemas.microsoft.com/office/drawing/2014/main" id="{EBD27E00-89BB-4C25-BA13-9F18AA6F0A8E}"/>
              </a:ext>
            </a:extLst>
          </p:cNvPr>
          <p:cNvSpPr/>
          <p:nvPr/>
        </p:nvSpPr>
        <p:spPr>
          <a:xfrm>
            <a:off x="2467387" y="1933192"/>
            <a:ext cx="548640" cy="448056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8288" rIns="18288" rtlCol="0" anchor="ctr"/>
          <a:lstStyle/>
          <a:p>
            <a:pPr algn="ctr"/>
            <a:endParaRPr lang="en-US" sz="2000" b="1" dirty="0">
              <a:solidFill>
                <a:schemeClr val="tx1"/>
              </a:solidFill>
            </a:endParaRPr>
          </a:p>
        </p:txBody>
      </p:sp>
      <p:sp>
        <p:nvSpPr>
          <p:cNvPr id="41" name="Rectangle 40">
            <a:extLst>
              <a:ext uri="{FF2B5EF4-FFF2-40B4-BE49-F238E27FC236}">
                <a16:creationId xmlns:a16="http://schemas.microsoft.com/office/drawing/2014/main" id="{296BC120-C128-4EA6-A89F-3C3712FB0E8F}"/>
              </a:ext>
            </a:extLst>
          </p:cNvPr>
          <p:cNvSpPr/>
          <p:nvPr/>
        </p:nvSpPr>
        <p:spPr>
          <a:xfrm>
            <a:off x="5450407" y="1833807"/>
            <a:ext cx="548640" cy="45720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8288" rIns="18288" rtlCol="0" anchor="ctr"/>
          <a:lstStyle/>
          <a:p>
            <a:pPr algn="ctr"/>
            <a:endParaRPr lang="en-US" sz="2000" b="1" dirty="0">
              <a:solidFill>
                <a:schemeClr val="tx1"/>
              </a:solidFill>
            </a:endParaRPr>
          </a:p>
        </p:txBody>
      </p:sp>
      <p:sp>
        <p:nvSpPr>
          <p:cNvPr id="43" name="Rectangle 42">
            <a:extLst>
              <a:ext uri="{FF2B5EF4-FFF2-40B4-BE49-F238E27FC236}">
                <a16:creationId xmlns:a16="http://schemas.microsoft.com/office/drawing/2014/main" id="{A9F7DA11-9BBF-43A4-95D3-98DB451E7129}"/>
              </a:ext>
            </a:extLst>
          </p:cNvPr>
          <p:cNvSpPr/>
          <p:nvPr/>
        </p:nvSpPr>
        <p:spPr>
          <a:xfrm>
            <a:off x="1720247" y="4973229"/>
            <a:ext cx="548640" cy="1435608"/>
          </a:xfrm>
          <a:prstGeom prst="rect">
            <a:avLst/>
          </a:prstGeom>
          <a:solidFill>
            <a:srgbClr val="007A2C">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288" rIns="18288" rtlCol="0" anchor="ctr"/>
          <a:lstStyle/>
          <a:p>
            <a:pPr algn="ctr"/>
            <a:r>
              <a:rPr lang="en-US" sz="2000" b="1" dirty="0">
                <a:solidFill>
                  <a:schemeClr val="bg1"/>
                </a:solidFill>
              </a:rPr>
              <a:t>31.4</a:t>
            </a:r>
          </a:p>
        </p:txBody>
      </p:sp>
      <p:sp>
        <p:nvSpPr>
          <p:cNvPr id="42" name="Rectangle 41">
            <a:extLst>
              <a:ext uri="{FF2B5EF4-FFF2-40B4-BE49-F238E27FC236}">
                <a16:creationId xmlns:a16="http://schemas.microsoft.com/office/drawing/2014/main" id="{2656B88D-67DD-4628-A193-5B0E4EEC7238}"/>
              </a:ext>
            </a:extLst>
          </p:cNvPr>
          <p:cNvSpPr/>
          <p:nvPr/>
        </p:nvSpPr>
        <p:spPr>
          <a:xfrm>
            <a:off x="6200770" y="1834088"/>
            <a:ext cx="548640" cy="4562856"/>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8288" rIns="18288" rtlCol="0" anchor="ctr"/>
          <a:lstStyle/>
          <a:p>
            <a:pPr algn="ctr"/>
            <a:endParaRPr lang="en-US" sz="2000" b="1" dirty="0">
              <a:solidFill>
                <a:schemeClr val="tx1"/>
              </a:solidFill>
            </a:endParaRPr>
          </a:p>
        </p:txBody>
      </p:sp>
      <p:sp>
        <p:nvSpPr>
          <p:cNvPr id="14" name="Rectangle 13">
            <a:extLst>
              <a:ext uri="{FF2B5EF4-FFF2-40B4-BE49-F238E27FC236}">
                <a16:creationId xmlns:a16="http://schemas.microsoft.com/office/drawing/2014/main" id="{C7910B8F-25FB-4F91-BB55-EE7303DEFF2A}"/>
              </a:ext>
            </a:extLst>
          </p:cNvPr>
          <p:cNvSpPr/>
          <p:nvPr/>
        </p:nvSpPr>
        <p:spPr>
          <a:xfrm>
            <a:off x="1717562" y="4822189"/>
            <a:ext cx="548640" cy="137160"/>
          </a:xfrm>
          <a:prstGeom prst="rect">
            <a:avLst/>
          </a:prstGeom>
          <a:solidFill>
            <a:schemeClr val="bg1">
              <a:lumMod val="85000"/>
            </a:schemeClr>
          </a:solidFill>
          <a:ln>
            <a:noFill/>
          </a:ln>
          <a:effectLst>
            <a:glow rad="317500">
              <a:schemeClr val="accent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lIns="18288" rIns="18288" rtlCol="0" anchor="ctr"/>
          <a:lstStyle/>
          <a:p>
            <a:pPr algn="ctr"/>
            <a:r>
              <a:rPr lang="en-US" sz="2000" b="1" dirty="0">
                <a:solidFill>
                  <a:schemeClr val="tx1"/>
                </a:solidFill>
                <a:effectLst>
                  <a:glow rad="292100">
                    <a:schemeClr val="bg1">
                      <a:lumMod val="85000"/>
                    </a:schemeClr>
                  </a:glow>
                </a:effectLst>
              </a:rPr>
              <a:t>3.0</a:t>
            </a:r>
          </a:p>
        </p:txBody>
      </p:sp>
      <p:sp>
        <p:nvSpPr>
          <p:cNvPr id="52" name="Rectangle 51">
            <a:extLst>
              <a:ext uri="{FF2B5EF4-FFF2-40B4-BE49-F238E27FC236}">
                <a16:creationId xmlns:a16="http://schemas.microsoft.com/office/drawing/2014/main" id="{C53904F5-905E-40D2-B75A-AF8C50BAE17B}"/>
              </a:ext>
            </a:extLst>
          </p:cNvPr>
          <p:cNvSpPr/>
          <p:nvPr/>
        </p:nvSpPr>
        <p:spPr>
          <a:xfrm>
            <a:off x="3141768" y="1924105"/>
            <a:ext cx="548640" cy="2944368"/>
          </a:xfrm>
          <a:prstGeom prst="rect">
            <a:avLst/>
          </a:prstGeom>
          <a:solidFill>
            <a:srgbClr val="92D050">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288" rIns="18288" rtlCol="0" anchor="ctr"/>
          <a:lstStyle/>
          <a:p>
            <a:pPr algn="ctr"/>
            <a:r>
              <a:rPr lang="en-US" sz="2000" b="1" dirty="0">
                <a:solidFill>
                  <a:schemeClr val="tx1"/>
                </a:solidFill>
              </a:rPr>
              <a:t>65.7</a:t>
            </a:r>
          </a:p>
        </p:txBody>
      </p:sp>
      <p:sp>
        <p:nvSpPr>
          <p:cNvPr id="53" name="Rectangle 52">
            <a:extLst>
              <a:ext uri="{FF2B5EF4-FFF2-40B4-BE49-F238E27FC236}">
                <a16:creationId xmlns:a16="http://schemas.microsoft.com/office/drawing/2014/main" id="{EBDC0692-7819-4264-8BC0-E9C5F68721C8}"/>
              </a:ext>
            </a:extLst>
          </p:cNvPr>
          <p:cNvSpPr/>
          <p:nvPr/>
        </p:nvSpPr>
        <p:spPr>
          <a:xfrm>
            <a:off x="3141768" y="4868145"/>
            <a:ext cx="548640" cy="2926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288" rIns="18288" rtlCol="0" anchor="ctr"/>
          <a:lstStyle/>
          <a:p>
            <a:pPr algn="ctr"/>
            <a:r>
              <a:rPr lang="en-US" sz="2000" b="1" dirty="0">
                <a:solidFill>
                  <a:schemeClr val="tx1"/>
                </a:solidFill>
              </a:rPr>
              <a:t>6.5</a:t>
            </a:r>
          </a:p>
        </p:txBody>
      </p:sp>
      <p:sp>
        <p:nvSpPr>
          <p:cNvPr id="54" name="Rectangle 53">
            <a:extLst>
              <a:ext uri="{FF2B5EF4-FFF2-40B4-BE49-F238E27FC236}">
                <a16:creationId xmlns:a16="http://schemas.microsoft.com/office/drawing/2014/main" id="{19266BD3-B491-4428-9C57-325BD5B80905}"/>
              </a:ext>
            </a:extLst>
          </p:cNvPr>
          <p:cNvSpPr/>
          <p:nvPr/>
        </p:nvSpPr>
        <p:spPr>
          <a:xfrm>
            <a:off x="3142078" y="6396995"/>
            <a:ext cx="54864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288" rIns="18288" rtlCol="0" anchor="ctr"/>
          <a:lstStyle/>
          <a:p>
            <a:pPr algn="ctr"/>
            <a:r>
              <a:rPr lang="en-US" sz="1400" dirty="0">
                <a:solidFill>
                  <a:schemeClr val="tx1"/>
                </a:solidFill>
                <a:latin typeface="+mj-lt"/>
              </a:rPr>
              <a:t>May </a:t>
            </a:r>
            <a:r>
              <a:rPr lang="en-US" sz="1400" b="1" dirty="0">
                <a:solidFill>
                  <a:schemeClr val="tx1"/>
                </a:solidFill>
                <a:latin typeface="+mj-lt"/>
              </a:rPr>
              <a:t>2020</a:t>
            </a:r>
          </a:p>
        </p:txBody>
      </p:sp>
      <p:sp>
        <p:nvSpPr>
          <p:cNvPr id="55" name="Rectangle 54">
            <a:extLst>
              <a:ext uri="{FF2B5EF4-FFF2-40B4-BE49-F238E27FC236}">
                <a16:creationId xmlns:a16="http://schemas.microsoft.com/office/drawing/2014/main" id="{3B34FCB5-7E11-417C-A5F6-99E8E3BAC6D6}"/>
              </a:ext>
            </a:extLst>
          </p:cNvPr>
          <p:cNvSpPr/>
          <p:nvPr/>
        </p:nvSpPr>
        <p:spPr>
          <a:xfrm>
            <a:off x="3134734" y="1916595"/>
            <a:ext cx="548640" cy="4489803"/>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8288" rIns="18288" rtlCol="0" anchor="ctr"/>
          <a:lstStyle/>
          <a:p>
            <a:pPr algn="ctr"/>
            <a:endParaRPr lang="en-US" sz="2000" b="1" dirty="0">
              <a:solidFill>
                <a:schemeClr val="tx1"/>
              </a:solidFill>
            </a:endParaRPr>
          </a:p>
        </p:txBody>
      </p:sp>
      <p:sp>
        <p:nvSpPr>
          <p:cNvPr id="57" name="Rectangle 56">
            <a:extLst>
              <a:ext uri="{FF2B5EF4-FFF2-40B4-BE49-F238E27FC236}">
                <a16:creationId xmlns:a16="http://schemas.microsoft.com/office/drawing/2014/main" id="{2E2E2C06-E586-4069-A598-E1FAE3642BB4}"/>
              </a:ext>
            </a:extLst>
          </p:cNvPr>
          <p:cNvSpPr/>
          <p:nvPr/>
        </p:nvSpPr>
        <p:spPr>
          <a:xfrm>
            <a:off x="6860533" y="3440114"/>
            <a:ext cx="548640" cy="2971800"/>
          </a:xfrm>
          <a:prstGeom prst="rect">
            <a:avLst/>
          </a:prstGeom>
          <a:solidFill>
            <a:srgbClr val="003591">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288" rIns="18288" rtlCol="0" anchor="ctr"/>
          <a:lstStyle/>
          <a:p>
            <a:pPr algn="ctr"/>
            <a:r>
              <a:rPr lang="en-US" sz="2000" b="1" dirty="0">
                <a:solidFill>
                  <a:schemeClr val="bg1"/>
                </a:solidFill>
              </a:rPr>
              <a:t>65.1</a:t>
            </a:r>
          </a:p>
        </p:txBody>
      </p:sp>
      <p:sp>
        <p:nvSpPr>
          <p:cNvPr id="58" name="Rectangle 57">
            <a:extLst>
              <a:ext uri="{FF2B5EF4-FFF2-40B4-BE49-F238E27FC236}">
                <a16:creationId xmlns:a16="http://schemas.microsoft.com/office/drawing/2014/main" id="{B445F72C-E936-47C5-B920-EC1FDAAB0FCE}"/>
              </a:ext>
            </a:extLst>
          </p:cNvPr>
          <p:cNvSpPr/>
          <p:nvPr/>
        </p:nvSpPr>
        <p:spPr>
          <a:xfrm>
            <a:off x="6861689" y="1852641"/>
            <a:ext cx="548640" cy="1152144"/>
          </a:xfrm>
          <a:prstGeom prst="rect">
            <a:avLst/>
          </a:prstGeom>
          <a:solidFill>
            <a:srgbClr val="7DABFF">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288" rIns="18288" rtlCol="0" anchor="ctr"/>
          <a:lstStyle/>
          <a:p>
            <a:pPr algn="ctr"/>
            <a:r>
              <a:rPr lang="en-US" sz="2000" b="1" dirty="0">
                <a:solidFill>
                  <a:schemeClr val="tx1"/>
                </a:solidFill>
              </a:rPr>
              <a:t>25.3</a:t>
            </a:r>
          </a:p>
        </p:txBody>
      </p:sp>
      <p:sp>
        <p:nvSpPr>
          <p:cNvPr id="59" name="Rectangle 58">
            <a:extLst>
              <a:ext uri="{FF2B5EF4-FFF2-40B4-BE49-F238E27FC236}">
                <a16:creationId xmlns:a16="http://schemas.microsoft.com/office/drawing/2014/main" id="{6756FFAE-2B5E-436A-A9CD-ED4651449E6F}"/>
              </a:ext>
            </a:extLst>
          </p:cNvPr>
          <p:cNvSpPr/>
          <p:nvPr/>
        </p:nvSpPr>
        <p:spPr>
          <a:xfrm>
            <a:off x="6859192" y="3001854"/>
            <a:ext cx="548640" cy="4389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288" rIns="18288" rtlCol="0" anchor="ctr"/>
          <a:lstStyle/>
          <a:p>
            <a:pPr algn="ctr"/>
            <a:r>
              <a:rPr lang="en-US" sz="2000" b="1" dirty="0">
                <a:solidFill>
                  <a:schemeClr val="tx1"/>
                </a:solidFill>
                <a:effectLst>
                  <a:innerShdw dist="38100">
                    <a:prstClr val="black"/>
                  </a:innerShdw>
                </a:effectLst>
              </a:rPr>
              <a:t>9.6</a:t>
            </a:r>
          </a:p>
        </p:txBody>
      </p:sp>
      <p:sp>
        <p:nvSpPr>
          <p:cNvPr id="60" name="Rectangle 59">
            <a:extLst>
              <a:ext uri="{FF2B5EF4-FFF2-40B4-BE49-F238E27FC236}">
                <a16:creationId xmlns:a16="http://schemas.microsoft.com/office/drawing/2014/main" id="{5B83D100-9EE0-452A-BC87-1A071DBC23E3}"/>
              </a:ext>
            </a:extLst>
          </p:cNvPr>
          <p:cNvSpPr/>
          <p:nvPr/>
        </p:nvSpPr>
        <p:spPr>
          <a:xfrm>
            <a:off x="6852865" y="6401016"/>
            <a:ext cx="54864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288" rIns="18288" rtlCol="0" anchor="ctr"/>
          <a:lstStyle/>
          <a:p>
            <a:pPr algn="ctr"/>
            <a:r>
              <a:rPr lang="en-US" sz="1400" dirty="0">
                <a:solidFill>
                  <a:schemeClr val="tx1"/>
                </a:solidFill>
                <a:latin typeface="+mj-lt"/>
              </a:rPr>
              <a:t>May </a:t>
            </a:r>
            <a:r>
              <a:rPr lang="en-US" sz="1400" b="1" dirty="0">
                <a:solidFill>
                  <a:schemeClr val="tx1"/>
                </a:solidFill>
                <a:latin typeface="+mj-lt"/>
              </a:rPr>
              <a:t>2020</a:t>
            </a:r>
          </a:p>
        </p:txBody>
      </p:sp>
      <p:sp>
        <p:nvSpPr>
          <p:cNvPr id="61" name="Rectangle 60">
            <a:extLst>
              <a:ext uri="{FF2B5EF4-FFF2-40B4-BE49-F238E27FC236}">
                <a16:creationId xmlns:a16="http://schemas.microsoft.com/office/drawing/2014/main" id="{EC8A3D94-B4A4-4291-B35C-FDDE98AFFEFA}"/>
              </a:ext>
            </a:extLst>
          </p:cNvPr>
          <p:cNvSpPr/>
          <p:nvPr/>
        </p:nvSpPr>
        <p:spPr>
          <a:xfrm>
            <a:off x="6859256" y="1843362"/>
            <a:ext cx="548640" cy="4562856"/>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8288" rIns="18288" rtlCol="0" anchor="ctr"/>
          <a:lstStyle/>
          <a:p>
            <a:pPr algn="ctr"/>
            <a:endParaRPr lang="en-US" sz="2000" b="1" dirty="0">
              <a:solidFill>
                <a:schemeClr val="tx1"/>
              </a:solidFill>
            </a:endParaRPr>
          </a:p>
        </p:txBody>
      </p:sp>
      <p:sp>
        <p:nvSpPr>
          <p:cNvPr id="18" name="Rectangle 17">
            <a:extLst>
              <a:ext uri="{FF2B5EF4-FFF2-40B4-BE49-F238E27FC236}">
                <a16:creationId xmlns:a16="http://schemas.microsoft.com/office/drawing/2014/main" id="{CAFD8DA8-1C32-48DB-AC5C-37391BE6756F}"/>
              </a:ext>
            </a:extLst>
          </p:cNvPr>
          <p:cNvSpPr/>
          <p:nvPr/>
        </p:nvSpPr>
        <p:spPr>
          <a:xfrm>
            <a:off x="10867" y="4990336"/>
            <a:ext cx="1645920" cy="14173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dirty="0">
                <a:solidFill>
                  <a:schemeClr val="tx1"/>
                </a:solidFill>
                <a:latin typeface="+mj-lt"/>
              </a:rPr>
              <a:t>Employed</a:t>
            </a:r>
          </a:p>
        </p:txBody>
      </p:sp>
      <p:sp>
        <p:nvSpPr>
          <p:cNvPr id="39" name="Rectangle 38">
            <a:extLst>
              <a:ext uri="{FF2B5EF4-FFF2-40B4-BE49-F238E27FC236}">
                <a16:creationId xmlns:a16="http://schemas.microsoft.com/office/drawing/2014/main" id="{E7732AF7-B47A-4D54-9080-405CB770E3EE}"/>
              </a:ext>
            </a:extLst>
          </p:cNvPr>
          <p:cNvSpPr/>
          <p:nvPr/>
        </p:nvSpPr>
        <p:spPr>
          <a:xfrm>
            <a:off x="1715010" y="1827934"/>
            <a:ext cx="548640" cy="4578463"/>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8288" rIns="18288" rtlCol="0" anchor="ctr"/>
          <a:lstStyle/>
          <a:p>
            <a:pPr algn="ctr"/>
            <a:endParaRPr lang="en-US" sz="2000" b="1" dirty="0">
              <a:solidFill>
                <a:schemeClr val="tx1"/>
              </a:solidFill>
            </a:endParaRPr>
          </a:p>
        </p:txBody>
      </p:sp>
      <p:cxnSp>
        <p:nvCxnSpPr>
          <p:cNvPr id="5" name="Straight Connector 4">
            <a:extLst>
              <a:ext uri="{FF2B5EF4-FFF2-40B4-BE49-F238E27FC236}">
                <a16:creationId xmlns:a16="http://schemas.microsoft.com/office/drawing/2014/main" id="{79FC2F5D-E5FE-473B-BB48-6D815419D99F}"/>
              </a:ext>
            </a:extLst>
          </p:cNvPr>
          <p:cNvCxnSpPr>
            <a:cxnSpLocks/>
          </p:cNvCxnSpPr>
          <p:nvPr/>
        </p:nvCxnSpPr>
        <p:spPr>
          <a:xfrm flipV="1">
            <a:off x="897544" y="6407656"/>
            <a:ext cx="8229600" cy="0"/>
          </a:xfrm>
          <a:prstGeom prst="line">
            <a:avLst/>
          </a:prstGeom>
        </p:spPr>
        <p:style>
          <a:lnRef idx="1">
            <a:schemeClr val="dk1"/>
          </a:lnRef>
          <a:fillRef idx="0">
            <a:schemeClr val="dk1"/>
          </a:fillRef>
          <a:effectRef idx="0">
            <a:schemeClr val="dk1"/>
          </a:effectRef>
          <a:fontRef idx="minor">
            <a:schemeClr val="tx1"/>
          </a:fontRef>
        </p:style>
      </p:cxnSp>
      <p:sp>
        <p:nvSpPr>
          <p:cNvPr id="46" name="Rectangle 45">
            <a:extLst>
              <a:ext uri="{FF2B5EF4-FFF2-40B4-BE49-F238E27FC236}">
                <a16:creationId xmlns:a16="http://schemas.microsoft.com/office/drawing/2014/main" id="{025EE797-D7B4-4D64-9DC8-863D66FA398D}"/>
              </a:ext>
            </a:extLst>
          </p:cNvPr>
          <p:cNvSpPr/>
          <p:nvPr/>
        </p:nvSpPr>
        <p:spPr>
          <a:xfrm>
            <a:off x="3805215" y="5129166"/>
            <a:ext cx="548640" cy="1280160"/>
          </a:xfrm>
          <a:prstGeom prst="rect">
            <a:avLst/>
          </a:prstGeom>
          <a:solidFill>
            <a:srgbClr val="007A2C">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288" rIns="18288" rtlCol="0" anchor="ctr"/>
          <a:lstStyle/>
          <a:p>
            <a:pPr algn="ctr"/>
            <a:r>
              <a:rPr lang="en-US" sz="2000" b="1" dirty="0">
                <a:solidFill>
                  <a:schemeClr val="bg1"/>
                </a:solidFill>
              </a:rPr>
              <a:t>28.6</a:t>
            </a:r>
          </a:p>
        </p:txBody>
      </p:sp>
      <p:sp>
        <p:nvSpPr>
          <p:cNvPr id="47" name="Rectangle 46">
            <a:extLst>
              <a:ext uri="{FF2B5EF4-FFF2-40B4-BE49-F238E27FC236}">
                <a16:creationId xmlns:a16="http://schemas.microsoft.com/office/drawing/2014/main" id="{163D81E4-C071-455F-B515-9FFE1E1C1CC1}"/>
              </a:ext>
            </a:extLst>
          </p:cNvPr>
          <p:cNvSpPr/>
          <p:nvPr/>
        </p:nvSpPr>
        <p:spPr>
          <a:xfrm>
            <a:off x="3805913" y="1925833"/>
            <a:ext cx="548640" cy="2935224"/>
          </a:xfrm>
          <a:prstGeom prst="rect">
            <a:avLst/>
          </a:prstGeom>
          <a:solidFill>
            <a:srgbClr val="92D050">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288" rIns="18288" rtlCol="0" anchor="ctr"/>
          <a:lstStyle/>
          <a:p>
            <a:pPr algn="ctr"/>
            <a:r>
              <a:rPr lang="en-US" sz="2000" b="1" dirty="0">
                <a:solidFill>
                  <a:schemeClr val="tx1"/>
                </a:solidFill>
              </a:rPr>
              <a:t>65.5</a:t>
            </a:r>
          </a:p>
        </p:txBody>
      </p:sp>
      <p:sp>
        <p:nvSpPr>
          <p:cNvPr id="48" name="Rectangle 47">
            <a:extLst>
              <a:ext uri="{FF2B5EF4-FFF2-40B4-BE49-F238E27FC236}">
                <a16:creationId xmlns:a16="http://schemas.microsoft.com/office/drawing/2014/main" id="{D205B971-847D-4922-9BB5-2913EE85004D}"/>
              </a:ext>
            </a:extLst>
          </p:cNvPr>
          <p:cNvSpPr/>
          <p:nvPr/>
        </p:nvSpPr>
        <p:spPr>
          <a:xfrm>
            <a:off x="3805913" y="4861922"/>
            <a:ext cx="548640" cy="26517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288" rIns="18288" rtlCol="0" anchor="ctr"/>
          <a:lstStyle/>
          <a:p>
            <a:pPr algn="ctr"/>
            <a:r>
              <a:rPr lang="en-US" sz="2000" b="1" dirty="0">
                <a:solidFill>
                  <a:schemeClr val="tx1"/>
                </a:solidFill>
              </a:rPr>
              <a:t>5.9</a:t>
            </a:r>
          </a:p>
        </p:txBody>
      </p:sp>
      <p:sp>
        <p:nvSpPr>
          <p:cNvPr id="49" name="Rectangle 48">
            <a:extLst>
              <a:ext uri="{FF2B5EF4-FFF2-40B4-BE49-F238E27FC236}">
                <a16:creationId xmlns:a16="http://schemas.microsoft.com/office/drawing/2014/main" id="{0052F3C4-D0A7-4ED1-B5C0-ED7541F54E83}"/>
              </a:ext>
            </a:extLst>
          </p:cNvPr>
          <p:cNvSpPr/>
          <p:nvPr/>
        </p:nvSpPr>
        <p:spPr>
          <a:xfrm>
            <a:off x="3813598" y="6400556"/>
            <a:ext cx="54864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288" rIns="18288" rtlCol="0" anchor="ctr"/>
          <a:lstStyle/>
          <a:p>
            <a:pPr algn="ctr"/>
            <a:r>
              <a:rPr lang="en-US" sz="1400" dirty="0">
                <a:solidFill>
                  <a:schemeClr val="tx1"/>
                </a:solidFill>
                <a:latin typeface="+mj-lt"/>
              </a:rPr>
              <a:t>June </a:t>
            </a:r>
            <a:r>
              <a:rPr lang="en-US" sz="1400" b="1" dirty="0">
                <a:solidFill>
                  <a:schemeClr val="tx1"/>
                </a:solidFill>
                <a:latin typeface="+mj-lt"/>
              </a:rPr>
              <a:t>2020</a:t>
            </a:r>
          </a:p>
        </p:txBody>
      </p:sp>
      <p:sp>
        <p:nvSpPr>
          <p:cNvPr id="50" name="Rectangle 49">
            <a:extLst>
              <a:ext uri="{FF2B5EF4-FFF2-40B4-BE49-F238E27FC236}">
                <a16:creationId xmlns:a16="http://schemas.microsoft.com/office/drawing/2014/main" id="{A53644EC-1A56-4108-88FC-655A9AA98E8D}"/>
              </a:ext>
            </a:extLst>
          </p:cNvPr>
          <p:cNvSpPr/>
          <p:nvPr/>
        </p:nvSpPr>
        <p:spPr>
          <a:xfrm>
            <a:off x="3804666" y="1916825"/>
            <a:ext cx="548640" cy="4489704"/>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8288" rIns="18288" rtlCol="0" anchor="ctr"/>
          <a:lstStyle/>
          <a:p>
            <a:pPr algn="ctr"/>
            <a:endParaRPr lang="en-US" sz="2000" b="1" dirty="0">
              <a:solidFill>
                <a:schemeClr val="tx1"/>
              </a:solidFill>
            </a:endParaRPr>
          </a:p>
        </p:txBody>
      </p:sp>
      <p:sp>
        <p:nvSpPr>
          <p:cNvPr id="51" name="Rectangle 50">
            <a:extLst>
              <a:ext uri="{FF2B5EF4-FFF2-40B4-BE49-F238E27FC236}">
                <a16:creationId xmlns:a16="http://schemas.microsoft.com/office/drawing/2014/main" id="{8B5502B5-D35B-4447-B8F4-738CCA86C376}"/>
              </a:ext>
            </a:extLst>
          </p:cNvPr>
          <p:cNvSpPr/>
          <p:nvPr/>
        </p:nvSpPr>
        <p:spPr>
          <a:xfrm>
            <a:off x="7519888" y="3314732"/>
            <a:ext cx="548640" cy="3090672"/>
          </a:xfrm>
          <a:prstGeom prst="rect">
            <a:avLst/>
          </a:prstGeom>
          <a:solidFill>
            <a:srgbClr val="003591">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288" rIns="18288" rtlCol="0" anchor="ctr"/>
          <a:lstStyle/>
          <a:p>
            <a:pPr algn="ctr"/>
            <a:r>
              <a:rPr lang="en-US" sz="2000" b="1" dirty="0">
                <a:solidFill>
                  <a:schemeClr val="bg1"/>
                </a:solidFill>
              </a:rPr>
              <a:t>67.8</a:t>
            </a:r>
          </a:p>
        </p:txBody>
      </p:sp>
      <p:sp>
        <p:nvSpPr>
          <p:cNvPr id="62" name="Rectangle 61">
            <a:extLst>
              <a:ext uri="{FF2B5EF4-FFF2-40B4-BE49-F238E27FC236}">
                <a16:creationId xmlns:a16="http://schemas.microsoft.com/office/drawing/2014/main" id="{F4501A78-92A1-4DDB-BF41-2AE8FE735F49}"/>
              </a:ext>
            </a:extLst>
          </p:cNvPr>
          <p:cNvSpPr/>
          <p:nvPr/>
        </p:nvSpPr>
        <p:spPr>
          <a:xfrm>
            <a:off x="7522925" y="1840616"/>
            <a:ext cx="548640" cy="1088136"/>
          </a:xfrm>
          <a:prstGeom prst="rect">
            <a:avLst/>
          </a:prstGeom>
          <a:solidFill>
            <a:srgbClr val="7DABFF">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288" rIns="18288" rtlCol="0" anchor="ctr"/>
          <a:lstStyle/>
          <a:p>
            <a:pPr algn="ctr"/>
            <a:r>
              <a:rPr lang="en-US" sz="2000" b="1" dirty="0">
                <a:solidFill>
                  <a:schemeClr val="tx1"/>
                </a:solidFill>
              </a:rPr>
              <a:t>23.8</a:t>
            </a:r>
          </a:p>
        </p:txBody>
      </p:sp>
      <p:sp>
        <p:nvSpPr>
          <p:cNvPr id="63" name="Rectangle 62">
            <a:extLst>
              <a:ext uri="{FF2B5EF4-FFF2-40B4-BE49-F238E27FC236}">
                <a16:creationId xmlns:a16="http://schemas.microsoft.com/office/drawing/2014/main" id="{5F7845BA-272E-4E88-95B9-0DC5BA0C6A1C}"/>
              </a:ext>
            </a:extLst>
          </p:cNvPr>
          <p:cNvSpPr/>
          <p:nvPr/>
        </p:nvSpPr>
        <p:spPr>
          <a:xfrm>
            <a:off x="7520428" y="2927763"/>
            <a:ext cx="548640" cy="3840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288" rIns="18288" rtlCol="0" anchor="ctr"/>
          <a:lstStyle/>
          <a:p>
            <a:pPr algn="ctr"/>
            <a:r>
              <a:rPr lang="en-US" sz="2000" b="1" dirty="0">
                <a:solidFill>
                  <a:schemeClr val="tx1"/>
                </a:solidFill>
                <a:effectLst>
                  <a:innerShdw dist="38100">
                    <a:prstClr val="black"/>
                  </a:innerShdw>
                </a:effectLst>
              </a:rPr>
              <a:t>8.4</a:t>
            </a:r>
          </a:p>
        </p:txBody>
      </p:sp>
      <p:sp>
        <p:nvSpPr>
          <p:cNvPr id="64" name="Rectangle 63">
            <a:extLst>
              <a:ext uri="{FF2B5EF4-FFF2-40B4-BE49-F238E27FC236}">
                <a16:creationId xmlns:a16="http://schemas.microsoft.com/office/drawing/2014/main" id="{F615DD08-0651-441D-85FE-3BECCE0A4B4D}"/>
              </a:ext>
            </a:extLst>
          </p:cNvPr>
          <p:cNvSpPr/>
          <p:nvPr/>
        </p:nvSpPr>
        <p:spPr>
          <a:xfrm>
            <a:off x="7514101" y="6396569"/>
            <a:ext cx="54864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288" rIns="18288" rtlCol="0" anchor="ctr"/>
          <a:lstStyle/>
          <a:p>
            <a:pPr algn="ctr"/>
            <a:r>
              <a:rPr lang="en-US" sz="1400" dirty="0">
                <a:solidFill>
                  <a:schemeClr val="tx1"/>
                </a:solidFill>
                <a:latin typeface="+mj-lt"/>
              </a:rPr>
              <a:t>June </a:t>
            </a:r>
            <a:r>
              <a:rPr lang="en-US" sz="1400" b="1" dirty="0">
                <a:solidFill>
                  <a:schemeClr val="tx1"/>
                </a:solidFill>
                <a:latin typeface="+mj-lt"/>
              </a:rPr>
              <a:t>2020</a:t>
            </a:r>
          </a:p>
        </p:txBody>
      </p:sp>
      <p:sp>
        <p:nvSpPr>
          <p:cNvPr id="65" name="Rectangle 64">
            <a:extLst>
              <a:ext uri="{FF2B5EF4-FFF2-40B4-BE49-F238E27FC236}">
                <a16:creationId xmlns:a16="http://schemas.microsoft.com/office/drawing/2014/main" id="{59CA3529-123B-4B9E-AEBC-E49B2F5D6D4F}"/>
              </a:ext>
            </a:extLst>
          </p:cNvPr>
          <p:cNvSpPr/>
          <p:nvPr/>
        </p:nvSpPr>
        <p:spPr>
          <a:xfrm>
            <a:off x="7520492" y="1836750"/>
            <a:ext cx="548640" cy="4562856"/>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8288" rIns="18288" rtlCol="0" anchor="ctr"/>
          <a:lstStyle/>
          <a:p>
            <a:pPr algn="ctr"/>
            <a:endParaRPr lang="en-US" sz="2000" b="1" dirty="0">
              <a:solidFill>
                <a:schemeClr val="tx1"/>
              </a:solidFill>
            </a:endParaRPr>
          </a:p>
        </p:txBody>
      </p:sp>
      <p:sp>
        <p:nvSpPr>
          <p:cNvPr id="66" name="Rectangle 65">
            <a:extLst>
              <a:ext uri="{FF2B5EF4-FFF2-40B4-BE49-F238E27FC236}">
                <a16:creationId xmlns:a16="http://schemas.microsoft.com/office/drawing/2014/main" id="{82E5ECFF-C0C3-4CA5-B6D4-78C1DE16AA41}"/>
              </a:ext>
            </a:extLst>
          </p:cNvPr>
          <p:cNvSpPr/>
          <p:nvPr/>
        </p:nvSpPr>
        <p:spPr>
          <a:xfrm>
            <a:off x="4472177" y="5159419"/>
            <a:ext cx="548640" cy="1252728"/>
          </a:xfrm>
          <a:prstGeom prst="rect">
            <a:avLst/>
          </a:prstGeom>
          <a:solidFill>
            <a:srgbClr val="007A2C">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288" rIns="18288" rtlCol="0" anchor="ctr"/>
          <a:lstStyle/>
          <a:p>
            <a:pPr algn="ctr"/>
            <a:r>
              <a:rPr lang="en-US" sz="2000" b="1" dirty="0">
                <a:solidFill>
                  <a:schemeClr val="bg1"/>
                </a:solidFill>
              </a:rPr>
              <a:t>28.4</a:t>
            </a:r>
          </a:p>
        </p:txBody>
      </p:sp>
      <p:sp>
        <p:nvSpPr>
          <p:cNvPr id="67" name="Rectangle 66">
            <a:extLst>
              <a:ext uri="{FF2B5EF4-FFF2-40B4-BE49-F238E27FC236}">
                <a16:creationId xmlns:a16="http://schemas.microsoft.com/office/drawing/2014/main" id="{FCE4AD41-3CA6-4D94-8062-2BAA7CD6E266}"/>
              </a:ext>
            </a:extLst>
          </p:cNvPr>
          <p:cNvSpPr/>
          <p:nvPr/>
        </p:nvSpPr>
        <p:spPr>
          <a:xfrm>
            <a:off x="4472875" y="1964037"/>
            <a:ext cx="548640" cy="2944368"/>
          </a:xfrm>
          <a:prstGeom prst="rect">
            <a:avLst/>
          </a:prstGeom>
          <a:solidFill>
            <a:srgbClr val="92D050">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288" rIns="18288" rtlCol="0" anchor="ctr"/>
          <a:lstStyle/>
          <a:p>
            <a:pPr algn="ctr"/>
            <a:r>
              <a:rPr lang="en-US" sz="2000" b="1" dirty="0">
                <a:solidFill>
                  <a:schemeClr val="tx1"/>
                </a:solidFill>
              </a:rPr>
              <a:t>66.7</a:t>
            </a:r>
          </a:p>
        </p:txBody>
      </p:sp>
      <p:sp>
        <p:nvSpPr>
          <p:cNvPr id="68" name="Rectangle 67">
            <a:extLst>
              <a:ext uri="{FF2B5EF4-FFF2-40B4-BE49-F238E27FC236}">
                <a16:creationId xmlns:a16="http://schemas.microsoft.com/office/drawing/2014/main" id="{37E32955-D717-4D43-9E80-871A535A6551}"/>
              </a:ext>
            </a:extLst>
          </p:cNvPr>
          <p:cNvSpPr/>
          <p:nvPr/>
        </p:nvSpPr>
        <p:spPr>
          <a:xfrm>
            <a:off x="4472875" y="4908077"/>
            <a:ext cx="548640" cy="25603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288" rIns="18288" rtlCol="0" anchor="ctr"/>
          <a:lstStyle/>
          <a:p>
            <a:pPr algn="ctr"/>
            <a:r>
              <a:rPr lang="en-US" sz="2000" b="1" dirty="0">
                <a:solidFill>
                  <a:schemeClr val="tx1"/>
                </a:solidFill>
              </a:rPr>
              <a:t>4.9</a:t>
            </a:r>
          </a:p>
        </p:txBody>
      </p:sp>
      <p:sp>
        <p:nvSpPr>
          <p:cNvPr id="69" name="Rectangle 68">
            <a:extLst>
              <a:ext uri="{FF2B5EF4-FFF2-40B4-BE49-F238E27FC236}">
                <a16:creationId xmlns:a16="http://schemas.microsoft.com/office/drawing/2014/main" id="{A7A55373-B72B-4C01-BEA8-034551788201}"/>
              </a:ext>
            </a:extLst>
          </p:cNvPr>
          <p:cNvSpPr/>
          <p:nvPr/>
        </p:nvSpPr>
        <p:spPr>
          <a:xfrm>
            <a:off x="4480560" y="6396841"/>
            <a:ext cx="54864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288" rIns="18288" rtlCol="0" anchor="ctr"/>
          <a:lstStyle/>
          <a:p>
            <a:pPr algn="ctr"/>
            <a:r>
              <a:rPr lang="en-US" sz="1400" dirty="0">
                <a:solidFill>
                  <a:schemeClr val="tx1"/>
                </a:solidFill>
                <a:latin typeface="+mj-lt"/>
              </a:rPr>
              <a:t>July </a:t>
            </a:r>
            <a:r>
              <a:rPr lang="en-US" sz="1400" b="1" dirty="0">
                <a:solidFill>
                  <a:schemeClr val="tx1"/>
                </a:solidFill>
                <a:latin typeface="+mj-lt"/>
              </a:rPr>
              <a:t>2020</a:t>
            </a:r>
          </a:p>
        </p:txBody>
      </p:sp>
      <p:sp>
        <p:nvSpPr>
          <p:cNvPr id="70" name="Rectangle 69">
            <a:extLst>
              <a:ext uri="{FF2B5EF4-FFF2-40B4-BE49-F238E27FC236}">
                <a16:creationId xmlns:a16="http://schemas.microsoft.com/office/drawing/2014/main" id="{618CA76B-3219-492A-93D2-A016C608250E}"/>
              </a:ext>
            </a:extLst>
          </p:cNvPr>
          <p:cNvSpPr/>
          <p:nvPr/>
        </p:nvSpPr>
        <p:spPr>
          <a:xfrm>
            <a:off x="4465841" y="1962980"/>
            <a:ext cx="548640" cy="4416552"/>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8288" rIns="18288" rtlCol="0" anchor="ctr"/>
          <a:lstStyle/>
          <a:p>
            <a:pPr algn="ctr"/>
            <a:endParaRPr lang="en-US" sz="2000" b="1" dirty="0">
              <a:solidFill>
                <a:schemeClr val="tx1"/>
              </a:solidFill>
            </a:endParaRPr>
          </a:p>
        </p:txBody>
      </p:sp>
      <p:sp>
        <p:nvSpPr>
          <p:cNvPr id="71" name="Rectangle 70">
            <a:extLst>
              <a:ext uri="{FF2B5EF4-FFF2-40B4-BE49-F238E27FC236}">
                <a16:creationId xmlns:a16="http://schemas.microsoft.com/office/drawing/2014/main" id="{06E537F0-C44E-4BE2-9722-C99448FA7351}"/>
              </a:ext>
            </a:extLst>
          </p:cNvPr>
          <p:cNvSpPr/>
          <p:nvPr/>
        </p:nvSpPr>
        <p:spPr>
          <a:xfrm>
            <a:off x="8206194" y="3265316"/>
            <a:ext cx="548640" cy="3145536"/>
          </a:xfrm>
          <a:prstGeom prst="rect">
            <a:avLst/>
          </a:prstGeom>
          <a:solidFill>
            <a:srgbClr val="003591">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288" rIns="18288" rtlCol="0" anchor="ctr"/>
          <a:lstStyle/>
          <a:p>
            <a:pPr algn="ctr"/>
            <a:r>
              <a:rPr lang="en-US" sz="2000" b="1" dirty="0">
                <a:solidFill>
                  <a:schemeClr val="bg1"/>
                </a:solidFill>
              </a:rPr>
              <a:t>68.8</a:t>
            </a:r>
          </a:p>
        </p:txBody>
      </p:sp>
      <p:sp>
        <p:nvSpPr>
          <p:cNvPr id="72" name="Rectangle 71">
            <a:extLst>
              <a:ext uri="{FF2B5EF4-FFF2-40B4-BE49-F238E27FC236}">
                <a16:creationId xmlns:a16="http://schemas.microsoft.com/office/drawing/2014/main" id="{5A10DE9E-97E7-443A-9764-C8414E9797ED}"/>
              </a:ext>
            </a:extLst>
          </p:cNvPr>
          <p:cNvSpPr/>
          <p:nvPr/>
        </p:nvSpPr>
        <p:spPr>
          <a:xfrm>
            <a:off x="8198957" y="1852485"/>
            <a:ext cx="548640" cy="1060704"/>
          </a:xfrm>
          <a:prstGeom prst="rect">
            <a:avLst/>
          </a:prstGeom>
          <a:solidFill>
            <a:srgbClr val="7DABFF">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288" rIns="18288" rtlCol="0" anchor="ctr"/>
          <a:lstStyle/>
          <a:p>
            <a:pPr algn="ctr"/>
            <a:r>
              <a:rPr lang="en-US" sz="2000" b="1" dirty="0">
                <a:solidFill>
                  <a:schemeClr val="tx1"/>
                </a:solidFill>
              </a:rPr>
              <a:t>23.3</a:t>
            </a:r>
          </a:p>
        </p:txBody>
      </p:sp>
      <p:sp>
        <p:nvSpPr>
          <p:cNvPr id="73" name="Rectangle 72">
            <a:extLst>
              <a:ext uri="{FF2B5EF4-FFF2-40B4-BE49-F238E27FC236}">
                <a16:creationId xmlns:a16="http://schemas.microsoft.com/office/drawing/2014/main" id="{3567C960-F88E-441B-91F2-580D979E02C2}"/>
              </a:ext>
            </a:extLst>
          </p:cNvPr>
          <p:cNvSpPr/>
          <p:nvPr/>
        </p:nvSpPr>
        <p:spPr>
          <a:xfrm>
            <a:off x="8196460" y="2907828"/>
            <a:ext cx="548640" cy="3566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288" rIns="18288" rtlCol="0" anchor="ctr"/>
          <a:lstStyle/>
          <a:p>
            <a:pPr algn="ctr"/>
            <a:r>
              <a:rPr lang="en-US" sz="2000" b="1" dirty="0">
                <a:solidFill>
                  <a:schemeClr val="tx1"/>
                </a:solidFill>
                <a:effectLst>
                  <a:innerShdw dist="38100">
                    <a:prstClr val="black"/>
                  </a:innerShdw>
                </a:effectLst>
              </a:rPr>
              <a:t>7.9</a:t>
            </a:r>
          </a:p>
        </p:txBody>
      </p:sp>
      <p:sp>
        <p:nvSpPr>
          <p:cNvPr id="74" name="Rectangle 73">
            <a:extLst>
              <a:ext uri="{FF2B5EF4-FFF2-40B4-BE49-F238E27FC236}">
                <a16:creationId xmlns:a16="http://schemas.microsoft.com/office/drawing/2014/main" id="{569D443D-4CD2-41F6-9CEA-FF95C5351D25}"/>
              </a:ext>
            </a:extLst>
          </p:cNvPr>
          <p:cNvSpPr/>
          <p:nvPr/>
        </p:nvSpPr>
        <p:spPr>
          <a:xfrm>
            <a:off x="8190133" y="6396159"/>
            <a:ext cx="54864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288" rIns="18288" rtlCol="0" anchor="ctr"/>
          <a:lstStyle/>
          <a:p>
            <a:pPr algn="ctr"/>
            <a:r>
              <a:rPr lang="en-US" sz="1400" dirty="0">
                <a:solidFill>
                  <a:schemeClr val="tx1"/>
                </a:solidFill>
                <a:latin typeface="+mj-lt"/>
              </a:rPr>
              <a:t>July </a:t>
            </a:r>
            <a:r>
              <a:rPr lang="en-US" sz="1400" b="1" dirty="0">
                <a:solidFill>
                  <a:schemeClr val="tx1"/>
                </a:solidFill>
                <a:latin typeface="+mj-lt"/>
              </a:rPr>
              <a:t>2020</a:t>
            </a:r>
          </a:p>
        </p:txBody>
      </p:sp>
      <p:sp>
        <p:nvSpPr>
          <p:cNvPr id="75" name="Rectangle 74">
            <a:extLst>
              <a:ext uri="{FF2B5EF4-FFF2-40B4-BE49-F238E27FC236}">
                <a16:creationId xmlns:a16="http://schemas.microsoft.com/office/drawing/2014/main" id="{044D6396-EC27-45BA-A291-321E0046AD40}"/>
              </a:ext>
            </a:extLst>
          </p:cNvPr>
          <p:cNvSpPr/>
          <p:nvPr/>
        </p:nvSpPr>
        <p:spPr>
          <a:xfrm>
            <a:off x="8196524" y="1848620"/>
            <a:ext cx="548640" cy="45720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8288" rIns="18288" rtlCol="0" anchor="ctr"/>
          <a:lstStyle/>
          <a:p>
            <a:pPr algn="ctr"/>
            <a:endParaRPr lang="en-US" sz="2000" b="1" dirty="0">
              <a:solidFill>
                <a:schemeClr val="tx1"/>
              </a:solidFill>
            </a:endParaRPr>
          </a:p>
        </p:txBody>
      </p:sp>
    </p:spTree>
    <p:extLst>
      <p:ext uri="{BB962C8B-B14F-4D97-AF65-F5344CB8AC3E}">
        <p14:creationId xmlns:p14="http://schemas.microsoft.com/office/powerpoint/2010/main" val="41206691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fade">
                                      <p:cBhvr>
                                        <p:cTn id="22" dur="500"/>
                                        <p:tgtEl>
                                          <p:spTgt spid="4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500"/>
                                        <p:tgtEl>
                                          <p:spTgt spid="3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fade">
                                      <p:cBhvr>
                                        <p:cTn id="37" dur="500"/>
                                        <p:tgtEl>
                                          <p:spTgt spid="4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500"/>
                                        <p:tgtEl>
                                          <p:spTgt spid="2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500"/>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500"/>
                                        <p:tgtEl>
                                          <p:spTgt spid="3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fade">
                                      <p:cBhvr>
                                        <p:cTn id="57" dur="500"/>
                                        <p:tgtEl>
                                          <p:spTgt spid="3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5"/>
                                        </p:tgtEl>
                                        <p:attrNameLst>
                                          <p:attrName>style.visibility</p:attrName>
                                        </p:attrNameLst>
                                      </p:cBhvr>
                                      <p:to>
                                        <p:strVal val="visible"/>
                                      </p:to>
                                    </p:set>
                                    <p:animEffect transition="in" filter="fade">
                                      <p:cBhvr>
                                        <p:cTn id="62" dur="500"/>
                                        <p:tgtEl>
                                          <p:spTgt spid="3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fade">
                                      <p:cBhvr>
                                        <p:cTn id="67" dur="500"/>
                                        <p:tgtEl>
                                          <p:spTgt spid="56"/>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500"/>
                                        <p:tgtEl>
                                          <p:spTgt spid="53"/>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fade">
                                      <p:cBhvr>
                                        <p:cTn id="77" dur="500"/>
                                        <p:tgtEl>
                                          <p:spTgt spid="52"/>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fade">
                                      <p:cBhvr>
                                        <p:cTn id="82" dur="500"/>
                                        <p:tgtEl>
                                          <p:spTgt spid="57"/>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59"/>
                                        </p:tgtEl>
                                        <p:attrNameLst>
                                          <p:attrName>style.visibility</p:attrName>
                                        </p:attrNameLst>
                                      </p:cBhvr>
                                      <p:to>
                                        <p:strVal val="visible"/>
                                      </p:to>
                                    </p:set>
                                    <p:animEffect transition="in" filter="fade">
                                      <p:cBhvr>
                                        <p:cTn id="87" dur="500"/>
                                        <p:tgtEl>
                                          <p:spTgt spid="59"/>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58"/>
                                        </p:tgtEl>
                                        <p:attrNameLst>
                                          <p:attrName>style.visibility</p:attrName>
                                        </p:attrNameLst>
                                      </p:cBhvr>
                                      <p:to>
                                        <p:strVal val="visible"/>
                                      </p:to>
                                    </p:set>
                                    <p:animEffect transition="in" filter="fade">
                                      <p:cBhvr>
                                        <p:cTn id="92" dur="500"/>
                                        <p:tgtEl>
                                          <p:spTgt spid="58"/>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46"/>
                                        </p:tgtEl>
                                        <p:attrNameLst>
                                          <p:attrName>style.visibility</p:attrName>
                                        </p:attrNameLst>
                                      </p:cBhvr>
                                      <p:to>
                                        <p:strVal val="visible"/>
                                      </p:to>
                                    </p:set>
                                    <p:animEffect transition="in" filter="fade">
                                      <p:cBhvr>
                                        <p:cTn id="97" dur="500"/>
                                        <p:tgtEl>
                                          <p:spTgt spid="46"/>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500"/>
                                        <p:tgtEl>
                                          <p:spTgt spid="48"/>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47"/>
                                        </p:tgtEl>
                                        <p:attrNameLst>
                                          <p:attrName>style.visibility</p:attrName>
                                        </p:attrNameLst>
                                      </p:cBhvr>
                                      <p:to>
                                        <p:strVal val="visible"/>
                                      </p:to>
                                    </p:set>
                                    <p:animEffect transition="in" filter="fade">
                                      <p:cBhvr>
                                        <p:cTn id="107" dur="500"/>
                                        <p:tgtEl>
                                          <p:spTgt spid="47"/>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fade">
                                      <p:cBhvr>
                                        <p:cTn id="112" dur="500"/>
                                        <p:tgtEl>
                                          <p:spTgt spid="51"/>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63"/>
                                        </p:tgtEl>
                                        <p:attrNameLst>
                                          <p:attrName>style.visibility</p:attrName>
                                        </p:attrNameLst>
                                      </p:cBhvr>
                                      <p:to>
                                        <p:strVal val="visible"/>
                                      </p:to>
                                    </p:set>
                                    <p:animEffect transition="in" filter="fade">
                                      <p:cBhvr>
                                        <p:cTn id="117" dur="500"/>
                                        <p:tgtEl>
                                          <p:spTgt spid="63"/>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fade">
                                      <p:cBhvr>
                                        <p:cTn id="122" dur="500"/>
                                        <p:tgtEl>
                                          <p:spTgt spid="62"/>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fade">
                                      <p:cBhvr>
                                        <p:cTn id="127" dur="500"/>
                                        <p:tgtEl>
                                          <p:spTgt spid="66"/>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68"/>
                                        </p:tgtEl>
                                        <p:attrNameLst>
                                          <p:attrName>style.visibility</p:attrName>
                                        </p:attrNameLst>
                                      </p:cBhvr>
                                      <p:to>
                                        <p:strVal val="visible"/>
                                      </p:to>
                                    </p:set>
                                    <p:animEffect transition="in" filter="fade">
                                      <p:cBhvr>
                                        <p:cTn id="132" dur="500"/>
                                        <p:tgtEl>
                                          <p:spTgt spid="68"/>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67"/>
                                        </p:tgtEl>
                                        <p:attrNameLst>
                                          <p:attrName>style.visibility</p:attrName>
                                        </p:attrNameLst>
                                      </p:cBhvr>
                                      <p:to>
                                        <p:strVal val="visible"/>
                                      </p:to>
                                    </p:set>
                                    <p:animEffect transition="in" filter="fade">
                                      <p:cBhvr>
                                        <p:cTn id="137" dur="500"/>
                                        <p:tgtEl>
                                          <p:spTgt spid="67"/>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grpId="0" nodeType="clickEffect">
                                  <p:stCondLst>
                                    <p:cond delay="0"/>
                                  </p:stCondLst>
                                  <p:childTnLst>
                                    <p:set>
                                      <p:cBhvr>
                                        <p:cTn id="141" dur="1" fill="hold">
                                          <p:stCondLst>
                                            <p:cond delay="0"/>
                                          </p:stCondLst>
                                        </p:cTn>
                                        <p:tgtEl>
                                          <p:spTgt spid="71"/>
                                        </p:tgtEl>
                                        <p:attrNameLst>
                                          <p:attrName>style.visibility</p:attrName>
                                        </p:attrNameLst>
                                      </p:cBhvr>
                                      <p:to>
                                        <p:strVal val="visible"/>
                                      </p:to>
                                    </p:set>
                                    <p:animEffect transition="in" filter="fade">
                                      <p:cBhvr>
                                        <p:cTn id="142" dur="500"/>
                                        <p:tgtEl>
                                          <p:spTgt spid="71"/>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grpId="0" nodeType="clickEffect">
                                  <p:stCondLst>
                                    <p:cond delay="0"/>
                                  </p:stCondLst>
                                  <p:childTnLst>
                                    <p:set>
                                      <p:cBhvr>
                                        <p:cTn id="146" dur="1" fill="hold">
                                          <p:stCondLst>
                                            <p:cond delay="0"/>
                                          </p:stCondLst>
                                        </p:cTn>
                                        <p:tgtEl>
                                          <p:spTgt spid="73"/>
                                        </p:tgtEl>
                                        <p:attrNameLst>
                                          <p:attrName>style.visibility</p:attrName>
                                        </p:attrNameLst>
                                      </p:cBhvr>
                                      <p:to>
                                        <p:strVal val="visible"/>
                                      </p:to>
                                    </p:set>
                                    <p:animEffect transition="in" filter="fade">
                                      <p:cBhvr>
                                        <p:cTn id="147" dur="500"/>
                                        <p:tgtEl>
                                          <p:spTgt spid="73"/>
                                        </p:tgtEl>
                                      </p:cBhvr>
                                    </p:animEffect>
                                  </p:childTnLst>
                                </p:cTn>
                              </p:par>
                            </p:childTnLst>
                          </p:cTn>
                        </p:par>
                      </p:childTnLst>
                    </p:cTn>
                  </p:par>
                  <p:par>
                    <p:cTn id="148" fill="hold">
                      <p:stCondLst>
                        <p:cond delay="indefinite"/>
                      </p:stCondLst>
                      <p:childTnLst>
                        <p:par>
                          <p:cTn id="149" fill="hold">
                            <p:stCondLst>
                              <p:cond delay="0"/>
                            </p:stCondLst>
                            <p:childTnLst>
                              <p:par>
                                <p:cTn id="150" presetID="10" presetClass="entr" presetSubtype="0" fill="hold" grpId="0" nodeType="clickEffect">
                                  <p:stCondLst>
                                    <p:cond delay="0"/>
                                  </p:stCondLst>
                                  <p:childTnLst>
                                    <p:set>
                                      <p:cBhvr>
                                        <p:cTn id="151" dur="1" fill="hold">
                                          <p:stCondLst>
                                            <p:cond delay="0"/>
                                          </p:stCondLst>
                                        </p:cTn>
                                        <p:tgtEl>
                                          <p:spTgt spid="72"/>
                                        </p:tgtEl>
                                        <p:attrNameLst>
                                          <p:attrName>style.visibility</p:attrName>
                                        </p:attrNameLst>
                                      </p:cBhvr>
                                      <p:to>
                                        <p:strVal val="visible"/>
                                      </p:to>
                                    </p:set>
                                    <p:animEffect transition="in" filter="fade">
                                      <p:cBhvr>
                                        <p:cTn id="15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44" grpId="0" animBg="1"/>
      <p:bldP spid="45" grpId="0" animBg="1"/>
      <p:bldP spid="13" grpId="0" animBg="1"/>
      <p:bldP spid="28" grpId="0" animBg="1"/>
      <p:bldP spid="29" grpId="0" animBg="1"/>
      <p:bldP spid="31" grpId="0" animBg="1"/>
      <p:bldP spid="33" grpId="0" animBg="1"/>
      <p:bldP spid="34" grpId="0" animBg="1"/>
      <p:bldP spid="35" grpId="0" animBg="1"/>
      <p:bldP spid="36" grpId="0" animBg="1"/>
      <p:bldP spid="43" grpId="0" animBg="1"/>
      <p:bldP spid="14" grpId="0" animBg="1"/>
      <p:bldP spid="52" grpId="0" animBg="1"/>
      <p:bldP spid="53" grpId="0" animBg="1"/>
      <p:bldP spid="57" grpId="0" animBg="1"/>
      <p:bldP spid="58" grpId="0" animBg="1"/>
      <p:bldP spid="59" grpId="0" animBg="1"/>
      <p:bldP spid="46" grpId="0" animBg="1"/>
      <p:bldP spid="47" grpId="0" animBg="1"/>
      <p:bldP spid="48" grpId="0" animBg="1"/>
      <p:bldP spid="51" grpId="0" animBg="1"/>
      <p:bldP spid="62" grpId="0" animBg="1"/>
      <p:bldP spid="63" grpId="0" animBg="1"/>
      <p:bldP spid="66" grpId="0" animBg="1"/>
      <p:bldP spid="67" grpId="0" animBg="1"/>
      <p:bldP spid="68" grpId="0" animBg="1"/>
      <p:bldP spid="71" grpId="0" animBg="1"/>
      <p:bldP spid="72"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183E8E18-01B2-4F0F-AC58-EBDED1AD5453}"/>
              </a:ext>
            </a:extLst>
          </p:cNvPr>
          <p:cNvSpPr/>
          <p:nvPr/>
        </p:nvSpPr>
        <p:spPr>
          <a:xfrm rot="16200000">
            <a:off x="5036158" y="-516533"/>
            <a:ext cx="394159" cy="7315200"/>
          </a:xfrm>
          <a:prstGeom prst="rect">
            <a:avLst/>
          </a:prstGeom>
          <a:solidFill>
            <a:schemeClr val="bg1">
              <a:lumMod val="85000"/>
            </a:schemeClr>
          </a:solidFill>
          <a:ln w="6350">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1600" b="1" dirty="0">
                <a:solidFill>
                  <a:schemeClr val="tx1"/>
                </a:solidFill>
                <a:effectLst>
                  <a:glow>
                    <a:schemeClr val="bg1">
                      <a:lumMod val="85000"/>
                    </a:schemeClr>
                  </a:glow>
                </a:effectLst>
              </a:rPr>
              <a:t>945,000</a:t>
            </a:r>
            <a:r>
              <a:rPr lang="en-US" sz="1600" b="1" dirty="0">
                <a:solidFill>
                  <a:schemeClr val="tx1"/>
                </a:solidFill>
                <a:effectLst>
                  <a:glow rad="127000">
                    <a:schemeClr val="bg1">
                      <a:lumMod val="85000"/>
                    </a:schemeClr>
                  </a:glow>
                </a:effectLst>
              </a:rPr>
              <a:t> </a:t>
            </a:r>
          </a:p>
        </p:txBody>
      </p:sp>
      <p:sp>
        <p:nvSpPr>
          <p:cNvPr id="33" name="Rectangle 32">
            <a:extLst>
              <a:ext uri="{FF2B5EF4-FFF2-40B4-BE49-F238E27FC236}">
                <a16:creationId xmlns:a16="http://schemas.microsoft.com/office/drawing/2014/main" id="{E4020938-63F3-461D-830A-796615671F92}"/>
              </a:ext>
            </a:extLst>
          </p:cNvPr>
          <p:cNvSpPr/>
          <p:nvPr/>
        </p:nvSpPr>
        <p:spPr>
          <a:xfrm rot="16200000">
            <a:off x="5034508" y="2424956"/>
            <a:ext cx="394159" cy="7315200"/>
          </a:xfrm>
          <a:prstGeom prst="rect">
            <a:avLst/>
          </a:prstGeom>
          <a:solidFill>
            <a:schemeClr val="bg1">
              <a:lumMod val="85000"/>
            </a:schemeClr>
          </a:solidFill>
          <a:ln w="6350">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vert="vert" wrap="none" rtlCol="0" anchor="ctr"/>
          <a:lstStyle/>
          <a:p>
            <a:pPr algn="ctr"/>
            <a:r>
              <a:rPr lang="en-US" sz="1600" b="1" dirty="0">
                <a:solidFill>
                  <a:schemeClr val="tx1"/>
                </a:solidFill>
                <a:effectLst>
                  <a:glow>
                    <a:schemeClr val="bg1">
                      <a:lumMod val="85000"/>
                    </a:schemeClr>
                  </a:glow>
                </a:effectLst>
              </a:rPr>
              <a:t>20,095,000 </a:t>
            </a:r>
          </a:p>
        </p:txBody>
      </p:sp>
      <p:sp>
        <p:nvSpPr>
          <p:cNvPr id="45" name="Rectangle 44">
            <a:extLst>
              <a:ext uri="{FF2B5EF4-FFF2-40B4-BE49-F238E27FC236}">
                <a16:creationId xmlns:a16="http://schemas.microsoft.com/office/drawing/2014/main" id="{89F6FA81-1A43-4845-A433-FEEC33FF45FB}"/>
              </a:ext>
            </a:extLst>
          </p:cNvPr>
          <p:cNvSpPr/>
          <p:nvPr/>
        </p:nvSpPr>
        <p:spPr>
          <a:xfrm rot="16200000">
            <a:off x="4717234" y="2249814"/>
            <a:ext cx="394159" cy="6684264"/>
          </a:xfrm>
          <a:prstGeom prst="rect">
            <a:avLst/>
          </a:prstGeom>
          <a:solidFill>
            <a:schemeClr val="bg1">
              <a:lumMod val="85000"/>
            </a:schemeClr>
          </a:solidFill>
          <a:ln w="6350">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vert="vert" wrap="none" rtlCol="0" anchor="ctr"/>
          <a:lstStyle/>
          <a:p>
            <a:pPr algn="ctr"/>
            <a:r>
              <a:rPr lang="en-US" sz="1600" b="1" dirty="0">
                <a:solidFill>
                  <a:schemeClr val="tx1"/>
                </a:solidFill>
                <a:effectLst>
                  <a:glow>
                    <a:schemeClr val="bg1">
                      <a:lumMod val="85000"/>
                    </a:schemeClr>
                  </a:glow>
                </a:effectLst>
              </a:rPr>
              <a:t>18,355,000</a:t>
            </a:r>
          </a:p>
        </p:txBody>
      </p:sp>
      <p:sp>
        <p:nvSpPr>
          <p:cNvPr id="14" name="Rectangle 13">
            <a:extLst>
              <a:ext uri="{FF2B5EF4-FFF2-40B4-BE49-F238E27FC236}">
                <a16:creationId xmlns:a16="http://schemas.microsoft.com/office/drawing/2014/main" id="{C7910B8F-25FB-4F91-BB55-EE7303DEFF2A}"/>
              </a:ext>
            </a:extLst>
          </p:cNvPr>
          <p:cNvSpPr/>
          <p:nvPr/>
        </p:nvSpPr>
        <p:spPr>
          <a:xfrm rot="16200000">
            <a:off x="5031911" y="-20407"/>
            <a:ext cx="394159" cy="7315200"/>
          </a:xfrm>
          <a:prstGeom prst="rect">
            <a:avLst/>
          </a:prstGeom>
          <a:solidFill>
            <a:schemeClr val="bg1">
              <a:lumMod val="85000"/>
            </a:schemeClr>
          </a:solidFill>
          <a:ln w="6350">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1600" b="1" dirty="0">
                <a:solidFill>
                  <a:schemeClr val="tx1"/>
                </a:solidFill>
                <a:effectLst>
                  <a:glow>
                    <a:schemeClr val="bg1">
                      <a:lumMod val="85000"/>
                    </a:schemeClr>
                  </a:glow>
                </a:effectLst>
              </a:rPr>
              <a:t>945,000 </a:t>
            </a:r>
          </a:p>
        </p:txBody>
      </p:sp>
      <p:sp>
        <p:nvSpPr>
          <p:cNvPr id="75" name="Rectangle 74">
            <a:extLst>
              <a:ext uri="{FF2B5EF4-FFF2-40B4-BE49-F238E27FC236}">
                <a16:creationId xmlns:a16="http://schemas.microsoft.com/office/drawing/2014/main" id="{AA7E42F4-69EE-4DD8-AA75-10954FD87FE9}"/>
              </a:ext>
            </a:extLst>
          </p:cNvPr>
          <p:cNvSpPr/>
          <p:nvPr/>
        </p:nvSpPr>
        <p:spPr>
          <a:xfrm rot="16200000">
            <a:off x="4693313" y="-675160"/>
            <a:ext cx="394159" cy="6638544"/>
          </a:xfrm>
          <a:prstGeom prst="rect">
            <a:avLst/>
          </a:prstGeom>
          <a:solidFill>
            <a:schemeClr val="bg1">
              <a:lumMod val="85000"/>
            </a:schemeClr>
          </a:solidFill>
          <a:ln w="6350">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1600" b="1" dirty="0">
                <a:solidFill>
                  <a:schemeClr val="tx1"/>
                </a:solidFill>
                <a:effectLst>
                  <a:glow>
                    <a:schemeClr val="bg1">
                      <a:lumMod val="85000"/>
                    </a:schemeClr>
                  </a:glow>
                </a:effectLst>
              </a:rPr>
              <a:t>858,000</a:t>
            </a:r>
            <a:r>
              <a:rPr lang="en-US" sz="1600" b="1" dirty="0">
                <a:solidFill>
                  <a:schemeClr val="tx1"/>
                </a:solidFill>
                <a:effectLst>
                  <a:glow rad="127000">
                    <a:schemeClr val="bg1">
                      <a:lumMod val="85000"/>
                    </a:schemeClr>
                  </a:glow>
                </a:effectLst>
              </a:rPr>
              <a:t> </a:t>
            </a:r>
          </a:p>
        </p:txBody>
      </p:sp>
      <p:sp>
        <p:nvSpPr>
          <p:cNvPr id="78" name="Rectangle 77">
            <a:extLst>
              <a:ext uri="{FF2B5EF4-FFF2-40B4-BE49-F238E27FC236}">
                <a16:creationId xmlns:a16="http://schemas.microsoft.com/office/drawing/2014/main" id="{3304C306-BF2E-4347-8898-236510FFF116}"/>
              </a:ext>
            </a:extLst>
          </p:cNvPr>
          <p:cNvSpPr/>
          <p:nvPr/>
        </p:nvSpPr>
        <p:spPr>
          <a:xfrm rot="16200000">
            <a:off x="4308040" y="2169348"/>
            <a:ext cx="389448" cy="5852160"/>
          </a:xfrm>
          <a:prstGeom prst="rect">
            <a:avLst/>
          </a:prstGeom>
          <a:solidFill>
            <a:schemeClr val="bg1">
              <a:lumMod val="85000"/>
            </a:schemeClr>
          </a:solidFill>
          <a:ln w="6350">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vert="vert" wrap="none" rtlCol="0" anchor="ctr"/>
          <a:lstStyle/>
          <a:p>
            <a:pPr algn="ctr"/>
            <a:r>
              <a:rPr lang="en-US" sz="1600" b="1" dirty="0">
                <a:solidFill>
                  <a:schemeClr val="tx1"/>
                </a:solidFill>
                <a:effectLst>
                  <a:glow>
                    <a:schemeClr val="bg1">
                      <a:lumMod val="85000"/>
                    </a:schemeClr>
                  </a:glow>
                </a:effectLst>
              </a:rPr>
              <a:t>16,062,000</a:t>
            </a:r>
          </a:p>
        </p:txBody>
      </p:sp>
      <p:sp>
        <p:nvSpPr>
          <p:cNvPr id="41" name="Rectangle 40">
            <a:extLst>
              <a:ext uri="{FF2B5EF4-FFF2-40B4-BE49-F238E27FC236}">
                <a16:creationId xmlns:a16="http://schemas.microsoft.com/office/drawing/2014/main" id="{5989E09E-5243-44FD-BA19-7C4C289CD17B}"/>
              </a:ext>
            </a:extLst>
          </p:cNvPr>
          <p:cNvSpPr/>
          <p:nvPr/>
        </p:nvSpPr>
        <p:spPr>
          <a:xfrm rot="16200000">
            <a:off x="4099442" y="-580566"/>
            <a:ext cx="394159" cy="5440680"/>
          </a:xfrm>
          <a:prstGeom prst="rect">
            <a:avLst/>
          </a:prstGeom>
          <a:solidFill>
            <a:schemeClr val="bg1">
              <a:lumMod val="85000"/>
            </a:schemeClr>
          </a:solidFill>
          <a:ln w="6350">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1600" b="1" dirty="0">
                <a:solidFill>
                  <a:schemeClr val="tx1"/>
                </a:solidFill>
                <a:effectLst>
                  <a:glow>
                    <a:schemeClr val="bg1">
                      <a:lumMod val="85000"/>
                    </a:schemeClr>
                  </a:glow>
                </a:effectLst>
              </a:rPr>
              <a:t>702,000</a:t>
            </a:r>
            <a:endParaRPr lang="en-US" sz="1600" b="1" dirty="0">
              <a:solidFill>
                <a:schemeClr val="tx1"/>
              </a:solidFill>
              <a:effectLst>
                <a:glow rad="127000">
                  <a:schemeClr val="bg1">
                    <a:lumMod val="85000"/>
                  </a:schemeClr>
                </a:glow>
              </a:effectLst>
            </a:endParaRPr>
          </a:p>
        </p:txBody>
      </p:sp>
      <p:sp>
        <p:nvSpPr>
          <p:cNvPr id="53" name="Rectangle 52">
            <a:extLst>
              <a:ext uri="{FF2B5EF4-FFF2-40B4-BE49-F238E27FC236}">
                <a16:creationId xmlns:a16="http://schemas.microsoft.com/office/drawing/2014/main" id="{5650946E-D917-4987-8AFE-2B9BA1A29972}"/>
              </a:ext>
            </a:extLst>
          </p:cNvPr>
          <p:cNvSpPr/>
          <p:nvPr/>
        </p:nvSpPr>
        <p:spPr>
          <a:xfrm rot="16200000">
            <a:off x="4133618" y="1846235"/>
            <a:ext cx="394159" cy="5513832"/>
          </a:xfrm>
          <a:prstGeom prst="rect">
            <a:avLst/>
          </a:prstGeom>
          <a:solidFill>
            <a:schemeClr val="bg1">
              <a:lumMod val="85000"/>
            </a:schemeClr>
          </a:solidFill>
          <a:ln w="6350">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vert="vert" wrap="none" rtlCol="0" anchor="ctr"/>
          <a:lstStyle/>
          <a:p>
            <a:pPr algn="ctr"/>
            <a:r>
              <a:rPr lang="en-US" sz="1600" b="1" dirty="0">
                <a:solidFill>
                  <a:schemeClr val="tx1"/>
                </a:solidFill>
                <a:effectLst>
                  <a:glow>
                    <a:schemeClr val="bg1">
                      <a:lumMod val="85000"/>
                    </a:schemeClr>
                  </a:glow>
                </a:effectLst>
              </a:rPr>
              <a:t>15,125,000</a:t>
            </a:r>
          </a:p>
        </p:txBody>
      </p:sp>
      <p:sp>
        <p:nvSpPr>
          <p:cNvPr id="3075" name="Text Box 12"/>
          <p:cNvSpPr txBox="1">
            <a:spLocks noGrp="1" noChangeArrowheads="1"/>
          </p:cNvSpPr>
          <p:nvPr>
            <p:ph type="title"/>
          </p:nvPr>
        </p:nvSpPr>
        <p:spPr bwMode="auto">
          <a:xfrm>
            <a:off x="-42185" y="685800"/>
            <a:ext cx="91440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3600" b="1" u="sng" dirty="0">
                <a:solidFill>
                  <a:schemeClr val="tx1"/>
                </a:solidFill>
                <a:latin typeface="Calibri" panose="020F0502020204030204" pitchFamily="34" charset="0"/>
              </a:rPr>
              <a:t>Unemployed</a:t>
            </a:r>
          </a:p>
        </p:txBody>
      </p:sp>
      <p:sp>
        <p:nvSpPr>
          <p:cNvPr id="3076"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 name="TextBox 9"/>
          <p:cNvSpPr txBox="1"/>
          <p:nvPr/>
        </p:nvSpPr>
        <p:spPr>
          <a:xfrm>
            <a:off x="268288" y="152400"/>
            <a:ext cx="2212975" cy="338554"/>
          </a:xfrm>
          <a:prstGeom prst="rect">
            <a:avLst/>
          </a:prstGeom>
          <a:noFill/>
        </p:spPr>
        <p:txBody>
          <a:bodyPr wrap="square" rtlCol="0">
            <a:spAutoFit/>
          </a:bodyPr>
          <a:lstStyle/>
          <a:p>
            <a:r>
              <a:rPr lang="en-US" sz="1600" b="1" i="1" dirty="0">
                <a:solidFill>
                  <a:schemeClr val="bg1"/>
                </a:solidFill>
              </a:rPr>
              <a:t>#</a:t>
            </a:r>
            <a:r>
              <a:rPr lang="en-US" sz="1600" b="1" i="1" dirty="0" err="1">
                <a:solidFill>
                  <a:schemeClr val="bg1"/>
                </a:solidFill>
              </a:rPr>
              <a:t>nTIDELearn</a:t>
            </a:r>
            <a:endParaRPr lang="en-US" sz="1600" b="1" i="1" dirty="0">
              <a:solidFill>
                <a:schemeClr val="bg1"/>
              </a:solidFill>
            </a:endParaRPr>
          </a:p>
        </p:txBody>
      </p:sp>
      <p:pic>
        <p:nvPicPr>
          <p:cNvPr id="11" name="Picture 10"/>
          <p:cNvPicPr>
            <a:picLocks noChangeAspect="1"/>
          </p:cNvPicPr>
          <p:nvPr/>
        </p:nvPicPr>
        <p:blipFill>
          <a:blip r:embed="rId3"/>
          <a:stretch>
            <a:fillRect/>
          </a:stretch>
        </p:blipFill>
        <p:spPr>
          <a:xfrm>
            <a:off x="8149266" y="80364"/>
            <a:ext cx="952549" cy="482625"/>
          </a:xfrm>
          <a:prstGeom prst="rect">
            <a:avLst/>
          </a:prstGeom>
        </p:spPr>
      </p:pic>
      <p:sp>
        <p:nvSpPr>
          <p:cNvPr id="9" name="Slide Number Placeholder 7">
            <a:extLst>
              <a:ext uri="{FF2B5EF4-FFF2-40B4-BE49-F238E27FC236}">
                <a16:creationId xmlns:a16="http://schemas.microsoft.com/office/drawing/2014/main" id="{D546DC17-813B-4E6A-B392-97313B5B6614}"/>
              </a:ext>
            </a:extLst>
          </p:cNvPr>
          <p:cNvSpPr txBox="1">
            <a:spLocks/>
          </p:cNvSpPr>
          <p:nvPr/>
        </p:nvSpPr>
        <p:spPr>
          <a:xfrm>
            <a:off x="0" y="6366687"/>
            <a:ext cx="6858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fld id="{843CCB1A-5FAC-44C2-A958-39EC00897567}" type="slidenum">
              <a:rPr lang="en-US" smtClean="0"/>
              <a:pPr algn="ctr">
                <a:defRPr/>
              </a:pPr>
              <a:t>18</a:t>
            </a:fld>
            <a:endParaRPr lang="en-US" dirty="0"/>
          </a:p>
        </p:txBody>
      </p:sp>
      <p:sp>
        <p:nvSpPr>
          <p:cNvPr id="27" name="Rectangle 26">
            <a:extLst>
              <a:ext uri="{FF2B5EF4-FFF2-40B4-BE49-F238E27FC236}">
                <a16:creationId xmlns:a16="http://schemas.microsoft.com/office/drawing/2014/main" id="{FD67F481-127A-4B95-8543-3A3E0F19F144}"/>
              </a:ext>
            </a:extLst>
          </p:cNvPr>
          <p:cNvSpPr/>
          <p:nvPr/>
        </p:nvSpPr>
        <p:spPr>
          <a:xfrm>
            <a:off x="3559885" y="3509549"/>
            <a:ext cx="5330952" cy="320040"/>
          </a:xfrm>
          <a:prstGeom prst="rect">
            <a:avLst/>
          </a:prstGeom>
          <a:solidFill>
            <a:srgbClr val="007A2C"/>
          </a:solidFill>
          <a:ln w="3175">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689,000 (72.9%)</a:t>
            </a:r>
          </a:p>
        </p:txBody>
      </p:sp>
      <p:sp>
        <p:nvSpPr>
          <p:cNvPr id="28" name="Rectangle 27">
            <a:extLst>
              <a:ext uri="{FF2B5EF4-FFF2-40B4-BE49-F238E27FC236}">
                <a16:creationId xmlns:a16="http://schemas.microsoft.com/office/drawing/2014/main" id="{7A9B783B-C4F7-4F41-AB4A-47B17BE9C5A3}"/>
              </a:ext>
            </a:extLst>
          </p:cNvPr>
          <p:cNvSpPr/>
          <p:nvPr/>
        </p:nvSpPr>
        <p:spPr>
          <a:xfrm>
            <a:off x="1572602" y="3509524"/>
            <a:ext cx="1984248" cy="320040"/>
          </a:xfrm>
          <a:prstGeom prst="rect">
            <a:avLst/>
          </a:prstGeom>
          <a:solidFill>
            <a:srgbClr val="92D050"/>
          </a:solidFill>
          <a:ln w="3175">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256,000 (27.1%)</a:t>
            </a:r>
          </a:p>
        </p:txBody>
      </p:sp>
      <p:sp>
        <p:nvSpPr>
          <p:cNvPr id="34" name="Rectangle 33">
            <a:extLst>
              <a:ext uri="{FF2B5EF4-FFF2-40B4-BE49-F238E27FC236}">
                <a16:creationId xmlns:a16="http://schemas.microsoft.com/office/drawing/2014/main" id="{A734CEE3-73E5-4B66-83C3-7E2BEE22719F}"/>
              </a:ext>
            </a:extLst>
          </p:cNvPr>
          <p:cNvSpPr/>
          <p:nvPr/>
        </p:nvSpPr>
        <p:spPr>
          <a:xfrm>
            <a:off x="3112825" y="5956874"/>
            <a:ext cx="5779008" cy="320040"/>
          </a:xfrm>
          <a:prstGeom prst="rect">
            <a:avLst/>
          </a:prstGeom>
          <a:solidFill>
            <a:srgbClr val="003591"/>
          </a:solidFill>
          <a:ln w="3175">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15,859,000 (79.0%)</a:t>
            </a:r>
          </a:p>
        </p:txBody>
      </p:sp>
      <p:sp>
        <p:nvSpPr>
          <p:cNvPr id="35" name="Rectangle 34">
            <a:extLst>
              <a:ext uri="{FF2B5EF4-FFF2-40B4-BE49-F238E27FC236}">
                <a16:creationId xmlns:a16="http://schemas.microsoft.com/office/drawing/2014/main" id="{38C3EF1F-BF2A-4CA5-9A67-6B60DC155428}"/>
              </a:ext>
            </a:extLst>
          </p:cNvPr>
          <p:cNvSpPr/>
          <p:nvPr/>
        </p:nvSpPr>
        <p:spPr>
          <a:xfrm>
            <a:off x="1576829" y="5954664"/>
            <a:ext cx="1536192" cy="320040"/>
          </a:xfrm>
          <a:prstGeom prst="rect">
            <a:avLst/>
          </a:prstGeom>
          <a:solidFill>
            <a:srgbClr val="7DABFF"/>
          </a:solidFill>
          <a:ln w="3175">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4,216,000 (21.0%)</a:t>
            </a:r>
          </a:p>
        </p:txBody>
      </p:sp>
      <p:sp>
        <p:nvSpPr>
          <p:cNvPr id="24" name="Rectangle 23">
            <a:extLst>
              <a:ext uri="{FF2B5EF4-FFF2-40B4-BE49-F238E27FC236}">
                <a16:creationId xmlns:a16="http://schemas.microsoft.com/office/drawing/2014/main" id="{35536F22-2D33-4D7E-A849-55C9D4E26F28}"/>
              </a:ext>
            </a:extLst>
          </p:cNvPr>
          <p:cNvSpPr/>
          <p:nvPr/>
        </p:nvSpPr>
        <p:spPr>
          <a:xfrm rot="16200000">
            <a:off x="-201168" y="2579169"/>
            <a:ext cx="1920240" cy="5943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mj-lt"/>
              </a:rPr>
              <a:t>People with </a:t>
            </a:r>
          </a:p>
          <a:p>
            <a:pPr algn="ctr"/>
            <a:r>
              <a:rPr lang="en-US" sz="2000" dirty="0">
                <a:solidFill>
                  <a:schemeClr val="tx1"/>
                </a:solidFill>
                <a:latin typeface="+mj-lt"/>
              </a:rPr>
              <a:t>Disabilities</a:t>
            </a:r>
          </a:p>
        </p:txBody>
      </p:sp>
      <p:sp>
        <p:nvSpPr>
          <p:cNvPr id="25" name="Rectangle 24">
            <a:extLst>
              <a:ext uri="{FF2B5EF4-FFF2-40B4-BE49-F238E27FC236}">
                <a16:creationId xmlns:a16="http://schemas.microsoft.com/office/drawing/2014/main" id="{68DB60C6-6DB4-494D-999C-0316A7995E71}"/>
              </a:ext>
            </a:extLst>
          </p:cNvPr>
          <p:cNvSpPr/>
          <p:nvPr/>
        </p:nvSpPr>
        <p:spPr>
          <a:xfrm rot="16200000">
            <a:off x="-212700" y="5058901"/>
            <a:ext cx="1920240" cy="5931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mj-lt"/>
              </a:rPr>
              <a:t>People without</a:t>
            </a:r>
          </a:p>
          <a:p>
            <a:pPr algn="ctr"/>
            <a:r>
              <a:rPr lang="en-US" sz="2000" dirty="0">
                <a:solidFill>
                  <a:schemeClr val="tx1"/>
                </a:solidFill>
                <a:latin typeface="+mj-lt"/>
              </a:rPr>
              <a:t>Disabilities</a:t>
            </a:r>
          </a:p>
        </p:txBody>
      </p:sp>
      <p:sp>
        <p:nvSpPr>
          <p:cNvPr id="30" name="Rectangle 29">
            <a:extLst>
              <a:ext uri="{FF2B5EF4-FFF2-40B4-BE49-F238E27FC236}">
                <a16:creationId xmlns:a16="http://schemas.microsoft.com/office/drawing/2014/main" id="{F19F0BC9-FFA8-4480-A886-7B55BD1EEDC5}"/>
              </a:ext>
            </a:extLst>
          </p:cNvPr>
          <p:cNvSpPr/>
          <p:nvPr/>
        </p:nvSpPr>
        <p:spPr>
          <a:xfrm>
            <a:off x="3850844" y="3018107"/>
            <a:ext cx="5038344" cy="320040"/>
          </a:xfrm>
          <a:prstGeom prst="rect">
            <a:avLst/>
          </a:prstGeom>
          <a:solidFill>
            <a:srgbClr val="007A2C"/>
          </a:solidFill>
          <a:ln w="3175">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651,000 (68.9%)</a:t>
            </a:r>
          </a:p>
        </p:txBody>
      </p:sp>
      <p:sp>
        <p:nvSpPr>
          <p:cNvPr id="31" name="Rectangle 30">
            <a:extLst>
              <a:ext uri="{FF2B5EF4-FFF2-40B4-BE49-F238E27FC236}">
                <a16:creationId xmlns:a16="http://schemas.microsoft.com/office/drawing/2014/main" id="{6FC7B8A4-F622-4953-9138-B51B80A594E9}"/>
              </a:ext>
            </a:extLst>
          </p:cNvPr>
          <p:cNvSpPr/>
          <p:nvPr/>
        </p:nvSpPr>
        <p:spPr>
          <a:xfrm>
            <a:off x="1572691" y="3018107"/>
            <a:ext cx="2276856" cy="320040"/>
          </a:xfrm>
          <a:prstGeom prst="rect">
            <a:avLst/>
          </a:prstGeom>
          <a:solidFill>
            <a:srgbClr val="92D050"/>
          </a:solidFill>
          <a:ln w="3175">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294,000 (31.1%)</a:t>
            </a:r>
          </a:p>
        </p:txBody>
      </p:sp>
      <p:sp>
        <p:nvSpPr>
          <p:cNvPr id="43" name="Rectangle 42">
            <a:extLst>
              <a:ext uri="{FF2B5EF4-FFF2-40B4-BE49-F238E27FC236}">
                <a16:creationId xmlns:a16="http://schemas.microsoft.com/office/drawing/2014/main" id="{CC09ACEE-B897-4014-91DE-B8F6071E0450}"/>
              </a:ext>
            </a:extLst>
          </p:cNvPr>
          <p:cNvSpPr/>
          <p:nvPr/>
        </p:nvSpPr>
        <p:spPr>
          <a:xfrm>
            <a:off x="3409950" y="5464278"/>
            <a:ext cx="4846320" cy="320040"/>
          </a:xfrm>
          <a:prstGeom prst="rect">
            <a:avLst/>
          </a:prstGeom>
          <a:solidFill>
            <a:srgbClr val="003591"/>
          </a:solidFill>
          <a:ln w="3175">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13,307,000 (72.5%)</a:t>
            </a:r>
          </a:p>
        </p:txBody>
      </p:sp>
      <p:sp>
        <p:nvSpPr>
          <p:cNvPr id="44" name="Rectangle 43">
            <a:extLst>
              <a:ext uri="{FF2B5EF4-FFF2-40B4-BE49-F238E27FC236}">
                <a16:creationId xmlns:a16="http://schemas.microsoft.com/office/drawing/2014/main" id="{DBD49C50-DCA5-421D-8945-BF6A8EBCA3B6}"/>
              </a:ext>
            </a:extLst>
          </p:cNvPr>
          <p:cNvSpPr/>
          <p:nvPr/>
        </p:nvSpPr>
        <p:spPr>
          <a:xfrm>
            <a:off x="1571000" y="5464278"/>
            <a:ext cx="1837944" cy="320040"/>
          </a:xfrm>
          <a:prstGeom prst="rect">
            <a:avLst/>
          </a:prstGeom>
          <a:solidFill>
            <a:srgbClr val="7DABFF"/>
          </a:solidFill>
          <a:ln w="3175">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5,048,000 (27.5%)</a:t>
            </a:r>
          </a:p>
        </p:txBody>
      </p:sp>
      <p:cxnSp>
        <p:nvCxnSpPr>
          <p:cNvPr id="70" name="Straight Connector 69">
            <a:extLst>
              <a:ext uri="{FF2B5EF4-FFF2-40B4-BE49-F238E27FC236}">
                <a16:creationId xmlns:a16="http://schemas.microsoft.com/office/drawing/2014/main" id="{EF684F9B-E6F0-4AFF-B708-E3C45D6C7B8A}"/>
              </a:ext>
            </a:extLst>
          </p:cNvPr>
          <p:cNvCxnSpPr>
            <a:cxnSpLocks/>
          </p:cNvCxnSpPr>
          <p:nvPr/>
        </p:nvCxnSpPr>
        <p:spPr>
          <a:xfrm flipH="1" flipV="1">
            <a:off x="1570657" y="1370838"/>
            <a:ext cx="169" cy="5334762"/>
          </a:xfrm>
          <a:prstGeom prst="line">
            <a:avLst/>
          </a:prstGeom>
        </p:spPr>
        <p:style>
          <a:lnRef idx="1">
            <a:schemeClr val="dk1"/>
          </a:lnRef>
          <a:fillRef idx="0">
            <a:schemeClr val="dk1"/>
          </a:fillRef>
          <a:effectRef idx="0">
            <a:schemeClr val="dk1"/>
          </a:effectRef>
          <a:fontRef idx="minor">
            <a:schemeClr val="tx1"/>
          </a:fontRef>
        </p:style>
      </p:cxnSp>
      <p:sp>
        <p:nvSpPr>
          <p:cNvPr id="73" name="Rectangle 72">
            <a:extLst>
              <a:ext uri="{FF2B5EF4-FFF2-40B4-BE49-F238E27FC236}">
                <a16:creationId xmlns:a16="http://schemas.microsoft.com/office/drawing/2014/main" id="{07DCA182-6C08-4E17-9975-9C6EF6B93676}"/>
              </a:ext>
            </a:extLst>
          </p:cNvPr>
          <p:cNvSpPr/>
          <p:nvPr/>
        </p:nvSpPr>
        <p:spPr>
          <a:xfrm>
            <a:off x="4907793" y="2521152"/>
            <a:ext cx="3300984" cy="320040"/>
          </a:xfrm>
          <a:prstGeom prst="rect">
            <a:avLst/>
          </a:prstGeom>
          <a:solidFill>
            <a:srgbClr val="007A2C"/>
          </a:solidFill>
          <a:ln w="3175">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426,000 (49.7%)</a:t>
            </a:r>
          </a:p>
        </p:txBody>
      </p:sp>
      <p:sp>
        <p:nvSpPr>
          <p:cNvPr id="74" name="Rectangle 73">
            <a:extLst>
              <a:ext uri="{FF2B5EF4-FFF2-40B4-BE49-F238E27FC236}">
                <a16:creationId xmlns:a16="http://schemas.microsoft.com/office/drawing/2014/main" id="{D394949D-7371-472A-A2F7-8519F2F0E93F}"/>
              </a:ext>
            </a:extLst>
          </p:cNvPr>
          <p:cNvSpPr/>
          <p:nvPr/>
        </p:nvSpPr>
        <p:spPr>
          <a:xfrm>
            <a:off x="1573490" y="2521152"/>
            <a:ext cx="3337560" cy="320040"/>
          </a:xfrm>
          <a:prstGeom prst="rect">
            <a:avLst/>
          </a:prstGeom>
          <a:solidFill>
            <a:srgbClr val="92D050"/>
          </a:solidFill>
          <a:ln w="3175">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432,000 (50.3%)</a:t>
            </a:r>
          </a:p>
        </p:txBody>
      </p:sp>
      <p:sp>
        <p:nvSpPr>
          <p:cNvPr id="76" name="Rectangle 75">
            <a:extLst>
              <a:ext uri="{FF2B5EF4-FFF2-40B4-BE49-F238E27FC236}">
                <a16:creationId xmlns:a16="http://schemas.microsoft.com/office/drawing/2014/main" id="{594BC9D3-DA50-47AA-98AC-026C0C160A79}"/>
              </a:ext>
            </a:extLst>
          </p:cNvPr>
          <p:cNvSpPr/>
          <p:nvPr/>
        </p:nvSpPr>
        <p:spPr>
          <a:xfrm>
            <a:off x="4040076" y="4970115"/>
            <a:ext cx="3383280" cy="320040"/>
          </a:xfrm>
          <a:prstGeom prst="rect">
            <a:avLst/>
          </a:prstGeom>
          <a:solidFill>
            <a:srgbClr val="003591"/>
          </a:solidFill>
          <a:ln w="3175">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9,284,000 (57.8%)</a:t>
            </a:r>
          </a:p>
        </p:txBody>
      </p:sp>
      <p:sp>
        <p:nvSpPr>
          <p:cNvPr id="77" name="Rectangle 76">
            <a:extLst>
              <a:ext uri="{FF2B5EF4-FFF2-40B4-BE49-F238E27FC236}">
                <a16:creationId xmlns:a16="http://schemas.microsoft.com/office/drawing/2014/main" id="{2625DF7F-D9FF-44B6-A6ED-3851D25D6460}"/>
              </a:ext>
            </a:extLst>
          </p:cNvPr>
          <p:cNvSpPr/>
          <p:nvPr/>
        </p:nvSpPr>
        <p:spPr>
          <a:xfrm>
            <a:off x="1570826" y="4970115"/>
            <a:ext cx="2468880" cy="320040"/>
          </a:xfrm>
          <a:prstGeom prst="rect">
            <a:avLst/>
          </a:prstGeom>
          <a:solidFill>
            <a:srgbClr val="7DABFF"/>
          </a:solidFill>
          <a:ln w="3175">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6,778,000 (42.2%)</a:t>
            </a:r>
          </a:p>
        </p:txBody>
      </p:sp>
      <p:sp>
        <p:nvSpPr>
          <p:cNvPr id="80" name="Rectangle 79">
            <a:extLst>
              <a:ext uri="{FF2B5EF4-FFF2-40B4-BE49-F238E27FC236}">
                <a16:creationId xmlns:a16="http://schemas.microsoft.com/office/drawing/2014/main" id="{313AC68C-B74F-46A8-8559-B433B28BB920}"/>
              </a:ext>
            </a:extLst>
          </p:cNvPr>
          <p:cNvSpPr/>
          <p:nvPr/>
        </p:nvSpPr>
        <p:spPr>
          <a:xfrm rot="16200000">
            <a:off x="1158829" y="5935701"/>
            <a:ext cx="427913" cy="29923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wrap="none" lIns="36576" rIns="36576" rtlCol="0" anchor="ctr"/>
          <a:lstStyle/>
          <a:p>
            <a:pPr algn="ctr"/>
            <a:r>
              <a:rPr lang="en-US" sz="1300" dirty="0">
                <a:solidFill>
                  <a:schemeClr val="tx1"/>
                </a:solidFill>
                <a:latin typeface="+mj-lt"/>
              </a:rPr>
              <a:t>April</a:t>
            </a:r>
            <a:endParaRPr lang="en-US" sz="1300" b="1" dirty="0">
              <a:solidFill>
                <a:schemeClr val="tx1"/>
              </a:solidFill>
              <a:latin typeface="+mj-lt"/>
            </a:endParaRPr>
          </a:p>
        </p:txBody>
      </p:sp>
      <p:sp>
        <p:nvSpPr>
          <p:cNvPr id="81" name="Rectangle 80">
            <a:extLst>
              <a:ext uri="{FF2B5EF4-FFF2-40B4-BE49-F238E27FC236}">
                <a16:creationId xmlns:a16="http://schemas.microsoft.com/office/drawing/2014/main" id="{A7CD081E-F575-48FF-B2D6-58F8C76023D7}"/>
              </a:ext>
            </a:extLst>
          </p:cNvPr>
          <p:cNvSpPr/>
          <p:nvPr/>
        </p:nvSpPr>
        <p:spPr>
          <a:xfrm rot="16200000">
            <a:off x="1155242" y="5430498"/>
            <a:ext cx="427913" cy="29923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wrap="none" lIns="36576" rIns="36576" rtlCol="0" anchor="ctr"/>
          <a:lstStyle/>
          <a:p>
            <a:pPr algn="ctr"/>
            <a:r>
              <a:rPr lang="en-US" sz="1300" dirty="0">
                <a:solidFill>
                  <a:schemeClr val="tx1"/>
                </a:solidFill>
                <a:latin typeface="+mj-lt"/>
              </a:rPr>
              <a:t>May</a:t>
            </a:r>
            <a:endParaRPr lang="en-US" sz="1300" b="1" dirty="0">
              <a:solidFill>
                <a:schemeClr val="tx1"/>
              </a:solidFill>
              <a:latin typeface="+mj-lt"/>
            </a:endParaRPr>
          </a:p>
        </p:txBody>
      </p:sp>
      <p:sp>
        <p:nvSpPr>
          <p:cNvPr id="82" name="Rectangle 81">
            <a:extLst>
              <a:ext uri="{FF2B5EF4-FFF2-40B4-BE49-F238E27FC236}">
                <a16:creationId xmlns:a16="http://schemas.microsoft.com/office/drawing/2014/main" id="{63942A4C-0A14-4474-8D74-304463AB7305}"/>
              </a:ext>
            </a:extLst>
          </p:cNvPr>
          <p:cNvSpPr/>
          <p:nvPr/>
        </p:nvSpPr>
        <p:spPr>
          <a:xfrm rot="16200000">
            <a:off x="1157445" y="4938666"/>
            <a:ext cx="427913" cy="29923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wrap="none" lIns="36576" rIns="36576" rtlCol="0" anchor="ctr"/>
          <a:lstStyle/>
          <a:p>
            <a:pPr algn="ctr"/>
            <a:r>
              <a:rPr lang="en-US" sz="1300" dirty="0">
                <a:solidFill>
                  <a:schemeClr val="tx1"/>
                </a:solidFill>
                <a:latin typeface="+mj-lt"/>
              </a:rPr>
              <a:t>June</a:t>
            </a:r>
            <a:endParaRPr lang="en-US" sz="1300" b="1" dirty="0">
              <a:solidFill>
                <a:schemeClr val="tx1"/>
              </a:solidFill>
              <a:latin typeface="+mj-lt"/>
            </a:endParaRPr>
          </a:p>
        </p:txBody>
      </p:sp>
      <p:cxnSp>
        <p:nvCxnSpPr>
          <p:cNvPr id="83" name="Straight Connector 82">
            <a:extLst>
              <a:ext uri="{FF2B5EF4-FFF2-40B4-BE49-F238E27FC236}">
                <a16:creationId xmlns:a16="http://schemas.microsoft.com/office/drawing/2014/main" id="{7AE217F3-2F08-467B-91AE-8565435DF114}"/>
              </a:ext>
            </a:extLst>
          </p:cNvPr>
          <p:cNvCxnSpPr>
            <a:cxnSpLocks/>
          </p:cNvCxnSpPr>
          <p:nvPr/>
        </p:nvCxnSpPr>
        <p:spPr>
          <a:xfrm>
            <a:off x="95693" y="4117874"/>
            <a:ext cx="8991600"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92" name="Rectangle 91">
            <a:extLst>
              <a:ext uri="{FF2B5EF4-FFF2-40B4-BE49-F238E27FC236}">
                <a16:creationId xmlns:a16="http://schemas.microsoft.com/office/drawing/2014/main" id="{2486324B-B16A-4CFC-B80F-B482FFBD1CEF}"/>
              </a:ext>
            </a:extLst>
          </p:cNvPr>
          <p:cNvSpPr/>
          <p:nvPr/>
        </p:nvSpPr>
        <p:spPr>
          <a:xfrm>
            <a:off x="1969825" y="1461840"/>
            <a:ext cx="2286000" cy="32004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tIns="0" rIns="91440" bIns="0" rtlCol="0" anchor="ctr" anchorCtr="0"/>
          <a:lstStyle/>
          <a:p>
            <a:pPr algn="ctr"/>
            <a:r>
              <a:rPr lang="en-US" sz="1600" b="1" dirty="0">
                <a:solidFill>
                  <a:schemeClr val="tx1"/>
                </a:solidFill>
              </a:rPr>
              <a:t>Looking for Work</a:t>
            </a:r>
          </a:p>
        </p:txBody>
      </p:sp>
      <p:sp>
        <p:nvSpPr>
          <p:cNvPr id="93" name="Rectangle 92">
            <a:extLst>
              <a:ext uri="{FF2B5EF4-FFF2-40B4-BE49-F238E27FC236}">
                <a16:creationId xmlns:a16="http://schemas.microsoft.com/office/drawing/2014/main" id="{B434B0F5-67AA-492C-B855-A5818E858DBE}"/>
              </a:ext>
            </a:extLst>
          </p:cNvPr>
          <p:cNvSpPr/>
          <p:nvPr/>
        </p:nvSpPr>
        <p:spPr>
          <a:xfrm>
            <a:off x="5662055" y="1461840"/>
            <a:ext cx="2286000" cy="32004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On Temporary Layoff</a:t>
            </a:r>
          </a:p>
        </p:txBody>
      </p:sp>
      <p:sp>
        <p:nvSpPr>
          <p:cNvPr id="47" name="Rectangle 46">
            <a:extLst>
              <a:ext uri="{FF2B5EF4-FFF2-40B4-BE49-F238E27FC236}">
                <a16:creationId xmlns:a16="http://schemas.microsoft.com/office/drawing/2014/main" id="{32FE864A-B49F-4DF9-B406-A2184716074B}"/>
              </a:ext>
            </a:extLst>
          </p:cNvPr>
          <p:cNvSpPr/>
          <p:nvPr/>
        </p:nvSpPr>
        <p:spPr>
          <a:xfrm>
            <a:off x="4485168" y="2016814"/>
            <a:ext cx="2523744" cy="320040"/>
          </a:xfrm>
          <a:prstGeom prst="rect">
            <a:avLst/>
          </a:prstGeom>
          <a:solidFill>
            <a:srgbClr val="007A2C"/>
          </a:solidFill>
          <a:ln w="3175">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326,000 (46.5%)</a:t>
            </a:r>
          </a:p>
        </p:txBody>
      </p:sp>
      <p:sp>
        <p:nvSpPr>
          <p:cNvPr id="48" name="Rectangle 47">
            <a:extLst>
              <a:ext uri="{FF2B5EF4-FFF2-40B4-BE49-F238E27FC236}">
                <a16:creationId xmlns:a16="http://schemas.microsoft.com/office/drawing/2014/main" id="{2D293441-B811-4EF2-8C2E-6FB1637F3E2A}"/>
              </a:ext>
            </a:extLst>
          </p:cNvPr>
          <p:cNvSpPr/>
          <p:nvPr/>
        </p:nvSpPr>
        <p:spPr>
          <a:xfrm>
            <a:off x="1573235" y="2016814"/>
            <a:ext cx="2907792" cy="320040"/>
          </a:xfrm>
          <a:prstGeom prst="rect">
            <a:avLst/>
          </a:prstGeom>
          <a:solidFill>
            <a:srgbClr val="92D050"/>
          </a:solidFill>
          <a:ln w="3175">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376,000 (53.5%)</a:t>
            </a:r>
          </a:p>
        </p:txBody>
      </p:sp>
      <p:sp>
        <p:nvSpPr>
          <p:cNvPr id="54" name="Rectangle 53">
            <a:extLst>
              <a:ext uri="{FF2B5EF4-FFF2-40B4-BE49-F238E27FC236}">
                <a16:creationId xmlns:a16="http://schemas.microsoft.com/office/drawing/2014/main" id="{C17F1630-3822-4677-BA3A-97E80C858ED8}"/>
              </a:ext>
            </a:extLst>
          </p:cNvPr>
          <p:cNvSpPr/>
          <p:nvPr/>
        </p:nvSpPr>
        <p:spPr>
          <a:xfrm>
            <a:off x="4016009" y="4475483"/>
            <a:ext cx="3072384" cy="320040"/>
          </a:xfrm>
          <a:prstGeom prst="rect">
            <a:avLst/>
          </a:prstGeom>
          <a:solidFill>
            <a:srgbClr val="003591"/>
          </a:solidFill>
          <a:ln w="3175">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8,425,000 (55.7%)</a:t>
            </a:r>
          </a:p>
        </p:txBody>
      </p:sp>
      <p:sp>
        <p:nvSpPr>
          <p:cNvPr id="55" name="Rectangle 54">
            <a:extLst>
              <a:ext uri="{FF2B5EF4-FFF2-40B4-BE49-F238E27FC236}">
                <a16:creationId xmlns:a16="http://schemas.microsoft.com/office/drawing/2014/main" id="{F1F62D81-EFF0-4BB0-972E-33FB3C4BEC62}"/>
              </a:ext>
            </a:extLst>
          </p:cNvPr>
          <p:cNvSpPr/>
          <p:nvPr/>
        </p:nvSpPr>
        <p:spPr>
          <a:xfrm>
            <a:off x="1572157" y="4475483"/>
            <a:ext cx="2441448" cy="320040"/>
          </a:xfrm>
          <a:prstGeom prst="rect">
            <a:avLst/>
          </a:prstGeom>
          <a:solidFill>
            <a:srgbClr val="7DABFF"/>
          </a:solidFill>
          <a:ln w="3175">
            <a:solidFill>
              <a:schemeClr val="dk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6,700,000 (44.3%)</a:t>
            </a:r>
          </a:p>
        </p:txBody>
      </p:sp>
      <p:sp>
        <p:nvSpPr>
          <p:cNvPr id="56" name="Rectangle 55">
            <a:extLst>
              <a:ext uri="{FF2B5EF4-FFF2-40B4-BE49-F238E27FC236}">
                <a16:creationId xmlns:a16="http://schemas.microsoft.com/office/drawing/2014/main" id="{9CD05AE7-D46C-42DA-94E1-5FC2A88CD4BD}"/>
              </a:ext>
            </a:extLst>
          </p:cNvPr>
          <p:cNvSpPr/>
          <p:nvPr/>
        </p:nvSpPr>
        <p:spPr>
          <a:xfrm rot="16200000">
            <a:off x="1155607" y="4435170"/>
            <a:ext cx="427913" cy="29923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wrap="none" lIns="36576" rIns="36576" rtlCol="0" anchor="ctr"/>
          <a:lstStyle/>
          <a:p>
            <a:pPr algn="ctr"/>
            <a:r>
              <a:rPr lang="en-US" sz="1300" dirty="0">
                <a:solidFill>
                  <a:schemeClr val="tx1"/>
                </a:solidFill>
                <a:latin typeface="+mj-lt"/>
              </a:rPr>
              <a:t>July</a:t>
            </a:r>
            <a:endParaRPr lang="en-US" sz="1300" b="1" dirty="0">
              <a:solidFill>
                <a:schemeClr val="tx1"/>
              </a:solidFill>
              <a:latin typeface="+mj-lt"/>
            </a:endParaRPr>
          </a:p>
        </p:txBody>
      </p:sp>
      <p:sp>
        <p:nvSpPr>
          <p:cNvPr id="68" name="Rectangle 67">
            <a:extLst>
              <a:ext uri="{FF2B5EF4-FFF2-40B4-BE49-F238E27FC236}">
                <a16:creationId xmlns:a16="http://schemas.microsoft.com/office/drawing/2014/main" id="{154D3F87-AAF7-41CB-BA0C-B718FDC0A470}"/>
              </a:ext>
            </a:extLst>
          </p:cNvPr>
          <p:cNvSpPr/>
          <p:nvPr/>
        </p:nvSpPr>
        <p:spPr>
          <a:xfrm rot="16200000">
            <a:off x="1155606" y="3476905"/>
            <a:ext cx="427913" cy="29923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wrap="none" lIns="36576" rIns="36576" rtlCol="0" anchor="ctr"/>
          <a:lstStyle/>
          <a:p>
            <a:pPr algn="ctr"/>
            <a:r>
              <a:rPr lang="en-US" sz="1300" dirty="0">
                <a:solidFill>
                  <a:schemeClr val="tx1"/>
                </a:solidFill>
                <a:latin typeface="+mj-lt"/>
              </a:rPr>
              <a:t>April</a:t>
            </a:r>
            <a:endParaRPr lang="en-US" sz="1300" b="1" dirty="0">
              <a:solidFill>
                <a:schemeClr val="tx1"/>
              </a:solidFill>
              <a:latin typeface="+mj-lt"/>
            </a:endParaRPr>
          </a:p>
        </p:txBody>
      </p:sp>
      <p:sp>
        <p:nvSpPr>
          <p:cNvPr id="69" name="Rectangle 68">
            <a:extLst>
              <a:ext uri="{FF2B5EF4-FFF2-40B4-BE49-F238E27FC236}">
                <a16:creationId xmlns:a16="http://schemas.microsoft.com/office/drawing/2014/main" id="{30CAC147-72FE-453D-9204-E3755DF4340C}"/>
              </a:ext>
            </a:extLst>
          </p:cNvPr>
          <p:cNvSpPr/>
          <p:nvPr/>
        </p:nvSpPr>
        <p:spPr>
          <a:xfrm rot="16200000">
            <a:off x="1157806" y="2971702"/>
            <a:ext cx="427913" cy="29923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wrap="none" lIns="36576" rIns="36576" rtlCol="0" anchor="ctr"/>
          <a:lstStyle/>
          <a:p>
            <a:pPr algn="ctr"/>
            <a:r>
              <a:rPr lang="en-US" sz="1300" dirty="0">
                <a:solidFill>
                  <a:schemeClr val="tx1"/>
                </a:solidFill>
                <a:latin typeface="+mj-lt"/>
              </a:rPr>
              <a:t>May</a:t>
            </a:r>
            <a:endParaRPr lang="en-US" sz="1300" b="1" dirty="0">
              <a:solidFill>
                <a:schemeClr val="tx1"/>
              </a:solidFill>
              <a:latin typeface="+mj-lt"/>
            </a:endParaRPr>
          </a:p>
        </p:txBody>
      </p:sp>
      <p:sp>
        <p:nvSpPr>
          <p:cNvPr id="71" name="Rectangle 70">
            <a:extLst>
              <a:ext uri="{FF2B5EF4-FFF2-40B4-BE49-F238E27FC236}">
                <a16:creationId xmlns:a16="http://schemas.microsoft.com/office/drawing/2014/main" id="{18F8FC89-9804-47F4-8E78-45CB76788C16}"/>
              </a:ext>
            </a:extLst>
          </p:cNvPr>
          <p:cNvSpPr/>
          <p:nvPr/>
        </p:nvSpPr>
        <p:spPr>
          <a:xfrm rot="16200000">
            <a:off x="1154222" y="2479870"/>
            <a:ext cx="427913" cy="29923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wrap="none" lIns="36576" rIns="36576" rtlCol="0" anchor="ctr"/>
          <a:lstStyle/>
          <a:p>
            <a:pPr algn="ctr"/>
            <a:r>
              <a:rPr lang="en-US" sz="1300" dirty="0">
                <a:solidFill>
                  <a:schemeClr val="tx1"/>
                </a:solidFill>
                <a:latin typeface="+mj-lt"/>
              </a:rPr>
              <a:t>June</a:t>
            </a:r>
            <a:endParaRPr lang="en-US" sz="1300" b="1" dirty="0">
              <a:solidFill>
                <a:schemeClr val="tx1"/>
              </a:solidFill>
              <a:latin typeface="+mj-lt"/>
            </a:endParaRPr>
          </a:p>
        </p:txBody>
      </p:sp>
      <p:sp>
        <p:nvSpPr>
          <p:cNvPr id="79" name="Rectangle 78">
            <a:extLst>
              <a:ext uri="{FF2B5EF4-FFF2-40B4-BE49-F238E27FC236}">
                <a16:creationId xmlns:a16="http://schemas.microsoft.com/office/drawing/2014/main" id="{055961D4-C624-448D-AD4E-7CED044CA34C}"/>
              </a:ext>
            </a:extLst>
          </p:cNvPr>
          <p:cNvSpPr/>
          <p:nvPr/>
        </p:nvSpPr>
        <p:spPr>
          <a:xfrm rot="16200000">
            <a:off x="1158171" y="1976374"/>
            <a:ext cx="427913" cy="29923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wrap="none" lIns="36576" rIns="36576" rtlCol="0" anchor="ctr"/>
          <a:lstStyle/>
          <a:p>
            <a:pPr algn="ctr"/>
            <a:r>
              <a:rPr lang="en-US" sz="1300" dirty="0">
                <a:solidFill>
                  <a:schemeClr val="tx1"/>
                </a:solidFill>
                <a:latin typeface="+mj-lt"/>
              </a:rPr>
              <a:t>July</a:t>
            </a:r>
            <a:endParaRPr lang="en-US" sz="1300" b="1" dirty="0">
              <a:solidFill>
                <a:schemeClr val="tx1"/>
              </a:solidFill>
              <a:latin typeface="+mj-lt"/>
            </a:endParaRPr>
          </a:p>
        </p:txBody>
      </p:sp>
    </p:spTree>
    <p:extLst>
      <p:ext uri="{BB962C8B-B14F-4D97-AF65-F5344CB8AC3E}">
        <p14:creationId xmlns:p14="http://schemas.microsoft.com/office/powerpoint/2010/main" val="5069866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5"/>
                                        </p:tgtEl>
                                        <p:attrNameLst>
                                          <p:attrName>style.visibility</p:attrName>
                                        </p:attrNameLst>
                                      </p:cBhvr>
                                      <p:to>
                                        <p:strVal val="visible"/>
                                      </p:to>
                                    </p:set>
                                    <p:animEffect transition="in" filter="fade">
                                      <p:cBhvr>
                                        <p:cTn id="17" dur="500"/>
                                        <p:tgtEl>
                                          <p:spTgt spid="7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500"/>
                                        <p:tgtEl>
                                          <p:spTgt spid="4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8"/>
                                        </p:tgtEl>
                                        <p:attrNameLst>
                                          <p:attrName>style.visibility</p:attrName>
                                        </p:attrNameLst>
                                      </p:cBhvr>
                                      <p:to>
                                        <p:strVal val="visible"/>
                                      </p:to>
                                    </p:set>
                                    <p:animEffect transition="in" filter="fade">
                                      <p:cBhvr>
                                        <p:cTn id="37" dur="500"/>
                                        <p:tgtEl>
                                          <p:spTgt spid="7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fade">
                                      <p:cBhvr>
                                        <p:cTn id="42" dur="500"/>
                                        <p:tgtEl>
                                          <p:spTgt spid="5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500"/>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500"/>
                                        <p:tgtEl>
                                          <p:spTgt spid="2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500"/>
                                        <p:tgtEl>
                                          <p:spTgt spid="3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500"/>
                                        <p:tgtEl>
                                          <p:spTgt spid="34"/>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500"/>
                                        <p:tgtEl>
                                          <p:spTgt spid="31"/>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500"/>
                                        <p:tgtEl>
                                          <p:spTgt spid="30"/>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500"/>
                                        <p:tgtEl>
                                          <p:spTgt spid="44"/>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fade">
                                      <p:cBhvr>
                                        <p:cTn id="82" dur="500"/>
                                        <p:tgtEl>
                                          <p:spTgt spid="43"/>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74"/>
                                        </p:tgtEl>
                                        <p:attrNameLst>
                                          <p:attrName>style.visibility</p:attrName>
                                        </p:attrNameLst>
                                      </p:cBhvr>
                                      <p:to>
                                        <p:strVal val="visible"/>
                                      </p:to>
                                    </p:set>
                                    <p:animEffect transition="in" filter="fade">
                                      <p:cBhvr>
                                        <p:cTn id="87" dur="500"/>
                                        <p:tgtEl>
                                          <p:spTgt spid="74"/>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73"/>
                                        </p:tgtEl>
                                        <p:attrNameLst>
                                          <p:attrName>style.visibility</p:attrName>
                                        </p:attrNameLst>
                                      </p:cBhvr>
                                      <p:to>
                                        <p:strVal val="visible"/>
                                      </p:to>
                                    </p:set>
                                    <p:animEffect transition="in" filter="fade">
                                      <p:cBhvr>
                                        <p:cTn id="92" dur="500"/>
                                        <p:tgtEl>
                                          <p:spTgt spid="73"/>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77"/>
                                        </p:tgtEl>
                                        <p:attrNameLst>
                                          <p:attrName>style.visibility</p:attrName>
                                        </p:attrNameLst>
                                      </p:cBhvr>
                                      <p:to>
                                        <p:strVal val="visible"/>
                                      </p:to>
                                    </p:set>
                                    <p:animEffect transition="in" filter="fade">
                                      <p:cBhvr>
                                        <p:cTn id="97" dur="500"/>
                                        <p:tgtEl>
                                          <p:spTgt spid="77"/>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fade">
                                      <p:cBhvr>
                                        <p:cTn id="102" dur="500"/>
                                        <p:tgtEl>
                                          <p:spTgt spid="76"/>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fade">
                                      <p:cBhvr>
                                        <p:cTn id="107" dur="500"/>
                                        <p:tgtEl>
                                          <p:spTgt spid="48"/>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47"/>
                                        </p:tgtEl>
                                        <p:attrNameLst>
                                          <p:attrName>style.visibility</p:attrName>
                                        </p:attrNameLst>
                                      </p:cBhvr>
                                      <p:to>
                                        <p:strVal val="visible"/>
                                      </p:to>
                                    </p:set>
                                    <p:animEffect transition="in" filter="fade">
                                      <p:cBhvr>
                                        <p:cTn id="112" dur="500"/>
                                        <p:tgtEl>
                                          <p:spTgt spid="47"/>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55"/>
                                        </p:tgtEl>
                                        <p:attrNameLst>
                                          <p:attrName>style.visibility</p:attrName>
                                        </p:attrNameLst>
                                      </p:cBhvr>
                                      <p:to>
                                        <p:strVal val="visible"/>
                                      </p:to>
                                    </p:set>
                                    <p:animEffect transition="in" filter="fade">
                                      <p:cBhvr>
                                        <p:cTn id="11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3" grpId="0" animBg="1"/>
      <p:bldP spid="45" grpId="0" animBg="1"/>
      <p:bldP spid="14" grpId="0" animBg="1"/>
      <p:bldP spid="75" grpId="0" animBg="1"/>
      <p:bldP spid="78" grpId="0" animBg="1"/>
      <p:bldP spid="41" grpId="0" animBg="1"/>
      <p:bldP spid="27" grpId="0" animBg="1"/>
      <p:bldP spid="28" grpId="0" animBg="1"/>
      <p:bldP spid="34" grpId="0" animBg="1"/>
      <p:bldP spid="35" grpId="0" animBg="1"/>
      <p:bldP spid="30" grpId="0" animBg="1"/>
      <p:bldP spid="31" grpId="0" animBg="1"/>
      <p:bldP spid="43" grpId="0" animBg="1"/>
      <p:bldP spid="44" grpId="0" animBg="1"/>
      <p:bldP spid="73" grpId="0" animBg="1"/>
      <p:bldP spid="74" grpId="0" animBg="1"/>
      <p:bldP spid="76" grpId="0" animBg="1"/>
      <p:bldP spid="77" grpId="0" animBg="1"/>
      <p:bldP spid="47" grpId="0" animBg="1"/>
      <p:bldP spid="48" grpId="0" animBg="1"/>
      <p:bldP spid="54" grpId="0" animBg="1"/>
      <p:bldP spid="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2"/>
          <p:cNvSpPr txBox="1">
            <a:spLocks noGrp="1" noChangeArrowheads="1"/>
          </p:cNvSpPr>
          <p:nvPr>
            <p:ph type="title"/>
          </p:nvPr>
        </p:nvSpPr>
        <p:spPr bwMode="auto">
          <a:xfrm>
            <a:off x="-42185" y="685800"/>
            <a:ext cx="91440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3600" b="1" u="sng" dirty="0">
                <a:solidFill>
                  <a:schemeClr val="tx1"/>
                </a:solidFill>
                <a:latin typeface="Calibri" panose="020F0502020204030204" pitchFamily="34" charset="0"/>
              </a:rPr>
              <a:t>Labor Force Participation Rate</a:t>
            </a:r>
          </a:p>
        </p:txBody>
      </p:sp>
      <p:sp>
        <p:nvSpPr>
          <p:cNvPr id="3076"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 name="TextBox 9"/>
          <p:cNvSpPr txBox="1"/>
          <p:nvPr/>
        </p:nvSpPr>
        <p:spPr>
          <a:xfrm>
            <a:off x="268288" y="152400"/>
            <a:ext cx="2212975" cy="338554"/>
          </a:xfrm>
          <a:prstGeom prst="rect">
            <a:avLst/>
          </a:prstGeom>
          <a:noFill/>
        </p:spPr>
        <p:txBody>
          <a:bodyPr wrap="square" rtlCol="0">
            <a:spAutoFit/>
          </a:bodyPr>
          <a:lstStyle/>
          <a:p>
            <a:r>
              <a:rPr lang="en-US" sz="1600" b="1" i="1" dirty="0">
                <a:solidFill>
                  <a:schemeClr val="bg1"/>
                </a:solidFill>
              </a:rPr>
              <a:t>#</a:t>
            </a:r>
            <a:r>
              <a:rPr lang="en-US" sz="1600" b="1" i="1" dirty="0" err="1">
                <a:solidFill>
                  <a:schemeClr val="bg1"/>
                </a:solidFill>
              </a:rPr>
              <a:t>nTIDELearn</a:t>
            </a:r>
            <a:endParaRPr lang="en-US" sz="1600" b="1" i="1" dirty="0">
              <a:solidFill>
                <a:schemeClr val="bg1"/>
              </a:solidFill>
            </a:endParaRPr>
          </a:p>
        </p:txBody>
      </p:sp>
      <p:pic>
        <p:nvPicPr>
          <p:cNvPr id="11" name="Picture 10"/>
          <p:cNvPicPr>
            <a:picLocks noChangeAspect="1"/>
          </p:cNvPicPr>
          <p:nvPr/>
        </p:nvPicPr>
        <p:blipFill>
          <a:blip r:embed="rId3"/>
          <a:stretch>
            <a:fillRect/>
          </a:stretch>
        </p:blipFill>
        <p:spPr>
          <a:xfrm>
            <a:off x="8149266" y="80364"/>
            <a:ext cx="952549" cy="482625"/>
          </a:xfrm>
          <a:prstGeom prst="rect">
            <a:avLst/>
          </a:prstGeom>
        </p:spPr>
      </p:pic>
      <p:sp>
        <p:nvSpPr>
          <p:cNvPr id="3" name="Rectangle 2"/>
          <p:cNvSpPr/>
          <p:nvPr/>
        </p:nvSpPr>
        <p:spPr>
          <a:xfrm>
            <a:off x="8458200" y="3124200"/>
            <a:ext cx="304800" cy="1524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Slide Number Placeholder 7">
            <a:extLst>
              <a:ext uri="{FF2B5EF4-FFF2-40B4-BE49-F238E27FC236}">
                <a16:creationId xmlns:a16="http://schemas.microsoft.com/office/drawing/2014/main" id="{D546DC17-813B-4E6A-B392-97313B5B6614}"/>
              </a:ext>
            </a:extLst>
          </p:cNvPr>
          <p:cNvSpPr txBox="1">
            <a:spLocks/>
          </p:cNvSpPr>
          <p:nvPr/>
        </p:nvSpPr>
        <p:spPr>
          <a:xfrm>
            <a:off x="0" y="6366687"/>
            <a:ext cx="6858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fld id="{843CCB1A-5FAC-44C2-A958-39EC00897567}" type="slidenum">
              <a:rPr lang="en-US" smtClean="0"/>
              <a:pPr algn="ctr">
                <a:defRPr/>
              </a:pPr>
              <a:t>19</a:t>
            </a:fld>
            <a:endParaRPr lang="en-US" dirty="0"/>
          </a:p>
        </p:txBody>
      </p:sp>
      <p:pic>
        <p:nvPicPr>
          <p:cNvPr id="5" name="Picture 4">
            <a:extLst>
              <a:ext uri="{FF2B5EF4-FFF2-40B4-BE49-F238E27FC236}">
                <a16:creationId xmlns:a16="http://schemas.microsoft.com/office/drawing/2014/main" id="{077D0848-7927-4F3B-BACF-2FA72B81404B}"/>
              </a:ext>
            </a:extLst>
          </p:cNvPr>
          <p:cNvPicPr>
            <a:picLocks noChangeAspect="1"/>
          </p:cNvPicPr>
          <p:nvPr/>
        </p:nvPicPr>
        <p:blipFill>
          <a:blip r:embed="rId4"/>
          <a:stretch>
            <a:fillRect/>
          </a:stretch>
        </p:blipFill>
        <p:spPr>
          <a:xfrm>
            <a:off x="0" y="1550453"/>
            <a:ext cx="9144000" cy="4164547"/>
          </a:xfrm>
          <a:prstGeom prst="rect">
            <a:avLst/>
          </a:prstGeom>
        </p:spPr>
      </p:pic>
    </p:spTree>
    <p:extLst>
      <p:ext uri="{BB962C8B-B14F-4D97-AF65-F5344CB8AC3E}">
        <p14:creationId xmlns:p14="http://schemas.microsoft.com/office/powerpoint/2010/main" val="22688754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419100" y="1676400"/>
            <a:ext cx="8496300" cy="4699000"/>
          </a:xfrm>
        </p:spPr>
        <p:txBody>
          <a:bodyPr/>
          <a:lstStyle/>
          <a:p>
            <a:pPr>
              <a:spcBef>
                <a:spcPts val="0"/>
              </a:spcBef>
            </a:pPr>
            <a:r>
              <a:rPr lang="en-US" sz="2400" dirty="0"/>
              <a:t>Select </a:t>
            </a:r>
            <a:r>
              <a:rPr lang="en-US" sz="2400" b="1" dirty="0"/>
              <a:t>Closed Caption (CC)</a:t>
            </a:r>
            <a:r>
              <a:rPr lang="en-US" sz="2400" dirty="0"/>
              <a:t>, then</a:t>
            </a:r>
          </a:p>
          <a:p>
            <a:pPr marL="0" indent="0">
              <a:spcBef>
                <a:spcPts val="0"/>
              </a:spcBef>
              <a:buNone/>
            </a:pPr>
            <a:r>
              <a:rPr lang="en-US" sz="2400" dirty="0"/>
              <a:t>    pick </a:t>
            </a:r>
            <a:r>
              <a:rPr lang="en-US" sz="2400" b="1" dirty="0"/>
              <a:t>Show Subtitle</a:t>
            </a:r>
            <a:r>
              <a:rPr lang="en-US" sz="2400" dirty="0"/>
              <a:t> and the captions </a:t>
            </a:r>
          </a:p>
          <a:p>
            <a:pPr marL="0" indent="0">
              <a:spcBef>
                <a:spcPts val="0"/>
              </a:spcBef>
              <a:buNone/>
            </a:pPr>
            <a:r>
              <a:rPr lang="en-US" sz="2400" dirty="0"/>
              <a:t>    will appear on the bottom. </a:t>
            </a:r>
            <a:endParaRPr lang="en-US" sz="2400" dirty="0">
              <a:cs typeface="Calibri"/>
            </a:endParaRPr>
          </a:p>
          <a:p>
            <a:pPr>
              <a:spcBef>
                <a:spcPts val="1800"/>
              </a:spcBef>
            </a:pPr>
            <a:r>
              <a:rPr lang="en-US" sz="2400" dirty="0">
                <a:cs typeface="Calibri"/>
              </a:rPr>
              <a:t>If you pick </a:t>
            </a:r>
            <a:r>
              <a:rPr lang="en-US" sz="2400" b="1" dirty="0">
                <a:cs typeface="Calibri"/>
              </a:rPr>
              <a:t>View Full Transcript</a:t>
            </a:r>
            <a:r>
              <a:rPr lang="en-US" sz="2400" dirty="0">
                <a:cs typeface="Calibri"/>
              </a:rPr>
              <a:t>, a </a:t>
            </a:r>
          </a:p>
          <a:p>
            <a:pPr marL="0" indent="0">
              <a:spcBef>
                <a:spcPts val="0"/>
              </a:spcBef>
              <a:buNone/>
            </a:pPr>
            <a:r>
              <a:rPr lang="en-US" sz="2400" dirty="0">
                <a:cs typeface="Calibri"/>
              </a:rPr>
              <a:t>    running transcript of the captions will </a:t>
            </a:r>
          </a:p>
          <a:p>
            <a:pPr marL="0" indent="0">
              <a:spcBef>
                <a:spcPts val="0"/>
              </a:spcBef>
              <a:buNone/>
            </a:pPr>
            <a:r>
              <a:rPr lang="en-US" sz="2400" dirty="0">
                <a:cs typeface="Calibri"/>
              </a:rPr>
              <a:t>    appear on the side.</a:t>
            </a:r>
          </a:p>
          <a:p>
            <a:pPr>
              <a:spcBef>
                <a:spcPts val="1800"/>
              </a:spcBef>
            </a:pPr>
            <a:r>
              <a:rPr lang="en-US" sz="2400" dirty="0">
                <a:cs typeface="Calibri"/>
              </a:rPr>
              <a:t>Select </a:t>
            </a:r>
            <a:r>
              <a:rPr lang="en-US" sz="2400" b="1" dirty="0">
                <a:cs typeface="Calibri"/>
              </a:rPr>
              <a:t>Subtitle Settings </a:t>
            </a:r>
            <a:r>
              <a:rPr lang="en-US" sz="2400" dirty="0">
                <a:cs typeface="Calibri"/>
              </a:rPr>
              <a:t>to adjust the caption size.</a:t>
            </a:r>
          </a:p>
          <a:p>
            <a:pPr>
              <a:spcBef>
                <a:spcPts val="1800"/>
              </a:spcBef>
            </a:pPr>
            <a:r>
              <a:rPr lang="en-US" sz="2400" dirty="0">
                <a:cs typeface="Calibri"/>
              </a:rPr>
              <a:t>If you prefer to use </a:t>
            </a:r>
            <a:r>
              <a:rPr lang="en-US" sz="2400" dirty="0" err="1">
                <a:cs typeface="Calibri"/>
              </a:rPr>
              <a:t>Streamtext</a:t>
            </a:r>
            <a:r>
              <a:rPr lang="en-US" sz="2400" dirty="0">
                <a:cs typeface="Calibri"/>
              </a:rPr>
              <a:t>, here is the link: </a:t>
            </a:r>
            <a:r>
              <a:rPr lang="en-US" sz="2400" u="sng" dirty="0">
                <a:hlinkClick r:id="rId3"/>
              </a:rPr>
              <a:t>https://www.streamtext.net/player?event=UNH</a:t>
            </a:r>
            <a:endParaRPr lang="en-US" sz="2400" dirty="0">
              <a:cs typeface="Calibri"/>
            </a:endParaRPr>
          </a:p>
        </p:txBody>
      </p:sp>
      <p:sp>
        <p:nvSpPr>
          <p:cNvPr id="3075" name="Text Box 12"/>
          <p:cNvSpPr txBox="1">
            <a:spLocks noGrp="1" noChangeArrowheads="1"/>
          </p:cNvSpPr>
          <p:nvPr>
            <p:ph type="title"/>
          </p:nvPr>
        </p:nvSpPr>
        <p:spPr bwMode="auto">
          <a:xfrm>
            <a:off x="-8468" y="685800"/>
            <a:ext cx="91440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3600" b="1" u="sng" dirty="0">
                <a:latin typeface="Calibri" panose="020F0502020204030204" pitchFamily="34" charset="0"/>
                <a:cs typeface="Calibri" panose="020F0502020204030204" pitchFamily="34" charset="0"/>
              </a:rPr>
              <a:t>Captions are Available</a:t>
            </a:r>
            <a:endParaRPr lang="en-US" sz="3600" b="1" u="sng" dirty="0">
              <a:solidFill>
                <a:schemeClr val="tx1"/>
              </a:solidFill>
              <a:latin typeface="Calibri" panose="020F0502020204030204" pitchFamily="34" charset="0"/>
            </a:endParaRPr>
          </a:p>
        </p:txBody>
      </p:sp>
      <p:sp>
        <p:nvSpPr>
          <p:cNvPr id="3076"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11" name="TextBox 10"/>
          <p:cNvSpPr txBox="1"/>
          <p:nvPr/>
        </p:nvSpPr>
        <p:spPr>
          <a:xfrm>
            <a:off x="268288" y="152400"/>
            <a:ext cx="2212975" cy="338554"/>
          </a:xfrm>
          <a:prstGeom prst="rect">
            <a:avLst/>
          </a:prstGeom>
          <a:noFill/>
        </p:spPr>
        <p:txBody>
          <a:bodyPr wrap="square" rtlCol="0">
            <a:spAutoFit/>
          </a:bodyPr>
          <a:lstStyle/>
          <a:p>
            <a:r>
              <a:rPr lang="en-US" sz="1600" b="1" i="1" dirty="0">
                <a:solidFill>
                  <a:schemeClr val="bg1"/>
                </a:solidFill>
              </a:rPr>
              <a:t>#</a:t>
            </a:r>
            <a:r>
              <a:rPr lang="en-US" sz="1600" b="1" i="1" dirty="0" err="1">
                <a:solidFill>
                  <a:schemeClr val="bg1"/>
                </a:solidFill>
              </a:rPr>
              <a:t>nTIDELearn</a:t>
            </a:r>
            <a:endParaRPr lang="en-US" sz="1600" b="1" i="1" dirty="0">
              <a:solidFill>
                <a:schemeClr val="bg1"/>
              </a:solidFill>
            </a:endParaRPr>
          </a:p>
        </p:txBody>
      </p:sp>
      <p:pic>
        <p:nvPicPr>
          <p:cNvPr id="5" name="Picture 4"/>
          <p:cNvPicPr>
            <a:picLocks noChangeAspect="1"/>
          </p:cNvPicPr>
          <p:nvPr/>
        </p:nvPicPr>
        <p:blipFill>
          <a:blip r:embed="rId4"/>
          <a:stretch>
            <a:fillRect/>
          </a:stretch>
        </p:blipFill>
        <p:spPr>
          <a:xfrm>
            <a:off x="8149266" y="80364"/>
            <a:ext cx="952549" cy="482625"/>
          </a:xfrm>
          <a:prstGeom prst="rect">
            <a:avLst/>
          </a:prstGeom>
        </p:spPr>
      </p:pic>
      <p:sp>
        <p:nvSpPr>
          <p:cNvPr id="9" name="Slide Number Placeholder 7">
            <a:extLst>
              <a:ext uri="{FF2B5EF4-FFF2-40B4-BE49-F238E27FC236}">
                <a16:creationId xmlns:a16="http://schemas.microsoft.com/office/drawing/2014/main" id="{D619131F-2933-44B2-9BC5-61AB18F9D204}"/>
              </a:ext>
            </a:extLst>
          </p:cNvPr>
          <p:cNvSpPr txBox="1">
            <a:spLocks/>
          </p:cNvSpPr>
          <p:nvPr/>
        </p:nvSpPr>
        <p:spPr>
          <a:xfrm>
            <a:off x="0" y="6366687"/>
            <a:ext cx="6858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fld id="{843CCB1A-5FAC-44C2-A958-39EC00897567}" type="slidenum">
              <a:rPr lang="en-US" smtClean="0"/>
              <a:pPr algn="ctr">
                <a:defRPr/>
              </a:pPr>
              <a:t>2</a:t>
            </a:fld>
            <a:endParaRPr lang="en-US" dirty="0"/>
          </a:p>
        </p:txBody>
      </p:sp>
      <p:pic>
        <p:nvPicPr>
          <p:cNvPr id="10" name="Picture 3" descr="A screenshot of zoom closed caption controls">
            <a:extLst>
              <a:ext uri="{FF2B5EF4-FFF2-40B4-BE49-F238E27FC236}">
                <a16:creationId xmlns:a16="http://schemas.microsoft.com/office/drawing/2014/main" id="{5E5D53A6-63D0-472C-8D90-12D06F062285}"/>
              </a:ext>
            </a:extLst>
          </p:cNvPr>
          <p:cNvPicPr>
            <a:picLocks noChangeAspect="1"/>
          </p:cNvPicPr>
          <p:nvPr/>
        </p:nvPicPr>
        <p:blipFill rotWithShape="1">
          <a:blip r:embed="rId5"/>
          <a:srcRect l="4663" r="19243" b="-1"/>
          <a:stretch/>
        </p:blipFill>
        <p:spPr>
          <a:xfrm>
            <a:off x="6011264" y="1705989"/>
            <a:ext cx="2541721" cy="2514600"/>
          </a:xfrm>
          <a:prstGeom prst="rect">
            <a:avLst/>
          </a:prstGeom>
        </p:spPr>
      </p:pic>
    </p:spTree>
    <p:extLst>
      <p:ext uri="{BB962C8B-B14F-4D97-AF65-F5344CB8AC3E}">
        <p14:creationId xmlns:p14="http://schemas.microsoft.com/office/powerpoint/2010/main" val="1232007607"/>
      </p:ext>
    </p:extLst>
  </p:cSld>
  <p:clrMapOvr>
    <a:masterClrMapping/>
  </p:clrMapOvr>
  <mc:AlternateContent xmlns:mc="http://schemas.openxmlformats.org/markup-compatibility/2006" xmlns:p14="http://schemas.microsoft.com/office/powerpoint/2010/main">
    <mc:Choice Requires="p14">
      <p:transition p14:dur="10" advClick="0" advTm="18000"/>
    </mc:Choice>
    <mc:Fallback xmlns="">
      <p:transition advClick="0" advTm="18000"/>
    </mc:Fallback>
  </mc:AlternateContent>
  <p:extLst>
    <p:ext uri="{E180D4A7-C9FB-4DFB-919C-405C955672EB}">
      <p14:showEvtLst xmlns:p14="http://schemas.microsoft.com/office/powerpoint/2010/main">
        <p14:playEvt time="0" objId="2"/>
        <p14:stopEvt time="39077" objId="2"/>
      </p14:showEvtLst>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2"/>
          <p:cNvSpPr txBox="1">
            <a:spLocks noGrp="1" noChangeArrowheads="1"/>
          </p:cNvSpPr>
          <p:nvPr>
            <p:ph type="title"/>
          </p:nvPr>
        </p:nvSpPr>
        <p:spPr bwMode="auto">
          <a:xfrm>
            <a:off x="-533400" y="689077"/>
            <a:ext cx="100584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ts val="1800"/>
              </a:spcBef>
            </a:pPr>
            <a:r>
              <a:rPr lang="en-US" sz="3600" b="1" u="sng" dirty="0">
                <a:solidFill>
                  <a:schemeClr val="tx1"/>
                </a:solidFill>
                <a:latin typeface="Calibri" panose="020F0502020204030204" pitchFamily="34" charset="0"/>
              </a:rPr>
              <a:t>Questions and Answers</a:t>
            </a:r>
            <a:br>
              <a:rPr lang="en-US" sz="3600" b="1" u="sng" dirty="0">
                <a:solidFill>
                  <a:schemeClr val="tx1"/>
                </a:solidFill>
                <a:latin typeface="Calibri" panose="020F0502020204030204" pitchFamily="34" charset="0"/>
              </a:rPr>
            </a:br>
            <a:endParaRPr lang="en-US" sz="3600" u="sng" dirty="0">
              <a:solidFill>
                <a:schemeClr val="tx1"/>
              </a:solidFill>
              <a:latin typeface="Calibri" panose="020F0502020204030204" pitchFamily="34" charset="0"/>
            </a:endParaRPr>
          </a:p>
        </p:txBody>
      </p:sp>
      <p:sp>
        <p:nvSpPr>
          <p:cNvPr id="3076"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 name="TextBox 9"/>
          <p:cNvSpPr txBox="1"/>
          <p:nvPr/>
        </p:nvSpPr>
        <p:spPr>
          <a:xfrm>
            <a:off x="268288" y="152400"/>
            <a:ext cx="2212975" cy="338554"/>
          </a:xfrm>
          <a:prstGeom prst="rect">
            <a:avLst/>
          </a:prstGeom>
          <a:noFill/>
        </p:spPr>
        <p:txBody>
          <a:bodyPr wrap="square" rtlCol="0">
            <a:spAutoFit/>
          </a:bodyPr>
          <a:lstStyle/>
          <a:p>
            <a:r>
              <a:rPr lang="en-US" sz="1600" b="1" i="1" dirty="0">
                <a:solidFill>
                  <a:schemeClr val="bg1"/>
                </a:solidFill>
              </a:rPr>
              <a:t>#</a:t>
            </a:r>
            <a:r>
              <a:rPr lang="en-US" sz="1600" b="1" i="1" dirty="0" err="1">
                <a:solidFill>
                  <a:schemeClr val="bg1"/>
                </a:solidFill>
              </a:rPr>
              <a:t>nTIDELearn</a:t>
            </a:r>
            <a:endParaRPr lang="en-US" sz="1600" b="1" i="1" dirty="0">
              <a:solidFill>
                <a:schemeClr val="bg1"/>
              </a:solidFill>
            </a:endParaRPr>
          </a:p>
        </p:txBody>
      </p:sp>
      <p:pic>
        <p:nvPicPr>
          <p:cNvPr id="11" name="Picture 10"/>
          <p:cNvPicPr>
            <a:picLocks noChangeAspect="1"/>
          </p:cNvPicPr>
          <p:nvPr/>
        </p:nvPicPr>
        <p:blipFill>
          <a:blip r:embed="rId3"/>
          <a:stretch>
            <a:fillRect/>
          </a:stretch>
        </p:blipFill>
        <p:spPr>
          <a:xfrm>
            <a:off x="8149266" y="80364"/>
            <a:ext cx="952549" cy="482625"/>
          </a:xfrm>
          <a:prstGeom prst="rect">
            <a:avLst/>
          </a:prstGeom>
        </p:spPr>
      </p:pic>
      <p:sp>
        <p:nvSpPr>
          <p:cNvPr id="3" name="Rectangle 2"/>
          <p:cNvSpPr/>
          <p:nvPr/>
        </p:nvSpPr>
        <p:spPr>
          <a:xfrm>
            <a:off x="1345665" y="1959732"/>
            <a:ext cx="5829300" cy="523220"/>
          </a:xfrm>
          <a:prstGeom prst="rect">
            <a:avLst/>
          </a:prstGeom>
        </p:spPr>
        <p:txBody>
          <a:bodyPr wrap="square">
            <a:spAutoFit/>
          </a:bodyPr>
          <a:lstStyle/>
          <a:p>
            <a:pPr>
              <a:spcBef>
                <a:spcPts val="1800"/>
              </a:spcBef>
            </a:pPr>
            <a:r>
              <a:rPr lang="en-US" sz="2800" dirty="0">
                <a:latin typeface="Calibri" panose="020F0502020204030204" pitchFamily="34" charset="0"/>
                <a:cs typeface="Microsoft Sans Serif" pitchFamily="34" charset="0"/>
              </a:rPr>
              <a:t>Use Q&amp;A button on Zoom</a:t>
            </a:r>
          </a:p>
        </p:txBody>
      </p:sp>
      <p:sp>
        <p:nvSpPr>
          <p:cNvPr id="13" name="Slide Number Placeholder 7">
            <a:extLst>
              <a:ext uri="{FF2B5EF4-FFF2-40B4-BE49-F238E27FC236}">
                <a16:creationId xmlns:a16="http://schemas.microsoft.com/office/drawing/2014/main" id="{8A889F45-F38B-4FCE-9C53-A6A0F960D4E6}"/>
              </a:ext>
            </a:extLst>
          </p:cNvPr>
          <p:cNvSpPr txBox="1">
            <a:spLocks/>
          </p:cNvSpPr>
          <p:nvPr/>
        </p:nvSpPr>
        <p:spPr>
          <a:xfrm>
            <a:off x="0" y="6366687"/>
            <a:ext cx="6858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fld id="{843CCB1A-5FAC-44C2-A958-39EC00897567}" type="slidenum">
              <a:rPr lang="en-US" smtClean="0"/>
              <a:pPr algn="ctr">
                <a:defRPr/>
              </a:pPr>
              <a:t>20</a:t>
            </a:fld>
            <a:endParaRPr lang="en-US" dirty="0"/>
          </a:p>
        </p:txBody>
      </p:sp>
      <p:pic>
        <p:nvPicPr>
          <p:cNvPr id="8" name="Picture 7" descr="Q&amp;A"/>
          <p:cNvPicPr>
            <a:picLocks noChangeAspect="1"/>
          </p:cNvPicPr>
          <p:nvPr/>
        </p:nvPicPr>
        <p:blipFill>
          <a:blip r:embed="rId4"/>
          <a:stretch>
            <a:fillRect/>
          </a:stretch>
        </p:blipFill>
        <p:spPr>
          <a:xfrm>
            <a:off x="5867400" y="1828800"/>
            <a:ext cx="1126058" cy="864186"/>
          </a:xfrm>
          <a:prstGeom prst="rect">
            <a:avLst/>
          </a:prstGeom>
        </p:spPr>
      </p:pic>
      <p:sp>
        <p:nvSpPr>
          <p:cNvPr id="4" name="Rectangle 3">
            <a:extLst>
              <a:ext uri="{FF2B5EF4-FFF2-40B4-BE49-F238E27FC236}">
                <a16:creationId xmlns:a16="http://schemas.microsoft.com/office/drawing/2014/main" id="{26452DE0-F9D5-47FE-9F8D-CA9D39FD87E5}"/>
              </a:ext>
            </a:extLst>
          </p:cNvPr>
          <p:cNvSpPr/>
          <p:nvPr/>
        </p:nvSpPr>
        <p:spPr>
          <a:xfrm>
            <a:off x="-76200" y="3276600"/>
            <a:ext cx="9144000" cy="2769989"/>
          </a:xfrm>
          <a:prstGeom prst="rect">
            <a:avLst/>
          </a:prstGeom>
        </p:spPr>
        <p:txBody>
          <a:bodyPr wrap="square">
            <a:spAutoFit/>
          </a:bodyPr>
          <a:lstStyle/>
          <a:p>
            <a:pPr algn="ctr">
              <a:spcBef>
                <a:spcPts val="600"/>
              </a:spcBef>
            </a:pPr>
            <a:r>
              <a:rPr lang="en-US" sz="2600" dirty="0">
                <a:latin typeface="Calibri" panose="020F0502020204030204" pitchFamily="34" charset="0"/>
                <a:cs typeface="Microsoft Sans Serif" pitchFamily="34" charset="0"/>
              </a:rPr>
              <a:t>Slides will be archived at: </a:t>
            </a:r>
            <a:r>
              <a:rPr lang="en-US" sz="2800" dirty="0">
                <a:hlinkClick r:id="rId5"/>
              </a:rPr>
              <a:t>https://researchondisability.org/home/ntide</a:t>
            </a:r>
            <a:r>
              <a:rPr lang="en-US" sz="2800" dirty="0"/>
              <a:t>.</a:t>
            </a:r>
            <a:endParaRPr lang="en-US" sz="2600" dirty="0">
              <a:latin typeface="Calibri" panose="020F0502020204030204" pitchFamily="34" charset="0"/>
              <a:cs typeface="Microsoft Sans Serif" pitchFamily="34" charset="0"/>
            </a:endParaRPr>
          </a:p>
          <a:p>
            <a:pPr algn="ctr">
              <a:spcBef>
                <a:spcPts val="600"/>
              </a:spcBef>
            </a:pPr>
            <a:endParaRPr lang="en-US" sz="2600" dirty="0">
              <a:latin typeface="Calibri" panose="020F0502020204030204" pitchFamily="34" charset="0"/>
              <a:cs typeface="Microsoft Sans Serif" pitchFamily="34" charset="0"/>
            </a:endParaRPr>
          </a:p>
          <a:p>
            <a:pPr algn="ctr">
              <a:spcBef>
                <a:spcPts val="600"/>
              </a:spcBef>
            </a:pPr>
            <a:r>
              <a:rPr lang="en-US" sz="2600" dirty="0">
                <a:latin typeface="Calibri" panose="020F0502020204030204" pitchFamily="34" charset="0"/>
                <a:cs typeface="Microsoft Sans Serif" pitchFamily="34" charset="0"/>
              </a:rPr>
              <a:t>Also … take our feedback survey at …</a:t>
            </a:r>
          </a:p>
          <a:p>
            <a:pPr algn="ctr">
              <a:spcBef>
                <a:spcPts val="600"/>
              </a:spcBef>
            </a:pPr>
            <a:r>
              <a:rPr lang="en-US" sz="2400" dirty="0">
                <a:latin typeface="Calibri" panose="020F0502020204030204" pitchFamily="34" charset="0"/>
                <a:cs typeface="Microsoft Sans Serif" pitchFamily="34" charset="0"/>
              </a:rPr>
              <a:t>www.researchondisability.org/ntide/ntide-survey</a:t>
            </a:r>
          </a:p>
          <a:p>
            <a:pPr algn="ctr">
              <a:spcBef>
                <a:spcPts val="600"/>
              </a:spcBef>
            </a:pPr>
            <a:endParaRPr lang="en-US" sz="2400" dirty="0">
              <a:latin typeface="Calibri" panose="020F0502020204030204" pitchFamily="34" charset="0"/>
              <a:cs typeface="Microsoft Sans Serif" pitchFamily="34" charset="0"/>
            </a:endParaRPr>
          </a:p>
        </p:txBody>
      </p:sp>
    </p:spTree>
    <p:extLst>
      <p:ext uri="{BB962C8B-B14F-4D97-AF65-F5344CB8AC3E}">
        <p14:creationId xmlns:p14="http://schemas.microsoft.com/office/powerpoint/2010/main" val="10608194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2"/>
          <p:cNvSpPr txBox="1">
            <a:spLocks noGrp="1" noChangeArrowheads="1"/>
          </p:cNvSpPr>
          <p:nvPr>
            <p:ph type="title"/>
          </p:nvPr>
        </p:nvSpPr>
        <p:spPr bwMode="auto">
          <a:xfrm>
            <a:off x="-533400" y="689077"/>
            <a:ext cx="100584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ts val="1800"/>
              </a:spcBef>
            </a:pPr>
            <a:r>
              <a:rPr lang="en-US" sz="3600" b="1" u="sng" dirty="0">
                <a:solidFill>
                  <a:schemeClr val="tx1"/>
                </a:solidFill>
                <a:latin typeface="Calibri" panose="020F0502020204030204" pitchFamily="34" charset="0"/>
              </a:rPr>
              <a:t>Closing Comments</a:t>
            </a:r>
            <a:endParaRPr lang="en-US" sz="3600" u="sng" dirty="0">
              <a:solidFill>
                <a:schemeClr val="tx1"/>
              </a:solidFill>
              <a:latin typeface="Calibri" panose="020F0502020204030204" pitchFamily="34" charset="0"/>
            </a:endParaRPr>
          </a:p>
        </p:txBody>
      </p:sp>
      <p:sp>
        <p:nvSpPr>
          <p:cNvPr id="3076"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 name="TextBox 9"/>
          <p:cNvSpPr txBox="1"/>
          <p:nvPr/>
        </p:nvSpPr>
        <p:spPr>
          <a:xfrm>
            <a:off x="268288" y="152400"/>
            <a:ext cx="2212975" cy="338554"/>
          </a:xfrm>
          <a:prstGeom prst="rect">
            <a:avLst/>
          </a:prstGeom>
          <a:noFill/>
        </p:spPr>
        <p:txBody>
          <a:bodyPr wrap="square" rtlCol="0">
            <a:spAutoFit/>
          </a:bodyPr>
          <a:lstStyle/>
          <a:p>
            <a:r>
              <a:rPr lang="en-US" sz="1600" b="1" i="1" dirty="0">
                <a:solidFill>
                  <a:schemeClr val="bg1"/>
                </a:solidFill>
              </a:rPr>
              <a:t>#</a:t>
            </a:r>
            <a:r>
              <a:rPr lang="en-US" sz="1600" b="1" i="1" dirty="0" err="1">
                <a:solidFill>
                  <a:schemeClr val="bg1"/>
                </a:solidFill>
              </a:rPr>
              <a:t>nTIDELearn</a:t>
            </a:r>
            <a:endParaRPr lang="en-US" sz="1600" b="1" i="1" dirty="0">
              <a:solidFill>
                <a:schemeClr val="bg1"/>
              </a:solidFill>
            </a:endParaRPr>
          </a:p>
        </p:txBody>
      </p:sp>
      <p:pic>
        <p:nvPicPr>
          <p:cNvPr id="11" name="Picture 10"/>
          <p:cNvPicPr>
            <a:picLocks noChangeAspect="1"/>
          </p:cNvPicPr>
          <p:nvPr/>
        </p:nvPicPr>
        <p:blipFill>
          <a:blip r:embed="rId3"/>
          <a:stretch>
            <a:fillRect/>
          </a:stretch>
        </p:blipFill>
        <p:spPr>
          <a:xfrm>
            <a:off x="8149266" y="80364"/>
            <a:ext cx="952549" cy="482625"/>
          </a:xfrm>
          <a:prstGeom prst="rect">
            <a:avLst/>
          </a:prstGeom>
        </p:spPr>
      </p:pic>
      <p:sp>
        <p:nvSpPr>
          <p:cNvPr id="3" name="Rectangle 2"/>
          <p:cNvSpPr/>
          <p:nvPr/>
        </p:nvSpPr>
        <p:spPr>
          <a:xfrm>
            <a:off x="571500" y="1630127"/>
            <a:ext cx="8953500" cy="3754874"/>
          </a:xfrm>
          <a:prstGeom prst="rect">
            <a:avLst/>
          </a:prstGeom>
        </p:spPr>
        <p:txBody>
          <a:bodyPr wrap="square">
            <a:spAutoFit/>
          </a:bodyPr>
          <a:lstStyle/>
          <a:p>
            <a:pPr marL="285750" indent="-285750">
              <a:spcBef>
                <a:spcPts val="1800"/>
              </a:spcBef>
              <a:buFont typeface="Arial" panose="020B0604020202020204" pitchFamily="34" charset="0"/>
              <a:buChar char="•"/>
            </a:pPr>
            <a:r>
              <a:rPr lang="en-US" sz="2800" dirty="0">
                <a:latin typeface="Calibri" panose="020F0502020204030204" pitchFamily="34" charset="0"/>
                <a:cs typeface="Microsoft Sans Serif" pitchFamily="34" charset="0"/>
              </a:rPr>
              <a:t>Thanks to our partners:</a:t>
            </a:r>
            <a:br>
              <a:rPr lang="en-US" sz="2800" dirty="0">
                <a:latin typeface="Calibri" panose="020F0502020204030204" pitchFamily="34" charset="0"/>
                <a:cs typeface="Microsoft Sans Serif" pitchFamily="34" charset="0"/>
              </a:rPr>
            </a:br>
            <a:r>
              <a:rPr lang="en-US" sz="2400" dirty="0">
                <a:latin typeface="Calibri" panose="020F0502020204030204" pitchFamily="34" charset="0"/>
                <a:cs typeface="Microsoft Sans Serif" pitchFamily="34" charset="0"/>
              </a:rPr>
              <a:t>     - UNH/Institute on Disability (www.ResearchOnDisability.org) </a:t>
            </a:r>
            <a:br>
              <a:rPr lang="en-US" sz="2400" dirty="0">
                <a:latin typeface="Calibri" panose="020F0502020204030204" pitchFamily="34" charset="0"/>
                <a:cs typeface="Microsoft Sans Serif" pitchFamily="34" charset="0"/>
              </a:rPr>
            </a:br>
            <a:r>
              <a:rPr lang="en-US" sz="2400" dirty="0">
                <a:latin typeface="Calibri" panose="020F0502020204030204" pitchFamily="34" charset="0"/>
                <a:cs typeface="Microsoft Sans Serif" pitchFamily="34" charset="0"/>
              </a:rPr>
              <a:t>     - Kessler Foundation (www.KesslerFoundation.org)</a:t>
            </a:r>
            <a:br>
              <a:rPr lang="en-US" sz="2400" dirty="0">
                <a:latin typeface="Calibri" panose="020F0502020204030204" pitchFamily="34" charset="0"/>
                <a:cs typeface="Microsoft Sans Serif" pitchFamily="34" charset="0"/>
              </a:rPr>
            </a:br>
            <a:r>
              <a:rPr lang="en-US" sz="2400" dirty="0">
                <a:latin typeface="Calibri" panose="020F0502020204030204" pitchFamily="34" charset="0"/>
                <a:cs typeface="Microsoft Sans Serif" pitchFamily="34" charset="0"/>
              </a:rPr>
              <a:t>     - AUCD (www.AUCD.org)	</a:t>
            </a:r>
          </a:p>
          <a:p>
            <a:pPr marL="285750" indent="-285750">
              <a:spcBef>
                <a:spcPts val="1800"/>
              </a:spcBef>
              <a:buFont typeface="Arial" panose="020B0604020202020204" pitchFamily="34" charset="0"/>
              <a:buChar char="•"/>
            </a:pPr>
            <a:r>
              <a:rPr lang="en-US" sz="2800" dirty="0">
                <a:latin typeface="Calibri" panose="020F0502020204030204" pitchFamily="34" charset="0"/>
                <a:cs typeface="Microsoft Sans Serif" pitchFamily="34" charset="0"/>
              </a:rPr>
              <a:t>Contact us:</a:t>
            </a:r>
            <a:br>
              <a:rPr lang="en-US" sz="2800" dirty="0">
                <a:latin typeface="Calibri" panose="020F0502020204030204" pitchFamily="34" charset="0"/>
                <a:cs typeface="Microsoft Sans Serif" pitchFamily="34" charset="0"/>
              </a:rPr>
            </a:br>
            <a:r>
              <a:rPr lang="en-US" sz="2400" dirty="0">
                <a:latin typeface="Calibri" panose="020F0502020204030204" pitchFamily="34" charset="0"/>
                <a:cs typeface="Microsoft Sans Serif" pitchFamily="34" charset="0"/>
              </a:rPr>
              <a:t>     - Email: Disability.Statistics@unh.edu </a:t>
            </a:r>
            <a:br>
              <a:rPr lang="en-US" sz="2400" dirty="0">
                <a:latin typeface="Calibri" panose="020F0502020204030204" pitchFamily="34" charset="0"/>
                <a:cs typeface="Microsoft Sans Serif" pitchFamily="34" charset="0"/>
              </a:rPr>
            </a:br>
            <a:r>
              <a:rPr lang="en-US" sz="2400" dirty="0">
                <a:latin typeface="Calibri" panose="020F0502020204030204" pitchFamily="34" charset="0"/>
                <a:cs typeface="Microsoft Sans Serif" pitchFamily="34" charset="0"/>
              </a:rPr>
              <a:t>     - Call: </a:t>
            </a:r>
            <a:r>
              <a:rPr lang="en-US" sz="2400" dirty="0">
                <a:latin typeface="Calibri" panose="020F0502020204030204" pitchFamily="34" charset="0"/>
              </a:rPr>
              <a:t>866-538-9521 (toll free</a:t>
            </a:r>
            <a:r>
              <a:rPr lang="en-US" sz="2800" dirty="0">
                <a:latin typeface="Calibri" panose="020F0502020204030204" pitchFamily="34" charset="0"/>
              </a:rPr>
              <a:t>)</a:t>
            </a:r>
            <a:endParaRPr lang="en-US" sz="2800" b="1" dirty="0">
              <a:latin typeface="Calibri" panose="020F0502020204030204" pitchFamily="34" charset="0"/>
            </a:endParaRPr>
          </a:p>
          <a:p>
            <a:pPr marL="285750" indent="-285750">
              <a:spcBef>
                <a:spcPts val="1800"/>
              </a:spcBef>
              <a:buFont typeface="Arial" panose="020B0604020202020204" pitchFamily="34" charset="0"/>
              <a:buChar char="•"/>
            </a:pPr>
            <a:r>
              <a:rPr lang="en-US" sz="2800" dirty="0">
                <a:latin typeface="Calibri" panose="020F0502020204030204" pitchFamily="34" charset="0"/>
              </a:rPr>
              <a:t>Twitter at </a:t>
            </a:r>
            <a:r>
              <a:rPr lang="en-US" sz="2800" i="1" dirty="0">
                <a:latin typeface="Calibri" panose="020F0502020204030204" pitchFamily="34" charset="0"/>
              </a:rPr>
              <a:t>#</a:t>
            </a:r>
            <a:r>
              <a:rPr lang="en-US" sz="2800" i="1" dirty="0" err="1">
                <a:latin typeface="Calibri" panose="020F0502020204030204" pitchFamily="34" charset="0"/>
              </a:rPr>
              <a:t>nTIDELearn</a:t>
            </a:r>
            <a:endParaRPr lang="en-US" sz="2800" dirty="0">
              <a:latin typeface="Calibri" panose="020F0502020204030204" pitchFamily="34" charset="0"/>
            </a:endParaRPr>
          </a:p>
        </p:txBody>
      </p:sp>
      <p:sp>
        <p:nvSpPr>
          <p:cNvPr id="13" name="Slide Number Placeholder 7">
            <a:extLst>
              <a:ext uri="{FF2B5EF4-FFF2-40B4-BE49-F238E27FC236}">
                <a16:creationId xmlns:a16="http://schemas.microsoft.com/office/drawing/2014/main" id="{8A889F45-F38B-4FCE-9C53-A6A0F960D4E6}"/>
              </a:ext>
            </a:extLst>
          </p:cNvPr>
          <p:cNvSpPr txBox="1">
            <a:spLocks/>
          </p:cNvSpPr>
          <p:nvPr/>
        </p:nvSpPr>
        <p:spPr>
          <a:xfrm>
            <a:off x="0" y="6366687"/>
            <a:ext cx="6858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fld id="{843CCB1A-5FAC-44C2-A958-39EC00897567}" type="slidenum">
              <a:rPr lang="en-US" smtClean="0"/>
              <a:pPr algn="ctr">
                <a:defRPr/>
              </a:pPr>
              <a:t>21</a:t>
            </a:fld>
            <a:endParaRPr lang="en-US" dirty="0"/>
          </a:p>
        </p:txBody>
      </p:sp>
      <p:pic>
        <p:nvPicPr>
          <p:cNvPr id="9" name="Picture 3" descr="C:\Users\pel3\AppData\Local\Microsoft\Windows\Temporary Internet Files\Content.IE5\OCJJ5H03\Twitter_logo_2012.sv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05387" y="6172200"/>
            <a:ext cx="471413" cy="38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06228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DF33BEA-E441-4D02-BBE9-B29CEAD35C84}"/>
              </a:ext>
            </a:extLst>
          </p:cNvPr>
          <p:cNvGrpSpPr/>
          <p:nvPr/>
        </p:nvGrpSpPr>
        <p:grpSpPr>
          <a:xfrm>
            <a:off x="0" y="0"/>
            <a:ext cx="9164053" cy="6858000"/>
            <a:chOff x="0" y="0"/>
            <a:chExt cx="9164053" cy="685800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64053" cy="6858000"/>
            </a:xfrm>
            <a:prstGeom prst="rect">
              <a:avLst/>
            </a:prstGeom>
          </p:spPr>
        </p:pic>
        <p:pic>
          <p:nvPicPr>
            <p:cNvPr id="7" name="Picture 6" descr="Image result for unh iod">
              <a:extLst>
                <a:ext uri="{FF2B5EF4-FFF2-40B4-BE49-F238E27FC236}">
                  <a16:creationId xmlns:a16="http://schemas.microsoft.com/office/drawing/2014/main" id="{1E2C603E-8861-49A3-A689-ECF0D8966565}"/>
                </a:ext>
              </a:extLst>
            </p:cNvPr>
            <p:cNvPicPr/>
            <p:nvPr/>
          </p:nvPicPr>
          <p:blipFill rotWithShape="1">
            <a:blip r:embed="rId4">
              <a:extLst>
                <a:ext uri="{28A0092B-C50C-407E-A947-70E740481C1C}">
                  <a14:useLocalDpi xmlns:a14="http://schemas.microsoft.com/office/drawing/2010/main" val="0"/>
                </a:ext>
              </a:extLst>
            </a:blip>
            <a:srcRect l="29562" t="35836" r="21898" b="24940"/>
            <a:stretch/>
          </p:blipFill>
          <p:spPr bwMode="auto">
            <a:xfrm>
              <a:off x="10160" y="0"/>
              <a:ext cx="2047240" cy="2514600"/>
            </a:xfrm>
            <a:prstGeom prst="rect">
              <a:avLst/>
            </a:prstGeom>
            <a:noFill/>
            <a:ln>
              <a:noFill/>
            </a:ln>
            <a:extLst>
              <a:ext uri="{53640926-AAD7-44D8-BBD7-CCE9431645EC}">
                <a14:shadowObscured xmlns:a14="http://schemas.microsoft.com/office/drawing/2010/main"/>
              </a:ext>
            </a:extLst>
          </p:spPr>
        </p:pic>
      </p:grpSp>
      <p:sp>
        <p:nvSpPr>
          <p:cNvPr id="2053" name="Title 1"/>
          <p:cNvSpPr txBox="1">
            <a:spLocks/>
          </p:cNvSpPr>
          <p:nvPr/>
        </p:nvSpPr>
        <p:spPr bwMode="auto">
          <a:xfrm>
            <a:off x="152400" y="2819400"/>
            <a:ext cx="5257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2200" dirty="0">
              <a:solidFill>
                <a:schemeClr val="tx2"/>
              </a:solidFill>
            </a:endParaRPr>
          </a:p>
          <a:p>
            <a:pPr algn="ctr"/>
            <a:endParaRPr lang="en-US" sz="4400" dirty="0">
              <a:solidFill>
                <a:schemeClr val="tx2"/>
              </a:solidFill>
            </a:endParaRPr>
          </a:p>
        </p:txBody>
      </p:sp>
      <p:sp>
        <p:nvSpPr>
          <p:cNvPr id="2054" name="Subtitle 2"/>
          <p:cNvSpPr txBox="1">
            <a:spLocks/>
          </p:cNvSpPr>
          <p:nvPr/>
        </p:nvSpPr>
        <p:spPr bwMode="auto">
          <a:xfrm>
            <a:off x="5867400" y="5042552"/>
            <a:ext cx="3124200" cy="694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20000"/>
              </a:spcBef>
            </a:pPr>
            <a:r>
              <a:rPr lang="en-US" sz="2800" dirty="0">
                <a:solidFill>
                  <a:schemeClr val="bg1"/>
                </a:solidFill>
              </a:rPr>
              <a:t>FRIDAY</a:t>
            </a:r>
          </a:p>
          <a:p>
            <a:pPr algn="ctr">
              <a:spcBef>
                <a:spcPct val="20000"/>
              </a:spcBef>
            </a:pPr>
            <a:r>
              <a:rPr lang="en-US" sz="2400" dirty="0">
                <a:solidFill>
                  <a:schemeClr val="bg1"/>
                </a:solidFill>
              </a:rPr>
              <a:t>August 21, 2020</a:t>
            </a: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93" y="2590800"/>
            <a:ext cx="9144000" cy="2286000"/>
          </a:xfrm>
          <a:prstGeom prst="rect">
            <a:avLst/>
          </a:prstGeom>
        </p:spPr>
      </p:pic>
    </p:spTree>
    <p:extLst>
      <p:ext uri="{BB962C8B-B14F-4D97-AF65-F5344CB8AC3E}">
        <p14:creationId xmlns:p14="http://schemas.microsoft.com/office/powerpoint/2010/main" val="25524887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6598D4E-1108-4520-A32F-6D760544203A}"/>
              </a:ext>
            </a:extLst>
          </p:cNvPr>
          <p:cNvGrpSpPr/>
          <p:nvPr/>
        </p:nvGrpSpPr>
        <p:grpSpPr>
          <a:xfrm>
            <a:off x="0" y="0"/>
            <a:ext cx="9144000" cy="6858000"/>
            <a:chOff x="0" y="0"/>
            <a:chExt cx="9144000" cy="6858000"/>
          </a:xfrm>
        </p:grpSpPr>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descr="Image result for unh iod">
              <a:extLst>
                <a:ext uri="{FF2B5EF4-FFF2-40B4-BE49-F238E27FC236}">
                  <a16:creationId xmlns:a16="http://schemas.microsoft.com/office/drawing/2014/main" id="{C9E716EE-4C23-41B8-9A0E-7D4F45ED4E86}"/>
                </a:ext>
              </a:extLst>
            </p:cNvPr>
            <p:cNvPicPr/>
            <p:nvPr/>
          </p:nvPicPr>
          <p:blipFill rotWithShape="1">
            <a:blip r:embed="rId6">
              <a:extLst>
                <a:ext uri="{28A0092B-C50C-407E-A947-70E740481C1C}">
                  <a14:useLocalDpi xmlns:a14="http://schemas.microsoft.com/office/drawing/2010/main" val="0"/>
                </a:ext>
              </a:extLst>
            </a:blip>
            <a:srcRect l="29562" t="35836" r="21898" b="24940"/>
            <a:stretch/>
          </p:blipFill>
          <p:spPr bwMode="auto">
            <a:xfrm>
              <a:off x="10160" y="0"/>
              <a:ext cx="2047240" cy="2514600"/>
            </a:xfrm>
            <a:prstGeom prst="rect">
              <a:avLst/>
            </a:prstGeom>
            <a:noFill/>
            <a:ln>
              <a:noFill/>
            </a:ln>
            <a:extLst>
              <a:ext uri="{53640926-AAD7-44D8-BBD7-CCE9431645EC}">
                <a14:shadowObscured xmlns:a14="http://schemas.microsoft.com/office/drawing/2010/main"/>
              </a:ext>
            </a:extLst>
          </p:spPr>
        </p:pic>
      </p:grpSp>
      <p:sp>
        <p:nvSpPr>
          <p:cNvPr id="2053" name="Title 1"/>
          <p:cNvSpPr txBox="1">
            <a:spLocks/>
          </p:cNvSpPr>
          <p:nvPr/>
        </p:nvSpPr>
        <p:spPr bwMode="auto">
          <a:xfrm>
            <a:off x="152400" y="2819400"/>
            <a:ext cx="5257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n-US" sz="2200" dirty="0">
              <a:solidFill>
                <a:schemeClr val="tx2"/>
              </a:solidFill>
            </a:endParaRPr>
          </a:p>
          <a:p>
            <a:pPr algn="ctr"/>
            <a:endParaRPr lang="en-US" sz="4400" dirty="0">
              <a:solidFill>
                <a:schemeClr val="tx2"/>
              </a:solidFill>
            </a:endParaRPr>
          </a:p>
        </p:txBody>
      </p:sp>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2587871"/>
            <a:ext cx="9144000" cy="2286000"/>
          </a:xfrm>
          <a:prstGeom prst="rect">
            <a:avLst/>
          </a:prstGeom>
        </p:spPr>
      </p:pic>
      <p:sp>
        <p:nvSpPr>
          <p:cNvPr id="8" name="Subtitle 2"/>
          <p:cNvSpPr txBox="1">
            <a:spLocks/>
          </p:cNvSpPr>
          <p:nvPr/>
        </p:nvSpPr>
        <p:spPr bwMode="auto">
          <a:xfrm>
            <a:off x="5867400" y="5038986"/>
            <a:ext cx="3124200" cy="694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20000"/>
              </a:spcBef>
            </a:pPr>
            <a:r>
              <a:rPr lang="en-US" sz="2800" dirty="0">
                <a:solidFill>
                  <a:schemeClr val="bg1"/>
                </a:solidFill>
              </a:rPr>
              <a:t>FRIDAY</a:t>
            </a:r>
          </a:p>
          <a:p>
            <a:pPr algn="ctr">
              <a:spcBef>
                <a:spcPct val="20000"/>
              </a:spcBef>
            </a:pPr>
            <a:r>
              <a:rPr lang="en-US" sz="2400" dirty="0">
                <a:solidFill>
                  <a:schemeClr val="bg1"/>
                </a:solidFill>
              </a:rPr>
              <a:t>August 21, 2020</a:t>
            </a:r>
          </a:p>
        </p:txBody>
      </p:sp>
      <p:pic>
        <p:nvPicPr>
          <p:cNvPr id="2" name="nTIDE-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5562600" y="4876800"/>
            <a:ext cx="533400" cy="533400"/>
          </a:xfrm>
          <a:prstGeom prst="rect">
            <a:avLst/>
          </a:prstGeom>
        </p:spPr>
      </p:pic>
    </p:spTree>
    <p:extLst>
      <p:ext uri="{BB962C8B-B14F-4D97-AF65-F5344CB8AC3E}">
        <p14:creationId xmlns:p14="http://schemas.microsoft.com/office/powerpoint/2010/main" val="2872347"/>
      </p:ext>
    </p:extLst>
  </p:cSld>
  <p:clrMapOvr>
    <a:masterClrMapping/>
  </p:clrMapOvr>
  <mc:AlternateContent xmlns:mc="http://schemas.openxmlformats.org/markup-compatibility/2006" xmlns:p14="http://schemas.microsoft.com/office/powerpoint/2010/main">
    <mc:Choice Requires="p14">
      <p:transition p14:dur="10" advClick="0" advTm="14000"/>
    </mc:Choice>
    <mc:Fallback xmlns="">
      <p:transition advClick="0" advTm="1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65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extLst>
    <p:ext uri="{E180D4A7-C9FB-4DFB-919C-405C955672EB}">
      <p14:showEvtLst xmlns:p14="http://schemas.microsoft.com/office/powerpoint/2010/main">
        <p14:playEvt time="1635" objId="3"/>
        <p14:triggerEvt type="onClick" time="1635" objId="3"/>
        <p14:pauseEvt time="6549" objId="3"/>
        <p14:seekEvt time="6549" objId="3" seek="4826"/>
        <p14:resumeEvt time="6549" objId="3"/>
        <p14:pauseEvt time="41954" objId="3"/>
        <p14:seekEvt time="41954" objId="3" seek="40190"/>
        <p14:resumeEvt time="41954" objId="3"/>
        <p14:stopEvt time="46606" objId="3"/>
      </p14:showEvt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419100" y="1676400"/>
            <a:ext cx="8496300" cy="4699000"/>
          </a:xfrm>
        </p:spPr>
        <p:txBody>
          <a:bodyPr/>
          <a:lstStyle/>
          <a:p>
            <a:pPr>
              <a:spcBef>
                <a:spcPts val="1800"/>
              </a:spcBef>
            </a:pPr>
            <a:r>
              <a:rPr lang="en-US" sz="2400" dirty="0"/>
              <a:t>This webinar is being recorded. We will post an archive of along side the Monthly nTIDE broadcast on our webinar, each month, on our website at </a:t>
            </a:r>
            <a:r>
              <a:rPr lang="en-US" sz="2400" u="sng" dirty="0">
                <a:hlinkClick r:id="rId5"/>
              </a:rPr>
              <a:t>www.researchondisability.org/nTIDE</a:t>
            </a:r>
            <a:r>
              <a:rPr lang="en-US" sz="2400" dirty="0"/>
              <a:t>. This site will also provide copies of the presentations, the speakers’ bios, full transcripts, and other valuable resources.</a:t>
            </a:r>
          </a:p>
          <a:p>
            <a:pPr>
              <a:spcBef>
                <a:spcPts val="1800"/>
              </a:spcBef>
            </a:pPr>
            <a:r>
              <a:rPr lang="en-US" sz="2400" dirty="0"/>
              <a:t>As an attendee of this webinar, you are a viewer. To ask questions of the speakers, click on the Q &amp; A box on your webinar screen and type your questions into the box. Speakers will review these questions and provide answers during the last section of the webinar. Some questions may be answered directly in the Q &amp; A box. </a:t>
            </a:r>
            <a:endParaRPr lang="en-US" sz="2400" dirty="0">
              <a:latin typeface="Calibri" panose="020F0502020204030204" pitchFamily="34" charset="0"/>
            </a:endParaRPr>
          </a:p>
        </p:txBody>
      </p:sp>
      <p:sp>
        <p:nvSpPr>
          <p:cNvPr id="3075" name="Text Box 12"/>
          <p:cNvSpPr txBox="1">
            <a:spLocks noGrp="1" noChangeArrowheads="1"/>
          </p:cNvSpPr>
          <p:nvPr>
            <p:ph type="title"/>
          </p:nvPr>
        </p:nvSpPr>
        <p:spPr bwMode="auto">
          <a:xfrm>
            <a:off x="-8468" y="685800"/>
            <a:ext cx="91440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3600" b="1" u="sng" dirty="0">
                <a:solidFill>
                  <a:schemeClr val="tx1"/>
                </a:solidFill>
                <a:latin typeface="Calibri" panose="020F0502020204030204" pitchFamily="34" charset="0"/>
              </a:rPr>
              <a:t>Up Front Matters</a:t>
            </a:r>
          </a:p>
        </p:txBody>
      </p:sp>
      <p:sp>
        <p:nvSpPr>
          <p:cNvPr id="3076"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11" name="TextBox 10"/>
          <p:cNvSpPr txBox="1"/>
          <p:nvPr/>
        </p:nvSpPr>
        <p:spPr>
          <a:xfrm>
            <a:off x="268288" y="152400"/>
            <a:ext cx="2212975" cy="338554"/>
          </a:xfrm>
          <a:prstGeom prst="rect">
            <a:avLst/>
          </a:prstGeom>
          <a:noFill/>
        </p:spPr>
        <p:txBody>
          <a:bodyPr wrap="square" rtlCol="0">
            <a:spAutoFit/>
          </a:bodyPr>
          <a:lstStyle/>
          <a:p>
            <a:r>
              <a:rPr lang="en-US" sz="1600" b="1" i="1" dirty="0">
                <a:solidFill>
                  <a:schemeClr val="bg1"/>
                </a:solidFill>
              </a:rPr>
              <a:t>#</a:t>
            </a:r>
            <a:r>
              <a:rPr lang="en-US" sz="1600" b="1" i="1" dirty="0" err="1">
                <a:solidFill>
                  <a:schemeClr val="bg1"/>
                </a:solidFill>
              </a:rPr>
              <a:t>nTIDELearn</a:t>
            </a:r>
            <a:endParaRPr lang="en-US" sz="1600" b="1" i="1" dirty="0">
              <a:solidFill>
                <a:schemeClr val="bg1"/>
              </a:solidFill>
            </a:endParaRPr>
          </a:p>
        </p:txBody>
      </p:sp>
      <p:pic>
        <p:nvPicPr>
          <p:cNvPr id="5" name="Picture 4"/>
          <p:cNvPicPr>
            <a:picLocks noChangeAspect="1"/>
          </p:cNvPicPr>
          <p:nvPr/>
        </p:nvPicPr>
        <p:blipFill>
          <a:blip r:embed="rId6"/>
          <a:stretch>
            <a:fillRect/>
          </a:stretch>
        </p:blipFill>
        <p:spPr>
          <a:xfrm>
            <a:off x="8149266" y="80364"/>
            <a:ext cx="952549" cy="482625"/>
          </a:xfrm>
          <a:prstGeom prst="rect">
            <a:avLst/>
          </a:prstGeom>
        </p:spPr>
      </p:pic>
      <p:pic>
        <p:nvPicPr>
          <p:cNvPr id="3" name="nTIDE-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6200" y="685800"/>
            <a:ext cx="533400" cy="533400"/>
          </a:xfrm>
          <a:prstGeom prst="rect">
            <a:avLst/>
          </a:prstGeom>
        </p:spPr>
      </p:pic>
      <p:sp>
        <p:nvSpPr>
          <p:cNvPr id="9" name="Slide Number Placeholder 7">
            <a:extLst>
              <a:ext uri="{FF2B5EF4-FFF2-40B4-BE49-F238E27FC236}">
                <a16:creationId xmlns:a16="http://schemas.microsoft.com/office/drawing/2014/main" id="{49427C5F-85D6-44BF-914C-D04DFFED84BB}"/>
              </a:ext>
            </a:extLst>
          </p:cNvPr>
          <p:cNvSpPr txBox="1">
            <a:spLocks/>
          </p:cNvSpPr>
          <p:nvPr/>
        </p:nvSpPr>
        <p:spPr>
          <a:xfrm>
            <a:off x="0" y="6366687"/>
            <a:ext cx="6858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fld id="{843CCB1A-5FAC-44C2-A958-39EC00897567}" type="slidenum">
              <a:rPr lang="en-US" smtClean="0"/>
              <a:pPr algn="ctr">
                <a:defRPr/>
              </a:pPr>
              <a:t>5</a:t>
            </a:fld>
            <a:endParaRPr lang="en-US" dirty="0"/>
          </a:p>
        </p:txBody>
      </p:sp>
    </p:spTree>
    <p:extLst>
      <p:ext uri="{BB962C8B-B14F-4D97-AF65-F5344CB8AC3E}">
        <p14:creationId xmlns:p14="http://schemas.microsoft.com/office/powerpoint/2010/main" val="4195420217"/>
      </p:ext>
    </p:extLst>
  </p:cSld>
  <p:clrMapOvr>
    <a:masterClrMapping/>
  </p:clrMapOvr>
  <mc:AlternateContent xmlns:mc="http://schemas.openxmlformats.org/markup-compatibility/2006" xmlns:p14="http://schemas.microsoft.com/office/powerpoint/2010/main">
    <mc:Choice Requires="p14">
      <p:transition p14:dur="10" advClick="0" advTm="38000"/>
    </mc:Choice>
    <mc:Fallback xmlns="">
      <p:transition advClick="0" advTm="3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747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extLst>
    <p:ext uri="{E180D4A7-C9FB-4DFB-919C-405C955672EB}">
      <p14:showEvtLst xmlns:p14="http://schemas.microsoft.com/office/powerpoint/2010/main">
        <p14:playEvt time="0" objId="2"/>
        <p14:stopEvt time="39077" objId="2"/>
      </p14:showEvt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419100" y="1676400"/>
            <a:ext cx="8496300" cy="4699000"/>
          </a:xfrm>
        </p:spPr>
        <p:txBody>
          <a:bodyPr/>
          <a:lstStyle/>
          <a:p>
            <a:pPr>
              <a:spcBef>
                <a:spcPts val="1800"/>
              </a:spcBef>
            </a:pPr>
            <a:r>
              <a:rPr lang="en-US" sz="2400" dirty="0"/>
              <a:t>If you have any questions following this recording, please contact us at </a:t>
            </a:r>
            <a:r>
              <a:rPr lang="en-US" sz="2400" u="sng" dirty="0">
                <a:hlinkClick r:id="rId5"/>
              </a:rPr>
              <a:t>disability.statistics@unh.edu</a:t>
            </a:r>
            <a:r>
              <a:rPr lang="en-US" sz="2400" dirty="0"/>
              <a:t>, or toll free at 866-538-9521 for more information. Thanks for joining us. Enjoy today's webinar!</a:t>
            </a:r>
          </a:p>
        </p:txBody>
      </p:sp>
      <p:sp>
        <p:nvSpPr>
          <p:cNvPr id="3075" name="Text Box 12"/>
          <p:cNvSpPr txBox="1">
            <a:spLocks noGrp="1" noChangeArrowheads="1"/>
          </p:cNvSpPr>
          <p:nvPr>
            <p:ph type="title"/>
          </p:nvPr>
        </p:nvSpPr>
        <p:spPr bwMode="auto">
          <a:xfrm>
            <a:off x="-8468" y="685800"/>
            <a:ext cx="91440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3600" b="1" u="sng" dirty="0">
                <a:solidFill>
                  <a:schemeClr val="tx1"/>
                </a:solidFill>
                <a:latin typeface="Calibri" panose="020F0502020204030204" pitchFamily="34" charset="0"/>
              </a:rPr>
              <a:t>Up Front Matters</a:t>
            </a:r>
          </a:p>
        </p:txBody>
      </p:sp>
      <p:sp>
        <p:nvSpPr>
          <p:cNvPr id="3076"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11" name="TextBox 10"/>
          <p:cNvSpPr txBox="1"/>
          <p:nvPr/>
        </p:nvSpPr>
        <p:spPr>
          <a:xfrm>
            <a:off x="268288" y="152400"/>
            <a:ext cx="2212975" cy="338554"/>
          </a:xfrm>
          <a:prstGeom prst="rect">
            <a:avLst/>
          </a:prstGeom>
          <a:noFill/>
        </p:spPr>
        <p:txBody>
          <a:bodyPr wrap="square" rtlCol="0">
            <a:spAutoFit/>
          </a:bodyPr>
          <a:lstStyle/>
          <a:p>
            <a:r>
              <a:rPr lang="en-US" sz="1600" b="1" i="1" dirty="0">
                <a:solidFill>
                  <a:schemeClr val="bg1"/>
                </a:solidFill>
              </a:rPr>
              <a:t>#</a:t>
            </a:r>
            <a:r>
              <a:rPr lang="en-US" sz="1600" b="1" i="1" dirty="0" err="1">
                <a:solidFill>
                  <a:schemeClr val="bg1"/>
                </a:solidFill>
              </a:rPr>
              <a:t>nTIDELearn</a:t>
            </a:r>
            <a:endParaRPr lang="en-US" sz="1600" b="1" i="1" dirty="0">
              <a:solidFill>
                <a:schemeClr val="bg1"/>
              </a:solidFill>
            </a:endParaRPr>
          </a:p>
        </p:txBody>
      </p:sp>
      <p:pic>
        <p:nvPicPr>
          <p:cNvPr id="5" name="Picture 4"/>
          <p:cNvPicPr>
            <a:picLocks noChangeAspect="1"/>
          </p:cNvPicPr>
          <p:nvPr/>
        </p:nvPicPr>
        <p:blipFill>
          <a:blip r:embed="rId6"/>
          <a:stretch>
            <a:fillRect/>
          </a:stretch>
        </p:blipFill>
        <p:spPr>
          <a:xfrm>
            <a:off x="8149266" y="80364"/>
            <a:ext cx="952549" cy="482625"/>
          </a:xfrm>
          <a:prstGeom prst="rect">
            <a:avLst/>
          </a:prstGeom>
        </p:spPr>
      </p:pic>
      <p:pic>
        <p:nvPicPr>
          <p:cNvPr id="3" name="nTIDE-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6200" y="685800"/>
            <a:ext cx="485201" cy="485201"/>
          </a:xfrm>
          <a:prstGeom prst="rect">
            <a:avLst/>
          </a:prstGeom>
        </p:spPr>
      </p:pic>
      <p:sp>
        <p:nvSpPr>
          <p:cNvPr id="9" name="Slide Number Placeholder 7">
            <a:extLst>
              <a:ext uri="{FF2B5EF4-FFF2-40B4-BE49-F238E27FC236}">
                <a16:creationId xmlns:a16="http://schemas.microsoft.com/office/drawing/2014/main" id="{D619131F-2933-44B2-9BC5-61AB18F9D204}"/>
              </a:ext>
            </a:extLst>
          </p:cNvPr>
          <p:cNvSpPr txBox="1">
            <a:spLocks/>
          </p:cNvSpPr>
          <p:nvPr/>
        </p:nvSpPr>
        <p:spPr>
          <a:xfrm>
            <a:off x="0" y="6366687"/>
            <a:ext cx="6858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fld id="{843CCB1A-5FAC-44C2-A958-39EC00897567}" type="slidenum">
              <a:rPr lang="en-US" smtClean="0"/>
              <a:pPr algn="ctr">
                <a:defRPr/>
              </a:pPr>
              <a:t>6</a:t>
            </a:fld>
            <a:endParaRPr lang="en-US" dirty="0"/>
          </a:p>
        </p:txBody>
      </p:sp>
    </p:spTree>
    <p:extLst>
      <p:ext uri="{BB962C8B-B14F-4D97-AF65-F5344CB8AC3E}">
        <p14:creationId xmlns:p14="http://schemas.microsoft.com/office/powerpoint/2010/main" val="81341910"/>
      </p:ext>
    </p:extLst>
  </p:cSld>
  <p:clrMapOvr>
    <a:masterClrMapping/>
  </p:clrMapOvr>
  <mc:AlternateContent xmlns:mc="http://schemas.openxmlformats.org/markup-compatibility/2006" xmlns:p14="http://schemas.microsoft.com/office/powerpoint/2010/main">
    <mc:Choice Requires="p14">
      <p:transition p14:dur="10" advClick="0" advTm="18000"/>
    </mc:Choice>
    <mc:Fallback xmlns="">
      <p:transition advClick="0" advTm="1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12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StopAudio" delay="0">
                      <p:tgtEl>
                        <p:sldTgt/>
                      </p:tgtEl>
                    </p:cond>
                  </p:endCondLst>
                </p:cTn>
                <p:tgtEl>
                  <p:spTgt spid="3"/>
                </p:tgtEl>
              </p:cMediaNode>
            </p:audio>
          </p:childTnLst>
        </p:cTn>
      </p:par>
    </p:tnLst>
  </p:timing>
  <p:extLst>
    <p:ext uri="{E180D4A7-C9FB-4DFB-919C-405C955672EB}">
      <p14:showEvtLst xmlns:p14="http://schemas.microsoft.com/office/powerpoint/2010/main">
        <p14:playEvt time="0" objId="2"/>
        <p14:stopEvt time="39077" objId="2"/>
      </p14:showEvtLst>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2"/>
          <p:cNvSpPr txBox="1">
            <a:spLocks noGrp="1" noChangeArrowheads="1"/>
          </p:cNvSpPr>
          <p:nvPr>
            <p:ph type="title"/>
          </p:nvPr>
        </p:nvSpPr>
        <p:spPr bwMode="auto">
          <a:xfrm>
            <a:off x="0" y="1143000"/>
            <a:ext cx="91440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3600" b="1" dirty="0">
                <a:solidFill>
                  <a:schemeClr val="tx1"/>
                </a:solidFill>
                <a:latin typeface="Calibri" panose="020F0502020204030204" pitchFamily="34" charset="0"/>
                <a:cs typeface="Calibri" panose="020F0502020204030204" pitchFamily="34" charset="0"/>
              </a:rPr>
              <a:t>nTIDE COVID-19 Update – July #s</a:t>
            </a:r>
            <a:br>
              <a:rPr lang="en-US" sz="3600" dirty="0">
                <a:solidFill>
                  <a:schemeClr val="tx1"/>
                </a:solidFill>
                <a:latin typeface="Calibri" panose="020F0502020204030204" pitchFamily="34" charset="0"/>
                <a:cs typeface="Calibri" panose="020F0502020204030204" pitchFamily="34" charset="0"/>
              </a:rPr>
            </a:br>
            <a:br>
              <a:rPr lang="en-US" sz="3600" dirty="0">
                <a:solidFill>
                  <a:schemeClr val="tx1"/>
                </a:solidFill>
                <a:latin typeface="Calibri" panose="020F0502020204030204" pitchFamily="34" charset="0"/>
                <a:cs typeface="Calibri" panose="020F0502020204030204" pitchFamily="34" charset="0"/>
              </a:rPr>
            </a:br>
            <a:br>
              <a:rPr lang="en-US" sz="2400" dirty="0">
                <a:solidFill>
                  <a:schemeClr val="tx1"/>
                </a:solidFill>
                <a:latin typeface="Calibri" panose="020F0502020204030204" pitchFamily="34" charset="0"/>
                <a:cs typeface="Calibri" panose="020F0502020204030204" pitchFamily="34" charset="0"/>
              </a:rPr>
            </a:br>
            <a:r>
              <a:rPr lang="en-US" sz="2400" b="1" dirty="0">
                <a:solidFill>
                  <a:schemeClr val="tx1"/>
                </a:solidFill>
                <a:latin typeface="Calibri" panose="020F0502020204030204" pitchFamily="34" charset="0"/>
                <a:cs typeface="Calibri" panose="020F0502020204030204" pitchFamily="34" charset="0"/>
              </a:rPr>
              <a:t>Andrew Houtenville</a:t>
            </a:r>
            <a:br>
              <a:rPr lang="en-US" sz="2400" b="1" dirty="0">
                <a:solidFill>
                  <a:schemeClr val="tx1"/>
                </a:solidFill>
                <a:latin typeface="Calibri" panose="020F0502020204030204" pitchFamily="34" charset="0"/>
                <a:cs typeface="Calibri" panose="020F0502020204030204" pitchFamily="34" charset="0"/>
              </a:rPr>
            </a:br>
            <a:r>
              <a:rPr lang="en-US" sz="2400" dirty="0">
                <a:solidFill>
                  <a:schemeClr val="tx1"/>
                </a:solidFill>
                <a:latin typeface="Calibri" panose="020F0502020204030204" pitchFamily="34" charset="0"/>
                <a:cs typeface="Calibri" panose="020F0502020204030204" pitchFamily="34" charset="0"/>
              </a:rPr>
              <a:t>University of New Hampshire</a:t>
            </a:r>
            <a:br>
              <a:rPr lang="en-US" sz="2400" dirty="0">
                <a:solidFill>
                  <a:schemeClr val="tx1"/>
                </a:solidFill>
                <a:latin typeface="Calibri" panose="020F0502020204030204" pitchFamily="34" charset="0"/>
                <a:cs typeface="Calibri" panose="020F0502020204030204" pitchFamily="34" charset="0"/>
              </a:rPr>
            </a:br>
            <a:br>
              <a:rPr lang="en-US" sz="1200" dirty="0">
                <a:solidFill>
                  <a:schemeClr val="tx1"/>
                </a:solidFill>
                <a:latin typeface="Calibri" panose="020F0502020204030204" pitchFamily="34" charset="0"/>
                <a:cs typeface="Calibri" panose="020F0502020204030204" pitchFamily="34" charset="0"/>
              </a:rPr>
            </a:br>
            <a:r>
              <a:rPr lang="en-US" sz="2400" b="1" dirty="0">
                <a:solidFill>
                  <a:schemeClr val="tx1"/>
                </a:solidFill>
                <a:latin typeface="Calibri" panose="020F0502020204030204" pitchFamily="34" charset="0"/>
                <a:cs typeface="Calibri" panose="020F0502020204030204" pitchFamily="34" charset="0"/>
              </a:rPr>
              <a:t>John O’Neill</a:t>
            </a:r>
            <a:br>
              <a:rPr lang="en-US" sz="2400" b="1" dirty="0">
                <a:solidFill>
                  <a:schemeClr val="tx1"/>
                </a:solidFill>
                <a:latin typeface="Calibri" panose="020F0502020204030204" pitchFamily="34" charset="0"/>
                <a:cs typeface="Calibri" panose="020F0502020204030204" pitchFamily="34" charset="0"/>
              </a:rPr>
            </a:br>
            <a:r>
              <a:rPr lang="en-US" sz="2400" dirty="0">
                <a:solidFill>
                  <a:schemeClr val="tx1"/>
                </a:solidFill>
                <a:latin typeface="Calibri" panose="020F0502020204030204" pitchFamily="34" charset="0"/>
                <a:cs typeface="Calibri" panose="020F0502020204030204" pitchFamily="34" charset="0"/>
              </a:rPr>
              <a:t>Kessler Foundation</a:t>
            </a:r>
            <a:br>
              <a:rPr lang="en-US" sz="2400" dirty="0">
                <a:solidFill>
                  <a:schemeClr val="tx1"/>
                </a:solidFill>
                <a:latin typeface="Calibri" panose="020F0502020204030204" pitchFamily="34" charset="0"/>
                <a:cs typeface="Calibri" panose="020F0502020204030204" pitchFamily="34" charset="0"/>
              </a:rPr>
            </a:br>
            <a:br>
              <a:rPr lang="en-US" sz="1200" dirty="0">
                <a:solidFill>
                  <a:schemeClr val="tx1"/>
                </a:solidFill>
                <a:latin typeface="Calibri" panose="020F0502020204030204" pitchFamily="34" charset="0"/>
                <a:cs typeface="Calibri" panose="020F0502020204030204" pitchFamily="34" charset="0"/>
              </a:rPr>
            </a:br>
            <a:r>
              <a:rPr lang="en-US" sz="2400" b="1" dirty="0">
                <a:solidFill>
                  <a:schemeClr val="tx1"/>
                </a:solidFill>
                <a:latin typeface="Calibri" panose="020F0502020204030204" pitchFamily="34" charset="0"/>
                <a:cs typeface="Calibri" panose="020F0502020204030204" pitchFamily="34" charset="0"/>
              </a:rPr>
              <a:t>Denise Rozell</a:t>
            </a:r>
            <a:br>
              <a:rPr lang="en-US" sz="2400" dirty="0">
                <a:solidFill>
                  <a:schemeClr val="tx1"/>
                </a:solidFill>
                <a:latin typeface="Calibri" panose="020F0502020204030204" pitchFamily="34" charset="0"/>
                <a:cs typeface="Calibri" panose="020F0502020204030204" pitchFamily="34" charset="0"/>
              </a:rPr>
            </a:br>
            <a:r>
              <a:rPr lang="en-US" sz="2400" dirty="0">
                <a:solidFill>
                  <a:schemeClr val="tx1"/>
                </a:solidFill>
                <a:latin typeface="Calibri" panose="020F0502020204030204" pitchFamily="34" charset="0"/>
                <a:cs typeface="Calibri" panose="020F0502020204030204" pitchFamily="34" charset="0"/>
              </a:rPr>
              <a:t>Association of Centers on Disabilities (AUCD)</a:t>
            </a:r>
            <a:br>
              <a:rPr lang="en-US" sz="2400" dirty="0">
                <a:solidFill>
                  <a:schemeClr val="tx1"/>
                </a:solidFill>
                <a:latin typeface="Calibri" panose="020F0502020204030204" pitchFamily="34" charset="0"/>
                <a:cs typeface="Calibri" panose="020F0502020204030204" pitchFamily="34" charset="0"/>
              </a:rPr>
            </a:br>
            <a:endParaRPr lang="en-US" sz="2400" dirty="0">
              <a:solidFill>
                <a:schemeClr val="tx1"/>
              </a:solidFill>
              <a:latin typeface="Calibri" panose="020F0502020204030204" pitchFamily="34" charset="0"/>
              <a:cs typeface="Calibri" panose="020F0502020204030204" pitchFamily="34" charset="0"/>
            </a:endParaRPr>
          </a:p>
        </p:txBody>
      </p:sp>
      <p:sp>
        <p:nvSpPr>
          <p:cNvPr id="3076"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 name="TextBox 9"/>
          <p:cNvSpPr txBox="1"/>
          <p:nvPr/>
        </p:nvSpPr>
        <p:spPr>
          <a:xfrm>
            <a:off x="268288" y="152400"/>
            <a:ext cx="2212975" cy="338554"/>
          </a:xfrm>
          <a:prstGeom prst="rect">
            <a:avLst/>
          </a:prstGeom>
          <a:noFill/>
        </p:spPr>
        <p:txBody>
          <a:bodyPr wrap="square" rtlCol="0">
            <a:spAutoFit/>
          </a:bodyPr>
          <a:lstStyle/>
          <a:p>
            <a:r>
              <a:rPr lang="en-US" sz="1600" b="1" i="1" dirty="0">
                <a:solidFill>
                  <a:schemeClr val="bg1"/>
                </a:solidFill>
              </a:rPr>
              <a:t>#</a:t>
            </a:r>
            <a:r>
              <a:rPr lang="en-US" sz="1600" b="1" i="1" dirty="0" err="1">
                <a:solidFill>
                  <a:schemeClr val="bg1"/>
                </a:solidFill>
              </a:rPr>
              <a:t>nTIDELearn</a:t>
            </a:r>
            <a:endParaRPr lang="en-US" sz="1600" b="1" i="1" dirty="0">
              <a:solidFill>
                <a:schemeClr val="bg1"/>
              </a:solidFill>
            </a:endParaRPr>
          </a:p>
        </p:txBody>
      </p:sp>
      <p:pic>
        <p:nvPicPr>
          <p:cNvPr id="11" name="Picture 10"/>
          <p:cNvPicPr>
            <a:picLocks noChangeAspect="1"/>
          </p:cNvPicPr>
          <p:nvPr/>
        </p:nvPicPr>
        <p:blipFill>
          <a:blip r:embed="rId3"/>
          <a:stretch>
            <a:fillRect/>
          </a:stretch>
        </p:blipFill>
        <p:spPr>
          <a:xfrm>
            <a:off x="8149266" y="80364"/>
            <a:ext cx="952549" cy="482625"/>
          </a:xfrm>
          <a:prstGeom prst="rect">
            <a:avLst/>
          </a:prstGeom>
        </p:spPr>
      </p:pic>
      <p:sp>
        <p:nvSpPr>
          <p:cNvPr id="7" name="Slide Number Placeholder 7">
            <a:extLst>
              <a:ext uri="{FF2B5EF4-FFF2-40B4-BE49-F238E27FC236}">
                <a16:creationId xmlns:a16="http://schemas.microsoft.com/office/drawing/2014/main" id="{CAA6F2E8-1F9C-4367-A40F-E1AC6E766CF7}"/>
              </a:ext>
            </a:extLst>
          </p:cNvPr>
          <p:cNvSpPr txBox="1">
            <a:spLocks/>
          </p:cNvSpPr>
          <p:nvPr/>
        </p:nvSpPr>
        <p:spPr>
          <a:xfrm>
            <a:off x="0" y="6366687"/>
            <a:ext cx="6858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fld id="{843CCB1A-5FAC-44C2-A958-39EC00897567}" type="slidenum">
              <a:rPr lang="en-US" smtClean="0"/>
              <a:pPr algn="ctr">
                <a:defRPr/>
              </a:pPr>
              <a:t>7</a:t>
            </a:fld>
            <a:endParaRPr lang="en-US" dirty="0"/>
          </a:p>
        </p:txBody>
      </p:sp>
    </p:spTree>
    <p:extLst>
      <p:ext uri="{BB962C8B-B14F-4D97-AF65-F5344CB8AC3E}">
        <p14:creationId xmlns:p14="http://schemas.microsoft.com/office/powerpoint/2010/main" val="16778038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2"/>
          <p:cNvSpPr txBox="1">
            <a:spLocks noGrp="1" noChangeArrowheads="1"/>
          </p:cNvSpPr>
          <p:nvPr>
            <p:ph type="title"/>
          </p:nvPr>
        </p:nvSpPr>
        <p:spPr bwMode="auto">
          <a:xfrm>
            <a:off x="8467" y="685800"/>
            <a:ext cx="91440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3600" b="1" u="sng" dirty="0">
                <a:solidFill>
                  <a:schemeClr val="tx1"/>
                </a:solidFill>
                <a:latin typeface="Calibri" panose="020F0502020204030204" pitchFamily="34" charset="0"/>
              </a:rPr>
              <a:t>About</a:t>
            </a:r>
          </a:p>
        </p:txBody>
      </p:sp>
      <p:sp>
        <p:nvSpPr>
          <p:cNvPr id="3076"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 name="TextBox 9"/>
          <p:cNvSpPr txBox="1"/>
          <p:nvPr/>
        </p:nvSpPr>
        <p:spPr>
          <a:xfrm>
            <a:off x="268288" y="152400"/>
            <a:ext cx="2212975" cy="338554"/>
          </a:xfrm>
          <a:prstGeom prst="rect">
            <a:avLst/>
          </a:prstGeom>
          <a:noFill/>
        </p:spPr>
        <p:txBody>
          <a:bodyPr wrap="square" rtlCol="0">
            <a:spAutoFit/>
          </a:bodyPr>
          <a:lstStyle/>
          <a:p>
            <a:r>
              <a:rPr lang="en-US" sz="1600" b="1" i="1" dirty="0">
                <a:solidFill>
                  <a:schemeClr val="bg1"/>
                </a:solidFill>
              </a:rPr>
              <a:t>#</a:t>
            </a:r>
            <a:r>
              <a:rPr lang="en-US" sz="1600" b="1" i="1" dirty="0" err="1">
                <a:solidFill>
                  <a:schemeClr val="bg1"/>
                </a:solidFill>
              </a:rPr>
              <a:t>nTIDELearn</a:t>
            </a:r>
            <a:endParaRPr lang="en-US" sz="1600" b="1" i="1" dirty="0">
              <a:solidFill>
                <a:schemeClr val="bg1"/>
              </a:solidFill>
            </a:endParaRPr>
          </a:p>
        </p:txBody>
      </p:sp>
      <p:pic>
        <p:nvPicPr>
          <p:cNvPr id="11" name="Picture 10"/>
          <p:cNvPicPr>
            <a:picLocks noChangeAspect="1"/>
          </p:cNvPicPr>
          <p:nvPr/>
        </p:nvPicPr>
        <p:blipFill>
          <a:blip r:embed="rId3"/>
          <a:stretch>
            <a:fillRect/>
          </a:stretch>
        </p:blipFill>
        <p:spPr>
          <a:xfrm>
            <a:off x="8149266" y="80364"/>
            <a:ext cx="952549" cy="482625"/>
          </a:xfrm>
          <a:prstGeom prst="rect">
            <a:avLst/>
          </a:prstGeom>
        </p:spPr>
      </p:pic>
      <p:sp>
        <p:nvSpPr>
          <p:cNvPr id="8" name="Slide Number Placeholder 7">
            <a:extLst>
              <a:ext uri="{FF2B5EF4-FFF2-40B4-BE49-F238E27FC236}">
                <a16:creationId xmlns:a16="http://schemas.microsoft.com/office/drawing/2014/main" id="{33B8A3FF-79FE-47EA-9533-B4ABB6748D29}"/>
              </a:ext>
            </a:extLst>
          </p:cNvPr>
          <p:cNvSpPr txBox="1">
            <a:spLocks/>
          </p:cNvSpPr>
          <p:nvPr/>
        </p:nvSpPr>
        <p:spPr>
          <a:xfrm>
            <a:off x="0" y="6366687"/>
            <a:ext cx="6858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fld id="{843CCB1A-5FAC-44C2-A958-39EC00897567}" type="slidenum">
              <a:rPr lang="en-US" smtClean="0"/>
              <a:pPr algn="ctr">
                <a:defRPr/>
              </a:pPr>
              <a:t>8</a:t>
            </a:fld>
            <a:endParaRPr lang="en-US" dirty="0"/>
          </a:p>
        </p:txBody>
      </p:sp>
      <p:sp>
        <p:nvSpPr>
          <p:cNvPr id="9" name="Rectangle 2">
            <a:extLst>
              <a:ext uri="{FF2B5EF4-FFF2-40B4-BE49-F238E27FC236}">
                <a16:creationId xmlns:a16="http://schemas.microsoft.com/office/drawing/2014/main" id="{BE8976D7-C033-4381-99C0-8F5B52E1FB06}"/>
              </a:ext>
            </a:extLst>
          </p:cNvPr>
          <p:cNvSpPr txBox="1">
            <a:spLocks noChangeArrowheads="1"/>
          </p:cNvSpPr>
          <p:nvPr/>
        </p:nvSpPr>
        <p:spPr bwMode="auto">
          <a:xfrm>
            <a:off x="419100" y="1676400"/>
            <a:ext cx="8496300" cy="469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spcBef>
                <a:spcPts val="1800"/>
              </a:spcBef>
            </a:pPr>
            <a:r>
              <a:rPr lang="en-US" sz="2400" dirty="0"/>
              <a:t>A joint effort of the University of New Hampshire, Kessler Foundation, and the Association of University Centers on Disability (AUCD).</a:t>
            </a:r>
          </a:p>
          <a:p>
            <a:pPr>
              <a:spcBef>
                <a:spcPts val="1800"/>
              </a:spcBef>
            </a:pPr>
            <a:r>
              <a:rPr lang="en-US" sz="2400" dirty="0"/>
              <a:t>This is a special episode of the nTIDE Lunch and Learn series based on the unique circumstances in the U.S. economy and the COVID-19 Pandemic.</a:t>
            </a:r>
            <a:endParaRPr lang="en-US" sz="2400" dirty="0">
              <a:solidFill>
                <a:srgbClr val="FF0000"/>
              </a:solidFill>
            </a:endParaRPr>
          </a:p>
          <a:p>
            <a:pPr>
              <a:spcBef>
                <a:spcPts val="1800"/>
              </a:spcBef>
            </a:pPr>
            <a:r>
              <a:rPr lang="en-US" sz="2400" dirty="0"/>
              <a:t>A part of the Rehabilitation and Research Training Center on Employment Policy and Measurement, which is funded by the National Institute on Disability, Independent Living and Rehabilitation Research (NIDILRR), grant no. 90RT0537.  </a:t>
            </a:r>
          </a:p>
        </p:txBody>
      </p:sp>
    </p:spTree>
    <p:extLst>
      <p:ext uri="{BB962C8B-B14F-4D97-AF65-F5344CB8AC3E}">
        <p14:creationId xmlns:p14="http://schemas.microsoft.com/office/powerpoint/2010/main" val="11252719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618590" y="1982135"/>
            <a:ext cx="8496300" cy="4644081"/>
          </a:xfrm>
        </p:spPr>
        <p:txBody>
          <a:bodyPr/>
          <a:lstStyle/>
          <a:p>
            <a:pPr marL="1828800" indent="-1810512">
              <a:spcBef>
                <a:spcPts val="1200"/>
              </a:spcBef>
              <a:buNone/>
            </a:pPr>
            <a:r>
              <a:rPr lang="en-US" sz="2800" baseline="12000" dirty="0">
                <a:latin typeface="Calibri" panose="020F0502020204030204" pitchFamily="34" charset="0"/>
                <a:cs typeface="Calibri" panose="020F0502020204030204" pitchFamily="34" charset="0"/>
              </a:rPr>
              <a:t>●   </a:t>
            </a:r>
            <a:r>
              <a:rPr lang="en-US" sz="2700" dirty="0">
                <a:latin typeface="Calibri" panose="020F0502020204030204" pitchFamily="34" charset="0"/>
              </a:rPr>
              <a:t>12:00 pm: Welcome and Introduction</a:t>
            </a:r>
          </a:p>
          <a:p>
            <a:pPr marL="1828800" indent="-1810512">
              <a:spcBef>
                <a:spcPts val="1200"/>
              </a:spcBef>
              <a:buNone/>
            </a:pPr>
            <a:r>
              <a:rPr lang="en-US" sz="2800" baseline="12000" dirty="0">
                <a:latin typeface="Calibri" panose="020F0502020204030204" pitchFamily="34" charset="0"/>
                <a:cs typeface="Calibri" panose="020F0502020204030204" pitchFamily="34" charset="0"/>
              </a:rPr>
              <a:t>●   </a:t>
            </a:r>
            <a:r>
              <a:rPr lang="en-US" sz="2700" dirty="0">
                <a:latin typeface="Calibri" panose="020F0502020204030204" pitchFamily="34" charset="0"/>
              </a:rPr>
              <a:t>12:05 pm:	Updated Numbers from the Public-Use Micro Data of the Current Population Survey</a:t>
            </a:r>
          </a:p>
          <a:p>
            <a:pPr marL="1828800" indent="-1810512">
              <a:spcBef>
                <a:spcPts val="1200"/>
              </a:spcBef>
              <a:buNone/>
            </a:pPr>
            <a:r>
              <a:rPr lang="en-US" sz="2800" baseline="12000" dirty="0">
                <a:latin typeface="Calibri" panose="020F0502020204030204" pitchFamily="34" charset="0"/>
                <a:cs typeface="Calibri" panose="020F0502020204030204" pitchFamily="34" charset="0"/>
              </a:rPr>
              <a:t>●   </a:t>
            </a:r>
            <a:r>
              <a:rPr lang="en-US" sz="2700" dirty="0">
                <a:latin typeface="Calibri" panose="020F0502020204030204" pitchFamily="34" charset="0"/>
              </a:rPr>
              <a:t>12:15 pm:	Implications from the Field</a:t>
            </a:r>
          </a:p>
          <a:p>
            <a:pPr marL="1828800" indent="-1810512">
              <a:spcBef>
                <a:spcPts val="1200"/>
              </a:spcBef>
              <a:buNone/>
            </a:pPr>
            <a:r>
              <a:rPr lang="en-US" sz="2800" baseline="12000" dirty="0">
                <a:latin typeface="Calibri" panose="020F0502020204030204" pitchFamily="34" charset="0"/>
                <a:cs typeface="Calibri" panose="020F0502020204030204" pitchFamily="34" charset="0"/>
              </a:rPr>
              <a:t>●   </a:t>
            </a:r>
            <a:r>
              <a:rPr lang="en-US" sz="2700" dirty="0">
                <a:latin typeface="Calibri" panose="020F0502020204030204" pitchFamily="34" charset="0"/>
              </a:rPr>
              <a:t>12:35 pm:	Open Q&amp;A period</a:t>
            </a:r>
          </a:p>
        </p:txBody>
      </p:sp>
      <p:sp>
        <p:nvSpPr>
          <p:cNvPr id="3075" name="Text Box 12"/>
          <p:cNvSpPr txBox="1">
            <a:spLocks noGrp="1" noChangeArrowheads="1"/>
          </p:cNvSpPr>
          <p:nvPr>
            <p:ph type="title"/>
          </p:nvPr>
        </p:nvSpPr>
        <p:spPr bwMode="auto">
          <a:xfrm>
            <a:off x="0" y="667326"/>
            <a:ext cx="91440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3600" b="1" u="sng" dirty="0">
                <a:solidFill>
                  <a:schemeClr val="tx1"/>
                </a:solidFill>
                <a:latin typeface="Calibri" panose="020F0502020204030204" pitchFamily="34" charset="0"/>
              </a:rPr>
              <a:t>Today’s Agenda</a:t>
            </a:r>
          </a:p>
        </p:txBody>
      </p:sp>
      <p:sp>
        <p:nvSpPr>
          <p:cNvPr id="3076"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 name="TextBox 9"/>
          <p:cNvSpPr txBox="1"/>
          <p:nvPr/>
        </p:nvSpPr>
        <p:spPr>
          <a:xfrm>
            <a:off x="268288" y="152400"/>
            <a:ext cx="2212975" cy="338554"/>
          </a:xfrm>
          <a:prstGeom prst="rect">
            <a:avLst/>
          </a:prstGeom>
          <a:noFill/>
        </p:spPr>
        <p:txBody>
          <a:bodyPr wrap="square" rtlCol="0">
            <a:spAutoFit/>
          </a:bodyPr>
          <a:lstStyle/>
          <a:p>
            <a:r>
              <a:rPr lang="en-US" sz="1600" b="1" i="1" dirty="0">
                <a:solidFill>
                  <a:schemeClr val="bg1"/>
                </a:solidFill>
              </a:rPr>
              <a:t>#</a:t>
            </a:r>
            <a:r>
              <a:rPr lang="en-US" sz="1600" b="1" i="1" dirty="0" err="1">
                <a:solidFill>
                  <a:schemeClr val="bg1"/>
                </a:solidFill>
              </a:rPr>
              <a:t>nTIDELearn</a:t>
            </a:r>
            <a:endParaRPr lang="en-US" sz="1600" b="1" i="1" dirty="0">
              <a:solidFill>
                <a:schemeClr val="bg1"/>
              </a:solidFill>
            </a:endParaRPr>
          </a:p>
        </p:txBody>
      </p:sp>
      <p:pic>
        <p:nvPicPr>
          <p:cNvPr id="11" name="Picture 10"/>
          <p:cNvPicPr>
            <a:picLocks noChangeAspect="1"/>
          </p:cNvPicPr>
          <p:nvPr/>
        </p:nvPicPr>
        <p:blipFill>
          <a:blip r:embed="rId3"/>
          <a:stretch>
            <a:fillRect/>
          </a:stretch>
        </p:blipFill>
        <p:spPr>
          <a:xfrm>
            <a:off x="8149266" y="80364"/>
            <a:ext cx="952549" cy="482625"/>
          </a:xfrm>
          <a:prstGeom prst="rect">
            <a:avLst/>
          </a:prstGeom>
        </p:spPr>
      </p:pic>
      <p:sp>
        <p:nvSpPr>
          <p:cNvPr id="8" name="Slide Number Placeholder 7">
            <a:extLst>
              <a:ext uri="{FF2B5EF4-FFF2-40B4-BE49-F238E27FC236}">
                <a16:creationId xmlns:a16="http://schemas.microsoft.com/office/drawing/2014/main" id="{C0F25625-67D7-44B9-BEBF-201214AED048}"/>
              </a:ext>
            </a:extLst>
          </p:cNvPr>
          <p:cNvSpPr txBox="1">
            <a:spLocks/>
          </p:cNvSpPr>
          <p:nvPr/>
        </p:nvSpPr>
        <p:spPr>
          <a:xfrm>
            <a:off x="0" y="6366687"/>
            <a:ext cx="6858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fld id="{843CCB1A-5FAC-44C2-A958-39EC00897567}" type="slidenum">
              <a:rPr lang="en-US" smtClean="0"/>
              <a:pPr algn="ctr">
                <a:defRPr/>
              </a:pPr>
              <a:t>9</a:t>
            </a:fld>
            <a:endParaRPr lang="en-US" dirty="0"/>
          </a:p>
        </p:txBody>
      </p:sp>
    </p:spTree>
    <p:extLst>
      <p:ext uri="{BB962C8B-B14F-4D97-AF65-F5344CB8AC3E}">
        <p14:creationId xmlns:p14="http://schemas.microsoft.com/office/powerpoint/2010/main" val="10689062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Houtenville_2014 compendium (4)">
  <a:themeElements>
    <a:clrScheme name="experimental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xperimental3">
      <a:majorFont>
        <a:latin typeface="Arial"/>
        <a:ea typeface=""/>
        <a:cs typeface=""/>
      </a:majorFont>
      <a:minorFont>
        <a:latin typeface="Arial"/>
        <a:ea typeface=""/>
        <a:cs typeface=""/>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xperimental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xperimental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xperimental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xperimental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xperimental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xperimental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xperimental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xperimental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xperimental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xperimental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xperimental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xperimental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Houtenville_2014 compendium (4)</Template>
  <TotalTime>11406</TotalTime>
  <Words>1402</Words>
  <Application>Microsoft Office PowerPoint</Application>
  <PresentationFormat>On-screen Show (4:3)</PresentationFormat>
  <Paragraphs>207</Paragraphs>
  <Slides>21</Slides>
  <Notes>20</Notes>
  <HiddenSlides>0</HiddenSlides>
  <MMClips>3</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21</vt:i4>
      </vt:variant>
    </vt:vector>
  </HeadingPairs>
  <TitlesOfParts>
    <vt:vector size="28" baseType="lpstr">
      <vt:lpstr>Arial</vt:lpstr>
      <vt:lpstr>Calibri</vt:lpstr>
      <vt:lpstr>Calibri Light</vt:lpstr>
      <vt:lpstr>Houtenville_2014 compendium (4)</vt:lpstr>
      <vt:lpstr>1_Office Theme</vt:lpstr>
      <vt:lpstr>Custom Design</vt:lpstr>
      <vt:lpstr>1_Custom Design</vt:lpstr>
      <vt:lpstr>PowerPoint Presentation</vt:lpstr>
      <vt:lpstr>Captions are Available</vt:lpstr>
      <vt:lpstr>PowerPoint Presentation</vt:lpstr>
      <vt:lpstr>PowerPoint Presentation</vt:lpstr>
      <vt:lpstr>Up Front Matters</vt:lpstr>
      <vt:lpstr>Up Front Matters</vt:lpstr>
      <vt:lpstr>nTIDE COVID-19 Update – July #s   Andrew Houtenville University of New Hampshire  John O’Neill Kessler Foundation  Denise Rozell Association of Centers on Disabilities (AUCD) </vt:lpstr>
      <vt:lpstr>About</vt:lpstr>
      <vt:lpstr>Today’s Agenda</vt:lpstr>
      <vt:lpstr>The Numbers  Andrew Houtenville University of New Hampshire</vt:lpstr>
      <vt:lpstr>Employment-to-Population Ratio</vt:lpstr>
      <vt:lpstr>Employment-to-Population Ratio</vt:lpstr>
      <vt:lpstr>Employment-to-Population Ratio</vt:lpstr>
      <vt:lpstr>Employment-to-Population Ratio</vt:lpstr>
      <vt:lpstr>Employment-to-Population Ratio</vt:lpstr>
      <vt:lpstr>Employment-to-Population Ratio</vt:lpstr>
      <vt:lpstr>“Employment Status”</vt:lpstr>
      <vt:lpstr>Unemployed</vt:lpstr>
      <vt:lpstr>Labor Force Participation Rate</vt:lpstr>
      <vt:lpstr>Questions and Answers </vt:lpstr>
      <vt:lpstr>Closing Comments</vt:lpstr>
    </vt:vector>
  </TitlesOfParts>
  <Company>Institute on Disability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Gould, Penny</dc:creator>
  <cp:lastModifiedBy>Volle, Karen</cp:lastModifiedBy>
  <cp:revision>7275</cp:revision>
  <cp:lastPrinted>2019-08-02T13:40:56Z</cp:lastPrinted>
  <dcterms:created xsi:type="dcterms:W3CDTF">2016-01-08T20:42:16Z</dcterms:created>
  <dcterms:modified xsi:type="dcterms:W3CDTF">2020-08-20T15:24:36Z</dcterms:modified>
</cp:coreProperties>
</file>