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6" r:id="rId5"/>
  </p:sldMasterIdLst>
  <p:notesMasterIdLst>
    <p:notesMasterId r:id="rId61"/>
  </p:notesMasterIdLst>
  <p:sldIdLst>
    <p:sldId id="277" r:id="rId6"/>
    <p:sldId id="257" r:id="rId7"/>
    <p:sldId id="256" r:id="rId8"/>
    <p:sldId id="260" r:id="rId9"/>
    <p:sldId id="261" r:id="rId10"/>
    <p:sldId id="262" r:id="rId11"/>
    <p:sldId id="263" r:id="rId12"/>
    <p:sldId id="305" r:id="rId13"/>
    <p:sldId id="304" r:id="rId14"/>
    <p:sldId id="303" r:id="rId15"/>
    <p:sldId id="264" r:id="rId16"/>
    <p:sldId id="265" r:id="rId17"/>
    <p:sldId id="563" r:id="rId18"/>
    <p:sldId id="564" r:id="rId19"/>
    <p:sldId id="565" r:id="rId20"/>
    <p:sldId id="566" r:id="rId21"/>
    <p:sldId id="568" r:id="rId22"/>
    <p:sldId id="572" r:id="rId23"/>
    <p:sldId id="569" r:id="rId24"/>
    <p:sldId id="570" r:id="rId25"/>
    <p:sldId id="571" r:id="rId26"/>
    <p:sldId id="562" r:id="rId27"/>
    <p:sldId id="546" r:id="rId28"/>
    <p:sldId id="545" r:id="rId29"/>
    <p:sldId id="525" r:id="rId30"/>
    <p:sldId id="307" r:id="rId31"/>
    <p:sldId id="316" r:id="rId32"/>
    <p:sldId id="312" r:id="rId33"/>
    <p:sldId id="318" r:id="rId34"/>
    <p:sldId id="309" r:id="rId35"/>
    <p:sldId id="314" r:id="rId36"/>
    <p:sldId id="310" r:id="rId37"/>
    <p:sldId id="317" r:id="rId38"/>
    <p:sldId id="313" r:id="rId39"/>
    <p:sldId id="315" r:id="rId40"/>
    <p:sldId id="308" r:id="rId41"/>
    <p:sldId id="547" r:id="rId42"/>
    <p:sldId id="548" r:id="rId43"/>
    <p:sldId id="258" r:id="rId44"/>
    <p:sldId id="259" r:id="rId45"/>
    <p:sldId id="549" r:id="rId46"/>
    <p:sldId id="550" r:id="rId47"/>
    <p:sldId id="551" r:id="rId48"/>
    <p:sldId id="552" r:id="rId49"/>
    <p:sldId id="553" r:id="rId50"/>
    <p:sldId id="554" r:id="rId51"/>
    <p:sldId id="266" r:id="rId52"/>
    <p:sldId id="267" r:id="rId53"/>
    <p:sldId id="268" r:id="rId54"/>
    <p:sldId id="269" r:id="rId55"/>
    <p:sldId id="270" r:id="rId56"/>
    <p:sldId id="271" r:id="rId57"/>
    <p:sldId id="274" r:id="rId58"/>
    <p:sldId id="507" r:id="rId59"/>
    <p:sldId id="50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11/6/2020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p:nvPr/>
        </p:nvSpPr>
        <p:spPr>
          <a:xfrm>
            <a:off x="0" y="-3175"/>
            <a:ext cx="12192000" cy="5203825"/>
          </a:xfrm>
          <a:custGeom>
            <a:avLst/>
            <a:gdLst/>
            <a:ahLst/>
            <a:cxnLst/>
            <a:rect l="l" t="t" r="r" b="b"/>
            <a:pathLst>
              <a:path w="5760" h="3278" extrusionOk="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chemeClr val="accent1"/>
          </a:solidFill>
          <a:ln w="12700" cap="flat" cmpd="sng">
            <a:solidFill>
              <a:srgbClr val="D8B5A7"/>
            </a:solidFill>
            <a:prstDash val="solid"/>
            <a:round/>
            <a:headEnd type="none" w="sm" len="sm"/>
            <a:tailEnd type="none" w="sm" len="sm"/>
          </a:ln>
        </p:spPr>
      </p:sp>
      <p:sp>
        <p:nvSpPr>
          <p:cNvPr id="17" name="Google Shape;17;p2"/>
          <p:cNvSpPr txBox="1">
            <a:spLocks noGrp="1"/>
          </p:cNvSpPr>
          <p:nvPr>
            <p:ph type="ctrTitle"/>
          </p:nvPr>
        </p:nvSpPr>
        <p:spPr>
          <a:xfrm>
            <a:off x="810001" y="1449147"/>
            <a:ext cx="10572000" cy="297105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810001" y="5280847"/>
            <a:ext cx="10572000" cy="434974"/>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lvl="0" algn="l">
              <a:lnSpc>
                <a:spcPct val="100000"/>
              </a:lnSpc>
              <a:spcBef>
                <a:spcPts val="360"/>
              </a:spcBef>
              <a:spcAft>
                <a:spcPts val="0"/>
              </a:spcAft>
              <a:buSzPts val="1800"/>
              <a:buNone/>
              <a:defRPr>
                <a:solidFill>
                  <a:schemeClr val="l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a:endParaRPr/>
          </a:p>
        </p:txBody>
      </p:sp>
      <p:sp>
        <p:nvSpPr>
          <p:cNvPr id="19" name="Google Shape;19;p2"/>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0938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288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4"/>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accent1"/>
          </a:solidFill>
          <a:ln w="12700" cap="flat" cmpd="sng">
            <a:solidFill>
              <a:srgbClr val="D8B5A7"/>
            </a:solidFill>
            <a:prstDash val="solid"/>
            <a:round/>
            <a:headEnd type="none" w="sm" len="sm"/>
            <a:tailEnd type="none" w="sm" len="sm"/>
          </a:ln>
          <a:effectLst>
            <a:outerShdw blurRad="50800" dist="25400" algn="bl" rotWithShape="0">
              <a:srgbClr val="000000">
                <a:alpha val="60000"/>
              </a:srgbClr>
            </a:outerShdw>
          </a:effectLst>
        </p:spPr>
      </p:sp>
      <p:sp>
        <p:nvSpPr>
          <p:cNvPr id="28" name="Google Shape;28;p4"/>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156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
        <p:cNvGrpSpPr/>
        <p:nvPr/>
      </p:nvGrpSpPr>
      <p:grpSpPr>
        <a:xfrm>
          <a:off x="0" y="0"/>
          <a:ext cx="0" cy="0"/>
          <a:chOff x="0" y="0"/>
          <a:chExt cx="0" cy="0"/>
        </a:xfrm>
      </p:grpSpPr>
      <p:sp>
        <p:nvSpPr>
          <p:cNvPr id="33" name="Google Shape;33;p5"/>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accent1"/>
          </a:solidFill>
          <a:ln w="12700" cap="flat" cmpd="sng">
            <a:solidFill>
              <a:srgbClr val="D8B5A7"/>
            </a:solidFill>
            <a:prstDash val="solid"/>
            <a:round/>
            <a:headEnd type="none" w="sm" len="sm"/>
            <a:tailEnd type="none" w="sm" len="sm"/>
          </a:ln>
          <a:effectLst>
            <a:outerShdw blurRad="50800" dist="25400" algn="bl" rotWithShape="0">
              <a:srgbClr val="000000">
                <a:alpha val="60000"/>
              </a:srgbClr>
            </a:outerShdw>
          </a:effectLst>
        </p:spPr>
      </p:sp>
      <p:sp>
        <p:nvSpPr>
          <p:cNvPr id="34" name="Google Shape;34;p5"/>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18712" y="2222287"/>
            <a:ext cx="10554574" cy="36365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36" name="Google Shape;36;p5"/>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5470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415600" y="593367"/>
            <a:ext cx="11360800" cy="763600"/>
          </a:xfrm>
          <a:prstGeom prst="rect">
            <a:avLst/>
          </a:prstGeom>
          <a:noFill/>
          <a:ln>
            <a:noFill/>
          </a:ln>
          <a:effectLst>
            <a:outerShdw blurRad="50800">
              <a:srgbClr val="000000">
                <a:alpha val="60000"/>
              </a:srgbClr>
            </a:outerShdw>
          </a:effectLst>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 name="Google Shape;41;p6"/>
          <p:cNvSpPr txBox="1">
            <a:spLocks noGrp="1"/>
          </p:cNvSpPr>
          <p:nvPr>
            <p:ph type="body" idx="1"/>
          </p:nvPr>
        </p:nvSpPr>
        <p:spPr>
          <a:xfrm>
            <a:off x="415600" y="1536633"/>
            <a:ext cx="11360800" cy="4555200"/>
          </a:xfrm>
          <a:prstGeom prst="rect">
            <a:avLst/>
          </a:prstGeom>
          <a:noFill/>
          <a:ln>
            <a:noFill/>
          </a:ln>
          <a:effectLst>
            <a:outerShdw blurRad="50800">
              <a:srgbClr val="000000">
                <a:alpha val="40000"/>
              </a:srgbClr>
            </a:outerShdw>
          </a:effectLst>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2133"/>
              </a:spcBef>
              <a:spcAft>
                <a:spcPts val="0"/>
              </a:spcAft>
              <a:buSzPts val="1400"/>
              <a:buChar char="○"/>
              <a:defRPr/>
            </a:lvl2pPr>
            <a:lvl3pPr marL="1371600" lvl="2" indent="-317500" algn="l">
              <a:lnSpc>
                <a:spcPct val="100000"/>
              </a:lnSpc>
              <a:spcBef>
                <a:spcPts val="2133"/>
              </a:spcBef>
              <a:spcAft>
                <a:spcPts val="0"/>
              </a:spcAft>
              <a:buSzPts val="1400"/>
              <a:buChar char="■"/>
              <a:defRPr/>
            </a:lvl3pPr>
            <a:lvl4pPr marL="1828800" lvl="3" indent="-317500" algn="l">
              <a:lnSpc>
                <a:spcPct val="100000"/>
              </a:lnSpc>
              <a:spcBef>
                <a:spcPts val="2133"/>
              </a:spcBef>
              <a:spcAft>
                <a:spcPts val="0"/>
              </a:spcAft>
              <a:buSzPts val="1400"/>
              <a:buChar char="●"/>
              <a:defRPr/>
            </a:lvl4pPr>
            <a:lvl5pPr marL="2286000" lvl="4" indent="-317500" algn="l">
              <a:lnSpc>
                <a:spcPct val="100000"/>
              </a:lnSpc>
              <a:spcBef>
                <a:spcPts val="2133"/>
              </a:spcBef>
              <a:spcAft>
                <a:spcPts val="0"/>
              </a:spcAft>
              <a:buSzPts val="1400"/>
              <a:buChar char="○"/>
              <a:defRPr/>
            </a:lvl5pPr>
            <a:lvl6pPr marL="2743200" lvl="5" indent="-317500" algn="l">
              <a:lnSpc>
                <a:spcPct val="100000"/>
              </a:lnSpc>
              <a:spcBef>
                <a:spcPts val="2133"/>
              </a:spcBef>
              <a:spcAft>
                <a:spcPts val="0"/>
              </a:spcAft>
              <a:buSzPts val="1400"/>
              <a:buChar char="■"/>
              <a:defRPr/>
            </a:lvl6pPr>
            <a:lvl7pPr marL="3200400" lvl="6" indent="-317500" algn="l">
              <a:lnSpc>
                <a:spcPct val="100000"/>
              </a:lnSpc>
              <a:spcBef>
                <a:spcPts val="2133"/>
              </a:spcBef>
              <a:spcAft>
                <a:spcPts val="0"/>
              </a:spcAft>
              <a:buSzPts val="1400"/>
              <a:buChar char="●"/>
              <a:defRPr/>
            </a:lvl7pPr>
            <a:lvl8pPr marL="3657600" lvl="7" indent="-317500" algn="l">
              <a:lnSpc>
                <a:spcPct val="100000"/>
              </a:lnSpc>
              <a:spcBef>
                <a:spcPts val="2133"/>
              </a:spcBef>
              <a:spcAft>
                <a:spcPts val="0"/>
              </a:spcAft>
              <a:buSzPts val="1400"/>
              <a:buChar char="○"/>
              <a:defRPr/>
            </a:lvl8pPr>
            <a:lvl9pPr marL="4114800" lvl="8" indent="-317500" algn="l">
              <a:lnSpc>
                <a:spcPct val="100000"/>
              </a:lnSpc>
              <a:spcBef>
                <a:spcPts val="2133"/>
              </a:spcBef>
              <a:spcAft>
                <a:spcPts val="2133"/>
              </a:spcAft>
              <a:buSzPts val="1400"/>
              <a:buChar char="■"/>
              <a:defRPr/>
            </a:lvl9pPr>
          </a:lstStyle>
          <a:p>
            <a:endParaRPr/>
          </a:p>
        </p:txBody>
      </p:sp>
      <p:sp>
        <p:nvSpPr>
          <p:cNvPr id="42" name="Google Shape;42;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2000"/>
              <a:buNone/>
              <a:defRPr sz="2000" b="0" i="0" u="none" strike="noStrike" cap="none">
                <a:solidFill>
                  <a:schemeClr val="accent1"/>
                </a:solidFill>
                <a:latin typeface="Century Gothic"/>
                <a:ea typeface="Century Gothic"/>
                <a:cs typeface="Century Gothic"/>
                <a:sym typeface="Century Gothic"/>
              </a:defRPr>
            </a:lvl1pPr>
            <a:lvl2pPr marL="0" lvl="1" indent="0" algn="r">
              <a:lnSpc>
                <a:spcPct val="100000"/>
              </a:lnSpc>
              <a:spcBef>
                <a:spcPts val="0"/>
              </a:spcBef>
              <a:spcAft>
                <a:spcPts val="0"/>
              </a:spcAft>
              <a:buSzPts val="2000"/>
              <a:buNone/>
              <a:defRPr sz="2000" b="0" i="0" u="none" strike="noStrike" cap="none">
                <a:solidFill>
                  <a:schemeClr val="accent1"/>
                </a:solidFill>
                <a:latin typeface="Century Gothic"/>
                <a:ea typeface="Century Gothic"/>
                <a:cs typeface="Century Gothic"/>
                <a:sym typeface="Century Gothic"/>
              </a:defRPr>
            </a:lvl2pPr>
            <a:lvl3pPr marL="0" lvl="2" indent="0" algn="r">
              <a:lnSpc>
                <a:spcPct val="100000"/>
              </a:lnSpc>
              <a:spcBef>
                <a:spcPts val="0"/>
              </a:spcBef>
              <a:spcAft>
                <a:spcPts val="0"/>
              </a:spcAft>
              <a:buSzPts val="2000"/>
              <a:buNone/>
              <a:defRPr sz="2000" b="0" i="0" u="none" strike="noStrike" cap="none">
                <a:solidFill>
                  <a:schemeClr val="accent1"/>
                </a:solidFill>
                <a:latin typeface="Century Gothic"/>
                <a:ea typeface="Century Gothic"/>
                <a:cs typeface="Century Gothic"/>
                <a:sym typeface="Century Gothic"/>
              </a:defRPr>
            </a:lvl3pPr>
            <a:lvl4pPr marL="0" lvl="3" indent="0" algn="r">
              <a:lnSpc>
                <a:spcPct val="100000"/>
              </a:lnSpc>
              <a:spcBef>
                <a:spcPts val="0"/>
              </a:spcBef>
              <a:spcAft>
                <a:spcPts val="0"/>
              </a:spcAft>
              <a:buSzPts val="2000"/>
              <a:buNone/>
              <a:defRPr sz="2000" b="0" i="0" u="none" strike="noStrike" cap="none">
                <a:solidFill>
                  <a:schemeClr val="accent1"/>
                </a:solidFill>
                <a:latin typeface="Century Gothic"/>
                <a:ea typeface="Century Gothic"/>
                <a:cs typeface="Century Gothic"/>
                <a:sym typeface="Century Gothic"/>
              </a:defRPr>
            </a:lvl4pPr>
            <a:lvl5pPr marL="0" lvl="4" indent="0" algn="r">
              <a:lnSpc>
                <a:spcPct val="100000"/>
              </a:lnSpc>
              <a:spcBef>
                <a:spcPts val="0"/>
              </a:spcBef>
              <a:spcAft>
                <a:spcPts val="0"/>
              </a:spcAft>
              <a:buSzPts val="2000"/>
              <a:buNone/>
              <a:defRPr sz="2000" b="0" i="0" u="none" strike="noStrike" cap="none">
                <a:solidFill>
                  <a:schemeClr val="accent1"/>
                </a:solidFill>
                <a:latin typeface="Century Gothic"/>
                <a:ea typeface="Century Gothic"/>
                <a:cs typeface="Century Gothic"/>
                <a:sym typeface="Century Gothic"/>
              </a:defRPr>
            </a:lvl5pPr>
            <a:lvl6pPr marL="0" lvl="5" indent="0" algn="r">
              <a:lnSpc>
                <a:spcPct val="100000"/>
              </a:lnSpc>
              <a:spcBef>
                <a:spcPts val="0"/>
              </a:spcBef>
              <a:spcAft>
                <a:spcPts val="0"/>
              </a:spcAft>
              <a:buSzPts val="2000"/>
              <a:buNone/>
              <a:defRPr sz="2000" b="0" i="0" u="none" strike="noStrike" cap="none">
                <a:solidFill>
                  <a:schemeClr val="accent1"/>
                </a:solidFill>
                <a:latin typeface="Century Gothic"/>
                <a:ea typeface="Century Gothic"/>
                <a:cs typeface="Century Gothic"/>
                <a:sym typeface="Century Gothic"/>
              </a:defRPr>
            </a:lvl6pPr>
            <a:lvl7pPr marL="0" lvl="6" indent="0" algn="r">
              <a:lnSpc>
                <a:spcPct val="100000"/>
              </a:lnSpc>
              <a:spcBef>
                <a:spcPts val="0"/>
              </a:spcBef>
              <a:spcAft>
                <a:spcPts val="0"/>
              </a:spcAft>
              <a:buSzPts val="2000"/>
              <a:buNone/>
              <a:defRPr sz="2000" b="0" i="0" u="none" strike="noStrike" cap="none">
                <a:solidFill>
                  <a:schemeClr val="accent1"/>
                </a:solidFill>
                <a:latin typeface="Century Gothic"/>
                <a:ea typeface="Century Gothic"/>
                <a:cs typeface="Century Gothic"/>
                <a:sym typeface="Century Gothic"/>
              </a:defRPr>
            </a:lvl7pPr>
            <a:lvl8pPr marL="0" lvl="7" indent="0" algn="r">
              <a:lnSpc>
                <a:spcPct val="100000"/>
              </a:lnSpc>
              <a:spcBef>
                <a:spcPts val="0"/>
              </a:spcBef>
              <a:spcAft>
                <a:spcPts val="0"/>
              </a:spcAft>
              <a:buSzPts val="2000"/>
              <a:buNone/>
              <a:defRPr sz="2000" b="0" i="0" u="none" strike="noStrike" cap="none">
                <a:solidFill>
                  <a:schemeClr val="accent1"/>
                </a:solidFill>
                <a:latin typeface="Century Gothic"/>
                <a:ea typeface="Century Gothic"/>
                <a:cs typeface="Century Gothic"/>
                <a:sym typeface="Century Gothic"/>
              </a:defRPr>
            </a:lvl8pPr>
            <a:lvl9pPr marL="0" lvl="8" indent="0" algn="r">
              <a:lnSpc>
                <a:spcPct val="100000"/>
              </a:lnSpc>
              <a:spcBef>
                <a:spcPts val="0"/>
              </a:spcBef>
              <a:spcAft>
                <a:spcPts val="0"/>
              </a:spcAft>
              <a:buSzPts val="2000"/>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2278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7"/>
          <p:cNvSpPr/>
          <p:nvPr/>
        </p:nvSpPr>
        <p:spPr>
          <a:xfrm>
            <a:off x="0" y="1"/>
            <a:ext cx="12192000" cy="5203825"/>
          </a:xfrm>
          <a:custGeom>
            <a:avLst/>
            <a:gdLst/>
            <a:ahLst/>
            <a:cxnLst/>
            <a:rect l="l" t="t" r="r" b="b"/>
            <a:pathLst>
              <a:path w="5760" h="3278" extrusionOk="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solidFill>
            <a:schemeClr val="accent1"/>
          </a:solidFill>
          <a:ln w="12700" cap="flat" cmpd="sng">
            <a:solidFill>
              <a:srgbClr val="D8B5A7"/>
            </a:solidFill>
            <a:prstDash val="solid"/>
            <a:round/>
            <a:headEnd type="none" w="sm" len="sm"/>
            <a:tailEnd type="none" w="sm" len="sm"/>
          </a:ln>
          <a:effectLst>
            <a:outerShdw blurRad="50800" dist="25400" algn="bl" rotWithShape="0">
              <a:srgbClr val="000000">
                <a:alpha val="60000"/>
              </a:srgbClr>
            </a:outerShdw>
          </a:effectLst>
        </p:spPr>
      </p:sp>
      <p:sp>
        <p:nvSpPr>
          <p:cNvPr id="45" name="Google Shape;45;p7"/>
          <p:cNvSpPr txBox="1">
            <a:spLocks noGrp="1"/>
          </p:cNvSpPr>
          <p:nvPr>
            <p:ph type="title"/>
          </p:nvPr>
        </p:nvSpPr>
        <p:spPr>
          <a:xfrm>
            <a:off x="810000" y="2951396"/>
            <a:ext cx="10561418" cy="1468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r">
              <a:lnSpc>
                <a:spcPct val="100000"/>
              </a:lnSpc>
              <a:spcBef>
                <a:spcPts val="0"/>
              </a:spcBef>
              <a:spcAft>
                <a:spcPts val="0"/>
              </a:spcAft>
              <a:buClr>
                <a:srgbClr val="FEFEFE"/>
              </a:buClr>
              <a:buSzPts val="4800"/>
              <a:buFont typeface="Century Gothic"/>
              <a:buNone/>
              <a:defRPr sz="48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10000" y="5281201"/>
            <a:ext cx="10561418" cy="43395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r">
              <a:lnSpc>
                <a:spcPct val="100000"/>
              </a:lnSpc>
              <a:spcBef>
                <a:spcPts val="360"/>
              </a:spcBef>
              <a:spcAft>
                <a:spcPts val="0"/>
              </a:spcAft>
              <a:buSzPts val="1800"/>
              <a:buNone/>
              <a:defRPr sz="1800">
                <a:solidFill>
                  <a:schemeClr val="lt1"/>
                </a:solidFill>
              </a:defRPr>
            </a:lvl1pPr>
            <a:lvl2pPr marL="914400" lvl="1" indent="-228600" algn="l">
              <a:lnSpc>
                <a:spcPct val="100000"/>
              </a:lnSpc>
              <a:spcBef>
                <a:spcPts val="600"/>
              </a:spcBef>
              <a:spcAft>
                <a:spcPts val="0"/>
              </a:spcAft>
              <a:buSzPts val="1800"/>
              <a:buNone/>
              <a:defRPr sz="1800">
                <a:solidFill>
                  <a:schemeClr val="lt1"/>
                </a:solidFill>
              </a:defRPr>
            </a:lvl2pPr>
            <a:lvl3pPr marL="1371600" lvl="2" indent="-228600" algn="l">
              <a:lnSpc>
                <a:spcPct val="100000"/>
              </a:lnSpc>
              <a:spcBef>
                <a:spcPts val="600"/>
              </a:spcBef>
              <a:spcAft>
                <a:spcPts val="0"/>
              </a:spcAft>
              <a:buSzPts val="1600"/>
              <a:buNone/>
              <a:defRPr sz="1600">
                <a:solidFill>
                  <a:schemeClr val="lt1"/>
                </a:solidFill>
              </a:defRPr>
            </a:lvl3pPr>
            <a:lvl4pPr marL="1828800" lvl="3" indent="-228600" algn="l">
              <a:lnSpc>
                <a:spcPct val="100000"/>
              </a:lnSpc>
              <a:spcBef>
                <a:spcPts val="600"/>
              </a:spcBef>
              <a:spcAft>
                <a:spcPts val="0"/>
              </a:spcAft>
              <a:buSzPts val="1400"/>
              <a:buNone/>
              <a:defRPr sz="1400">
                <a:solidFill>
                  <a:schemeClr val="lt1"/>
                </a:solidFill>
              </a:defRPr>
            </a:lvl4pPr>
            <a:lvl5pPr marL="2286000" lvl="4" indent="-228600" algn="l">
              <a:lnSpc>
                <a:spcPct val="100000"/>
              </a:lnSpc>
              <a:spcBef>
                <a:spcPts val="600"/>
              </a:spcBef>
              <a:spcAft>
                <a:spcPts val="0"/>
              </a:spcAft>
              <a:buSzPts val="1400"/>
              <a:buNone/>
              <a:defRPr sz="1400">
                <a:solidFill>
                  <a:schemeClr val="lt1"/>
                </a:solidFill>
              </a:defRPr>
            </a:lvl5pPr>
            <a:lvl6pPr marL="2743200" lvl="5" indent="-228600" algn="l">
              <a:lnSpc>
                <a:spcPct val="100000"/>
              </a:lnSpc>
              <a:spcBef>
                <a:spcPts val="600"/>
              </a:spcBef>
              <a:spcAft>
                <a:spcPts val="0"/>
              </a:spcAft>
              <a:buSzPts val="1400"/>
              <a:buNone/>
              <a:defRPr sz="1400">
                <a:solidFill>
                  <a:schemeClr val="lt1"/>
                </a:solidFill>
              </a:defRPr>
            </a:lvl6pPr>
            <a:lvl7pPr marL="3200400" lvl="6" indent="-228600" algn="l">
              <a:lnSpc>
                <a:spcPct val="100000"/>
              </a:lnSpc>
              <a:spcBef>
                <a:spcPts val="600"/>
              </a:spcBef>
              <a:spcAft>
                <a:spcPts val="0"/>
              </a:spcAft>
              <a:buSzPts val="1400"/>
              <a:buNone/>
              <a:defRPr sz="1400">
                <a:solidFill>
                  <a:schemeClr val="lt1"/>
                </a:solidFill>
              </a:defRPr>
            </a:lvl7pPr>
            <a:lvl8pPr marL="3657600" lvl="7" indent="-228600" algn="l">
              <a:lnSpc>
                <a:spcPct val="100000"/>
              </a:lnSpc>
              <a:spcBef>
                <a:spcPts val="600"/>
              </a:spcBef>
              <a:spcAft>
                <a:spcPts val="0"/>
              </a:spcAft>
              <a:buSzPts val="1400"/>
              <a:buNone/>
              <a:defRPr sz="1400">
                <a:solidFill>
                  <a:schemeClr val="lt1"/>
                </a:solidFill>
              </a:defRPr>
            </a:lvl8pPr>
            <a:lvl9pPr marL="4114800" lvl="8" indent="-228600" algn="l">
              <a:lnSpc>
                <a:spcPct val="100000"/>
              </a:lnSpc>
              <a:spcBef>
                <a:spcPts val="600"/>
              </a:spcBef>
              <a:spcAft>
                <a:spcPts val="600"/>
              </a:spcAft>
              <a:buSzPts val="1400"/>
              <a:buNone/>
              <a:defRPr sz="1400">
                <a:solidFill>
                  <a:schemeClr val="lt1"/>
                </a:solidFill>
              </a:defRPr>
            </a:lvl9pPr>
          </a:lstStyle>
          <a:p>
            <a:endParaRPr/>
          </a:p>
        </p:txBody>
      </p:sp>
      <p:sp>
        <p:nvSpPr>
          <p:cNvPr id="47" name="Google Shape;47;p7"/>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7155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0"/>
        <p:cNvGrpSpPr/>
        <p:nvPr/>
      </p:nvGrpSpPr>
      <p:grpSpPr>
        <a:xfrm>
          <a:off x="0" y="0"/>
          <a:ext cx="0" cy="0"/>
          <a:chOff x="0" y="0"/>
          <a:chExt cx="0" cy="0"/>
        </a:xfrm>
      </p:grpSpPr>
      <p:sp>
        <p:nvSpPr>
          <p:cNvPr id="51" name="Google Shape;51;p8"/>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accent1"/>
          </a:solidFill>
          <a:ln w="12700" cap="flat" cmpd="sng">
            <a:solidFill>
              <a:srgbClr val="D8B5A7"/>
            </a:solidFill>
            <a:prstDash val="solid"/>
            <a:round/>
            <a:headEnd type="none" w="sm" len="sm"/>
            <a:tailEnd type="none" w="sm" len="sm"/>
          </a:ln>
          <a:effectLst>
            <a:outerShdw blurRad="50800" dist="25400" algn="bl" rotWithShape="0">
              <a:srgbClr val="000000">
                <a:alpha val="60000"/>
              </a:srgbClr>
            </a:outerShdw>
          </a:effectLst>
        </p:spPr>
      </p:sp>
      <p:sp>
        <p:nvSpPr>
          <p:cNvPr id="52" name="Google Shape;52;p8"/>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40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body" idx="1"/>
          </p:nvPr>
        </p:nvSpPr>
        <p:spPr>
          <a:xfrm>
            <a:off x="814728" y="2174875"/>
            <a:ext cx="5189857" cy="576262"/>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0"/>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54" name="Google Shape;54;p8"/>
          <p:cNvSpPr txBox="1">
            <a:spLocks noGrp="1"/>
          </p:cNvSpPr>
          <p:nvPr>
            <p:ph type="body" idx="2"/>
          </p:nvPr>
        </p:nvSpPr>
        <p:spPr>
          <a:xfrm>
            <a:off x="814729" y="2751138"/>
            <a:ext cx="5189856" cy="310991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55" name="Google Shape;55;p8"/>
          <p:cNvSpPr txBox="1">
            <a:spLocks noGrp="1"/>
          </p:cNvSpPr>
          <p:nvPr>
            <p:ph type="body" idx="3"/>
          </p:nvPr>
        </p:nvSpPr>
        <p:spPr>
          <a:xfrm>
            <a:off x="6187415" y="2174875"/>
            <a:ext cx="5194583" cy="576262"/>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0"/>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56" name="Google Shape;56;p8"/>
          <p:cNvSpPr txBox="1">
            <a:spLocks noGrp="1"/>
          </p:cNvSpPr>
          <p:nvPr>
            <p:ph type="body" idx="4"/>
          </p:nvPr>
        </p:nvSpPr>
        <p:spPr>
          <a:xfrm>
            <a:off x="6187415" y="2751138"/>
            <a:ext cx="5194583" cy="310991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57" name="Google Shape;57;p8"/>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199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9"/>
          <p:cNvSpPr/>
          <p:nvPr/>
        </p:nvSpPr>
        <p:spPr>
          <a:xfrm>
            <a:off x="1073151" y="446087"/>
            <a:ext cx="3547533" cy="1814651"/>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accent1"/>
          </a:solidFill>
          <a:ln w="12700" cap="flat" cmpd="sng">
            <a:solidFill>
              <a:srgbClr val="D8B5A7"/>
            </a:solidFill>
            <a:prstDash val="solid"/>
            <a:round/>
            <a:headEnd type="none" w="sm" len="sm"/>
            <a:tailEnd type="none" w="sm" len="sm"/>
          </a:ln>
          <a:effectLst>
            <a:outerShdw blurRad="50800" dist="25400" algn="bl" rotWithShape="0">
              <a:srgbClr val="000000">
                <a:alpha val="60000"/>
              </a:srgbClr>
            </a:outerShdw>
          </a:effectLst>
        </p:spPr>
      </p:sp>
      <p:sp>
        <p:nvSpPr>
          <p:cNvPr id="62" name="Google Shape;62;p9"/>
          <p:cNvSpPr txBox="1">
            <a:spLocks noGrp="1"/>
          </p:cNvSpPr>
          <p:nvPr>
            <p:ph type="title"/>
          </p:nvPr>
        </p:nvSpPr>
        <p:spPr>
          <a:xfrm>
            <a:off x="1073151" y="446088"/>
            <a:ext cx="3547533" cy="1618396"/>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2000"/>
              <a:buFont typeface="Century Gothic"/>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4855633" y="446088"/>
            <a:ext cx="6252633" cy="54149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64" name="Google Shape;64;p9"/>
          <p:cNvSpPr txBox="1">
            <a:spLocks noGrp="1"/>
          </p:cNvSpPr>
          <p:nvPr>
            <p:ph type="body" idx="2"/>
          </p:nvPr>
        </p:nvSpPr>
        <p:spPr>
          <a:xfrm>
            <a:off x="1073151" y="2260738"/>
            <a:ext cx="3547533" cy="36003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65" name="Google Shape;65;p9"/>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166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814728" y="727522"/>
            <a:ext cx="4852988" cy="16171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a:spLocks noGrp="1"/>
          </p:cNvSpPr>
          <p:nvPr>
            <p:ph type="pic" idx="2"/>
          </p:nvPr>
        </p:nvSpPr>
        <p:spPr>
          <a:xfrm>
            <a:off x="6098117" y="0"/>
            <a:ext cx="6093883" cy="6858000"/>
          </a:xfrm>
          <a:prstGeom prst="rect">
            <a:avLst/>
          </a:prstGeom>
          <a:noFill/>
          <a:ln w="9525" cap="flat"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Autofit/>
          </a:bodyPr>
          <a:lstStyle>
            <a:lvl1pPr marR="0" lvl="0" algn="ctr" rtl="0">
              <a:lnSpc>
                <a:spcPct val="100000"/>
              </a:lnSpc>
              <a:spcBef>
                <a:spcPts val="28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1" name="Google Shape;71;p10"/>
          <p:cNvSpPr txBox="1">
            <a:spLocks noGrp="1"/>
          </p:cNvSpPr>
          <p:nvPr>
            <p:ph type="body" idx="1"/>
          </p:nvPr>
        </p:nvSpPr>
        <p:spPr>
          <a:xfrm>
            <a:off x="814728" y="2344684"/>
            <a:ext cx="4852988" cy="35163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240"/>
              </a:spcBef>
              <a:spcAft>
                <a:spcPts val="0"/>
              </a:spcAft>
              <a:buSzPts val="1200"/>
              <a:buNone/>
              <a:defRPr sz="12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72" name="Google Shape;72;p10"/>
          <p:cNvSpPr txBox="1">
            <a:spLocks noGrp="1"/>
          </p:cNvSpPr>
          <p:nvPr>
            <p:ph type="dt" idx="10"/>
          </p:nvPr>
        </p:nvSpPr>
        <p:spPr>
          <a:xfrm>
            <a:off x="3885810" y="6041362"/>
            <a:ext cx="976879"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0"/>
          <p:cNvSpPr txBox="1">
            <a:spLocks noGrp="1"/>
          </p:cNvSpPr>
          <p:nvPr>
            <p:ph type="ftr" idx="11"/>
          </p:nvPr>
        </p:nvSpPr>
        <p:spPr>
          <a:xfrm>
            <a:off x="590396" y="6041362"/>
            <a:ext cx="329541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sldNum" idx="12"/>
          </p:nvPr>
        </p:nvSpPr>
        <p:spPr>
          <a:xfrm>
            <a:off x="4862689"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136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810000" y="4800600"/>
            <a:ext cx="10561418" cy="566738"/>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a:spLocks noGrp="1"/>
          </p:cNvSpPr>
          <p:nvPr>
            <p:ph type="pic" idx="2"/>
          </p:nvPr>
        </p:nvSpPr>
        <p:spPr>
          <a:xfrm>
            <a:off x="0" y="0"/>
            <a:ext cx="12192000" cy="4800600"/>
          </a:xfrm>
          <a:prstGeom prst="rect">
            <a:avLst/>
          </a:prstGeom>
          <a:noFill/>
          <a:ln w="12700" cap="flat"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Autofit/>
          </a:bodyPr>
          <a:lstStyle>
            <a:lvl1pPr marR="0" lvl="0" algn="ctr" rtl="0">
              <a:lnSpc>
                <a:spcPct val="100000"/>
              </a:lnSpc>
              <a:spcBef>
                <a:spcPts val="32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8" name="Google Shape;78;p11"/>
          <p:cNvSpPr txBox="1">
            <a:spLocks noGrp="1"/>
          </p:cNvSpPr>
          <p:nvPr>
            <p:ph type="body" idx="1"/>
          </p:nvPr>
        </p:nvSpPr>
        <p:spPr>
          <a:xfrm>
            <a:off x="810000" y="5367338"/>
            <a:ext cx="10561418" cy="493712"/>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228600" algn="l">
              <a:lnSpc>
                <a:spcPct val="100000"/>
              </a:lnSpc>
              <a:spcBef>
                <a:spcPts val="240"/>
              </a:spcBef>
              <a:spcAft>
                <a:spcPts val="0"/>
              </a:spcAft>
              <a:buSzPts val="1200"/>
              <a:buNone/>
              <a:defRPr sz="12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79" name="Google Shape;79;p11"/>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8174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2"/>
        <p:cNvGrpSpPr/>
        <p:nvPr/>
      </p:nvGrpSpPr>
      <p:grpSpPr>
        <a:xfrm>
          <a:off x="0" y="0"/>
          <a:ext cx="0" cy="0"/>
          <a:chOff x="0" y="0"/>
          <a:chExt cx="0" cy="0"/>
        </a:xfrm>
      </p:grpSpPr>
      <p:sp>
        <p:nvSpPr>
          <p:cNvPr id="83" name="Google Shape;83;p12"/>
          <p:cNvSpPr/>
          <p:nvPr/>
        </p:nvSpPr>
        <p:spPr>
          <a:xfrm>
            <a:off x="631697" y="1081456"/>
            <a:ext cx="6332416" cy="3239188"/>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accent1"/>
          </a:solidFill>
          <a:ln w="12700" cap="flat" cmpd="sng">
            <a:solidFill>
              <a:schemeClr val="accent1"/>
            </a:solidFill>
            <a:prstDash val="solid"/>
            <a:round/>
            <a:headEnd type="none" w="sm" len="sm"/>
            <a:tailEnd type="none" w="sm" len="sm"/>
          </a:ln>
          <a:effectLst>
            <a:outerShdw blurRad="50800" dist="25400" algn="bl" rotWithShape="0">
              <a:srgbClr val="000000">
                <a:alpha val="60000"/>
              </a:srgbClr>
            </a:outerShdw>
          </a:effectLst>
        </p:spPr>
      </p:sp>
      <p:sp>
        <p:nvSpPr>
          <p:cNvPr id="84" name="Google Shape;84;p12"/>
          <p:cNvSpPr txBox="1">
            <a:spLocks noGrp="1"/>
          </p:cNvSpPr>
          <p:nvPr>
            <p:ph type="title"/>
          </p:nvPr>
        </p:nvSpPr>
        <p:spPr>
          <a:xfrm>
            <a:off x="850985" y="1238502"/>
            <a:ext cx="5893840" cy="2645912"/>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4200"/>
              <a:buFont typeface="Century Gothic"/>
              <a:buNone/>
              <a:defRPr sz="42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2"/>
          <p:cNvSpPr txBox="1">
            <a:spLocks noGrp="1"/>
          </p:cNvSpPr>
          <p:nvPr>
            <p:ph type="body" idx="1"/>
          </p:nvPr>
        </p:nvSpPr>
        <p:spPr>
          <a:xfrm>
            <a:off x="853190" y="4443680"/>
            <a:ext cx="5891636" cy="713241"/>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None/>
              <a:defRPr sz="1800">
                <a:solidFill>
                  <a:schemeClr val="lt1"/>
                </a:solidFill>
              </a:defRPr>
            </a:lvl1pPr>
            <a:lvl2pPr marL="914400" lvl="1" indent="-228600" algn="l">
              <a:lnSpc>
                <a:spcPct val="100000"/>
              </a:lnSpc>
              <a:spcBef>
                <a:spcPts val="600"/>
              </a:spcBef>
              <a:spcAft>
                <a:spcPts val="0"/>
              </a:spcAft>
              <a:buSzPts val="1800"/>
              <a:buNone/>
              <a:defRPr sz="1800">
                <a:solidFill>
                  <a:schemeClr val="lt1"/>
                </a:solidFill>
              </a:defRPr>
            </a:lvl2pPr>
            <a:lvl3pPr marL="1371600" lvl="2" indent="-228600" algn="l">
              <a:lnSpc>
                <a:spcPct val="100000"/>
              </a:lnSpc>
              <a:spcBef>
                <a:spcPts val="600"/>
              </a:spcBef>
              <a:spcAft>
                <a:spcPts val="0"/>
              </a:spcAft>
              <a:buSzPts val="1600"/>
              <a:buNone/>
              <a:defRPr sz="1600">
                <a:solidFill>
                  <a:schemeClr val="lt1"/>
                </a:solidFill>
              </a:defRPr>
            </a:lvl3pPr>
            <a:lvl4pPr marL="1828800" lvl="3" indent="-228600" algn="l">
              <a:lnSpc>
                <a:spcPct val="100000"/>
              </a:lnSpc>
              <a:spcBef>
                <a:spcPts val="600"/>
              </a:spcBef>
              <a:spcAft>
                <a:spcPts val="0"/>
              </a:spcAft>
              <a:buSzPts val="1400"/>
              <a:buNone/>
              <a:defRPr sz="1400">
                <a:solidFill>
                  <a:schemeClr val="lt1"/>
                </a:solidFill>
              </a:defRPr>
            </a:lvl4pPr>
            <a:lvl5pPr marL="2286000" lvl="4" indent="-228600" algn="l">
              <a:lnSpc>
                <a:spcPct val="100000"/>
              </a:lnSpc>
              <a:spcBef>
                <a:spcPts val="600"/>
              </a:spcBef>
              <a:spcAft>
                <a:spcPts val="0"/>
              </a:spcAft>
              <a:buSzPts val="1400"/>
              <a:buNone/>
              <a:defRPr sz="1400">
                <a:solidFill>
                  <a:schemeClr val="lt1"/>
                </a:solidFill>
              </a:defRPr>
            </a:lvl5pPr>
            <a:lvl6pPr marL="2743200" lvl="5" indent="-228600" algn="l">
              <a:lnSpc>
                <a:spcPct val="100000"/>
              </a:lnSpc>
              <a:spcBef>
                <a:spcPts val="600"/>
              </a:spcBef>
              <a:spcAft>
                <a:spcPts val="0"/>
              </a:spcAft>
              <a:buSzPts val="1400"/>
              <a:buNone/>
              <a:defRPr sz="1400">
                <a:solidFill>
                  <a:schemeClr val="lt1"/>
                </a:solidFill>
              </a:defRPr>
            </a:lvl6pPr>
            <a:lvl7pPr marL="3200400" lvl="6" indent="-228600" algn="l">
              <a:lnSpc>
                <a:spcPct val="100000"/>
              </a:lnSpc>
              <a:spcBef>
                <a:spcPts val="600"/>
              </a:spcBef>
              <a:spcAft>
                <a:spcPts val="0"/>
              </a:spcAft>
              <a:buSzPts val="1400"/>
              <a:buNone/>
              <a:defRPr sz="1400">
                <a:solidFill>
                  <a:schemeClr val="lt1"/>
                </a:solidFill>
              </a:defRPr>
            </a:lvl7pPr>
            <a:lvl8pPr marL="3657600" lvl="7" indent="-228600" algn="l">
              <a:lnSpc>
                <a:spcPct val="100000"/>
              </a:lnSpc>
              <a:spcBef>
                <a:spcPts val="600"/>
              </a:spcBef>
              <a:spcAft>
                <a:spcPts val="0"/>
              </a:spcAft>
              <a:buSzPts val="1400"/>
              <a:buNone/>
              <a:defRPr sz="1400">
                <a:solidFill>
                  <a:schemeClr val="lt1"/>
                </a:solidFill>
              </a:defRPr>
            </a:lvl8pPr>
            <a:lvl9pPr marL="4114800" lvl="8" indent="-228600" algn="l">
              <a:lnSpc>
                <a:spcPct val="100000"/>
              </a:lnSpc>
              <a:spcBef>
                <a:spcPts val="600"/>
              </a:spcBef>
              <a:spcAft>
                <a:spcPts val="600"/>
              </a:spcAft>
              <a:buSzPts val="1400"/>
              <a:buNone/>
              <a:defRPr sz="1400">
                <a:solidFill>
                  <a:schemeClr val="lt1"/>
                </a:solidFill>
              </a:defRPr>
            </a:lvl9pPr>
          </a:lstStyle>
          <a:p>
            <a:endParaRPr/>
          </a:p>
        </p:txBody>
      </p:sp>
      <p:sp>
        <p:nvSpPr>
          <p:cNvPr id="86" name="Google Shape;86;p12"/>
          <p:cNvSpPr txBox="1">
            <a:spLocks noGrp="1"/>
          </p:cNvSpPr>
          <p:nvPr>
            <p:ph type="body" idx="2"/>
          </p:nvPr>
        </p:nvSpPr>
        <p:spPr>
          <a:xfrm>
            <a:off x="7574642" y="1081456"/>
            <a:ext cx="3810001" cy="40754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Font typeface="Century Gothic"/>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87" name="Google Shape;87;p12"/>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2"/>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2"/>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7849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0"/>
        <p:cNvGrpSpPr/>
        <p:nvPr/>
      </p:nvGrpSpPr>
      <p:grpSpPr>
        <a:xfrm>
          <a:off x="0" y="0"/>
          <a:ext cx="0" cy="0"/>
          <a:chOff x="0" y="0"/>
          <a:chExt cx="0" cy="0"/>
        </a:xfrm>
      </p:grpSpPr>
      <p:sp>
        <p:nvSpPr>
          <p:cNvPr id="91" name="Google Shape;91;p13"/>
          <p:cNvSpPr/>
          <p:nvPr/>
        </p:nvSpPr>
        <p:spPr>
          <a:xfrm>
            <a:off x="1140884" y="2286585"/>
            <a:ext cx="4895115" cy="2503972"/>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chemeClr val="accent1"/>
          </a:solidFill>
          <a:ln w="12700" cap="flat" cmpd="sng">
            <a:solidFill>
              <a:schemeClr val="accent1"/>
            </a:solidFill>
            <a:prstDash val="solid"/>
            <a:round/>
            <a:headEnd type="none" w="sm" len="sm"/>
            <a:tailEnd type="none" w="sm" len="sm"/>
          </a:ln>
          <a:effectLst>
            <a:outerShdw blurRad="50800" dist="25400" algn="bl" rotWithShape="0">
              <a:srgbClr val="000000">
                <a:alpha val="60000"/>
              </a:srgbClr>
            </a:outerShdw>
          </a:effectLst>
        </p:spPr>
      </p:sp>
      <p:sp>
        <p:nvSpPr>
          <p:cNvPr id="92" name="Google Shape;92;p13"/>
          <p:cNvSpPr txBox="1">
            <a:spLocks noGrp="1"/>
          </p:cNvSpPr>
          <p:nvPr>
            <p:ph type="title"/>
          </p:nvPr>
        </p:nvSpPr>
        <p:spPr>
          <a:xfrm>
            <a:off x="1357089" y="2435957"/>
            <a:ext cx="4382521" cy="2007789"/>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3"/>
          <p:cNvSpPr txBox="1">
            <a:spLocks noGrp="1"/>
          </p:cNvSpPr>
          <p:nvPr>
            <p:ph type="body" idx="1"/>
          </p:nvPr>
        </p:nvSpPr>
        <p:spPr>
          <a:xfrm>
            <a:off x="6156000" y="2286000"/>
            <a:ext cx="4880300" cy="229552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Font typeface="Century Gothic"/>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94" name="Google Shape;94;p13"/>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3"/>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3"/>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2747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7"/>
        <p:cNvGrpSpPr/>
        <p:nvPr/>
      </p:nvGrpSpPr>
      <p:grpSpPr>
        <a:xfrm>
          <a:off x="0" y="0"/>
          <a:ext cx="0" cy="0"/>
          <a:chOff x="0" y="0"/>
          <a:chExt cx="0" cy="0"/>
        </a:xfrm>
      </p:grpSpPr>
      <p:sp>
        <p:nvSpPr>
          <p:cNvPr id="98" name="Google Shape;98;p14"/>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accent1"/>
          </a:solidFill>
          <a:ln w="12700" cap="flat" cmpd="sng">
            <a:solidFill>
              <a:srgbClr val="D8B5A7"/>
            </a:solidFill>
            <a:prstDash val="solid"/>
            <a:round/>
            <a:headEnd type="none" w="sm" len="sm"/>
            <a:tailEnd type="none" w="sm" len="sm"/>
          </a:ln>
          <a:effectLst>
            <a:outerShdw blurRad="50800" dist="25400" algn="bl" rotWithShape="0">
              <a:srgbClr val="000000">
                <a:alpha val="60000"/>
              </a:srgbClr>
            </a:outerShdw>
          </a:effectLst>
        </p:spPr>
      </p:sp>
      <p:sp>
        <p:nvSpPr>
          <p:cNvPr id="99" name="Google Shape;99;p14"/>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4"/>
          <p:cNvSpPr txBox="1">
            <a:spLocks noGrp="1"/>
          </p:cNvSpPr>
          <p:nvPr>
            <p:ph type="body" idx="1"/>
          </p:nvPr>
        </p:nvSpPr>
        <p:spPr>
          <a:xfrm rot="5400000">
            <a:off x="4254444" y="-1260043"/>
            <a:ext cx="3674397" cy="1056328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01" name="Google Shape;101;p14"/>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4"/>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4"/>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828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4"/>
        <p:cNvGrpSpPr/>
        <p:nvPr/>
      </p:nvGrpSpPr>
      <p:grpSpPr>
        <a:xfrm>
          <a:off x="0" y="0"/>
          <a:ext cx="0" cy="0"/>
          <a:chOff x="0" y="0"/>
          <a:chExt cx="0" cy="0"/>
        </a:xfrm>
      </p:grpSpPr>
      <p:sp>
        <p:nvSpPr>
          <p:cNvPr id="105" name="Google Shape;105;p15"/>
          <p:cNvSpPr/>
          <p:nvPr/>
        </p:nvSpPr>
        <p:spPr>
          <a:xfrm>
            <a:off x="7669651" y="446089"/>
            <a:ext cx="4522349" cy="5414962"/>
          </a:xfrm>
          <a:custGeom>
            <a:avLst/>
            <a:gdLst/>
            <a:ahLst/>
            <a:cxnLst/>
            <a:rect l="l" t="t" r="r" b="b"/>
            <a:pathLst>
              <a:path w="2879" h="4320" extrusionOk="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chemeClr val="accent1"/>
          </a:solidFill>
          <a:ln w="12700" cap="flat" cmpd="sng">
            <a:solidFill>
              <a:srgbClr val="D8B5A7"/>
            </a:solidFill>
            <a:prstDash val="solid"/>
            <a:round/>
            <a:headEnd type="none" w="sm" len="sm"/>
            <a:tailEnd type="none" w="sm" len="sm"/>
          </a:ln>
          <a:effectLst>
            <a:outerShdw blurRad="50800" dist="25400" algn="bl" rotWithShape="0">
              <a:srgbClr val="000000">
                <a:alpha val="60000"/>
              </a:srgbClr>
            </a:outerShdw>
          </a:effectLst>
        </p:spPr>
      </p:sp>
      <p:sp>
        <p:nvSpPr>
          <p:cNvPr id="106" name="Google Shape;106;p15"/>
          <p:cNvSpPr txBox="1">
            <a:spLocks noGrp="1"/>
          </p:cNvSpPr>
          <p:nvPr>
            <p:ph type="title"/>
          </p:nvPr>
        </p:nvSpPr>
        <p:spPr>
          <a:xfrm rot="5400000">
            <a:off x="6863537" y="1906175"/>
            <a:ext cx="5134798" cy="249479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5"/>
          <p:cNvSpPr txBox="1">
            <a:spLocks noGrp="1"/>
          </p:cNvSpPr>
          <p:nvPr>
            <p:ph type="body" idx="1"/>
          </p:nvPr>
        </p:nvSpPr>
        <p:spPr>
          <a:xfrm rot="5400000">
            <a:off x="1408290" y="-152200"/>
            <a:ext cx="5414962" cy="661154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08" name="Google Shape;108;p15"/>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5"/>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5"/>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447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7BB9AA"/>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10000" y="2184401"/>
            <a:ext cx="10563285" cy="3674397"/>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060659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sralab.org/research/labs/rrtc-employment-and-disability/projects/accommodations-return-work-amidst-covid-19-pandemic-webinar"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elfadvocacyinfo.org/resource/covid-19-plain-language-guidance-for-employees-with-developmental-disabiliti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meridian.allenpress.com/idd/article-abstract/58/5/355/445825/How-COVID-19-May-Change-the-World-of-Services-to?redirectedFrom=fulltex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8.png"/><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dc.gov/coronavirus/2019-ncov/daily-life-coping/using-transportation.htm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peatworks.org/digital-accessibility-toolkits/telework-and-accessibility/?utm_source=govdelivery&amp;utm_medium=email&amp;utm_campaign=ODEP_Newsletter_09-25"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ssa.gov/policy/docs/statcomps/di_asr/2019/index.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ink.springer.com/article/10.1007/s10488-020-01087-2"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transitionta.org/news-details?page=8&amp;order=field_post_date&amp;sort=asc"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unh.zoom.us/webinar/register/WN_MqTQGbb2T7SVeueoMHCbTQ"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8.png"/><Relationship Id="rId4" Type="http://schemas.openxmlformats.org/officeDocument/2006/relationships/hyperlink" Target="mailto:disability.statistics@unh.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researchondisability.org/home/ntide"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researchondisability.org/" TargetMode="External"/><Relationship Id="rId2" Type="http://schemas.openxmlformats.org/officeDocument/2006/relationships/hyperlink" Target="http://www.kesslerfoundation.org/" TargetMode="Externa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1.png"/><Relationship Id="rId5" Type="http://schemas.openxmlformats.org/officeDocument/2006/relationships/hyperlink" Target="http://www.researchondisability.org/" TargetMode="External"/><Relationship Id="rId4" Type="http://schemas.openxmlformats.org/officeDocument/2006/relationships/hyperlink" Target="http://www.kesslerfoundation.org/" TargetMode="Externa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0035-C62B-4283-8968-51B75B2946A5}"/>
              </a:ext>
            </a:extLst>
          </p:cNvPr>
          <p:cNvSpPr>
            <a:spLocks noGrp="1"/>
          </p:cNvSpPr>
          <p:nvPr>
            <p:ph type="title"/>
          </p:nvPr>
        </p:nvSpPr>
        <p:spPr>
          <a:xfrm>
            <a:off x="784233" y="35236"/>
            <a:ext cx="10515600" cy="1325563"/>
          </a:xfrm>
        </p:spPr>
        <p:txBody>
          <a:bodyPr/>
          <a:lstStyle/>
          <a:p>
            <a:pPr algn="ctr"/>
            <a:r>
              <a:rPr lang="en-US" sz="4400" b="1" u="sng" dirty="0">
                <a:solidFill>
                  <a:schemeClr val="tx1"/>
                </a:solidFill>
                <a:latin typeface="Calibri" panose="020F0502020204030204" pitchFamily="34" charset="0"/>
              </a:rPr>
              <a:t>We will begin shortly</a:t>
            </a:r>
            <a:endParaRPr lang="en-US" dirty="0"/>
          </a:p>
        </p:txBody>
      </p:sp>
      <p:sp>
        <p:nvSpPr>
          <p:cNvPr id="3" name="Content Placeholder 2">
            <a:extLst>
              <a:ext uri="{FF2B5EF4-FFF2-40B4-BE49-F238E27FC236}">
                <a16:creationId xmlns:a16="http://schemas.microsoft.com/office/drawing/2014/main" id="{1E9BFE24-B735-4B7E-9906-DCB7103581A7}"/>
              </a:ext>
            </a:extLst>
          </p:cNvPr>
          <p:cNvSpPr>
            <a:spLocks noGrp="1"/>
          </p:cNvSpPr>
          <p:nvPr>
            <p:ph idx="1"/>
          </p:nvPr>
        </p:nvSpPr>
        <p:spPr>
          <a:xfrm>
            <a:off x="784233" y="1489126"/>
            <a:ext cx="4817533" cy="4351338"/>
          </a:xfrm>
        </p:spPr>
        <p:txBody>
          <a:bodyPr/>
          <a:lstStyle/>
          <a:p>
            <a:pPr>
              <a:spcBef>
                <a:spcPts val="1800"/>
              </a:spcBef>
            </a:pPr>
            <a:r>
              <a:rPr lang="en-US" dirty="0">
                <a:latin typeface="Calibri" panose="020F0502020204030204" pitchFamily="34" charset="0"/>
              </a:rPr>
              <a:t>Zoom Tip #1: Sound</a:t>
            </a:r>
          </a:p>
          <a:p>
            <a:pPr lvl="1">
              <a:spcBef>
                <a:spcPts val="1800"/>
              </a:spcBef>
            </a:pPr>
            <a:r>
              <a:rPr lang="en-US" sz="2400" dirty="0">
                <a:latin typeface="Calibri" panose="020F0502020204030204" pitchFamily="34" charset="0"/>
                <a:cs typeface="Calibri" panose="020F0502020204030204" pitchFamily="34" charset="0"/>
              </a:rPr>
              <a:t>To select the speaker you want to use for today’s webinar, click on the </a:t>
            </a:r>
            <a:r>
              <a:rPr lang="en-US" sz="2400" b="1" dirty="0">
                <a:latin typeface="Calibri" panose="020F0502020204030204" pitchFamily="34" charset="0"/>
                <a:cs typeface="Calibri" panose="020F0502020204030204" pitchFamily="34" charset="0"/>
              </a:rPr>
              <a:t>up arrow</a:t>
            </a:r>
            <a:r>
              <a:rPr lang="en-US" sz="2400" dirty="0">
                <a:latin typeface="Calibri" panose="020F0502020204030204" pitchFamily="34" charset="0"/>
                <a:cs typeface="Calibri" panose="020F0502020204030204" pitchFamily="34" charset="0"/>
              </a:rPr>
              <a:t> next to </a:t>
            </a:r>
            <a:r>
              <a:rPr lang="en-US" sz="2400" b="1" dirty="0">
                <a:latin typeface="Calibri" panose="020F0502020204030204" pitchFamily="34" charset="0"/>
                <a:cs typeface="Calibri" panose="020F0502020204030204" pitchFamily="34" charset="0"/>
              </a:rPr>
              <a:t>Audio Settings</a:t>
            </a:r>
            <a:r>
              <a:rPr lang="en-US" sz="2400" dirty="0">
                <a:latin typeface="Calibri" panose="020F0502020204030204" pitchFamily="34" charset="0"/>
                <a:cs typeface="Calibri" panose="020F0502020204030204" pitchFamily="34" charset="0"/>
              </a:rPr>
              <a:t>, and then select one of the options.</a:t>
            </a:r>
          </a:p>
          <a:p>
            <a:endParaRPr lang="en-US" dirty="0"/>
          </a:p>
        </p:txBody>
      </p:sp>
      <p:sp>
        <p:nvSpPr>
          <p:cNvPr id="4" name="Date Placeholder 3">
            <a:extLst>
              <a:ext uri="{FF2B5EF4-FFF2-40B4-BE49-F238E27FC236}">
                <a16:creationId xmlns:a16="http://schemas.microsoft.com/office/drawing/2014/main" id="{3A25D95B-DDDE-47E7-8861-A898EEECC229}"/>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94FC385-25BD-420B-8A5C-EEDDCB4A563D}"/>
              </a:ext>
            </a:extLst>
          </p:cNvPr>
          <p:cNvSpPr>
            <a:spLocks noGrp="1"/>
          </p:cNvSpPr>
          <p:nvPr>
            <p:ph type="sldNum" sz="quarter" idx="12"/>
          </p:nvPr>
        </p:nvSpPr>
        <p:spPr/>
        <p:txBody>
          <a:bodyPr/>
          <a:lstStyle/>
          <a:p>
            <a:fld id="{9C637C1D-740A-4EE7-9AC7-DE15DA94B719}" type="slidenum">
              <a:rPr lang="en-US" smtClean="0"/>
              <a:t>1</a:t>
            </a:fld>
            <a:endParaRPr lang="en-US"/>
          </a:p>
        </p:txBody>
      </p:sp>
      <p:sp>
        <p:nvSpPr>
          <p:cNvPr id="7" name="TextBox 6">
            <a:extLst>
              <a:ext uri="{FF2B5EF4-FFF2-40B4-BE49-F238E27FC236}">
                <a16:creationId xmlns:a16="http://schemas.microsoft.com/office/drawing/2014/main" id="{5E1FAF20-F8E5-4036-9188-2008BC0C76AC}"/>
              </a:ext>
            </a:extLst>
          </p:cNvPr>
          <p:cNvSpPr txBox="1"/>
          <p:nvPr/>
        </p:nvSpPr>
        <p:spPr>
          <a:xfrm>
            <a:off x="6231469" y="1432886"/>
            <a:ext cx="5122331" cy="2231380"/>
          </a:xfrm>
          <a:prstGeom prst="rect">
            <a:avLst/>
          </a:prstGeom>
          <a:noFill/>
        </p:spPr>
        <p:txBody>
          <a:bodyPr wrap="square">
            <a:spAutoFit/>
          </a:bodyPr>
          <a:lstStyle/>
          <a:p>
            <a:pPr marL="285750" indent="-285750">
              <a:spcBef>
                <a:spcPts val="1800"/>
              </a:spcBef>
              <a:buFont typeface="Arial" panose="020B0604020202020204" pitchFamily="34" charset="0"/>
              <a:buChar char="•"/>
            </a:pPr>
            <a:r>
              <a:rPr lang="en-US" sz="2800" kern="0" dirty="0">
                <a:latin typeface="Calibri" panose="020F0502020204030204" pitchFamily="34" charset="0"/>
              </a:rPr>
              <a:t>Zoom Tip #2: Close Captioning</a:t>
            </a:r>
          </a:p>
          <a:p>
            <a:pPr lvl="1">
              <a:spcBef>
                <a:spcPts val="1800"/>
              </a:spcBef>
            </a:pPr>
            <a:r>
              <a:rPr lang="en-US" sz="2400" kern="0" dirty="0">
                <a:latin typeface="Calibri" panose="020F0502020204030204" pitchFamily="34" charset="0"/>
                <a:cs typeface="Calibri" panose="020F0502020204030204" pitchFamily="34" charset="0"/>
              </a:rPr>
              <a:t>Click on</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Closed Caption</a:t>
            </a:r>
            <a:r>
              <a:rPr lang="en-US" sz="2400" dirty="0">
                <a:latin typeface="Calibri" panose="020F0502020204030204" pitchFamily="34" charset="0"/>
                <a:cs typeface="Calibri" panose="020F0502020204030204" pitchFamily="34" charset="0"/>
              </a:rPr>
              <a:t>, and then select </a:t>
            </a:r>
            <a:r>
              <a:rPr lang="en-US" sz="2400" b="1" dirty="0">
                <a:latin typeface="Calibri" panose="020F0502020204030204" pitchFamily="34" charset="0"/>
                <a:cs typeface="Calibri" panose="020F0502020204030204" pitchFamily="34" charset="0"/>
              </a:rPr>
              <a:t>Show Subtitle</a:t>
            </a:r>
            <a:r>
              <a:rPr lang="en-US" sz="2400" dirty="0">
                <a:latin typeface="Calibri" panose="020F0502020204030204" pitchFamily="34" charset="0"/>
                <a:cs typeface="Calibri" panose="020F0502020204030204" pitchFamily="34" charset="0"/>
              </a:rPr>
              <a:t> for subtitles, </a:t>
            </a:r>
            <a:r>
              <a:rPr lang="en-US" sz="2400" u="sng" dirty="0">
                <a:latin typeface="Calibri" panose="020F0502020204030204" pitchFamily="34" charset="0"/>
                <a:cs typeface="Calibri" panose="020F0502020204030204" pitchFamily="34" charset="0"/>
              </a:rPr>
              <a:t>or</a:t>
            </a:r>
            <a:r>
              <a:rPr lang="en-US" sz="2400" dirty="0">
                <a:latin typeface="Calibri" panose="020F0502020204030204" pitchFamily="34" charset="0"/>
                <a:cs typeface="Calibri" panose="020F0502020204030204" pitchFamily="34" charset="0"/>
              </a:rPr>
              <a:t> select </a:t>
            </a:r>
            <a:r>
              <a:rPr lang="en-US" sz="2400" b="1" dirty="0">
                <a:latin typeface="Calibri" panose="020F0502020204030204" pitchFamily="34" charset="0"/>
                <a:cs typeface="Calibri" panose="020F0502020204030204" pitchFamily="34" charset="0"/>
              </a:rPr>
              <a:t>View Full Transcript </a:t>
            </a:r>
            <a:r>
              <a:rPr lang="en-US" sz="2400" dirty="0">
                <a:latin typeface="Calibri" panose="020F0502020204030204" pitchFamily="34" charset="0"/>
                <a:cs typeface="Calibri" panose="020F0502020204030204" pitchFamily="34" charset="0"/>
              </a:rPr>
              <a:t>to get a running transcript of the captions.</a:t>
            </a:r>
          </a:p>
        </p:txBody>
      </p:sp>
      <p:pic>
        <p:nvPicPr>
          <p:cNvPr id="9" name="Picture 8">
            <a:extLst>
              <a:ext uri="{FF2B5EF4-FFF2-40B4-BE49-F238E27FC236}">
                <a16:creationId xmlns:a16="http://schemas.microsoft.com/office/drawing/2014/main" id="{E82F6EFD-CF39-48D0-9A06-E0CB65BCB0CF}"/>
              </a:ext>
            </a:extLst>
          </p:cNvPr>
          <p:cNvPicPr>
            <a:picLocks noChangeAspect="1"/>
          </p:cNvPicPr>
          <p:nvPr/>
        </p:nvPicPr>
        <p:blipFill rotWithShape="1">
          <a:blip r:embed="rId2"/>
          <a:srcRect l="16468" t="55870" r="46081" b="12356"/>
          <a:stretch/>
        </p:blipFill>
        <p:spPr>
          <a:xfrm>
            <a:off x="1483815" y="4430474"/>
            <a:ext cx="3416205" cy="1612767"/>
          </a:xfrm>
          <a:prstGeom prst="rect">
            <a:avLst/>
          </a:prstGeom>
        </p:spPr>
      </p:pic>
      <p:pic>
        <p:nvPicPr>
          <p:cNvPr id="11" name="Picture 3" descr="A screenshot of a cell phone&#10;&#10;Description generated with very high confidence">
            <a:extLst>
              <a:ext uri="{FF2B5EF4-FFF2-40B4-BE49-F238E27FC236}">
                <a16:creationId xmlns:a16="http://schemas.microsoft.com/office/drawing/2014/main" id="{3176547C-24D8-4981-9F29-DA8BC831FAE6}"/>
              </a:ext>
            </a:extLst>
          </p:cNvPr>
          <p:cNvPicPr>
            <a:picLocks noChangeAspect="1"/>
          </p:cNvPicPr>
          <p:nvPr/>
        </p:nvPicPr>
        <p:blipFill rotWithShape="1">
          <a:blip r:embed="rId3"/>
          <a:srcRect l="5665" t="66198" r="42515" b="-2"/>
          <a:stretch/>
        </p:blipFill>
        <p:spPr>
          <a:xfrm>
            <a:off x="6916977" y="3664266"/>
            <a:ext cx="1496388" cy="734868"/>
          </a:xfrm>
          <a:prstGeom prst="rect">
            <a:avLst/>
          </a:prstGeom>
        </p:spPr>
      </p:pic>
      <p:pic>
        <p:nvPicPr>
          <p:cNvPr id="13" name="Picture 3" descr="A screen shot of the Zoom Closed Caption options">
            <a:extLst>
              <a:ext uri="{FF2B5EF4-FFF2-40B4-BE49-F238E27FC236}">
                <a16:creationId xmlns:a16="http://schemas.microsoft.com/office/drawing/2014/main" id="{98B98A50-3F09-4A70-AA65-A2F9BB02D24F}"/>
              </a:ext>
            </a:extLst>
          </p:cNvPr>
          <p:cNvPicPr>
            <a:picLocks noChangeAspect="1"/>
          </p:cNvPicPr>
          <p:nvPr/>
        </p:nvPicPr>
        <p:blipFill rotWithShape="1">
          <a:blip r:embed="rId4"/>
          <a:srcRect l="8093" t="30909" r="2280" b="27272"/>
          <a:stretch/>
        </p:blipFill>
        <p:spPr>
          <a:xfrm>
            <a:off x="6916977" y="4399134"/>
            <a:ext cx="2246073" cy="1675449"/>
          </a:xfrm>
          <a:prstGeom prst="rect">
            <a:avLst/>
          </a:prstGeom>
        </p:spPr>
      </p:pic>
      <p:pic>
        <p:nvPicPr>
          <p:cNvPr id="15" name="Picture 14">
            <a:extLst>
              <a:ext uri="{FF2B5EF4-FFF2-40B4-BE49-F238E27FC236}">
                <a16:creationId xmlns:a16="http://schemas.microsoft.com/office/drawing/2014/main" id="{5CD99D1C-DB3C-4B76-9B5A-310D12B40AC9}"/>
              </a:ext>
            </a:extLst>
          </p:cNvPr>
          <p:cNvPicPr>
            <a:picLocks noChangeAspect="1"/>
          </p:cNvPicPr>
          <p:nvPr/>
        </p:nvPicPr>
        <p:blipFill rotWithShape="1">
          <a:blip r:embed="rId2"/>
          <a:srcRect l="2" t="88021" r="80364" b="-604"/>
          <a:stretch/>
        </p:blipFill>
        <p:spPr>
          <a:xfrm>
            <a:off x="1483815" y="3915020"/>
            <a:ext cx="1542443" cy="550034"/>
          </a:xfrm>
          <a:prstGeom prst="rect">
            <a:avLst/>
          </a:prstGeom>
        </p:spPr>
      </p:pic>
      <p:sp>
        <p:nvSpPr>
          <p:cNvPr id="17" name="TextBox 16">
            <a:extLst>
              <a:ext uri="{FF2B5EF4-FFF2-40B4-BE49-F238E27FC236}">
                <a16:creationId xmlns:a16="http://schemas.microsoft.com/office/drawing/2014/main" id="{E328B99D-94AC-4429-87A3-BE7EC45C5247}"/>
              </a:ext>
            </a:extLst>
          </p:cNvPr>
          <p:cNvSpPr txBox="1"/>
          <p:nvPr/>
        </p:nvSpPr>
        <p:spPr>
          <a:xfrm rot="19215950">
            <a:off x="5189879" y="4404027"/>
            <a:ext cx="1553630" cy="523220"/>
          </a:xfrm>
          <a:prstGeom prst="rect">
            <a:avLst/>
          </a:prstGeom>
          <a:noFill/>
        </p:spPr>
        <p:txBody>
          <a:bodyPr wrap="none" rtlCol="0">
            <a:spAutoFit/>
          </a:bodyPr>
          <a:lstStyle/>
          <a:p>
            <a:pPr algn="ctr"/>
            <a:r>
              <a:rPr lang="en-US" sz="1400" dirty="0"/>
              <a:t>Your screen may </a:t>
            </a:r>
          </a:p>
          <a:p>
            <a:pPr algn="ctr"/>
            <a:r>
              <a:rPr lang="en-US" sz="1400" dirty="0"/>
              <a:t>look a bit different</a:t>
            </a:r>
          </a:p>
        </p:txBody>
      </p:sp>
      <p:sp>
        <p:nvSpPr>
          <p:cNvPr id="14" name="TextBox 13">
            <a:extLst>
              <a:ext uri="{FF2B5EF4-FFF2-40B4-BE49-F238E27FC236}">
                <a16:creationId xmlns:a16="http://schemas.microsoft.com/office/drawing/2014/main" id="{D713A1F7-D21F-40C0-AFEB-07D482CE811F}"/>
              </a:ext>
            </a:extLst>
          </p:cNvPr>
          <p:cNvSpPr txBox="1"/>
          <p:nvPr/>
        </p:nvSpPr>
        <p:spPr>
          <a:xfrm rot="19215950">
            <a:off x="9870724" y="4489018"/>
            <a:ext cx="1348446" cy="523220"/>
          </a:xfrm>
          <a:prstGeom prst="rect">
            <a:avLst/>
          </a:prstGeom>
          <a:noFill/>
        </p:spPr>
        <p:txBody>
          <a:bodyPr wrap="none" rtlCol="0">
            <a:spAutoFit/>
          </a:bodyPr>
          <a:lstStyle/>
          <a:p>
            <a:pPr algn="ctr"/>
            <a:r>
              <a:rPr lang="en-US" sz="1400" dirty="0"/>
              <a:t>Happy Birthday</a:t>
            </a:r>
          </a:p>
          <a:p>
            <a:pPr algn="ctr"/>
            <a:r>
              <a:rPr lang="en-US" sz="1400" dirty="0"/>
              <a:t>to Andrew</a:t>
            </a:r>
          </a:p>
        </p:txBody>
      </p:sp>
    </p:spTree>
    <p:extLst>
      <p:ext uri="{BB962C8B-B14F-4D97-AF65-F5344CB8AC3E}">
        <p14:creationId xmlns:p14="http://schemas.microsoft.com/office/powerpoint/2010/main" val="3077510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dirty="0"/>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dirty="0">
                <a:latin typeface="Calibri" panose="020F0502020204030204" pitchFamily="34" charset="0"/>
              </a:rPr>
              <a:t>U.S. BLS, Current Population Survey (CPS).</a:t>
            </a:r>
          </a:p>
          <a:p>
            <a:pPr lvl="1">
              <a:spcBef>
                <a:spcPts val="1200"/>
              </a:spcBef>
            </a:pPr>
            <a:r>
              <a:rPr lang="en-US" sz="2400" dirty="0">
                <a:latin typeface="Calibri" panose="020F0502020204030204" pitchFamily="34" charset="0"/>
              </a:rPr>
              <a:t>Source of the “official” unemployment rate.</a:t>
            </a:r>
          </a:p>
          <a:p>
            <a:pPr>
              <a:spcBef>
                <a:spcPts val="1800"/>
              </a:spcBef>
            </a:pPr>
            <a:r>
              <a:rPr lang="en-US" dirty="0">
                <a:latin typeface="Calibri" panose="020F0502020204030204" pitchFamily="34" charset="0"/>
              </a:rPr>
              <a:t>Civilians, ages 16-64, not living in institutions.</a:t>
            </a:r>
          </a:p>
          <a:p>
            <a:pPr>
              <a:spcBef>
                <a:spcPts val="1800"/>
              </a:spcBef>
            </a:pPr>
            <a:r>
              <a:rPr lang="en-US" dirty="0">
                <a:latin typeface="Calibri" panose="020F0502020204030204" pitchFamily="34" charset="0"/>
              </a:rPr>
              <a:t>Available September 2008 onward.</a:t>
            </a:r>
          </a:p>
          <a:p>
            <a:pPr>
              <a:spcBef>
                <a:spcPts val="1800"/>
              </a:spcBef>
            </a:pPr>
            <a:r>
              <a:rPr lang="en-US" dirty="0">
                <a:latin typeface="Calibri" panose="020F0502020204030204" pitchFamily="34" charset="0"/>
              </a:rPr>
              <a:t>Not yet seasonally adjusted.</a:t>
            </a:r>
          </a:p>
          <a:p>
            <a:pPr lvl="1">
              <a:spcBef>
                <a:spcPts val="1200"/>
              </a:spcBef>
            </a:pPr>
            <a:r>
              <a:rPr lang="en-US" sz="2400" dirty="0">
                <a:latin typeface="Calibri" panose="020F0502020204030204" pitchFamily="34" charset="0"/>
              </a:rPr>
              <a:t>which is why we compare to the same month last year.</a:t>
            </a:r>
          </a:p>
          <a:p>
            <a:endParaRPr lang="en-US" dirty="0"/>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4265314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dirty="0">
                <a:solidFill>
                  <a:schemeClr val="tx1"/>
                </a:solidFill>
                <a:latin typeface="Myriad Pro (Headings)"/>
              </a:rPr>
              <a:t>The Numbers</a:t>
            </a:r>
            <a:endParaRPr lang="en-US" dirty="0">
              <a:latin typeface="Myriad Pro (Headings)"/>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dirty="0">
              <a:solidFill>
                <a:schemeClr val="tx1"/>
              </a:solidFill>
              <a:latin typeface="Calibri" panose="020F0502020204030204" pitchFamily="34" charset="0"/>
            </a:endParaRPr>
          </a:p>
          <a:p>
            <a:pPr algn="ctr"/>
            <a:endParaRPr lang="en-US" b="1" dirty="0">
              <a:latin typeface="Calibri" panose="020F0502020204030204" pitchFamily="34" charset="0"/>
            </a:endParaRPr>
          </a:p>
          <a:p>
            <a:pPr marL="0" indent="0" algn="ctr">
              <a:buNone/>
            </a:pPr>
            <a:r>
              <a:rPr lang="en-US" sz="3200" b="1" dirty="0">
                <a:solidFill>
                  <a:schemeClr val="tx1"/>
                </a:solidFill>
                <a:latin typeface="Calibri" panose="020F0502020204030204" pitchFamily="34" charset="0"/>
              </a:rPr>
              <a:t>Andrew Houtenville</a:t>
            </a:r>
            <a:br>
              <a:rPr lang="en-US" sz="3200" b="1" dirty="0">
                <a:solidFill>
                  <a:schemeClr val="tx1"/>
                </a:solidFill>
                <a:latin typeface="Calibri" panose="020F0502020204030204" pitchFamily="34" charset="0"/>
              </a:rPr>
            </a:br>
            <a:r>
              <a:rPr lang="en-US" sz="3200" dirty="0">
                <a:solidFill>
                  <a:schemeClr val="tx1"/>
                </a:solidFill>
                <a:latin typeface="Calibri" panose="020F0502020204030204" pitchFamily="34" charset="0"/>
              </a:rPr>
              <a:t>University of New Hampshire</a:t>
            </a:r>
            <a:endParaRPr lang="en-US" sz="3200" dirty="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2972209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t>Employment-to-Population Ratio</a:t>
            </a:r>
            <a:endParaRPr lang="en-US"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12</a:t>
            </a:fld>
            <a:endParaRPr lang="en-US"/>
          </a:p>
        </p:txBody>
      </p:sp>
    </p:spTree>
    <p:extLst>
      <p:ext uri="{BB962C8B-B14F-4D97-AF65-F5344CB8AC3E}">
        <p14:creationId xmlns:p14="http://schemas.microsoft.com/office/powerpoint/2010/main" val="997806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t>Employment-to-Population Ratio</a:t>
            </a:r>
            <a:endParaRPr lang="en-US"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13</a:t>
            </a:fld>
            <a:endParaRPr lang="en-US"/>
          </a:p>
        </p:txBody>
      </p:sp>
      <p:pic>
        <p:nvPicPr>
          <p:cNvPr id="3" name="Picture 2">
            <a:extLst>
              <a:ext uri="{FF2B5EF4-FFF2-40B4-BE49-F238E27FC236}">
                <a16:creationId xmlns:a16="http://schemas.microsoft.com/office/drawing/2014/main" id="{364C78CD-0030-4353-9DAD-D171AF48B96F}"/>
              </a:ext>
            </a:extLst>
          </p:cNvPr>
          <p:cNvPicPr>
            <a:picLocks noChangeAspect="1"/>
          </p:cNvPicPr>
          <p:nvPr/>
        </p:nvPicPr>
        <p:blipFill>
          <a:blip r:embed="rId2"/>
          <a:stretch>
            <a:fillRect/>
          </a:stretch>
        </p:blipFill>
        <p:spPr>
          <a:xfrm>
            <a:off x="777240" y="1280160"/>
            <a:ext cx="10640954" cy="4846320"/>
          </a:xfrm>
          <a:prstGeom prst="rect">
            <a:avLst/>
          </a:prstGeom>
        </p:spPr>
      </p:pic>
    </p:spTree>
    <p:extLst>
      <p:ext uri="{BB962C8B-B14F-4D97-AF65-F5344CB8AC3E}">
        <p14:creationId xmlns:p14="http://schemas.microsoft.com/office/powerpoint/2010/main" val="3008615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a:t>Employment-to-Population Ratio</a:t>
            </a:r>
            <a:endParaRPr lang="en-US"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pic>
        <p:nvPicPr>
          <p:cNvPr id="3" name="Picture 2">
            <a:extLst>
              <a:ext uri="{FF2B5EF4-FFF2-40B4-BE49-F238E27FC236}">
                <a16:creationId xmlns:a16="http://schemas.microsoft.com/office/drawing/2014/main" id="{0FB5563B-A935-441B-A750-57887CF3FB71}"/>
              </a:ext>
            </a:extLst>
          </p:cNvPr>
          <p:cNvPicPr>
            <a:picLocks noChangeAspect="1"/>
          </p:cNvPicPr>
          <p:nvPr/>
        </p:nvPicPr>
        <p:blipFill>
          <a:blip r:embed="rId2"/>
          <a:stretch>
            <a:fillRect/>
          </a:stretch>
        </p:blipFill>
        <p:spPr>
          <a:xfrm>
            <a:off x="777240" y="1280160"/>
            <a:ext cx="10640954" cy="4846320"/>
          </a:xfrm>
          <a:prstGeom prst="rect">
            <a:avLst/>
          </a:prstGeom>
        </p:spPr>
      </p:pic>
    </p:spTree>
    <p:extLst>
      <p:ext uri="{BB962C8B-B14F-4D97-AF65-F5344CB8AC3E}">
        <p14:creationId xmlns:p14="http://schemas.microsoft.com/office/powerpoint/2010/main" val="3653431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t>Employment-to-Population Ratio</a:t>
            </a:r>
            <a:endParaRPr lang="en-US"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pic>
        <p:nvPicPr>
          <p:cNvPr id="3" name="Picture 2">
            <a:extLst>
              <a:ext uri="{FF2B5EF4-FFF2-40B4-BE49-F238E27FC236}">
                <a16:creationId xmlns:a16="http://schemas.microsoft.com/office/drawing/2014/main" id="{3443F8DD-A67E-4229-999B-124C17D1AF31}"/>
              </a:ext>
            </a:extLst>
          </p:cNvPr>
          <p:cNvPicPr>
            <a:picLocks noChangeAspect="1"/>
          </p:cNvPicPr>
          <p:nvPr/>
        </p:nvPicPr>
        <p:blipFill>
          <a:blip r:embed="rId2"/>
          <a:stretch>
            <a:fillRect/>
          </a:stretch>
        </p:blipFill>
        <p:spPr>
          <a:xfrm>
            <a:off x="777240" y="1280160"/>
            <a:ext cx="10640954" cy="4846320"/>
          </a:xfrm>
          <a:prstGeom prst="rect">
            <a:avLst/>
          </a:prstGeom>
        </p:spPr>
      </p:pic>
    </p:spTree>
    <p:extLst>
      <p:ext uri="{BB962C8B-B14F-4D97-AF65-F5344CB8AC3E}">
        <p14:creationId xmlns:p14="http://schemas.microsoft.com/office/powerpoint/2010/main" val="1134611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t>Employment-to-Population Ratio</a:t>
            </a:r>
            <a:endParaRPr lang="en-US"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pic>
        <p:nvPicPr>
          <p:cNvPr id="3" name="Picture 2">
            <a:extLst>
              <a:ext uri="{FF2B5EF4-FFF2-40B4-BE49-F238E27FC236}">
                <a16:creationId xmlns:a16="http://schemas.microsoft.com/office/drawing/2014/main" id="{96CEB48B-32F0-4C02-959B-EBC0D8ADFD23}"/>
              </a:ext>
            </a:extLst>
          </p:cNvPr>
          <p:cNvPicPr>
            <a:picLocks noChangeAspect="1"/>
          </p:cNvPicPr>
          <p:nvPr/>
        </p:nvPicPr>
        <p:blipFill>
          <a:blip r:embed="rId2"/>
          <a:stretch>
            <a:fillRect/>
          </a:stretch>
        </p:blipFill>
        <p:spPr>
          <a:xfrm>
            <a:off x="777240" y="1280160"/>
            <a:ext cx="10646467" cy="4846320"/>
          </a:xfrm>
          <a:prstGeom prst="rect">
            <a:avLst/>
          </a:prstGeom>
        </p:spPr>
      </p:pic>
    </p:spTree>
    <p:extLst>
      <p:ext uri="{BB962C8B-B14F-4D97-AF65-F5344CB8AC3E}">
        <p14:creationId xmlns:p14="http://schemas.microsoft.com/office/powerpoint/2010/main" val="208641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t>Employment-to-Population Ratio</a:t>
            </a:r>
            <a:endParaRPr lang="en-US"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pic>
        <p:nvPicPr>
          <p:cNvPr id="8" name="Picture 7">
            <a:extLst>
              <a:ext uri="{FF2B5EF4-FFF2-40B4-BE49-F238E27FC236}">
                <a16:creationId xmlns:a16="http://schemas.microsoft.com/office/drawing/2014/main" id="{D8D9BFEC-06CA-47D2-87ED-126C05FF897A}"/>
              </a:ext>
            </a:extLst>
          </p:cNvPr>
          <p:cNvPicPr>
            <a:picLocks noChangeAspect="1"/>
          </p:cNvPicPr>
          <p:nvPr/>
        </p:nvPicPr>
        <p:blipFill>
          <a:blip r:embed="rId2"/>
          <a:stretch>
            <a:fillRect/>
          </a:stretch>
        </p:blipFill>
        <p:spPr>
          <a:xfrm>
            <a:off x="777240" y="1280160"/>
            <a:ext cx="10646467" cy="4846320"/>
          </a:xfrm>
          <a:prstGeom prst="rect">
            <a:avLst/>
          </a:prstGeom>
        </p:spPr>
      </p:pic>
    </p:spTree>
    <p:extLst>
      <p:ext uri="{BB962C8B-B14F-4D97-AF65-F5344CB8AC3E}">
        <p14:creationId xmlns:p14="http://schemas.microsoft.com/office/powerpoint/2010/main" val="1907148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t>Employment-to-Population Ratio</a:t>
            </a:r>
            <a:endParaRPr lang="en-US"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18</a:t>
            </a:fld>
            <a:endParaRPr lang="en-US"/>
          </a:p>
        </p:txBody>
      </p:sp>
      <p:pic>
        <p:nvPicPr>
          <p:cNvPr id="3" name="Picture 2">
            <a:extLst>
              <a:ext uri="{FF2B5EF4-FFF2-40B4-BE49-F238E27FC236}">
                <a16:creationId xmlns:a16="http://schemas.microsoft.com/office/drawing/2014/main" id="{C60D254B-A0D5-4EF3-A71E-9611832F9FED}"/>
              </a:ext>
            </a:extLst>
          </p:cNvPr>
          <p:cNvPicPr>
            <a:picLocks noChangeAspect="1"/>
          </p:cNvPicPr>
          <p:nvPr/>
        </p:nvPicPr>
        <p:blipFill>
          <a:blip r:embed="rId2"/>
          <a:stretch>
            <a:fillRect/>
          </a:stretch>
        </p:blipFill>
        <p:spPr>
          <a:xfrm>
            <a:off x="777240" y="1280160"/>
            <a:ext cx="10646467" cy="4846320"/>
          </a:xfrm>
          <a:prstGeom prst="rect">
            <a:avLst/>
          </a:prstGeom>
        </p:spPr>
      </p:pic>
    </p:spTree>
    <p:extLst>
      <p:ext uri="{BB962C8B-B14F-4D97-AF65-F5344CB8AC3E}">
        <p14:creationId xmlns:p14="http://schemas.microsoft.com/office/powerpoint/2010/main" val="3707467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t>Employment-to-Population Ratio</a:t>
            </a:r>
            <a:endParaRPr lang="en-US"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19</a:t>
            </a:fld>
            <a:endParaRPr lang="en-US"/>
          </a:p>
        </p:txBody>
      </p:sp>
      <p:pic>
        <p:nvPicPr>
          <p:cNvPr id="3" name="Picture 2">
            <a:extLst>
              <a:ext uri="{FF2B5EF4-FFF2-40B4-BE49-F238E27FC236}">
                <a16:creationId xmlns:a16="http://schemas.microsoft.com/office/drawing/2014/main" id="{B915B51D-371A-486D-B076-CDA4308DB03C}"/>
              </a:ext>
            </a:extLst>
          </p:cNvPr>
          <p:cNvPicPr>
            <a:picLocks noChangeAspect="1"/>
          </p:cNvPicPr>
          <p:nvPr/>
        </p:nvPicPr>
        <p:blipFill>
          <a:blip r:embed="rId2"/>
          <a:stretch>
            <a:fillRect/>
          </a:stretch>
        </p:blipFill>
        <p:spPr>
          <a:xfrm>
            <a:off x="777240" y="1280160"/>
            <a:ext cx="10646467" cy="4846320"/>
          </a:xfrm>
          <a:prstGeom prst="rect">
            <a:avLst/>
          </a:prstGeom>
        </p:spPr>
      </p:pic>
    </p:spTree>
    <p:extLst>
      <p:ext uri="{BB962C8B-B14F-4D97-AF65-F5344CB8AC3E}">
        <p14:creationId xmlns:p14="http://schemas.microsoft.com/office/powerpoint/2010/main" val="3745361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r>
              <a:rPr lang="en-US" dirty="0"/>
              <a:t>Kessler Foundation, AUCD,</a:t>
            </a:r>
            <a:br>
              <a:rPr lang="en-US" dirty="0"/>
            </a:br>
            <a:r>
              <a:rPr lang="en-US" dirty="0"/>
              <a:t>University of New Hampshire Institute on Disability</a:t>
            </a:r>
            <a:br>
              <a:rPr lang="en-US" dirty="0"/>
            </a:br>
            <a:r>
              <a:rPr lang="en-US" dirty="0"/>
              <a:t>Episode #11</a:t>
            </a:r>
            <a:br>
              <a:rPr lang="en-US" dirty="0"/>
            </a:br>
            <a:r>
              <a:rPr lang="en-US" dirty="0"/>
              <a:t>Date: November 6, 2020</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t>Employment-to-Population Ratio</a:t>
            </a:r>
            <a:endParaRPr lang="en-US"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20</a:t>
            </a:fld>
            <a:endParaRPr lang="en-US"/>
          </a:p>
        </p:txBody>
      </p:sp>
      <p:pic>
        <p:nvPicPr>
          <p:cNvPr id="8" name="Picture 7">
            <a:extLst>
              <a:ext uri="{FF2B5EF4-FFF2-40B4-BE49-F238E27FC236}">
                <a16:creationId xmlns:a16="http://schemas.microsoft.com/office/drawing/2014/main" id="{85380310-89D5-4E46-82FC-98870C225696}"/>
              </a:ext>
            </a:extLst>
          </p:cNvPr>
          <p:cNvPicPr>
            <a:picLocks noChangeAspect="1"/>
          </p:cNvPicPr>
          <p:nvPr/>
        </p:nvPicPr>
        <p:blipFill>
          <a:blip r:embed="rId2"/>
          <a:stretch>
            <a:fillRect/>
          </a:stretch>
        </p:blipFill>
        <p:spPr>
          <a:xfrm>
            <a:off x="777240" y="1280160"/>
            <a:ext cx="10646467" cy="4846320"/>
          </a:xfrm>
          <a:prstGeom prst="rect">
            <a:avLst/>
          </a:prstGeom>
        </p:spPr>
      </p:pic>
    </p:spTree>
    <p:extLst>
      <p:ext uri="{BB962C8B-B14F-4D97-AF65-F5344CB8AC3E}">
        <p14:creationId xmlns:p14="http://schemas.microsoft.com/office/powerpoint/2010/main" val="300338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t>Employment-to-Population Ratio</a:t>
            </a:r>
            <a:endParaRPr lang="en-US"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21</a:t>
            </a:fld>
            <a:endParaRPr lang="en-US"/>
          </a:p>
        </p:txBody>
      </p:sp>
      <p:pic>
        <p:nvPicPr>
          <p:cNvPr id="3" name="Picture 2">
            <a:extLst>
              <a:ext uri="{FF2B5EF4-FFF2-40B4-BE49-F238E27FC236}">
                <a16:creationId xmlns:a16="http://schemas.microsoft.com/office/drawing/2014/main" id="{31B4F0BC-1E83-4D15-A123-9D9BE81EA973}"/>
              </a:ext>
            </a:extLst>
          </p:cNvPr>
          <p:cNvPicPr>
            <a:picLocks noChangeAspect="1"/>
          </p:cNvPicPr>
          <p:nvPr/>
        </p:nvPicPr>
        <p:blipFill>
          <a:blip r:embed="rId2"/>
          <a:stretch>
            <a:fillRect/>
          </a:stretch>
        </p:blipFill>
        <p:spPr>
          <a:xfrm>
            <a:off x="777240" y="1280160"/>
            <a:ext cx="10646467" cy="4846320"/>
          </a:xfrm>
          <a:prstGeom prst="rect">
            <a:avLst/>
          </a:prstGeom>
        </p:spPr>
      </p:pic>
    </p:spTree>
    <p:extLst>
      <p:ext uri="{BB962C8B-B14F-4D97-AF65-F5344CB8AC3E}">
        <p14:creationId xmlns:p14="http://schemas.microsoft.com/office/powerpoint/2010/main" val="3215062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a:latin typeface="Myriad Pro (Headings)"/>
              </a:rPr>
              <a:t>Labor Force Participation Rate</a:t>
            </a:r>
            <a:endParaRPr lang="en-US" dirty="0">
              <a:latin typeface="Myriad Pro (Headings)"/>
            </a:endParaRP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22</a:t>
            </a:fld>
            <a:endParaRPr lang="en-US"/>
          </a:p>
        </p:txBody>
      </p:sp>
    </p:spTree>
    <p:extLst>
      <p:ext uri="{BB962C8B-B14F-4D97-AF65-F5344CB8AC3E}">
        <p14:creationId xmlns:p14="http://schemas.microsoft.com/office/powerpoint/2010/main" val="2139909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latin typeface="Myriad Pro (Headings)"/>
              </a:rPr>
              <a:t>Labor Force Participation Rate</a:t>
            </a:r>
            <a:endParaRPr lang="en-US" dirty="0">
              <a:latin typeface="Myriad Pro (Headings)"/>
            </a:endParaRP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23</a:t>
            </a:fld>
            <a:endParaRPr lang="en-US"/>
          </a:p>
        </p:txBody>
      </p:sp>
      <p:pic>
        <p:nvPicPr>
          <p:cNvPr id="7" name="Picture 6">
            <a:extLst>
              <a:ext uri="{FF2B5EF4-FFF2-40B4-BE49-F238E27FC236}">
                <a16:creationId xmlns:a16="http://schemas.microsoft.com/office/drawing/2014/main" id="{44599169-9A42-434C-8F3F-C69EC57C51E3}"/>
              </a:ext>
            </a:extLst>
          </p:cNvPr>
          <p:cNvPicPr>
            <a:picLocks noChangeAspect="1"/>
          </p:cNvPicPr>
          <p:nvPr/>
        </p:nvPicPr>
        <p:blipFill>
          <a:blip r:embed="rId2"/>
          <a:stretch>
            <a:fillRect/>
          </a:stretch>
        </p:blipFill>
        <p:spPr>
          <a:xfrm>
            <a:off x="777240" y="1280160"/>
            <a:ext cx="10640954" cy="4846320"/>
          </a:xfrm>
          <a:prstGeom prst="rect">
            <a:avLst/>
          </a:prstGeom>
        </p:spPr>
      </p:pic>
    </p:spTree>
    <p:extLst>
      <p:ext uri="{BB962C8B-B14F-4D97-AF65-F5344CB8AC3E}">
        <p14:creationId xmlns:p14="http://schemas.microsoft.com/office/powerpoint/2010/main" val="3797816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838200" y="365125"/>
            <a:ext cx="10515600" cy="1325563"/>
          </a:xfrm>
        </p:spPr>
        <p:txBody>
          <a:bodyPr anchor="ctr">
            <a:normAutofit/>
          </a:bodyPr>
          <a:lstStyle/>
          <a:p>
            <a:pPr algn="ctr"/>
            <a:r>
              <a:rPr lang="en-US" b="1" u="sng" dirty="0">
                <a:latin typeface="Myriad Pro (Headings)"/>
              </a:rPr>
              <a:t>Labor Force Participation Rate</a:t>
            </a:r>
            <a:endParaRPr lang="en-US" dirty="0">
              <a:latin typeface="Myriad Pro (Headings)"/>
            </a:endParaRPr>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24</a:t>
            </a:fld>
            <a:endParaRPr lang="en-US"/>
          </a:p>
        </p:txBody>
      </p:sp>
      <p:pic>
        <p:nvPicPr>
          <p:cNvPr id="9" name="Picture 8">
            <a:extLst>
              <a:ext uri="{FF2B5EF4-FFF2-40B4-BE49-F238E27FC236}">
                <a16:creationId xmlns:a16="http://schemas.microsoft.com/office/drawing/2014/main" id="{F8A6BFD2-E79A-494A-B8C9-793B57F7F577}"/>
              </a:ext>
            </a:extLst>
          </p:cNvPr>
          <p:cNvPicPr>
            <a:picLocks noChangeAspect="1"/>
          </p:cNvPicPr>
          <p:nvPr/>
        </p:nvPicPr>
        <p:blipFill>
          <a:blip r:embed="rId2"/>
          <a:stretch>
            <a:fillRect/>
          </a:stretch>
        </p:blipFill>
        <p:spPr>
          <a:xfrm>
            <a:off x="777240" y="1280160"/>
            <a:ext cx="10640954" cy="4846320"/>
          </a:xfrm>
          <a:prstGeom prst="rect">
            <a:avLst/>
          </a:prstGeom>
        </p:spPr>
      </p:pic>
    </p:spTree>
    <p:extLst>
      <p:ext uri="{BB962C8B-B14F-4D97-AF65-F5344CB8AC3E}">
        <p14:creationId xmlns:p14="http://schemas.microsoft.com/office/powerpoint/2010/main" val="4027573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p:txBody>
          <a:bodyPr/>
          <a:lstStyle/>
          <a:p>
            <a:pPr algn="ctr"/>
            <a:r>
              <a:rPr lang="en-US" b="1" u="sng" dirty="0"/>
              <a:t>Part 2: 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p:txBody>
          <a:bodyPr/>
          <a:lstStyle/>
          <a:p>
            <a:pPr marL="0" indent="0">
              <a:buNone/>
            </a:pPr>
            <a:endParaRPr lang="en-US" b="1" dirty="0"/>
          </a:p>
          <a:p>
            <a:pPr marL="0" indent="0" algn="ctr">
              <a:buNone/>
            </a:pPr>
            <a:endParaRPr lang="en-US" b="1" dirty="0"/>
          </a:p>
          <a:p>
            <a:pPr marL="0" indent="0" algn="ctr">
              <a:buNone/>
            </a:pPr>
            <a:r>
              <a:rPr lang="en-US" sz="3200" b="1" dirty="0"/>
              <a:t>Denise Rozell</a:t>
            </a:r>
          </a:p>
          <a:p>
            <a:pPr marL="0" indent="0" algn="ctr">
              <a:buNone/>
            </a:pPr>
            <a:r>
              <a:rPr lang="en-US" sz="3200" dirty="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fld id="{9C637C1D-740A-4EE7-9AC7-DE15DA94B719}" type="slidenum">
              <a:rPr lang="en-US" smtClean="0"/>
              <a:t>25</a:t>
            </a:fld>
            <a:endParaRPr lang="en-US" dirty="0"/>
          </a:p>
        </p:txBody>
      </p:sp>
    </p:spTree>
    <p:extLst>
      <p:ext uri="{BB962C8B-B14F-4D97-AF65-F5344CB8AC3E}">
        <p14:creationId xmlns:p14="http://schemas.microsoft.com/office/powerpoint/2010/main" val="2010860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a:xfrm>
            <a:off x="838200" y="130037"/>
            <a:ext cx="10515600" cy="1274693"/>
          </a:xfrm>
        </p:spPr>
        <p:txBody>
          <a:bodyPr>
            <a:normAutofit/>
          </a:bodyPr>
          <a:lstStyle/>
          <a:p>
            <a:pPr algn="ctr"/>
            <a:r>
              <a:rPr lang="en-US" b="1" dirty="0">
                <a:cs typeface="Calibri" panose="020F0502020204030204" pitchFamily="34" charset="0"/>
              </a:rPr>
              <a:t>Federal Policy Update</a:t>
            </a:r>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a:xfrm>
            <a:off x="838200" y="1404730"/>
            <a:ext cx="10515600" cy="4772233"/>
          </a:xfrm>
        </p:spPr>
        <p:txBody>
          <a:bodyPr>
            <a:normAutofit/>
          </a:bodyPr>
          <a:lstStyle/>
          <a:p>
            <a:r>
              <a:rPr lang="en-US" dirty="0">
                <a:cs typeface="Calibri" panose="020F0502020204030204" pitchFamily="34" charset="0"/>
              </a:rPr>
              <a:t>What is happening in DC?</a:t>
            </a:r>
          </a:p>
          <a:p>
            <a:endParaRPr lang="en-US" dirty="0">
              <a:cs typeface="Calibri" panose="020F0502020204030204" pitchFamily="34" charset="0"/>
            </a:endParaRPr>
          </a:p>
          <a:p>
            <a:pPr lvl="1"/>
            <a:r>
              <a:rPr lang="en-US" sz="2800" dirty="0">
                <a:cs typeface="Calibri" panose="020F0502020204030204" pitchFamily="34" charset="0"/>
              </a:rPr>
              <a:t>ELECTION!! </a:t>
            </a:r>
          </a:p>
          <a:p>
            <a:pPr lvl="2"/>
            <a:r>
              <a:rPr lang="en-US" sz="2800" dirty="0">
                <a:cs typeface="Calibri" panose="020F0502020204030204" pitchFamily="34" charset="0"/>
              </a:rPr>
              <a:t>VOTING!! </a:t>
            </a:r>
          </a:p>
          <a:p>
            <a:pPr lvl="1"/>
            <a:r>
              <a:rPr lang="en-US" sz="2800" dirty="0">
                <a:cs typeface="Calibri" panose="020F0502020204030204" pitchFamily="34" charset="0"/>
              </a:rPr>
              <a:t>Lame Duck…</a:t>
            </a:r>
          </a:p>
          <a:p>
            <a:pPr lvl="2"/>
            <a:r>
              <a:rPr lang="en-US" sz="2800" dirty="0">
                <a:cs typeface="Calibri" panose="020F0502020204030204" pitchFamily="34" charset="0"/>
              </a:rPr>
              <a:t>Appropriations</a:t>
            </a:r>
          </a:p>
          <a:p>
            <a:pPr lvl="1"/>
            <a:r>
              <a:rPr lang="en-US" sz="2800" dirty="0">
                <a:cs typeface="Calibri" panose="020F0502020204030204" pitchFamily="34" charset="0"/>
              </a:rPr>
              <a:t>COVID  </a:t>
            </a:r>
          </a:p>
          <a:p>
            <a:pPr lvl="1"/>
            <a:endParaRPr lang="en-US" sz="2800" dirty="0">
              <a:cs typeface="Calibri" panose="020F0502020204030204" pitchFamily="34" charset="0"/>
            </a:endParaRPr>
          </a:p>
          <a:p>
            <a:r>
              <a:rPr lang="en-US" dirty="0">
                <a:cs typeface="Calibri" panose="020F0502020204030204" pitchFamily="34" charset="0"/>
              </a:rPr>
              <a:t>RFI on Ticket to Work -- </a:t>
            </a:r>
            <a:r>
              <a:rPr lang="en-US" dirty="0"/>
              <a:t>Published 9/29/20; comments due 11/13/20; Citation: 85 FR 61032 </a:t>
            </a:r>
          </a:p>
          <a:p>
            <a:endParaRPr lang="en-US" sz="3200" dirty="0">
              <a:cs typeface="Calibri" panose="020F0502020204030204" pitchFamily="34" charset="0"/>
            </a:endParaRPr>
          </a:p>
          <a:p>
            <a:endParaRPr lang="en-US" dirty="0">
              <a:cs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26</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2"/>
          <a:stretch>
            <a:fillRect/>
          </a:stretch>
        </p:blipFill>
        <p:spPr>
          <a:xfrm>
            <a:off x="9649833" y="6232595"/>
            <a:ext cx="1314633" cy="495369"/>
          </a:xfrm>
          <a:prstGeom prst="rect">
            <a:avLst/>
          </a:prstGeom>
        </p:spPr>
      </p:pic>
    </p:spTree>
    <p:extLst>
      <p:ext uri="{BB962C8B-B14F-4D97-AF65-F5344CB8AC3E}">
        <p14:creationId xmlns:p14="http://schemas.microsoft.com/office/powerpoint/2010/main" val="3907300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a:xfrm>
            <a:off x="838200" y="365125"/>
            <a:ext cx="9816548" cy="1325563"/>
          </a:xfrm>
        </p:spPr>
        <p:txBody>
          <a:bodyPr/>
          <a:lstStyle/>
          <a:p>
            <a:pPr algn="ctr"/>
            <a:r>
              <a:rPr lang="en-US" b="1" dirty="0">
                <a:hlinkClick r:id="rId2"/>
              </a:rPr>
              <a:t>Accommodations &amp; Return to Work Amidst the COVID-19 Pandemic</a:t>
            </a:r>
            <a:endParaRPr lang="en-US" b="1" dirty="0"/>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p:txBody>
          <a:bodyPr>
            <a:normAutofit/>
          </a:bodyPr>
          <a:lstStyle/>
          <a:p>
            <a:pPr lvl="1"/>
            <a:r>
              <a:rPr lang="en-US" sz="2800" dirty="0" err="1"/>
              <a:t>Disability:IN</a:t>
            </a:r>
            <a:r>
              <a:rPr lang="en-US" sz="2800" dirty="0"/>
              <a:t> Chicagoland; RRTC on Employment of People with Physical Disabilities/NIDILRR</a:t>
            </a:r>
          </a:p>
          <a:p>
            <a:pPr lvl="1"/>
            <a:r>
              <a:rPr lang="en-US" sz="2800" dirty="0"/>
              <a:t>Recorded Webinar and transcript: Lou Orslene, Director for the Employer and Workplace Policy Team, ODEP</a:t>
            </a:r>
          </a:p>
          <a:p>
            <a:pPr lvl="2"/>
            <a:r>
              <a:rPr lang="en-US" sz="2800" dirty="0"/>
              <a:t>Strategies to support workers’ mental and physical health</a:t>
            </a:r>
          </a:p>
          <a:p>
            <a:pPr lvl="2"/>
            <a:r>
              <a:rPr lang="en-US" sz="2800" dirty="0"/>
              <a:t> How to ensure the safety/accessibility of your workplace</a:t>
            </a:r>
          </a:p>
          <a:p>
            <a:pPr lvl="2"/>
            <a:r>
              <a:rPr lang="en-US" sz="2800" dirty="0"/>
              <a:t>Ways to accommodate your teams in remote work environments</a:t>
            </a:r>
          </a:p>
          <a:p>
            <a:pPr lvl="2"/>
            <a:r>
              <a:rPr lang="en-US" sz="2800" dirty="0"/>
              <a:t>Other Supportive Materials</a:t>
            </a:r>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27</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3"/>
          <a:stretch>
            <a:fillRect/>
          </a:stretch>
        </p:blipFill>
        <p:spPr>
          <a:xfrm>
            <a:off x="9649833" y="6232595"/>
            <a:ext cx="1314633" cy="495369"/>
          </a:xfrm>
          <a:prstGeom prst="rect">
            <a:avLst/>
          </a:prstGeom>
        </p:spPr>
      </p:pic>
    </p:spTree>
    <p:extLst>
      <p:ext uri="{BB962C8B-B14F-4D97-AF65-F5344CB8AC3E}">
        <p14:creationId xmlns:p14="http://schemas.microsoft.com/office/powerpoint/2010/main" val="3133677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a:xfrm>
            <a:off x="838200" y="265043"/>
            <a:ext cx="9604513" cy="1609657"/>
          </a:xfrm>
        </p:spPr>
        <p:txBody>
          <a:bodyPr>
            <a:normAutofit fontScale="90000"/>
          </a:bodyPr>
          <a:lstStyle/>
          <a:p>
            <a:pPr algn="ctr"/>
            <a:r>
              <a:rPr lang="en-US" b="1" dirty="0">
                <a:hlinkClick r:id="rId2"/>
              </a:rPr>
              <a:t>COVID-19 Plain Language Guidance for Employees with Developmental Disabilities </a:t>
            </a:r>
            <a:endParaRPr lang="en-US" b="1" dirty="0"/>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a:xfrm>
            <a:off x="838200" y="2054087"/>
            <a:ext cx="10730948" cy="4122876"/>
          </a:xfrm>
        </p:spPr>
        <p:txBody>
          <a:bodyPr>
            <a:normAutofit/>
          </a:bodyPr>
          <a:lstStyle/>
          <a:p>
            <a:r>
              <a:rPr lang="en-US" dirty="0"/>
              <a:t>Green Mountain Advocates/SARTAC</a:t>
            </a:r>
          </a:p>
          <a:p>
            <a:r>
              <a:rPr lang="en-US" dirty="0"/>
              <a:t>Booklet with information available in plain language</a:t>
            </a:r>
          </a:p>
          <a:p>
            <a:pPr lvl="1"/>
            <a:r>
              <a:rPr lang="en-US" sz="2800" dirty="0"/>
              <a:t>General Information About COVID-19 </a:t>
            </a:r>
          </a:p>
          <a:p>
            <a:pPr lvl="1"/>
            <a:r>
              <a:rPr lang="en-US" sz="2800" dirty="0"/>
              <a:t>COVID-19 Information for Employees </a:t>
            </a:r>
          </a:p>
          <a:p>
            <a:pPr lvl="1"/>
            <a:r>
              <a:rPr lang="en-US" sz="2800" dirty="0"/>
              <a:t>Is It Time for You to Go Out in Public? </a:t>
            </a:r>
          </a:p>
          <a:p>
            <a:pPr lvl="1"/>
            <a:r>
              <a:rPr lang="en-US" sz="2800" dirty="0"/>
              <a:t>Decision-Making Tree Role-Plays </a:t>
            </a:r>
          </a:p>
          <a:p>
            <a:r>
              <a:rPr lang="en-US" dirty="0"/>
              <a:t>Includes OSHA rules and information in plain language</a:t>
            </a:r>
          </a:p>
          <a:p>
            <a:pPr lvl="1"/>
            <a:endParaRPr lang="en-US" dirty="0"/>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28</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3"/>
          <a:stretch>
            <a:fillRect/>
          </a:stretch>
        </p:blipFill>
        <p:spPr>
          <a:xfrm>
            <a:off x="9649833" y="6232595"/>
            <a:ext cx="1314633" cy="495369"/>
          </a:xfrm>
          <a:prstGeom prst="rect">
            <a:avLst/>
          </a:prstGeom>
        </p:spPr>
      </p:pic>
    </p:spTree>
    <p:extLst>
      <p:ext uri="{BB962C8B-B14F-4D97-AF65-F5344CB8AC3E}">
        <p14:creationId xmlns:p14="http://schemas.microsoft.com/office/powerpoint/2010/main" val="2938488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a:xfrm>
            <a:off x="838200" y="318051"/>
            <a:ext cx="10028583" cy="1630019"/>
          </a:xfrm>
        </p:spPr>
        <p:txBody>
          <a:bodyPr>
            <a:normAutofit fontScale="90000"/>
          </a:bodyPr>
          <a:lstStyle/>
          <a:p>
            <a:pPr algn="ctr"/>
            <a:r>
              <a:rPr lang="en-US" b="1" dirty="0">
                <a:hlinkClick r:id="rId2"/>
              </a:rPr>
              <a:t>How COVID-19 May Change the World of Services to People With Intellectual and Developmental Disabilities</a:t>
            </a:r>
            <a:endParaRPr lang="en-US" b="1" dirty="0"/>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29</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3"/>
          <a:stretch>
            <a:fillRect/>
          </a:stretch>
        </p:blipFill>
        <p:spPr>
          <a:xfrm>
            <a:off x="9649833" y="6232595"/>
            <a:ext cx="1314633" cy="495369"/>
          </a:xfrm>
          <a:prstGeom prst="rect">
            <a:avLst/>
          </a:prstGeom>
        </p:spPr>
      </p:pic>
      <p:sp>
        <p:nvSpPr>
          <p:cNvPr id="7" name="Rectangle 1">
            <a:extLst>
              <a:ext uri="{FF2B5EF4-FFF2-40B4-BE49-F238E27FC236}">
                <a16:creationId xmlns:a16="http://schemas.microsoft.com/office/drawing/2014/main" id="{FF5687BC-CAB6-47FD-A288-FDFB156D931D}"/>
              </a:ext>
            </a:extLst>
          </p:cNvPr>
          <p:cNvSpPr>
            <a:spLocks noGrp="1" noChangeArrowheads="1"/>
          </p:cNvSpPr>
          <p:nvPr>
            <p:ph idx="1"/>
          </p:nvPr>
        </p:nvSpPr>
        <p:spPr bwMode="auto">
          <a:xfrm>
            <a:off x="838200" y="2354690"/>
            <a:ext cx="10810461"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rPr>
              <a:t>Val Bradley – HSRI; Journal of Intellectual and Developmental Disabilities; Vol. 58; Issue 5; October 2020</a:t>
            </a:r>
          </a:p>
          <a:p>
            <a:pPr eaLnBrk="0" fontAlgn="base" hangingPunct="0">
              <a:lnSpc>
                <a:spcPct val="100000"/>
              </a:lnSpc>
              <a:spcBef>
                <a:spcPct val="0"/>
              </a:spcBef>
              <a:spcAft>
                <a:spcPct val="0"/>
              </a:spcAft>
            </a:pPr>
            <a:endParaRPr kumimoji="0" lang="en-US" altLang="en-US"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lang="en-US" dirty="0"/>
              <a:t>What we have learned:</a:t>
            </a:r>
          </a:p>
          <a:p>
            <a:pPr lvl="1" eaLnBrk="0" fontAlgn="base" hangingPunct="0">
              <a:lnSpc>
                <a:spcPct val="100000"/>
              </a:lnSpc>
              <a:spcBef>
                <a:spcPct val="0"/>
              </a:spcBef>
              <a:spcAft>
                <a:spcPct val="0"/>
              </a:spcAft>
            </a:pPr>
            <a:r>
              <a:rPr lang="en-US" dirty="0"/>
              <a:t>The strengths and weaknesses of the service system;</a:t>
            </a:r>
          </a:p>
          <a:p>
            <a:pPr lvl="1" eaLnBrk="0" fontAlgn="base" hangingPunct="0">
              <a:lnSpc>
                <a:spcPct val="100000"/>
              </a:lnSpc>
              <a:spcBef>
                <a:spcPct val="0"/>
              </a:spcBef>
              <a:spcAft>
                <a:spcPct val="0"/>
              </a:spcAft>
            </a:pPr>
            <a:r>
              <a:rPr lang="en-US" dirty="0"/>
              <a:t>Roadmap for building a more robust and agile system;</a:t>
            </a:r>
          </a:p>
          <a:p>
            <a:pPr lvl="1" eaLnBrk="0" fontAlgn="base" hangingPunct="0">
              <a:lnSpc>
                <a:spcPct val="100000"/>
              </a:lnSpc>
              <a:spcBef>
                <a:spcPct val="0"/>
              </a:spcBef>
              <a:spcAft>
                <a:spcPct val="0"/>
              </a:spcAft>
            </a:pPr>
            <a:r>
              <a:rPr lang="en-US" dirty="0"/>
              <a:t>Based on a canvas of leaders in our field;</a:t>
            </a:r>
          </a:p>
          <a:p>
            <a:pPr lvl="1" eaLnBrk="0" fontAlgn="base" hangingPunct="0">
              <a:lnSpc>
                <a:spcPct val="100000"/>
              </a:lnSpc>
              <a:spcBef>
                <a:spcPct val="0"/>
              </a:spcBef>
              <a:spcAft>
                <a:spcPct val="0"/>
              </a:spcAft>
            </a:pPr>
            <a:r>
              <a:rPr lang="en-US" dirty="0"/>
              <a:t>Possible reimagined system.</a:t>
            </a:r>
            <a:endParaRPr kumimoji="0" lang="en-US" altLang="en-US"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313110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p:txBody>
          <a:bodyPr/>
          <a:lstStyle/>
          <a:p>
            <a:pPr>
              <a:spcBef>
                <a:spcPts val="1800"/>
              </a:spcBef>
            </a:pPr>
            <a:r>
              <a:rPr lang="en-US" sz="2800" dirty="0"/>
              <a:t>This webinar is being recorded. We will post an archive of along side the Monthly nTIDE broadcast on our webinar, each month, on our website at </a:t>
            </a:r>
            <a:r>
              <a:rPr lang="en-US" sz="2800" u="sng" dirty="0">
                <a:hlinkClick r:id="rId4"/>
              </a:rPr>
              <a:t>www.researchondisability.org/nTIDE</a:t>
            </a:r>
            <a:r>
              <a:rPr lang="en-US" sz="2800" dirty="0"/>
              <a:t>. This site will also provide copies of the presentations, the speakers’ bios, full transcripts, and other valuable resources.</a:t>
            </a:r>
          </a:p>
          <a:p>
            <a:pPr>
              <a:spcBef>
                <a:spcPts val="1800"/>
              </a:spcBef>
            </a:pPr>
            <a:r>
              <a:rPr lang="en-US" sz="28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endParaRPr lang="en-US" sz="2800" dirty="0">
              <a:latin typeface="Calibri" panose="020F0502020204030204" pitchFamily="34" charset="0"/>
            </a:endParaRPr>
          </a:p>
          <a:p>
            <a:pPr marL="0" indent="0">
              <a:buNone/>
            </a:pPr>
            <a:endParaRPr lang="en-US" dirty="0"/>
          </a:p>
        </p:txBody>
      </p:sp>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pic>
        <p:nvPicPr>
          <p:cNvPr id="6" name="nTIDE-2">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533400" cy="533400"/>
          </a:xfrm>
          <a:prstGeom prst="rect">
            <a:avLst/>
          </a:prstGeom>
        </p:spPr>
      </p:pic>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p:txBody>
          <a:bodyPr>
            <a:normAutofit fontScale="90000"/>
          </a:bodyPr>
          <a:lstStyle/>
          <a:p>
            <a:pPr algn="ctr"/>
            <a:r>
              <a:rPr lang="en-US" sz="4800" b="1" u="sng" dirty="0">
                <a:hlinkClick r:id="rId2"/>
              </a:rPr>
              <a:t>Protect Yourself When Using Transportation</a:t>
            </a:r>
            <a:r>
              <a:rPr lang="en-US" sz="4800" b="1" dirty="0">
                <a:hlinkClick r:id="rId2"/>
              </a:rPr>
              <a:t>,</a:t>
            </a:r>
            <a:endParaRPr lang="en-US" sz="4800" b="1" dirty="0">
              <a:cs typeface="Calibri" panose="020F0502020204030204" pitchFamily="34" charset="0"/>
            </a:endParaRPr>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p:txBody>
          <a:bodyPr/>
          <a:lstStyle/>
          <a:p>
            <a:r>
              <a:rPr lang="en-US" dirty="0"/>
              <a:t>New CDC publication; specific, targeted information for:</a:t>
            </a:r>
          </a:p>
          <a:p>
            <a:pPr lvl="1"/>
            <a:r>
              <a:rPr lang="en-US" sz="2800" dirty="0"/>
              <a:t>Public transit; </a:t>
            </a:r>
          </a:p>
          <a:p>
            <a:pPr lvl="1"/>
            <a:r>
              <a:rPr lang="en-US" sz="2800" dirty="0"/>
              <a:t>Rideshares and taxis; </a:t>
            </a:r>
          </a:p>
          <a:p>
            <a:pPr lvl="1"/>
            <a:r>
              <a:rPr lang="en-US" sz="2800" dirty="0"/>
              <a:t>Shared bikes, scooters, skateboards and other micro-mobility devices; </a:t>
            </a:r>
          </a:p>
          <a:p>
            <a:pPr lvl="1"/>
            <a:r>
              <a:rPr lang="en-US" sz="2800" dirty="0"/>
              <a:t>Paratransit; </a:t>
            </a:r>
          </a:p>
          <a:p>
            <a:pPr lvl="1"/>
            <a:r>
              <a:rPr lang="en-US" sz="2800" dirty="0"/>
              <a:t>Personal bikes, walking, wheelchair rolling or moving with mobility devices; and </a:t>
            </a:r>
          </a:p>
          <a:p>
            <a:pPr lvl="1"/>
            <a:r>
              <a:rPr lang="en-US" sz="2800" dirty="0"/>
              <a:t>Personal vehicles.</a:t>
            </a:r>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30</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3"/>
          <a:stretch>
            <a:fillRect/>
          </a:stretch>
        </p:blipFill>
        <p:spPr>
          <a:xfrm>
            <a:off x="9649833" y="6232595"/>
            <a:ext cx="1314633" cy="495369"/>
          </a:xfrm>
          <a:prstGeom prst="rect">
            <a:avLst/>
          </a:prstGeom>
        </p:spPr>
      </p:pic>
    </p:spTree>
    <p:extLst>
      <p:ext uri="{BB962C8B-B14F-4D97-AF65-F5344CB8AC3E}">
        <p14:creationId xmlns:p14="http://schemas.microsoft.com/office/powerpoint/2010/main" val="1348417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a:xfrm>
            <a:off x="838200" y="365124"/>
            <a:ext cx="10515600" cy="960093"/>
          </a:xfrm>
        </p:spPr>
        <p:txBody>
          <a:bodyPr>
            <a:normAutofit/>
          </a:bodyPr>
          <a:lstStyle/>
          <a:p>
            <a:pPr algn="ctr"/>
            <a:r>
              <a:rPr lang="en-US" b="1" dirty="0"/>
              <a:t>PEAT: </a:t>
            </a:r>
            <a:r>
              <a:rPr lang="en-US" b="1" dirty="0">
                <a:hlinkClick r:id="rId2"/>
              </a:rPr>
              <a:t>Telework and Accessibility</a:t>
            </a:r>
            <a:endParaRPr lang="en-US" b="1" dirty="0"/>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a:xfrm>
            <a:off x="824948" y="1448972"/>
            <a:ext cx="10515600" cy="4554263"/>
          </a:xfrm>
        </p:spPr>
        <p:txBody>
          <a:bodyPr>
            <a:normAutofit/>
          </a:bodyPr>
          <a:lstStyle/>
          <a:p>
            <a:r>
              <a:rPr lang="en-US" dirty="0"/>
              <a:t>Creating Accessible Content including accessible websites</a:t>
            </a:r>
          </a:p>
          <a:p>
            <a:r>
              <a:rPr lang="en-US" dirty="0"/>
              <a:t>Hosting Meetings and Presentations</a:t>
            </a:r>
          </a:p>
          <a:p>
            <a:pPr lvl="1"/>
            <a:r>
              <a:rPr lang="en-US" dirty="0"/>
              <a:t>Picking an accessible virtual meeting platform</a:t>
            </a:r>
          </a:p>
          <a:p>
            <a:r>
              <a:rPr lang="en-US" dirty="0"/>
              <a:t>Staff Training and Devices</a:t>
            </a:r>
          </a:p>
          <a:p>
            <a:r>
              <a:rPr lang="en-US" dirty="0"/>
              <a:t>Resources for Employees</a:t>
            </a:r>
          </a:p>
          <a:p>
            <a:pPr lvl="1"/>
            <a:r>
              <a:rPr lang="en-US" sz="2800" dirty="0"/>
              <a:t>Accessibility and Employment: What PWD Need to Know</a:t>
            </a:r>
          </a:p>
          <a:p>
            <a:pPr lvl="1"/>
            <a:r>
              <a:rPr lang="en-US" sz="2800" dirty="0"/>
              <a:t>Tips for Being an Effective Teleworker</a:t>
            </a:r>
          </a:p>
          <a:p>
            <a:r>
              <a:rPr lang="en-US" dirty="0"/>
              <a:t>Resources for Recruiting and Hiring</a:t>
            </a:r>
          </a:p>
          <a:p>
            <a:pPr lvl="1"/>
            <a:r>
              <a:rPr lang="en-US" sz="2800" dirty="0"/>
              <a:t>Accessible interviews</a:t>
            </a:r>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31</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3"/>
          <a:stretch>
            <a:fillRect/>
          </a:stretch>
        </p:blipFill>
        <p:spPr>
          <a:xfrm>
            <a:off x="9649833" y="6232595"/>
            <a:ext cx="1314633" cy="495369"/>
          </a:xfrm>
          <a:prstGeom prst="rect">
            <a:avLst/>
          </a:prstGeom>
        </p:spPr>
      </p:pic>
    </p:spTree>
    <p:extLst>
      <p:ext uri="{BB962C8B-B14F-4D97-AF65-F5344CB8AC3E}">
        <p14:creationId xmlns:p14="http://schemas.microsoft.com/office/powerpoint/2010/main" val="227719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a:xfrm>
            <a:off x="838200" y="365125"/>
            <a:ext cx="10515600" cy="1476927"/>
          </a:xfrm>
        </p:spPr>
        <p:txBody>
          <a:bodyPr>
            <a:normAutofit fontScale="90000"/>
          </a:bodyPr>
          <a:lstStyle/>
          <a:p>
            <a:pPr algn="ctr"/>
            <a:r>
              <a:rPr lang="en-US" b="1" dirty="0">
                <a:hlinkClick r:id="rId2"/>
              </a:rPr>
              <a:t>Annual Statistical Report on the Social Security Disability Insurance Program, 2019</a:t>
            </a:r>
            <a:endParaRPr lang="en-US" b="1" dirty="0"/>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a:xfrm>
            <a:off x="838200" y="2107095"/>
            <a:ext cx="10515600" cy="4069867"/>
          </a:xfrm>
        </p:spPr>
        <p:txBody>
          <a:bodyPr>
            <a:normAutofit/>
          </a:bodyPr>
          <a:lstStyle/>
          <a:p>
            <a:r>
              <a:rPr lang="en-US" dirty="0"/>
              <a:t>Highlights -- SSDI:</a:t>
            </a:r>
          </a:p>
          <a:p>
            <a:pPr lvl="1"/>
            <a:r>
              <a:rPr lang="en-US" dirty="0"/>
              <a:t>Disability benefits were paid to almost 10.0 million people.</a:t>
            </a:r>
          </a:p>
          <a:p>
            <a:pPr lvl="1"/>
            <a:r>
              <a:rPr lang="en-US" sz="2800" dirty="0"/>
              <a:t>Awards to disabled workers (679,449) accounted for 89 percent of awards to all disabled beneficiaries (761,481).</a:t>
            </a:r>
          </a:p>
          <a:p>
            <a:pPr lvl="1"/>
            <a:r>
              <a:rPr lang="en-US" sz="2800" dirty="0"/>
              <a:t>In December, payments to disabled beneficiaries totaled almost $11.7 billion.</a:t>
            </a:r>
          </a:p>
          <a:p>
            <a:pPr lvl="1"/>
            <a:r>
              <a:rPr lang="en-US" sz="2800" dirty="0"/>
              <a:t>Benefits were terminated for 870,827 disabled workers.</a:t>
            </a:r>
          </a:p>
          <a:p>
            <a:pPr lvl="1"/>
            <a:r>
              <a:rPr lang="en-US" sz="2800" dirty="0"/>
              <a:t>Supplemental Security Income payments were another source of income for about one out of seven disabled beneficiaries.</a:t>
            </a:r>
          </a:p>
          <a:p>
            <a:pPr lvl="1"/>
            <a:endParaRPr lang="en-US" dirty="0"/>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32</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3"/>
          <a:stretch>
            <a:fillRect/>
          </a:stretch>
        </p:blipFill>
        <p:spPr>
          <a:xfrm>
            <a:off x="9649833" y="6232595"/>
            <a:ext cx="1314633" cy="495369"/>
          </a:xfrm>
          <a:prstGeom prst="rect">
            <a:avLst/>
          </a:prstGeom>
        </p:spPr>
      </p:pic>
    </p:spTree>
    <p:extLst>
      <p:ext uri="{BB962C8B-B14F-4D97-AF65-F5344CB8AC3E}">
        <p14:creationId xmlns:p14="http://schemas.microsoft.com/office/powerpoint/2010/main" val="4099690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p:txBody>
          <a:bodyPr>
            <a:normAutofit/>
          </a:bodyPr>
          <a:lstStyle/>
          <a:p>
            <a:pPr algn="ctr"/>
            <a:r>
              <a:rPr lang="en-US" b="1" dirty="0">
                <a:hlinkClick r:id="rId2"/>
              </a:rPr>
              <a:t>A Tale of Four States: Factors Influencing the Statewide Adoption of IPS</a:t>
            </a:r>
            <a:endParaRPr lang="en-US" b="1" dirty="0"/>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p:txBody>
          <a:bodyPr>
            <a:normAutofit/>
          </a:bodyPr>
          <a:lstStyle/>
          <a:p>
            <a:r>
              <a:rPr lang="en-US" dirty="0"/>
              <a:t>Bond, Johnson-</a:t>
            </a:r>
            <a:r>
              <a:rPr lang="en-US" dirty="0" err="1"/>
              <a:t>Kwochka</a:t>
            </a:r>
            <a:r>
              <a:rPr lang="en-US" dirty="0"/>
              <a:t>, Pogue, Reese, Becker, Drake;</a:t>
            </a:r>
            <a:r>
              <a:rPr lang="en-US" i="1" dirty="0"/>
              <a:t> Administration and Policy in Mental Health and Mental Health Services Research</a:t>
            </a:r>
            <a:r>
              <a:rPr lang="en-US" dirty="0"/>
              <a:t>, 2020</a:t>
            </a:r>
          </a:p>
          <a:p>
            <a:r>
              <a:rPr lang="en-US" dirty="0"/>
              <a:t>Evidence-based supported employment</a:t>
            </a:r>
          </a:p>
          <a:p>
            <a:pPr lvl="1"/>
            <a:r>
              <a:rPr lang="en-US" dirty="0"/>
              <a:t>2 states implementing with success; 2 states with challenges (non-adopting); comparing barriers, facilitators, and strategies</a:t>
            </a:r>
          </a:p>
          <a:p>
            <a:pPr lvl="1"/>
            <a:r>
              <a:rPr lang="en-US" dirty="0"/>
              <a:t>Non-adopting states lacked model clarity, funding, focus on people with SMI, collaboration between state MH and VR agencies</a:t>
            </a:r>
          </a:p>
          <a:p>
            <a:pPr lvl="1"/>
            <a:r>
              <a:rPr lang="en-US" dirty="0"/>
              <a:t>Successful states had funding, fidelity monitoring, TA, collaboration between state MH and VR agencies; lawsuit settlements as a catalyst</a:t>
            </a:r>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33</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3"/>
          <a:stretch>
            <a:fillRect/>
          </a:stretch>
        </p:blipFill>
        <p:spPr>
          <a:xfrm>
            <a:off x="9649833" y="6232595"/>
            <a:ext cx="1314633" cy="495369"/>
          </a:xfrm>
          <a:prstGeom prst="rect">
            <a:avLst/>
          </a:prstGeom>
        </p:spPr>
      </p:pic>
    </p:spTree>
    <p:extLst>
      <p:ext uri="{BB962C8B-B14F-4D97-AF65-F5344CB8AC3E}">
        <p14:creationId xmlns:p14="http://schemas.microsoft.com/office/powerpoint/2010/main" val="2269419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a:xfrm>
            <a:off x="838200" y="681037"/>
            <a:ext cx="10515600" cy="557559"/>
          </a:xfrm>
        </p:spPr>
        <p:txBody>
          <a:bodyPr>
            <a:normAutofit fontScale="90000"/>
          </a:bodyPr>
          <a:lstStyle/>
          <a:p>
            <a:pPr algn="ctr"/>
            <a:r>
              <a:rPr lang="en-US" b="1" dirty="0">
                <a:hlinkClick r:id="rId2"/>
              </a:rPr>
              <a:t>Five Part Webinar Series on Pre-Employment Transition Services</a:t>
            </a:r>
            <a:br>
              <a:rPr lang="en-US" dirty="0"/>
            </a:br>
            <a:endParaRPr lang="en-US" b="1" dirty="0">
              <a:cs typeface="Calibri" panose="020F0502020204030204" pitchFamily="34" charset="0"/>
            </a:endParaRPr>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a:xfrm>
            <a:off x="838200" y="1417983"/>
            <a:ext cx="10515600" cy="4758980"/>
          </a:xfrm>
        </p:spPr>
        <p:txBody>
          <a:bodyPr>
            <a:noAutofit/>
          </a:bodyPr>
          <a:lstStyle/>
          <a:p>
            <a:r>
              <a:rPr lang="en-US" dirty="0">
                <a:latin typeface="Calibri" panose="020F0502020204030204" pitchFamily="34" charset="0"/>
                <a:cs typeface="Calibri" panose="020F0502020204030204" pitchFamily="34" charset="0"/>
              </a:rPr>
              <a:t>NTACT and WINTAC pre-recorded webinars on the 5 required pre-ETS services -- j</a:t>
            </a:r>
            <a:r>
              <a:rPr lang="en-US" dirty="0"/>
              <a:t>ob exploration counseling; work-based learning experiences; counseling on post-secondary educational programs at institutions of higher education; workplace readiness training; instruction in self-advocacy</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Includes: </a:t>
            </a:r>
          </a:p>
          <a:p>
            <a:pPr lvl="1"/>
            <a:r>
              <a:rPr lang="en-US" sz="2800" dirty="0"/>
              <a:t>Curricula/activities, </a:t>
            </a:r>
          </a:p>
          <a:p>
            <a:pPr lvl="1"/>
            <a:r>
              <a:rPr lang="en-US" sz="2800" dirty="0"/>
              <a:t>State spotlights, </a:t>
            </a:r>
          </a:p>
          <a:p>
            <a:pPr lvl="1"/>
            <a:r>
              <a:rPr lang="en-US" sz="2800" dirty="0"/>
              <a:t>Examples of expected outcomes</a:t>
            </a:r>
          </a:p>
          <a:p>
            <a:pPr lvl="1"/>
            <a:r>
              <a:rPr lang="en-US" sz="2800" dirty="0"/>
              <a:t>Tips for successful service delivery</a:t>
            </a:r>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34</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3"/>
          <a:stretch>
            <a:fillRect/>
          </a:stretch>
        </p:blipFill>
        <p:spPr>
          <a:xfrm>
            <a:off x="9649833" y="6232595"/>
            <a:ext cx="1314633" cy="495369"/>
          </a:xfrm>
          <a:prstGeom prst="rect">
            <a:avLst/>
          </a:prstGeom>
        </p:spPr>
      </p:pic>
    </p:spTree>
    <p:extLst>
      <p:ext uri="{BB962C8B-B14F-4D97-AF65-F5344CB8AC3E}">
        <p14:creationId xmlns:p14="http://schemas.microsoft.com/office/powerpoint/2010/main" val="403290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510-D024-4E1E-B321-854270D69A22}"/>
              </a:ext>
            </a:extLst>
          </p:cNvPr>
          <p:cNvSpPr>
            <a:spLocks noGrp="1"/>
          </p:cNvSpPr>
          <p:nvPr>
            <p:ph type="title"/>
          </p:nvPr>
        </p:nvSpPr>
        <p:spPr/>
        <p:txBody>
          <a:bodyPr/>
          <a:lstStyle/>
          <a:p>
            <a:pPr algn="ctr"/>
            <a:r>
              <a:rPr lang="en-US" b="1" dirty="0"/>
              <a:t>Kessler Grantee Symposium on AI</a:t>
            </a:r>
          </a:p>
        </p:txBody>
      </p:sp>
      <p:sp>
        <p:nvSpPr>
          <p:cNvPr id="3" name="Content Placeholder 2">
            <a:extLst>
              <a:ext uri="{FF2B5EF4-FFF2-40B4-BE49-F238E27FC236}">
                <a16:creationId xmlns:a16="http://schemas.microsoft.com/office/drawing/2014/main" id="{C79E77A0-F2B8-46A0-941E-04FCED98CA03}"/>
              </a:ext>
            </a:extLst>
          </p:cNvPr>
          <p:cNvSpPr>
            <a:spLocks noGrp="1"/>
          </p:cNvSpPr>
          <p:nvPr>
            <p:ph idx="1"/>
          </p:nvPr>
        </p:nvSpPr>
        <p:spPr>
          <a:xfrm>
            <a:off x="838200" y="1825625"/>
            <a:ext cx="10515600" cy="4111349"/>
          </a:xfrm>
        </p:spPr>
        <p:txBody>
          <a:bodyPr>
            <a:noAutofit/>
          </a:bodyPr>
          <a:lstStyle/>
          <a:p>
            <a:r>
              <a:rPr lang="en-US" b="1" dirty="0">
                <a:hlinkClick r:id="rId2"/>
              </a:rPr>
              <a:t>Falling through the Cracks: Implications of AI for employment of individuals with disabilities</a:t>
            </a:r>
            <a:endParaRPr lang="en-US" b="1" dirty="0"/>
          </a:p>
          <a:p>
            <a:pPr lvl="1"/>
            <a:r>
              <a:rPr lang="en-US" sz="2800" dirty="0"/>
              <a:t>How are employers using artificial intelligence (AI) in employment: resume screening, interviewing, onboarding?</a:t>
            </a:r>
          </a:p>
          <a:p>
            <a:pPr lvl="1"/>
            <a:r>
              <a:rPr lang="en-US" sz="2800" dirty="0"/>
              <a:t>How does it work? What does this mean for people with disabilities? </a:t>
            </a:r>
          </a:p>
          <a:p>
            <a:pPr lvl="1"/>
            <a:r>
              <a:rPr lang="en-US" sz="2800" dirty="0"/>
              <a:t>How is disability defined and what is the impact?</a:t>
            </a:r>
          </a:p>
          <a:p>
            <a:pPr lvl="1"/>
            <a:r>
              <a:rPr lang="en-US" sz="2800" dirty="0"/>
              <a:t>What are the perils of bias in the systems? </a:t>
            </a:r>
          </a:p>
          <a:p>
            <a:r>
              <a:rPr lang="en-US" dirty="0"/>
              <a:t>November 13, Noon to 1:00 pm Eastern</a:t>
            </a:r>
          </a:p>
        </p:txBody>
      </p:sp>
      <p:sp>
        <p:nvSpPr>
          <p:cNvPr id="4" name="Date Placeholder 3">
            <a:extLst>
              <a:ext uri="{FF2B5EF4-FFF2-40B4-BE49-F238E27FC236}">
                <a16:creationId xmlns:a16="http://schemas.microsoft.com/office/drawing/2014/main" id="{28BF8B78-0606-4EFC-873C-DAAF90A84D6D}"/>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690C913-9C62-4D8D-9A6B-FC4ADB8DE5F3}"/>
              </a:ext>
            </a:extLst>
          </p:cNvPr>
          <p:cNvSpPr>
            <a:spLocks noGrp="1"/>
          </p:cNvSpPr>
          <p:nvPr>
            <p:ph type="sldNum" sz="quarter" idx="12"/>
          </p:nvPr>
        </p:nvSpPr>
        <p:spPr/>
        <p:txBody>
          <a:bodyPr/>
          <a:lstStyle/>
          <a:p>
            <a:fld id="{9C637C1D-740A-4EE7-9AC7-DE15DA94B719}" type="slidenum">
              <a:rPr lang="en-US" smtClean="0"/>
              <a:t>35</a:t>
            </a:fld>
            <a:endParaRPr lang="en-US" dirty="0"/>
          </a:p>
        </p:txBody>
      </p:sp>
      <p:pic>
        <p:nvPicPr>
          <p:cNvPr id="6" name="Picture 2">
            <a:extLst>
              <a:ext uri="{FF2B5EF4-FFF2-40B4-BE49-F238E27FC236}">
                <a16:creationId xmlns:a16="http://schemas.microsoft.com/office/drawing/2014/main" id="{13EDFF7B-EE8C-4B68-89B0-0B55CEEC57E4}"/>
              </a:ext>
            </a:extLst>
          </p:cNvPr>
          <p:cNvPicPr>
            <a:picLocks noChangeAspect="1"/>
          </p:cNvPicPr>
          <p:nvPr/>
        </p:nvPicPr>
        <p:blipFill>
          <a:blip r:embed="rId3"/>
          <a:stretch>
            <a:fillRect/>
          </a:stretch>
        </p:blipFill>
        <p:spPr>
          <a:xfrm>
            <a:off x="9649833" y="6232595"/>
            <a:ext cx="1314633" cy="495369"/>
          </a:xfrm>
          <a:prstGeom prst="rect">
            <a:avLst/>
          </a:prstGeom>
        </p:spPr>
      </p:pic>
    </p:spTree>
    <p:extLst>
      <p:ext uri="{BB962C8B-B14F-4D97-AF65-F5344CB8AC3E}">
        <p14:creationId xmlns:p14="http://schemas.microsoft.com/office/powerpoint/2010/main" val="876866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AD09E-64C3-48D7-80E5-0CE97189F353}"/>
              </a:ext>
            </a:extLst>
          </p:cNvPr>
          <p:cNvSpPr>
            <a:spLocks noGrp="1"/>
          </p:cNvSpPr>
          <p:nvPr>
            <p:ph type="title"/>
          </p:nvPr>
        </p:nvSpPr>
        <p:spPr>
          <a:xfrm>
            <a:off x="838200" y="57762"/>
            <a:ext cx="10515600" cy="1325563"/>
          </a:xfrm>
        </p:spPr>
        <p:txBody>
          <a:bodyPr/>
          <a:lstStyle/>
          <a:p>
            <a:pPr algn="ctr"/>
            <a:r>
              <a:rPr lang="en-US" b="1" u="sng" dirty="0"/>
              <a:t>Part 3: nTIDE Guest Speakers</a:t>
            </a:r>
          </a:p>
        </p:txBody>
      </p:sp>
      <p:sp>
        <p:nvSpPr>
          <p:cNvPr id="3" name="Content Placeholder 2">
            <a:extLst>
              <a:ext uri="{FF2B5EF4-FFF2-40B4-BE49-F238E27FC236}">
                <a16:creationId xmlns:a16="http://schemas.microsoft.com/office/drawing/2014/main" id="{34362D8E-8B29-4D6D-B77F-2E8391FFA87B}"/>
              </a:ext>
            </a:extLst>
          </p:cNvPr>
          <p:cNvSpPr>
            <a:spLocks noGrp="1"/>
          </p:cNvSpPr>
          <p:nvPr>
            <p:ph idx="1"/>
          </p:nvPr>
        </p:nvSpPr>
        <p:spPr>
          <a:xfrm>
            <a:off x="838200" y="1259840"/>
            <a:ext cx="10515600" cy="5096510"/>
          </a:xfrm>
        </p:spPr>
        <p:txBody>
          <a:bodyPr>
            <a:normAutofit/>
          </a:bodyPr>
          <a:lstStyle/>
          <a:p>
            <a:pPr marL="0" indent="0">
              <a:buNone/>
            </a:pPr>
            <a:r>
              <a:rPr lang="en-US" b="1" i="1" dirty="0"/>
              <a:t>Fredda Rosen</a:t>
            </a:r>
          </a:p>
          <a:p>
            <a:pPr marL="0" indent="0">
              <a:buNone/>
            </a:pPr>
            <a:r>
              <a:rPr lang="en-US" i="1" dirty="0"/>
              <a:t>Executive Director, Job Path NYC</a:t>
            </a:r>
          </a:p>
          <a:p>
            <a:pPr marL="0" indent="0">
              <a:buNone/>
            </a:pPr>
            <a:endParaRPr lang="en-US" b="1" i="1" dirty="0"/>
          </a:p>
          <a:p>
            <a:pPr marL="0" indent="0">
              <a:buNone/>
            </a:pPr>
            <a:r>
              <a:rPr lang="en-US" b="1" i="1" dirty="0"/>
              <a:t>Rachel Pollock</a:t>
            </a:r>
          </a:p>
          <a:p>
            <a:pPr marL="0" indent="0">
              <a:buNone/>
            </a:pPr>
            <a:r>
              <a:rPr lang="en-US" i="1" dirty="0"/>
              <a:t>Senior Program Advisor and General</a:t>
            </a:r>
          </a:p>
          <a:p>
            <a:pPr marL="0" indent="0">
              <a:buNone/>
            </a:pPr>
            <a:r>
              <a:rPr lang="en-US" i="1" dirty="0"/>
              <a:t> Counsel, Job Path NYC</a:t>
            </a:r>
            <a:r>
              <a:rPr lang="en-US" b="1" i="1" dirty="0"/>
              <a:t>	</a:t>
            </a:r>
          </a:p>
          <a:p>
            <a:pPr marL="0" indent="0">
              <a:buNone/>
            </a:pPr>
            <a:endParaRPr lang="en-US" b="1" i="1" dirty="0"/>
          </a:p>
          <a:p>
            <a:pPr marL="0" indent="0">
              <a:buNone/>
            </a:pPr>
            <a:r>
              <a:rPr lang="en-US" b="1" i="1" dirty="0"/>
              <a:t>Carly Teichman</a:t>
            </a:r>
          </a:p>
          <a:p>
            <a:pPr marL="0" indent="0">
              <a:buNone/>
            </a:pPr>
            <a:r>
              <a:rPr lang="en-US" i="1" dirty="0"/>
              <a:t>Associate Executive Director, Job Path NYC</a:t>
            </a:r>
          </a:p>
          <a:p>
            <a:pPr marL="0" indent="0">
              <a:buNone/>
            </a:pPr>
            <a:r>
              <a:rPr lang="en-US" b="1" i="1" dirty="0"/>
              <a:t>	</a:t>
            </a:r>
            <a:endParaRPr lang="en-US" i="1" dirty="0"/>
          </a:p>
          <a:p>
            <a:pPr marL="0" indent="0">
              <a:buNone/>
            </a:pPr>
            <a:endParaRPr lang="en-US" i="1" dirty="0"/>
          </a:p>
          <a:p>
            <a:pPr marL="0" indent="0">
              <a:buNone/>
            </a:pPr>
            <a:endParaRPr lang="en-US" dirty="0"/>
          </a:p>
        </p:txBody>
      </p:sp>
      <p:sp>
        <p:nvSpPr>
          <p:cNvPr id="4" name="Date Placeholder 3">
            <a:extLst>
              <a:ext uri="{FF2B5EF4-FFF2-40B4-BE49-F238E27FC236}">
                <a16:creationId xmlns:a16="http://schemas.microsoft.com/office/drawing/2014/main" id="{013DFA09-8F91-4082-B252-8A3D4D3B4A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37D6B4B-C59F-4F33-AE13-3E782A426A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8" name="Picture 7">
            <a:extLst>
              <a:ext uri="{FF2B5EF4-FFF2-40B4-BE49-F238E27FC236}">
                <a16:creationId xmlns:a16="http://schemas.microsoft.com/office/drawing/2014/main" id="{8D252A5D-707F-4F17-8F1D-E0F54CD250C8}"/>
              </a:ext>
            </a:extLst>
          </p:cNvPr>
          <p:cNvPicPr>
            <a:picLocks noChangeAspect="1"/>
          </p:cNvPicPr>
          <p:nvPr/>
        </p:nvPicPr>
        <p:blipFill>
          <a:blip r:embed="rId2"/>
          <a:stretch>
            <a:fillRect/>
          </a:stretch>
        </p:blipFill>
        <p:spPr>
          <a:xfrm>
            <a:off x="7414531" y="1259840"/>
            <a:ext cx="1656123" cy="1653619"/>
          </a:xfrm>
          <a:prstGeom prst="rect">
            <a:avLst/>
          </a:prstGeom>
        </p:spPr>
      </p:pic>
      <p:pic>
        <p:nvPicPr>
          <p:cNvPr id="10" name="Picture 9">
            <a:extLst>
              <a:ext uri="{FF2B5EF4-FFF2-40B4-BE49-F238E27FC236}">
                <a16:creationId xmlns:a16="http://schemas.microsoft.com/office/drawing/2014/main" id="{5BFAEF6B-075E-4EEA-8047-00D502095FDA}"/>
              </a:ext>
            </a:extLst>
          </p:cNvPr>
          <p:cNvPicPr>
            <a:picLocks noChangeAspect="1"/>
          </p:cNvPicPr>
          <p:nvPr/>
        </p:nvPicPr>
        <p:blipFill rotWithShape="1">
          <a:blip r:embed="rId3"/>
          <a:srcRect l="1" t="17900" r="1496" b="10536"/>
          <a:stretch/>
        </p:blipFill>
        <p:spPr>
          <a:xfrm>
            <a:off x="7509941" y="2978104"/>
            <a:ext cx="1560713" cy="1561351"/>
          </a:xfrm>
          <a:prstGeom prst="rect">
            <a:avLst/>
          </a:prstGeom>
        </p:spPr>
      </p:pic>
      <p:pic>
        <p:nvPicPr>
          <p:cNvPr id="12" name="Picture 11">
            <a:extLst>
              <a:ext uri="{FF2B5EF4-FFF2-40B4-BE49-F238E27FC236}">
                <a16:creationId xmlns:a16="http://schemas.microsoft.com/office/drawing/2014/main" id="{13C1CC10-9CF8-49B4-81F0-D83D6DECA648}"/>
              </a:ext>
            </a:extLst>
          </p:cNvPr>
          <p:cNvPicPr>
            <a:picLocks noChangeAspect="1"/>
          </p:cNvPicPr>
          <p:nvPr/>
        </p:nvPicPr>
        <p:blipFill>
          <a:blip r:embed="rId4"/>
          <a:stretch>
            <a:fillRect/>
          </a:stretch>
        </p:blipFill>
        <p:spPr>
          <a:xfrm>
            <a:off x="7509941" y="4669371"/>
            <a:ext cx="1560713" cy="1550897"/>
          </a:xfrm>
          <a:prstGeom prst="rect">
            <a:avLst/>
          </a:prstGeom>
        </p:spPr>
      </p:pic>
    </p:spTree>
    <p:extLst>
      <p:ext uri="{BB962C8B-B14F-4D97-AF65-F5344CB8AC3E}">
        <p14:creationId xmlns:p14="http://schemas.microsoft.com/office/powerpoint/2010/main" val="2538107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ctrTitle"/>
          </p:nvPr>
        </p:nvSpPr>
        <p:spPr>
          <a:xfrm>
            <a:off x="451514" y="1472796"/>
            <a:ext cx="10572000" cy="2971051"/>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86A73"/>
              </a:buClr>
              <a:buSzPts val="4800"/>
              <a:buFont typeface="Century Gothic"/>
              <a:buNone/>
            </a:pPr>
            <a:r>
              <a:rPr lang="en-US" sz="3200">
                <a:solidFill>
                  <a:srgbClr val="386A73"/>
                </a:solidFill>
              </a:rPr>
              <a:t>A Place in the Workforce/A Place in the Community</a:t>
            </a:r>
            <a:endParaRPr sz="3200">
              <a:solidFill>
                <a:srgbClr val="386A73"/>
              </a:solidFill>
            </a:endParaRPr>
          </a:p>
        </p:txBody>
      </p:sp>
      <p:sp>
        <p:nvSpPr>
          <p:cNvPr id="116" name="Google Shape;116;p16"/>
          <p:cNvSpPr txBox="1">
            <a:spLocks noGrp="1"/>
          </p:cNvSpPr>
          <p:nvPr>
            <p:ph type="subTitle" idx="1"/>
          </p:nvPr>
        </p:nvSpPr>
        <p:spPr>
          <a:xfrm>
            <a:off x="451514" y="5544909"/>
            <a:ext cx="11892886" cy="43497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2400"/>
              <a:t>Helping People with Developmental Disabilities Lead Full and Active Lives</a:t>
            </a:r>
            <a:endParaRPr sz="2400"/>
          </a:p>
        </p:txBody>
      </p:sp>
      <p:sp>
        <p:nvSpPr>
          <p:cNvPr id="117" name="Google Shape;117;p16"/>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fld id="{00000000-1234-1234-1234-123412341234}" type="slidenum">
              <a:rPr kumimoji="0" lang="en-US" sz="2000" b="0" i="0" u="none" strike="noStrike" kern="0" cap="none" spc="0" normalizeH="0" baseline="0" noProof="0">
                <a:ln>
                  <a:noFill/>
                </a:ln>
                <a:solidFill>
                  <a:srgbClr val="DDBBAE"/>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t>37</a:t>
            </a:fld>
            <a:endParaRPr kumimoji="0" sz="2000" b="0" i="0" u="none" strike="noStrike" kern="0" cap="none" spc="0" normalizeH="0" baseline="0" noProof="0">
              <a:ln>
                <a:noFill/>
              </a:ln>
              <a:solidFill>
                <a:srgbClr val="DDBBAE"/>
              </a:solidFill>
              <a:effectLst/>
              <a:uLnTx/>
              <a:uFillTx/>
              <a:latin typeface="Century Gothic"/>
              <a:sym typeface="Century Gothic"/>
            </a:endParaRPr>
          </a:p>
        </p:txBody>
      </p:sp>
      <p:pic>
        <p:nvPicPr>
          <p:cNvPr id="118" name="Google Shape;118;p16"/>
          <p:cNvPicPr preferRelativeResize="0"/>
          <p:nvPr/>
        </p:nvPicPr>
        <p:blipFill rotWithShape="1">
          <a:blip r:embed="rId3">
            <a:alphaModFix/>
          </a:blip>
          <a:srcRect/>
          <a:stretch/>
        </p:blipFill>
        <p:spPr>
          <a:xfrm>
            <a:off x="7824316" y="416616"/>
            <a:ext cx="3916170" cy="10561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p:nvPr/>
        </p:nvSpPr>
        <p:spPr>
          <a:xfrm>
            <a:off x="428" y="5028847"/>
            <a:ext cx="12191144" cy="1828672"/>
          </a:xfrm>
          <a:custGeom>
            <a:avLst/>
            <a:gdLst/>
            <a:ahLst/>
            <a:cxnLst/>
            <a:rect l="l" t="t" r="r" b="b"/>
            <a:pathLst>
              <a:path w="20104100" h="3015615" extrusionOk="0">
                <a:moveTo>
                  <a:pt x="20104099" y="0"/>
                </a:moveTo>
                <a:lnTo>
                  <a:pt x="310985" y="0"/>
                </a:lnTo>
                <a:lnTo>
                  <a:pt x="265029" y="3371"/>
                </a:lnTo>
                <a:lnTo>
                  <a:pt x="221168" y="13166"/>
                </a:lnTo>
                <a:lnTo>
                  <a:pt x="179881" y="28903"/>
                </a:lnTo>
                <a:lnTo>
                  <a:pt x="141649" y="50101"/>
                </a:lnTo>
                <a:lnTo>
                  <a:pt x="106955" y="76278"/>
                </a:lnTo>
                <a:lnTo>
                  <a:pt x="76278" y="106955"/>
                </a:lnTo>
                <a:lnTo>
                  <a:pt x="50101" y="141649"/>
                </a:lnTo>
                <a:lnTo>
                  <a:pt x="28903" y="179881"/>
                </a:lnTo>
                <a:lnTo>
                  <a:pt x="13166" y="221168"/>
                </a:lnTo>
                <a:lnTo>
                  <a:pt x="3371" y="265029"/>
                </a:lnTo>
                <a:lnTo>
                  <a:pt x="0" y="310985"/>
                </a:lnTo>
                <a:lnTo>
                  <a:pt x="0" y="3015614"/>
                </a:lnTo>
                <a:lnTo>
                  <a:pt x="20104099" y="3015614"/>
                </a:lnTo>
                <a:lnTo>
                  <a:pt x="20104099" y="0"/>
                </a:lnTo>
                <a:close/>
              </a:path>
            </a:pathLst>
          </a:custGeom>
          <a:solidFill>
            <a:srgbClr val="6E0043"/>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4" name="Google Shape;124;p17"/>
          <p:cNvSpPr/>
          <p:nvPr/>
        </p:nvSpPr>
        <p:spPr>
          <a:xfrm>
            <a:off x="7210264" y="6222167"/>
            <a:ext cx="4814077" cy="635357"/>
          </a:xfrm>
          <a:custGeom>
            <a:avLst/>
            <a:gdLst/>
            <a:ahLst/>
            <a:cxnLst/>
            <a:rect l="l" t="t" r="r" b="b"/>
            <a:pathLst>
              <a:path w="7938769" h="1047750" extrusionOk="0">
                <a:moveTo>
                  <a:pt x="3969362" y="0"/>
                </a:moveTo>
                <a:lnTo>
                  <a:pt x="3847875" y="769"/>
                </a:lnTo>
                <a:lnTo>
                  <a:pt x="3667000" y="4784"/>
                </a:lnTo>
                <a:lnTo>
                  <a:pt x="3487851" y="12176"/>
                </a:lnTo>
                <a:lnTo>
                  <a:pt x="3310540" y="22889"/>
                </a:lnTo>
                <a:lnTo>
                  <a:pt x="3135180" y="36861"/>
                </a:lnTo>
                <a:lnTo>
                  <a:pt x="2961883" y="54034"/>
                </a:lnTo>
                <a:lnTo>
                  <a:pt x="2790761" y="74349"/>
                </a:lnTo>
                <a:lnTo>
                  <a:pt x="2621926" y="97746"/>
                </a:lnTo>
                <a:lnTo>
                  <a:pt x="2510696" y="115027"/>
                </a:lnTo>
                <a:lnTo>
                  <a:pt x="2400566" y="133635"/>
                </a:lnTo>
                <a:lnTo>
                  <a:pt x="2291569" y="153550"/>
                </a:lnTo>
                <a:lnTo>
                  <a:pt x="2183738" y="174757"/>
                </a:lnTo>
                <a:lnTo>
                  <a:pt x="2077107" y="197237"/>
                </a:lnTo>
                <a:lnTo>
                  <a:pt x="1971709" y="220973"/>
                </a:lnTo>
                <a:lnTo>
                  <a:pt x="1867577" y="245947"/>
                </a:lnTo>
                <a:lnTo>
                  <a:pt x="1764744" y="272141"/>
                </a:lnTo>
                <a:lnTo>
                  <a:pt x="1663244" y="299539"/>
                </a:lnTo>
                <a:lnTo>
                  <a:pt x="1563110" y="328122"/>
                </a:lnTo>
                <a:lnTo>
                  <a:pt x="1464376" y="357873"/>
                </a:lnTo>
                <a:lnTo>
                  <a:pt x="1367074" y="388775"/>
                </a:lnTo>
                <a:lnTo>
                  <a:pt x="1271237" y="420810"/>
                </a:lnTo>
                <a:lnTo>
                  <a:pt x="1176900" y="453959"/>
                </a:lnTo>
                <a:lnTo>
                  <a:pt x="1084095" y="488207"/>
                </a:lnTo>
                <a:lnTo>
                  <a:pt x="992856" y="523535"/>
                </a:lnTo>
                <a:lnTo>
                  <a:pt x="903215" y="559925"/>
                </a:lnTo>
                <a:lnTo>
                  <a:pt x="815207" y="597361"/>
                </a:lnTo>
                <a:lnTo>
                  <a:pt x="771825" y="616465"/>
                </a:lnTo>
                <a:lnTo>
                  <a:pt x="728864" y="635824"/>
                </a:lnTo>
                <a:lnTo>
                  <a:pt x="686328" y="655435"/>
                </a:lnTo>
                <a:lnTo>
                  <a:pt x="644220" y="675296"/>
                </a:lnTo>
                <a:lnTo>
                  <a:pt x="602545" y="695406"/>
                </a:lnTo>
                <a:lnTo>
                  <a:pt x="561308" y="715762"/>
                </a:lnTo>
                <a:lnTo>
                  <a:pt x="520511" y="736361"/>
                </a:lnTo>
                <a:lnTo>
                  <a:pt x="480161" y="757202"/>
                </a:lnTo>
                <a:lnTo>
                  <a:pt x="440259" y="778282"/>
                </a:lnTo>
                <a:lnTo>
                  <a:pt x="400812" y="799599"/>
                </a:lnTo>
                <a:lnTo>
                  <a:pt x="361823" y="821151"/>
                </a:lnTo>
                <a:lnTo>
                  <a:pt x="323295" y="842936"/>
                </a:lnTo>
                <a:lnTo>
                  <a:pt x="285234" y="864952"/>
                </a:lnTo>
                <a:lnTo>
                  <a:pt x="247644" y="887195"/>
                </a:lnTo>
                <a:lnTo>
                  <a:pt x="210527" y="909665"/>
                </a:lnTo>
                <a:lnTo>
                  <a:pt x="173890" y="932359"/>
                </a:lnTo>
                <a:lnTo>
                  <a:pt x="137736" y="955275"/>
                </a:lnTo>
                <a:lnTo>
                  <a:pt x="102068" y="978410"/>
                </a:lnTo>
                <a:lnTo>
                  <a:pt x="66892" y="1001762"/>
                </a:lnTo>
                <a:lnTo>
                  <a:pt x="32211" y="1025330"/>
                </a:lnTo>
                <a:lnTo>
                  <a:pt x="0" y="1047740"/>
                </a:lnTo>
                <a:lnTo>
                  <a:pt x="7938650" y="1047740"/>
                </a:lnTo>
                <a:lnTo>
                  <a:pt x="7880691" y="1007736"/>
                </a:lnTo>
                <a:lnTo>
                  <a:pt x="7845526" y="984253"/>
                </a:lnTo>
                <a:lnTo>
                  <a:pt x="7809864" y="960988"/>
                </a:lnTo>
                <a:lnTo>
                  <a:pt x="7773712" y="937943"/>
                </a:lnTo>
                <a:lnTo>
                  <a:pt x="7737072" y="915121"/>
                </a:lnTo>
                <a:lnTo>
                  <a:pt x="7699950" y="892524"/>
                </a:lnTo>
                <a:lnTo>
                  <a:pt x="7662348" y="870154"/>
                </a:lnTo>
                <a:lnTo>
                  <a:pt x="7624273" y="848013"/>
                </a:lnTo>
                <a:lnTo>
                  <a:pt x="7585727" y="826104"/>
                </a:lnTo>
                <a:lnTo>
                  <a:pt x="7546715" y="804428"/>
                </a:lnTo>
                <a:lnTo>
                  <a:pt x="7507241" y="782989"/>
                </a:lnTo>
                <a:lnTo>
                  <a:pt x="7467309" y="761787"/>
                </a:lnTo>
                <a:lnTo>
                  <a:pt x="7426924" y="740826"/>
                </a:lnTo>
                <a:lnTo>
                  <a:pt x="7386090" y="720108"/>
                </a:lnTo>
                <a:lnTo>
                  <a:pt x="7344811" y="699634"/>
                </a:lnTo>
                <a:lnTo>
                  <a:pt x="7303091" y="679408"/>
                </a:lnTo>
                <a:lnTo>
                  <a:pt x="7260934" y="659431"/>
                </a:lnTo>
                <a:lnTo>
                  <a:pt x="7218345" y="639705"/>
                </a:lnTo>
                <a:lnTo>
                  <a:pt x="7175327" y="620233"/>
                </a:lnTo>
                <a:lnTo>
                  <a:pt x="7131885" y="601017"/>
                </a:lnTo>
                <a:lnTo>
                  <a:pt x="7043746" y="563361"/>
                </a:lnTo>
                <a:lnTo>
                  <a:pt x="6953962" y="526755"/>
                </a:lnTo>
                <a:lnTo>
                  <a:pt x="6862565" y="491218"/>
                </a:lnTo>
                <a:lnTo>
                  <a:pt x="6769589" y="456766"/>
                </a:lnTo>
                <a:lnTo>
                  <a:pt x="6675068" y="423418"/>
                </a:lnTo>
                <a:lnTo>
                  <a:pt x="6579036" y="391191"/>
                </a:lnTo>
                <a:lnTo>
                  <a:pt x="6481526" y="360102"/>
                </a:lnTo>
                <a:lnTo>
                  <a:pt x="6382571" y="330171"/>
                </a:lnTo>
                <a:lnTo>
                  <a:pt x="6282206" y="301413"/>
                </a:lnTo>
                <a:lnTo>
                  <a:pt x="6180464" y="273848"/>
                </a:lnTo>
                <a:lnTo>
                  <a:pt x="6077378" y="247493"/>
                </a:lnTo>
                <a:lnTo>
                  <a:pt x="5972982" y="222365"/>
                </a:lnTo>
                <a:lnTo>
                  <a:pt x="5867310" y="198482"/>
                </a:lnTo>
                <a:lnTo>
                  <a:pt x="5760395" y="175863"/>
                </a:lnTo>
                <a:lnTo>
                  <a:pt x="5652271" y="154524"/>
                </a:lnTo>
                <a:lnTo>
                  <a:pt x="5542972" y="134484"/>
                </a:lnTo>
                <a:lnTo>
                  <a:pt x="5432530" y="115760"/>
                </a:lnTo>
                <a:lnTo>
                  <a:pt x="5320980" y="98370"/>
                </a:lnTo>
                <a:lnTo>
                  <a:pt x="5208356" y="82332"/>
                </a:lnTo>
                <a:lnTo>
                  <a:pt x="5037477" y="60848"/>
                </a:lnTo>
                <a:lnTo>
                  <a:pt x="4864370" y="42505"/>
                </a:lnTo>
                <a:lnTo>
                  <a:pt x="4689146" y="27362"/>
                </a:lnTo>
                <a:lnTo>
                  <a:pt x="4511920" y="15481"/>
                </a:lnTo>
                <a:lnTo>
                  <a:pt x="4332806" y="6920"/>
                </a:lnTo>
                <a:lnTo>
                  <a:pt x="4151915" y="1740"/>
                </a:lnTo>
                <a:lnTo>
                  <a:pt x="396936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5" name="Google Shape;125;p17"/>
          <p:cNvSpPr/>
          <p:nvPr/>
        </p:nvSpPr>
        <p:spPr>
          <a:xfrm>
            <a:off x="8526692" y="6374959"/>
            <a:ext cx="2185548" cy="46695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6" name="Google Shape;126;p17"/>
          <p:cNvSpPr txBox="1">
            <a:spLocks noGrp="1"/>
          </p:cNvSpPr>
          <p:nvPr>
            <p:ph type="title"/>
          </p:nvPr>
        </p:nvSpPr>
        <p:spPr>
          <a:xfrm>
            <a:off x="630057" y="447165"/>
            <a:ext cx="11136838" cy="931358"/>
          </a:xfrm>
          <a:prstGeom prst="rect">
            <a:avLst/>
          </a:prstGeom>
          <a:noFill/>
          <a:ln>
            <a:noFill/>
          </a:ln>
        </p:spPr>
        <p:txBody>
          <a:bodyPr spcFirstLastPara="1" wrap="square" lIns="0" tIns="7300" rIns="0" bIns="0" anchor="ctr" anchorCtr="0">
            <a:noAutofit/>
          </a:bodyPr>
          <a:lstStyle/>
          <a:p>
            <a:pPr marL="7701" marR="3081" lvl="0" indent="0" algn="l" rtl="0">
              <a:lnSpc>
                <a:spcPct val="100000"/>
              </a:lnSpc>
              <a:spcBef>
                <a:spcPts val="0"/>
              </a:spcBef>
              <a:spcAft>
                <a:spcPts val="0"/>
              </a:spcAft>
              <a:buClr>
                <a:srgbClr val="386A73"/>
              </a:buClr>
              <a:buSzPts val="3002"/>
              <a:buFont typeface="Century Gothic"/>
              <a:buNone/>
            </a:pPr>
            <a:r>
              <a:rPr lang="en-US" sz="3002">
                <a:solidFill>
                  <a:srgbClr val="386A73"/>
                </a:solidFill>
              </a:rPr>
              <a:t>Job Path began as a project of the Vera Institute in 1978 and became an independent nonprofit in 1998.</a:t>
            </a:r>
            <a:endParaRPr sz="3002">
              <a:solidFill>
                <a:srgbClr val="386A73"/>
              </a:solidFill>
            </a:endParaRPr>
          </a:p>
        </p:txBody>
      </p:sp>
      <p:sp>
        <p:nvSpPr>
          <p:cNvPr id="127" name="Google Shape;127;p17"/>
          <p:cNvSpPr/>
          <p:nvPr/>
        </p:nvSpPr>
        <p:spPr>
          <a:xfrm>
            <a:off x="3970990" y="2571843"/>
            <a:ext cx="3884259" cy="169017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8" name="Google Shape;128;p17"/>
          <p:cNvSpPr/>
          <p:nvPr/>
        </p:nvSpPr>
        <p:spPr>
          <a:xfrm>
            <a:off x="2349252" y="5351488"/>
            <a:ext cx="1497535" cy="125695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F742D"/>
        </a:solidFill>
        <a:effectLst/>
      </p:bgPr>
    </p:bg>
    <p:spTree>
      <p:nvGrpSpPr>
        <p:cNvPr id="1" name="Shape 132"/>
        <p:cNvGrpSpPr/>
        <p:nvPr/>
      </p:nvGrpSpPr>
      <p:grpSpPr>
        <a:xfrm>
          <a:off x="0" y="0"/>
          <a:ext cx="0" cy="0"/>
          <a:chOff x="0" y="0"/>
          <a:chExt cx="0" cy="0"/>
        </a:xfrm>
      </p:grpSpPr>
      <p:sp>
        <p:nvSpPr>
          <p:cNvPr id="133" name="Google Shape;133;p18"/>
          <p:cNvSpPr/>
          <p:nvPr/>
        </p:nvSpPr>
        <p:spPr>
          <a:xfrm>
            <a:off x="5945994" y="3745840"/>
            <a:ext cx="6245747" cy="3111707"/>
          </a:xfrm>
          <a:custGeom>
            <a:avLst/>
            <a:gdLst/>
            <a:ahLst/>
            <a:cxnLst/>
            <a:rect l="l" t="t" r="r" b="b"/>
            <a:pathLst>
              <a:path w="10299700" h="5131434" extrusionOk="0">
                <a:moveTo>
                  <a:pt x="10299420" y="0"/>
                </a:moveTo>
                <a:lnTo>
                  <a:pt x="310985" y="0"/>
                </a:lnTo>
                <a:lnTo>
                  <a:pt x="265029" y="3371"/>
                </a:lnTo>
                <a:lnTo>
                  <a:pt x="221168" y="13166"/>
                </a:lnTo>
                <a:lnTo>
                  <a:pt x="179881" y="28903"/>
                </a:lnTo>
                <a:lnTo>
                  <a:pt x="141649" y="50101"/>
                </a:lnTo>
                <a:lnTo>
                  <a:pt x="106955" y="76278"/>
                </a:lnTo>
                <a:lnTo>
                  <a:pt x="76278" y="106955"/>
                </a:lnTo>
                <a:lnTo>
                  <a:pt x="50101" y="141649"/>
                </a:lnTo>
                <a:lnTo>
                  <a:pt x="28903" y="179881"/>
                </a:lnTo>
                <a:lnTo>
                  <a:pt x="13166" y="221168"/>
                </a:lnTo>
                <a:lnTo>
                  <a:pt x="3371" y="265029"/>
                </a:lnTo>
                <a:lnTo>
                  <a:pt x="0" y="310985"/>
                </a:lnTo>
                <a:lnTo>
                  <a:pt x="0" y="5131388"/>
                </a:lnTo>
                <a:lnTo>
                  <a:pt x="10299420" y="5131388"/>
                </a:lnTo>
                <a:lnTo>
                  <a:pt x="10299420" y="0"/>
                </a:lnTo>
                <a:close/>
              </a:path>
            </a:pathLst>
          </a:custGeom>
          <a:solidFill>
            <a:srgbClr val="6E0043"/>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4" name="Google Shape;134;p18"/>
          <p:cNvSpPr/>
          <p:nvPr/>
        </p:nvSpPr>
        <p:spPr>
          <a:xfrm>
            <a:off x="548325" y="1701605"/>
            <a:ext cx="4645500" cy="30534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5" name="Google Shape;135;p18"/>
          <p:cNvSpPr/>
          <p:nvPr/>
        </p:nvSpPr>
        <p:spPr>
          <a:xfrm>
            <a:off x="7210264" y="6222167"/>
            <a:ext cx="4814077" cy="635357"/>
          </a:xfrm>
          <a:custGeom>
            <a:avLst/>
            <a:gdLst/>
            <a:ahLst/>
            <a:cxnLst/>
            <a:rect l="l" t="t" r="r" b="b"/>
            <a:pathLst>
              <a:path w="7938769" h="1047750" extrusionOk="0">
                <a:moveTo>
                  <a:pt x="3969362" y="0"/>
                </a:moveTo>
                <a:lnTo>
                  <a:pt x="3847875" y="769"/>
                </a:lnTo>
                <a:lnTo>
                  <a:pt x="3667000" y="4784"/>
                </a:lnTo>
                <a:lnTo>
                  <a:pt x="3487851" y="12176"/>
                </a:lnTo>
                <a:lnTo>
                  <a:pt x="3310540" y="22889"/>
                </a:lnTo>
                <a:lnTo>
                  <a:pt x="3135180" y="36861"/>
                </a:lnTo>
                <a:lnTo>
                  <a:pt x="2961883" y="54034"/>
                </a:lnTo>
                <a:lnTo>
                  <a:pt x="2790761" y="74349"/>
                </a:lnTo>
                <a:lnTo>
                  <a:pt x="2621926" y="97746"/>
                </a:lnTo>
                <a:lnTo>
                  <a:pt x="2510696" y="115027"/>
                </a:lnTo>
                <a:lnTo>
                  <a:pt x="2400566" y="133635"/>
                </a:lnTo>
                <a:lnTo>
                  <a:pt x="2291569" y="153550"/>
                </a:lnTo>
                <a:lnTo>
                  <a:pt x="2183738" y="174757"/>
                </a:lnTo>
                <a:lnTo>
                  <a:pt x="2077107" y="197237"/>
                </a:lnTo>
                <a:lnTo>
                  <a:pt x="1971709" y="220973"/>
                </a:lnTo>
                <a:lnTo>
                  <a:pt x="1867577" y="245947"/>
                </a:lnTo>
                <a:lnTo>
                  <a:pt x="1764744" y="272141"/>
                </a:lnTo>
                <a:lnTo>
                  <a:pt x="1663244" y="299539"/>
                </a:lnTo>
                <a:lnTo>
                  <a:pt x="1563110" y="328122"/>
                </a:lnTo>
                <a:lnTo>
                  <a:pt x="1464376" y="357873"/>
                </a:lnTo>
                <a:lnTo>
                  <a:pt x="1367074" y="388775"/>
                </a:lnTo>
                <a:lnTo>
                  <a:pt x="1271237" y="420810"/>
                </a:lnTo>
                <a:lnTo>
                  <a:pt x="1176900" y="453959"/>
                </a:lnTo>
                <a:lnTo>
                  <a:pt x="1084095" y="488207"/>
                </a:lnTo>
                <a:lnTo>
                  <a:pt x="992856" y="523535"/>
                </a:lnTo>
                <a:lnTo>
                  <a:pt x="903215" y="559925"/>
                </a:lnTo>
                <a:lnTo>
                  <a:pt x="815207" y="597361"/>
                </a:lnTo>
                <a:lnTo>
                  <a:pt x="771825" y="616465"/>
                </a:lnTo>
                <a:lnTo>
                  <a:pt x="728864" y="635824"/>
                </a:lnTo>
                <a:lnTo>
                  <a:pt x="686328" y="655435"/>
                </a:lnTo>
                <a:lnTo>
                  <a:pt x="644220" y="675296"/>
                </a:lnTo>
                <a:lnTo>
                  <a:pt x="602545" y="695406"/>
                </a:lnTo>
                <a:lnTo>
                  <a:pt x="561308" y="715762"/>
                </a:lnTo>
                <a:lnTo>
                  <a:pt x="520511" y="736361"/>
                </a:lnTo>
                <a:lnTo>
                  <a:pt x="480161" y="757202"/>
                </a:lnTo>
                <a:lnTo>
                  <a:pt x="440259" y="778282"/>
                </a:lnTo>
                <a:lnTo>
                  <a:pt x="400812" y="799599"/>
                </a:lnTo>
                <a:lnTo>
                  <a:pt x="361823" y="821151"/>
                </a:lnTo>
                <a:lnTo>
                  <a:pt x="323295" y="842936"/>
                </a:lnTo>
                <a:lnTo>
                  <a:pt x="285234" y="864952"/>
                </a:lnTo>
                <a:lnTo>
                  <a:pt x="247644" y="887195"/>
                </a:lnTo>
                <a:lnTo>
                  <a:pt x="210527" y="909665"/>
                </a:lnTo>
                <a:lnTo>
                  <a:pt x="173890" y="932359"/>
                </a:lnTo>
                <a:lnTo>
                  <a:pt x="137736" y="955275"/>
                </a:lnTo>
                <a:lnTo>
                  <a:pt x="102068" y="978410"/>
                </a:lnTo>
                <a:lnTo>
                  <a:pt x="66892" y="1001762"/>
                </a:lnTo>
                <a:lnTo>
                  <a:pt x="32211" y="1025330"/>
                </a:lnTo>
                <a:lnTo>
                  <a:pt x="0" y="1047740"/>
                </a:lnTo>
                <a:lnTo>
                  <a:pt x="7938650" y="1047740"/>
                </a:lnTo>
                <a:lnTo>
                  <a:pt x="7880691" y="1007736"/>
                </a:lnTo>
                <a:lnTo>
                  <a:pt x="7845526" y="984253"/>
                </a:lnTo>
                <a:lnTo>
                  <a:pt x="7809864" y="960988"/>
                </a:lnTo>
                <a:lnTo>
                  <a:pt x="7773712" y="937943"/>
                </a:lnTo>
                <a:lnTo>
                  <a:pt x="7737072" y="915121"/>
                </a:lnTo>
                <a:lnTo>
                  <a:pt x="7699950" y="892524"/>
                </a:lnTo>
                <a:lnTo>
                  <a:pt x="7662348" y="870154"/>
                </a:lnTo>
                <a:lnTo>
                  <a:pt x="7624273" y="848013"/>
                </a:lnTo>
                <a:lnTo>
                  <a:pt x="7585727" y="826104"/>
                </a:lnTo>
                <a:lnTo>
                  <a:pt x="7546715" y="804428"/>
                </a:lnTo>
                <a:lnTo>
                  <a:pt x="7507241" y="782989"/>
                </a:lnTo>
                <a:lnTo>
                  <a:pt x="7467309" y="761787"/>
                </a:lnTo>
                <a:lnTo>
                  <a:pt x="7426924" y="740826"/>
                </a:lnTo>
                <a:lnTo>
                  <a:pt x="7386090" y="720108"/>
                </a:lnTo>
                <a:lnTo>
                  <a:pt x="7344811" y="699634"/>
                </a:lnTo>
                <a:lnTo>
                  <a:pt x="7303091" y="679408"/>
                </a:lnTo>
                <a:lnTo>
                  <a:pt x="7260934" y="659431"/>
                </a:lnTo>
                <a:lnTo>
                  <a:pt x="7218345" y="639705"/>
                </a:lnTo>
                <a:lnTo>
                  <a:pt x="7175327" y="620233"/>
                </a:lnTo>
                <a:lnTo>
                  <a:pt x="7131885" y="601017"/>
                </a:lnTo>
                <a:lnTo>
                  <a:pt x="7043746" y="563361"/>
                </a:lnTo>
                <a:lnTo>
                  <a:pt x="6953962" y="526755"/>
                </a:lnTo>
                <a:lnTo>
                  <a:pt x="6862565" y="491218"/>
                </a:lnTo>
                <a:lnTo>
                  <a:pt x="6769589" y="456766"/>
                </a:lnTo>
                <a:lnTo>
                  <a:pt x="6675068" y="423418"/>
                </a:lnTo>
                <a:lnTo>
                  <a:pt x="6579036" y="391191"/>
                </a:lnTo>
                <a:lnTo>
                  <a:pt x="6481526" y="360102"/>
                </a:lnTo>
                <a:lnTo>
                  <a:pt x="6382571" y="330171"/>
                </a:lnTo>
                <a:lnTo>
                  <a:pt x="6282206" y="301413"/>
                </a:lnTo>
                <a:lnTo>
                  <a:pt x="6180464" y="273848"/>
                </a:lnTo>
                <a:lnTo>
                  <a:pt x="6077378" y="247493"/>
                </a:lnTo>
                <a:lnTo>
                  <a:pt x="5972982" y="222365"/>
                </a:lnTo>
                <a:lnTo>
                  <a:pt x="5867310" y="198482"/>
                </a:lnTo>
                <a:lnTo>
                  <a:pt x="5760395" y="175863"/>
                </a:lnTo>
                <a:lnTo>
                  <a:pt x="5652271" y="154524"/>
                </a:lnTo>
                <a:lnTo>
                  <a:pt x="5542972" y="134484"/>
                </a:lnTo>
                <a:lnTo>
                  <a:pt x="5432530" y="115760"/>
                </a:lnTo>
                <a:lnTo>
                  <a:pt x="5320980" y="98370"/>
                </a:lnTo>
                <a:lnTo>
                  <a:pt x="5208356" y="82332"/>
                </a:lnTo>
                <a:lnTo>
                  <a:pt x="5037477" y="60848"/>
                </a:lnTo>
                <a:lnTo>
                  <a:pt x="4864370" y="42505"/>
                </a:lnTo>
                <a:lnTo>
                  <a:pt x="4689146" y="27362"/>
                </a:lnTo>
                <a:lnTo>
                  <a:pt x="4511920" y="15481"/>
                </a:lnTo>
                <a:lnTo>
                  <a:pt x="4332806" y="6920"/>
                </a:lnTo>
                <a:lnTo>
                  <a:pt x="4151915" y="1740"/>
                </a:lnTo>
                <a:lnTo>
                  <a:pt x="396936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6" name="Google Shape;136;p18"/>
          <p:cNvSpPr/>
          <p:nvPr/>
        </p:nvSpPr>
        <p:spPr>
          <a:xfrm>
            <a:off x="8526692" y="6374959"/>
            <a:ext cx="2185548" cy="46695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7" name="Google Shape;137;p18"/>
          <p:cNvSpPr txBox="1"/>
          <p:nvPr/>
        </p:nvSpPr>
        <p:spPr>
          <a:xfrm>
            <a:off x="6149199" y="290620"/>
            <a:ext cx="5497200" cy="3241200"/>
          </a:xfrm>
          <a:prstGeom prst="rect">
            <a:avLst/>
          </a:prstGeom>
          <a:noFill/>
          <a:ln>
            <a:noFill/>
          </a:ln>
        </p:spPr>
        <p:txBody>
          <a:bodyPr spcFirstLastPara="1" wrap="square" lIns="0" tIns="7300" rIns="0" bIns="0" anchor="t" anchorCtr="0">
            <a:noAutofit/>
          </a:bodyPr>
          <a:lstStyle/>
          <a:p>
            <a:pPr marL="7701" marR="3081" lvl="0" indent="0" algn="l" defTabSz="914400" rtl="0" eaLnBrk="1" fontAlgn="auto" latinLnBrk="0" hangingPunct="1">
              <a:lnSpc>
                <a:spcPct val="100000"/>
              </a:lnSpc>
              <a:spcBef>
                <a:spcPts val="0"/>
              </a:spcBef>
              <a:spcAft>
                <a:spcPts val="0"/>
              </a:spcAft>
              <a:buClr>
                <a:srgbClr val="000000"/>
              </a:buClr>
              <a:buSzPts val="3002"/>
              <a:buFont typeface="Arial"/>
              <a:buNone/>
              <a:tabLst/>
              <a:defRPr/>
            </a:pPr>
            <a:r>
              <a:rPr kumimoji="0" lang="en-US" sz="3002"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Job Path has been helping New Yorkers with developmental disabilities find meaningful work and create lives in their communities for more than 40 years.</a:t>
            </a:r>
            <a:endParaRPr kumimoji="0" sz="300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C845-D721-4621-87B2-1390D24BA4BD}"/>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Up Front Matters</a:t>
            </a:r>
            <a:endParaRPr lang="en-US" dirty="0"/>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2800" dirty="0"/>
              <a:t>If you have any questions following this recording, please contact us at </a:t>
            </a:r>
            <a:r>
              <a:rPr lang="en-US" sz="2800" u="sng" dirty="0">
                <a:hlinkClick r:id="rId4"/>
              </a:rPr>
              <a:t>disability.statistics@unh.edu</a:t>
            </a:r>
            <a:r>
              <a:rPr lang="en-US" sz="2800" dirty="0"/>
              <a:t>, or toll free at 866-538-9521 for more information. Thanks for joining us. Enjoy today's webinar!</a:t>
            </a:r>
          </a:p>
          <a:p>
            <a:endParaRPr lang="en-US" dirty="0"/>
          </a:p>
        </p:txBody>
      </p:sp>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pic>
        <p:nvPicPr>
          <p:cNvPr id="6" name="nTIDE-3">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85800"/>
            <a:ext cx="485201" cy="485201"/>
          </a:xfrm>
          <a:prstGeom prst="rect">
            <a:avLst/>
          </a:prstGeom>
        </p:spPr>
      </p:pic>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9"/>
          <p:cNvSpPr/>
          <p:nvPr/>
        </p:nvSpPr>
        <p:spPr>
          <a:xfrm>
            <a:off x="7960986" y="3745840"/>
            <a:ext cx="4230704" cy="3111707"/>
          </a:xfrm>
          <a:custGeom>
            <a:avLst/>
            <a:gdLst/>
            <a:ahLst/>
            <a:cxnLst/>
            <a:rect l="l" t="t" r="r" b="b"/>
            <a:pathLst>
              <a:path w="6976744" h="5131434" extrusionOk="0">
                <a:moveTo>
                  <a:pt x="6976548" y="0"/>
                </a:moveTo>
                <a:lnTo>
                  <a:pt x="310985" y="0"/>
                </a:lnTo>
                <a:lnTo>
                  <a:pt x="265029" y="3371"/>
                </a:lnTo>
                <a:lnTo>
                  <a:pt x="221168" y="13166"/>
                </a:lnTo>
                <a:lnTo>
                  <a:pt x="179881" y="28903"/>
                </a:lnTo>
                <a:lnTo>
                  <a:pt x="141649" y="50101"/>
                </a:lnTo>
                <a:lnTo>
                  <a:pt x="106955" y="76278"/>
                </a:lnTo>
                <a:lnTo>
                  <a:pt x="76278" y="106955"/>
                </a:lnTo>
                <a:lnTo>
                  <a:pt x="50101" y="141649"/>
                </a:lnTo>
                <a:lnTo>
                  <a:pt x="28903" y="179881"/>
                </a:lnTo>
                <a:lnTo>
                  <a:pt x="13166" y="221168"/>
                </a:lnTo>
                <a:lnTo>
                  <a:pt x="3371" y="265029"/>
                </a:lnTo>
                <a:lnTo>
                  <a:pt x="0" y="310985"/>
                </a:lnTo>
                <a:lnTo>
                  <a:pt x="0" y="5131388"/>
                </a:lnTo>
                <a:lnTo>
                  <a:pt x="6976548" y="5131388"/>
                </a:lnTo>
                <a:lnTo>
                  <a:pt x="6976548" y="0"/>
                </a:lnTo>
                <a:close/>
              </a:path>
            </a:pathLst>
          </a:custGeom>
          <a:solidFill>
            <a:srgbClr val="6E0043"/>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3" name="Google Shape;143;p19"/>
          <p:cNvSpPr/>
          <p:nvPr/>
        </p:nvSpPr>
        <p:spPr>
          <a:xfrm>
            <a:off x="7210264" y="6222167"/>
            <a:ext cx="4814077" cy="635357"/>
          </a:xfrm>
          <a:custGeom>
            <a:avLst/>
            <a:gdLst/>
            <a:ahLst/>
            <a:cxnLst/>
            <a:rect l="l" t="t" r="r" b="b"/>
            <a:pathLst>
              <a:path w="7938769" h="1047750" extrusionOk="0">
                <a:moveTo>
                  <a:pt x="3969362" y="0"/>
                </a:moveTo>
                <a:lnTo>
                  <a:pt x="3847875" y="769"/>
                </a:lnTo>
                <a:lnTo>
                  <a:pt x="3667000" y="4784"/>
                </a:lnTo>
                <a:lnTo>
                  <a:pt x="3487851" y="12176"/>
                </a:lnTo>
                <a:lnTo>
                  <a:pt x="3310540" y="22889"/>
                </a:lnTo>
                <a:lnTo>
                  <a:pt x="3135180" y="36861"/>
                </a:lnTo>
                <a:lnTo>
                  <a:pt x="2961883" y="54034"/>
                </a:lnTo>
                <a:lnTo>
                  <a:pt x="2790761" y="74349"/>
                </a:lnTo>
                <a:lnTo>
                  <a:pt x="2621926" y="97746"/>
                </a:lnTo>
                <a:lnTo>
                  <a:pt x="2510696" y="115027"/>
                </a:lnTo>
                <a:lnTo>
                  <a:pt x="2400566" y="133635"/>
                </a:lnTo>
                <a:lnTo>
                  <a:pt x="2291569" y="153550"/>
                </a:lnTo>
                <a:lnTo>
                  <a:pt x="2183738" y="174757"/>
                </a:lnTo>
                <a:lnTo>
                  <a:pt x="2077107" y="197237"/>
                </a:lnTo>
                <a:lnTo>
                  <a:pt x="1971709" y="220973"/>
                </a:lnTo>
                <a:lnTo>
                  <a:pt x="1867577" y="245947"/>
                </a:lnTo>
                <a:lnTo>
                  <a:pt x="1764744" y="272141"/>
                </a:lnTo>
                <a:lnTo>
                  <a:pt x="1663244" y="299539"/>
                </a:lnTo>
                <a:lnTo>
                  <a:pt x="1563110" y="328122"/>
                </a:lnTo>
                <a:lnTo>
                  <a:pt x="1464376" y="357873"/>
                </a:lnTo>
                <a:lnTo>
                  <a:pt x="1367074" y="388775"/>
                </a:lnTo>
                <a:lnTo>
                  <a:pt x="1271237" y="420810"/>
                </a:lnTo>
                <a:lnTo>
                  <a:pt x="1176900" y="453959"/>
                </a:lnTo>
                <a:lnTo>
                  <a:pt x="1084095" y="488207"/>
                </a:lnTo>
                <a:lnTo>
                  <a:pt x="992856" y="523535"/>
                </a:lnTo>
                <a:lnTo>
                  <a:pt x="903215" y="559925"/>
                </a:lnTo>
                <a:lnTo>
                  <a:pt x="815207" y="597361"/>
                </a:lnTo>
                <a:lnTo>
                  <a:pt x="771825" y="616465"/>
                </a:lnTo>
                <a:lnTo>
                  <a:pt x="728864" y="635824"/>
                </a:lnTo>
                <a:lnTo>
                  <a:pt x="686328" y="655435"/>
                </a:lnTo>
                <a:lnTo>
                  <a:pt x="644220" y="675296"/>
                </a:lnTo>
                <a:lnTo>
                  <a:pt x="602545" y="695406"/>
                </a:lnTo>
                <a:lnTo>
                  <a:pt x="561308" y="715762"/>
                </a:lnTo>
                <a:lnTo>
                  <a:pt x="520511" y="736361"/>
                </a:lnTo>
                <a:lnTo>
                  <a:pt x="480161" y="757202"/>
                </a:lnTo>
                <a:lnTo>
                  <a:pt x="440259" y="778282"/>
                </a:lnTo>
                <a:lnTo>
                  <a:pt x="400812" y="799599"/>
                </a:lnTo>
                <a:lnTo>
                  <a:pt x="361823" y="821151"/>
                </a:lnTo>
                <a:lnTo>
                  <a:pt x="323295" y="842936"/>
                </a:lnTo>
                <a:lnTo>
                  <a:pt x="285234" y="864952"/>
                </a:lnTo>
                <a:lnTo>
                  <a:pt x="247644" y="887195"/>
                </a:lnTo>
                <a:lnTo>
                  <a:pt x="210527" y="909665"/>
                </a:lnTo>
                <a:lnTo>
                  <a:pt x="173890" y="932359"/>
                </a:lnTo>
                <a:lnTo>
                  <a:pt x="137736" y="955275"/>
                </a:lnTo>
                <a:lnTo>
                  <a:pt x="102068" y="978410"/>
                </a:lnTo>
                <a:lnTo>
                  <a:pt x="66892" y="1001762"/>
                </a:lnTo>
                <a:lnTo>
                  <a:pt x="32211" y="1025330"/>
                </a:lnTo>
                <a:lnTo>
                  <a:pt x="0" y="1047740"/>
                </a:lnTo>
                <a:lnTo>
                  <a:pt x="7938650" y="1047740"/>
                </a:lnTo>
                <a:lnTo>
                  <a:pt x="7880691" y="1007736"/>
                </a:lnTo>
                <a:lnTo>
                  <a:pt x="7845526" y="984253"/>
                </a:lnTo>
                <a:lnTo>
                  <a:pt x="7809864" y="960988"/>
                </a:lnTo>
                <a:lnTo>
                  <a:pt x="7773712" y="937943"/>
                </a:lnTo>
                <a:lnTo>
                  <a:pt x="7737072" y="915121"/>
                </a:lnTo>
                <a:lnTo>
                  <a:pt x="7699950" y="892524"/>
                </a:lnTo>
                <a:lnTo>
                  <a:pt x="7662348" y="870154"/>
                </a:lnTo>
                <a:lnTo>
                  <a:pt x="7624273" y="848013"/>
                </a:lnTo>
                <a:lnTo>
                  <a:pt x="7585727" y="826104"/>
                </a:lnTo>
                <a:lnTo>
                  <a:pt x="7546715" y="804428"/>
                </a:lnTo>
                <a:lnTo>
                  <a:pt x="7507241" y="782989"/>
                </a:lnTo>
                <a:lnTo>
                  <a:pt x="7467309" y="761787"/>
                </a:lnTo>
                <a:lnTo>
                  <a:pt x="7426924" y="740826"/>
                </a:lnTo>
                <a:lnTo>
                  <a:pt x="7386090" y="720108"/>
                </a:lnTo>
                <a:lnTo>
                  <a:pt x="7344811" y="699634"/>
                </a:lnTo>
                <a:lnTo>
                  <a:pt x="7303091" y="679408"/>
                </a:lnTo>
                <a:lnTo>
                  <a:pt x="7260934" y="659431"/>
                </a:lnTo>
                <a:lnTo>
                  <a:pt x="7218345" y="639705"/>
                </a:lnTo>
                <a:lnTo>
                  <a:pt x="7175327" y="620233"/>
                </a:lnTo>
                <a:lnTo>
                  <a:pt x="7131885" y="601017"/>
                </a:lnTo>
                <a:lnTo>
                  <a:pt x="7043746" y="563361"/>
                </a:lnTo>
                <a:lnTo>
                  <a:pt x="6953962" y="526755"/>
                </a:lnTo>
                <a:lnTo>
                  <a:pt x="6862565" y="491218"/>
                </a:lnTo>
                <a:lnTo>
                  <a:pt x="6769589" y="456766"/>
                </a:lnTo>
                <a:lnTo>
                  <a:pt x="6675068" y="423418"/>
                </a:lnTo>
                <a:lnTo>
                  <a:pt x="6579036" y="391191"/>
                </a:lnTo>
                <a:lnTo>
                  <a:pt x="6481526" y="360102"/>
                </a:lnTo>
                <a:lnTo>
                  <a:pt x="6382571" y="330171"/>
                </a:lnTo>
                <a:lnTo>
                  <a:pt x="6282206" y="301413"/>
                </a:lnTo>
                <a:lnTo>
                  <a:pt x="6180464" y="273848"/>
                </a:lnTo>
                <a:lnTo>
                  <a:pt x="6077378" y="247493"/>
                </a:lnTo>
                <a:lnTo>
                  <a:pt x="5972982" y="222365"/>
                </a:lnTo>
                <a:lnTo>
                  <a:pt x="5867310" y="198482"/>
                </a:lnTo>
                <a:lnTo>
                  <a:pt x="5760395" y="175863"/>
                </a:lnTo>
                <a:lnTo>
                  <a:pt x="5652271" y="154524"/>
                </a:lnTo>
                <a:lnTo>
                  <a:pt x="5542972" y="134484"/>
                </a:lnTo>
                <a:lnTo>
                  <a:pt x="5432530" y="115760"/>
                </a:lnTo>
                <a:lnTo>
                  <a:pt x="5320980" y="98370"/>
                </a:lnTo>
                <a:lnTo>
                  <a:pt x="5208356" y="82332"/>
                </a:lnTo>
                <a:lnTo>
                  <a:pt x="5037477" y="60848"/>
                </a:lnTo>
                <a:lnTo>
                  <a:pt x="4864370" y="42505"/>
                </a:lnTo>
                <a:lnTo>
                  <a:pt x="4689146" y="27362"/>
                </a:lnTo>
                <a:lnTo>
                  <a:pt x="4511920" y="15481"/>
                </a:lnTo>
                <a:lnTo>
                  <a:pt x="4332806" y="6920"/>
                </a:lnTo>
                <a:lnTo>
                  <a:pt x="4151915" y="1740"/>
                </a:lnTo>
                <a:lnTo>
                  <a:pt x="396936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4" name="Google Shape;144;p19"/>
          <p:cNvSpPr/>
          <p:nvPr/>
        </p:nvSpPr>
        <p:spPr>
          <a:xfrm>
            <a:off x="8526692" y="6374959"/>
            <a:ext cx="2185548" cy="46695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5" name="Google Shape;145;p19"/>
          <p:cNvSpPr txBox="1">
            <a:spLocks noGrp="1"/>
          </p:cNvSpPr>
          <p:nvPr>
            <p:ph type="title"/>
          </p:nvPr>
        </p:nvSpPr>
        <p:spPr>
          <a:xfrm>
            <a:off x="1301194" y="2397125"/>
            <a:ext cx="9479100" cy="1393200"/>
          </a:xfrm>
          <a:prstGeom prst="rect">
            <a:avLst/>
          </a:prstGeom>
          <a:noFill/>
          <a:ln>
            <a:noFill/>
          </a:ln>
        </p:spPr>
        <p:txBody>
          <a:bodyPr spcFirstLastPara="1" wrap="square" lIns="0" tIns="7300" rIns="0" bIns="0" anchor="ctr" anchorCtr="0">
            <a:noAutofit/>
          </a:bodyPr>
          <a:lstStyle/>
          <a:p>
            <a:pPr marL="7701" marR="3081" lvl="0" indent="0" algn="l" rtl="0">
              <a:lnSpc>
                <a:spcPct val="100000"/>
              </a:lnSpc>
              <a:spcBef>
                <a:spcPts val="0"/>
              </a:spcBef>
              <a:spcAft>
                <a:spcPts val="0"/>
              </a:spcAft>
              <a:buClr>
                <a:srgbClr val="FEFEFE"/>
              </a:buClr>
              <a:buSzPts val="3002"/>
              <a:buFont typeface="Century Gothic"/>
              <a:buNone/>
            </a:pPr>
            <a:r>
              <a:rPr lang="en-US" sz="3002"/>
              <a:t>Today Job Path’s programs help people find jobs, live in their own homes and become part of community life.</a:t>
            </a:r>
            <a:endParaRPr sz="3002"/>
          </a:p>
        </p:txBody>
      </p:sp>
      <p:pic>
        <p:nvPicPr>
          <p:cNvPr id="146" name="Google Shape;146;p19"/>
          <p:cNvPicPr preferRelativeResize="0"/>
          <p:nvPr/>
        </p:nvPicPr>
        <p:blipFill rotWithShape="1">
          <a:blip r:embed="rId4">
            <a:alphaModFix/>
          </a:blip>
          <a:srcRect l="10612"/>
          <a:stretch/>
        </p:blipFill>
        <p:spPr>
          <a:xfrm>
            <a:off x="105878" y="4519140"/>
            <a:ext cx="3739804" cy="929728"/>
          </a:xfrm>
          <a:prstGeom prst="rect">
            <a:avLst/>
          </a:prstGeom>
          <a:noFill/>
          <a:ln>
            <a:noFill/>
          </a:ln>
        </p:spPr>
      </p:pic>
      <p:pic>
        <p:nvPicPr>
          <p:cNvPr id="147" name="Google Shape;147;p19"/>
          <p:cNvPicPr preferRelativeResize="0"/>
          <p:nvPr/>
        </p:nvPicPr>
        <p:blipFill rotWithShape="1">
          <a:blip r:embed="rId5">
            <a:alphaModFix/>
          </a:blip>
          <a:srcRect/>
          <a:stretch/>
        </p:blipFill>
        <p:spPr>
          <a:xfrm>
            <a:off x="2080720" y="4519140"/>
            <a:ext cx="3529924" cy="784426"/>
          </a:xfrm>
          <a:prstGeom prst="rect">
            <a:avLst/>
          </a:prstGeom>
          <a:noFill/>
          <a:ln>
            <a:noFill/>
          </a:ln>
        </p:spPr>
      </p:pic>
      <p:pic>
        <p:nvPicPr>
          <p:cNvPr id="148" name="Google Shape;148;p19"/>
          <p:cNvPicPr preferRelativeResize="0"/>
          <p:nvPr/>
        </p:nvPicPr>
        <p:blipFill rotWithShape="1">
          <a:blip r:embed="rId6">
            <a:alphaModFix/>
          </a:blip>
          <a:srcRect/>
          <a:stretch/>
        </p:blipFill>
        <p:spPr>
          <a:xfrm>
            <a:off x="4275844" y="4519140"/>
            <a:ext cx="3529923" cy="7844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1B139"/>
        </a:solidFill>
        <a:effectLst/>
      </p:bgPr>
    </p:bg>
    <p:spTree>
      <p:nvGrpSpPr>
        <p:cNvPr id="1" name="Shape 152"/>
        <p:cNvGrpSpPr/>
        <p:nvPr/>
      </p:nvGrpSpPr>
      <p:grpSpPr>
        <a:xfrm>
          <a:off x="0" y="0"/>
          <a:ext cx="0" cy="0"/>
          <a:chOff x="0" y="0"/>
          <a:chExt cx="0" cy="0"/>
        </a:xfrm>
      </p:grpSpPr>
      <p:sp>
        <p:nvSpPr>
          <p:cNvPr id="153" name="Google Shape;153;p20"/>
          <p:cNvSpPr/>
          <p:nvPr/>
        </p:nvSpPr>
        <p:spPr>
          <a:xfrm>
            <a:off x="8953299" y="4178007"/>
            <a:ext cx="3238393" cy="2679664"/>
          </a:xfrm>
          <a:custGeom>
            <a:avLst/>
            <a:gdLst/>
            <a:ahLst/>
            <a:cxnLst/>
            <a:rect l="l" t="t" r="r" b="b"/>
            <a:pathLst>
              <a:path w="5340350" h="4418965" extrusionOk="0">
                <a:moveTo>
                  <a:pt x="5340150" y="0"/>
                </a:moveTo>
                <a:lnTo>
                  <a:pt x="310985" y="0"/>
                </a:lnTo>
                <a:lnTo>
                  <a:pt x="265029" y="3371"/>
                </a:lnTo>
                <a:lnTo>
                  <a:pt x="221168" y="13166"/>
                </a:lnTo>
                <a:lnTo>
                  <a:pt x="179881" y="28903"/>
                </a:lnTo>
                <a:lnTo>
                  <a:pt x="141649" y="50101"/>
                </a:lnTo>
                <a:lnTo>
                  <a:pt x="106955" y="76278"/>
                </a:lnTo>
                <a:lnTo>
                  <a:pt x="76278" y="106955"/>
                </a:lnTo>
                <a:lnTo>
                  <a:pt x="50101" y="141649"/>
                </a:lnTo>
                <a:lnTo>
                  <a:pt x="28903" y="179881"/>
                </a:lnTo>
                <a:lnTo>
                  <a:pt x="13166" y="221168"/>
                </a:lnTo>
                <a:lnTo>
                  <a:pt x="3371" y="265029"/>
                </a:lnTo>
                <a:lnTo>
                  <a:pt x="0" y="310985"/>
                </a:lnTo>
                <a:lnTo>
                  <a:pt x="0" y="4418713"/>
                </a:lnTo>
                <a:lnTo>
                  <a:pt x="5340150" y="4418713"/>
                </a:lnTo>
                <a:lnTo>
                  <a:pt x="5340150" y="0"/>
                </a:lnTo>
                <a:close/>
              </a:path>
            </a:pathLst>
          </a:custGeom>
          <a:solidFill>
            <a:srgbClr val="386A73"/>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4" name="Google Shape;154;p20"/>
          <p:cNvSpPr/>
          <p:nvPr/>
        </p:nvSpPr>
        <p:spPr>
          <a:xfrm>
            <a:off x="7210264" y="6222167"/>
            <a:ext cx="4814077" cy="635357"/>
          </a:xfrm>
          <a:custGeom>
            <a:avLst/>
            <a:gdLst/>
            <a:ahLst/>
            <a:cxnLst/>
            <a:rect l="l" t="t" r="r" b="b"/>
            <a:pathLst>
              <a:path w="7938769" h="1047750" extrusionOk="0">
                <a:moveTo>
                  <a:pt x="3969362" y="0"/>
                </a:moveTo>
                <a:lnTo>
                  <a:pt x="3847875" y="769"/>
                </a:lnTo>
                <a:lnTo>
                  <a:pt x="3667000" y="4784"/>
                </a:lnTo>
                <a:lnTo>
                  <a:pt x="3487851" y="12176"/>
                </a:lnTo>
                <a:lnTo>
                  <a:pt x="3310540" y="22889"/>
                </a:lnTo>
                <a:lnTo>
                  <a:pt x="3135180" y="36861"/>
                </a:lnTo>
                <a:lnTo>
                  <a:pt x="2961883" y="54034"/>
                </a:lnTo>
                <a:lnTo>
                  <a:pt x="2790761" y="74349"/>
                </a:lnTo>
                <a:lnTo>
                  <a:pt x="2621926" y="97746"/>
                </a:lnTo>
                <a:lnTo>
                  <a:pt x="2510696" y="115027"/>
                </a:lnTo>
                <a:lnTo>
                  <a:pt x="2400566" y="133635"/>
                </a:lnTo>
                <a:lnTo>
                  <a:pt x="2291569" y="153550"/>
                </a:lnTo>
                <a:lnTo>
                  <a:pt x="2183738" y="174757"/>
                </a:lnTo>
                <a:lnTo>
                  <a:pt x="2077107" y="197237"/>
                </a:lnTo>
                <a:lnTo>
                  <a:pt x="1971709" y="220973"/>
                </a:lnTo>
                <a:lnTo>
                  <a:pt x="1867577" y="245947"/>
                </a:lnTo>
                <a:lnTo>
                  <a:pt x="1764744" y="272141"/>
                </a:lnTo>
                <a:lnTo>
                  <a:pt x="1663244" y="299539"/>
                </a:lnTo>
                <a:lnTo>
                  <a:pt x="1563110" y="328122"/>
                </a:lnTo>
                <a:lnTo>
                  <a:pt x="1464376" y="357873"/>
                </a:lnTo>
                <a:lnTo>
                  <a:pt x="1367074" y="388775"/>
                </a:lnTo>
                <a:lnTo>
                  <a:pt x="1271237" y="420810"/>
                </a:lnTo>
                <a:lnTo>
                  <a:pt x="1176900" y="453959"/>
                </a:lnTo>
                <a:lnTo>
                  <a:pt x="1084095" y="488207"/>
                </a:lnTo>
                <a:lnTo>
                  <a:pt x="992856" y="523535"/>
                </a:lnTo>
                <a:lnTo>
                  <a:pt x="903215" y="559925"/>
                </a:lnTo>
                <a:lnTo>
                  <a:pt x="815207" y="597361"/>
                </a:lnTo>
                <a:lnTo>
                  <a:pt x="771825" y="616465"/>
                </a:lnTo>
                <a:lnTo>
                  <a:pt x="728864" y="635824"/>
                </a:lnTo>
                <a:lnTo>
                  <a:pt x="686328" y="655435"/>
                </a:lnTo>
                <a:lnTo>
                  <a:pt x="644220" y="675296"/>
                </a:lnTo>
                <a:lnTo>
                  <a:pt x="602545" y="695406"/>
                </a:lnTo>
                <a:lnTo>
                  <a:pt x="561308" y="715762"/>
                </a:lnTo>
                <a:lnTo>
                  <a:pt x="520511" y="736361"/>
                </a:lnTo>
                <a:lnTo>
                  <a:pt x="480161" y="757202"/>
                </a:lnTo>
                <a:lnTo>
                  <a:pt x="440259" y="778282"/>
                </a:lnTo>
                <a:lnTo>
                  <a:pt x="400812" y="799599"/>
                </a:lnTo>
                <a:lnTo>
                  <a:pt x="361823" y="821151"/>
                </a:lnTo>
                <a:lnTo>
                  <a:pt x="323295" y="842936"/>
                </a:lnTo>
                <a:lnTo>
                  <a:pt x="285234" y="864952"/>
                </a:lnTo>
                <a:lnTo>
                  <a:pt x="247644" y="887195"/>
                </a:lnTo>
                <a:lnTo>
                  <a:pt x="210527" y="909665"/>
                </a:lnTo>
                <a:lnTo>
                  <a:pt x="173890" y="932359"/>
                </a:lnTo>
                <a:lnTo>
                  <a:pt x="137736" y="955275"/>
                </a:lnTo>
                <a:lnTo>
                  <a:pt x="102068" y="978410"/>
                </a:lnTo>
                <a:lnTo>
                  <a:pt x="66892" y="1001762"/>
                </a:lnTo>
                <a:lnTo>
                  <a:pt x="32211" y="1025330"/>
                </a:lnTo>
                <a:lnTo>
                  <a:pt x="0" y="1047740"/>
                </a:lnTo>
                <a:lnTo>
                  <a:pt x="7938650" y="1047740"/>
                </a:lnTo>
                <a:lnTo>
                  <a:pt x="7880691" y="1007736"/>
                </a:lnTo>
                <a:lnTo>
                  <a:pt x="7845526" y="984253"/>
                </a:lnTo>
                <a:lnTo>
                  <a:pt x="7809864" y="960988"/>
                </a:lnTo>
                <a:lnTo>
                  <a:pt x="7773712" y="937943"/>
                </a:lnTo>
                <a:lnTo>
                  <a:pt x="7737072" y="915121"/>
                </a:lnTo>
                <a:lnTo>
                  <a:pt x="7699950" y="892524"/>
                </a:lnTo>
                <a:lnTo>
                  <a:pt x="7662348" y="870154"/>
                </a:lnTo>
                <a:lnTo>
                  <a:pt x="7624273" y="848013"/>
                </a:lnTo>
                <a:lnTo>
                  <a:pt x="7585727" y="826104"/>
                </a:lnTo>
                <a:lnTo>
                  <a:pt x="7546715" y="804428"/>
                </a:lnTo>
                <a:lnTo>
                  <a:pt x="7507241" y="782989"/>
                </a:lnTo>
                <a:lnTo>
                  <a:pt x="7467309" y="761787"/>
                </a:lnTo>
                <a:lnTo>
                  <a:pt x="7426924" y="740826"/>
                </a:lnTo>
                <a:lnTo>
                  <a:pt x="7386090" y="720108"/>
                </a:lnTo>
                <a:lnTo>
                  <a:pt x="7344811" y="699634"/>
                </a:lnTo>
                <a:lnTo>
                  <a:pt x="7303091" y="679408"/>
                </a:lnTo>
                <a:lnTo>
                  <a:pt x="7260934" y="659431"/>
                </a:lnTo>
                <a:lnTo>
                  <a:pt x="7218345" y="639705"/>
                </a:lnTo>
                <a:lnTo>
                  <a:pt x="7175327" y="620233"/>
                </a:lnTo>
                <a:lnTo>
                  <a:pt x="7131885" y="601017"/>
                </a:lnTo>
                <a:lnTo>
                  <a:pt x="7043746" y="563361"/>
                </a:lnTo>
                <a:lnTo>
                  <a:pt x="6953962" y="526755"/>
                </a:lnTo>
                <a:lnTo>
                  <a:pt x="6862565" y="491218"/>
                </a:lnTo>
                <a:lnTo>
                  <a:pt x="6769589" y="456766"/>
                </a:lnTo>
                <a:lnTo>
                  <a:pt x="6675068" y="423418"/>
                </a:lnTo>
                <a:lnTo>
                  <a:pt x="6579036" y="391191"/>
                </a:lnTo>
                <a:lnTo>
                  <a:pt x="6481526" y="360102"/>
                </a:lnTo>
                <a:lnTo>
                  <a:pt x="6382571" y="330171"/>
                </a:lnTo>
                <a:lnTo>
                  <a:pt x="6282206" y="301413"/>
                </a:lnTo>
                <a:lnTo>
                  <a:pt x="6180464" y="273848"/>
                </a:lnTo>
                <a:lnTo>
                  <a:pt x="6077378" y="247493"/>
                </a:lnTo>
                <a:lnTo>
                  <a:pt x="5972982" y="222365"/>
                </a:lnTo>
                <a:lnTo>
                  <a:pt x="5867310" y="198482"/>
                </a:lnTo>
                <a:lnTo>
                  <a:pt x="5760395" y="175863"/>
                </a:lnTo>
                <a:lnTo>
                  <a:pt x="5652271" y="154524"/>
                </a:lnTo>
                <a:lnTo>
                  <a:pt x="5542972" y="134484"/>
                </a:lnTo>
                <a:lnTo>
                  <a:pt x="5432530" y="115760"/>
                </a:lnTo>
                <a:lnTo>
                  <a:pt x="5320980" y="98370"/>
                </a:lnTo>
                <a:lnTo>
                  <a:pt x="5208356" y="82332"/>
                </a:lnTo>
                <a:lnTo>
                  <a:pt x="5037477" y="60848"/>
                </a:lnTo>
                <a:lnTo>
                  <a:pt x="4864370" y="42505"/>
                </a:lnTo>
                <a:lnTo>
                  <a:pt x="4689146" y="27362"/>
                </a:lnTo>
                <a:lnTo>
                  <a:pt x="4511920" y="15481"/>
                </a:lnTo>
                <a:lnTo>
                  <a:pt x="4332806" y="6920"/>
                </a:lnTo>
                <a:lnTo>
                  <a:pt x="4151915" y="1740"/>
                </a:lnTo>
                <a:lnTo>
                  <a:pt x="396936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5" name="Google Shape;155;p20"/>
          <p:cNvSpPr/>
          <p:nvPr/>
        </p:nvSpPr>
        <p:spPr>
          <a:xfrm>
            <a:off x="8526692" y="6374959"/>
            <a:ext cx="2185548" cy="46695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6" name="Google Shape;156;p20"/>
          <p:cNvSpPr txBox="1"/>
          <p:nvPr/>
        </p:nvSpPr>
        <p:spPr>
          <a:xfrm>
            <a:off x="627650" y="1768248"/>
            <a:ext cx="4713300" cy="3139200"/>
          </a:xfrm>
          <a:prstGeom prst="rect">
            <a:avLst/>
          </a:prstGeom>
          <a:noFill/>
          <a:ln>
            <a:noFill/>
          </a:ln>
        </p:spPr>
        <p:txBody>
          <a:bodyPr spcFirstLastPara="1" wrap="square" lIns="0" tIns="7300" rIns="0" bIns="0" anchor="t" anchorCtr="0">
            <a:noAutofit/>
          </a:bodyPr>
          <a:lstStyle/>
          <a:p>
            <a:pPr marL="7701" marR="0" lvl="0" indent="0" algn="l" defTabSz="914400" rtl="0" eaLnBrk="1" fontAlgn="auto" latinLnBrk="0" hangingPunct="1">
              <a:lnSpc>
                <a:spcPct val="119986"/>
              </a:lnSpc>
              <a:spcBef>
                <a:spcPts val="0"/>
              </a:spcBef>
              <a:spcAft>
                <a:spcPts val="0"/>
              </a:spcAft>
              <a:buClr>
                <a:srgbClr val="000000"/>
              </a:buClr>
              <a:buSzPts val="3002"/>
              <a:buFont typeface="Arial"/>
              <a:buNone/>
              <a:tabLst/>
              <a:defRPr/>
            </a:pPr>
            <a:r>
              <a:rPr kumimoji="0" lang="en-US" sz="3002" b="1" i="0" u="none" strike="noStrike" kern="0" cap="none" spc="0" normalizeH="0" baseline="0" noProof="0">
                <a:ln>
                  <a:noFill/>
                </a:ln>
                <a:solidFill>
                  <a:srgbClr val="386A73"/>
                </a:solidFill>
                <a:effectLst/>
                <a:uLnTx/>
                <a:uFillTx/>
                <a:latin typeface="Century Gothic"/>
                <a:ea typeface="Century Gothic"/>
                <a:cs typeface="Century Gothic"/>
                <a:sym typeface="Century Gothic"/>
              </a:rPr>
              <a:t>Customized Employment creates jobs that are</a:t>
            </a:r>
            <a:endParaRPr kumimoji="0" sz="3002"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7701" marR="3081" lvl="0" indent="0" algn="l" defTabSz="914400" rtl="0" eaLnBrk="1" fontAlgn="auto" latinLnBrk="0" hangingPunct="1">
              <a:lnSpc>
                <a:spcPct val="119986"/>
              </a:lnSpc>
              <a:spcBef>
                <a:spcPts val="118"/>
              </a:spcBef>
              <a:spcAft>
                <a:spcPts val="0"/>
              </a:spcAft>
              <a:buClr>
                <a:srgbClr val="000000"/>
              </a:buClr>
              <a:buSzPts val="3002"/>
              <a:buFont typeface="Arial"/>
              <a:buNone/>
              <a:tabLst/>
              <a:defRPr/>
            </a:pPr>
            <a:r>
              <a:rPr kumimoji="0" lang="en-US" sz="3002" b="1" i="0" u="none" strike="noStrike" kern="0" cap="none" spc="0" normalizeH="0" baseline="0" noProof="0">
                <a:ln>
                  <a:noFill/>
                </a:ln>
                <a:solidFill>
                  <a:srgbClr val="386A73"/>
                </a:solidFill>
                <a:effectLst/>
                <a:uLnTx/>
                <a:uFillTx/>
                <a:latin typeface="Century Gothic"/>
                <a:ea typeface="Century Gothic"/>
                <a:cs typeface="Century Gothic"/>
                <a:sym typeface="Century Gothic"/>
              </a:rPr>
              <a:t>well-matched to the needs of </a:t>
            </a:r>
            <a:r>
              <a:rPr kumimoji="0" lang="en-US" sz="3002" b="1" i="1" u="none" strike="noStrike" kern="0" cap="none" spc="0" normalizeH="0" baseline="0" noProof="0">
                <a:ln>
                  <a:noFill/>
                </a:ln>
                <a:solidFill>
                  <a:srgbClr val="386A73"/>
                </a:solidFill>
                <a:effectLst/>
                <a:uLnTx/>
                <a:uFillTx/>
                <a:latin typeface="Century Gothic"/>
                <a:ea typeface="Century Gothic"/>
                <a:cs typeface="Century Gothic"/>
                <a:sym typeface="Century Gothic"/>
              </a:rPr>
              <a:t>both </a:t>
            </a:r>
            <a:r>
              <a:rPr kumimoji="0" lang="en-US" sz="3002" b="1" i="0" u="none" strike="noStrike" kern="0" cap="none" spc="0" normalizeH="0" baseline="0" noProof="0">
                <a:ln>
                  <a:noFill/>
                </a:ln>
                <a:solidFill>
                  <a:srgbClr val="386A73"/>
                </a:solidFill>
                <a:effectLst/>
                <a:uLnTx/>
                <a:uFillTx/>
                <a:latin typeface="Century Gothic"/>
                <a:ea typeface="Century Gothic"/>
                <a:cs typeface="Century Gothic"/>
                <a:sym typeface="Century Gothic"/>
              </a:rPr>
              <a:t>the jobseeker and employer.</a:t>
            </a:r>
            <a:endParaRPr kumimoji="0" sz="3002"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57" name="Google Shape;157;p20"/>
          <p:cNvSpPr/>
          <p:nvPr/>
        </p:nvSpPr>
        <p:spPr>
          <a:xfrm>
            <a:off x="5728425" y="1040675"/>
            <a:ext cx="3078900" cy="43293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92"/>
              <a:buFont typeface="Arial"/>
              <a:buNone/>
              <a:tabLst/>
              <a:defRPr/>
            </a:pPr>
            <a:endParaRPr kumimoji="0" sz="1092"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810000" y="447188"/>
            <a:ext cx="10572000" cy="9705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Clr>
                <a:schemeClr val="dk1"/>
              </a:buClr>
              <a:buSzPts val="1100"/>
              <a:buFont typeface="Arial"/>
              <a:buNone/>
            </a:pPr>
            <a:r>
              <a:rPr lang="en-US" sz="6400"/>
              <a:t>Work. Life. </a:t>
            </a:r>
            <a:r>
              <a:rPr lang="en-US" sz="6400">
                <a:solidFill>
                  <a:srgbClr val="38736A"/>
                </a:solidFill>
              </a:rPr>
              <a:t>Community</a:t>
            </a:r>
            <a:endParaRPr sz="6400">
              <a:solidFill>
                <a:srgbClr val="38736A"/>
              </a:solidFill>
            </a:endParaRPr>
          </a:p>
        </p:txBody>
      </p:sp>
      <p:sp>
        <p:nvSpPr>
          <p:cNvPr id="163" name="Google Shape;163;p21"/>
          <p:cNvSpPr txBox="1"/>
          <p:nvPr/>
        </p:nvSpPr>
        <p:spPr>
          <a:xfrm>
            <a:off x="3645050" y="2125325"/>
            <a:ext cx="7997100" cy="4461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EFEFE"/>
                </a:solidFill>
                <a:effectLst/>
                <a:uLnTx/>
                <a:uFillTx/>
                <a:latin typeface="Century Gothic"/>
                <a:ea typeface="Century Gothic"/>
                <a:cs typeface="Century Gothic"/>
                <a:sym typeface="Century Gothic"/>
              </a:rPr>
              <a:t>Meet Ruben….</a:t>
            </a:r>
            <a:endParaRPr kumimoji="0" sz="2000" b="1"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a:p>
            <a:pPr marL="609585" marR="0" lvl="0" indent="-247634" algn="l" defTabSz="914400" rtl="0" eaLnBrk="1" fontAlgn="auto" latinLnBrk="0" hangingPunct="1">
              <a:lnSpc>
                <a:spcPct val="150000"/>
              </a:lnSpc>
              <a:spcBef>
                <a:spcPts val="0"/>
              </a:spcBef>
              <a:spcAft>
                <a:spcPts val="0"/>
              </a:spcAft>
              <a:buClr>
                <a:srgbClr val="38736A"/>
              </a:buClr>
              <a:buSzPts val="1500"/>
              <a:buFont typeface="Century Gothic"/>
              <a:buChar char="●"/>
              <a:tabLst/>
              <a:defRPr/>
            </a:pPr>
            <a:r>
              <a:rPr kumimoji="0" lang="en-US"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Ruben has a passion for music, singing and playing instruments</a:t>
            </a:r>
            <a:endParaRPr kumimoji="0"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a:p>
            <a:pPr marL="609585" marR="0" lvl="0" indent="-247634" algn="l" defTabSz="914400" rtl="0" eaLnBrk="1" fontAlgn="auto" latinLnBrk="0" hangingPunct="1">
              <a:lnSpc>
                <a:spcPct val="150000"/>
              </a:lnSpc>
              <a:spcBef>
                <a:spcPts val="0"/>
              </a:spcBef>
              <a:spcAft>
                <a:spcPts val="0"/>
              </a:spcAft>
              <a:buClr>
                <a:srgbClr val="38736A"/>
              </a:buClr>
              <a:buSzPts val="1500"/>
              <a:buFont typeface="Century Gothic"/>
              <a:buChar char="●"/>
              <a:tabLst/>
              <a:defRPr/>
            </a:pPr>
            <a:r>
              <a:rPr kumimoji="0" lang="en-US"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For many years, Ruben volunteered as an assistant music teacher at a local special needs school</a:t>
            </a:r>
            <a:endParaRPr kumimoji="0" sz="14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a:p>
            <a:pPr marL="609585" marR="0" lvl="0" indent="-247634" algn="l" defTabSz="914400" rtl="0" eaLnBrk="1" fontAlgn="auto" latinLnBrk="0" hangingPunct="1">
              <a:lnSpc>
                <a:spcPct val="150000"/>
              </a:lnSpc>
              <a:spcBef>
                <a:spcPts val="0"/>
              </a:spcBef>
              <a:spcAft>
                <a:spcPts val="0"/>
              </a:spcAft>
              <a:buClr>
                <a:srgbClr val="38736A"/>
              </a:buClr>
              <a:buSzPts val="1500"/>
              <a:buFont typeface="Century Gothic"/>
              <a:buChar char="●"/>
              <a:tabLst/>
              <a:defRPr/>
            </a:pPr>
            <a:r>
              <a:rPr kumimoji="0" lang="en-US"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Ruben also worked in the CD department at a local Barnes and Noble</a:t>
            </a:r>
            <a:endParaRPr kumimoji="0"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a:p>
            <a:pPr marL="609585" marR="0" lvl="0" indent="-247634" algn="l" defTabSz="914400" rtl="0" eaLnBrk="1" fontAlgn="auto" latinLnBrk="0" hangingPunct="1">
              <a:lnSpc>
                <a:spcPct val="150000"/>
              </a:lnSpc>
              <a:spcBef>
                <a:spcPts val="0"/>
              </a:spcBef>
              <a:spcAft>
                <a:spcPts val="0"/>
              </a:spcAft>
              <a:buClr>
                <a:srgbClr val="38736A"/>
              </a:buClr>
              <a:buSzPts val="1500"/>
              <a:buFont typeface="Century Gothic"/>
              <a:buChar char="●"/>
              <a:tabLst/>
              <a:defRPr/>
            </a:pPr>
            <a:r>
              <a:rPr kumimoji="0" lang="en-US"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Ruben used the skills from his volunteer work in a paying job at a local preschool where he worked as an assistant music teacher.</a:t>
            </a:r>
            <a:endParaRPr kumimoji="0"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a:p>
            <a:pPr marL="609585" marR="0" lvl="0" indent="-247634" algn="l" defTabSz="914400" rtl="0" eaLnBrk="1" fontAlgn="auto" latinLnBrk="0" hangingPunct="1">
              <a:lnSpc>
                <a:spcPct val="150000"/>
              </a:lnSpc>
              <a:spcBef>
                <a:spcPts val="0"/>
              </a:spcBef>
              <a:spcAft>
                <a:spcPts val="0"/>
              </a:spcAft>
              <a:buClr>
                <a:srgbClr val="38736A"/>
              </a:buClr>
              <a:buSzPts val="1500"/>
              <a:buFont typeface="Century Gothic"/>
              <a:buChar char="●"/>
              <a:tabLst/>
              <a:defRPr/>
            </a:pPr>
            <a:r>
              <a:rPr kumimoji="0" lang="en-US"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With the help of a support worker, uses a local gym to keep fit </a:t>
            </a:r>
            <a:endParaRPr kumimoji="0"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a:p>
            <a:pPr marL="609585" marR="0" lvl="0" indent="-247634" algn="l" defTabSz="914400" rtl="0" eaLnBrk="1" fontAlgn="auto" latinLnBrk="0" hangingPunct="1">
              <a:lnSpc>
                <a:spcPct val="150000"/>
              </a:lnSpc>
              <a:spcBef>
                <a:spcPts val="0"/>
              </a:spcBef>
              <a:spcAft>
                <a:spcPts val="0"/>
              </a:spcAft>
              <a:buClr>
                <a:srgbClr val="38736A"/>
              </a:buClr>
              <a:buSzPts val="1500"/>
              <a:buFont typeface="Century Gothic"/>
              <a:buChar char="●"/>
              <a:tabLst/>
              <a:defRPr/>
            </a:pPr>
            <a:r>
              <a:rPr kumimoji="0" lang="en-US"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Regularly visits the local library to learn and listen to new music</a:t>
            </a:r>
            <a:endParaRPr kumimoji="0" sz="18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a:p>
            <a:pPr marL="60958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a:p>
            <a:pPr marL="609585"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64" name="Google Shape;164;p21"/>
          <p:cNvPicPr preferRelativeResize="0"/>
          <p:nvPr/>
        </p:nvPicPr>
        <p:blipFill rotWithShape="1">
          <a:blip r:embed="rId3">
            <a:alphaModFix/>
          </a:blip>
          <a:srcRect/>
          <a:stretch/>
        </p:blipFill>
        <p:spPr>
          <a:xfrm>
            <a:off x="460325" y="2276575"/>
            <a:ext cx="2754050" cy="39395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847800" y="303488"/>
            <a:ext cx="10572000" cy="9705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1800"/>
              <a:buNone/>
            </a:pPr>
            <a:r>
              <a:rPr lang="en-US">
                <a:solidFill>
                  <a:srgbClr val="386A73"/>
                </a:solidFill>
              </a:rPr>
              <a:t>Using Multiple Funding Sources ….</a:t>
            </a:r>
            <a:endParaRPr>
              <a:solidFill>
                <a:srgbClr val="386A73"/>
              </a:solidFill>
            </a:endParaRPr>
          </a:p>
        </p:txBody>
      </p:sp>
      <p:sp>
        <p:nvSpPr>
          <p:cNvPr id="170" name="Google Shape;170;p22"/>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fld id="{00000000-1234-1234-1234-123412341234}" type="slidenum">
              <a:rPr kumimoji="0" lang="en-US" sz="2000" b="0" i="0" u="none" strike="noStrike" kern="0" cap="none" spc="0" normalizeH="0" baseline="0" noProof="0">
                <a:ln>
                  <a:noFill/>
                </a:ln>
                <a:solidFill>
                  <a:srgbClr val="DDBBAE"/>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t>43</a:t>
            </a:fld>
            <a:endParaRPr kumimoji="0" sz="2000" b="0" i="0" u="none" strike="noStrike" kern="0" cap="none" spc="0" normalizeH="0" baseline="0" noProof="0">
              <a:ln>
                <a:noFill/>
              </a:ln>
              <a:solidFill>
                <a:srgbClr val="DDBBAE"/>
              </a:solidFill>
              <a:effectLst/>
              <a:uLnTx/>
              <a:uFillTx/>
              <a:latin typeface="Century Gothic"/>
              <a:sym typeface="Century Gothic"/>
            </a:endParaRPr>
          </a:p>
        </p:txBody>
      </p:sp>
      <p:grpSp>
        <p:nvGrpSpPr>
          <p:cNvPr id="171" name="Google Shape;171;p22"/>
          <p:cNvGrpSpPr/>
          <p:nvPr/>
        </p:nvGrpSpPr>
        <p:grpSpPr>
          <a:xfrm>
            <a:off x="2253865" y="2329495"/>
            <a:ext cx="7018677" cy="4069091"/>
            <a:chOff x="446901" y="21582"/>
            <a:chExt cx="6256620" cy="3643201"/>
          </a:xfrm>
        </p:grpSpPr>
        <p:sp>
          <p:nvSpPr>
            <p:cNvPr id="172" name="Google Shape;172;p22"/>
            <p:cNvSpPr/>
            <p:nvPr/>
          </p:nvSpPr>
          <p:spPr>
            <a:xfrm>
              <a:off x="446901" y="21582"/>
              <a:ext cx="6256620" cy="649440"/>
            </a:xfrm>
            <a:prstGeom prst="roundRect">
              <a:avLst>
                <a:gd name="adj" fmla="val 16667"/>
              </a:avLst>
            </a:prstGeom>
            <a:solidFill>
              <a:srgbClr val="6E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22"/>
            <p:cNvSpPr txBox="1"/>
            <p:nvPr/>
          </p:nvSpPr>
          <p:spPr>
            <a:xfrm>
              <a:off x="478604" y="53285"/>
              <a:ext cx="6193214" cy="586034"/>
            </a:xfrm>
            <a:prstGeom prst="rect">
              <a:avLst/>
            </a:prstGeom>
            <a:solidFill>
              <a:srgbClr val="6E0043"/>
            </a:solidFill>
            <a:ln>
              <a:noFill/>
            </a:ln>
          </p:spPr>
          <p:txBody>
            <a:bodyPr spcFirstLastPara="1" wrap="square" lIns="236475" tIns="0" rIns="236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Special government grant supported transition from special needs high school </a:t>
              </a:r>
              <a:endParaRPr kumimoji="0" sz="22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74" name="Google Shape;174;p22"/>
            <p:cNvSpPr/>
            <p:nvPr/>
          </p:nvSpPr>
          <p:spPr>
            <a:xfrm>
              <a:off x="446901" y="1019502"/>
              <a:ext cx="6256620" cy="649440"/>
            </a:xfrm>
            <a:prstGeom prst="roundRect">
              <a:avLst>
                <a:gd name="adj" fmla="val 16667"/>
              </a:avLst>
            </a:prstGeom>
            <a:solidFill>
              <a:srgbClr val="6E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22"/>
            <p:cNvSpPr txBox="1"/>
            <p:nvPr/>
          </p:nvSpPr>
          <p:spPr>
            <a:xfrm>
              <a:off x="478604" y="1051205"/>
              <a:ext cx="6193214" cy="586034"/>
            </a:xfrm>
            <a:prstGeom prst="rect">
              <a:avLst/>
            </a:prstGeom>
            <a:solidFill>
              <a:srgbClr val="6E0043"/>
            </a:solidFill>
            <a:ln>
              <a:noFill/>
            </a:ln>
          </p:spPr>
          <p:txBody>
            <a:bodyPr spcFirstLastPara="1" wrap="square" lIns="236475" tIns="0" rIns="236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Day habilitation supported volunteer work and community activities</a:t>
              </a:r>
              <a:endParaRPr kumimoji="0" sz="22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76" name="Google Shape;176;p22"/>
            <p:cNvSpPr/>
            <p:nvPr/>
          </p:nvSpPr>
          <p:spPr>
            <a:xfrm>
              <a:off x="446901" y="2017422"/>
              <a:ext cx="6256620" cy="649440"/>
            </a:xfrm>
            <a:prstGeom prst="roundRect">
              <a:avLst>
                <a:gd name="adj" fmla="val 16667"/>
              </a:avLst>
            </a:prstGeom>
            <a:solidFill>
              <a:srgbClr val="6E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22"/>
            <p:cNvSpPr txBox="1"/>
            <p:nvPr/>
          </p:nvSpPr>
          <p:spPr>
            <a:xfrm>
              <a:off x="478604" y="2049125"/>
              <a:ext cx="6193214" cy="586034"/>
            </a:xfrm>
            <a:prstGeom prst="rect">
              <a:avLst/>
            </a:prstGeom>
            <a:solidFill>
              <a:srgbClr val="6E0043"/>
            </a:solidFill>
            <a:ln>
              <a:noFill/>
            </a:ln>
          </p:spPr>
          <p:txBody>
            <a:bodyPr spcFirstLastPara="1" wrap="square" lIns="236475" tIns="0" rIns="236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Commission for the Blind and Visually Impaired funded initial  job development </a:t>
              </a:r>
              <a:endParaRPr kumimoji="0" sz="22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78" name="Google Shape;178;p22"/>
            <p:cNvSpPr/>
            <p:nvPr/>
          </p:nvSpPr>
          <p:spPr>
            <a:xfrm>
              <a:off x="446901" y="3015343"/>
              <a:ext cx="6256620" cy="649440"/>
            </a:xfrm>
            <a:prstGeom prst="roundRect">
              <a:avLst>
                <a:gd name="adj" fmla="val 16667"/>
              </a:avLst>
            </a:prstGeom>
            <a:solidFill>
              <a:srgbClr val="6E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22"/>
            <p:cNvSpPr txBox="1"/>
            <p:nvPr/>
          </p:nvSpPr>
          <p:spPr>
            <a:xfrm>
              <a:off x="478604" y="3047046"/>
              <a:ext cx="6193214" cy="586034"/>
            </a:xfrm>
            <a:prstGeom prst="rect">
              <a:avLst/>
            </a:prstGeom>
            <a:solidFill>
              <a:srgbClr val="6E0043"/>
            </a:solidFill>
            <a:ln>
              <a:noFill/>
            </a:ln>
          </p:spPr>
          <p:txBody>
            <a:bodyPr spcFirstLastPara="1" wrap="square" lIns="236475" tIns="0" rIns="236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Employment Training Program through State DD funded wages and support for current job</a:t>
              </a:r>
              <a:endParaRPr kumimoji="0" sz="22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1B139"/>
        </a:solidFill>
        <a:effectLst/>
      </p:bgPr>
    </p:bg>
    <p:spTree>
      <p:nvGrpSpPr>
        <p:cNvPr id="1" name="Shape 183"/>
        <p:cNvGrpSpPr/>
        <p:nvPr/>
      </p:nvGrpSpPr>
      <p:grpSpPr>
        <a:xfrm>
          <a:off x="0" y="0"/>
          <a:ext cx="0" cy="0"/>
          <a:chOff x="0" y="0"/>
          <a:chExt cx="0" cy="0"/>
        </a:xfrm>
      </p:grpSpPr>
      <p:pic>
        <p:nvPicPr>
          <p:cNvPr id="184" name="Google Shape;184;p23"/>
          <p:cNvPicPr preferRelativeResize="0"/>
          <p:nvPr/>
        </p:nvPicPr>
        <p:blipFill rotWithShape="1">
          <a:blip r:embed="rId3">
            <a:alphaModFix/>
          </a:blip>
          <a:srcRect/>
          <a:stretch/>
        </p:blipFill>
        <p:spPr>
          <a:xfrm>
            <a:off x="6733899" y="1697726"/>
            <a:ext cx="4603450" cy="4592575"/>
          </a:xfrm>
          <a:prstGeom prst="rect">
            <a:avLst/>
          </a:prstGeom>
          <a:noFill/>
          <a:ln>
            <a:noFill/>
          </a:ln>
        </p:spPr>
      </p:pic>
      <p:sp>
        <p:nvSpPr>
          <p:cNvPr id="185" name="Google Shape;185;p23"/>
          <p:cNvSpPr txBox="1"/>
          <p:nvPr/>
        </p:nvSpPr>
        <p:spPr>
          <a:xfrm>
            <a:off x="328567" y="150858"/>
            <a:ext cx="11656500" cy="11763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6400" b="1" i="0" u="none" strike="noStrike" kern="0" cap="none" spc="0" normalizeH="0" baseline="0" noProof="0">
                <a:ln>
                  <a:noFill/>
                </a:ln>
                <a:solidFill>
                  <a:srgbClr val="FEFEFE"/>
                </a:solidFill>
                <a:effectLst/>
                <a:uLnTx/>
                <a:uFillTx/>
                <a:latin typeface="Century Gothic"/>
                <a:ea typeface="Century Gothic"/>
                <a:cs typeface="Century Gothic"/>
                <a:sym typeface="Century Gothic"/>
              </a:rPr>
              <a:t>Work. Life. </a:t>
            </a:r>
            <a:r>
              <a:rPr kumimoji="0" lang="en-US" sz="6400" b="1" i="0" u="none" strike="noStrike" kern="0" cap="none" spc="0" normalizeH="0" baseline="0" noProof="0">
                <a:ln>
                  <a:noFill/>
                </a:ln>
                <a:solidFill>
                  <a:srgbClr val="38736A"/>
                </a:solidFill>
                <a:effectLst/>
                <a:uLnTx/>
                <a:uFillTx/>
                <a:latin typeface="Century Gothic"/>
                <a:ea typeface="Century Gothic"/>
                <a:cs typeface="Century Gothic"/>
                <a:sym typeface="Century Gothic"/>
              </a:rPr>
              <a:t>Community</a:t>
            </a:r>
            <a:endParaRPr kumimoji="0" sz="1867" b="0" i="0" u="none" strike="noStrike" kern="0" cap="none" spc="0" normalizeH="0" baseline="0" noProof="0">
              <a:ln>
                <a:noFill/>
              </a:ln>
              <a:solidFill>
                <a:srgbClr val="38736A"/>
              </a:solidFill>
              <a:effectLst/>
              <a:uLnTx/>
              <a:uFillTx/>
              <a:latin typeface="Century Gothic"/>
              <a:ea typeface="Century Gothic"/>
              <a:cs typeface="Century Gothic"/>
              <a:sym typeface="Century Gothic"/>
            </a:endParaRPr>
          </a:p>
        </p:txBody>
      </p:sp>
      <p:sp>
        <p:nvSpPr>
          <p:cNvPr id="186" name="Google Shape;186;p23"/>
          <p:cNvSpPr txBox="1"/>
          <p:nvPr/>
        </p:nvSpPr>
        <p:spPr>
          <a:xfrm>
            <a:off x="501525" y="1485983"/>
            <a:ext cx="5718900" cy="5178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90000"/>
              </a:lnSpc>
              <a:spcBef>
                <a:spcPts val="1600"/>
              </a:spcBef>
              <a:spcAft>
                <a:spcPts val="0"/>
              </a:spcAft>
              <a:buClr>
                <a:srgbClr val="000000"/>
              </a:buClr>
              <a:buSzTx/>
              <a:buFont typeface="Arial"/>
              <a:buNone/>
              <a:tabLst/>
              <a:defRPr/>
            </a:pPr>
            <a:r>
              <a:rPr kumimoji="0" lang="en-US" sz="2667" b="1" i="0" u="none" strike="noStrike" kern="0" cap="none" spc="0" normalizeH="0" baseline="0" noProof="0">
                <a:ln>
                  <a:noFill/>
                </a:ln>
                <a:solidFill>
                  <a:srgbClr val="386A73"/>
                </a:solidFill>
                <a:effectLst/>
                <a:uLnTx/>
                <a:uFillTx/>
                <a:latin typeface="Century Gothic"/>
                <a:ea typeface="Century Gothic"/>
                <a:cs typeface="Century Gothic"/>
                <a:sym typeface="Century Gothic"/>
              </a:rPr>
              <a:t>Meet Rita...</a:t>
            </a:r>
            <a:endParaRPr kumimoji="0" sz="2667" b="1" i="0" u="none" strike="noStrike" kern="0" cap="none" spc="0" normalizeH="0" baseline="0" noProof="0">
              <a:ln>
                <a:noFill/>
              </a:ln>
              <a:solidFill>
                <a:srgbClr val="386A73"/>
              </a:solidFill>
              <a:effectLst/>
              <a:uLnTx/>
              <a:uFillTx/>
              <a:latin typeface="Century Gothic"/>
              <a:ea typeface="Century Gothic"/>
              <a:cs typeface="Century Gothic"/>
              <a:sym typeface="Century Gothic"/>
            </a:endParaRPr>
          </a:p>
          <a:p>
            <a:pPr marL="609585" marR="0" lvl="0" indent="-455073" algn="l" defTabSz="914400" rtl="0" eaLnBrk="1" fontAlgn="auto" latinLnBrk="0" hangingPunct="1">
              <a:lnSpc>
                <a:spcPct val="150000"/>
              </a:lnSpc>
              <a:spcBef>
                <a:spcPts val="1600"/>
              </a:spcBef>
              <a:spcAft>
                <a:spcPts val="0"/>
              </a:spcAft>
              <a:buClr>
                <a:srgbClr val="386A73"/>
              </a:buClr>
              <a:buSzPts val="1900"/>
              <a:buFont typeface="Century Gothic"/>
              <a:buChar char="●"/>
              <a:tabLst/>
              <a:defRPr/>
            </a:pPr>
            <a:r>
              <a:rPr kumimoji="0" lang="en-US" sz="2367" b="1" i="0" u="none" strike="noStrike" kern="0" cap="none" spc="0" normalizeH="0" baseline="0" noProof="0">
                <a:ln>
                  <a:noFill/>
                </a:ln>
                <a:solidFill>
                  <a:srgbClr val="386A73"/>
                </a:solidFill>
                <a:effectLst/>
                <a:uLnTx/>
                <a:uFillTx/>
                <a:latin typeface="Century Gothic"/>
                <a:ea typeface="Century Gothic"/>
                <a:cs typeface="Century Gothic"/>
                <a:sym typeface="Century Gothic"/>
              </a:rPr>
              <a:t>Works at Blue Bottle Coffee Shop</a:t>
            </a:r>
            <a:endParaRPr kumimoji="0" sz="2367" b="1" i="0" u="none" strike="noStrike" kern="0" cap="none" spc="0" normalizeH="0" baseline="0" noProof="0">
              <a:ln>
                <a:noFill/>
              </a:ln>
              <a:solidFill>
                <a:srgbClr val="386A73"/>
              </a:solidFill>
              <a:effectLst/>
              <a:uLnTx/>
              <a:uFillTx/>
              <a:latin typeface="Century Gothic"/>
              <a:ea typeface="Century Gothic"/>
              <a:cs typeface="Century Gothic"/>
              <a:sym typeface="Century Gothic"/>
            </a:endParaRPr>
          </a:p>
          <a:p>
            <a:pPr marL="609585" marR="0" lvl="0" indent="-455073" algn="l" defTabSz="914400" rtl="0" eaLnBrk="1" fontAlgn="auto" latinLnBrk="0" hangingPunct="1">
              <a:lnSpc>
                <a:spcPct val="150000"/>
              </a:lnSpc>
              <a:spcBef>
                <a:spcPts val="0"/>
              </a:spcBef>
              <a:spcAft>
                <a:spcPts val="0"/>
              </a:spcAft>
              <a:buClr>
                <a:srgbClr val="386A73"/>
              </a:buClr>
              <a:buSzPts val="1900"/>
              <a:buFont typeface="Century Gothic"/>
              <a:buChar char="●"/>
              <a:tabLst/>
              <a:defRPr/>
            </a:pPr>
            <a:r>
              <a:rPr kumimoji="0" lang="en-US" sz="2367" b="1" i="0" u="none" strike="noStrike" kern="0" cap="none" spc="0" normalizeH="0" baseline="0" noProof="0">
                <a:ln>
                  <a:noFill/>
                </a:ln>
                <a:solidFill>
                  <a:srgbClr val="386A73"/>
                </a:solidFill>
                <a:effectLst/>
                <a:uLnTx/>
                <a:uFillTx/>
                <a:latin typeface="Century Gothic"/>
                <a:ea typeface="Century Gothic"/>
                <a:cs typeface="Century Gothic"/>
                <a:sym typeface="Century Gothic"/>
              </a:rPr>
              <a:t>Volunteers at Gay Men’s Health Crisis Center in the cafeteria</a:t>
            </a:r>
            <a:endParaRPr kumimoji="0" sz="2367" b="1" i="0" u="none" strike="noStrike" kern="0" cap="none" spc="0" normalizeH="0" baseline="0" noProof="0">
              <a:ln>
                <a:noFill/>
              </a:ln>
              <a:solidFill>
                <a:srgbClr val="386A73"/>
              </a:solidFill>
              <a:effectLst/>
              <a:uLnTx/>
              <a:uFillTx/>
              <a:latin typeface="Century Gothic"/>
              <a:ea typeface="Century Gothic"/>
              <a:cs typeface="Century Gothic"/>
              <a:sym typeface="Century Gothic"/>
            </a:endParaRPr>
          </a:p>
          <a:p>
            <a:pPr marL="609585" marR="0" lvl="0" indent="-455073" algn="l" defTabSz="914400" rtl="0" eaLnBrk="1" fontAlgn="auto" latinLnBrk="0" hangingPunct="1">
              <a:lnSpc>
                <a:spcPct val="150000"/>
              </a:lnSpc>
              <a:spcBef>
                <a:spcPts val="0"/>
              </a:spcBef>
              <a:spcAft>
                <a:spcPts val="0"/>
              </a:spcAft>
              <a:buClr>
                <a:srgbClr val="386A73"/>
              </a:buClr>
              <a:buSzPts val="1900"/>
              <a:buFont typeface="Century Gothic"/>
              <a:buChar char="●"/>
              <a:tabLst/>
              <a:defRPr/>
            </a:pPr>
            <a:r>
              <a:rPr kumimoji="0" lang="en-US" sz="2367" b="1" i="0" u="none" strike="noStrike" kern="0" cap="none" spc="0" normalizeH="0" baseline="0" noProof="0">
                <a:ln>
                  <a:noFill/>
                </a:ln>
                <a:solidFill>
                  <a:srgbClr val="386A73"/>
                </a:solidFill>
                <a:effectLst/>
                <a:uLnTx/>
                <a:uFillTx/>
                <a:latin typeface="Century Gothic"/>
                <a:ea typeface="Century Gothic"/>
                <a:cs typeface="Century Gothic"/>
                <a:sym typeface="Century Gothic"/>
              </a:rPr>
              <a:t>Volunteers at a local food pantry</a:t>
            </a:r>
            <a:endParaRPr kumimoji="0" sz="2367" b="1" i="0" u="none" strike="noStrike" kern="0" cap="none" spc="0" normalizeH="0" baseline="0" noProof="0">
              <a:ln>
                <a:noFill/>
              </a:ln>
              <a:solidFill>
                <a:srgbClr val="386A73"/>
              </a:solidFill>
              <a:effectLst/>
              <a:uLnTx/>
              <a:uFillTx/>
              <a:latin typeface="Century Gothic"/>
              <a:ea typeface="Century Gothic"/>
              <a:cs typeface="Century Gothic"/>
              <a:sym typeface="Century Gothic"/>
            </a:endParaRPr>
          </a:p>
          <a:p>
            <a:pPr marL="609585" marR="0" lvl="0" indent="-455073" algn="l" defTabSz="914400" rtl="0" eaLnBrk="1" fontAlgn="auto" latinLnBrk="0" hangingPunct="1">
              <a:lnSpc>
                <a:spcPct val="150000"/>
              </a:lnSpc>
              <a:spcBef>
                <a:spcPts val="0"/>
              </a:spcBef>
              <a:spcAft>
                <a:spcPts val="0"/>
              </a:spcAft>
              <a:buClr>
                <a:srgbClr val="386A73"/>
              </a:buClr>
              <a:buSzPts val="1900"/>
              <a:buFont typeface="Century Gothic"/>
              <a:buChar char="●"/>
              <a:tabLst/>
              <a:defRPr/>
            </a:pPr>
            <a:r>
              <a:rPr kumimoji="0" lang="en-US" sz="2367" b="1" i="0" u="none" strike="noStrike" kern="0" cap="none" spc="0" normalizeH="0" baseline="0" noProof="0">
                <a:ln>
                  <a:noFill/>
                </a:ln>
                <a:solidFill>
                  <a:srgbClr val="386A73"/>
                </a:solidFill>
                <a:effectLst/>
                <a:uLnTx/>
                <a:uFillTx/>
                <a:latin typeface="Century Gothic"/>
                <a:ea typeface="Century Gothic"/>
                <a:cs typeface="Century Gothic"/>
                <a:sym typeface="Century Gothic"/>
              </a:rPr>
              <a:t>Attends a crochet class at Chenchita’s Garden (Community Garden in Harlem)</a:t>
            </a:r>
            <a:endParaRPr kumimoji="0" sz="2367" b="1" i="0" u="none" strike="noStrike" kern="0" cap="none" spc="0" normalizeH="0" baseline="0" noProof="0">
              <a:ln>
                <a:noFill/>
              </a:ln>
              <a:solidFill>
                <a:srgbClr val="386A73"/>
              </a:solidFill>
              <a:effectLst/>
              <a:uLnTx/>
              <a:uFillTx/>
              <a:latin typeface="Century Gothic"/>
              <a:ea typeface="Century Gothic"/>
              <a:cs typeface="Century Gothic"/>
              <a:sym typeface="Century Gothic"/>
            </a:endParaRPr>
          </a:p>
          <a:p>
            <a:pPr marL="609585" marR="0" lvl="0" indent="0" algn="l" defTabSz="914400" rtl="0" eaLnBrk="1" fontAlgn="auto" latinLnBrk="0" hangingPunct="1">
              <a:lnSpc>
                <a:spcPct val="90000"/>
              </a:lnSpc>
              <a:spcBef>
                <a:spcPts val="1600"/>
              </a:spcBef>
              <a:spcAft>
                <a:spcPts val="0"/>
              </a:spcAft>
              <a:buClr>
                <a:srgbClr val="000000"/>
              </a:buClr>
              <a:buSzTx/>
              <a:buFont typeface="Arial"/>
              <a:buNone/>
              <a:tabLst/>
              <a:defRPr/>
            </a:pPr>
            <a:endParaRPr kumimoji="0" sz="2667"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1600"/>
              </a:spcBef>
              <a:spcAft>
                <a:spcPts val="0"/>
              </a:spcAft>
              <a:buClr>
                <a:srgbClr val="000000"/>
              </a:buClr>
              <a:buSzTx/>
              <a:buFont typeface="Arial"/>
              <a:buNone/>
              <a:tabLst/>
              <a:defRPr/>
            </a:pPr>
            <a:r>
              <a:rPr kumimoji="0" lang="en-US" sz="2667" b="0" i="0" u="none" strike="noStrike" kern="0" cap="none" spc="0" normalizeH="0" baseline="0" noProof="0">
                <a:ln>
                  <a:noFill/>
                </a:ln>
                <a:solidFill>
                  <a:srgbClr val="9DBFBE"/>
                </a:solidFill>
                <a:effectLst/>
                <a:uLnTx/>
                <a:uFillTx/>
                <a:latin typeface="Calibri"/>
                <a:ea typeface="Calibri"/>
                <a:cs typeface="Calibri"/>
                <a:sym typeface="Calibri"/>
              </a:rPr>
              <a:t> </a:t>
            </a:r>
            <a:endParaRPr kumimoji="0" sz="2667" b="0" i="0" u="none" strike="noStrike" kern="0" cap="none" spc="0" normalizeH="0" baseline="0" noProof="0">
              <a:ln>
                <a:noFill/>
              </a:ln>
              <a:solidFill>
                <a:srgbClr val="9DBFB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267"/>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4"/>
          <p:cNvSpPr txBox="1">
            <a:spLocks noGrp="1"/>
          </p:cNvSpPr>
          <p:nvPr>
            <p:ph type="title"/>
          </p:nvPr>
        </p:nvSpPr>
        <p:spPr>
          <a:xfrm>
            <a:off x="810000" y="447188"/>
            <a:ext cx="10571998" cy="97045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1800"/>
              <a:buNone/>
            </a:pPr>
            <a:r>
              <a:rPr lang="en-US">
                <a:solidFill>
                  <a:srgbClr val="386A73"/>
                </a:solidFill>
              </a:rPr>
              <a:t>Using Day Hab Funding as a Foundation</a:t>
            </a:r>
            <a:endParaRPr>
              <a:solidFill>
                <a:srgbClr val="386A73"/>
              </a:solidFill>
            </a:endParaRPr>
          </a:p>
        </p:txBody>
      </p:sp>
      <p:sp>
        <p:nvSpPr>
          <p:cNvPr id="192" name="Google Shape;192;p24"/>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fld id="{00000000-1234-1234-1234-123412341234}" type="slidenum">
              <a:rPr kumimoji="0" lang="en-US" sz="2000" b="0" i="0" u="none" strike="noStrike" kern="0" cap="none" spc="0" normalizeH="0" baseline="0" noProof="0">
                <a:ln>
                  <a:noFill/>
                </a:ln>
                <a:solidFill>
                  <a:srgbClr val="DDBBAE"/>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t>45</a:t>
            </a:fld>
            <a:endParaRPr kumimoji="0" sz="2000" b="0" i="0" u="none" strike="noStrike" kern="0" cap="none" spc="0" normalizeH="0" baseline="0" noProof="0">
              <a:ln>
                <a:noFill/>
              </a:ln>
              <a:solidFill>
                <a:srgbClr val="DDBBAE"/>
              </a:solidFill>
              <a:effectLst/>
              <a:uLnTx/>
              <a:uFillTx/>
              <a:latin typeface="Century Gothic"/>
              <a:sym typeface="Century Gothic"/>
            </a:endParaRPr>
          </a:p>
        </p:txBody>
      </p:sp>
      <p:grpSp>
        <p:nvGrpSpPr>
          <p:cNvPr id="193" name="Google Shape;193;p24"/>
          <p:cNvGrpSpPr/>
          <p:nvPr/>
        </p:nvGrpSpPr>
        <p:grpSpPr>
          <a:xfrm>
            <a:off x="830485" y="2226876"/>
            <a:ext cx="10595309" cy="3897998"/>
            <a:chOff x="659093" y="9023"/>
            <a:chExt cx="8023102" cy="3897998"/>
          </a:xfrm>
        </p:grpSpPr>
        <p:sp>
          <p:nvSpPr>
            <p:cNvPr id="194" name="Google Shape;194;p24"/>
            <p:cNvSpPr/>
            <p:nvPr/>
          </p:nvSpPr>
          <p:spPr>
            <a:xfrm>
              <a:off x="659093" y="9023"/>
              <a:ext cx="8023102" cy="1168469"/>
            </a:xfrm>
            <a:prstGeom prst="rightArrow">
              <a:avLst>
                <a:gd name="adj1" fmla="val 50000"/>
                <a:gd name="adj2" fmla="val 5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5" name="Google Shape;195;p24"/>
            <p:cNvSpPr txBox="1"/>
            <p:nvPr/>
          </p:nvSpPr>
          <p:spPr>
            <a:xfrm>
              <a:off x="659093" y="301140"/>
              <a:ext cx="7730985" cy="584235"/>
            </a:xfrm>
            <a:prstGeom prst="rect">
              <a:avLst/>
            </a:prstGeom>
            <a:solidFill>
              <a:srgbClr val="6F0043"/>
            </a:solidFill>
            <a:ln>
              <a:noFill/>
            </a:ln>
          </p:spPr>
          <p:txBody>
            <a:bodyPr spcFirstLastPara="1" wrap="square" lIns="64750" tIns="64750" rIns="254000" bIns="1854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Rita enjoys a variety of volunteer work</a:t>
              </a:r>
              <a:endParaRPr kumimoji="0" sz="17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96" name="Google Shape;196;p24"/>
            <p:cNvSpPr/>
            <p:nvPr/>
          </p:nvSpPr>
          <p:spPr>
            <a:xfrm>
              <a:off x="659093" y="910082"/>
              <a:ext cx="2471115" cy="2250902"/>
            </a:xfrm>
            <a:prstGeom prst="rect">
              <a:avLst/>
            </a:prstGeom>
            <a:solidFill>
              <a:schemeClr val="lt1"/>
            </a:solidFill>
            <a:ln w="25400" cap="flat" cmpd="sng">
              <a:solidFill>
                <a:srgbClr val="DBBBA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7" name="Google Shape;197;p24"/>
            <p:cNvSpPr txBox="1"/>
            <p:nvPr/>
          </p:nvSpPr>
          <p:spPr>
            <a:xfrm>
              <a:off x="659137" y="910085"/>
              <a:ext cx="2471100" cy="2250900"/>
            </a:xfrm>
            <a:prstGeom prst="rect">
              <a:avLst/>
            </a:prstGeom>
            <a:noFill/>
            <a:ln>
              <a:noFill/>
            </a:ln>
          </p:spPr>
          <p:txBody>
            <a:bodyPr spcFirstLastPara="1" wrap="square" lIns="68575" tIns="68575" rIns="68575" bIns="6857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Day hab funding to locate opportunities and provide support</a:t>
              </a: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8" name="Google Shape;198;p24"/>
            <p:cNvSpPr/>
            <p:nvPr/>
          </p:nvSpPr>
          <p:spPr>
            <a:xfrm>
              <a:off x="3130208" y="398513"/>
              <a:ext cx="5551987" cy="1168469"/>
            </a:xfrm>
            <a:prstGeom prst="rightArrow">
              <a:avLst>
                <a:gd name="adj1" fmla="val 50000"/>
                <a:gd name="adj2" fmla="val 50000"/>
              </a:avLst>
            </a:prstGeom>
            <a:solidFill>
              <a:srgbClr val="FE7F1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9" name="Google Shape;199;p24"/>
            <p:cNvSpPr txBox="1"/>
            <p:nvPr/>
          </p:nvSpPr>
          <p:spPr>
            <a:xfrm>
              <a:off x="3130208" y="690630"/>
              <a:ext cx="5259870" cy="584235"/>
            </a:xfrm>
            <a:prstGeom prst="rect">
              <a:avLst/>
            </a:prstGeom>
            <a:solidFill>
              <a:srgbClr val="FE7F10"/>
            </a:solidFill>
            <a:ln>
              <a:noFill/>
            </a:ln>
          </p:spPr>
          <p:txBody>
            <a:bodyPr spcFirstLastPara="1" wrap="square" lIns="64750" tIns="64750" rIns="254000" bIns="1854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Built mother’s trust to allow job development </a:t>
              </a:r>
              <a:endParaRPr kumimoji="0" sz="17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00" name="Google Shape;200;p24"/>
            <p:cNvSpPr/>
            <p:nvPr/>
          </p:nvSpPr>
          <p:spPr>
            <a:xfrm>
              <a:off x="3130208" y="1161659"/>
              <a:ext cx="2471115" cy="2733315"/>
            </a:xfrm>
            <a:prstGeom prst="rect">
              <a:avLst/>
            </a:prstGeom>
            <a:solidFill>
              <a:schemeClr val="lt1"/>
            </a:solidFill>
            <a:ln w="25400" cap="flat" cmpd="sng">
              <a:solidFill>
                <a:srgbClr val="DBBBA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01" name="Google Shape;201;p24"/>
            <p:cNvSpPr txBox="1"/>
            <p:nvPr/>
          </p:nvSpPr>
          <p:spPr>
            <a:xfrm>
              <a:off x="3130208" y="1161659"/>
              <a:ext cx="2471115" cy="2733315"/>
            </a:xfrm>
            <a:prstGeom prst="rect">
              <a:avLst/>
            </a:prstGeom>
            <a:noFill/>
            <a:ln>
              <a:noFill/>
            </a:ln>
          </p:spPr>
          <p:txBody>
            <a:bodyPr spcFirstLastPara="1" wrap="square" lIns="68575" tIns="68575" rIns="68575" bIns="68575"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Launched job development through special short term waiver funding</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63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63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Located customized job through ETP program that combined state funded wages and waiver funding</a:t>
              </a: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02" name="Google Shape;202;p24"/>
            <p:cNvSpPr/>
            <p:nvPr/>
          </p:nvSpPr>
          <p:spPr>
            <a:xfrm>
              <a:off x="5601324" y="788003"/>
              <a:ext cx="3080871" cy="1168469"/>
            </a:xfrm>
            <a:prstGeom prst="rightArrow">
              <a:avLst>
                <a:gd name="adj1" fmla="val 50000"/>
                <a:gd name="adj2" fmla="val 50000"/>
              </a:avLst>
            </a:prstGeom>
            <a:solidFill>
              <a:srgbClr val="386A7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03" name="Google Shape;203;p24"/>
            <p:cNvSpPr txBox="1"/>
            <p:nvPr/>
          </p:nvSpPr>
          <p:spPr>
            <a:xfrm>
              <a:off x="5601324" y="1080120"/>
              <a:ext cx="2788754" cy="584235"/>
            </a:xfrm>
            <a:prstGeom prst="rect">
              <a:avLst/>
            </a:prstGeom>
            <a:noFill/>
            <a:ln>
              <a:noFill/>
            </a:ln>
          </p:spPr>
          <p:txBody>
            <a:bodyPr spcFirstLastPara="1" wrap="square" lIns="64750" tIns="64750" rIns="254000" bIns="1854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Community partnerships</a:t>
              </a:r>
              <a:endParaRPr kumimoji="0" sz="17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04" name="Google Shape;204;p24"/>
            <p:cNvSpPr/>
            <p:nvPr/>
          </p:nvSpPr>
          <p:spPr>
            <a:xfrm>
              <a:off x="5601324" y="1689061"/>
              <a:ext cx="2471115" cy="2217960"/>
            </a:xfrm>
            <a:prstGeom prst="rect">
              <a:avLst/>
            </a:prstGeom>
            <a:solidFill>
              <a:schemeClr val="lt1"/>
            </a:solidFill>
            <a:ln w="25400" cap="flat" cmpd="sng">
              <a:solidFill>
                <a:srgbClr val="DBBBA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05" name="Google Shape;205;p24"/>
            <p:cNvSpPr txBox="1"/>
            <p:nvPr/>
          </p:nvSpPr>
          <p:spPr>
            <a:xfrm>
              <a:off x="5601324" y="1689061"/>
              <a:ext cx="2471115" cy="2217960"/>
            </a:xfrm>
            <a:prstGeom prst="rect">
              <a:avLst/>
            </a:prstGeom>
            <a:noFill/>
            <a:ln>
              <a:noFill/>
            </a:ln>
          </p:spPr>
          <p:txBody>
            <a:bodyPr spcFirstLastPara="1" wrap="square" lIns="64750" tIns="64750" rIns="64750" bIns="647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Used State DD family support funding to locate inclusive community activities </a:t>
              </a:r>
              <a:endParaRPr kumimoji="0" sz="17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595"/>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595"/>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Day hab funding provides long term supports</a:t>
              </a:r>
              <a:endParaRPr kumimoji="0" sz="17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F742D"/>
        </a:solidFill>
        <a:effectLst/>
      </p:bgPr>
    </p:bg>
    <p:spTree>
      <p:nvGrpSpPr>
        <p:cNvPr id="1" name="Shape 209"/>
        <p:cNvGrpSpPr/>
        <p:nvPr/>
      </p:nvGrpSpPr>
      <p:grpSpPr>
        <a:xfrm>
          <a:off x="0" y="0"/>
          <a:ext cx="0" cy="0"/>
          <a:chOff x="0" y="0"/>
          <a:chExt cx="0" cy="0"/>
        </a:xfrm>
      </p:grpSpPr>
      <p:sp>
        <p:nvSpPr>
          <p:cNvPr id="210" name="Google Shape;210;p25"/>
          <p:cNvSpPr txBox="1">
            <a:spLocks noGrp="1"/>
          </p:cNvSpPr>
          <p:nvPr>
            <p:ph type="title"/>
          </p:nvPr>
        </p:nvSpPr>
        <p:spPr>
          <a:xfrm>
            <a:off x="415650" y="154704"/>
            <a:ext cx="11360700" cy="1138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None/>
            </a:pPr>
            <a:r>
              <a:rPr lang="en-US" sz="6400"/>
              <a:t>Work. Life. </a:t>
            </a:r>
            <a:r>
              <a:rPr lang="en-US" sz="6400">
                <a:solidFill>
                  <a:srgbClr val="6F0043"/>
                </a:solidFill>
              </a:rPr>
              <a:t>Community</a:t>
            </a:r>
            <a:endParaRPr>
              <a:solidFill>
                <a:srgbClr val="6F0043"/>
              </a:solidFill>
            </a:endParaRPr>
          </a:p>
        </p:txBody>
      </p:sp>
      <p:sp>
        <p:nvSpPr>
          <p:cNvPr id="211" name="Google Shape;211;p25"/>
          <p:cNvSpPr txBox="1">
            <a:spLocks noGrp="1"/>
          </p:cNvSpPr>
          <p:nvPr>
            <p:ph type="body" idx="1"/>
          </p:nvPr>
        </p:nvSpPr>
        <p:spPr>
          <a:xfrm>
            <a:off x="256825" y="1128125"/>
            <a:ext cx="6875400" cy="57300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2133"/>
              </a:spcBef>
              <a:spcAft>
                <a:spcPts val="0"/>
              </a:spcAft>
              <a:buSzPts val="1800"/>
              <a:buNone/>
            </a:pPr>
            <a:r>
              <a:rPr lang="en-US" sz="2200" b="1">
                <a:solidFill>
                  <a:srgbClr val="6F0043"/>
                </a:solidFill>
              </a:rPr>
              <a:t>Meet Marty...</a:t>
            </a:r>
            <a:endParaRPr sz="2200" b="1">
              <a:solidFill>
                <a:srgbClr val="6F0043"/>
              </a:solidFill>
            </a:endParaRPr>
          </a:p>
          <a:p>
            <a:pPr marL="609585" lvl="0" indent="-419089" algn="l" rtl="0">
              <a:lnSpc>
                <a:spcPct val="150000"/>
              </a:lnSpc>
              <a:spcBef>
                <a:spcPts val="2133"/>
              </a:spcBef>
              <a:spcAft>
                <a:spcPts val="0"/>
              </a:spcAft>
              <a:buClr>
                <a:srgbClr val="6F0043"/>
              </a:buClr>
              <a:buSzPts val="1400"/>
              <a:buChar char="●"/>
            </a:pPr>
            <a:r>
              <a:rPr lang="en-US">
                <a:solidFill>
                  <a:srgbClr val="FEFEFE"/>
                </a:solidFill>
              </a:rPr>
              <a:t>Started through a special NYC grant</a:t>
            </a:r>
            <a:endParaRPr>
              <a:solidFill>
                <a:srgbClr val="FEFEFE"/>
              </a:solidFill>
            </a:endParaRPr>
          </a:p>
          <a:p>
            <a:pPr marL="609585" lvl="0" indent="-419089" algn="l" rtl="0">
              <a:lnSpc>
                <a:spcPct val="150000"/>
              </a:lnSpc>
              <a:spcBef>
                <a:spcPts val="0"/>
              </a:spcBef>
              <a:spcAft>
                <a:spcPts val="0"/>
              </a:spcAft>
              <a:buClr>
                <a:srgbClr val="6F0043"/>
              </a:buClr>
              <a:buSzPts val="1400"/>
              <a:buChar char="●"/>
            </a:pPr>
            <a:r>
              <a:rPr lang="en-US">
                <a:solidFill>
                  <a:srgbClr val="FEFEFE"/>
                </a:solidFill>
              </a:rPr>
              <a:t>Conducted a thorough discovery for him to explore community, life and work interests</a:t>
            </a:r>
            <a:endParaRPr>
              <a:solidFill>
                <a:srgbClr val="FEFEFE"/>
              </a:solidFill>
            </a:endParaRPr>
          </a:p>
          <a:p>
            <a:pPr marL="609585" lvl="0" indent="-419089" algn="l" rtl="0">
              <a:lnSpc>
                <a:spcPct val="150000"/>
              </a:lnSpc>
              <a:spcBef>
                <a:spcPts val="0"/>
              </a:spcBef>
              <a:spcAft>
                <a:spcPts val="0"/>
              </a:spcAft>
              <a:buClr>
                <a:srgbClr val="6F0043"/>
              </a:buClr>
              <a:buSzPts val="1400"/>
              <a:buChar char="●"/>
            </a:pPr>
            <a:r>
              <a:rPr lang="en-US">
                <a:solidFill>
                  <a:srgbClr val="FEFEFE"/>
                </a:solidFill>
              </a:rPr>
              <a:t>Focused on passion for puppetry through development of a six week adaptive puppetry residency. We partnered with a local Library and WonderSpark Puppets to create an artist residency titled "Puppetry in TV &amp; Film”</a:t>
            </a:r>
            <a:endParaRPr>
              <a:solidFill>
                <a:srgbClr val="FEFEFE"/>
              </a:solidFill>
            </a:endParaRPr>
          </a:p>
          <a:p>
            <a:pPr marL="609584" lvl="0" indent="-419089" algn="l" rtl="0">
              <a:lnSpc>
                <a:spcPct val="150000"/>
              </a:lnSpc>
              <a:spcBef>
                <a:spcPts val="0"/>
              </a:spcBef>
              <a:spcAft>
                <a:spcPts val="0"/>
              </a:spcAft>
              <a:buClr>
                <a:srgbClr val="6F0043"/>
              </a:buClr>
              <a:buSzPts val="1400"/>
              <a:buChar char="●"/>
            </a:pPr>
            <a:r>
              <a:rPr lang="en-US">
                <a:solidFill>
                  <a:srgbClr val="FEFEFE"/>
                </a:solidFill>
              </a:rPr>
              <a:t>Volunteers at the Central Park Swedish Cottage Marionette Theater as an usher and announcer</a:t>
            </a:r>
            <a:endParaRPr>
              <a:solidFill>
                <a:srgbClr val="FEFEFE"/>
              </a:solidFill>
            </a:endParaRPr>
          </a:p>
          <a:p>
            <a:pPr marL="609585" lvl="0" indent="-444489" algn="l" rtl="0">
              <a:lnSpc>
                <a:spcPct val="150000"/>
              </a:lnSpc>
              <a:spcBef>
                <a:spcPts val="0"/>
              </a:spcBef>
              <a:spcAft>
                <a:spcPts val="0"/>
              </a:spcAft>
              <a:buClr>
                <a:srgbClr val="6F0043"/>
              </a:buClr>
              <a:buSzPts val="1800"/>
              <a:buChar char="●"/>
            </a:pPr>
            <a:r>
              <a:rPr lang="en-US">
                <a:solidFill>
                  <a:srgbClr val="FEFEFE"/>
                </a:solidFill>
              </a:rPr>
              <a:t>Currently enrolled in our Employment Program</a:t>
            </a:r>
            <a:endParaRPr>
              <a:solidFill>
                <a:srgbClr val="FEFEFE"/>
              </a:solidFill>
            </a:endParaRPr>
          </a:p>
          <a:p>
            <a:pPr marL="0" lvl="0" indent="0" algn="l" rtl="0">
              <a:lnSpc>
                <a:spcPct val="100000"/>
              </a:lnSpc>
              <a:spcBef>
                <a:spcPts val="2133"/>
              </a:spcBef>
              <a:spcAft>
                <a:spcPts val="2133"/>
              </a:spcAft>
              <a:buSzPts val="1800"/>
              <a:buNone/>
            </a:pPr>
            <a:endParaRPr sz="2000">
              <a:solidFill>
                <a:srgbClr val="000000"/>
              </a:solidFill>
            </a:endParaRPr>
          </a:p>
        </p:txBody>
      </p:sp>
      <p:pic>
        <p:nvPicPr>
          <p:cNvPr id="212" name="Google Shape;212;p25"/>
          <p:cNvPicPr preferRelativeResize="0"/>
          <p:nvPr/>
        </p:nvPicPr>
        <p:blipFill rotWithShape="1">
          <a:blip r:embed="rId3">
            <a:alphaModFix/>
          </a:blip>
          <a:srcRect r="21568"/>
          <a:stretch/>
        </p:blipFill>
        <p:spPr>
          <a:xfrm>
            <a:off x="7219975" y="1547200"/>
            <a:ext cx="2271946" cy="4626629"/>
          </a:xfrm>
          <a:prstGeom prst="rect">
            <a:avLst/>
          </a:prstGeom>
          <a:noFill/>
          <a:ln>
            <a:noFill/>
          </a:ln>
        </p:spPr>
      </p:pic>
      <p:pic>
        <p:nvPicPr>
          <p:cNvPr id="213" name="Google Shape;213;p25"/>
          <p:cNvPicPr preferRelativeResize="0"/>
          <p:nvPr/>
        </p:nvPicPr>
        <p:blipFill>
          <a:blip r:embed="rId4">
            <a:alphaModFix/>
          </a:blip>
          <a:stretch>
            <a:fillRect/>
          </a:stretch>
        </p:blipFill>
        <p:spPr>
          <a:xfrm>
            <a:off x="9644075" y="1547200"/>
            <a:ext cx="2363548" cy="46266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6"/>
          <p:cNvSpPr txBox="1">
            <a:spLocks noGrp="1"/>
          </p:cNvSpPr>
          <p:nvPr>
            <p:ph type="title"/>
          </p:nvPr>
        </p:nvSpPr>
        <p:spPr>
          <a:xfrm>
            <a:off x="810000" y="363988"/>
            <a:ext cx="10572000" cy="9705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1800"/>
              <a:buNone/>
            </a:pPr>
            <a:r>
              <a:rPr lang="en-US">
                <a:solidFill>
                  <a:srgbClr val="386A73"/>
                </a:solidFill>
              </a:rPr>
              <a:t>Braiding Local and State Funding</a:t>
            </a:r>
            <a:endParaRPr>
              <a:solidFill>
                <a:srgbClr val="386A73"/>
              </a:solidFill>
            </a:endParaRPr>
          </a:p>
        </p:txBody>
      </p:sp>
      <p:sp>
        <p:nvSpPr>
          <p:cNvPr id="219" name="Google Shape;219;p26"/>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fld id="{00000000-1234-1234-1234-123412341234}" type="slidenum">
              <a:rPr kumimoji="0" lang="en-US" sz="2000" b="0" i="0" u="none" strike="noStrike" kern="0" cap="none" spc="0" normalizeH="0" baseline="0" noProof="0">
                <a:ln>
                  <a:noFill/>
                </a:ln>
                <a:solidFill>
                  <a:srgbClr val="DDBBAE"/>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t>47</a:t>
            </a:fld>
            <a:endParaRPr kumimoji="0" sz="2000" b="0" i="0" u="none" strike="noStrike" kern="0" cap="none" spc="0" normalizeH="0" baseline="0" noProof="0">
              <a:ln>
                <a:noFill/>
              </a:ln>
              <a:solidFill>
                <a:srgbClr val="DDBBAE"/>
              </a:solidFill>
              <a:effectLst/>
              <a:uLnTx/>
              <a:uFillTx/>
              <a:latin typeface="Century Gothic"/>
              <a:sym typeface="Century Gothic"/>
            </a:endParaRPr>
          </a:p>
        </p:txBody>
      </p:sp>
      <p:grpSp>
        <p:nvGrpSpPr>
          <p:cNvPr id="220" name="Google Shape;220;p26"/>
          <p:cNvGrpSpPr/>
          <p:nvPr/>
        </p:nvGrpSpPr>
        <p:grpSpPr>
          <a:xfrm>
            <a:off x="1355601" y="2348206"/>
            <a:ext cx="10203712" cy="3942390"/>
            <a:chOff x="4573" y="0"/>
            <a:chExt cx="9128388" cy="3566160"/>
          </a:xfrm>
        </p:grpSpPr>
        <p:sp>
          <p:nvSpPr>
            <p:cNvPr id="221" name="Google Shape;221;p26"/>
            <p:cNvSpPr/>
            <p:nvPr/>
          </p:nvSpPr>
          <p:spPr>
            <a:xfrm>
              <a:off x="685315" y="0"/>
              <a:ext cx="7766904" cy="3566160"/>
            </a:xfrm>
            <a:prstGeom prst="rightArrow">
              <a:avLst>
                <a:gd name="adj1" fmla="val 50000"/>
                <a:gd name="adj2" fmla="val 50000"/>
              </a:avLst>
            </a:prstGeom>
            <a:solidFill>
              <a:srgbClr val="386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2" name="Google Shape;222;p26"/>
            <p:cNvSpPr/>
            <p:nvPr/>
          </p:nvSpPr>
          <p:spPr>
            <a:xfrm>
              <a:off x="4573" y="1069848"/>
              <a:ext cx="2199611" cy="1426464"/>
            </a:xfrm>
            <a:prstGeom prst="roundRect">
              <a:avLst>
                <a:gd name="adj" fmla="val 16667"/>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3" name="Google Shape;223;p26"/>
            <p:cNvSpPr txBox="1"/>
            <p:nvPr/>
          </p:nvSpPr>
          <p:spPr>
            <a:xfrm>
              <a:off x="74207" y="1139482"/>
              <a:ext cx="2060343" cy="1287196"/>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City Council funding for young adults with autism for planning </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24" name="Google Shape;224;p26"/>
            <p:cNvSpPr/>
            <p:nvPr/>
          </p:nvSpPr>
          <p:spPr>
            <a:xfrm>
              <a:off x="2314165" y="1069848"/>
              <a:ext cx="2199611" cy="1426464"/>
            </a:xfrm>
            <a:prstGeom prst="roundRect">
              <a:avLst>
                <a:gd name="adj" fmla="val 16667"/>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5" name="Google Shape;225;p26"/>
            <p:cNvSpPr txBox="1"/>
            <p:nvPr/>
          </p:nvSpPr>
          <p:spPr>
            <a:xfrm>
              <a:off x="2383799" y="1139482"/>
              <a:ext cx="2060343" cy="1287196"/>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Self-Direction services for at home support</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26" name="Google Shape;226;p26"/>
            <p:cNvSpPr/>
            <p:nvPr/>
          </p:nvSpPr>
          <p:spPr>
            <a:xfrm>
              <a:off x="4623757" y="1069848"/>
              <a:ext cx="2199611" cy="1426464"/>
            </a:xfrm>
            <a:prstGeom prst="roundRect">
              <a:avLst>
                <a:gd name="adj" fmla="val 16667"/>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7" name="Google Shape;227;p26"/>
            <p:cNvSpPr txBox="1"/>
            <p:nvPr/>
          </p:nvSpPr>
          <p:spPr>
            <a:xfrm>
              <a:off x="4693391" y="1139482"/>
              <a:ext cx="2060343" cy="1287196"/>
            </a:xfrm>
            <a:prstGeom prst="rect">
              <a:avLst/>
            </a:prstGeom>
            <a:noFill/>
            <a:ln>
              <a:noFill/>
            </a:ln>
          </p:spPr>
          <p:txBody>
            <a:bodyPr spcFirstLastPara="1" wrap="square" lIns="64750" tIns="64750" rIns="64750" bIns="647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Day Habilitation funding for ongoing support and resource development </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28" name="Google Shape;228;p26"/>
            <p:cNvSpPr/>
            <p:nvPr/>
          </p:nvSpPr>
          <p:spPr>
            <a:xfrm>
              <a:off x="6933350" y="1069848"/>
              <a:ext cx="2199611" cy="1426464"/>
            </a:xfrm>
            <a:prstGeom prst="roundRect">
              <a:avLst>
                <a:gd name="adj" fmla="val 16667"/>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9" name="Google Shape;229;p26"/>
            <p:cNvSpPr txBox="1"/>
            <p:nvPr/>
          </p:nvSpPr>
          <p:spPr>
            <a:xfrm>
              <a:off x="6933384" y="1139490"/>
              <a:ext cx="2141100" cy="1287300"/>
            </a:xfrm>
            <a:prstGeom prst="rect">
              <a:avLst/>
            </a:prstGeom>
            <a:noFill/>
            <a:ln>
              <a:noFill/>
            </a:ln>
          </p:spPr>
          <p:txBody>
            <a:bodyPr spcFirstLastPara="1" wrap="square" lIns="64750" tIns="64750" rIns="64750" bIns="6475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VR funding for job development and intensive support</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1B139"/>
        </a:solidFill>
        <a:effectLst/>
      </p:bgPr>
    </p:bg>
    <p:spTree>
      <p:nvGrpSpPr>
        <p:cNvPr id="1" name="Shape 233"/>
        <p:cNvGrpSpPr/>
        <p:nvPr/>
      </p:nvGrpSpPr>
      <p:grpSpPr>
        <a:xfrm>
          <a:off x="0" y="0"/>
          <a:ext cx="0" cy="0"/>
          <a:chOff x="0" y="0"/>
          <a:chExt cx="0" cy="0"/>
        </a:xfrm>
      </p:grpSpPr>
      <p:sp>
        <p:nvSpPr>
          <p:cNvPr id="234" name="Google Shape;234;p27"/>
          <p:cNvSpPr txBox="1">
            <a:spLocks noGrp="1"/>
          </p:cNvSpPr>
          <p:nvPr>
            <p:ph type="title"/>
          </p:nvPr>
        </p:nvSpPr>
        <p:spPr>
          <a:xfrm>
            <a:off x="294600" y="107758"/>
            <a:ext cx="11360700" cy="897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chemeClr val="dk1"/>
              </a:buClr>
              <a:buSzPts val="1100"/>
              <a:buNone/>
            </a:pPr>
            <a:r>
              <a:rPr lang="en-US" sz="6400"/>
              <a:t>Work. Life. </a:t>
            </a:r>
            <a:r>
              <a:rPr lang="en-US" sz="6400">
                <a:solidFill>
                  <a:srgbClr val="38736A"/>
                </a:solidFill>
              </a:rPr>
              <a:t>Community</a:t>
            </a:r>
            <a:endParaRPr>
              <a:solidFill>
                <a:srgbClr val="38736A"/>
              </a:solidFill>
            </a:endParaRPr>
          </a:p>
        </p:txBody>
      </p:sp>
      <p:sp>
        <p:nvSpPr>
          <p:cNvPr id="235" name="Google Shape;235;p27"/>
          <p:cNvSpPr txBox="1">
            <a:spLocks noGrp="1"/>
          </p:cNvSpPr>
          <p:nvPr>
            <p:ph type="body" idx="1"/>
          </p:nvPr>
        </p:nvSpPr>
        <p:spPr>
          <a:xfrm>
            <a:off x="4258125" y="1232825"/>
            <a:ext cx="7525500" cy="5453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SzPts val="1800"/>
              <a:buNone/>
            </a:pPr>
            <a:r>
              <a:rPr lang="en-US" sz="1933" b="1">
                <a:solidFill>
                  <a:srgbClr val="386A73"/>
                </a:solidFill>
              </a:rPr>
              <a:t>Meet Alex…</a:t>
            </a:r>
            <a:endParaRPr sz="1933" b="1">
              <a:solidFill>
                <a:srgbClr val="386A73"/>
              </a:solidFill>
            </a:endParaRPr>
          </a:p>
          <a:p>
            <a:pPr marL="609584" lvl="0" indent="-215884" algn="l" rtl="0">
              <a:lnSpc>
                <a:spcPct val="150000"/>
              </a:lnSpc>
              <a:spcBef>
                <a:spcPts val="2133"/>
              </a:spcBef>
              <a:spcAft>
                <a:spcPts val="0"/>
              </a:spcAft>
              <a:buClr>
                <a:srgbClr val="CF742D"/>
              </a:buClr>
              <a:buSzPts val="1900"/>
              <a:buChar char="●"/>
            </a:pPr>
            <a:r>
              <a:rPr lang="en-US" b="1">
                <a:solidFill>
                  <a:srgbClr val="386A73"/>
                </a:solidFill>
              </a:rPr>
              <a:t>Alex received day supports to help him complete a college education </a:t>
            </a:r>
            <a:endParaRPr b="1">
              <a:solidFill>
                <a:srgbClr val="386A73"/>
              </a:solidFill>
            </a:endParaRPr>
          </a:p>
          <a:p>
            <a:pPr marL="609584" lvl="0" indent="-215884" algn="l" rtl="0">
              <a:lnSpc>
                <a:spcPct val="150000"/>
              </a:lnSpc>
              <a:spcBef>
                <a:spcPts val="0"/>
              </a:spcBef>
              <a:spcAft>
                <a:spcPts val="0"/>
              </a:spcAft>
              <a:buClr>
                <a:srgbClr val="CF742D"/>
              </a:buClr>
              <a:buSzPts val="1900"/>
              <a:buChar char="●"/>
            </a:pPr>
            <a:r>
              <a:rPr lang="en-US" b="1">
                <a:solidFill>
                  <a:srgbClr val="386A73"/>
                </a:solidFill>
              </a:rPr>
              <a:t>Works at a local non-profit agency doing clerical work</a:t>
            </a:r>
            <a:endParaRPr b="1">
              <a:solidFill>
                <a:srgbClr val="386A73"/>
              </a:solidFill>
            </a:endParaRPr>
          </a:p>
          <a:p>
            <a:pPr marL="609584" lvl="0" indent="-215884" algn="l" rtl="0">
              <a:lnSpc>
                <a:spcPct val="150000"/>
              </a:lnSpc>
              <a:spcBef>
                <a:spcPts val="0"/>
              </a:spcBef>
              <a:spcAft>
                <a:spcPts val="0"/>
              </a:spcAft>
              <a:buClr>
                <a:srgbClr val="CF742D"/>
              </a:buClr>
              <a:buSzPts val="1900"/>
              <a:buChar char="●"/>
            </a:pPr>
            <a:r>
              <a:rPr lang="en-US" b="1">
                <a:solidFill>
                  <a:srgbClr val="386A73"/>
                </a:solidFill>
              </a:rPr>
              <a:t>Uses his creativity and advocacy skills as a member of Outside Voices and Poets, Of Course, groups supported by Job Path </a:t>
            </a:r>
            <a:endParaRPr b="1">
              <a:solidFill>
                <a:srgbClr val="386A73"/>
              </a:solidFill>
            </a:endParaRPr>
          </a:p>
          <a:p>
            <a:pPr marL="609584" lvl="0" indent="-215884" algn="l" rtl="0">
              <a:lnSpc>
                <a:spcPct val="150000"/>
              </a:lnSpc>
              <a:spcBef>
                <a:spcPts val="0"/>
              </a:spcBef>
              <a:spcAft>
                <a:spcPts val="0"/>
              </a:spcAft>
              <a:buClr>
                <a:srgbClr val="CF742D"/>
              </a:buClr>
              <a:buSzPts val="1900"/>
              <a:buChar char="●"/>
            </a:pPr>
            <a:r>
              <a:rPr lang="en-US" b="1">
                <a:solidFill>
                  <a:srgbClr val="386A73"/>
                </a:solidFill>
              </a:rPr>
              <a:t>Participates in Peace of Heart Choir -- mainstream choir</a:t>
            </a:r>
            <a:endParaRPr b="1">
              <a:solidFill>
                <a:srgbClr val="386A73"/>
              </a:solidFill>
            </a:endParaRPr>
          </a:p>
          <a:p>
            <a:pPr marL="609584" lvl="0" indent="-215884" algn="l" rtl="0">
              <a:lnSpc>
                <a:spcPct val="150000"/>
              </a:lnSpc>
              <a:spcBef>
                <a:spcPts val="0"/>
              </a:spcBef>
              <a:spcAft>
                <a:spcPts val="0"/>
              </a:spcAft>
              <a:buClr>
                <a:srgbClr val="CF742D"/>
              </a:buClr>
              <a:buSzPts val="1900"/>
              <a:buChar char="●"/>
            </a:pPr>
            <a:r>
              <a:rPr lang="en-US" b="1">
                <a:solidFill>
                  <a:srgbClr val="386A73"/>
                </a:solidFill>
              </a:rPr>
              <a:t>Works out at City Rec Center with help of support worker</a:t>
            </a:r>
            <a:endParaRPr b="1">
              <a:solidFill>
                <a:srgbClr val="386A73"/>
              </a:solidFill>
            </a:endParaRPr>
          </a:p>
          <a:p>
            <a:pPr marL="609584" lvl="0" indent="-215884" algn="l" rtl="0">
              <a:lnSpc>
                <a:spcPct val="150000"/>
              </a:lnSpc>
              <a:spcBef>
                <a:spcPts val="0"/>
              </a:spcBef>
              <a:spcAft>
                <a:spcPts val="0"/>
              </a:spcAft>
              <a:buClr>
                <a:srgbClr val="CF742D"/>
              </a:buClr>
              <a:buSzPts val="1900"/>
              <a:buChar char="●"/>
            </a:pPr>
            <a:r>
              <a:rPr lang="en-US" b="1">
                <a:solidFill>
                  <a:srgbClr val="386A73"/>
                </a:solidFill>
              </a:rPr>
              <a:t>Lives in his own apartment with the support of a roommate without disabilities</a:t>
            </a:r>
            <a:endParaRPr b="1">
              <a:solidFill>
                <a:srgbClr val="386A73"/>
              </a:solidFill>
            </a:endParaRPr>
          </a:p>
          <a:p>
            <a:pPr marL="609584" lvl="0" indent="-215884" algn="l" rtl="0">
              <a:lnSpc>
                <a:spcPct val="150000"/>
              </a:lnSpc>
              <a:spcBef>
                <a:spcPts val="0"/>
              </a:spcBef>
              <a:spcAft>
                <a:spcPts val="0"/>
              </a:spcAft>
              <a:buClr>
                <a:srgbClr val="CF742D"/>
              </a:buClr>
              <a:buSzPts val="1900"/>
              <a:buChar char="●"/>
            </a:pPr>
            <a:r>
              <a:rPr lang="en-US" b="1">
                <a:solidFill>
                  <a:srgbClr val="386A73"/>
                </a:solidFill>
              </a:rPr>
              <a:t> Attends local synagogue</a:t>
            </a:r>
            <a:endParaRPr b="1">
              <a:solidFill>
                <a:srgbClr val="386A73"/>
              </a:solidFill>
            </a:endParaRPr>
          </a:p>
          <a:p>
            <a:pPr marL="0" lvl="0" indent="0" algn="l" rtl="0">
              <a:lnSpc>
                <a:spcPct val="100000"/>
              </a:lnSpc>
              <a:spcBef>
                <a:spcPts val="2133"/>
              </a:spcBef>
              <a:spcAft>
                <a:spcPts val="0"/>
              </a:spcAft>
              <a:buClr>
                <a:schemeClr val="dk1"/>
              </a:buClr>
              <a:buSzPts val="1100"/>
              <a:buNone/>
            </a:pPr>
            <a:endParaRPr sz="16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None/>
            </a:pPr>
            <a:endParaRPr sz="1600">
              <a:solidFill>
                <a:schemeClr val="dk1"/>
              </a:solidFill>
              <a:latin typeface="Calibri"/>
              <a:ea typeface="Calibri"/>
              <a:cs typeface="Calibri"/>
              <a:sym typeface="Calibri"/>
            </a:endParaRPr>
          </a:p>
          <a:p>
            <a:pPr marL="0" lvl="0" indent="0" algn="l" rtl="0">
              <a:lnSpc>
                <a:spcPct val="100000"/>
              </a:lnSpc>
              <a:spcBef>
                <a:spcPts val="0"/>
              </a:spcBef>
              <a:spcAft>
                <a:spcPts val="2133"/>
              </a:spcAft>
              <a:buSzPts val="1800"/>
              <a:buNone/>
            </a:pPr>
            <a:endParaRPr sz="1867"/>
          </a:p>
        </p:txBody>
      </p:sp>
      <p:pic>
        <p:nvPicPr>
          <p:cNvPr id="236" name="Google Shape;236;p27"/>
          <p:cNvPicPr preferRelativeResize="0"/>
          <p:nvPr/>
        </p:nvPicPr>
        <p:blipFill rotWithShape="1">
          <a:blip r:embed="rId3">
            <a:alphaModFix/>
          </a:blip>
          <a:srcRect/>
          <a:stretch/>
        </p:blipFill>
        <p:spPr>
          <a:xfrm>
            <a:off x="142675" y="1624559"/>
            <a:ext cx="2758333" cy="2086567"/>
          </a:xfrm>
          <a:prstGeom prst="rect">
            <a:avLst/>
          </a:prstGeom>
          <a:noFill/>
          <a:ln>
            <a:noFill/>
          </a:ln>
        </p:spPr>
      </p:pic>
      <p:pic>
        <p:nvPicPr>
          <p:cNvPr id="237" name="Google Shape;237;p27"/>
          <p:cNvPicPr preferRelativeResize="0"/>
          <p:nvPr/>
        </p:nvPicPr>
        <p:blipFill rotWithShape="1">
          <a:blip r:embed="rId4">
            <a:alphaModFix/>
          </a:blip>
          <a:srcRect/>
          <a:stretch/>
        </p:blipFill>
        <p:spPr>
          <a:xfrm>
            <a:off x="1943600" y="2770549"/>
            <a:ext cx="2261575" cy="3411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484075" y="200325"/>
            <a:ext cx="11481000" cy="1293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1800"/>
              <a:buNone/>
            </a:pPr>
            <a:r>
              <a:rPr lang="en-US">
                <a:solidFill>
                  <a:srgbClr val="386A73"/>
                </a:solidFill>
              </a:rPr>
              <a:t>Creative Use of Waiver and Self-directed Funding</a:t>
            </a:r>
            <a:endParaRPr>
              <a:solidFill>
                <a:srgbClr val="386A73"/>
              </a:solidFill>
            </a:endParaRPr>
          </a:p>
        </p:txBody>
      </p:sp>
      <p:sp>
        <p:nvSpPr>
          <p:cNvPr id="243" name="Google Shape;243;p28"/>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fld id="{00000000-1234-1234-1234-123412341234}" type="slidenum">
              <a:rPr kumimoji="0" lang="en-US" sz="2000" b="0" i="0" u="none" strike="noStrike" kern="0" cap="none" spc="0" normalizeH="0" baseline="0" noProof="0">
                <a:ln>
                  <a:noFill/>
                </a:ln>
                <a:solidFill>
                  <a:srgbClr val="DDBBAE"/>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t>49</a:t>
            </a:fld>
            <a:endParaRPr kumimoji="0" sz="2000" b="0" i="0" u="none" strike="noStrike" kern="0" cap="none" spc="0" normalizeH="0" baseline="0" noProof="0">
              <a:ln>
                <a:noFill/>
              </a:ln>
              <a:solidFill>
                <a:srgbClr val="DDBBAE"/>
              </a:solidFill>
              <a:effectLst/>
              <a:uLnTx/>
              <a:uFillTx/>
              <a:latin typeface="Century Gothic"/>
              <a:sym typeface="Century Gothic"/>
            </a:endParaRPr>
          </a:p>
        </p:txBody>
      </p:sp>
      <p:grpSp>
        <p:nvGrpSpPr>
          <p:cNvPr id="244" name="Google Shape;244;p28"/>
          <p:cNvGrpSpPr/>
          <p:nvPr/>
        </p:nvGrpSpPr>
        <p:grpSpPr>
          <a:xfrm>
            <a:off x="1066406" y="2254013"/>
            <a:ext cx="9749135" cy="4475760"/>
            <a:chOff x="1112" y="0"/>
            <a:chExt cx="9110490" cy="4234800"/>
          </a:xfrm>
        </p:grpSpPr>
        <p:sp>
          <p:nvSpPr>
            <p:cNvPr id="245" name="Google Shape;245;p28"/>
            <p:cNvSpPr/>
            <p:nvPr/>
          </p:nvSpPr>
          <p:spPr>
            <a:xfrm>
              <a:off x="1112" y="0"/>
              <a:ext cx="2892181" cy="4234718"/>
            </a:xfrm>
            <a:prstGeom prst="roundRect">
              <a:avLst>
                <a:gd name="adj" fmla="val 10000"/>
              </a:avLst>
            </a:prstGeom>
            <a:solidFill>
              <a:srgbClr val="386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46" name="Google Shape;246;p28"/>
            <p:cNvSpPr txBox="1"/>
            <p:nvPr/>
          </p:nvSpPr>
          <p:spPr>
            <a:xfrm>
              <a:off x="1112" y="0"/>
              <a:ext cx="2892181" cy="1270415"/>
            </a:xfrm>
            <a:prstGeom prst="rect">
              <a:avLst/>
            </a:prstGeom>
            <a:noFill/>
            <a:ln>
              <a:noFill/>
            </a:ln>
          </p:spPr>
          <p:txBody>
            <a:bodyPr spcFirstLastPara="1" wrap="square" lIns="99050" tIns="99050" rIns="99050" bIns="990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Day Habilitation Funding </a:t>
              </a:r>
              <a:endParaRPr kumimoji="0" sz="26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p:txBody>
        </p:sp>
        <p:sp>
          <p:nvSpPr>
            <p:cNvPr id="247" name="Google Shape;247;p28"/>
            <p:cNvSpPr/>
            <p:nvPr/>
          </p:nvSpPr>
          <p:spPr>
            <a:xfrm>
              <a:off x="290330" y="1270777"/>
              <a:ext cx="2313745" cy="831952"/>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48" name="Google Shape;248;p28"/>
            <p:cNvSpPr txBox="1"/>
            <p:nvPr/>
          </p:nvSpPr>
          <p:spPr>
            <a:xfrm>
              <a:off x="265965" y="1295143"/>
              <a:ext cx="2313600" cy="783300"/>
            </a:xfrm>
            <a:prstGeom prst="rect">
              <a:avLst/>
            </a:prstGeom>
            <a:noFill/>
            <a:ln>
              <a:noFill/>
            </a:ln>
          </p:spPr>
          <p:txBody>
            <a:bodyPr spcFirstLastPara="1" wrap="square" lIns="43175" tIns="32375" rIns="43175" bIns="3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College Support </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49" name="Google Shape;249;p28"/>
            <p:cNvSpPr/>
            <p:nvPr/>
          </p:nvSpPr>
          <p:spPr>
            <a:xfrm>
              <a:off x="290330" y="2230722"/>
              <a:ext cx="2313745" cy="831952"/>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50" name="Google Shape;250;p28"/>
            <p:cNvSpPr txBox="1"/>
            <p:nvPr/>
          </p:nvSpPr>
          <p:spPr>
            <a:xfrm>
              <a:off x="290331" y="2255097"/>
              <a:ext cx="2289600" cy="783300"/>
            </a:xfrm>
            <a:prstGeom prst="rect">
              <a:avLst/>
            </a:prstGeom>
            <a:noFill/>
            <a:ln>
              <a:noFill/>
            </a:ln>
          </p:spPr>
          <p:txBody>
            <a:bodyPr spcFirstLastPara="1" wrap="square" lIns="43175" tIns="32375" rIns="43175" bIns="3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Volunteer work during summer and college years  led to first job</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1" name="Google Shape;251;p28"/>
            <p:cNvSpPr/>
            <p:nvPr/>
          </p:nvSpPr>
          <p:spPr>
            <a:xfrm>
              <a:off x="290330" y="3190667"/>
              <a:ext cx="2313745" cy="831952"/>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52" name="Google Shape;252;p28"/>
            <p:cNvSpPr txBox="1"/>
            <p:nvPr/>
          </p:nvSpPr>
          <p:spPr>
            <a:xfrm>
              <a:off x="290331" y="3215050"/>
              <a:ext cx="2313900" cy="783300"/>
            </a:xfrm>
            <a:prstGeom prst="rect">
              <a:avLst/>
            </a:prstGeom>
            <a:noFill/>
            <a:ln>
              <a:noFill/>
            </a:ln>
          </p:spPr>
          <p:txBody>
            <a:bodyPr spcFirstLastPara="1" wrap="square" lIns="43175" tIns="32375" rIns="43175" bIns="3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Poetry and theatre Groups</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3" name="Google Shape;253;p28"/>
            <p:cNvSpPr/>
            <p:nvPr/>
          </p:nvSpPr>
          <p:spPr>
            <a:xfrm>
              <a:off x="3110207" y="0"/>
              <a:ext cx="2892181" cy="4234718"/>
            </a:xfrm>
            <a:prstGeom prst="roundRect">
              <a:avLst>
                <a:gd name="adj" fmla="val 10000"/>
              </a:avLst>
            </a:prstGeom>
            <a:solidFill>
              <a:srgbClr val="386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54" name="Google Shape;254;p28"/>
            <p:cNvSpPr txBox="1"/>
            <p:nvPr/>
          </p:nvSpPr>
          <p:spPr>
            <a:xfrm>
              <a:off x="3110207" y="0"/>
              <a:ext cx="2892181" cy="1270415"/>
            </a:xfrm>
            <a:prstGeom prst="rect">
              <a:avLst/>
            </a:prstGeom>
            <a:noFill/>
            <a:ln>
              <a:noFill/>
            </a:ln>
          </p:spPr>
          <p:txBody>
            <a:bodyPr spcFirstLastPara="1" wrap="square" lIns="99050" tIns="99050" rIns="99050" bIns="990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Agency Supported Self-Direction Funding</a:t>
              </a:r>
              <a:endParaRPr kumimoji="0" sz="22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p:txBody>
        </p:sp>
        <p:sp>
          <p:nvSpPr>
            <p:cNvPr id="255" name="Google Shape;255;p28"/>
            <p:cNvSpPr/>
            <p:nvPr/>
          </p:nvSpPr>
          <p:spPr>
            <a:xfrm>
              <a:off x="3399425" y="1271656"/>
              <a:ext cx="2313745" cy="1276825"/>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56" name="Google Shape;256;p28"/>
            <p:cNvSpPr txBox="1"/>
            <p:nvPr/>
          </p:nvSpPr>
          <p:spPr>
            <a:xfrm>
              <a:off x="3436822" y="1309053"/>
              <a:ext cx="2238951" cy="1202031"/>
            </a:xfrm>
            <a:prstGeom prst="rect">
              <a:avLst/>
            </a:prstGeom>
            <a:noFill/>
            <a:ln>
              <a:noFill/>
            </a:ln>
          </p:spPr>
          <p:txBody>
            <a:bodyPr spcFirstLastPara="1" wrap="square" lIns="43175" tIns="32375" rIns="43175" bIns="3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Support from live in caregiver and other direct support</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7" name="Google Shape;257;p28"/>
            <p:cNvSpPr/>
            <p:nvPr/>
          </p:nvSpPr>
          <p:spPr>
            <a:xfrm>
              <a:off x="3399425" y="2744916"/>
              <a:ext cx="2313745" cy="1276825"/>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58" name="Google Shape;258;p28"/>
            <p:cNvSpPr txBox="1"/>
            <p:nvPr/>
          </p:nvSpPr>
          <p:spPr>
            <a:xfrm>
              <a:off x="3436822" y="2782313"/>
              <a:ext cx="2238951" cy="1202031"/>
            </a:xfrm>
            <a:prstGeom prst="rect">
              <a:avLst/>
            </a:prstGeom>
            <a:noFill/>
            <a:ln>
              <a:noFill/>
            </a:ln>
          </p:spPr>
          <p:txBody>
            <a:bodyPr spcFirstLastPara="1" wrap="square" lIns="43175" tIns="32375" rIns="43175" bIns="3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Special self-hired staff to attend synagogue</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9" name="Google Shape;259;p28"/>
            <p:cNvSpPr/>
            <p:nvPr/>
          </p:nvSpPr>
          <p:spPr>
            <a:xfrm>
              <a:off x="6219302" y="0"/>
              <a:ext cx="2892300" cy="4234800"/>
            </a:xfrm>
            <a:prstGeom prst="roundRect">
              <a:avLst>
                <a:gd name="adj" fmla="val 10000"/>
              </a:avLst>
            </a:prstGeom>
            <a:solidFill>
              <a:srgbClr val="386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0" name="Google Shape;260;p28"/>
            <p:cNvSpPr txBox="1"/>
            <p:nvPr/>
          </p:nvSpPr>
          <p:spPr>
            <a:xfrm>
              <a:off x="6219302" y="0"/>
              <a:ext cx="2892181" cy="1270415"/>
            </a:xfrm>
            <a:prstGeom prst="rect">
              <a:avLst/>
            </a:prstGeom>
            <a:noFill/>
            <a:ln>
              <a:noFill/>
            </a:ln>
          </p:spPr>
          <p:txBody>
            <a:bodyPr spcFirstLastPara="1" wrap="square" lIns="99050" tIns="99050" rIns="99050" bIns="990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Employment</a:t>
              </a:r>
              <a:endParaRPr kumimoji="0" sz="26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p:txBody>
        </p:sp>
        <p:sp>
          <p:nvSpPr>
            <p:cNvPr id="261" name="Google Shape;261;p28"/>
            <p:cNvSpPr/>
            <p:nvPr/>
          </p:nvSpPr>
          <p:spPr>
            <a:xfrm>
              <a:off x="6508520" y="1271656"/>
              <a:ext cx="2313745" cy="1276825"/>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2" name="Google Shape;262;p28"/>
            <p:cNvSpPr txBox="1"/>
            <p:nvPr/>
          </p:nvSpPr>
          <p:spPr>
            <a:xfrm>
              <a:off x="6545917" y="1309053"/>
              <a:ext cx="2238951" cy="1202031"/>
            </a:xfrm>
            <a:prstGeom prst="rect">
              <a:avLst/>
            </a:prstGeom>
            <a:noFill/>
            <a:ln>
              <a:noFill/>
            </a:ln>
          </p:spPr>
          <p:txBody>
            <a:bodyPr spcFirstLastPara="1" wrap="square" lIns="43175" tIns="32375" rIns="43175" bIns="3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ETP Funding (combined state and waiver funding) to find job</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63" name="Google Shape;263;p28"/>
            <p:cNvSpPr/>
            <p:nvPr/>
          </p:nvSpPr>
          <p:spPr>
            <a:xfrm>
              <a:off x="6508520" y="2744916"/>
              <a:ext cx="2313745" cy="1276825"/>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64" name="Google Shape;264;p28"/>
            <p:cNvSpPr txBox="1"/>
            <p:nvPr/>
          </p:nvSpPr>
          <p:spPr>
            <a:xfrm>
              <a:off x="6545917" y="2782313"/>
              <a:ext cx="2238951" cy="1202031"/>
            </a:xfrm>
            <a:prstGeom prst="rect">
              <a:avLst/>
            </a:prstGeom>
            <a:noFill/>
            <a:ln>
              <a:noFill/>
            </a:ln>
          </p:spPr>
          <p:txBody>
            <a:bodyPr spcFirstLastPara="1" wrap="square" lIns="43175" tIns="32375" rIns="43175" bIns="323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Waiver long term supports</a:t>
              </a:r>
              <a:endParaRPr kumimoji="0" sz="17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sz="4400" b="1" u="sng" dirty="0">
                <a:solidFill>
                  <a:schemeClr val="tx1"/>
                </a:solidFill>
                <a:latin typeface="Calibri" panose="020F0502020204030204" pitchFamily="34" charset="0"/>
                <a:cs typeface="Calibri" panose="020F0502020204030204" pitchFamily="34" charset="0"/>
              </a:rPr>
              <a:t>Welcome</a:t>
            </a:r>
            <a:endParaRPr lang="en-US" u="sng" dirty="0"/>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p:txBody>
          <a:bodyPr/>
          <a:lstStyle/>
          <a:p>
            <a:pPr marL="0" indent="0">
              <a:buNone/>
            </a:pPr>
            <a:endParaRPr lang="en-US" sz="2800" b="1" dirty="0">
              <a:solidFill>
                <a:schemeClr val="tx1"/>
              </a:solidFill>
              <a:latin typeface="Calibri" panose="020F0502020204030204" pitchFamily="34" charset="0"/>
              <a:cs typeface="Calibri" panose="020F0502020204030204" pitchFamily="34" charset="0"/>
            </a:endParaRPr>
          </a:p>
          <a:p>
            <a:pPr marL="0" indent="0">
              <a:buNone/>
            </a:pPr>
            <a:endParaRPr lang="en-US" b="1" dirty="0">
              <a:latin typeface="Calibri" panose="020F0502020204030204" pitchFamily="34" charset="0"/>
              <a:cs typeface="Calibri" panose="020F0502020204030204" pitchFamily="34" charset="0"/>
            </a:endParaRPr>
          </a:p>
          <a:p>
            <a:pPr marL="0" indent="0" algn="ctr">
              <a:buNone/>
            </a:pPr>
            <a:r>
              <a:rPr lang="en-US" sz="3200" b="1" dirty="0">
                <a:solidFill>
                  <a:schemeClr val="tx1"/>
                </a:solidFill>
                <a:latin typeface="Calibri" panose="020F0502020204030204" pitchFamily="34" charset="0"/>
                <a:cs typeface="Calibri" panose="020F0502020204030204" pitchFamily="34" charset="0"/>
              </a:rPr>
              <a:t>Andrew Houtenville</a:t>
            </a:r>
            <a:br>
              <a:rPr lang="en-US" sz="3200" b="1" dirty="0">
                <a:solidFill>
                  <a:schemeClr val="tx1"/>
                </a:solidFill>
                <a:latin typeface="Calibri" panose="020F0502020204030204" pitchFamily="34" charset="0"/>
                <a:cs typeface="Calibri" panose="020F0502020204030204" pitchFamily="34" charset="0"/>
              </a:rPr>
            </a:br>
            <a:r>
              <a:rPr lang="en-US" sz="3200" dirty="0">
                <a:solidFill>
                  <a:schemeClr val="tx1"/>
                </a:solidFill>
                <a:latin typeface="Calibri" panose="020F0502020204030204" pitchFamily="34" charset="0"/>
                <a:cs typeface="Calibri" panose="020F0502020204030204" pitchFamily="34" charset="0"/>
              </a:rPr>
              <a:t>University of New Hampshire</a:t>
            </a:r>
            <a:br>
              <a:rPr lang="en-US" sz="3200" dirty="0">
                <a:solidFill>
                  <a:schemeClr val="tx1"/>
                </a:solidFill>
                <a:latin typeface="Calibri" panose="020F0502020204030204" pitchFamily="34" charset="0"/>
                <a:cs typeface="Calibri" panose="020F0502020204030204" pitchFamily="34" charset="0"/>
              </a:rPr>
            </a:br>
            <a:br>
              <a:rPr lang="en-US" sz="3200" dirty="0">
                <a:solidFill>
                  <a:schemeClr val="tx1"/>
                </a:solidFill>
                <a:latin typeface="Calibri" panose="020F0502020204030204" pitchFamily="34" charset="0"/>
                <a:cs typeface="Calibri" panose="020F0502020204030204" pitchFamily="34" charset="0"/>
              </a:rPr>
            </a:br>
            <a:endParaRPr lang="en-US" sz="3200" dirty="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1377615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9"/>
          <p:cNvSpPr txBox="1">
            <a:spLocks noGrp="1"/>
          </p:cNvSpPr>
          <p:nvPr>
            <p:ph type="title"/>
          </p:nvPr>
        </p:nvSpPr>
        <p:spPr>
          <a:xfrm>
            <a:off x="810000" y="326188"/>
            <a:ext cx="10572000" cy="9705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1800"/>
              <a:buNone/>
            </a:pPr>
            <a:r>
              <a:rPr lang="en-US">
                <a:solidFill>
                  <a:srgbClr val="386A73"/>
                </a:solidFill>
              </a:rPr>
              <a:t>Basic Funding Building Blocks</a:t>
            </a:r>
            <a:endParaRPr>
              <a:solidFill>
                <a:srgbClr val="386A73"/>
              </a:solidFill>
            </a:endParaRPr>
          </a:p>
        </p:txBody>
      </p:sp>
      <p:sp>
        <p:nvSpPr>
          <p:cNvPr id="270" name="Google Shape;270;p29"/>
          <p:cNvSpPr txBox="1">
            <a:spLocks noGrp="1"/>
          </p:cNvSpPr>
          <p:nvPr>
            <p:ph type="sldNum" idx="12"/>
          </p:nvPr>
        </p:nvSpPr>
        <p:spPr>
          <a:xfrm>
            <a:off x="10595131" y="6188163"/>
            <a:ext cx="1062300" cy="490500"/>
          </a:xfrm>
          <a:prstGeom prst="rect">
            <a:avLst/>
          </a:prstGeom>
          <a:noFill/>
          <a:ln>
            <a:noFill/>
          </a:ln>
        </p:spPr>
        <p:txBody>
          <a:bodyPr spcFirstLastPara="1" wrap="square" lIns="91425" tIns="45700" rIns="91425" bIns="108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fld id="{00000000-1234-1234-1234-123412341234}" type="slidenum">
              <a:rPr kumimoji="0" lang="en-US" sz="2000" b="0" i="0" u="none" strike="noStrike" kern="0" cap="none" spc="0" normalizeH="0" baseline="0" noProof="0">
                <a:ln>
                  <a:noFill/>
                </a:ln>
                <a:solidFill>
                  <a:srgbClr val="DDBBAE"/>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t>50</a:t>
            </a:fld>
            <a:endParaRPr kumimoji="0" sz="2000" b="0" i="0" u="none" strike="noStrike" kern="0" cap="none" spc="0" normalizeH="0" baseline="0" noProof="0">
              <a:ln>
                <a:noFill/>
              </a:ln>
              <a:solidFill>
                <a:srgbClr val="DDBBAE"/>
              </a:solidFill>
              <a:effectLst/>
              <a:uLnTx/>
              <a:uFillTx/>
              <a:latin typeface="Century Gothic"/>
              <a:sym typeface="Century Gothic"/>
            </a:endParaRPr>
          </a:p>
        </p:txBody>
      </p:sp>
      <p:grpSp>
        <p:nvGrpSpPr>
          <p:cNvPr id="271" name="Google Shape;271;p29"/>
          <p:cNvGrpSpPr/>
          <p:nvPr/>
        </p:nvGrpSpPr>
        <p:grpSpPr>
          <a:xfrm>
            <a:off x="991525" y="2381461"/>
            <a:ext cx="10028248" cy="4047310"/>
            <a:chOff x="0" y="56677"/>
            <a:chExt cx="9797038" cy="3980047"/>
          </a:xfrm>
        </p:grpSpPr>
        <p:sp>
          <p:nvSpPr>
            <p:cNvPr id="272" name="Google Shape;272;p29"/>
            <p:cNvSpPr/>
            <p:nvPr/>
          </p:nvSpPr>
          <p:spPr>
            <a:xfrm>
              <a:off x="0" y="56677"/>
              <a:ext cx="3061574" cy="1836945"/>
            </a:xfrm>
            <a:prstGeom prst="rect">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73" name="Google Shape;273;p29"/>
            <p:cNvSpPr txBox="1"/>
            <p:nvPr/>
          </p:nvSpPr>
          <p:spPr>
            <a:xfrm>
              <a:off x="0" y="56677"/>
              <a:ext cx="3061500" cy="1836900"/>
            </a:xfrm>
            <a:prstGeom prst="rect">
              <a:avLst/>
            </a:prstGeom>
            <a:solidFill>
              <a:srgbClr val="6F0043"/>
            </a:solidFill>
            <a:ln>
              <a:noFill/>
            </a:ln>
          </p:spPr>
          <p:txBody>
            <a:bodyPr spcFirstLastPara="1" wrap="square" lIns="163825" tIns="163825" rIns="163825" bIns="1638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3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VR </a:t>
              </a:r>
              <a:endParaRPr kumimoji="0" sz="43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74" name="Google Shape;274;p29"/>
            <p:cNvSpPr/>
            <p:nvPr/>
          </p:nvSpPr>
          <p:spPr>
            <a:xfrm>
              <a:off x="3367732" y="56677"/>
              <a:ext cx="3061574" cy="1836945"/>
            </a:xfrm>
            <a:prstGeom prst="rect">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75" name="Google Shape;275;p29"/>
            <p:cNvSpPr txBox="1"/>
            <p:nvPr/>
          </p:nvSpPr>
          <p:spPr>
            <a:xfrm>
              <a:off x="3367732" y="56677"/>
              <a:ext cx="3061574" cy="1836945"/>
            </a:xfrm>
            <a:prstGeom prst="rect">
              <a:avLst/>
            </a:prstGeom>
            <a:solidFill>
              <a:srgbClr val="6F0043"/>
            </a:solidFill>
            <a:ln>
              <a:noFill/>
            </a:ln>
          </p:spPr>
          <p:txBody>
            <a:bodyPr spcFirstLastPara="1" wrap="square" lIns="163825" tIns="163825" rIns="163825" bIns="1638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3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Waiver Funding </a:t>
              </a:r>
              <a:endParaRPr kumimoji="0" sz="43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76" name="Google Shape;276;p29"/>
            <p:cNvSpPr/>
            <p:nvPr/>
          </p:nvSpPr>
          <p:spPr>
            <a:xfrm>
              <a:off x="6735464" y="56677"/>
              <a:ext cx="3061574" cy="1836945"/>
            </a:xfrm>
            <a:prstGeom prst="rect">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77" name="Google Shape;277;p29"/>
            <p:cNvSpPr txBox="1"/>
            <p:nvPr/>
          </p:nvSpPr>
          <p:spPr>
            <a:xfrm>
              <a:off x="6735464" y="56677"/>
              <a:ext cx="3061500" cy="1836900"/>
            </a:xfrm>
            <a:prstGeom prst="rect">
              <a:avLst/>
            </a:prstGeom>
            <a:solidFill>
              <a:srgbClr val="6F0043"/>
            </a:solidFill>
            <a:ln>
              <a:noFill/>
            </a:ln>
          </p:spPr>
          <p:txBody>
            <a:bodyPr spcFirstLastPara="1" wrap="square" lIns="163825" tIns="163825" rIns="163825" bIns="1638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3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Local Funding</a:t>
              </a:r>
              <a:endParaRPr kumimoji="0" sz="43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78" name="Google Shape;278;p29"/>
            <p:cNvSpPr/>
            <p:nvPr/>
          </p:nvSpPr>
          <p:spPr>
            <a:xfrm>
              <a:off x="1683866" y="2199779"/>
              <a:ext cx="3061574" cy="1836945"/>
            </a:xfrm>
            <a:prstGeom prst="rect">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79" name="Google Shape;279;p29"/>
            <p:cNvSpPr txBox="1"/>
            <p:nvPr/>
          </p:nvSpPr>
          <p:spPr>
            <a:xfrm>
              <a:off x="1683866" y="2199779"/>
              <a:ext cx="3061574" cy="1836945"/>
            </a:xfrm>
            <a:prstGeom prst="rect">
              <a:avLst/>
            </a:prstGeom>
            <a:solidFill>
              <a:srgbClr val="6F0043"/>
            </a:solidFill>
            <a:ln>
              <a:noFill/>
            </a:ln>
          </p:spPr>
          <p:txBody>
            <a:bodyPr spcFirstLastPara="1" wrap="square" lIns="163825" tIns="163825" rIns="163825" bIns="1638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9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Foundation</a:t>
              </a:r>
              <a:r>
                <a:rPr kumimoji="0" lang="en-US" sz="43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 </a:t>
              </a:r>
              <a:r>
                <a:rPr kumimoji="0" lang="en-US" sz="39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Funding </a:t>
              </a:r>
              <a:endParaRPr kumimoji="0" sz="39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80" name="Google Shape;280;p29"/>
            <p:cNvSpPr/>
            <p:nvPr/>
          </p:nvSpPr>
          <p:spPr>
            <a:xfrm>
              <a:off x="5051598" y="2199779"/>
              <a:ext cx="3061574" cy="1836945"/>
            </a:xfrm>
            <a:prstGeom prst="rect">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1" name="Google Shape;281;p29"/>
            <p:cNvSpPr txBox="1"/>
            <p:nvPr/>
          </p:nvSpPr>
          <p:spPr>
            <a:xfrm>
              <a:off x="5051598" y="2199779"/>
              <a:ext cx="3061574" cy="1836945"/>
            </a:xfrm>
            <a:prstGeom prst="rect">
              <a:avLst/>
            </a:prstGeom>
            <a:solidFill>
              <a:srgbClr val="6F0043"/>
            </a:solidFill>
            <a:ln>
              <a:noFill/>
            </a:ln>
          </p:spPr>
          <p:txBody>
            <a:bodyPr spcFirstLastPara="1" wrap="square" lIns="163825" tIns="163825" rIns="163825" bIns="1638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3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Ticket to Work</a:t>
              </a:r>
              <a:endParaRPr kumimoji="0" sz="43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0"/>
          <p:cNvSpPr txBox="1">
            <a:spLocks noGrp="1"/>
          </p:cNvSpPr>
          <p:nvPr>
            <p:ph type="title"/>
          </p:nvPr>
        </p:nvSpPr>
        <p:spPr>
          <a:xfrm>
            <a:off x="810000" y="506751"/>
            <a:ext cx="10572000" cy="695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1800"/>
              <a:buNone/>
            </a:pPr>
            <a:r>
              <a:rPr lang="en-US" sz="4200">
                <a:solidFill>
                  <a:srgbClr val="386A73"/>
                </a:solidFill>
              </a:rPr>
              <a:t>Taking a Closer Look  </a:t>
            </a:r>
            <a:endParaRPr sz="4200">
              <a:solidFill>
                <a:srgbClr val="386A73"/>
              </a:solidFill>
            </a:endParaRPr>
          </a:p>
        </p:txBody>
      </p:sp>
      <p:sp>
        <p:nvSpPr>
          <p:cNvPr id="287" name="Google Shape;287;p30"/>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fld id="{00000000-1234-1234-1234-123412341234}" type="slidenum">
              <a:rPr kumimoji="0" lang="en-US" sz="2000" b="0" i="0" u="none" strike="noStrike" kern="0" cap="none" spc="0" normalizeH="0" baseline="0" noProof="0">
                <a:ln>
                  <a:noFill/>
                </a:ln>
                <a:solidFill>
                  <a:srgbClr val="DDBBAE"/>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t>51</a:t>
            </a:fld>
            <a:endParaRPr kumimoji="0" sz="2000" b="0" i="0" u="none" strike="noStrike" kern="0" cap="none" spc="0" normalizeH="0" baseline="0" noProof="0">
              <a:ln>
                <a:noFill/>
              </a:ln>
              <a:solidFill>
                <a:srgbClr val="DDBBAE"/>
              </a:solidFill>
              <a:effectLst/>
              <a:uLnTx/>
              <a:uFillTx/>
              <a:latin typeface="Century Gothic"/>
              <a:sym typeface="Century Gothic"/>
            </a:endParaRPr>
          </a:p>
        </p:txBody>
      </p:sp>
      <p:grpSp>
        <p:nvGrpSpPr>
          <p:cNvPr id="288" name="Google Shape;288;p30"/>
          <p:cNvGrpSpPr/>
          <p:nvPr/>
        </p:nvGrpSpPr>
        <p:grpSpPr>
          <a:xfrm>
            <a:off x="186475" y="2299224"/>
            <a:ext cx="11089660" cy="4175049"/>
            <a:chOff x="26403" y="325278"/>
            <a:chExt cx="11776213" cy="4604157"/>
          </a:xfrm>
        </p:grpSpPr>
        <p:sp>
          <p:nvSpPr>
            <p:cNvPr id="289" name="Google Shape;289;p30"/>
            <p:cNvSpPr/>
            <p:nvPr/>
          </p:nvSpPr>
          <p:spPr>
            <a:xfrm>
              <a:off x="26403" y="325279"/>
              <a:ext cx="3746400" cy="4604100"/>
            </a:xfrm>
            <a:prstGeom prst="roundRect">
              <a:avLst>
                <a:gd name="adj" fmla="val 10000"/>
              </a:avLst>
            </a:prstGeom>
            <a:solidFill>
              <a:srgbClr val="386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86A73"/>
                </a:solidFill>
                <a:effectLst/>
                <a:uLnTx/>
                <a:uFillTx/>
                <a:latin typeface="Century Gothic"/>
                <a:ea typeface="Century Gothic"/>
                <a:cs typeface="Century Gothic"/>
                <a:sym typeface="Century Gothic"/>
              </a:endParaRPr>
            </a:p>
          </p:txBody>
        </p:sp>
        <p:sp>
          <p:nvSpPr>
            <p:cNvPr id="290" name="Google Shape;290;p30"/>
            <p:cNvSpPr txBox="1"/>
            <p:nvPr/>
          </p:nvSpPr>
          <p:spPr>
            <a:xfrm>
              <a:off x="26403" y="325278"/>
              <a:ext cx="3746400" cy="1153500"/>
            </a:xfrm>
            <a:prstGeom prst="rect">
              <a:avLst/>
            </a:prstGeom>
            <a:noFill/>
            <a:ln>
              <a:noFill/>
            </a:ln>
          </p:spPr>
          <p:txBody>
            <a:bodyPr spcFirstLastPara="1" wrap="square" lIns="118100" tIns="118100" rIns="118100" bIns="118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1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Waiver Funding</a:t>
              </a:r>
              <a:endParaRPr kumimoji="0" sz="31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p:txBody>
        </p:sp>
        <p:sp>
          <p:nvSpPr>
            <p:cNvPr id="291" name="Google Shape;291;p30"/>
            <p:cNvSpPr/>
            <p:nvPr/>
          </p:nvSpPr>
          <p:spPr>
            <a:xfrm>
              <a:off x="376081" y="1479710"/>
              <a:ext cx="2997000" cy="654900"/>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92" name="Google Shape;292;p30"/>
            <p:cNvSpPr txBox="1"/>
            <p:nvPr/>
          </p:nvSpPr>
          <p:spPr>
            <a:xfrm>
              <a:off x="414428" y="1510938"/>
              <a:ext cx="2958900" cy="616500"/>
            </a:xfrm>
            <a:prstGeom prst="rect">
              <a:avLst/>
            </a:prstGeom>
            <a:noFill/>
            <a:ln>
              <a:noFill/>
            </a:ln>
          </p:spPr>
          <p:txBody>
            <a:bodyPr spcFirstLastPara="1" wrap="square" lIns="35550" tIns="26650" rIns="35550" bIns="2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Person Centered Planning and Resource Development</a:t>
              </a:r>
              <a:endParaRPr kumimoji="0"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93" name="Google Shape;293;p30"/>
            <p:cNvSpPr/>
            <p:nvPr/>
          </p:nvSpPr>
          <p:spPr>
            <a:xfrm>
              <a:off x="376081" y="2159653"/>
              <a:ext cx="2997127" cy="733054"/>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94" name="Google Shape;294;p30"/>
            <p:cNvSpPr txBox="1"/>
            <p:nvPr/>
          </p:nvSpPr>
          <p:spPr>
            <a:xfrm>
              <a:off x="397551" y="2181123"/>
              <a:ext cx="2954187" cy="690114"/>
            </a:xfrm>
            <a:prstGeom prst="rect">
              <a:avLst/>
            </a:prstGeom>
            <a:noFill/>
            <a:ln>
              <a:noFill/>
            </a:ln>
          </p:spPr>
          <p:txBody>
            <a:bodyPr spcFirstLastPara="1" wrap="square" lIns="35550" tIns="26650" rIns="35550" bIns="2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Discovery for Customized Employment</a:t>
              </a:r>
              <a:endParaRPr kumimoji="0" sz="12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95" name="Google Shape;295;p30"/>
            <p:cNvSpPr/>
            <p:nvPr/>
          </p:nvSpPr>
          <p:spPr>
            <a:xfrm>
              <a:off x="376090" y="2917801"/>
              <a:ext cx="2997000" cy="654900"/>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96" name="Google Shape;296;p30"/>
            <p:cNvSpPr txBox="1"/>
            <p:nvPr/>
          </p:nvSpPr>
          <p:spPr>
            <a:xfrm>
              <a:off x="402638" y="2944213"/>
              <a:ext cx="2943900" cy="675900"/>
            </a:xfrm>
            <a:prstGeom prst="rect">
              <a:avLst/>
            </a:prstGeom>
            <a:noFill/>
            <a:ln>
              <a:noFill/>
            </a:ln>
          </p:spPr>
          <p:txBody>
            <a:bodyPr spcFirstLastPara="1" wrap="square" lIns="35550" tIns="26650" rIns="35550" bIns="266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Ongoing Support for Community and Home Life</a:t>
              </a:r>
              <a:endParaRPr kumimoji="0"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97" name="Google Shape;297;p30"/>
            <p:cNvSpPr/>
            <p:nvPr/>
          </p:nvSpPr>
          <p:spPr>
            <a:xfrm>
              <a:off x="376090" y="3623830"/>
              <a:ext cx="2997000" cy="540900"/>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98" name="Google Shape;298;p30"/>
            <p:cNvSpPr txBox="1"/>
            <p:nvPr/>
          </p:nvSpPr>
          <p:spPr>
            <a:xfrm>
              <a:off x="385329" y="3663528"/>
              <a:ext cx="2978700" cy="492300"/>
            </a:xfrm>
            <a:prstGeom prst="rect">
              <a:avLst/>
            </a:prstGeom>
            <a:noFill/>
            <a:ln>
              <a:noFill/>
            </a:ln>
          </p:spPr>
          <p:txBody>
            <a:bodyPr spcFirstLastPara="1" wrap="square" lIns="38100" tIns="28575" rIns="38100" bIns="2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Long Term Employment Support</a:t>
              </a:r>
              <a:endParaRPr kumimoji="0"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99" name="Google Shape;299;p30"/>
            <p:cNvSpPr/>
            <p:nvPr/>
          </p:nvSpPr>
          <p:spPr>
            <a:xfrm>
              <a:off x="376081" y="4189916"/>
              <a:ext cx="2997127" cy="492178"/>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00" name="Google Shape;300;p30"/>
            <p:cNvSpPr txBox="1"/>
            <p:nvPr/>
          </p:nvSpPr>
          <p:spPr>
            <a:xfrm>
              <a:off x="390496" y="4204331"/>
              <a:ext cx="2968297" cy="463348"/>
            </a:xfrm>
            <a:prstGeom prst="rect">
              <a:avLst/>
            </a:prstGeom>
            <a:noFill/>
            <a:ln>
              <a:noFill/>
            </a:ln>
          </p:spPr>
          <p:txBody>
            <a:bodyPr spcFirstLastPara="1" wrap="square" lIns="38100" tIns="28575" rIns="38100" bIns="2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Job Development if VR Declines</a:t>
              </a:r>
              <a:endParaRPr kumimoji="0"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01" name="Google Shape;301;p30"/>
            <p:cNvSpPr/>
            <p:nvPr/>
          </p:nvSpPr>
          <p:spPr>
            <a:xfrm>
              <a:off x="4028819" y="325335"/>
              <a:ext cx="3746400" cy="4604100"/>
            </a:xfrm>
            <a:prstGeom prst="roundRect">
              <a:avLst>
                <a:gd name="adj" fmla="val 10000"/>
              </a:avLst>
            </a:prstGeom>
            <a:solidFill>
              <a:srgbClr val="386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02" name="Google Shape;302;p30"/>
            <p:cNvSpPr txBox="1"/>
            <p:nvPr/>
          </p:nvSpPr>
          <p:spPr>
            <a:xfrm>
              <a:off x="4028819" y="325332"/>
              <a:ext cx="3746400" cy="1153500"/>
            </a:xfrm>
            <a:prstGeom prst="rect">
              <a:avLst/>
            </a:prstGeom>
            <a:noFill/>
            <a:ln>
              <a:noFill/>
            </a:ln>
          </p:spPr>
          <p:txBody>
            <a:bodyPr spcFirstLastPara="1" wrap="square" lIns="118100" tIns="118100" rIns="118100" bIns="118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1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VR Funding</a:t>
              </a:r>
              <a:endParaRPr kumimoji="0" sz="3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03" name="Google Shape;303;p30"/>
            <p:cNvSpPr/>
            <p:nvPr/>
          </p:nvSpPr>
          <p:spPr>
            <a:xfrm>
              <a:off x="4403472" y="1478954"/>
              <a:ext cx="2997127" cy="718115"/>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04" name="Google Shape;304;p30"/>
            <p:cNvSpPr txBox="1"/>
            <p:nvPr/>
          </p:nvSpPr>
          <p:spPr>
            <a:xfrm>
              <a:off x="4424505" y="1499987"/>
              <a:ext cx="2955061" cy="676049"/>
            </a:xfrm>
            <a:prstGeom prst="rect">
              <a:avLst/>
            </a:prstGeom>
            <a:noFill/>
            <a:ln>
              <a:noFill/>
            </a:ln>
          </p:spPr>
          <p:txBody>
            <a:bodyPr spcFirstLastPara="1" wrap="square" lIns="38100" tIns="28575" rIns="38100" bIns="2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Discovery and Assessment</a:t>
              </a:r>
              <a:endParaRPr kumimoji="0"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05" name="Google Shape;305;p30"/>
            <p:cNvSpPr/>
            <p:nvPr/>
          </p:nvSpPr>
          <p:spPr>
            <a:xfrm>
              <a:off x="4403472" y="2307549"/>
              <a:ext cx="2997127" cy="718115"/>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06" name="Google Shape;306;p30"/>
            <p:cNvSpPr txBox="1"/>
            <p:nvPr/>
          </p:nvSpPr>
          <p:spPr>
            <a:xfrm>
              <a:off x="4424505" y="2328582"/>
              <a:ext cx="2955061" cy="676049"/>
            </a:xfrm>
            <a:prstGeom prst="rect">
              <a:avLst/>
            </a:prstGeom>
            <a:noFill/>
            <a:ln>
              <a:noFill/>
            </a:ln>
          </p:spPr>
          <p:txBody>
            <a:bodyPr spcFirstLastPara="1" wrap="square" lIns="38100" tIns="28575" rIns="38100" bIns="2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Paid Internships and Exploration</a:t>
              </a:r>
              <a:endParaRPr kumimoji="0"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07" name="Google Shape;307;p30"/>
            <p:cNvSpPr/>
            <p:nvPr/>
          </p:nvSpPr>
          <p:spPr>
            <a:xfrm>
              <a:off x="4403472" y="3136144"/>
              <a:ext cx="2997127" cy="718115"/>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08" name="Google Shape;308;p30"/>
            <p:cNvSpPr txBox="1"/>
            <p:nvPr/>
          </p:nvSpPr>
          <p:spPr>
            <a:xfrm>
              <a:off x="4424505" y="3157177"/>
              <a:ext cx="2955061" cy="676049"/>
            </a:xfrm>
            <a:prstGeom prst="rect">
              <a:avLst/>
            </a:prstGeom>
            <a:noFill/>
            <a:ln>
              <a:noFill/>
            </a:ln>
          </p:spPr>
          <p:txBody>
            <a:bodyPr spcFirstLastPara="1" wrap="square" lIns="38100" tIns="28575" rIns="38100" bIns="2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Job Development</a:t>
              </a:r>
              <a:endParaRPr kumimoji="0"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09" name="Google Shape;309;p30"/>
            <p:cNvSpPr/>
            <p:nvPr/>
          </p:nvSpPr>
          <p:spPr>
            <a:xfrm>
              <a:off x="4403472" y="3964738"/>
              <a:ext cx="2997127" cy="718115"/>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0" name="Google Shape;310;p30"/>
            <p:cNvSpPr txBox="1"/>
            <p:nvPr/>
          </p:nvSpPr>
          <p:spPr>
            <a:xfrm>
              <a:off x="4424505" y="3985771"/>
              <a:ext cx="2955061" cy="676049"/>
            </a:xfrm>
            <a:prstGeom prst="rect">
              <a:avLst/>
            </a:prstGeom>
            <a:noFill/>
            <a:ln>
              <a:noFill/>
            </a:ln>
          </p:spPr>
          <p:txBody>
            <a:bodyPr spcFirstLastPara="1" wrap="square" lIns="38100" tIns="28575" rIns="38100" bIns="2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Intensive Supports</a:t>
              </a:r>
              <a:endParaRPr kumimoji="0"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11" name="Google Shape;311;p30"/>
            <p:cNvSpPr/>
            <p:nvPr/>
          </p:nvSpPr>
          <p:spPr>
            <a:xfrm>
              <a:off x="8056216" y="325334"/>
              <a:ext cx="3746400" cy="4604100"/>
            </a:xfrm>
            <a:prstGeom prst="roundRect">
              <a:avLst>
                <a:gd name="adj" fmla="val 10000"/>
              </a:avLst>
            </a:prstGeom>
            <a:solidFill>
              <a:srgbClr val="386A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2" name="Google Shape;312;p30"/>
            <p:cNvSpPr txBox="1"/>
            <p:nvPr/>
          </p:nvSpPr>
          <p:spPr>
            <a:xfrm>
              <a:off x="8056216" y="325332"/>
              <a:ext cx="3746400" cy="1153500"/>
            </a:xfrm>
            <a:prstGeom prst="rect">
              <a:avLst/>
            </a:prstGeom>
            <a:noFill/>
            <a:ln>
              <a:noFill/>
            </a:ln>
          </p:spPr>
          <p:txBody>
            <a:bodyPr spcFirstLastPara="1" wrap="square" lIns="118100" tIns="118100" rIns="118100" bIns="1181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FEFEFE"/>
                  </a:solidFill>
                  <a:effectLst/>
                  <a:uLnTx/>
                  <a:uFillTx/>
                  <a:latin typeface="Century Gothic"/>
                  <a:ea typeface="Century Gothic"/>
                  <a:cs typeface="Century Gothic"/>
                  <a:sym typeface="Century Gothic"/>
                </a:rPr>
                <a:t>Local and Foundation Funding</a:t>
              </a:r>
              <a:endParaRPr kumimoji="0" sz="2600" b="0" i="0" u="none" strike="noStrike" kern="0" cap="none" spc="0" normalizeH="0" baseline="0" noProof="0">
                <a:ln>
                  <a:noFill/>
                </a:ln>
                <a:solidFill>
                  <a:srgbClr val="FEFEFE"/>
                </a:solidFill>
                <a:effectLst/>
                <a:uLnTx/>
                <a:uFillTx/>
                <a:latin typeface="Century Gothic"/>
                <a:ea typeface="Century Gothic"/>
                <a:cs typeface="Century Gothic"/>
                <a:sym typeface="Century Gothic"/>
              </a:endParaRPr>
            </a:p>
          </p:txBody>
        </p:sp>
        <p:sp>
          <p:nvSpPr>
            <p:cNvPr id="313" name="Google Shape;313;p30"/>
            <p:cNvSpPr/>
            <p:nvPr/>
          </p:nvSpPr>
          <p:spPr>
            <a:xfrm>
              <a:off x="8430862" y="1479255"/>
              <a:ext cx="2997127" cy="968438"/>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4" name="Google Shape;314;p30"/>
            <p:cNvSpPr txBox="1"/>
            <p:nvPr/>
          </p:nvSpPr>
          <p:spPr>
            <a:xfrm>
              <a:off x="8459227" y="1507620"/>
              <a:ext cx="2940397" cy="911708"/>
            </a:xfrm>
            <a:prstGeom prst="rect">
              <a:avLst/>
            </a:prstGeom>
            <a:noFill/>
            <a:ln>
              <a:noFill/>
            </a:ln>
          </p:spPr>
          <p:txBody>
            <a:bodyPr spcFirstLastPara="1" wrap="square" lIns="38100" tIns="28575" rIns="38100" bIns="2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Person Centered Planning and Discovery</a:t>
              </a:r>
              <a:endParaRPr kumimoji="0"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15" name="Google Shape;315;p30"/>
            <p:cNvSpPr/>
            <p:nvPr/>
          </p:nvSpPr>
          <p:spPr>
            <a:xfrm>
              <a:off x="8430862" y="2596684"/>
              <a:ext cx="2997127" cy="968438"/>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6" name="Google Shape;316;p30"/>
            <p:cNvSpPr txBox="1"/>
            <p:nvPr/>
          </p:nvSpPr>
          <p:spPr>
            <a:xfrm>
              <a:off x="8459227" y="2625049"/>
              <a:ext cx="2940397" cy="911708"/>
            </a:xfrm>
            <a:prstGeom prst="rect">
              <a:avLst/>
            </a:prstGeom>
            <a:noFill/>
            <a:ln>
              <a:noFill/>
            </a:ln>
          </p:spPr>
          <p:txBody>
            <a:bodyPr spcFirstLastPara="1" wrap="square" lIns="38100" tIns="28575" rIns="38100" bIns="2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Resource Development</a:t>
              </a:r>
              <a:endParaRPr kumimoji="0"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17" name="Google Shape;317;p30"/>
            <p:cNvSpPr/>
            <p:nvPr/>
          </p:nvSpPr>
          <p:spPr>
            <a:xfrm>
              <a:off x="8430862" y="3714114"/>
              <a:ext cx="2997127" cy="968438"/>
            </a:xfrm>
            <a:prstGeom prst="roundRect">
              <a:avLst>
                <a:gd name="adj" fmla="val 10000"/>
              </a:avLst>
            </a:prstGeom>
            <a:solidFill>
              <a:srgbClr val="6F00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8" name="Google Shape;318;p30"/>
            <p:cNvSpPr txBox="1"/>
            <p:nvPr/>
          </p:nvSpPr>
          <p:spPr>
            <a:xfrm>
              <a:off x="8459227" y="3742479"/>
              <a:ext cx="2940397" cy="911708"/>
            </a:xfrm>
            <a:prstGeom prst="rect">
              <a:avLst/>
            </a:prstGeom>
            <a:noFill/>
            <a:ln>
              <a:noFill/>
            </a:ln>
          </p:spPr>
          <p:txBody>
            <a:bodyPr spcFirstLastPara="1" wrap="square" lIns="38100" tIns="28575" rIns="38100" bIns="2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Job Development </a:t>
              </a:r>
              <a:endParaRPr kumimoji="0" sz="15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1"/>
          <p:cNvSpPr txBox="1">
            <a:spLocks noGrp="1"/>
          </p:cNvSpPr>
          <p:nvPr>
            <p:ph type="title"/>
          </p:nvPr>
        </p:nvSpPr>
        <p:spPr>
          <a:xfrm>
            <a:off x="810000" y="447188"/>
            <a:ext cx="10571998" cy="97045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386A73"/>
              </a:buClr>
              <a:buSzPts val="4000"/>
              <a:buFont typeface="Century Gothic"/>
              <a:buNone/>
            </a:pPr>
            <a:r>
              <a:rPr lang="en-US" sz="5100">
                <a:solidFill>
                  <a:srgbClr val="386A73"/>
                </a:solidFill>
              </a:rPr>
              <a:t>Questions and Thoughts</a:t>
            </a:r>
            <a:endParaRPr sz="5100">
              <a:solidFill>
                <a:srgbClr val="386A73"/>
              </a:solidFill>
            </a:endParaRPr>
          </a:p>
        </p:txBody>
      </p:sp>
      <p:pic>
        <p:nvPicPr>
          <p:cNvPr id="324" name="Google Shape;324;p31"/>
          <p:cNvPicPr preferRelativeResize="0">
            <a:picLocks noGrp="1"/>
          </p:cNvPicPr>
          <p:nvPr>
            <p:ph type="body" idx="1"/>
          </p:nvPr>
        </p:nvPicPr>
        <p:blipFill rotWithShape="1">
          <a:blip r:embed="rId3">
            <a:alphaModFix/>
          </a:blip>
          <a:srcRect/>
          <a:stretch/>
        </p:blipFill>
        <p:spPr>
          <a:xfrm>
            <a:off x="3275737" y="2524224"/>
            <a:ext cx="5640524" cy="3636963"/>
          </a:xfrm>
          <a:prstGeom prst="rect">
            <a:avLst/>
          </a:prstGeom>
          <a:noFill/>
          <a:ln>
            <a:noFill/>
          </a:ln>
          <a:effectLst>
            <a:outerShdw blurRad="50800">
              <a:srgbClr val="000000">
                <a:alpha val="40000"/>
              </a:srgbClr>
            </a:outerShdw>
          </a:effectLst>
        </p:spPr>
      </p:pic>
      <p:sp>
        <p:nvSpPr>
          <p:cNvPr id="325" name="Google Shape;325;p31"/>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fld id="{00000000-1234-1234-1234-123412341234}" type="slidenum">
              <a:rPr kumimoji="0" lang="en-US" sz="2000" b="0" i="0" u="none" strike="noStrike" kern="0" cap="none" spc="0" normalizeH="0" baseline="0" noProof="0">
                <a:ln>
                  <a:noFill/>
                </a:ln>
                <a:solidFill>
                  <a:srgbClr val="DDBBAE"/>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2000"/>
                <a:buFont typeface="Arial"/>
                <a:buNone/>
                <a:tabLst/>
                <a:defRPr/>
              </a:pPr>
              <a:t>52</a:t>
            </a:fld>
            <a:endParaRPr kumimoji="0" sz="2000" b="0" i="0" u="none" strike="noStrike" kern="0" cap="none" spc="0" normalizeH="0" baseline="0" noProof="0">
              <a:ln>
                <a:noFill/>
              </a:ln>
              <a:solidFill>
                <a:srgbClr val="DDBBAE"/>
              </a:solidFill>
              <a:effectLst/>
              <a:uLnTx/>
              <a:uFillTx/>
              <a:latin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2416-409A-4A37-9B07-B2A78581C6B5}"/>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Questions and Answers</a:t>
            </a:r>
            <a:endParaRPr lang="en-US" dirty="0"/>
          </a:p>
        </p:txBody>
      </p:sp>
      <p:sp>
        <p:nvSpPr>
          <p:cNvPr id="3" name="Content Placeholder 2">
            <a:extLst>
              <a:ext uri="{FF2B5EF4-FFF2-40B4-BE49-F238E27FC236}">
                <a16:creationId xmlns:a16="http://schemas.microsoft.com/office/drawing/2014/main" id="{0C8A23B5-12CA-4102-BC63-5C9675362D1D}"/>
              </a:ext>
            </a:extLst>
          </p:cNvPr>
          <p:cNvSpPr>
            <a:spLocks noGrp="1"/>
          </p:cNvSpPr>
          <p:nvPr>
            <p:ph idx="1"/>
          </p:nvPr>
        </p:nvSpPr>
        <p:spPr/>
        <p:txBody>
          <a:bodyPr/>
          <a:lstStyle/>
          <a:p>
            <a:pPr marL="0" indent="0" algn="ctr">
              <a:spcBef>
                <a:spcPts val="600"/>
              </a:spcBef>
              <a:buNone/>
            </a:pPr>
            <a:r>
              <a:rPr lang="en-US" sz="2800" dirty="0">
                <a:latin typeface="Calibri" panose="020F0502020204030204" pitchFamily="34" charset="0"/>
                <a:cs typeface="Microsoft Sans Serif" pitchFamily="34" charset="0"/>
              </a:rPr>
              <a:t>Use Q&amp;A button on Zoom </a:t>
            </a: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endParaRPr lang="en-US"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Slides will be archived at: </a:t>
            </a:r>
            <a:r>
              <a:rPr lang="en-US" sz="3200" dirty="0">
                <a:hlinkClick r:id="rId2"/>
              </a:rPr>
              <a:t>https://researchondisability.org/home/ntide</a:t>
            </a:r>
            <a:r>
              <a:rPr lang="en-US" sz="3200" dirty="0"/>
              <a:t>.</a:t>
            </a:r>
            <a:endParaRPr lang="en-US" sz="2800" dirty="0">
              <a:latin typeface="Calibri" panose="020F0502020204030204" pitchFamily="34" charset="0"/>
              <a:cs typeface="Microsoft Sans Serif" pitchFamily="34" charset="0"/>
            </a:endParaRPr>
          </a:p>
          <a:p>
            <a:pPr marL="0" indent="0" algn="ctr">
              <a:spcBef>
                <a:spcPts val="600"/>
              </a:spcBef>
              <a:buNone/>
            </a:pPr>
            <a:endParaRPr lang="en-US" sz="2800" dirty="0">
              <a:latin typeface="Calibri" panose="020F0502020204030204" pitchFamily="34" charset="0"/>
              <a:cs typeface="Microsoft Sans Serif" pitchFamily="34" charset="0"/>
            </a:endParaRPr>
          </a:p>
          <a:p>
            <a:pPr marL="0" indent="0" algn="ctr">
              <a:spcBef>
                <a:spcPts val="600"/>
              </a:spcBef>
              <a:buNone/>
            </a:pPr>
            <a:r>
              <a:rPr lang="en-US" sz="2800" dirty="0">
                <a:latin typeface="Calibri" panose="020F0502020204030204" pitchFamily="34" charset="0"/>
                <a:cs typeface="Microsoft Sans Serif" pitchFamily="34" charset="0"/>
              </a:rPr>
              <a:t>Also … take our feedback survey at …</a:t>
            </a:r>
          </a:p>
          <a:p>
            <a:pPr marL="0" indent="0" algn="ctr">
              <a:spcBef>
                <a:spcPts val="600"/>
              </a:spcBef>
              <a:buNone/>
            </a:pPr>
            <a:r>
              <a:rPr lang="en-US" sz="2800" dirty="0">
                <a:latin typeface="Calibri" panose="020F0502020204030204" pitchFamily="34" charset="0"/>
                <a:cs typeface="Microsoft Sans Serif" pitchFamily="34" charset="0"/>
              </a:rPr>
              <a:t>www.researchondisability.org/ntide/ntide-survey</a:t>
            </a:r>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E449888F-E2C7-4BF4-BFF0-1E945C07721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FB64073-8D8D-4035-9AE3-FE2D81A87184}"/>
              </a:ext>
            </a:extLst>
          </p:cNvPr>
          <p:cNvSpPr>
            <a:spLocks noGrp="1"/>
          </p:cNvSpPr>
          <p:nvPr>
            <p:ph type="sldNum" sz="quarter" idx="12"/>
          </p:nvPr>
        </p:nvSpPr>
        <p:spPr/>
        <p:txBody>
          <a:bodyPr/>
          <a:lstStyle/>
          <a:p>
            <a:fld id="{9C637C1D-740A-4EE7-9AC7-DE15DA94B719}" type="slidenum">
              <a:rPr lang="en-US" smtClean="0"/>
              <a:t>53</a:t>
            </a:fld>
            <a:endParaRPr lang="en-US"/>
          </a:p>
        </p:txBody>
      </p:sp>
      <p:pic>
        <p:nvPicPr>
          <p:cNvPr id="7" name="Picture 6" descr="Q&amp;A">
            <a:extLst>
              <a:ext uri="{FF2B5EF4-FFF2-40B4-BE49-F238E27FC236}">
                <a16:creationId xmlns:a16="http://schemas.microsoft.com/office/drawing/2014/main" id="{3ED6B128-8BBE-4548-83FA-174348EB03D5}"/>
              </a:ext>
            </a:extLst>
          </p:cNvPr>
          <p:cNvPicPr>
            <a:picLocks noChangeAspect="1"/>
          </p:cNvPicPr>
          <p:nvPr/>
        </p:nvPicPr>
        <p:blipFill>
          <a:blip r:embed="rId3"/>
          <a:stretch>
            <a:fillRect/>
          </a:stretch>
        </p:blipFill>
        <p:spPr>
          <a:xfrm>
            <a:off x="8217967" y="1690688"/>
            <a:ext cx="1126058" cy="864186"/>
          </a:xfrm>
          <a:prstGeom prst="rect">
            <a:avLst/>
          </a:prstGeom>
        </p:spPr>
      </p:pic>
    </p:spTree>
    <p:extLst>
      <p:ext uri="{BB962C8B-B14F-4D97-AF65-F5344CB8AC3E}">
        <p14:creationId xmlns:p14="http://schemas.microsoft.com/office/powerpoint/2010/main" val="3249569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endParaRPr lang="en-US" dirty="0"/>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normAutofit fontScale="92500" lnSpcReduction="10000"/>
          </a:bodyPr>
          <a:lstStyle/>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Thanks to our funder: Kessler Foundation (</a:t>
            </a:r>
            <a:r>
              <a:rPr lang="en-US" sz="3200" dirty="0">
                <a:latin typeface="Calibri" panose="020F0502020204030204" pitchFamily="34" charset="0"/>
                <a:cs typeface="Microsoft Sans Serif" pitchFamily="34" charset="0"/>
                <a:hlinkClick r:id="rId2"/>
              </a:rPr>
              <a:t>www.kesslerfoundation.org</a:t>
            </a:r>
            <a:r>
              <a:rPr lang="en-US" sz="3200" dirty="0">
                <a:latin typeface="Calibri" panose="020F0502020204030204" pitchFamily="34" charset="0"/>
                <a:cs typeface="Microsoft Sans Serif" pitchFamily="34" charset="0"/>
              </a:rPr>
              <a:t>)</a:t>
            </a:r>
          </a:p>
          <a:p>
            <a:pPr marL="285750" indent="-285750">
              <a:spcBef>
                <a:spcPts val="1800"/>
              </a:spcBef>
              <a:buFont typeface="Arial" panose="020B0604020202020204" pitchFamily="34" charset="0"/>
              <a:buChar char="•"/>
            </a:pPr>
            <a:r>
              <a:rPr lang="en-US" sz="2800" dirty="0">
                <a:latin typeface="Calibri" panose="020F0502020204030204" pitchFamily="34" charset="0"/>
                <a:cs typeface="Microsoft Sans Serif" pitchFamily="34" charset="0"/>
              </a:rPr>
              <a:t>And thanks to our partners:</a:t>
            </a:r>
          </a:p>
          <a:p>
            <a:pPr marL="742950" lvl="1" indent="-285750">
              <a:spcBef>
                <a:spcPts val="1800"/>
              </a:spcBef>
            </a:pPr>
            <a:r>
              <a:rPr lang="en-US" dirty="0">
                <a:latin typeface="Calibri" panose="020F0502020204030204" pitchFamily="34" charset="0"/>
                <a:cs typeface="Microsoft Sans Serif" pitchFamily="34" charset="0"/>
              </a:rPr>
              <a:t>UNH/Institute on Disability (</a:t>
            </a:r>
            <a:r>
              <a:rPr lang="en-US" dirty="0">
                <a:latin typeface="Calibri" panose="020F0502020204030204" pitchFamily="34" charset="0"/>
                <a:cs typeface="Microsoft Sans Serif" pitchFamily="34" charset="0"/>
                <a:hlinkClick r:id="rId3"/>
              </a:rPr>
              <a:t>www.ResearchOnDisability.org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AUCD (www.AUCD.org)	</a:t>
            </a:r>
          </a:p>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Contact us:</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Email: Disability.Statistics@unh.edu </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Call: </a:t>
            </a:r>
            <a:r>
              <a:rPr lang="en-US" sz="2800" dirty="0">
                <a:latin typeface="Calibri" panose="020F0502020204030204" pitchFamily="34" charset="0"/>
              </a:rPr>
              <a:t>866-538-9521 (toll free</a:t>
            </a:r>
            <a:r>
              <a:rPr lang="en-US" sz="3200" dirty="0">
                <a:latin typeface="Calibri" panose="020F0502020204030204" pitchFamily="34" charset="0"/>
              </a:rPr>
              <a:t>)</a:t>
            </a:r>
            <a:endParaRPr lang="en-US" sz="3200" b="1" dirty="0">
              <a:latin typeface="Calibri" panose="020F0502020204030204" pitchFamily="34" charset="0"/>
            </a:endParaRPr>
          </a:p>
          <a:p>
            <a:pPr marL="285750" indent="-285750">
              <a:spcBef>
                <a:spcPts val="1800"/>
              </a:spcBef>
              <a:buFont typeface="Arial" panose="020B0604020202020204" pitchFamily="34" charset="0"/>
              <a:buChar char="•"/>
            </a:pPr>
            <a:r>
              <a:rPr lang="en-US" sz="3200" dirty="0">
                <a:latin typeface="Calibri" panose="020F0502020204030204" pitchFamily="34" charset="0"/>
              </a:rPr>
              <a:t>Twitter at </a:t>
            </a:r>
            <a:r>
              <a:rPr lang="en-US" sz="3200" i="1" dirty="0">
                <a:latin typeface="Calibri" panose="020F0502020204030204" pitchFamily="34" charset="0"/>
              </a:rPr>
              <a:t>#nTIDELearn  </a:t>
            </a:r>
            <a:endParaRPr lang="en-US" sz="32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descr="C:\Users\pel3\AppData\Local\Microsoft\Windows\Temporary Internet Files\Content.IE5\OCJJ5H03\Twitter_logo_2012.svg[1].png">
            <a:extLst>
              <a:ext uri="{FF2B5EF4-FFF2-40B4-BE49-F238E27FC236}">
                <a16:creationId xmlns:a16="http://schemas.microsoft.com/office/drawing/2014/main" id="{50F9D74D-F681-44D6-8D11-5356F11F74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C179314A-00BE-4EB2-978F-E92DD5B1BA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81433" y="1870075"/>
            <a:ext cx="2667000" cy="857250"/>
          </a:xfrm>
          <a:prstGeom prst="rect">
            <a:avLst/>
          </a:prstGeom>
        </p:spPr>
      </p:pic>
    </p:spTree>
    <p:extLst>
      <p:ext uri="{BB962C8B-B14F-4D97-AF65-F5344CB8AC3E}">
        <p14:creationId xmlns:p14="http://schemas.microsoft.com/office/powerpoint/2010/main" val="3907559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dirty="0">
                <a:latin typeface="Calibri" panose="020F0502020204030204" pitchFamily="34" charset="0"/>
              </a:rPr>
              <a:t>Thank You!</a:t>
            </a:r>
            <a:endParaRPr lang="en-US" dirty="0"/>
          </a:p>
        </p:txBody>
      </p:sp>
      <p:sp>
        <p:nvSpPr>
          <p:cNvPr id="3" name="Content Placeholder 2">
            <a:extLst>
              <a:ext uri="{FF2B5EF4-FFF2-40B4-BE49-F238E27FC236}">
                <a16:creationId xmlns:a16="http://schemas.microsoft.com/office/drawing/2014/main" id="{C6B18112-06CD-41A4-BAA1-9D0CC2AA05FA}"/>
              </a:ext>
            </a:extLst>
          </p:cNvPr>
          <p:cNvSpPr>
            <a:spLocks noGrp="1"/>
          </p:cNvSpPr>
          <p:nvPr>
            <p:ph idx="1"/>
          </p:nvPr>
        </p:nvSpPr>
        <p:spPr/>
        <p:txBody>
          <a:bodyPr>
            <a:normAutofit fontScale="92500" lnSpcReduction="10000"/>
          </a:bodyPr>
          <a:lstStyle/>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Thanks to our funder: Kessler Foundation (</a:t>
            </a:r>
            <a:r>
              <a:rPr lang="en-US" sz="3200" dirty="0">
                <a:latin typeface="Calibri" panose="020F0502020204030204" pitchFamily="34" charset="0"/>
                <a:cs typeface="Microsoft Sans Serif" pitchFamily="34" charset="0"/>
                <a:hlinkClick r:id="rId4"/>
              </a:rPr>
              <a:t>www.kesslerfoundation.org</a:t>
            </a:r>
            <a:r>
              <a:rPr lang="en-US" sz="3200" dirty="0">
                <a:latin typeface="Calibri" panose="020F0502020204030204" pitchFamily="34" charset="0"/>
                <a:cs typeface="Microsoft Sans Serif" pitchFamily="34" charset="0"/>
              </a:rPr>
              <a:t>)</a:t>
            </a:r>
          </a:p>
          <a:p>
            <a:pPr marL="285750" indent="-285750">
              <a:spcBef>
                <a:spcPts val="1800"/>
              </a:spcBef>
              <a:buFont typeface="Arial" panose="020B0604020202020204" pitchFamily="34" charset="0"/>
              <a:buChar char="•"/>
            </a:pPr>
            <a:r>
              <a:rPr lang="en-US" sz="2800" dirty="0">
                <a:latin typeface="Calibri" panose="020F0502020204030204" pitchFamily="34" charset="0"/>
                <a:cs typeface="Microsoft Sans Serif" pitchFamily="34" charset="0"/>
              </a:rPr>
              <a:t>And thanks to our partners:</a:t>
            </a:r>
          </a:p>
          <a:p>
            <a:pPr marL="742950" lvl="1" indent="-285750">
              <a:spcBef>
                <a:spcPts val="1800"/>
              </a:spcBef>
            </a:pPr>
            <a:r>
              <a:rPr lang="en-US" dirty="0">
                <a:latin typeface="Calibri" panose="020F0502020204030204" pitchFamily="34" charset="0"/>
                <a:cs typeface="Microsoft Sans Serif" pitchFamily="34" charset="0"/>
              </a:rPr>
              <a:t>UNH/Institute on Disability (</a:t>
            </a:r>
            <a:r>
              <a:rPr lang="en-US" dirty="0">
                <a:latin typeface="Calibri" panose="020F0502020204030204" pitchFamily="34" charset="0"/>
                <a:cs typeface="Microsoft Sans Serif" pitchFamily="34" charset="0"/>
                <a:hlinkClick r:id="rId5"/>
              </a:rPr>
              <a:t>www.ResearchOnDisability.org</a:t>
            </a:r>
            <a:r>
              <a:rPr lang="en-US" dirty="0">
                <a:latin typeface="Calibri" panose="020F0502020204030204" pitchFamily="34" charset="0"/>
                <a:cs typeface="Microsoft Sans Serif" pitchFamily="34" charset="0"/>
              </a:rPr>
              <a:t>)</a:t>
            </a:r>
          </a:p>
          <a:p>
            <a:pPr marL="742950" lvl="1" indent="-285750">
              <a:spcBef>
                <a:spcPts val="1800"/>
              </a:spcBef>
            </a:pPr>
            <a:r>
              <a:rPr lang="en-US" dirty="0">
                <a:latin typeface="Calibri" panose="020F0502020204030204" pitchFamily="34" charset="0"/>
                <a:cs typeface="Microsoft Sans Serif" pitchFamily="34" charset="0"/>
              </a:rPr>
              <a:t>AUCD (www.AUCD.org)	</a:t>
            </a:r>
          </a:p>
          <a:p>
            <a:pPr marL="285750" indent="-285750">
              <a:spcBef>
                <a:spcPts val="1800"/>
              </a:spcBef>
              <a:buFont typeface="Arial" panose="020B0604020202020204" pitchFamily="34" charset="0"/>
              <a:buChar char="•"/>
            </a:pPr>
            <a:r>
              <a:rPr lang="en-US" sz="3200" dirty="0">
                <a:latin typeface="Calibri" panose="020F0502020204030204" pitchFamily="34" charset="0"/>
                <a:cs typeface="Microsoft Sans Serif" pitchFamily="34" charset="0"/>
              </a:rPr>
              <a:t>Contact us:</a:t>
            </a:r>
            <a:br>
              <a:rPr lang="en-US" sz="32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Email: Disability.Statistics@unh.edu </a:t>
            </a:r>
            <a:br>
              <a:rPr lang="en-US" sz="2800" dirty="0">
                <a:latin typeface="Calibri" panose="020F0502020204030204" pitchFamily="34" charset="0"/>
                <a:cs typeface="Microsoft Sans Serif" pitchFamily="34" charset="0"/>
              </a:rPr>
            </a:br>
            <a:r>
              <a:rPr lang="en-US" sz="2800" dirty="0">
                <a:latin typeface="Calibri" panose="020F0502020204030204" pitchFamily="34" charset="0"/>
                <a:cs typeface="Microsoft Sans Serif" pitchFamily="34" charset="0"/>
              </a:rPr>
              <a:t>     - Call: </a:t>
            </a:r>
            <a:r>
              <a:rPr lang="en-US" sz="2800" dirty="0">
                <a:latin typeface="Calibri" panose="020F0502020204030204" pitchFamily="34" charset="0"/>
              </a:rPr>
              <a:t>866-538-9521 (toll free</a:t>
            </a:r>
            <a:r>
              <a:rPr lang="en-US" sz="3200" dirty="0">
                <a:latin typeface="Calibri" panose="020F0502020204030204" pitchFamily="34" charset="0"/>
              </a:rPr>
              <a:t>)</a:t>
            </a:r>
            <a:endParaRPr lang="en-US" sz="3200" b="1" dirty="0">
              <a:latin typeface="Calibri" panose="020F0502020204030204" pitchFamily="34" charset="0"/>
            </a:endParaRPr>
          </a:p>
          <a:p>
            <a:pPr marL="285750" indent="-285750">
              <a:spcBef>
                <a:spcPts val="1800"/>
              </a:spcBef>
              <a:buFont typeface="Arial" panose="020B0604020202020204" pitchFamily="34" charset="0"/>
              <a:buChar char="•"/>
            </a:pPr>
            <a:r>
              <a:rPr lang="en-US" sz="3200" dirty="0">
                <a:latin typeface="Calibri" panose="020F0502020204030204" pitchFamily="34" charset="0"/>
              </a:rPr>
              <a:t>Twitter at </a:t>
            </a:r>
            <a:r>
              <a:rPr lang="en-US" sz="3200" i="1" dirty="0">
                <a:latin typeface="Calibri" panose="020F0502020204030204" pitchFamily="34" charset="0"/>
              </a:rPr>
              <a:t>#nTIDELearn  </a:t>
            </a:r>
            <a:endParaRPr lang="en-US" sz="32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descr="C:\Users\pel3\AppData\Local\Microsoft\Windows\Temporary Internet Files\Content.IE5\OCJJ5H03\Twitter_logo_2012.svg[1].png">
            <a:extLst>
              <a:ext uri="{FF2B5EF4-FFF2-40B4-BE49-F238E27FC236}">
                <a16:creationId xmlns:a16="http://schemas.microsoft.com/office/drawing/2014/main" id="{50F9D74D-F681-44D6-8D11-5356F11F74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C179314A-00BE-4EB2-978F-E92DD5B1BA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1433" y="1870075"/>
            <a:ext cx="2667000" cy="857250"/>
          </a:xfrm>
          <a:prstGeom prst="rect">
            <a:avLst/>
          </a:prstGeom>
        </p:spPr>
      </p:pic>
      <p:pic>
        <p:nvPicPr>
          <p:cNvPr id="10" name="nTIDE-4">
            <a:hlinkClick r:id="" action="ppaction://media"/>
            <a:extLst>
              <a:ext uri="{FF2B5EF4-FFF2-40B4-BE49-F238E27FC236}">
                <a16:creationId xmlns:a16="http://schemas.microsoft.com/office/drawing/2014/main" id="{4D44247C-3914-4CA2-9538-B83542AE17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51000" y="707817"/>
            <a:ext cx="489366" cy="489366"/>
          </a:xfrm>
          <a:prstGeom prst="rect">
            <a:avLst/>
          </a:prstGeom>
        </p:spPr>
      </p:pic>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dirty="0">
                <a:solidFill>
                  <a:schemeClr val="tx1"/>
                </a:solidFill>
                <a:latin typeface="Calibri" panose="020F0502020204030204" pitchFamily="34" charset="0"/>
              </a:rPr>
              <a:t>About nTIDE Lunch &amp; Learn</a:t>
            </a:r>
            <a:endParaRPr lang="en-US" dirty="0"/>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p:txBody>
          <a:bodyPr>
            <a:normAutofit/>
          </a:bodyPr>
          <a:lstStyle/>
          <a:p>
            <a:pPr lvl="1">
              <a:spcBef>
                <a:spcPts val="1800"/>
              </a:spcBef>
            </a:pPr>
            <a:r>
              <a:rPr lang="en-US" sz="2800" dirty="0">
                <a:latin typeface="Calibri" panose="020F0502020204030204" pitchFamily="34" charset="0"/>
              </a:rPr>
              <a:t>Occurs at noon Eastern-time on the first Friday day of each month, with the release of the </a:t>
            </a:r>
            <a:r>
              <a:rPr lang="en-US" sz="2800" u="sng" dirty="0">
                <a:latin typeface="Calibri" panose="020F0502020204030204" pitchFamily="34" charset="0"/>
              </a:rPr>
              <a:t>nTIDE Report</a:t>
            </a:r>
            <a:r>
              <a:rPr lang="en-US" sz="2800" dirty="0">
                <a:latin typeface="Calibri" panose="020F0502020204030204" pitchFamily="34" charset="0"/>
              </a:rPr>
              <a:t>.</a:t>
            </a:r>
          </a:p>
          <a:p>
            <a:pPr lvl="1">
              <a:spcBef>
                <a:spcPts val="1800"/>
              </a:spcBef>
            </a:pPr>
            <a:r>
              <a:rPr lang="en-US" sz="2800" dirty="0">
                <a:latin typeface="Calibri" panose="020F0502020204030204" pitchFamily="34" charset="0"/>
              </a:rPr>
              <a:t>A joint effort of the University of New Hampshire, Kessler Foundation, and the Association of University Centers on Disability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53859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CFAC-9458-45E1-B068-9439448C4AED}"/>
              </a:ext>
            </a:extLst>
          </p:cNvPr>
          <p:cNvSpPr>
            <a:spLocks noGrp="1"/>
          </p:cNvSpPr>
          <p:nvPr>
            <p:ph type="title"/>
          </p:nvPr>
        </p:nvSpPr>
        <p:spPr>
          <a:xfrm>
            <a:off x="838200" y="-56089"/>
            <a:ext cx="10515600" cy="1325563"/>
          </a:xfrm>
        </p:spPr>
        <p:txBody>
          <a:bodyPr/>
          <a:lstStyle/>
          <a:p>
            <a:pPr algn="ctr"/>
            <a:r>
              <a:rPr lang="en-US" sz="4400" b="1" u="sng" dirty="0">
                <a:solidFill>
                  <a:schemeClr val="tx1"/>
                </a:solidFill>
                <a:latin typeface="Calibri" panose="020F0502020204030204" pitchFamily="34" charset="0"/>
              </a:rPr>
              <a:t>Today’s </a:t>
            </a:r>
            <a:r>
              <a:rPr lang="en-US" b="1" u="sng" dirty="0">
                <a:latin typeface="Calibri" panose="020F0502020204030204" pitchFamily="34" charset="0"/>
              </a:rPr>
              <a:t>Program</a:t>
            </a:r>
            <a:endParaRPr lang="en-US" dirty="0"/>
          </a:p>
        </p:txBody>
      </p:sp>
      <p:sp>
        <p:nvSpPr>
          <p:cNvPr id="3" name="Content Placeholder 2">
            <a:extLst>
              <a:ext uri="{FF2B5EF4-FFF2-40B4-BE49-F238E27FC236}">
                <a16:creationId xmlns:a16="http://schemas.microsoft.com/office/drawing/2014/main" id="{208AB114-3388-4571-913A-BFFBCE5A3F57}"/>
              </a:ext>
            </a:extLst>
          </p:cNvPr>
          <p:cNvSpPr>
            <a:spLocks noGrp="1"/>
          </p:cNvSpPr>
          <p:nvPr>
            <p:ph idx="1"/>
          </p:nvPr>
        </p:nvSpPr>
        <p:spPr>
          <a:xfrm>
            <a:off x="838200" y="1113368"/>
            <a:ext cx="10515600" cy="5242982"/>
          </a:xfrm>
        </p:spPr>
        <p:txBody>
          <a:bodyPr>
            <a:normAutofit/>
          </a:bodyPr>
          <a:lstStyle/>
          <a:p>
            <a:pPr>
              <a:spcBef>
                <a:spcPts val="1200"/>
              </a:spcBef>
            </a:pPr>
            <a:r>
              <a:rPr lang="en-US" sz="3000" dirty="0">
                <a:latin typeface="Calibri" panose="020F0502020204030204" pitchFamily="34" charset="0"/>
              </a:rPr>
              <a:t>Part 1: nTIDE Report … “The Numbers”</a:t>
            </a:r>
          </a:p>
          <a:p>
            <a:pPr lvl="1">
              <a:spcBef>
                <a:spcPts val="800"/>
              </a:spcBef>
            </a:pPr>
            <a:r>
              <a:rPr lang="en-US" sz="2300" dirty="0">
                <a:latin typeface="Calibri" panose="020F0502020204030204" pitchFamily="34" charset="0"/>
              </a:rPr>
              <a:t>Andrew Houtenville, University of New Hampshire</a:t>
            </a:r>
          </a:p>
          <a:p>
            <a:pPr lvl="1">
              <a:spcBef>
                <a:spcPts val="800"/>
              </a:spcBef>
            </a:pPr>
            <a:r>
              <a:rPr lang="en-US" sz="2300" dirty="0">
                <a:latin typeface="Calibri" panose="020F0502020204030204" pitchFamily="34" charset="0"/>
              </a:rPr>
              <a:t>John O’Neill, Kessler Foundation</a:t>
            </a:r>
          </a:p>
          <a:p>
            <a:r>
              <a:rPr lang="en-US" sz="3000" dirty="0">
                <a:latin typeface="Calibri" panose="020F0502020204030204" pitchFamily="34" charset="0"/>
              </a:rPr>
              <a:t>Part 2: nTIDE News</a:t>
            </a:r>
          </a:p>
          <a:p>
            <a:pPr lvl="1"/>
            <a:r>
              <a:rPr lang="en-US" sz="2300" dirty="0">
                <a:latin typeface="Calibri" panose="020F0502020204030204" pitchFamily="34" charset="0"/>
              </a:rPr>
              <a:t>Denise Rozell, </a:t>
            </a:r>
            <a:r>
              <a:rPr lang="en-US" sz="2300" dirty="0">
                <a:solidFill>
                  <a:srgbClr val="000000"/>
                </a:solidFill>
                <a:latin typeface="Calibri"/>
                <a:cs typeface="Calibri"/>
              </a:rPr>
              <a:t>Association of University Centers on Disabilities (AUCD</a:t>
            </a:r>
            <a:r>
              <a:rPr lang="en-US" sz="2300" dirty="0">
                <a:latin typeface="Calibri"/>
                <a:cs typeface="Calibri"/>
              </a:rPr>
              <a:t>)</a:t>
            </a:r>
          </a:p>
          <a:p>
            <a:pPr>
              <a:spcBef>
                <a:spcPts val="1200"/>
              </a:spcBef>
            </a:pPr>
            <a:r>
              <a:rPr lang="en-US" sz="3000" dirty="0">
                <a:latin typeface="Calibri" panose="020F0502020204030204" pitchFamily="34" charset="0"/>
              </a:rPr>
              <a:t>Part 3: Guest Speakers from Job Path NYC</a:t>
            </a:r>
          </a:p>
          <a:p>
            <a:pPr lvl="1">
              <a:spcBef>
                <a:spcPts val="1200"/>
              </a:spcBef>
            </a:pPr>
            <a:r>
              <a:rPr lang="en-US" sz="2300" dirty="0">
                <a:latin typeface="Calibri" panose="020F0502020204030204" pitchFamily="34" charset="0"/>
              </a:rPr>
              <a:t>Fredda Rosen, Executive Director</a:t>
            </a:r>
          </a:p>
          <a:p>
            <a:pPr lvl="1">
              <a:spcBef>
                <a:spcPts val="1200"/>
              </a:spcBef>
            </a:pPr>
            <a:r>
              <a:rPr lang="en-US" sz="2300" dirty="0">
                <a:latin typeface="Calibri" panose="020F0502020204030204" pitchFamily="34" charset="0"/>
              </a:rPr>
              <a:t>Rachel Pollock, Senior Program Advisor and General Counsel</a:t>
            </a:r>
          </a:p>
          <a:p>
            <a:pPr lvl="1">
              <a:spcBef>
                <a:spcPts val="1200"/>
              </a:spcBef>
            </a:pPr>
            <a:r>
              <a:rPr lang="en-US" sz="2300" dirty="0">
                <a:latin typeface="Calibri" panose="020F0502020204030204" pitchFamily="34" charset="0"/>
              </a:rPr>
              <a:t>Carly Teichman, Associate Executive Director</a:t>
            </a:r>
          </a:p>
          <a:p>
            <a:pPr>
              <a:spcBef>
                <a:spcPts val="1200"/>
              </a:spcBef>
            </a:pPr>
            <a:r>
              <a:rPr lang="en-US" sz="3400" dirty="0">
                <a:latin typeface="Calibri" panose="020F0502020204030204" pitchFamily="34" charset="0"/>
              </a:rPr>
              <a:t>Part 4: Q&amp;A … for Parts 1-3</a:t>
            </a:r>
          </a:p>
          <a:p>
            <a:endParaRPr lang="en-US" dirty="0"/>
          </a:p>
        </p:txBody>
      </p:sp>
      <p:sp>
        <p:nvSpPr>
          <p:cNvPr id="4" name="Date Placeholder 3">
            <a:extLst>
              <a:ext uri="{FF2B5EF4-FFF2-40B4-BE49-F238E27FC236}">
                <a16:creationId xmlns:a16="http://schemas.microsoft.com/office/drawing/2014/main" id="{A756111C-A699-4E23-AF55-0931F21AFCFC}"/>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8CE56EE4-6ECB-4D96-BD76-4355D4C4E1AF}"/>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3367475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dirty="0"/>
              <a:t>Part 1: The nTIDE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3200" b="1" dirty="0"/>
              <a:t>John O’Neill</a:t>
            </a:r>
          </a:p>
          <a:p>
            <a:pPr marL="0" indent="0" algn="ctr">
              <a:buNone/>
            </a:pPr>
            <a:r>
              <a:rPr lang="en-US" sz="3200" dirty="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10417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dirty="0"/>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p:txBody>
          <a:bodyPr/>
          <a:lstStyle/>
          <a:p>
            <a:pPr>
              <a:spcBef>
                <a:spcPts val="1200"/>
              </a:spcBef>
            </a:pPr>
            <a:r>
              <a:rPr lang="en-US" dirty="0">
                <a:latin typeface="Calibri" panose="020F0502020204030204" pitchFamily="34" charset="0"/>
              </a:rPr>
              <a:t>The monthly </a:t>
            </a:r>
            <a:r>
              <a:rPr lang="en-US" u="sng" dirty="0">
                <a:latin typeface="Calibri" panose="020F0502020204030204" pitchFamily="34" charset="0"/>
              </a:rPr>
              <a:t>nTIDE Report</a:t>
            </a:r>
            <a:r>
              <a:rPr lang="en-US" dirty="0">
                <a:latin typeface="Calibri" panose="020F0502020204030204" pitchFamily="34" charset="0"/>
              </a:rPr>
              <a:t> is a press release and infographic, looking at the latest employment statistics.</a:t>
            </a:r>
          </a:p>
          <a:p>
            <a:pPr>
              <a:spcBef>
                <a:spcPts val="1800"/>
              </a:spcBef>
            </a:pPr>
            <a:r>
              <a:rPr lang="en-US" dirty="0">
                <a:latin typeface="Calibri" panose="020F0502020204030204" pitchFamily="34" charset="0"/>
              </a:rPr>
              <a:t>Uses data from the “jobs report” released by the U.S. Bureau of Labor Statistics, on the 1</a:t>
            </a:r>
            <a:r>
              <a:rPr lang="en-US" baseline="30000" dirty="0">
                <a:latin typeface="Calibri" panose="020F0502020204030204" pitchFamily="34" charset="0"/>
              </a:rPr>
              <a:t>st</a:t>
            </a:r>
            <a:r>
              <a:rPr lang="en-US" dirty="0">
                <a:latin typeface="Calibri" panose="020F0502020204030204" pitchFamily="34" charset="0"/>
              </a:rPr>
              <a:t> Friday of each month.</a:t>
            </a:r>
          </a:p>
          <a:p>
            <a:endParaRPr lang="en-US" dirty="0"/>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2561048842"/>
      </p:ext>
    </p:extLst>
  </p:cSld>
  <p:clrMapOvr>
    <a:masterClrMapping/>
  </p:clrMapOvr>
</p:sld>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2.xml><?xml version="1.0" encoding="utf-8"?>
<a:theme xmlns:a="http://schemas.openxmlformats.org/drawingml/2006/main" name="Quotable">
  <a:themeElements>
    <a:clrScheme name="Custom 11">
      <a:dk1>
        <a:srgbClr val="000000"/>
      </a:dk1>
      <a:lt1>
        <a:srgbClr val="FFFFFF"/>
      </a:lt1>
      <a:dk2>
        <a:srgbClr val="FF0000"/>
      </a:dk2>
      <a:lt2>
        <a:srgbClr val="FBEEC9"/>
      </a:lt2>
      <a:accent1>
        <a:srgbClr val="DDBBA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015E9C2F62A04D8E5072CE357391F8" ma:contentTypeVersion="2" ma:contentTypeDescription="Create a new document." ma:contentTypeScope="" ma:versionID="2262463df2beeb76f6bf1b6cbcf6dc86">
  <xsd:schema xmlns:xsd="http://www.w3.org/2001/XMLSchema" xmlns:xs="http://www.w3.org/2001/XMLSchema" xmlns:p="http://schemas.microsoft.com/office/2006/metadata/properties" xmlns:ns3="af1aecce-9966-48e2-adf8-ad84ee7f2c0f" targetNamespace="http://schemas.microsoft.com/office/2006/metadata/properties" ma:root="true" ma:fieldsID="a77094892c8f3730db53e0fe2134b2ea" ns3:_="">
    <xsd:import namespace="af1aecce-9966-48e2-adf8-ad84ee7f2c0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1aecce-9966-48e2-adf8-ad84ee7f2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F3AE54-E525-407A-9473-4F14C43EA8FD}">
  <ds:schemaRefs>
    <ds:schemaRef ds:uri="http://schemas.microsoft.com/office/2006/metadata/properties"/>
    <ds:schemaRef ds:uri="http://purl.org/dc/dcmitype/"/>
    <ds:schemaRef ds:uri="af1aecce-9966-48e2-adf8-ad84ee7f2c0f"/>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8B8ECAD1-5D6A-4885-A5A8-6A469323B40F}">
  <ds:schemaRefs>
    <ds:schemaRef ds:uri="af1aecce-9966-48e2-adf8-ad84ee7f2c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D5A9C1-89C8-4876-9660-866F4774CA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TotalTime>
  <Words>2342</Words>
  <Application>Microsoft Office PowerPoint</Application>
  <PresentationFormat>Widescreen</PresentationFormat>
  <Paragraphs>365</Paragraphs>
  <Slides>55</Slides>
  <Notes>16</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55</vt:i4>
      </vt:variant>
    </vt:vector>
  </HeadingPairs>
  <TitlesOfParts>
    <vt:vector size="63" baseType="lpstr">
      <vt:lpstr>Arial</vt:lpstr>
      <vt:lpstr>Calibri</vt:lpstr>
      <vt:lpstr>Century Gothic</vt:lpstr>
      <vt:lpstr>Myriad Pro</vt:lpstr>
      <vt:lpstr>Myriad Pro (Headings)</vt:lpstr>
      <vt:lpstr>Noto Sans Symbols</vt:lpstr>
      <vt:lpstr>2_nTIDE Lunch and Learn PPT Template</vt:lpstr>
      <vt:lpstr>Quotable</vt:lpstr>
      <vt:lpstr>We will begin shortly</vt:lpstr>
      <vt:lpstr>nTIDE Lunch &amp; Learn Webinar Series</vt:lpstr>
      <vt:lpstr>Up Front Matters</vt:lpstr>
      <vt:lpstr>Up Front Matters</vt:lpstr>
      <vt:lpstr>Welcome</vt:lpstr>
      <vt:lpstr>About nTIDE Lunch &amp; Learn</vt:lpstr>
      <vt:lpstr>Today’s Program</vt:lpstr>
      <vt:lpstr>Part 1: The nTIDE Report</vt:lpstr>
      <vt:lpstr>The Monthly nTIDE Report</vt:lpstr>
      <vt:lpstr>Source of the Data</vt:lpstr>
      <vt:lpstr>The Numbers</vt:lpstr>
      <vt:lpstr>Employment-to-Population Ratio</vt:lpstr>
      <vt:lpstr>Employment-to-Population Ratio</vt:lpstr>
      <vt:lpstr>Employment-to-Population Ratio</vt:lpstr>
      <vt:lpstr>Employment-to-Population Ratio</vt:lpstr>
      <vt:lpstr>Employment-to-Population Ratio</vt:lpstr>
      <vt:lpstr>Employment-to-Population Ratio</vt:lpstr>
      <vt:lpstr>Employment-to-Population Ratio</vt:lpstr>
      <vt:lpstr>Employment-to-Population Ratio</vt:lpstr>
      <vt:lpstr>Employment-to-Population Ratio</vt:lpstr>
      <vt:lpstr>Employment-to-Population Ratio</vt:lpstr>
      <vt:lpstr>Labor Force Participation Rate</vt:lpstr>
      <vt:lpstr>Labor Force Participation Rate</vt:lpstr>
      <vt:lpstr>Labor Force Participation Rate</vt:lpstr>
      <vt:lpstr>Part 2: nTIDE News</vt:lpstr>
      <vt:lpstr>Federal Policy Update</vt:lpstr>
      <vt:lpstr>Accommodations &amp; Return to Work Amidst the COVID-19 Pandemic</vt:lpstr>
      <vt:lpstr>COVID-19 Plain Language Guidance for Employees with Developmental Disabilities </vt:lpstr>
      <vt:lpstr>How COVID-19 May Change the World of Services to People With Intellectual and Developmental Disabilities</vt:lpstr>
      <vt:lpstr>Protect Yourself When Using Transportation,</vt:lpstr>
      <vt:lpstr>PEAT: Telework and Accessibility</vt:lpstr>
      <vt:lpstr>Annual Statistical Report on the Social Security Disability Insurance Program, 2019</vt:lpstr>
      <vt:lpstr>A Tale of Four States: Factors Influencing the Statewide Adoption of IPS</vt:lpstr>
      <vt:lpstr>Five Part Webinar Series on Pre-Employment Transition Services </vt:lpstr>
      <vt:lpstr>Kessler Grantee Symposium on AI</vt:lpstr>
      <vt:lpstr>Part 3: nTIDE Guest Speakers</vt:lpstr>
      <vt:lpstr>A Place in the Workforce/A Place in the Community</vt:lpstr>
      <vt:lpstr>Job Path began as a project of the Vera Institute in 1978 and became an independent nonprofit in 1998.</vt:lpstr>
      <vt:lpstr>PowerPoint Presentation</vt:lpstr>
      <vt:lpstr>Today Job Path’s programs help people find jobs, live in their own homes and become part of community life.</vt:lpstr>
      <vt:lpstr>PowerPoint Presentation</vt:lpstr>
      <vt:lpstr>Work. Life. Community</vt:lpstr>
      <vt:lpstr>Using Multiple Funding Sources ….</vt:lpstr>
      <vt:lpstr>PowerPoint Presentation</vt:lpstr>
      <vt:lpstr>Using Day Hab Funding as a Foundation</vt:lpstr>
      <vt:lpstr>Work. Life. Community</vt:lpstr>
      <vt:lpstr>Braiding Local and State Funding</vt:lpstr>
      <vt:lpstr>Work. Life. Community</vt:lpstr>
      <vt:lpstr>Creative Use of Waiver and Self-directed Funding</vt:lpstr>
      <vt:lpstr>Basic Funding Building Blocks</vt:lpstr>
      <vt:lpstr>Taking a Closer Look  </vt:lpstr>
      <vt:lpstr>Questions and Thoughts</vt:lpstr>
      <vt:lpstr>Questions and Answers</vt:lpstr>
      <vt:lpstr>Thank You!</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begin shortly</dc:title>
  <dc:creator>Andrew Houtenville</dc:creator>
  <cp:lastModifiedBy>Andrew Houtenville</cp:lastModifiedBy>
  <cp:revision>22</cp:revision>
  <dcterms:created xsi:type="dcterms:W3CDTF">2020-10-02T13:45:56Z</dcterms:created>
  <dcterms:modified xsi:type="dcterms:W3CDTF">2020-11-06T15:00:32Z</dcterms:modified>
</cp:coreProperties>
</file>