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794" r:id="rId2"/>
    <p:sldMasterId id="2147483806" r:id="rId3"/>
    <p:sldMasterId id="2147483756" r:id="rId4"/>
  </p:sldMasterIdLst>
  <p:notesMasterIdLst>
    <p:notesMasterId r:id="rId61"/>
  </p:notesMasterIdLst>
  <p:handoutMasterIdLst>
    <p:handoutMasterId r:id="rId62"/>
  </p:handoutMasterIdLst>
  <p:sldIdLst>
    <p:sldId id="262" r:id="rId5"/>
    <p:sldId id="261" r:id="rId6"/>
    <p:sldId id="348" r:id="rId7"/>
    <p:sldId id="435" r:id="rId8"/>
    <p:sldId id="391" r:id="rId9"/>
    <p:sldId id="858" r:id="rId10"/>
    <p:sldId id="1174" r:id="rId11"/>
    <p:sldId id="1209" r:id="rId12"/>
    <p:sldId id="860" r:id="rId13"/>
    <p:sldId id="1122" r:id="rId14"/>
    <p:sldId id="862" r:id="rId15"/>
    <p:sldId id="863" r:id="rId16"/>
    <p:sldId id="864" r:id="rId17"/>
    <p:sldId id="865" r:id="rId18"/>
    <p:sldId id="1177" r:id="rId19"/>
    <p:sldId id="1163" r:id="rId20"/>
    <p:sldId id="1181" r:id="rId21"/>
    <p:sldId id="1182" r:id="rId22"/>
    <p:sldId id="1184" r:id="rId23"/>
    <p:sldId id="1206" r:id="rId24"/>
    <p:sldId id="1207" r:id="rId25"/>
    <p:sldId id="1208" r:id="rId26"/>
    <p:sldId id="1185" r:id="rId27"/>
    <p:sldId id="1155" r:id="rId28"/>
    <p:sldId id="1170" r:id="rId29"/>
    <p:sldId id="408" r:id="rId30"/>
    <p:sldId id="1186" r:id="rId31"/>
    <p:sldId id="1172" r:id="rId32"/>
    <p:sldId id="1176" r:id="rId33"/>
    <p:sldId id="1173" r:id="rId34"/>
    <p:sldId id="1139" r:id="rId35"/>
    <p:sldId id="1187" r:id="rId36"/>
    <p:sldId id="1175" r:id="rId37"/>
    <p:sldId id="1188" r:id="rId38"/>
    <p:sldId id="1159" r:id="rId39"/>
    <p:sldId id="1171" r:id="rId40"/>
    <p:sldId id="1059" r:id="rId41"/>
    <p:sldId id="1189" r:id="rId42"/>
    <p:sldId id="1190" r:id="rId43"/>
    <p:sldId id="1191" r:id="rId44"/>
    <p:sldId id="1192" r:id="rId45"/>
    <p:sldId id="1193" r:id="rId46"/>
    <p:sldId id="1194" r:id="rId47"/>
    <p:sldId id="1195" r:id="rId48"/>
    <p:sldId id="1196" r:id="rId49"/>
    <p:sldId id="1197" r:id="rId50"/>
    <p:sldId id="1198" r:id="rId51"/>
    <p:sldId id="1199" r:id="rId52"/>
    <p:sldId id="1200" r:id="rId53"/>
    <p:sldId id="1201" r:id="rId54"/>
    <p:sldId id="1202" r:id="rId55"/>
    <p:sldId id="1203" r:id="rId56"/>
    <p:sldId id="1204" r:id="rId57"/>
    <p:sldId id="1205" r:id="rId58"/>
    <p:sldId id="879" r:id="rId59"/>
    <p:sldId id="976" r:id="rId60"/>
  </p:sldIdLst>
  <p:sldSz cx="12192000" cy="6858000"/>
  <p:notesSz cx="7023100" cy="93091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521415D9-36F7-43E2-AB2F-B90AF26B5E84}">
      <p14:sectionLst xmlns:p14="http://schemas.microsoft.com/office/powerpoint/2010/main">
        <p14:section name="Default Section" id="{9F1C360A-E6E6-4EC3-86B5-7F18B4DD3AA9}">
          <p14:sldIdLst>
            <p14:sldId id="262"/>
            <p14:sldId id="261"/>
            <p14:sldId id="348"/>
            <p14:sldId id="435"/>
            <p14:sldId id="391"/>
            <p14:sldId id="858"/>
            <p14:sldId id="1174"/>
            <p14:sldId id="1209"/>
            <p14:sldId id="860"/>
            <p14:sldId id="1122"/>
            <p14:sldId id="862"/>
            <p14:sldId id="863"/>
            <p14:sldId id="864"/>
            <p14:sldId id="865"/>
            <p14:sldId id="1177"/>
            <p14:sldId id="1163"/>
            <p14:sldId id="1181"/>
            <p14:sldId id="1182"/>
            <p14:sldId id="1184"/>
            <p14:sldId id="1206"/>
            <p14:sldId id="1207"/>
            <p14:sldId id="1208"/>
            <p14:sldId id="1185"/>
            <p14:sldId id="1155"/>
            <p14:sldId id="1170"/>
            <p14:sldId id="408"/>
            <p14:sldId id="1186"/>
            <p14:sldId id="1172"/>
            <p14:sldId id="1176"/>
            <p14:sldId id="1173"/>
            <p14:sldId id="1139"/>
            <p14:sldId id="1187"/>
            <p14:sldId id="1175"/>
            <p14:sldId id="1188"/>
            <p14:sldId id="1159"/>
            <p14:sldId id="1171"/>
            <p14:sldId id="1059"/>
            <p14:sldId id="1189"/>
            <p14:sldId id="1190"/>
            <p14:sldId id="1191"/>
            <p14:sldId id="1192"/>
            <p14:sldId id="1193"/>
            <p14:sldId id="1194"/>
            <p14:sldId id="1195"/>
            <p14:sldId id="1196"/>
            <p14:sldId id="1197"/>
            <p14:sldId id="1198"/>
            <p14:sldId id="1199"/>
            <p14:sldId id="1200"/>
            <p14:sldId id="1201"/>
            <p14:sldId id="1202"/>
            <p14:sldId id="1203"/>
            <p14:sldId id="1204"/>
            <p14:sldId id="1205"/>
            <p14:sldId id="879"/>
            <p14:sldId id="97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81" userDrawn="1">
          <p15:clr>
            <a:srgbClr val="A4A3A4"/>
          </p15:clr>
        </p15:guide>
        <p15:guide id="2" pos="221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ristin Wolff" initials="KW" lastIdx="1" clrIdx="0"/>
  <p:cmAuthor id="2" name="Debra Brucker" initials="DB" lastIdx="1" clrIdx="1">
    <p:extLst>
      <p:ext uri="{19B8F6BF-5375-455C-9EA6-DF929625EA0E}">
        <p15:presenceInfo xmlns:p15="http://schemas.microsoft.com/office/powerpoint/2012/main" userId="S-1-5-21-1343024091-287218729-682003330-4530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8F0D"/>
    <a:srgbClr val="3EC241"/>
    <a:srgbClr val="0000FF"/>
    <a:srgbClr val="F2CB07"/>
    <a:srgbClr val="D37D0B"/>
    <a:srgbClr val="EAF1FA"/>
    <a:srgbClr val="000080"/>
    <a:srgbClr val="A40000"/>
    <a:srgbClr val="F2C108"/>
    <a:srgbClr val="F2A3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58" autoAdjust="0"/>
    <p:restoredTop sz="94278" autoAdjust="0"/>
  </p:normalViewPr>
  <p:slideViewPr>
    <p:cSldViewPr>
      <p:cViewPr varScale="1">
        <p:scale>
          <a:sx n="62" d="100"/>
          <a:sy n="62" d="100"/>
        </p:scale>
        <p:origin x="792" y="56"/>
      </p:cViewPr>
      <p:guideLst>
        <p:guide orient="horz" pos="2160"/>
        <p:guide pos="3840"/>
      </p:guideLst>
    </p:cSldViewPr>
  </p:slideViewPr>
  <p:outlineViewPr>
    <p:cViewPr>
      <p:scale>
        <a:sx n="33" d="100"/>
        <a:sy n="33" d="100"/>
      </p:scale>
      <p:origin x="0" y="-39022"/>
    </p:cViewPr>
  </p:outlineViewPr>
  <p:notesTextViewPr>
    <p:cViewPr>
      <p:scale>
        <a:sx n="100" d="100"/>
        <a:sy n="100" d="100"/>
      </p:scale>
      <p:origin x="0" y="0"/>
    </p:cViewPr>
  </p:notesTextViewPr>
  <p:sorterViewPr>
    <p:cViewPr>
      <p:scale>
        <a:sx n="100" d="100"/>
        <a:sy n="100" d="100"/>
      </p:scale>
      <p:origin x="0" y="-16269"/>
    </p:cViewPr>
  </p:sorterViewPr>
  <p:notesViewPr>
    <p:cSldViewPr>
      <p:cViewPr varScale="1">
        <p:scale>
          <a:sx n="64" d="100"/>
          <a:sy n="64" d="100"/>
        </p:scale>
        <p:origin x="3158" y="38"/>
      </p:cViewPr>
      <p:guideLst>
        <p:guide orient="horz" pos="2981"/>
        <p:guide pos="22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4475F7-1EAE-4086-ACFF-4BD6A5DD4700}"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6712A064-7750-40B0-93F8-186A827551F1}">
      <dgm:prSet/>
      <dgm:spPr/>
      <dgm:t>
        <a:bodyPr/>
        <a:lstStyle/>
        <a:p>
          <a:r>
            <a:rPr lang="en-US" dirty="0"/>
            <a:t>Technology challenges (e.g., accessing </a:t>
          </a:r>
          <a:r>
            <a:rPr lang="en-US" dirty="0" err="1"/>
            <a:t>WiFi</a:t>
          </a:r>
          <a:r>
            <a:rPr lang="en-US" dirty="0"/>
            <a:t>, lack of familiarity/ comfort, “forgetting”)</a:t>
          </a:r>
        </a:p>
      </dgm:t>
    </dgm:pt>
    <dgm:pt modelId="{5CF503DB-AACE-44CE-A8DA-88FADE0CDC47}" type="parTrans" cxnId="{611C166D-74C1-4B68-BA3A-CD7075694B5B}">
      <dgm:prSet/>
      <dgm:spPr/>
      <dgm:t>
        <a:bodyPr/>
        <a:lstStyle/>
        <a:p>
          <a:endParaRPr lang="en-US"/>
        </a:p>
      </dgm:t>
    </dgm:pt>
    <dgm:pt modelId="{882381C3-EF09-421A-818D-054673D0F6BD}" type="sibTrans" cxnId="{611C166D-74C1-4B68-BA3A-CD7075694B5B}">
      <dgm:prSet/>
      <dgm:spPr/>
      <dgm:t>
        <a:bodyPr/>
        <a:lstStyle/>
        <a:p>
          <a:endParaRPr lang="en-US"/>
        </a:p>
      </dgm:t>
    </dgm:pt>
    <dgm:pt modelId="{2107A220-2603-4704-88A0-41D6AC2564E5}">
      <dgm:prSet/>
      <dgm:spPr>
        <a:solidFill>
          <a:schemeClr val="accent3">
            <a:lumMod val="75000"/>
          </a:schemeClr>
        </a:solidFill>
      </dgm:spPr>
      <dgm:t>
        <a:bodyPr/>
        <a:lstStyle/>
        <a:p>
          <a:r>
            <a:rPr lang="en-US" dirty="0"/>
            <a:t>Addressing the culture change in the workplace to make the use of technology a standard operating procedure</a:t>
          </a:r>
        </a:p>
      </dgm:t>
    </dgm:pt>
    <dgm:pt modelId="{1549C56E-3C18-4067-BB4D-ABB00B723F03}" type="parTrans" cxnId="{D1CA276A-4A7B-4395-8B55-4F992AA26AE2}">
      <dgm:prSet/>
      <dgm:spPr/>
      <dgm:t>
        <a:bodyPr/>
        <a:lstStyle/>
        <a:p>
          <a:endParaRPr lang="en-US"/>
        </a:p>
      </dgm:t>
    </dgm:pt>
    <dgm:pt modelId="{A93F3FC5-D899-4DF2-9359-EECDC16F60B7}" type="sibTrans" cxnId="{D1CA276A-4A7B-4395-8B55-4F992AA26AE2}">
      <dgm:prSet/>
      <dgm:spPr/>
      <dgm:t>
        <a:bodyPr/>
        <a:lstStyle/>
        <a:p>
          <a:endParaRPr lang="en-US"/>
        </a:p>
      </dgm:t>
    </dgm:pt>
    <dgm:pt modelId="{41EA7608-D8CB-BF48-8574-EB5DAF310D4F}">
      <dgm:prSet/>
      <dgm:spPr>
        <a:solidFill>
          <a:schemeClr val="accent4">
            <a:lumMod val="50000"/>
          </a:schemeClr>
        </a:solidFill>
      </dgm:spPr>
      <dgm:t>
        <a:bodyPr/>
        <a:lstStyle/>
        <a:p>
          <a:r>
            <a:rPr lang="en-US" dirty="0"/>
            <a:t>Evaluating both the process and the outcome</a:t>
          </a:r>
        </a:p>
      </dgm:t>
    </dgm:pt>
    <dgm:pt modelId="{175AD086-A842-1644-827A-B5E9FBA0C697}" type="parTrans" cxnId="{CEDC8AAC-9B45-8543-87AF-EDBDD67153A0}">
      <dgm:prSet/>
      <dgm:spPr/>
      <dgm:t>
        <a:bodyPr/>
        <a:lstStyle/>
        <a:p>
          <a:endParaRPr lang="en-US"/>
        </a:p>
      </dgm:t>
    </dgm:pt>
    <dgm:pt modelId="{86589E8B-1D34-DB41-8A53-F17EEC6264DA}" type="sibTrans" cxnId="{CEDC8AAC-9B45-8543-87AF-EDBDD67153A0}">
      <dgm:prSet/>
      <dgm:spPr/>
      <dgm:t>
        <a:bodyPr/>
        <a:lstStyle/>
        <a:p>
          <a:endParaRPr lang="en-US"/>
        </a:p>
      </dgm:t>
    </dgm:pt>
    <dgm:pt modelId="{48B6ACCD-37F4-7542-B51F-F3C1F7EB6246}" type="pres">
      <dgm:prSet presAssocID="{9E4475F7-1EAE-4086-ACFF-4BD6A5DD4700}" presName="diagram" presStyleCnt="0">
        <dgm:presLayoutVars>
          <dgm:dir/>
          <dgm:resizeHandles val="exact"/>
        </dgm:presLayoutVars>
      </dgm:prSet>
      <dgm:spPr/>
    </dgm:pt>
    <dgm:pt modelId="{650EF822-5E1C-1347-99EA-174CD9946FA2}" type="pres">
      <dgm:prSet presAssocID="{6712A064-7750-40B0-93F8-186A827551F1}" presName="node" presStyleLbl="node1" presStyleIdx="0" presStyleCnt="3">
        <dgm:presLayoutVars>
          <dgm:bulletEnabled val="1"/>
        </dgm:presLayoutVars>
      </dgm:prSet>
      <dgm:spPr/>
    </dgm:pt>
    <dgm:pt modelId="{29F4881D-20BB-9E48-953A-52CE88FA5683}" type="pres">
      <dgm:prSet presAssocID="{882381C3-EF09-421A-818D-054673D0F6BD}" presName="sibTrans" presStyleCnt="0"/>
      <dgm:spPr/>
    </dgm:pt>
    <dgm:pt modelId="{748245DC-C7C3-9341-80D6-F4EBC918C3B2}" type="pres">
      <dgm:prSet presAssocID="{2107A220-2603-4704-88A0-41D6AC2564E5}" presName="node" presStyleLbl="node1" presStyleIdx="1" presStyleCnt="3">
        <dgm:presLayoutVars>
          <dgm:bulletEnabled val="1"/>
        </dgm:presLayoutVars>
      </dgm:prSet>
      <dgm:spPr/>
    </dgm:pt>
    <dgm:pt modelId="{C9A4E4ED-FAED-6E4E-BB12-DA1FCD614A42}" type="pres">
      <dgm:prSet presAssocID="{A93F3FC5-D899-4DF2-9359-EECDC16F60B7}" presName="sibTrans" presStyleCnt="0"/>
      <dgm:spPr/>
    </dgm:pt>
    <dgm:pt modelId="{2437B213-8755-D546-BD42-C1692FA1EE09}" type="pres">
      <dgm:prSet presAssocID="{41EA7608-D8CB-BF48-8574-EB5DAF310D4F}" presName="node" presStyleLbl="node1" presStyleIdx="2" presStyleCnt="3">
        <dgm:presLayoutVars>
          <dgm:bulletEnabled val="1"/>
        </dgm:presLayoutVars>
      </dgm:prSet>
      <dgm:spPr/>
    </dgm:pt>
  </dgm:ptLst>
  <dgm:cxnLst>
    <dgm:cxn modelId="{D1CA276A-4A7B-4395-8B55-4F992AA26AE2}" srcId="{9E4475F7-1EAE-4086-ACFF-4BD6A5DD4700}" destId="{2107A220-2603-4704-88A0-41D6AC2564E5}" srcOrd="1" destOrd="0" parTransId="{1549C56E-3C18-4067-BB4D-ABB00B723F03}" sibTransId="{A93F3FC5-D899-4DF2-9359-EECDC16F60B7}"/>
    <dgm:cxn modelId="{611C166D-74C1-4B68-BA3A-CD7075694B5B}" srcId="{9E4475F7-1EAE-4086-ACFF-4BD6A5DD4700}" destId="{6712A064-7750-40B0-93F8-186A827551F1}" srcOrd="0" destOrd="0" parTransId="{5CF503DB-AACE-44CE-A8DA-88FADE0CDC47}" sibTransId="{882381C3-EF09-421A-818D-054673D0F6BD}"/>
    <dgm:cxn modelId="{03DEB474-AE90-6148-8F1B-01C6FDF35D80}" type="presOf" srcId="{41EA7608-D8CB-BF48-8574-EB5DAF310D4F}" destId="{2437B213-8755-D546-BD42-C1692FA1EE09}" srcOrd="0" destOrd="0" presId="urn:microsoft.com/office/officeart/2005/8/layout/default"/>
    <dgm:cxn modelId="{D4B93587-B453-5C4C-9EFF-3AFD39CC5ACF}" type="presOf" srcId="{6712A064-7750-40B0-93F8-186A827551F1}" destId="{650EF822-5E1C-1347-99EA-174CD9946FA2}" srcOrd="0" destOrd="0" presId="urn:microsoft.com/office/officeart/2005/8/layout/default"/>
    <dgm:cxn modelId="{176E3FA2-2B2E-0142-9A55-A655DCAD1E94}" type="presOf" srcId="{2107A220-2603-4704-88A0-41D6AC2564E5}" destId="{748245DC-C7C3-9341-80D6-F4EBC918C3B2}" srcOrd="0" destOrd="0" presId="urn:microsoft.com/office/officeart/2005/8/layout/default"/>
    <dgm:cxn modelId="{59E0D3A7-CAED-E44F-80F6-37F73F8F46BC}" type="presOf" srcId="{9E4475F7-1EAE-4086-ACFF-4BD6A5DD4700}" destId="{48B6ACCD-37F4-7542-B51F-F3C1F7EB6246}" srcOrd="0" destOrd="0" presId="urn:microsoft.com/office/officeart/2005/8/layout/default"/>
    <dgm:cxn modelId="{CEDC8AAC-9B45-8543-87AF-EDBDD67153A0}" srcId="{9E4475F7-1EAE-4086-ACFF-4BD6A5DD4700}" destId="{41EA7608-D8CB-BF48-8574-EB5DAF310D4F}" srcOrd="2" destOrd="0" parTransId="{175AD086-A842-1644-827A-B5E9FBA0C697}" sibTransId="{86589E8B-1D34-DB41-8A53-F17EEC6264DA}"/>
    <dgm:cxn modelId="{7FCFDA8F-71CC-1A40-BA4C-25E37C023BAD}" type="presParOf" srcId="{48B6ACCD-37F4-7542-B51F-F3C1F7EB6246}" destId="{650EF822-5E1C-1347-99EA-174CD9946FA2}" srcOrd="0" destOrd="0" presId="urn:microsoft.com/office/officeart/2005/8/layout/default"/>
    <dgm:cxn modelId="{A589C039-8310-F448-B58B-03D2E2CB6A31}" type="presParOf" srcId="{48B6ACCD-37F4-7542-B51F-F3C1F7EB6246}" destId="{29F4881D-20BB-9E48-953A-52CE88FA5683}" srcOrd="1" destOrd="0" presId="urn:microsoft.com/office/officeart/2005/8/layout/default"/>
    <dgm:cxn modelId="{93E28589-7795-D247-8F2A-80266CEA2F2B}" type="presParOf" srcId="{48B6ACCD-37F4-7542-B51F-F3C1F7EB6246}" destId="{748245DC-C7C3-9341-80D6-F4EBC918C3B2}" srcOrd="2" destOrd="0" presId="urn:microsoft.com/office/officeart/2005/8/layout/default"/>
    <dgm:cxn modelId="{6364EAA0-11B5-8040-AA91-80EF96987272}" type="presParOf" srcId="{48B6ACCD-37F4-7542-B51F-F3C1F7EB6246}" destId="{C9A4E4ED-FAED-6E4E-BB12-DA1FCD614A42}" srcOrd="3" destOrd="0" presId="urn:microsoft.com/office/officeart/2005/8/layout/default"/>
    <dgm:cxn modelId="{DF217096-3243-834E-B172-1C961ABD091A}" type="presParOf" srcId="{48B6ACCD-37F4-7542-B51F-F3C1F7EB6246}" destId="{2437B213-8755-D546-BD42-C1692FA1EE09}"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0EF822-5E1C-1347-99EA-174CD9946FA2}">
      <dsp:nvSpPr>
        <dsp:cNvPr id="0" name=""/>
        <dsp:cNvSpPr/>
      </dsp:nvSpPr>
      <dsp:spPr>
        <a:xfrm>
          <a:off x="605935" y="801"/>
          <a:ext cx="3646875" cy="2188125"/>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Technology challenges (e.g., accessing </a:t>
          </a:r>
          <a:r>
            <a:rPr lang="en-US" sz="2700" kern="1200" dirty="0" err="1"/>
            <a:t>WiFi</a:t>
          </a:r>
          <a:r>
            <a:rPr lang="en-US" sz="2700" kern="1200" dirty="0"/>
            <a:t>, lack of familiarity/ comfort, “forgetting”)</a:t>
          </a:r>
        </a:p>
      </dsp:txBody>
      <dsp:txXfrm>
        <a:off x="605935" y="801"/>
        <a:ext cx="3646875" cy="2188125"/>
      </dsp:txXfrm>
    </dsp:sp>
    <dsp:sp modelId="{748245DC-C7C3-9341-80D6-F4EBC918C3B2}">
      <dsp:nvSpPr>
        <dsp:cNvPr id="0" name=""/>
        <dsp:cNvSpPr/>
      </dsp:nvSpPr>
      <dsp:spPr>
        <a:xfrm>
          <a:off x="4617498" y="801"/>
          <a:ext cx="3646875" cy="2188125"/>
        </a:xfrm>
        <a:prstGeom prst="rect">
          <a:avLst/>
        </a:prstGeom>
        <a:solidFill>
          <a:schemeClr val="accent3">
            <a:lumMod val="7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Addressing the culture change in the workplace to make the use of technology a standard operating procedure</a:t>
          </a:r>
        </a:p>
      </dsp:txBody>
      <dsp:txXfrm>
        <a:off x="4617498" y="801"/>
        <a:ext cx="3646875" cy="2188125"/>
      </dsp:txXfrm>
    </dsp:sp>
    <dsp:sp modelId="{2437B213-8755-D546-BD42-C1692FA1EE09}">
      <dsp:nvSpPr>
        <dsp:cNvPr id="0" name=""/>
        <dsp:cNvSpPr/>
      </dsp:nvSpPr>
      <dsp:spPr>
        <a:xfrm>
          <a:off x="2611716" y="2553614"/>
          <a:ext cx="3646875" cy="2188125"/>
        </a:xfrm>
        <a:prstGeom prst="rect">
          <a:avLst/>
        </a:prstGeom>
        <a:solidFill>
          <a:schemeClr val="accent4">
            <a:lumMod val="5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Evaluating both the process and the outcome</a:t>
          </a:r>
        </a:p>
      </dsp:txBody>
      <dsp:txXfrm>
        <a:off x="2611716" y="2553614"/>
        <a:ext cx="3646875" cy="218812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43979" cy="473536"/>
          </a:xfrm>
          <a:prstGeom prst="rect">
            <a:avLst/>
          </a:prstGeom>
        </p:spPr>
        <p:txBody>
          <a:bodyPr vert="horz" lIns="93324" tIns="46662" rIns="93324" bIns="46662" rtlCol="0"/>
          <a:lstStyle>
            <a:lvl1pPr algn="l">
              <a:defRPr sz="1200">
                <a:cs typeface="+mn-cs"/>
              </a:defRPr>
            </a:lvl1pPr>
          </a:lstStyle>
          <a:p>
            <a:pPr>
              <a:defRPr/>
            </a:pPr>
            <a:endParaRPr lang="en-US"/>
          </a:p>
        </p:txBody>
      </p:sp>
      <p:sp>
        <p:nvSpPr>
          <p:cNvPr id="3" name="Date Placeholder 2"/>
          <p:cNvSpPr>
            <a:spLocks noGrp="1"/>
          </p:cNvSpPr>
          <p:nvPr>
            <p:ph type="dt" sz="quarter" idx="1"/>
          </p:nvPr>
        </p:nvSpPr>
        <p:spPr>
          <a:xfrm>
            <a:off x="3977532" y="0"/>
            <a:ext cx="3043979" cy="473536"/>
          </a:xfrm>
          <a:prstGeom prst="rect">
            <a:avLst/>
          </a:prstGeom>
        </p:spPr>
        <p:txBody>
          <a:bodyPr vert="horz" lIns="93324" tIns="46662" rIns="93324" bIns="46662" rtlCol="0"/>
          <a:lstStyle>
            <a:lvl1pPr algn="r">
              <a:defRPr sz="1200">
                <a:cs typeface="+mn-cs"/>
              </a:defRPr>
            </a:lvl1pPr>
          </a:lstStyle>
          <a:p>
            <a:pPr>
              <a:defRPr/>
            </a:pPr>
            <a:fld id="{B7604B2F-4C23-49D1-B52A-780C162449A6}" type="datetimeFigureOut">
              <a:rPr lang="en-US"/>
              <a:pPr>
                <a:defRPr/>
              </a:pPr>
              <a:t>8/7/2020</a:t>
            </a:fld>
            <a:endParaRPr lang="en-US"/>
          </a:p>
        </p:txBody>
      </p:sp>
      <p:sp>
        <p:nvSpPr>
          <p:cNvPr id="4" name="Footer Placeholder 3"/>
          <p:cNvSpPr>
            <a:spLocks noGrp="1"/>
          </p:cNvSpPr>
          <p:nvPr>
            <p:ph type="ftr" sz="quarter" idx="2"/>
          </p:nvPr>
        </p:nvSpPr>
        <p:spPr>
          <a:xfrm>
            <a:off x="2" y="8989100"/>
            <a:ext cx="3043979" cy="473536"/>
          </a:xfrm>
          <a:prstGeom prst="rect">
            <a:avLst/>
          </a:prstGeom>
        </p:spPr>
        <p:txBody>
          <a:bodyPr vert="horz" lIns="93324" tIns="46662" rIns="93324" bIns="46662" rtlCol="0" anchor="b"/>
          <a:lstStyle>
            <a:lvl1pPr algn="l">
              <a:defRPr sz="1200">
                <a:cs typeface="+mn-cs"/>
              </a:defRPr>
            </a:lvl1pPr>
          </a:lstStyle>
          <a:p>
            <a:pPr>
              <a:defRPr/>
            </a:pPr>
            <a:endParaRPr lang="en-US"/>
          </a:p>
        </p:txBody>
      </p:sp>
      <p:sp>
        <p:nvSpPr>
          <p:cNvPr id="5" name="Slide Number Placeholder 4"/>
          <p:cNvSpPr>
            <a:spLocks noGrp="1"/>
          </p:cNvSpPr>
          <p:nvPr>
            <p:ph type="sldNum" sz="quarter" idx="3"/>
          </p:nvPr>
        </p:nvSpPr>
        <p:spPr>
          <a:xfrm>
            <a:off x="3977532" y="8989100"/>
            <a:ext cx="3043979" cy="473536"/>
          </a:xfrm>
          <a:prstGeom prst="rect">
            <a:avLst/>
          </a:prstGeom>
        </p:spPr>
        <p:txBody>
          <a:bodyPr vert="horz" lIns="93324" tIns="46662" rIns="93324" bIns="46662" rtlCol="0" anchor="b"/>
          <a:lstStyle>
            <a:lvl1pPr algn="r">
              <a:defRPr sz="1200">
                <a:cs typeface="+mn-cs"/>
              </a:defRPr>
            </a:lvl1pPr>
          </a:lstStyle>
          <a:p>
            <a:pPr>
              <a:defRPr/>
            </a:pPr>
            <a:fld id="{EBF4AA8F-969A-4DF6-B13F-2E6EB4CE0E12}" type="slidenum">
              <a:rPr lang="en-US"/>
              <a:pPr>
                <a:defRPr/>
              </a:pPr>
              <a:t>‹#›</a:t>
            </a:fld>
            <a:endParaRPr lang="en-US"/>
          </a:p>
        </p:txBody>
      </p:sp>
    </p:spTree>
    <p:extLst>
      <p:ext uri="{BB962C8B-B14F-4D97-AF65-F5344CB8AC3E}">
        <p14:creationId xmlns:p14="http://schemas.microsoft.com/office/powerpoint/2010/main" val="192816871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2" y="0"/>
            <a:ext cx="3043979" cy="473536"/>
          </a:xfrm>
          <a:prstGeom prst="rect">
            <a:avLst/>
          </a:prstGeom>
          <a:noFill/>
          <a:ln w="9525">
            <a:noFill/>
            <a:miter lim="800000"/>
            <a:headEnd/>
            <a:tailEnd/>
          </a:ln>
          <a:effectLst/>
        </p:spPr>
        <p:txBody>
          <a:bodyPr vert="horz" wrap="square" lIns="95096" tIns="47549" rIns="95096" bIns="47549" numCol="1" anchor="t" anchorCtr="0" compatLnSpc="1">
            <a:prstTxWarp prst="textNoShape">
              <a:avLst/>
            </a:prstTxWarp>
          </a:bodyPr>
          <a:lstStyle>
            <a:lvl1pPr defTabSz="951059">
              <a:defRPr sz="1200">
                <a:cs typeface="+mn-cs"/>
              </a:defRPr>
            </a:lvl1pPr>
          </a:lstStyle>
          <a:p>
            <a:pPr>
              <a:defRPr/>
            </a:pPr>
            <a:endParaRPr lang="en-US"/>
          </a:p>
        </p:txBody>
      </p:sp>
      <p:sp>
        <p:nvSpPr>
          <p:cNvPr id="14339" name="Rectangle 3"/>
          <p:cNvSpPr>
            <a:spLocks noGrp="1" noChangeArrowheads="1"/>
          </p:cNvSpPr>
          <p:nvPr>
            <p:ph type="dt" idx="1"/>
          </p:nvPr>
        </p:nvSpPr>
        <p:spPr bwMode="auto">
          <a:xfrm>
            <a:off x="3977532" y="0"/>
            <a:ext cx="3043979" cy="473536"/>
          </a:xfrm>
          <a:prstGeom prst="rect">
            <a:avLst/>
          </a:prstGeom>
          <a:noFill/>
          <a:ln w="9525">
            <a:noFill/>
            <a:miter lim="800000"/>
            <a:headEnd/>
            <a:tailEnd/>
          </a:ln>
          <a:effectLst/>
        </p:spPr>
        <p:txBody>
          <a:bodyPr vert="horz" wrap="square" lIns="95096" tIns="47549" rIns="95096" bIns="47549" numCol="1" anchor="t" anchorCtr="0" compatLnSpc="1">
            <a:prstTxWarp prst="textNoShape">
              <a:avLst/>
            </a:prstTxWarp>
          </a:bodyPr>
          <a:lstStyle>
            <a:lvl1pPr algn="r" defTabSz="951059">
              <a:defRPr sz="1200">
                <a:cs typeface="+mn-cs"/>
              </a:defRPr>
            </a:lvl1pPr>
          </a:lstStyle>
          <a:p>
            <a:pPr>
              <a:defRPr/>
            </a:pPr>
            <a:endParaRPr lang="en-US"/>
          </a:p>
        </p:txBody>
      </p:sp>
      <p:sp>
        <p:nvSpPr>
          <p:cNvPr id="23556" name="Rectangle 4"/>
          <p:cNvSpPr>
            <a:spLocks noGrp="1" noRot="1" noChangeAspect="1" noChangeArrowheads="1" noTextEdit="1"/>
          </p:cNvSpPr>
          <p:nvPr>
            <p:ph type="sldImg" idx="2"/>
          </p:nvPr>
        </p:nvSpPr>
        <p:spPr bwMode="auto">
          <a:xfrm>
            <a:off x="357188" y="709613"/>
            <a:ext cx="6308725" cy="35496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41" name="Rectangle 5"/>
          <p:cNvSpPr>
            <a:spLocks noGrp="1" noChangeArrowheads="1"/>
          </p:cNvSpPr>
          <p:nvPr>
            <p:ph type="body" sz="quarter" idx="3"/>
          </p:nvPr>
        </p:nvSpPr>
        <p:spPr bwMode="auto">
          <a:xfrm>
            <a:off x="702946" y="4496167"/>
            <a:ext cx="5617208" cy="4258591"/>
          </a:xfrm>
          <a:prstGeom prst="rect">
            <a:avLst/>
          </a:prstGeom>
          <a:noFill/>
          <a:ln w="9525">
            <a:noFill/>
            <a:miter lim="800000"/>
            <a:headEnd/>
            <a:tailEnd/>
          </a:ln>
          <a:effectLst/>
        </p:spPr>
        <p:txBody>
          <a:bodyPr vert="horz" wrap="square" lIns="95096" tIns="47549" rIns="95096" bIns="4754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342" name="Rectangle 6"/>
          <p:cNvSpPr>
            <a:spLocks noGrp="1" noChangeArrowheads="1"/>
          </p:cNvSpPr>
          <p:nvPr>
            <p:ph type="ftr" sz="quarter" idx="4"/>
          </p:nvPr>
        </p:nvSpPr>
        <p:spPr bwMode="auto">
          <a:xfrm>
            <a:off x="2" y="8989100"/>
            <a:ext cx="3043979" cy="473536"/>
          </a:xfrm>
          <a:prstGeom prst="rect">
            <a:avLst/>
          </a:prstGeom>
          <a:noFill/>
          <a:ln w="9525">
            <a:noFill/>
            <a:miter lim="800000"/>
            <a:headEnd/>
            <a:tailEnd/>
          </a:ln>
          <a:effectLst/>
        </p:spPr>
        <p:txBody>
          <a:bodyPr vert="horz" wrap="square" lIns="95096" tIns="47549" rIns="95096" bIns="47549" numCol="1" anchor="b" anchorCtr="0" compatLnSpc="1">
            <a:prstTxWarp prst="textNoShape">
              <a:avLst/>
            </a:prstTxWarp>
          </a:bodyPr>
          <a:lstStyle>
            <a:lvl1pPr defTabSz="951059">
              <a:defRPr sz="1200">
                <a:cs typeface="+mn-cs"/>
              </a:defRPr>
            </a:lvl1pPr>
          </a:lstStyle>
          <a:p>
            <a:pPr>
              <a:defRPr/>
            </a:pPr>
            <a:endParaRPr lang="en-US"/>
          </a:p>
        </p:txBody>
      </p:sp>
      <p:sp>
        <p:nvSpPr>
          <p:cNvPr id="14343" name="Rectangle 7"/>
          <p:cNvSpPr>
            <a:spLocks noGrp="1" noChangeArrowheads="1"/>
          </p:cNvSpPr>
          <p:nvPr>
            <p:ph type="sldNum" sz="quarter" idx="5"/>
          </p:nvPr>
        </p:nvSpPr>
        <p:spPr bwMode="auto">
          <a:xfrm>
            <a:off x="3977532" y="8989100"/>
            <a:ext cx="3043979" cy="473536"/>
          </a:xfrm>
          <a:prstGeom prst="rect">
            <a:avLst/>
          </a:prstGeom>
          <a:noFill/>
          <a:ln w="9525">
            <a:noFill/>
            <a:miter lim="800000"/>
            <a:headEnd/>
            <a:tailEnd/>
          </a:ln>
          <a:effectLst/>
        </p:spPr>
        <p:txBody>
          <a:bodyPr vert="horz" wrap="square" lIns="95096" tIns="47549" rIns="95096" bIns="47549" numCol="1" anchor="b" anchorCtr="0" compatLnSpc="1">
            <a:prstTxWarp prst="textNoShape">
              <a:avLst/>
            </a:prstTxWarp>
          </a:bodyPr>
          <a:lstStyle>
            <a:lvl1pPr algn="r" defTabSz="951059">
              <a:defRPr sz="1200">
                <a:cs typeface="+mn-cs"/>
              </a:defRPr>
            </a:lvl1pPr>
          </a:lstStyle>
          <a:p>
            <a:pPr>
              <a:defRPr/>
            </a:pPr>
            <a:fld id="{DC5BF3A7-7ADB-44B5-A588-E84FF536DCA0}" type="slidenum">
              <a:rPr lang="en-US"/>
              <a:pPr>
                <a:defRPr/>
              </a:pPr>
              <a:t>‹#›</a:t>
            </a:fld>
            <a:endParaRPr lang="en-US"/>
          </a:p>
        </p:txBody>
      </p:sp>
    </p:spTree>
    <p:extLst>
      <p:ext uri="{BB962C8B-B14F-4D97-AF65-F5344CB8AC3E}">
        <p14:creationId xmlns:p14="http://schemas.microsoft.com/office/powerpoint/2010/main" val="2599230244"/>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researchondisability.org/nTIDE"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researchondisability.org/nTIDE"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7188" y="709613"/>
            <a:ext cx="6308725" cy="3549650"/>
          </a:xfrm>
        </p:spPr>
      </p:sp>
      <p:sp>
        <p:nvSpPr>
          <p:cNvPr id="3" name="Notes Placeholder 2"/>
          <p:cNvSpPr>
            <a:spLocks noGrp="1"/>
          </p:cNvSpPr>
          <p:nvPr>
            <p:ph type="body" idx="1"/>
          </p:nvPr>
        </p:nvSpPr>
        <p:spPr/>
        <p:txBody>
          <a:bodyPr/>
          <a:lstStyle/>
          <a:p>
            <a:r>
              <a:rPr lang="en-US"/>
              <a:t>Art</a:t>
            </a:r>
          </a:p>
        </p:txBody>
      </p:sp>
    </p:spTree>
    <p:extLst>
      <p:ext uri="{BB962C8B-B14F-4D97-AF65-F5344CB8AC3E}">
        <p14:creationId xmlns:p14="http://schemas.microsoft.com/office/powerpoint/2010/main" val="2147512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Rot="1" noChangeAspect="1" noChangeArrowheads="1" noTextEdit="1"/>
          </p:cNvSpPr>
          <p:nvPr>
            <p:ph type="sldImg"/>
          </p:nvPr>
        </p:nvSpPr>
        <p:spPr>
          <a:xfrm>
            <a:off x="357188" y="709613"/>
            <a:ext cx="6308725" cy="3549650"/>
          </a:xfrm>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7204980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Rot="1" noChangeAspect="1" noChangeArrowheads="1" noTextEdit="1"/>
          </p:cNvSpPr>
          <p:nvPr>
            <p:ph type="sldImg"/>
          </p:nvPr>
        </p:nvSpPr>
        <p:spPr>
          <a:xfrm>
            <a:off x="357188" y="709613"/>
            <a:ext cx="6308725" cy="3549650"/>
          </a:xfrm>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6591574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Rot="1" noChangeAspect="1" noChangeArrowheads="1" noTextEdit="1"/>
          </p:cNvSpPr>
          <p:nvPr>
            <p:ph type="sldImg"/>
          </p:nvPr>
        </p:nvSpPr>
        <p:spPr>
          <a:xfrm>
            <a:off x="357188" y="709613"/>
            <a:ext cx="6308725" cy="3549650"/>
          </a:xfrm>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6432452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Rot="1" noChangeAspect="1" noChangeArrowheads="1" noTextEdit="1"/>
          </p:cNvSpPr>
          <p:nvPr>
            <p:ph type="sldImg"/>
          </p:nvPr>
        </p:nvSpPr>
        <p:spPr>
          <a:xfrm>
            <a:off x="357188" y="709613"/>
            <a:ext cx="6308725" cy="3549650"/>
          </a:xfrm>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8620352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Rot="1" noChangeAspect="1" noChangeArrowheads="1" noTextEdit="1"/>
          </p:cNvSpPr>
          <p:nvPr>
            <p:ph type="sldImg"/>
          </p:nvPr>
        </p:nvSpPr>
        <p:spPr>
          <a:xfrm>
            <a:off x="357188" y="709613"/>
            <a:ext cx="6308725" cy="3549650"/>
          </a:xfrm>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8251135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Rot="1" noChangeAspect="1" noChangeArrowheads="1" noTextEdit="1"/>
          </p:cNvSpPr>
          <p:nvPr>
            <p:ph type="sldImg"/>
          </p:nvPr>
        </p:nvSpPr>
        <p:spPr>
          <a:xfrm>
            <a:off x="357188" y="709613"/>
            <a:ext cx="6308725" cy="3549650"/>
          </a:xfrm>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20502517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Rot="1" noChangeAspect="1" noChangeArrowheads="1" noTextEdit="1"/>
          </p:cNvSpPr>
          <p:nvPr>
            <p:ph type="sldImg"/>
          </p:nvPr>
        </p:nvSpPr>
        <p:spPr>
          <a:xfrm>
            <a:off x="357188" y="709613"/>
            <a:ext cx="6308725" cy="3549650"/>
          </a:xfrm>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27127921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Rot="1" noChangeAspect="1" noChangeArrowheads="1" noTextEdit="1"/>
          </p:cNvSpPr>
          <p:nvPr>
            <p:ph type="sldImg"/>
          </p:nvPr>
        </p:nvSpPr>
        <p:spPr>
          <a:xfrm>
            <a:off x="357188" y="709613"/>
            <a:ext cx="6308725" cy="3549650"/>
          </a:xfrm>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27309865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Rot="1" noChangeAspect="1" noChangeArrowheads="1" noTextEdit="1"/>
          </p:cNvSpPr>
          <p:nvPr>
            <p:ph type="sldImg"/>
          </p:nvPr>
        </p:nvSpPr>
        <p:spPr>
          <a:xfrm>
            <a:off x="357188" y="709613"/>
            <a:ext cx="6308725" cy="3549650"/>
          </a:xfrm>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32159875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Rot="1" noChangeAspect="1" noChangeArrowheads="1" noTextEdit="1"/>
          </p:cNvSpPr>
          <p:nvPr>
            <p:ph type="sldImg"/>
          </p:nvPr>
        </p:nvSpPr>
        <p:spPr>
          <a:xfrm>
            <a:off x="357188" y="709613"/>
            <a:ext cx="6308725" cy="3549650"/>
          </a:xfrm>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11712369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7188" y="709613"/>
            <a:ext cx="6308725" cy="3549650"/>
          </a:xfrm>
        </p:spPr>
      </p:sp>
      <p:sp>
        <p:nvSpPr>
          <p:cNvPr id="3" name="Notes Placeholder 2"/>
          <p:cNvSpPr>
            <a:spLocks noGrp="1"/>
          </p:cNvSpPr>
          <p:nvPr>
            <p:ph type="body" idx="1"/>
          </p:nvPr>
        </p:nvSpPr>
        <p:spPr/>
        <p:txBody>
          <a:bodyPr/>
          <a:lstStyle/>
          <a:p>
            <a:pPr eaLnBrk="1" hangingPunct="1"/>
            <a:r>
              <a:rPr lang="en-US" dirty="0"/>
              <a:t>Hello, and welcome, everybody, to the new national trends in disability employment, or </a:t>
            </a:r>
            <a:r>
              <a:rPr lang="en-US" dirty="0" err="1"/>
              <a:t>nTIDE</a:t>
            </a:r>
            <a:r>
              <a:rPr lang="en-US" dirty="0"/>
              <a:t> lunch &amp; learn series. On the first Friday of every month, corresponding with the Bureau of Labor Statistics jobs report, we'll be offering this live broadcast via Zoom webinar to share the results of the latest </a:t>
            </a:r>
            <a:r>
              <a:rPr lang="en-US" dirty="0" err="1"/>
              <a:t>nTIDE</a:t>
            </a:r>
            <a:r>
              <a:rPr lang="en-US" dirty="0"/>
              <a:t> findings. In addition, we will provide news and updates from the field on disability employment, as well as host an invited panelist who will discuss current disability related findings and events.  </a:t>
            </a:r>
          </a:p>
          <a:p>
            <a:pPr eaLnBrk="1" hangingPunct="1"/>
            <a:endParaRPr lang="en-US" dirty="0"/>
          </a:p>
          <a:p>
            <a:pPr eaLnBrk="1" hangingPunct="1"/>
            <a:r>
              <a:rPr lang="en-US" dirty="0"/>
              <a:t>Just a few housekeeping items before we begin. </a:t>
            </a:r>
          </a:p>
          <a:p>
            <a:endParaRPr lang="en-US" dirty="0"/>
          </a:p>
        </p:txBody>
      </p:sp>
    </p:spTree>
    <p:extLst>
      <p:ext uri="{BB962C8B-B14F-4D97-AF65-F5344CB8AC3E}">
        <p14:creationId xmlns:p14="http://schemas.microsoft.com/office/powerpoint/2010/main" val="26790082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Rot="1" noChangeAspect="1" noChangeArrowheads="1" noTextEdit="1"/>
          </p:cNvSpPr>
          <p:nvPr>
            <p:ph type="sldImg"/>
          </p:nvPr>
        </p:nvSpPr>
        <p:spPr>
          <a:xfrm>
            <a:off x="357188" y="709613"/>
            <a:ext cx="6308725" cy="3549650"/>
          </a:xfrm>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31318125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Rot="1" noChangeAspect="1" noChangeArrowheads="1" noTextEdit="1"/>
          </p:cNvSpPr>
          <p:nvPr>
            <p:ph type="sldImg"/>
          </p:nvPr>
        </p:nvSpPr>
        <p:spPr>
          <a:xfrm>
            <a:off x="357188" y="709613"/>
            <a:ext cx="6308725" cy="3549650"/>
          </a:xfrm>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26355332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Rot="1" noChangeAspect="1" noChangeArrowheads="1" noTextEdit="1"/>
          </p:cNvSpPr>
          <p:nvPr>
            <p:ph type="sldImg"/>
          </p:nvPr>
        </p:nvSpPr>
        <p:spPr>
          <a:xfrm>
            <a:off x="357188" y="709613"/>
            <a:ext cx="6308725" cy="3549650"/>
          </a:xfrm>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11085353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Rot="1" noChangeAspect="1" noChangeArrowheads="1" noTextEdit="1"/>
          </p:cNvSpPr>
          <p:nvPr>
            <p:ph type="sldImg"/>
          </p:nvPr>
        </p:nvSpPr>
        <p:spPr>
          <a:xfrm>
            <a:off x="357188" y="709613"/>
            <a:ext cx="6308725" cy="3549650"/>
          </a:xfrm>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6994982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Rot="1" noChangeAspect="1" noChangeArrowheads="1" noTextEdit="1"/>
          </p:cNvSpPr>
          <p:nvPr>
            <p:ph type="sldImg"/>
          </p:nvPr>
        </p:nvSpPr>
        <p:spPr>
          <a:xfrm>
            <a:off x="357188" y="709613"/>
            <a:ext cx="6308725" cy="3549650"/>
          </a:xfrm>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23944419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7188" y="709613"/>
            <a:ext cx="6308725" cy="35496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696982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Rot="1" noChangeAspect="1" noChangeArrowheads="1" noTextEdit="1"/>
          </p:cNvSpPr>
          <p:nvPr>
            <p:ph type="sldImg"/>
          </p:nvPr>
        </p:nvSpPr>
        <p:spPr>
          <a:xfrm>
            <a:off x="357188" y="709613"/>
            <a:ext cx="6308725" cy="3549650"/>
          </a:xfrm>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23053309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Rot="1" noChangeAspect="1" noChangeArrowheads="1" noTextEdit="1"/>
          </p:cNvSpPr>
          <p:nvPr>
            <p:ph type="sldImg"/>
          </p:nvPr>
        </p:nvSpPr>
        <p:spPr>
          <a:xfrm>
            <a:off x="357188" y="709613"/>
            <a:ext cx="6308725" cy="3549650"/>
          </a:xfrm>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19050942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Rot="1" noChangeAspect="1" noChangeArrowheads="1" noTextEdit="1"/>
          </p:cNvSpPr>
          <p:nvPr>
            <p:ph type="sldImg"/>
          </p:nvPr>
        </p:nvSpPr>
        <p:spPr>
          <a:xfrm>
            <a:off x="357188" y="709613"/>
            <a:ext cx="6308725" cy="3549650"/>
          </a:xfrm>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39011205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Rot="1" noChangeAspect="1" noChangeArrowheads="1" noTextEdit="1"/>
          </p:cNvSpPr>
          <p:nvPr>
            <p:ph type="sldImg"/>
          </p:nvPr>
        </p:nvSpPr>
        <p:spPr>
          <a:xfrm>
            <a:off x="357188" y="709613"/>
            <a:ext cx="6308725" cy="3549650"/>
          </a:xfrm>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2204922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7188" y="709613"/>
            <a:ext cx="6308725" cy="3549650"/>
          </a:xfrm>
        </p:spPr>
      </p:sp>
      <p:sp>
        <p:nvSpPr>
          <p:cNvPr id="3" name="Notes Placeholder 2"/>
          <p:cNvSpPr>
            <a:spLocks noGrp="1"/>
          </p:cNvSpPr>
          <p:nvPr>
            <p:ph type="body" idx="1"/>
          </p:nvPr>
        </p:nvSpPr>
        <p:spPr/>
        <p:txBody>
          <a:bodyPr/>
          <a:lstStyle/>
          <a:p>
            <a:pPr eaLnBrk="1" hangingPunct="1"/>
            <a:r>
              <a:rPr lang="en-US" dirty="0"/>
              <a:t>Hello, and welcome, everybody, to the new national trends in disability employment, or </a:t>
            </a:r>
            <a:r>
              <a:rPr lang="en-US" dirty="0" err="1"/>
              <a:t>nTIDE</a:t>
            </a:r>
            <a:r>
              <a:rPr lang="en-US" dirty="0"/>
              <a:t> lunch &amp; learn series. On the first Friday of every month, corresponding with the Bureau of Labor Statistics jobs report, we'll be offering this live broadcast via Zoom webinar to share the results of the latest </a:t>
            </a:r>
            <a:r>
              <a:rPr lang="en-US" dirty="0" err="1"/>
              <a:t>nTIDE</a:t>
            </a:r>
            <a:r>
              <a:rPr lang="en-US" dirty="0"/>
              <a:t> findings. In addition, we will provide news and updates from the field on disability employment, as well as host an invited panelist who will discuss current disability related findings and events.  </a:t>
            </a:r>
          </a:p>
          <a:p>
            <a:pPr eaLnBrk="1" hangingPunct="1"/>
            <a:endParaRPr lang="en-US" dirty="0"/>
          </a:p>
          <a:p>
            <a:pPr eaLnBrk="1" hangingPunct="1"/>
            <a:r>
              <a:rPr lang="en-US" dirty="0"/>
              <a:t>Just a few housekeeping items before we begin. </a:t>
            </a:r>
          </a:p>
          <a:p>
            <a:endParaRPr lang="en-US" dirty="0"/>
          </a:p>
        </p:txBody>
      </p:sp>
    </p:spTree>
    <p:extLst>
      <p:ext uri="{BB962C8B-B14F-4D97-AF65-F5344CB8AC3E}">
        <p14:creationId xmlns:p14="http://schemas.microsoft.com/office/powerpoint/2010/main" val="26790082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Rot="1" noChangeAspect="1" noChangeArrowheads="1" noTextEdit="1"/>
          </p:cNvSpPr>
          <p:nvPr>
            <p:ph type="sldImg"/>
          </p:nvPr>
        </p:nvSpPr>
        <p:spPr>
          <a:xfrm>
            <a:off x="357188" y="709613"/>
            <a:ext cx="6308725" cy="3549650"/>
          </a:xfrm>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1748068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Rot="1" noChangeAspect="1" noChangeArrowheads="1" noTextEdit="1"/>
          </p:cNvSpPr>
          <p:nvPr>
            <p:ph type="sldImg"/>
          </p:nvPr>
        </p:nvSpPr>
        <p:spPr>
          <a:xfrm>
            <a:off x="357188" y="709613"/>
            <a:ext cx="6308725" cy="3549650"/>
          </a:xfrm>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33460279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Rot="1" noChangeAspect="1" noChangeArrowheads="1" noTextEdit="1"/>
          </p:cNvSpPr>
          <p:nvPr>
            <p:ph type="sldImg"/>
          </p:nvPr>
        </p:nvSpPr>
        <p:spPr>
          <a:xfrm>
            <a:off x="357188" y="709613"/>
            <a:ext cx="6308725" cy="3549650"/>
          </a:xfrm>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30711905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Rot="1" noChangeAspect="1" noChangeArrowheads="1" noTextEdit="1"/>
          </p:cNvSpPr>
          <p:nvPr>
            <p:ph type="sldImg"/>
          </p:nvPr>
        </p:nvSpPr>
        <p:spPr>
          <a:xfrm>
            <a:off x="357188" y="709613"/>
            <a:ext cx="6308725" cy="3549650"/>
          </a:xfrm>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27637621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Rot="1" noChangeAspect="1" noChangeArrowheads="1" noTextEdit="1"/>
          </p:cNvSpPr>
          <p:nvPr>
            <p:ph type="sldImg"/>
          </p:nvPr>
        </p:nvSpPr>
        <p:spPr>
          <a:xfrm>
            <a:off x="357188" y="709613"/>
            <a:ext cx="6308725" cy="3549650"/>
          </a:xfrm>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20885636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Rot="1" noChangeAspect="1" noChangeArrowheads="1" noTextEdit="1"/>
          </p:cNvSpPr>
          <p:nvPr>
            <p:ph type="sldImg"/>
          </p:nvPr>
        </p:nvSpPr>
        <p:spPr>
          <a:xfrm>
            <a:off x="357188" y="709613"/>
            <a:ext cx="6308725" cy="3549650"/>
          </a:xfrm>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15599937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Rot="1" noChangeAspect="1" noChangeArrowheads="1" noTextEdit="1"/>
          </p:cNvSpPr>
          <p:nvPr>
            <p:ph type="sldImg"/>
          </p:nvPr>
        </p:nvSpPr>
        <p:spPr>
          <a:xfrm>
            <a:off x="357188" y="709613"/>
            <a:ext cx="6308725" cy="3549650"/>
          </a:xfrm>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23194628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137885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261985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Tree>
    <p:extLst>
      <p:ext uri="{BB962C8B-B14F-4D97-AF65-F5344CB8AC3E}">
        <p14:creationId xmlns:p14="http://schemas.microsoft.com/office/powerpoint/2010/main" val="513707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Rot="1" noChangeAspect="1" noChangeArrowheads="1" noTextEdit="1"/>
          </p:cNvSpPr>
          <p:nvPr>
            <p:ph type="sldImg"/>
          </p:nvPr>
        </p:nvSpPr>
        <p:spPr>
          <a:xfrm>
            <a:off x="357188" y="709613"/>
            <a:ext cx="6308725" cy="3549650"/>
          </a:xfrm>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This webinar is being recorded. We will post an archive of each webinar, each month, on our Web site at </a:t>
            </a:r>
            <a:r>
              <a:rPr lang="en-US" dirty="0">
                <a:hlinkClick r:id="rId3"/>
              </a:rPr>
              <a:t>www.researchondisability.org/nTIDE</a:t>
            </a:r>
            <a:r>
              <a:rPr lang="en-US" dirty="0"/>
              <a:t>. This site will also provide copies of the presentations, the panelist bios, full transcripts and other valuable resources. </a:t>
            </a:r>
          </a:p>
          <a:p>
            <a:pPr eaLnBrk="1" hangingPunct="1"/>
            <a:r>
              <a:rPr lang="en-US" dirty="0"/>
              <a:t>As an attendee of this webinar, you are a viewer and no sound is enabled. To ask questions of the panelists, simply click on the Q &amp; A box on your webinar screen and type your questions into the box. Panelists will review these questions during the assigned question and answer periods. </a:t>
            </a:r>
            <a:br>
              <a:rPr lang="en-US" dirty="0"/>
            </a:br>
            <a:endParaRPr lang="en-US" dirty="0"/>
          </a:p>
        </p:txBody>
      </p:sp>
    </p:spTree>
    <p:extLst>
      <p:ext uri="{BB962C8B-B14F-4D97-AF65-F5344CB8AC3E}">
        <p14:creationId xmlns:p14="http://schemas.microsoft.com/office/powerpoint/2010/main" val="36425388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565168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866781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Rot="1" noChangeAspect="1" noChangeArrowheads="1" noTextEdit="1"/>
          </p:cNvSpPr>
          <p:nvPr>
            <p:ph type="sldImg"/>
          </p:nvPr>
        </p:nvSpPr>
        <p:spPr>
          <a:xfrm>
            <a:off x="357188" y="709613"/>
            <a:ext cx="6308725" cy="3549650"/>
          </a:xfrm>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6206722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Rot="1" noChangeAspect="1" noChangeArrowheads="1" noTextEdit="1"/>
          </p:cNvSpPr>
          <p:nvPr>
            <p:ph type="sldImg"/>
          </p:nvPr>
        </p:nvSpPr>
        <p:spPr>
          <a:xfrm>
            <a:off x="357188" y="709613"/>
            <a:ext cx="6308725" cy="3549650"/>
          </a:xfrm>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2663034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Rot="1" noChangeAspect="1" noChangeArrowheads="1" noTextEdit="1"/>
          </p:cNvSpPr>
          <p:nvPr>
            <p:ph type="sldImg"/>
          </p:nvPr>
        </p:nvSpPr>
        <p:spPr>
          <a:xfrm>
            <a:off x="357188" y="709613"/>
            <a:ext cx="6308725" cy="3549650"/>
          </a:xfrm>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This webinar is being recorded. We will post an archive of each webinar, each month, on our Web site at </a:t>
            </a:r>
            <a:r>
              <a:rPr lang="en-US" dirty="0">
                <a:hlinkClick r:id="rId3"/>
              </a:rPr>
              <a:t>www.researchondisability.org/nTIDE</a:t>
            </a:r>
            <a:r>
              <a:rPr lang="en-US" dirty="0"/>
              <a:t>. This site will also provide copies of the presentations, the panelist bios, full transcripts and other valuable resources. </a:t>
            </a:r>
          </a:p>
          <a:p>
            <a:pPr eaLnBrk="1" hangingPunct="1"/>
            <a:r>
              <a:rPr lang="en-US" dirty="0"/>
              <a:t>As an attendee of this webinar, you are a viewer and no sound is enabled. To ask questions of the panelists, simply click on the Q &amp; A box on your webinar screen and type your questions into the box. Panelists will review these questions during the assigned question and answer periods. </a:t>
            </a:r>
            <a:br>
              <a:rPr lang="en-US" dirty="0"/>
            </a:br>
            <a:endParaRPr lang="en-US" dirty="0"/>
          </a:p>
        </p:txBody>
      </p:sp>
    </p:spTree>
    <p:extLst>
      <p:ext uri="{BB962C8B-B14F-4D97-AF65-F5344CB8AC3E}">
        <p14:creationId xmlns:p14="http://schemas.microsoft.com/office/powerpoint/2010/main" val="13138818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Rot="1" noChangeAspect="1" noChangeArrowheads="1" noTextEdit="1"/>
          </p:cNvSpPr>
          <p:nvPr>
            <p:ph type="sldImg"/>
          </p:nvPr>
        </p:nvSpPr>
        <p:spPr>
          <a:xfrm>
            <a:off x="357188" y="709613"/>
            <a:ext cx="6308725" cy="3549650"/>
          </a:xfrm>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1432994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7188" y="709613"/>
            <a:ext cx="6308725" cy="3549650"/>
          </a:xfrm>
        </p:spPr>
      </p:sp>
      <p:sp>
        <p:nvSpPr>
          <p:cNvPr id="3" name="Notes Placeholder 2"/>
          <p:cNvSpPr>
            <a:spLocks noGrp="1"/>
          </p:cNvSpPr>
          <p:nvPr>
            <p:ph type="body" idx="1"/>
          </p:nvPr>
        </p:nvSpPr>
        <p:spPr/>
        <p:txBody>
          <a:bodyPr/>
          <a:lstStyle/>
          <a:p>
            <a:r>
              <a:rPr lang="en-US"/>
              <a:t>Art</a:t>
            </a:r>
          </a:p>
        </p:txBody>
      </p:sp>
    </p:spTree>
    <p:extLst>
      <p:ext uri="{BB962C8B-B14F-4D97-AF65-F5344CB8AC3E}">
        <p14:creationId xmlns:p14="http://schemas.microsoft.com/office/powerpoint/2010/main" val="18367475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Rot="1" noChangeAspect="1" noChangeArrowheads="1" noTextEdit="1"/>
          </p:cNvSpPr>
          <p:nvPr>
            <p:ph type="sldImg"/>
          </p:nvPr>
        </p:nvSpPr>
        <p:spPr>
          <a:xfrm>
            <a:off x="357188" y="709613"/>
            <a:ext cx="6308725" cy="3549650"/>
          </a:xfrm>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7047690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Rot="1" noChangeAspect="1" noChangeArrowheads="1" noTextEdit="1"/>
          </p:cNvSpPr>
          <p:nvPr>
            <p:ph type="sldImg"/>
          </p:nvPr>
        </p:nvSpPr>
        <p:spPr>
          <a:xfrm>
            <a:off x="357188" y="709613"/>
            <a:ext cx="6308725" cy="3549650"/>
          </a:xfrm>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31540799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a:defRPr/>
            </a:pPr>
            <a:endParaRPr lang="en-US"/>
          </a:p>
        </p:txBody>
      </p:sp>
      <p:sp>
        <p:nvSpPr>
          <p:cNvPr id="7" name="Slide Number Placeholder 3">
            <a:extLst>
              <a:ext uri="{FF2B5EF4-FFF2-40B4-BE49-F238E27FC236}">
                <a16:creationId xmlns:a16="http://schemas.microsoft.com/office/drawing/2014/main" id="{5DB47AAD-5729-4AB7-8E5A-03CEAB249222}"/>
              </a:ext>
            </a:extLst>
          </p:cNvPr>
          <p:cNvSpPr>
            <a:spLocks noGrp="1"/>
          </p:cNvSpPr>
          <p:nvPr>
            <p:ph type="sldNum" sz="quarter" idx="10"/>
          </p:nvPr>
        </p:nvSpPr>
        <p:spPr>
          <a:xfrm>
            <a:off x="685800" y="6248924"/>
            <a:ext cx="914400" cy="476250"/>
          </a:xfrm>
        </p:spPr>
        <p:txBody>
          <a:bodyPr/>
          <a:lstStyle/>
          <a:p>
            <a:pPr>
              <a:defRPr/>
            </a:pPr>
            <a:fld id="{843CCB1A-5FAC-44C2-A958-39EC00897567}" type="slidenum">
              <a:rPr lang="en-US"/>
              <a:pPr>
                <a:defRPr/>
              </a:pPr>
              <a:t>‹#›</a:t>
            </a:fld>
            <a:endParaRPr lang="en-US"/>
          </a:p>
        </p:txBody>
      </p:sp>
    </p:spTree>
    <p:extLst>
      <p:ext uri="{BB962C8B-B14F-4D97-AF65-F5344CB8AC3E}">
        <p14:creationId xmlns:p14="http://schemas.microsoft.com/office/powerpoint/2010/main" val="300955929"/>
      </p:ext>
    </p:extLst>
  </p:cSld>
  <p:clrMapOvr>
    <a:masterClrMapping/>
  </p:clrMapOvr>
  <mc:AlternateContent xmlns:mc="http://schemas.openxmlformats.org/markup-compatibility/2006" xmlns:p14="http://schemas.microsoft.com/office/powerpoint/2010/main">
    <mc:Choice Requires="p14">
      <p:transition p14:dur="10" advClick="0" advTm="33000"/>
    </mc:Choice>
    <mc:Fallback xmlns="">
      <p:transition advClick="0" advTm="3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a:defRPr/>
            </a:pPr>
            <a:endParaRPr lang="en-US"/>
          </a:p>
        </p:txBody>
      </p:sp>
      <p:sp>
        <p:nvSpPr>
          <p:cNvPr id="6" name="Slide Number Placeholder 3">
            <a:extLst>
              <a:ext uri="{FF2B5EF4-FFF2-40B4-BE49-F238E27FC236}">
                <a16:creationId xmlns:a16="http://schemas.microsoft.com/office/drawing/2014/main" id="{E4A78F6F-E6FA-430A-B7F6-39EBBDEC8EF2}"/>
              </a:ext>
            </a:extLst>
          </p:cNvPr>
          <p:cNvSpPr>
            <a:spLocks noGrp="1"/>
          </p:cNvSpPr>
          <p:nvPr>
            <p:ph type="sldNum" sz="quarter" idx="10"/>
          </p:nvPr>
        </p:nvSpPr>
        <p:spPr>
          <a:xfrm>
            <a:off x="609600" y="6245225"/>
            <a:ext cx="914400" cy="476250"/>
          </a:xfrm>
          <a:prstGeom prst="rect">
            <a:avLst/>
          </a:prstGeom>
        </p:spPr>
        <p:txBody>
          <a:bodyPr/>
          <a:lstStyle/>
          <a:p>
            <a:pPr>
              <a:defRPr/>
            </a:pPr>
            <a:fld id="{843CCB1A-5FAC-44C2-A958-39EC00897567}" type="slidenum">
              <a:rPr lang="en-US"/>
              <a:pPr>
                <a:defRPr/>
              </a:pPr>
              <a:t>‹#›</a:t>
            </a:fld>
            <a:endParaRPr lang="en-US"/>
          </a:p>
        </p:txBody>
      </p:sp>
    </p:spTree>
    <p:extLst>
      <p:ext uri="{BB962C8B-B14F-4D97-AF65-F5344CB8AC3E}">
        <p14:creationId xmlns:p14="http://schemas.microsoft.com/office/powerpoint/2010/main" val="444706925"/>
      </p:ext>
    </p:extLst>
  </p:cSld>
  <p:clrMapOvr>
    <a:masterClrMapping/>
  </p:clrMapOvr>
  <mc:AlternateContent xmlns:mc="http://schemas.openxmlformats.org/markup-compatibility/2006" xmlns:p14="http://schemas.microsoft.com/office/powerpoint/2010/main">
    <mc:Choice Requires="p14">
      <p:transition p14:dur="10" advClick="0" advTm="33000"/>
    </mc:Choice>
    <mc:Fallback xmlns="">
      <p:transition advClick="0" advTm="3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a:defRPr/>
            </a:pPr>
            <a:endParaRPr lang="en-US"/>
          </a:p>
        </p:txBody>
      </p:sp>
      <p:sp>
        <p:nvSpPr>
          <p:cNvPr id="6" name="Slide Number Placeholder 3">
            <a:extLst>
              <a:ext uri="{FF2B5EF4-FFF2-40B4-BE49-F238E27FC236}">
                <a16:creationId xmlns:a16="http://schemas.microsoft.com/office/drawing/2014/main" id="{256BB929-C51E-4E8D-A73A-F16BF39337B4}"/>
              </a:ext>
            </a:extLst>
          </p:cNvPr>
          <p:cNvSpPr>
            <a:spLocks noGrp="1"/>
          </p:cNvSpPr>
          <p:nvPr>
            <p:ph type="sldNum" sz="quarter" idx="10"/>
          </p:nvPr>
        </p:nvSpPr>
        <p:spPr>
          <a:xfrm>
            <a:off x="609600" y="6245225"/>
            <a:ext cx="914400" cy="476250"/>
          </a:xfrm>
          <a:prstGeom prst="rect">
            <a:avLst/>
          </a:prstGeom>
        </p:spPr>
        <p:txBody>
          <a:bodyPr/>
          <a:lstStyle/>
          <a:p>
            <a:pPr>
              <a:defRPr/>
            </a:pPr>
            <a:fld id="{843CCB1A-5FAC-44C2-A958-39EC00897567}" type="slidenum">
              <a:rPr lang="en-US"/>
              <a:pPr>
                <a:defRPr/>
              </a:pPr>
              <a:t>‹#›</a:t>
            </a:fld>
            <a:endParaRPr lang="en-US"/>
          </a:p>
        </p:txBody>
      </p:sp>
    </p:spTree>
    <p:extLst>
      <p:ext uri="{BB962C8B-B14F-4D97-AF65-F5344CB8AC3E}">
        <p14:creationId xmlns:p14="http://schemas.microsoft.com/office/powerpoint/2010/main" val="2402213493"/>
      </p:ext>
    </p:extLst>
  </p:cSld>
  <p:clrMapOvr>
    <a:masterClrMapping/>
  </p:clrMapOvr>
  <mc:AlternateContent xmlns:mc="http://schemas.openxmlformats.org/markup-compatibility/2006" xmlns:p14="http://schemas.microsoft.com/office/powerpoint/2010/main">
    <mc:Choice Requires="p14">
      <p:transition p14:dur="10" advClick="0" advTm="33000"/>
    </mc:Choice>
    <mc:Fallback xmlns="">
      <p:transition advClick="0" advTm="3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5"/>
          <p:cNvSpPr>
            <a:spLocks noGrp="1"/>
          </p:cNvSpPr>
          <p:nvPr>
            <p:ph type="sldNum" sz="quarter" idx="12"/>
          </p:nvPr>
        </p:nvSpPr>
        <p:spPr>
          <a:xfrm>
            <a:off x="8737600" y="6603114"/>
            <a:ext cx="2844800" cy="254887"/>
          </a:xfrm>
          <a:prstGeom prst="rect">
            <a:avLst/>
          </a:prstGeom>
        </p:spPr>
        <p:txBody>
          <a:bodyPr/>
          <a:lstStyle>
            <a:lvl1pPr algn="r">
              <a:defRPr sz="1200">
                <a:solidFill>
                  <a:schemeClr val="bg1"/>
                </a:solidFill>
              </a:defRPr>
            </a:lvl1pPr>
          </a:lstStyle>
          <a:p>
            <a:fld id="{C6CF00FA-2CAE-4F9B-A7B7-7EA6BC70CDC3}" type="slidenum">
              <a:rPr lang="en-US" smtClean="0"/>
              <a:t>‹#›</a:t>
            </a:fld>
            <a:endParaRPr lang="en-US" dirty="0"/>
          </a:p>
        </p:txBody>
      </p:sp>
    </p:spTree>
    <p:extLst>
      <p:ext uri="{BB962C8B-B14F-4D97-AF65-F5344CB8AC3E}">
        <p14:creationId xmlns:p14="http://schemas.microsoft.com/office/powerpoint/2010/main" val="15491612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dirty="0"/>
          </a:p>
        </p:txBody>
      </p:sp>
      <p:sp>
        <p:nvSpPr>
          <p:cNvPr id="6" name="Slide Number Placeholder 3">
            <a:extLst>
              <a:ext uri="{FF2B5EF4-FFF2-40B4-BE49-F238E27FC236}">
                <a16:creationId xmlns:a16="http://schemas.microsoft.com/office/drawing/2014/main" id="{DD808BB7-80DE-43EB-9EDB-14066FEF17D6}"/>
              </a:ext>
            </a:extLst>
          </p:cNvPr>
          <p:cNvSpPr>
            <a:spLocks noGrp="1"/>
          </p:cNvSpPr>
          <p:nvPr>
            <p:ph type="sldNum" sz="quarter" idx="10"/>
          </p:nvPr>
        </p:nvSpPr>
        <p:spPr>
          <a:xfrm>
            <a:off x="609600" y="6245225"/>
            <a:ext cx="914400" cy="476250"/>
          </a:xfrm>
          <a:prstGeom prst="rect">
            <a:avLst/>
          </a:prstGeom>
        </p:spPr>
        <p:txBody>
          <a:bodyPr/>
          <a:lstStyle/>
          <a:p>
            <a:pPr>
              <a:defRPr/>
            </a:pPr>
            <a:fld id="{843CCB1A-5FAC-44C2-A958-39EC00897567}" type="slidenum">
              <a:rPr lang="en-US"/>
              <a:pPr>
                <a:defRPr/>
              </a:pPr>
              <a:t>‹#›</a:t>
            </a:fld>
            <a:endParaRPr lang="en-US"/>
          </a:p>
        </p:txBody>
      </p:sp>
    </p:spTree>
    <p:extLst>
      <p:ext uri="{BB962C8B-B14F-4D97-AF65-F5344CB8AC3E}">
        <p14:creationId xmlns:p14="http://schemas.microsoft.com/office/powerpoint/2010/main" val="35557905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EEDDA6C8-5436-4034-B499-1F88FF5AC8EB}"/>
              </a:ext>
            </a:extLst>
          </p:cNvPr>
          <p:cNvSpPr>
            <a:spLocks noGrp="1"/>
          </p:cNvSpPr>
          <p:nvPr>
            <p:ph type="sldNum" sz="quarter" idx="10"/>
          </p:nvPr>
        </p:nvSpPr>
        <p:spPr>
          <a:xfrm>
            <a:off x="609600" y="6245225"/>
            <a:ext cx="914400" cy="476250"/>
          </a:xfrm>
          <a:prstGeom prst="rect">
            <a:avLst/>
          </a:prstGeom>
        </p:spPr>
        <p:txBody>
          <a:bodyPr/>
          <a:lstStyle/>
          <a:p>
            <a:pPr>
              <a:defRPr/>
            </a:pPr>
            <a:fld id="{843CCB1A-5FAC-44C2-A958-39EC00897567}" type="slidenum">
              <a:rPr lang="en-US"/>
              <a:pPr>
                <a:defRPr/>
              </a:pPr>
              <a:t>‹#›</a:t>
            </a:fld>
            <a:endParaRPr lang="en-US"/>
          </a:p>
        </p:txBody>
      </p:sp>
    </p:spTree>
    <p:extLst>
      <p:ext uri="{BB962C8B-B14F-4D97-AF65-F5344CB8AC3E}">
        <p14:creationId xmlns:p14="http://schemas.microsoft.com/office/powerpoint/2010/main" val="23656703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Slide Number Placeholder 3">
            <a:extLst>
              <a:ext uri="{FF2B5EF4-FFF2-40B4-BE49-F238E27FC236}">
                <a16:creationId xmlns:a16="http://schemas.microsoft.com/office/drawing/2014/main" id="{DE530AC7-754F-449E-87D7-63D8B65D5AD4}"/>
              </a:ext>
            </a:extLst>
          </p:cNvPr>
          <p:cNvSpPr>
            <a:spLocks noGrp="1"/>
          </p:cNvSpPr>
          <p:nvPr>
            <p:ph type="sldNum" sz="quarter" idx="10"/>
          </p:nvPr>
        </p:nvSpPr>
        <p:spPr>
          <a:xfrm>
            <a:off x="609600" y="6245225"/>
            <a:ext cx="914400" cy="476250"/>
          </a:xfrm>
          <a:prstGeom prst="rect">
            <a:avLst/>
          </a:prstGeom>
        </p:spPr>
        <p:txBody>
          <a:bodyPr/>
          <a:lstStyle/>
          <a:p>
            <a:pPr>
              <a:defRPr/>
            </a:pPr>
            <a:fld id="{843CCB1A-5FAC-44C2-A958-39EC00897567}" type="slidenum">
              <a:rPr lang="en-US"/>
              <a:pPr>
                <a:defRPr/>
              </a:pPr>
              <a:t>‹#›</a:t>
            </a:fld>
            <a:endParaRPr lang="en-US"/>
          </a:p>
        </p:txBody>
      </p:sp>
    </p:spTree>
    <p:extLst>
      <p:ext uri="{BB962C8B-B14F-4D97-AF65-F5344CB8AC3E}">
        <p14:creationId xmlns:p14="http://schemas.microsoft.com/office/powerpoint/2010/main" val="11267700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3">
            <a:extLst>
              <a:ext uri="{FF2B5EF4-FFF2-40B4-BE49-F238E27FC236}">
                <a16:creationId xmlns:a16="http://schemas.microsoft.com/office/drawing/2014/main" id="{DF22AF23-533F-426D-A545-2CB9351A0952}"/>
              </a:ext>
            </a:extLst>
          </p:cNvPr>
          <p:cNvSpPr>
            <a:spLocks noGrp="1"/>
          </p:cNvSpPr>
          <p:nvPr>
            <p:ph type="sldNum" sz="quarter" idx="10"/>
          </p:nvPr>
        </p:nvSpPr>
        <p:spPr>
          <a:xfrm>
            <a:off x="609600" y="6245225"/>
            <a:ext cx="914400" cy="476250"/>
          </a:xfrm>
          <a:prstGeom prst="rect">
            <a:avLst/>
          </a:prstGeom>
        </p:spPr>
        <p:txBody>
          <a:bodyPr/>
          <a:lstStyle/>
          <a:p>
            <a:pPr>
              <a:defRPr/>
            </a:pPr>
            <a:fld id="{843CCB1A-5FAC-44C2-A958-39EC00897567}" type="slidenum">
              <a:rPr lang="en-US"/>
              <a:pPr>
                <a:defRPr/>
              </a:pPr>
              <a:t>‹#›</a:t>
            </a:fld>
            <a:endParaRPr lang="en-US"/>
          </a:p>
        </p:txBody>
      </p:sp>
    </p:spTree>
    <p:extLst>
      <p:ext uri="{BB962C8B-B14F-4D97-AF65-F5344CB8AC3E}">
        <p14:creationId xmlns:p14="http://schemas.microsoft.com/office/powerpoint/2010/main" val="14730473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3">
            <a:extLst>
              <a:ext uri="{FF2B5EF4-FFF2-40B4-BE49-F238E27FC236}">
                <a16:creationId xmlns:a16="http://schemas.microsoft.com/office/drawing/2014/main" id="{BBE6B5B3-50C9-49BD-BCDA-76E2406A851A}"/>
              </a:ext>
            </a:extLst>
          </p:cNvPr>
          <p:cNvSpPr>
            <a:spLocks noGrp="1"/>
          </p:cNvSpPr>
          <p:nvPr>
            <p:ph type="sldNum" sz="quarter" idx="10"/>
          </p:nvPr>
        </p:nvSpPr>
        <p:spPr>
          <a:xfrm>
            <a:off x="609600" y="6245225"/>
            <a:ext cx="914400" cy="476250"/>
          </a:xfrm>
          <a:prstGeom prst="rect">
            <a:avLst/>
          </a:prstGeom>
        </p:spPr>
        <p:txBody>
          <a:bodyPr/>
          <a:lstStyle/>
          <a:p>
            <a:pPr>
              <a:defRPr/>
            </a:pPr>
            <a:fld id="{843CCB1A-5FAC-44C2-A958-39EC00897567}" type="slidenum">
              <a:rPr lang="en-US"/>
              <a:pPr>
                <a:defRPr/>
              </a:pPr>
              <a:t>‹#›</a:t>
            </a:fld>
            <a:endParaRPr lang="en-US"/>
          </a:p>
        </p:txBody>
      </p:sp>
    </p:spTree>
    <p:extLst>
      <p:ext uri="{BB962C8B-B14F-4D97-AF65-F5344CB8AC3E}">
        <p14:creationId xmlns:p14="http://schemas.microsoft.com/office/powerpoint/2010/main" val="11778675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3">
            <a:extLst>
              <a:ext uri="{FF2B5EF4-FFF2-40B4-BE49-F238E27FC236}">
                <a16:creationId xmlns:a16="http://schemas.microsoft.com/office/drawing/2014/main" id="{54B91E69-1C72-44A1-BDDB-E2C1CF114ADA}"/>
              </a:ext>
            </a:extLst>
          </p:cNvPr>
          <p:cNvSpPr>
            <a:spLocks noGrp="1"/>
          </p:cNvSpPr>
          <p:nvPr>
            <p:ph type="sldNum" sz="quarter" idx="10"/>
          </p:nvPr>
        </p:nvSpPr>
        <p:spPr>
          <a:xfrm>
            <a:off x="609600" y="6245225"/>
            <a:ext cx="914400" cy="476250"/>
          </a:xfrm>
          <a:prstGeom prst="rect">
            <a:avLst/>
          </a:prstGeom>
        </p:spPr>
        <p:txBody>
          <a:bodyPr/>
          <a:lstStyle/>
          <a:p>
            <a:pPr>
              <a:defRPr/>
            </a:pPr>
            <a:fld id="{843CCB1A-5FAC-44C2-A958-39EC00897567}" type="slidenum">
              <a:rPr lang="en-US"/>
              <a:pPr>
                <a:defRPr/>
              </a:pPr>
              <a:t>‹#›</a:t>
            </a:fld>
            <a:endParaRPr lang="en-US"/>
          </a:p>
        </p:txBody>
      </p:sp>
    </p:spTree>
    <p:extLst>
      <p:ext uri="{BB962C8B-B14F-4D97-AF65-F5344CB8AC3E}">
        <p14:creationId xmlns:p14="http://schemas.microsoft.com/office/powerpoint/2010/main" val="34228261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1DF64612-1053-4EF3-9E0F-61371C5BCFD7}"/>
              </a:ext>
            </a:extLst>
          </p:cNvPr>
          <p:cNvSpPr>
            <a:spLocks noGrp="1"/>
          </p:cNvSpPr>
          <p:nvPr>
            <p:ph type="sldNum" sz="quarter" idx="10"/>
          </p:nvPr>
        </p:nvSpPr>
        <p:spPr>
          <a:xfrm>
            <a:off x="609600" y="6245225"/>
            <a:ext cx="914400" cy="476250"/>
          </a:xfrm>
          <a:prstGeom prst="rect">
            <a:avLst/>
          </a:prstGeom>
        </p:spPr>
        <p:txBody>
          <a:bodyPr/>
          <a:lstStyle/>
          <a:p>
            <a:pPr>
              <a:defRPr/>
            </a:pPr>
            <a:fld id="{843CCB1A-5FAC-44C2-A958-39EC00897567}" type="slidenum">
              <a:rPr lang="en-US"/>
              <a:pPr>
                <a:defRPr/>
              </a:pPr>
              <a:t>‹#›</a:t>
            </a:fld>
            <a:endParaRPr lang="en-US"/>
          </a:p>
        </p:txBody>
      </p:sp>
    </p:spTree>
    <p:extLst>
      <p:ext uri="{BB962C8B-B14F-4D97-AF65-F5344CB8AC3E}">
        <p14:creationId xmlns:p14="http://schemas.microsoft.com/office/powerpoint/2010/main" val="505355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a:defRPr/>
            </a:pPr>
            <a:endParaRPr lang="en-US" dirty="0"/>
          </a:p>
        </p:txBody>
      </p:sp>
      <p:sp>
        <p:nvSpPr>
          <p:cNvPr id="7" name="Slide Number Placeholder 3">
            <a:extLst>
              <a:ext uri="{FF2B5EF4-FFF2-40B4-BE49-F238E27FC236}">
                <a16:creationId xmlns:a16="http://schemas.microsoft.com/office/drawing/2014/main" id="{EAB15776-39E1-4FEA-9ECA-70F640C05558}"/>
              </a:ext>
            </a:extLst>
          </p:cNvPr>
          <p:cNvSpPr>
            <a:spLocks noGrp="1"/>
          </p:cNvSpPr>
          <p:nvPr>
            <p:ph type="sldNum" sz="quarter" idx="10"/>
          </p:nvPr>
        </p:nvSpPr>
        <p:spPr>
          <a:xfrm>
            <a:off x="609600" y="6245225"/>
            <a:ext cx="914400" cy="476250"/>
          </a:xfrm>
          <a:prstGeom prst="rect">
            <a:avLst/>
          </a:prstGeom>
        </p:spPr>
        <p:txBody>
          <a:bodyPr/>
          <a:lstStyle/>
          <a:p>
            <a:pPr>
              <a:defRPr/>
            </a:pPr>
            <a:fld id="{843CCB1A-5FAC-44C2-A958-39EC00897567}" type="slidenum">
              <a:rPr lang="en-US"/>
              <a:pPr>
                <a:defRPr/>
              </a:pPr>
              <a:t>‹#›</a:t>
            </a:fld>
            <a:endParaRPr lang="en-US"/>
          </a:p>
        </p:txBody>
      </p:sp>
    </p:spTree>
    <p:extLst>
      <p:ext uri="{BB962C8B-B14F-4D97-AF65-F5344CB8AC3E}">
        <p14:creationId xmlns:p14="http://schemas.microsoft.com/office/powerpoint/2010/main" val="2289937265"/>
      </p:ext>
    </p:extLst>
  </p:cSld>
  <p:clrMapOvr>
    <a:masterClrMapping/>
  </p:clrMapOvr>
  <mc:AlternateContent xmlns:mc="http://schemas.openxmlformats.org/markup-compatibility/2006" xmlns:p14="http://schemas.microsoft.com/office/powerpoint/2010/main">
    <mc:Choice Requires="p14">
      <p:transition p14:dur="10" advClick="0" advTm="33000"/>
    </mc:Choice>
    <mc:Fallback xmlns="">
      <p:transition advClick="0" advTm="33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Slide Number Placeholder 3">
            <a:extLst>
              <a:ext uri="{FF2B5EF4-FFF2-40B4-BE49-F238E27FC236}">
                <a16:creationId xmlns:a16="http://schemas.microsoft.com/office/drawing/2014/main" id="{4E55D32D-CD1C-4138-9503-4FFC96F342B2}"/>
              </a:ext>
            </a:extLst>
          </p:cNvPr>
          <p:cNvSpPr>
            <a:spLocks noGrp="1"/>
          </p:cNvSpPr>
          <p:nvPr>
            <p:ph type="sldNum" sz="quarter" idx="10"/>
          </p:nvPr>
        </p:nvSpPr>
        <p:spPr>
          <a:xfrm>
            <a:off x="609600" y="6245225"/>
            <a:ext cx="914400" cy="476250"/>
          </a:xfrm>
          <a:prstGeom prst="rect">
            <a:avLst/>
          </a:prstGeom>
        </p:spPr>
        <p:txBody>
          <a:bodyPr/>
          <a:lstStyle/>
          <a:p>
            <a:pPr>
              <a:defRPr/>
            </a:pPr>
            <a:fld id="{843CCB1A-5FAC-44C2-A958-39EC00897567}" type="slidenum">
              <a:rPr lang="en-US"/>
              <a:pPr>
                <a:defRPr/>
              </a:pPr>
              <a:t>‹#›</a:t>
            </a:fld>
            <a:endParaRPr lang="en-US"/>
          </a:p>
        </p:txBody>
      </p:sp>
    </p:spTree>
    <p:extLst>
      <p:ext uri="{BB962C8B-B14F-4D97-AF65-F5344CB8AC3E}">
        <p14:creationId xmlns:p14="http://schemas.microsoft.com/office/powerpoint/2010/main" val="29714869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Slide Number Placeholder 3">
            <a:extLst>
              <a:ext uri="{FF2B5EF4-FFF2-40B4-BE49-F238E27FC236}">
                <a16:creationId xmlns:a16="http://schemas.microsoft.com/office/drawing/2014/main" id="{E1F0CF9A-82C9-48D7-9A7C-766B40C1D955}"/>
              </a:ext>
            </a:extLst>
          </p:cNvPr>
          <p:cNvSpPr>
            <a:spLocks noGrp="1"/>
          </p:cNvSpPr>
          <p:nvPr>
            <p:ph type="sldNum" sz="quarter" idx="10"/>
          </p:nvPr>
        </p:nvSpPr>
        <p:spPr>
          <a:xfrm>
            <a:off x="609600" y="6245225"/>
            <a:ext cx="914400" cy="476250"/>
          </a:xfrm>
          <a:prstGeom prst="rect">
            <a:avLst/>
          </a:prstGeom>
        </p:spPr>
        <p:txBody>
          <a:bodyPr/>
          <a:lstStyle/>
          <a:p>
            <a:pPr>
              <a:defRPr/>
            </a:pPr>
            <a:fld id="{843CCB1A-5FAC-44C2-A958-39EC00897567}" type="slidenum">
              <a:rPr lang="en-US"/>
              <a:pPr>
                <a:defRPr/>
              </a:pPr>
              <a:t>‹#›</a:t>
            </a:fld>
            <a:endParaRPr lang="en-US"/>
          </a:p>
        </p:txBody>
      </p:sp>
    </p:spTree>
    <p:extLst>
      <p:ext uri="{BB962C8B-B14F-4D97-AF65-F5344CB8AC3E}">
        <p14:creationId xmlns:p14="http://schemas.microsoft.com/office/powerpoint/2010/main" val="38219133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9E4EAEF0-EEA3-439D-9377-ED86DEA349E4}"/>
              </a:ext>
            </a:extLst>
          </p:cNvPr>
          <p:cNvSpPr>
            <a:spLocks noGrp="1"/>
          </p:cNvSpPr>
          <p:nvPr>
            <p:ph type="sldNum" sz="quarter" idx="10"/>
          </p:nvPr>
        </p:nvSpPr>
        <p:spPr>
          <a:xfrm>
            <a:off x="609600" y="6245225"/>
            <a:ext cx="914400" cy="476250"/>
          </a:xfrm>
          <a:prstGeom prst="rect">
            <a:avLst/>
          </a:prstGeom>
        </p:spPr>
        <p:txBody>
          <a:bodyPr/>
          <a:lstStyle/>
          <a:p>
            <a:pPr>
              <a:defRPr/>
            </a:pPr>
            <a:fld id="{843CCB1A-5FAC-44C2-A958-39EC00897567}" type="slidenum">
              <a:rPr lang="en-US"/>
              <a:pPr>
                <a:defRPr/>
              </a:pPr>
              <a:t>‹#›</a:t>
            </a:fld>
            <a:endParaRPr lang="en-US"/>
          </a:p>
        </p:txBody>
      </p:sp>
    </p:spTree>
    <p:extLst>
      <p:ext uri="{BB962C8B-B14F-4D97-AF65-F5344CB8AC3E}">
        <p14:creationId xmlns:p14="http://schemas.microsoft.com/office/powerpoint/2010/main" val="27317416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57577AEC-9402-45FF-B6AE-C5FF9DE77140}"/>
              </a:ext>
            </a:extLst>
          </p:cNvPr>
          <p:cNvSpPr>
            <a:spLocks noGrp="1"/>
          </p:cNvSpPr>
          <p:nvPr>
            <p:ph type="sldNum" sz="quarter" idx="10"/>
          </p:nvPr>
        </p:nvSpPr>
        <p:spPr>
          <a:xfrm>
            <a:off x="609600" y="6245225"/>
            <a:ext cx="914400" cy="476250"/>
          </a:xfrm>
          <a:prstGeom prst="rect">
            <a:avLst/>
          </a:prstGeom>
        </p:spPr>
        <p:txBody>
          <a:bodyPr/>
          <a:lstStyle/>
          <a:p>
            <a:pPr>
              <a:defRPr/>
            </a:pPr>
            <a:fld id="{843CCB1A-5FAC-44C2-A958-39EC00897567}" type="slidenum">
              <a:rPr lang="en-US"/>
              <a:pPr>
                <a:defRPr/>
              </a:pPr>
              <a:t>‹#›</a:t>
            </a:fld>
            <a:endParaRPr lang="en-US"/>
          </a:p>
        </p:txBody>
      </p:sp>
    </p:spTree>
    <p:extLst>
      <p:ext uri="{BB962C8B-B14F-4D97-AF65-F5344CB8AC3E}">
        <p14:creationId xmlns:p14="http://schemas.microsoft.com/office/powerpoint/2010/main" val="5944695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30358-5BC6-4B83-BC52-36C8AF24FC25}"/>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C164A05-84B1-4DE2-8A85-5A21EFD7D67C}"/>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39900850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793C9-F2D5-42B1-84F8-914F22E7E9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616DA4-3230-462D-8D94-D82DF94713B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89171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D4CBE-CB1B-456D-9E55-8CC4533F0A89}"/>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8B42C416-E313-479D-A205-0603051040FF}"/>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8446624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9E930-0768-4F6F-8C2F-9E389F0DC5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240943-CCB0-4BD0-847F-8BB5C10B4D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3885F6-4DAC-4CE4-A566-BDAB27E77F4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35548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2E5CF-00A2-466E-9CA8-7553B0DDDB3C}"/>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E6C45B-7537-4305-979D-2B0BD33E28F4}"/>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2B247B72-E2B4-4A8D-BEDE-0BF39A172EA0}"/>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F51E56F-F05E-48F7-B8E5-22DAF325E381}"/>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376E6826-0AD8-4048-9EF4-E0ADA80305F9}"/>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81684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26F6F-EBF6-4C6C-9408-83519674884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43096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8331200" y="6245225"/>
            <a:ext cx="2844800" cy="476250"/>
          </a:xfrm>
          <a:prstGeom prst="rect">
            <a:avLst/>
          </a:prstGeom>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a:defRPr/>
            </a:pPr>
            <a:endParaRPr lang="en-US"/>
          </a:p>
        </p:txBody>
      </p:sp>
      <p:sp>
        <p:nvSpPr>
          <p:cNvPr id="9" name="Slide Number Placeholder 3">
            <a:extLst>
              <a:ext uri="{FF2B5EF4-FFF2-40B4-BE49-F238E27FC236}">
                <a16:creationId xmlns:a16="http://schemas.microsoft.com/office/drawing/2014/main" id="{66A14FFA-8A01-46D8-A549-868224A33FC6}"/>
              </a:ext>
            </a:extLst>
          </p:cNvPr>
          <p:cNvSpPr>
            <a:spLocks noGrp="1"/>
          </p:cNvSpPr>
          <p:nvPr>
            <p:ph type="sldNum" sz="quarter" idx="12"/>
          </p:nvPr>
        </p:nvSpPr>
        <p:spPr>
          <a:xfrm>
            <a:off x="963084" y="6214584"/>
            <a:ext cx="914400" cy="476250"/>
          </a:xfrm>
        </p:spPr>
        <p:txBody>
          <a:bodyPr/>
          <a:lstStyle/>
          <a:p>
            <a:pPr>
              <a:defRPr/>
            </a:pPr>
            <a:fld id="{843CCB1A-5FAC-44C2-A958-39EC00897567}" type="slidenum">
              <a:rPr lang="en-US"/>
              <a:pPr>
                <a:defRPr/>
              </a:pPr>
              <a:t>‹#›</a:t>
            </a:fld>
            <a:endParaRPr lang="en-US"/>
          </a:p>
        </p:txBody>
      </p:sp>
    </p:spTree>
    <p:extLst>
      <p:ext uri="{BB962C8B-B14F-4D97-AF65-F5344CB8AC3E}">
        <p14:creationId xmlns:p14="http://schemas.microsoft.com/office/powerpoint/2010/main" val="3998138933"/>
      </p:ext>
    </p:extLst>
  </p:cSld>
  <p:clrMapOvr>
    <a:masterClrMapping/>
  </p:clrMapOvr>
  <mc:AlternateContent xmlns:mc="http://schemas.openxmlformats.org/markup-compatibility/2006" xmlns:p14="http://schemas.microsoft.com/office/powerpoint/2010/main">
    <mc:Choice Requires="p14">
      <p:transition p14:dur="10" advClick="0" advTm="33000"/>
    </mc:Choice>
    <mc:Fallback xmlns="">
      <p:transition advClick="0" advTm="33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99930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53A09-4FC2-4658-A5B0-EAFD99971DA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CA27FC91-8865-48A1-AC1B-21DD40F9A514}"/>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BEC978-AD9C-436A-A647-DFFC804E4CB4}"/>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23917830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1C35D-50B3-40ED-A4BC-32FD56ECEC5D}"/>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849CAED-0B74-4EE2-993D-2D8FA6128B7E}"/>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AB91A3DF-2013-4587-AF6E-B122F2316F56}"/>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23756888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F1012-ED94-48E5-B3AB-30BF6271D6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BDA651-9CAB-4481-927C-DC5F24C5FE2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22105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C63D7F-AF45-4D01-9E21-845E7D3738BF}"/>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0DF104D-8DE8-4A05-9A68-F0A3E5D5ABBB}"/>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18670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9220200" y="6223827"/>
            <a:ext cx="2329074" cy="365125"/>
          </a:xfrm>
        </p:spPr>
        <p:txBody>
          <a:bodyPr/>
          <a:lstStyle/>
          <a:p>
            <a:endParaRPr lang="en-US" dirty="0"/>
          </a:p>
        </p:txBody>
      </p:sp>
      <p:sp>
        <p:nvSpPr>
          <p:cNvPr id="8" name="Footer Placeholder 7"/>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651304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0352348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0494251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836913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905000"/>
            <a:ext cx="5283200" cy="4221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0" y="1905000"/>
            <a:ext cx="5283200" cy="4221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8432800" y="6245225"/>
            <a:ext cx="2844800" cy="476250"/>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a:defRPr/>
            </a:pPr>
            <a:endParaRPr lang="en-US"/>
          </a:p>
        </p:txBody>
      </p:sp>
      <p:sp>
        <p:nvSpPr>
          <p:cNvPr id="9" name="Slide Number Placeholder 3">
            <a:extLst>
              <a:ext uri="{FF2B5EF4-FFF2-40B4-BE49-F238E27FC236}">
                <a16:creationId xmlns:a16="http://schemas.microsoft.com/office/drawing/2014/main" id="{88D8B302-7C4B-46DA-9A36-C944A6AD4B37}"/>
              </a:ext>
            </a:extLst>
          </p:cNvPr>
          <p:cNvSpPr>
            <a:spLocks noGrp="1"/>
          </p:cNvSpPr>
          <p:nvPr>
            <p:ph type="sldNum" sz="quarter" idx="12"/>
          </p:nvPr>
        </p:nvSpPr>
        <p:spPr>
          <a:xfrm>
            <a:off x="609600" y="6245225"/>
            <a:ext cx="914400" cy="476250"/>
          </a:xfrm>
          <a:prstGeom prst="rect">
            <a:avLst/>
          </a:prstGeom>
        </p:spPr>
        <p:txBody>
          <a:bodyPr/>
          <a:lstStyle/>
          <a:p>
            <a:pPr>
              <a:defRPr/>
            </a:pPr>
            <a:fld id="{843CCB1A-5FAC-44C2-A958-39EC00897567}" type="slidenum">
              <a:rPr lang="en-US"/>
              <a:pPr>
                <a:defRPr/>
              </a:pPr>
              <a:t>‹#›</a:t>
            </a:fld>
            <a:endParaRPr lang="en-US"/>
          </a:p>
        </p:txBody>
      </p:sp>
    </p:spTree>
    <p:extLst>
      <p:ext uri="{BB962C8B-B14F-4D97-AF65-F5344CB8AC3E}">
        <p14:creationId xmlns:p14="http://schemas.microsoft.com/office/powerpoint/2010/main" val="3032749070"/>
      </p:ext>
    </p:extLst>
  </p:cSld>
  <p:clrMapOvr>
    <a:masterClrMapping/>
  </p:clrMapOvr>
  <mc:AlternateContent xmlns:mc="http://schemas.openxmlformats.org/markup-compatibility/2006" xmlns:p14="http://schemas.microsoft.com/office/powerpoint/2010/main">
    <mc:Choice Requires="p14">
      <p:transition p14:dur="10" advClick="0" advTm="33000"/>
    </mc:Choice>
    <mc:Fallback xmlns="">
      <p:transition advClick="0" advTm="3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a:defRPr/>
            </a:pPr>
            <a:endParaRPr lang="en-US"/>
          </a:p>
        </p:txBody>
      </p:sp>
      <p:sp>
        <p:nvSpPr>
          <p:cNvPr id="9" name="Slide Number Placeholder 3">
            <a:extLst>
              <a:ext uri="{FF2B5EF4-FFF2-40B4-BE49-F238E27FC236}">
                <a16:creationId xmlns:a16="http://schemas.microsoft.com/office/drawing/2014/main" id="{979B1757-1528-4994-9FFD-D9EB86A6048D}"/>
              </a:ext>
            </a:extLst>
          </p:cNvPr>
          <p:cNvSpPr>
            <a:spLocks noGrp="1"/>
          </p:cNvSpPr>
          <p:nvPr>
            <p:ph type="sldNum" sz="quarter" idx="10"/>
          </p:nvPr>
        </p:nvSpPr>
        <p:spPr>
          <a:xfrm>
            <a:off x="609600" y="6250156"/>
            <a:ext cx="914400" cy="476250"/>
          </a:xfrm>
          <a:prstGeom prst="rect">
            <a:avLst/>
          </a:prstGeom>
        </p:spPr>
        <p:txBody>
          <a:bodyPr/>
          <a:lstStyle/>
          <a:p>
            <a:pPr>
              <a:defRPr/>
            </a:pPr>
            <a:fld id="{843CCB1A-5FAC-44C2-A958-39EC00897567}" type="slidenum">
              <a:rPr lang="en-US"/>
              <a:pPr>
                <a:defRPr/>
              </a:pPr>
              <a:t>‹#›</a:t>
            </a:fld>
            <a:endParaRPr lang="en-US"/>
          </a:p>
        </p:txBody>
      </p:sp>
    </p:spTree>
    <p:extLst>
      <p:ext uri="{BB962C8B-B14F-4D97-AF65-F5344CB8AC3E}">
        <p14:creationId xmlns:p14="http://schemas.microsoft.com/office/powerpoint/2010/main" val="3817518301"/>
      </p:ext>
    </p:extLst>
  </p:cSld>
  <p:clrMapOvr>
    <a:masterClrMapping/>
  </p:clrMapOvr>
  <mc:AlternateContent xmlns:mc="http://schemas.openxmlformats.org/markup-compatibility/2006" xmlns:p14="http://schemas.microsoft.com/office/powerpoint/2010/main">
    <mc:Choice Requires="p14">
      <p:transition p14:dur="10" advClick="0" advTm="33000"/>
    </mc:Choice>
    <mc:Fallback xmlns="">
      <p:transition advClick="0" advTm="3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4" name="Rectangle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a:defRPr/>
            </a:pPr>
            <a:endParaRPr lang="en-US"/>
          </a:p>
        </p:txBody>
      </p:sp>
      <p:sp>
        <p:nvSpPr>
          <p:cNvPr id="5" name="Slide Number Placeholder 3">
            <a:extLst>
              <a:ext uri="{FF2B5EF4-FFF2-40B4-BE49-F238E27FC236}">
                <a16:creationId xmlns:a16="http://schemas.microsoft.com/office/drawing/2014/main" id="{E7295D8D-6F92-4035-A152-926CC3F86CE8}"/>
              </a:ext>
            </a:extLst>
          </p:cNvPr>
          <p:cNvSpPr>
            <a:spLocks noGrp="1"/>
          </p:cNvSpPr>
          <p:nvPr>
            <p:ph type="sldNum" sz="quarter" idx="10"/>
          </p:nvPr>
        </p:nvSpPr>
        <p:spPr>
          <a:xfrm>
            <a:off x="609600" y="6245225"/>
            <a:ext cx="914400" cy="476250"/>
          </a:xfrm>
          <a:prstGeom prst="rect">
            <a:avLst/>
          </a:prstGeom>
        </p:spPr>
        <p:txBody>
          <a:bodyPr/>
          <a:lstStyle/>
          <a:p>
            <a:pPr>
              <a:defRPr/>
            </a:pPr>
            <a:fld id="{843CCB1A-5FAC-44C2-A958-39EC00897567}" type="slidenum">
              <a:rPr lang="en-US"/>
              <a:pPr>
                <a:defRPr/>
              </a:pPr>
              <a:t>‹#›</a:t>
            </a:fld>
            <a:endParaRPr lang="en-US"/>
          </a:p>
        </p:txBody>
      </p:sp>
    </p:spTree>
    <p:extLst>
      <p:ext uri="{BB962C8B-B14F-4D97-AF65-F5344CB8AC3E}">
        <p14:creationId xmlns:p14="http://schemas.microsoft.com/office/powerpoint/2010/main" val="737910124"/>
      </p:ext>
    </p:extLst>
  </p:cSld>
  <p:clrMapOvr>
    <a:masterClrMapping/>
  </p:clrMapOvr>
  <mc:AlternateContent xmlns:mc="http://schemas.openxmlformats.org/markup-compatibility/2006" xmlns:p14="http://schemas.microsoft.com/office/powerpoint/2010/main">
    <mc:Choice Requires="p14">
      <p:transition p14:dur="10" advClick="0" advTm="33000"/>
    </mc:Choice>
    <mc:Fallback xmlns="">
      <p:transition advClick="0" advTm="3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id="{7693A9EC-ADB4-462B-A331-F94C96B4AF60}"/>
              </a:ext>
            </a:extLst>
          </p:cNvPr>
          <p:cNvSpPr>
            <a:spLocks noGrp="1"/>
          </p:cNvSpPr>
          <p:nvPr>
            <p:ph type="sldNum" sz="quarter" idx="10"/>
          </p:nvPr>
        </p:nvSpPr>
        <p:spPr>
          <a:xfrm>
            <a:off x="457200" y="6245225"/>
            <a:ext cx="914400" cy="476250"/>
          </a:xfrm>
          <a:prstGeom prst="rect">
            <a:avLst/>
          </a:prstGeom>
        </p:spPr>
        <p:txBody>
          <a:bodyPr/>
          <a:lstStyle/>
          <a:p>
            <a:pPr>
              <a:defRPr/>
            </a:pPr>
            <a:fld id="{843CCB1A-5FAC-44C2-A958-39EC00897567}" type="slidenum">
              <a:rPr lang="en-US"/>
              <a:pPr>
                <a:defRPr/>
              </a:pPr>
              <a:t>‹#›</a:t>
            </a:fld>
            <a:endParaRPr lang="en-US"/>
          </a:p>
        </p:txBody>
      </p:sp>
    </p:spTree>
    <p:extLst>
      <p:ext uri="{BB962C8B-B14F-4D97-AF65-F5344CB8AC3E}">
        <p14:creationId xmlns:p14="http://schemas.microsoft.com/office/powerpoint/2010/main" val="2702225491"/>
      </p:ext>
    </p:extLst>
  </p:cSld>
  <p:clrMapOvr>
    <a:masterClrMapping/>
  </p:clrMapOvr>
  <mc:AlternateContent xmlns:mc="http://schemas.openxmlformats.org/markup-compatibility/2006" xmlns:p14="http://schemas.microsoft.com/office/powerpoint/2010/main">
    <mc:Choice Requires="p14">
      <p:transition p14:dur="10" advClick="0" advTm="33000"/>
    </mc:Choice>
    <mc:Fallback xmlns="">
      <p:transition advClick="0" advTm="3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a:defRPr/>
            </a:pPr>
            <a:endParaRPr lang="en-US"/>
          </a:p>
        </p:txBody>
      </p:sp>
      <p:sp>
        <p:nvSpPr>
          <p:cNvPr id="7" name="Slide Number Placeholder 3">
            <a:extLst>
              <a:ext uri="{FF2B5EF4-FFF2-40B4-BE49-F238E27FC236}">
                <a16:creationId xmlns:a16="http://schemas.microsoft.com/office/drawing/2014/main" id="{6CE54DB6-E5CA-48DE-B27B-99B63BD0239F}"/>
              </a:ext>
            </a:extLst>
          </p:cNvPr>
          <p:cNvSpPr>
            <a:spLocks noGrp="1"/>
          </p:cNvSpPr>
          <p:nvPr>
            <p:ph type="sldNum" sz="quarter" idx="10"/>
          </p:nvPr>
        </p:nvSpPr>
        <p:spPr>
          <a:xfrm>
            <a:off x="642152" y="6245225"/>
            <a:ext cx="914400" cy="476250"/>
          </a:xfrm>
          <a:prstGeom prst="rect">
            <a:avLst/>
          </a:prstGeom>
        </p:spPr>
        <p:txBody>
          <a:bodyPr/>
          <a:lstStyle/>
          <a:p>
            <a:pPr>
              <a:defRPr/>
            </a:pPr>
            <a:fld id="{843CCB1A-5FAC-44C2-A958-39EC00897567}" type="slidenum">
              <a:rPr lang="en-US"/>
              <a:pPr>
                <a:defRPr/>
              </a:pPr>
              <a:t>‹#›</a:t>
            </a:fld>
            <a:endParaRPr lang="en-US"/>
          </a:p>
        </p:txBody>
      </p:sp>
    </p:spTree>
    <p:extLst>
      <p:ext uri="{BB962C8B-B14F-4D97-AF65-F5344CB8AC3E}">
        <p14:creationId xmlns:p14="http://schemas.microsoft.com/office/powerpoint/2010/main" val="1563363911"/>
      </p:ext>
    </p:extLst>
  </p:cSld>
  <p:clrMapOvr>
    <a:masterClrMapping/>
  </p:clrMapOvr>
  <mc:AlternateContent xmlns:mc="http://schemas.openxmlformats.org/markup-compatibility/2006" xmlns:p14="http://schemas.microsoft.com/office/powerpoint/2010/main">
    <mc:Choice Requires="p14">
      <p:transition p14:dur="10" advClick="0" advTm="33000"/>
    </mc:Choice>
    <mc:Fallback xmlns="">
      <p:transition advClick="0" advTm="3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a:defRPr/>
            </a:pPr>
            <a:endParaRPr lang="en-US"/>
          </a:p>
        </p:txBody>
      </p:sp>
      <p:sp>
        <p:nvSpPr>
          <p:cNvPr id="7" name="Slide Number Placeholder 3">
            <a:extLst>
              <a:ext uri="{FF2B5EF4-FFF2-40B4-BE49-F238E27FC236}">
                <a16:creationId xmlns:a16="http://schemas.microsoft.com/office/drawing/2014/main" id="{1A353DD2-E744-4F49-8A47-D39F40A33F0B}"/>
              </a:ext>
            </a:extLst>
          </p:cNvPr>
          <p:cNvSpPr>
            <a:spLocks noGrp="1"/>
          </p:cNvSpPr>
          <p:nvPr>
            <p:ph type="sldNum" sz="quarter" idx="10"/>
          </p:nvPr>
        </p:nvSpPr>
        <p:spPr>
          <a:xfrm>
            <a:off x="609600" y="6245225"/>
            <a:ext cx="914400" cy="476250"/>
          </a:xfrm>
          <a:prstGeom prst="rect">
            <a:avLst/>
          </a:prstGeom>
        </p:spPr>
        <p:txBody>
          <a:bodyPr/>
          <a:lstStyle/>
          <a:p>
            <a:pPr>
              <a:defRPr/>
            </a:pPr>
            <a:fld id="{843CCB1A-5FAC-44C2-A958-39EC00897567}" type="slidenum">
              <a:rPr lang="en-US"/>
              <a:pPr>
                <a:defRPr/>
              </a:pPr>
              <a:t>‹#›</a:t>
            </a:fld>
            <a:endParaRPr lang="en-US"/>
          </a:p>
        </p:txBody>
      </p:sp>
    </p:spTree>
    <p:extLst>
      <p:ext uri="{BB962C8B-B14F-4D97-AF65-F5344CB8AC3E}">
        <p14:creationId xmlns:p14="http://schemas.microsoft.com/office/powerpoint/2010/main" val="2693328928"/>
      </p:ext>
    </p:extLst>
  </p:cSld>
  <p:clrMapOvr>
    <a:masterClrMapping/>
  </p:clrMapOvr>
  <mc:AlternateContent xmlns:mc="http://schemas.openxmlformats.org/markup-compatibility/2006" xmlns:p14="http://schemas.microsoft.com/office/powerpoint/2010/main">
    <mc:Choice Requires="p14">
      <p:transition p14:dur="10" advClick="0" advTm="33000"/>
    </mc:Choice>
    <mc:Fallback xmlns="">
      <p:transition advClick="0" advTm="3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5" Type="http://schemas.openxmlformats.org/officeDocument/2006/relationships/theme" Target="../theme/theme4.xml"/><Relationship Id="rId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609600" y="1905000"/>
            <a:ext cx="10769600" cy="422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Text Box 15"/>
          <p:cNvSpPr txBox="1">
            <a:spLocks noChangeArrowheads="1"/>
          </p:cNvSpPr>
          <p:nvPr/>
        </p:nvSpPr>
        <p:spPr bwMode="auto">
          <a:xfrm>
            <a:off x="6705600" y="0"/>
            <a:ext cx="416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endParaRPr lang="en-US" sz="1400">
              <a:cs typeface="+mn-cs"/>
            </a:endParaRPr>
          </a:p>
        </p:txBody>
      </p:sp>
      <p:sp>
        <p:nvSpPr>
          <p:cNvPr id="5" name="Slide Number Placeholder 3">
            <a:extLst>
              <a:ext uri="{FF2B5EF4-FFF2-40B4-BE49-F238E27FC236}">
                <a16:creationId xmlns:a16="http://schemas.microsoft.com/office/drawing/2014/main" id="{19476574-89D5-4AA1-BF05-6ACC5F1AC87B}"/>
              </a:ext>
            </a:extLst>
          </p:cNvPr>
          <p:cNvSpPr>
            <a:spLocks noGrp="1"/>
          </p:cNvSpPr>
          <p:nvPr>
            <p:ph type="sldNum" sz="quarter" idx="4"/>
          </p:nvPr>
        </p:nvSpPr>
        <p:spPr>
          <a:xfrm>
            <a:off x="609600" y="6324476"/>
            <a:ext cx="914400" cy="476250"/>
          </a:xfrm>
          <a:prstGeom prst="rect">
            <a:avLst/>
          </a:prstGeom>
        </p:spPr>
        <p:txBody>
          <a:bodyPr/>
          <a:lstStyle/>
          <a:p>
            <a:pPr>
              <a:defRPr/>
            </a:pPr>
            <a:fld id="{843CCB1A-5FAC-44C2-A958-39EC0089756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818" r:id="rId12"/>
  </p:sldLayoutIdLst>
  <mc:AlternateContent xmlns:mc="http://schemas.openxmlformats.org/markup-compatibility/2006" xmlns:p14="http://schemas.microsoft.com/office/powerpoint/2010/main">
    <mc:Choice Requires="p14">
      <p:transition p14:dur="10" advClick="0" advTm="33000"/>
    </mc:Choice>
    <mc:Fallback xmlns="">
      <p:transition advClick="0" advTm="33000"/>
    </mc:Fallback>
  </mc:AlternateContent>
  <p:hf hdr="0" ftr="0" dt="0"/>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a:extLst>
              <a:ext uri="{FF2B5EF4-FFF2-40B4-BE49-F238E27FC236}">
                <a16:creationId xmlns:a16="http://schemas.microsoft.com/office/drawing/2014/main" id="{6739B6D0-22E1-48A8-9A1B-3CEE9CF3250D}"/>
              </a:ext>
            </a:extLst>
          </p:cNvPr>
          <p:cNvSpPr>
            <a:spLocks noGrp="1"/>
          </p:cNvSpPr>
          <p:nvPr>
            <p:ph type="sldNum" sz="quarter" idx="4"/>
          </p:nvPr>
        </p:nvSpPr>
        <p:spPr>
          <a:xfrm>
            <a:off x="609600" y="6245225"/>
            <a:ext cx="914400" cy="476250"/>
          </a:xfrm>
          <a:prstGeom prst="rect">
            <a:avLst/>
          </a:prstGeom>
        </p:spPr>
        <p:txBody>
          <a:bodyPr/>
          <a:lstStyle/>
          <a:p>
            <a:pPr>
              <a:defRPr/>
            </a:pPr>
            <a:fld id="{843CCB1A-5FAC-44C2-A958-39EC00897567}" type="slidenum">
              <a:rPr lang="en-US"/>
              <a:pPr>
                <a:defRPr/>
              </a:pPr>
              <a:t>‹#›</a:t>
            </a:fld>
            <a:endParaRPr lang="en-US"/>
          </a:p>
        </p:txBody>
      </p:sp>
    </p:spTree>
    <p:extLst>
      <p:ext uri="{BB962C8B-B14F-4D97-AF65-F5344CB8AC3E}">
        <p14:creationId xmlns:p14="http://schemas.microsoft.com/office/powerpoint/2010/main" val="3846378613"/>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B78CDE-E249-4FEC-81B2-8F8B43BC5713}"/>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9EB4F57-C26B-4FEE-A4E2-654FB489D8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3">
            <a:extLst>
              <a:ext uri="{FF2B5EF4-FFF2-40B4-BE49-F238E27FC236}">
                <a16:creationId xmlns:a16="http://schemas.microsoft.com/office/drawing/2014/main" id="{B99CD657-D455-49D1-B643-AE362E9F617D}"/>
              </a:ext>
            </a:extLst>
          </p:cNvPr>
          <p:cNvSpPr txBox="1">
            <a:spLocks/>
          </p:cNvSpPr>
          <p:nvPr userDrawn="1"/>
        </p:nvSpPr>
        <p:spPr>
          <a:xfrm>
            <a:off x="609600" y="6245225"/>
            <a:ext cx="914400" cy="476250"/>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fld id="{843CCB1A-5FAC-44C2-A958-39EC00897567}" type="slidenum">
              <a:rPr lang="en-US" smtClean="0"/>
              <a:pPr>
                <a:defRPr/>
              </a:pPr>
              <a:t>‹#›</a:t>
            </a:fld>
            <a:endParaRPr lang="en-US"/>
          </a:p>
        </p:txBody>
      </p:sp>
    </p:spTree>
    <p:extLst>
      <p:ext uri="{BB962C8B-B14F-4D97-AF65-F5344CB8AC3E}">
        <p14:creationId xmlns:p14="http://schemas.microsoft.com/office/powerpoint/2010/main" val="729319973"/>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userDrawn="1"/>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endParaRPr lang="en-US"/>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5F397901-3C2E-4089-B233-406A287A1B7D}" type="slidenum">
              <a:rPr lang="en-US" smtClean="0"/>
              <a:t>‹#›</a:t>
            </a:fld>
            <a:endParaRPr lang="en-US"/>
          </a:p>
        </p:txBody>
      </p:sp>
      <p:sp>
        <p:nvSpPr>
          <p:cNvPr id="8" name="Slide Number Placeholder 6">
            <a:extLst>
              <a:ext uri="{FF2B5EF4-FFF2-40B4-BE49-F238E27FC236}">
                <a16:creationId xmlns:a16="http://schemas.microsoft.com/office/drawing/2014/main" id="{93A86047-7443-4C35-BFAE-49DBA19BA5B0}"/>
              </a:ext>
            </a:extLst>
          </p:cNvPr>
          <p:cNvSpPr txBox="1">
            <a:spLocks noChangeArrowheads="1"/>
          </p:cNvSpPr>
          <p:nvPr userDrawn="1"/>
        </p:nvSpPr>
        <p:spPr bwMode="auto">
          <a:xfrm>
            <a:off x="406400" y="6248400"/>
            <a:ext cx="914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fld id="{843CCB1A-5FAC-44C2-A958-39EC00897567}" type="slidenum">
              <a:rPr lang="en-US" smtClean="0"/>
              <a:pPr>
                <a:defRPr/>
              </a:pPr>
              <a:t>‹#›</a:t>
            </a:fld>
            <a:endParaRPr lang="en-US" dirty="0"/>
          </a:p>
        </p:txBody>
      </p:sp>
    </p:spTree>
    <p:extLst>
      <p:ext uri="{BB962C8B-B14F-4D97-AF65-F5344CB8AC3E}">
        <p14:creationId xmlns:p14="http://schemas.microsoft.com/office/powerpoint/2010/main" val="558636498"/>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58" r:id="rId3"/>
    <p:sldLayoutId id="2147483763" r:id="rId4"/>
  </p:sldLayoutIdLst>
  <p:hf hdr="0" ft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hyperlink" Target="https://askjan.org/articles/Masks-for-COVID-19-Management-and-ADA-Accommodations.cfm"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hyperlink" Target="http://nwadacenter.org/sites/adanw/files/files/Face%20Coverings%20Fact%20Sheet%207-31-2020.pdf"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hyperlink" Target="https://link.springer.com/article/10.1007/s11524-020-00437-7"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hyperlink" Target="https://www.nationalcoreindicators.org/upload/core-indicators/Racial_Disparities_in_Time_of_COVID_final.pdf"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hyperlink" Target="https://content.iospress.com/articles/journal-of-vocational-rehabilitation/jvr201087"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3" Type="http://schemas.openxmlformats.org/officeDocument/2006/relationships/hyperlink" Target="https://files.constantcontact.com/c10cb1da501/fb4a397e-1a54-45d7-b9ae-5dbd24b122f9.pdf"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9.png"/></Relationships>
</file>

<file path=ppt/slides/_rels/slide33.xml.rels><?xml version="1.0" encoding="UTF-8" standalone="yes"?>
<Relationships xmlns="http://schemas.openxmlformats.org/package/2006/relationships"><Relationship Id="rId3" Type="http://schemas.openxmlformats.org/officeDocument/2006/relationships/hyperlink" Target="https://y-tac.org/wp-content/uploads/2020/06/YTAC-Serving-Justice-Involved-Youth-with-Disabilities.pdf"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9.png"/></Relationships>
</file>

<file path=ppt/slides/_rels/slide34.xml.rels><?xml version="1.0" encoding="UTF-8" standalone="yes"?>
<Relationships xmlns="http://schemas.openxmlformats.org/package/2006/relationships"><Relationship Id="rId3" Type="http://schemas.openxmlformats.org/officeDocument/2006/relationships/hyperlink" Target="https://content.iospress.com/articles/journal-of-vocational-rehabilitation/jvr201077"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9.png"/></Relationships>
</file>

<file path=ppt/slides/_rels/slide35.xml.rels><?xml version="1.0" encoding="UTF-8" standalone="yes"?>
<Relationships xmlns="http://schemas.openxmlformats.org/package/2006/relationships"><Relationship Id="rId3" Type="http://schemas.openxmlformats.org/officeDocument/2006/relationships/hyperlink" Target="https://ncd.gov/sites/default/files/NCD_Progress_Report_508_0.pdf"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9.png"/></Relationships>
</file>

<file path=ppt/slides/_rels/slide36.xml.rels><?xml version="1.0" encoding="UTF-8" standalone="yes"?>
<Relationships xmlns="http://schemas.openxmlformats.org/package/2006/relationships"><Relationship Id="rId3" Type="http://schemas.openxmlformats.org/officeDocument/2006/relationships/hyperlink" Target="https://naricspotlight.wordpress.com/2020/07/08/a-quick-look-at-the-ada-title-i-employment/"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9.png"/></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6.jpeg"/><Relationship Id="rId5" Type="http://schemas.openxmlformats.org/officeDocument/2006/relationships/image" Target="../media/image5.jpg"/><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hyperlink" Target="https://arizona.us4.list-manage.com/track/click?u=d16e822c1361fc2ba953a9e02&amp;id=df08cd29aa&amp;e=79f23ca412" TargetMode="External"/><Relationship Id="rId2" Type="http://schemas.openxmlformats.org/officeDocument/2006/relationships/hyperlink" Target="https://arizona.us4.list-manage.com/track/click?u=d16e822c1361fc2ba953a9e02&amp;id=563450464d&amp;e=79f23ca412" TargetMode="External"/><Relationship Id="rId1" Type="http://schemas.openxmlformats.org/officeDocument/2006/relationships/slideLayout" Target="../slideLayouts/slideLayout3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2.xml.rels><?xml version="1.0" encoding="UTF-8" standalone="yes"?>
<Relationships xmlns="http://schemas.openxmlformats.org/package/2006/relationships"><Relationship Id="rId3" Type="http://schemas.openxmlformats.org/officeDocument/2006/relationships/hyperlink" Target="https://apse.org/covid-19-impact-survey/" TargetMode="External"/><Relationship Id="rId2" Type="http://schemas.openxmlformats.org/officeDocument/2006/relationships/notesSlide" Target="../notesSlides/notesSlide37.xml"/><Relationship Id="rId1" Type="http://schemas.openxmlformats.org/officeDocument/2006/relationships/slideLayout" Target="../slideLayouts/slideLayout36.xml"/></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7.xml"/><Relationship Id="rId4" Type="http://schemas.openxmlformats.org/officeDocument/2006/relationships/image" Target="../media/image22.png"/></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7.xml"/></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37.xml"/></Relationships>
</file>

<file path=ppt/slides/_rels/slide4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Layout" Target="../slideLayouts/slideLayout37.xml"/></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7.png"/><Relationship Id="rId1" Type="http://schemas.openxmlformats.org/officeDocument/2006/relationships/slideLayout" Target="../slideLayouts/slideLayout37.xml"/></Relationships>
</file>

<file path=ppt/slides/_rels/slide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7.xml"/><Relationship Id="rId5" Type="http://schemas.openxmlformats.org/officeDocument/2006/relationships/image" Target="../media/image31.png"/><Relationship Id="rId4" Type="http://schemas.openxmlformats.org/officeDocument/2006/relationships/image" Target="../media/image3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9.png"/><Relationship Id="rId5" Type="http://schemas.openxmlformats.org/officeDocument/2006/relationships/hyperlink" Target="http://www.researchondisability.org/nTIDE" TargetMode="External"/><Relationship Id="rId4"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8.xml"/><Relationship Id="rId1" Type="http://schemas.openxmlformats.org/officeDocument/2006/relationships/slideLayout" Target="../slideLayouts/slideLayout38.xml"/><Relationship Id="rId4" Type="http://schemas.openxmlformats.org/officeDocument/2006/relationships/image" Target="../media/image33.png"/></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9.xml"/><Relationship Id="rId1" Type="http://schemas.openxmlformats.org/officeDocument/2006/relationships/slideLayout" Target="../slideLayouts/slideLayout3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0.xml"/><Relationship Id="rId1" Type="http://schemas.openxmlformats.org/officeDocument/2006/relationships/slideLayout" Target="../slideLayouts/slideLayout38.xml"/><Relationship Id="rId4" Type="http://schemas.openxmlformats.org/officeDocument/2006/relationships/image" Target="../media/image35.sv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4.xml.rels><?xml version="1.0" encoding="UTF-8" standalone="yes"?>
<Relationships xmlns="http://schemas.openxmlformats.org/package/2006/relationships"><Relationship Id="rId3" Type="http://schemas.openxmlformats.org/officeDocument/2006/relationships/hyperlink" Target="mailto:wparentjohnson@email.arizona.edu" TargetMode="External"/><Relationship Id="rId2" Type="http://schemas.openxmlformats.org/officeDocument/2006/relationships/notesSlide" Target="../notesSlides/notesSlide41.xml"/><Relationship Id="rId1" Type="http://schemas.openxmlformats.org/officeDocument/2006/relationships/slideLayout" Target="../slideLayouts/slideLayout38.xml"/><Relationship Id="rId4" Type="http://schemas.openxmlformats.org/officeDocument/2006/relationships/hyperlink" Target="mailto:julie@apse.org" TargetMode="External"/></Relationships>
</file>

<file path=ppt/slides/_rels/slide55.xml.rels><?xml version="1.0" encoding="UTF-8" standalone="yes"?>
<Relationships xmlns="http://schemas.openxmlformats.org/package/2006/relationships"><Relationship Id="rId8" Type="http://schemas.openxmlformats.org/officeDocument/2006/relationships/hyperlink" Target="http://www.kesslerfoundation.org/" TargetMode="External"/><Relationship Id="rId3" Type="http://schemas.openxmlformats.org/officeDocument/2006/relationships/image" Target="../media/image9.png"/><Relationship Id="rId7" Type="http://schemas.openxmlformats.org/officeDocument/2006/relationships/hyperlink" Target="http://www.researchondisability.org/"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hyperlink" Target="http://www.researchondisability.org/ntide/ntide-survey" TargetMode="External"/><Relationship Id="rId11" Type="http://schemas.openxmlformats.org/officeDocument/2006/relationships/hyperlink" Target="http://www.unh.edu/" TargetMode="External"/><Relationship Id="rId5" Type="http://schemas.openxmlformats.org/officeDocument/2006/relationships/image" Target="../media/image37.png"/><Relationship Id="rId10" Type="http://schemas.openxmlformats.org/officeDocument/2006/relationships/hyperlink" Target="mailto:Disability.Statistics@unh.edu" TargetMode="External"/><Relationship Id="rId4" Type="http://schemas.openxmlformats.org/officeDocument/2006/relationships/image" Target="../media/image36.png"/><Relationship Id="rId9" Type="http://schemas.openxmlformats.org/officeDocument/2006/relationships/hyperlink" Target="http://www.aucd.org/" TargetMode="External"/></Relationships>
</file>

<file path=ppt/slides/_rels/slide56.xml.rels><?xml version="1.0" encoding="UTF-8" standalone="yes"?>
<Relationships xmlns="http://schemas.openxmlformats.org/package/2006/relationships"><Relationship Id="rId8" Type="http://schemas.openxmlformats.org/officeDocument/2006/relationships/hyperlink" Target="http://www.kesslerfoundation.org/" TargetMode="External"/><Relationship Id="rId3" Type="http://schemas.openxmlformats.org/officeDocument/2006/relationships/slideLayout" Target="../slideLayouts/slideLayout2.xml"/><Relationship Id="rId7" Type="http://schemas.openxmlformats.org/officeDocument/2006/relationships/hyperlink" Target="http://www.researchondisability.org/" TargetMode="External"/><Relationship Id="rId12" Type="http://schemas.openxmlformats.org/officeDocument/2006/relationships/image" Target="../media/image8.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37.png"/><Relationship Id="rId11" Type="http://schemas.openxmlformats.org/officeDocument/2006/relationships/hyperlink" Target="http://www.unh.edu/" TargetMode="External"/><Relationship Id="rId5" Type="http://schemas.openxmlformats.org/officeDocument/2006/relationships/image" Target="../media/image9.png"/><Relationship Id="rId10" Type="http://schemas.openxmlformats.org/officeDocument/2006/relationships/hyperlink" Target="mailto:Disability.Statistics@unh.edu" TargetMode="External"/><Relationship Id="rId4" Type="http://schemas.openxmlformats.org/officeDocument/2006/relationships/notesSlide" Target="../notesSlides/notesSlide43.xml"/><Relationship Id="rId9" Type="http://schemas.openxmlformats.org/officeDocument/2006/relationships/hyperlink" Target="http://www.aucd.org/"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9.png"/><Relationship Id="rId5" Type="http://schemas.openxmlformats.org/officeDocument/2006/relationships/hyperlink" Target="mailto:disability.statistics@unh.edu" TargetMode="External"/><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F3311744-A310-477C-BE0D-98AC1D68A2A2}"/>
              </a:ext>
            </a:extLst>
          </p:cNvPr>
          <p:cNvGrpSpPr/>
          <p:nvPr/>
        </p:nvGrpSpPr>
        <p:grpSpPr>
          <a:xfrm>
            <a:off x="1" y="3766503"/>
            <a:ext cx="12192000" cy="3091498"/>
            <a:chOff x="0" y="4536400"/>
            <a:chExt cx="9136807" cy="2314301"/>
          </a:xfrm>
        </p:grpSpPr>
        <p:pic>
          <p:nvPicPr>
            <p:cNvPr id="4" name="Picture 3">
              <a:extLst>
                <a:ext uri="{FF2B5EF4-FFF2-40B4-BE49-F238E27FC236}">
                  <a16:creationId xmlns:a16="http://schemas.microsoft.com/office/drawing/2014/main" id="{3CF11ABF-8E96-4A9F-863F-D87B3B59CEB0}"/>
                </a:ext>
              </a:extLst>
            </p:cNvPr>
            <p:cNvPicPr>
              <a:picLocks noChangeAspect="1"/>
            </p:cNvPicPr>
            <p:nvPr/>
          </p:nvPicPr>
          <p:blipFill rotWithShape="1">
            <a:blip r:embed="rId2"/>
            <a:srcRect t="87417" r="80213"/>
            <a:stretch/>
          </p:blipFill>
          <p:spPr>
            <a:xfrm>
              <a:off x="0" y="6211144"/>
              <a:ext cx="1809345" cy="639557"/>
            </a:xfrm>
            <a:prstGeom prst="rect">
              <a:avLst/>
            </a:prstGeom>
          </p:spPr>
        </p:pic>
        <p:pic>
          <p:nvPicPr>
            <p:cNvPr id="6" name="Picture 5">
              <a:extLst>
                <a:ext uri="{FF2B5EF4-FFF2-40B4-BE49-F238E27FC236}">
                  <a16:creationId xmlns:a16="http://schemas.microsoft.com/office/drawing/2014/main" id="{77786C05-BA62-4EED-9BE9-780A851C2E51}"/>
                </a:ext>
              </a:extLst>
            </p:cNvPr>
            <p:cNvPicPr>
              <a:picLocks noChangeAspect="1"/>
            </p:cNvPicPr>
            <p:nvPr/>
          </p:nvPicPr>
          <p:blipFill rotWithShape="1">
            <a:blip r:embed="rId2"/>
            <a:srcRect l="16079" t="54707" r="45454" b="12200"/>
            <a:stretch/>
          </p:blipFill>
          <p:spPr>
            <a:xfrm>
              <a:off x="1439695" y="4536400"/>
              <a:ext cx="3531140" cy="1688606"/>
            </a:xfrm>
            <a:prstGeom prst="rect">
              <a:avLst/>
            </a:prstGeom>
          </p:spPr>
        </p:pic>
        <p:pic>
          <p:nvPicPr>
            <p:cNvPr id="8" name="Picture 7">
              <a:extLst>
                <a:ext uri="{FF2B5EF4-FFF2-40B4-BE49-F238E27FC236}">
                  <a16:creationId xmlns:a16="http://schemas.microsoft.com/office/drawing/2014/main" id="{4DA0A66D-F598-4883-90DF-3A6A988E01B2}"/>
                </a:ext>
              </a:extLst>
            </p:cNvPr>
            <p:cNvPicPr>
              <a:picLocks noChangeAspect="1"/>
            </p:cNvPicPr>
            <p:nvPr/>
          </p:nvPicPr>
          <p:blipFill rotWithShape="1">
            <a:blip r:embed="rId3"/>
            <a:srcRect l="84778" t="94207"/>
            <a:stretch/>
          </p:blipFill>
          <p:spPr>
            <a:xfrm>
              <a:off x="6138534" y="6206487"/>
              <a:ext cx="2998273" cy="639557"/>
            </a:xfrm>
            <a:prstGeom prst="rect">
              <a:avLst/>
            </a:prstGeom>
          </p:spPr>
        </p:pic>
        <p:pic>
          <p:nvPicPr>
            <p:cNvPr id="9" name="Picture 8">
              <a:extLst>
                <a:ext uri="{FF2B5EF4-FFF2-40B4-BE49-F238E27FC236}">
                  <a16:creationId xmlns:a16="http://schemas.microsoft.com/office/drawing/2014/main" id="{5E65B5F4-8398-46E1-BD53-63FF5C88BF5C}"/>
                </a:ext>
              </a:extLst>
            </p:cNvPr>
            <p:cNvPicPr>
              <a:picLocks noChangeAspect="1"/>
            </p:cNvPicPr>
            <p:nvPr/>
          </p:nvPicPr>
          <p:blipFill rotWithShape="1">
            <a:blip r:embed="rId3"/>
            <a:srcRect l="62753" t="94166" r="26653"/>
            <a:stretch/>
          </p:blipFill>
          <p:spPr>
            <a:xfrm>
              <a:off x="1807194" y="6201813"/>
              <a:ext cx="2086782" cy="644088"/>
            </a:xfrm>
            <a:prstGeom prst="rect">
              <a:avLst/>
            </a:prstGeom>
          </p:spPr>
        </p:pic>
        <p:pic>
          <p:nvPicPr>
            <p:cNvPr id="7" name="Picture 6">
              <a:extLst>
                <a:ext uri="{FF2B5EF4-FFF2-40B4-BE49-F238E27FC236}">
                  <a16:creationId xmlns:a16="http://schemas.microsoft.com/office/drawing/2014/main" id="{FF9FE619-20FA-4EA5-9294-E811015322DE}"/>
                </a:ext>
              </a:extLst>
            </p:cNvPr>
            <p:cNvPicPr>
              <a:picLocks noChangeAspect="1"/>
            </p:cNvPicPr>
            <p:nvPr/>
          </p:nvPicPr>
          <p:blipFill rotWithShape="1">
            <a:blip r:embed="rId3"/>
            <a:srcRect l="42341" t="94206" r="40967"/>
            <a:stretch/>
          </p:blipFill>
          <p:spPr>
            <a:xfrm>
              <a:off x="2850585" y="6206488"/>
              <a:ext cx="3287949" cy="639557"/>
            </a:xfrm>
            <a:prstGeom prst="rect">
              <a:avLst/>
            </a:prstGeom>
          </p:spPr>
        </p:pic>
      </p:grpSp>
      <p:sp>
        <p:nvSpPr>
          <p:cNvPr id="12" name="TextBox 11">
            <a:extLst>
              <a:ext uri="{FF2B5EF4-FFF2-40B4-BE49-F238E27FC236}">
                <a16:creationId xmlns:a16="http://schemas.microsoft.com/office/drawing/2014/main" id="{6F5ACB11-1E21-4D74-96E7-6E76806E2E13}"/>
              </a:ext>
            </a:extLst>
          </p:cNvPr>
          <p:cNvSpPr txBox="1"/>
          <p:nvPr/>
        </p:nvSpPr>
        <p:spPr>
          <a:xfrm>
            <a:off x="2043344" y="76200"/>
            <a:ext cx="8105312" cy="2185214"/>
          </a:xfrm>
          <a:prstGeom prst="rect">
            <a:avLst/>
          </a:prstGeom>
          <a:noFill/>
        </p:spPr>
        <p:txBody>
          <a:bodyPr wrap="square" rtlCol="0">
            <a:spAutoFit/>
          </a:bodyPr>
          <a:lstStyle/>
          <a:p>
            <a:pPr algn="ctr"/>
            <a:r>
              <a:rPr lang="en-US" sz="5000" dirty="0"/>
              <a:t>Welcome </a:t>
            </a:r>
            <a:r>
              <a:rPr lang="en-US" sz="5000"/>
              <a:t>to Today’s</a:t>
            </a:r>
            <a:br>
              <a:rPr lang="en-US" sz="5000"/>
            </a:br>
            <a:r>
              <a:rPr lang="en-US" sz="5000"/>
              <a:t>nTIDE </a:t>
            </a:r>
            <a:r>
              <a:rPr lang="en-US" sz="5000" dirty="0"/>
              <a:t>Lunch &amp; Learn</a:t>
            </a:r>
          </a:p>
          <a:p>
            <a:pPr algn="ctr"/>
            <a:r>
              <a:rPr lang="en-US" sz="3600" dirty="0"/>
              <a:t>We will begin shortly.</a:t>
            </a:r>
          </a:p>
        </p:txBody>
      </p:sp>
      <p:sp>
        <p:nvSpPr>
          <p:cNvPr id="13" name="TextBox 12">
            <a:extLst>
              <a:ext uri="{FF2B5EF4-FFF2-40B4-BE49-F238E27FC236}">
                <a16:creationId xmlns:a16="http://schemas.microsoft.com/office/drawing/2014/main" id="{7210569D-CB6D-465E-85CE-134FE808A94F}"/>
              </a:ext>
            </a:extLst>
          </p:cNvPr>
          <p:cNvSpPr txBox="1"/>
          <p:nvPr/>
        </p:nvSpPr>
        <p:spPr>
          <a:xfrm>
            <a:off x="24187" y="2566173"/>
            <a:ext cx="6110207" cy="1200329"/>
          </a:xfrm>
          <a:prstGeom prst="rect">
            <a:avLst/>
          </a:prstGeom>
          <a:noFill/>
        </p:spPr>
        <p:txBody>
          <a:bodyPr wrap="square" rtlCol="0">
            <a:spAutoFit/>
          </a:bodyPr>
          <a:lstStyle/>
          <a:p>
            <a:pPr algn="ctr"/>
            <a:r>
              <a:rPr lang="en-US" sz="2400" dirty="0"/>
              <a:t>Please select the speaker you would like to use for today’s webinar; your options may look different from those displayed here.</a:t>
            </a:r>
          </a:p>
        </p:txBody>
      </p:sp>
      <p:sp>
        <p:nvSpPr>
          <p:cNvPr id="14" name="TextBox 13">
            <a:extLst>
              <a:ext uri="{FF2B5EF4-FFF2-40B4-BE49-F238E27FC236}">
                <a16:creationId xmlns:a16="http://schemas.microsoft.com/office/drawing/2014/main" id="{4A6111B3-14FA-4346-8725-43246FB79557}"/>
              </a:ext>
            </a:extLst>
          </p:cNvPr>
          <p:cNvSpPr txBox="1"/>
          <p:nvPr/>
        </p:nvSpPr>
        <p:spPr>
          <a:xfrm>
            <a:off x="7239000" y="3766502"/>
            <a:ext cx="3630967" cy="2246769"/>
          </a:xfrm>
          <a:prstGeom prst="rect">
            <a:avLst/>
          </a:prstGeom>
          <a:noFill/>
        </p:spPr>
        <p:txBody>
          <a:bodyPr wrap="square" rtlCol="0">
            <a:spAutoFit/>
          </a:bodyPr>
          <a:lstStyle/>
          <a:p>
            <a:r>
              <a:rPr lang="en-US" sz="2800" b="1" dirty="0"/>
              <a:t>Note: Your microphone and camera are </a:t>
            </a:r>
            <a:r>
              <a:rPr lang="en-US" sz="2800" b="1" u="sng" dirty="0"/>
              <a:t>not needed</a:t>
            </a:r>
            <a:r>
              <a:rPr lang="en-US" sz="2800" b="1" dirty="0"/>
              <a:t> and will remain off.</a:t>
            </a:r>
          </a:p>
        </p:txBody>
      </p:sp>
      <p:sp>
        <p:nvSpPr>
          <p:cNvPr id="3" name="Slide Number Placeholder 2">
            <a:extLst>
              <a:ext uri="{FF2B5EF4-FFF2-40B4-BE49-F238E27FC236}">
                <a16:creationId xmlns:a16="http://schemas.microsoft.com/office/drawing/2014/main" id="{D2EEC75A-719D-4BA8-9974-D124885FD531}"/>
              </a:ext>
            </a:extLst>
          </p:cNvPr>
          <p:cNvSpPr>
            <a:spLocks noGrp="1"/>
          </p:cNvSpPr>
          <p:nvPr>
            <p:ph type="sldNum" sz="quarter" idx="10"/>
          </p:nvPr>
        </p:nvSpPr>
        <p:spPr/>
        <p:txBody>
          <a:bodyPr/>
          <a:lstStyle/>
          <a:p>
            <a:pPr>
              <a:defRPr/>
            </a:pPr>
            <a:fld id="{843CCB1A-5FAC-44C2-A958-39EC00897567}" type="slidenum">
              <a:rPr lang="en-US" smtClean="0"/>
              <a:pPr>
                <a:defRPr/>
              </a:pPr>
              <a:t>1</a:t>
            </a:fld>
            <a:endParaRPr lang="en-US"/>
          </a:p>
        </p:txBody>
      </p:sp>
    </p:spTree>
    <p:extLst>
      <p:ext uri="{BB962C8B-B14F-4D97-AF65-F5344CB8AC3E}">
        <p14:creationId xmlns:p14="http://schemas.microsoft.com/office/powerpoint/2010/main" val="113667816"/>
      </p:ext>
    </p:extLst>
  </p:cSld>
  <p:clrMapOvr>
    <a:masterClrMapping/>
  </p:clrMapOvr>
  <mc:AlternateContent xmlns:mc="http://schemas.openxmlformats.org/markup-compatibility/2006" xmlns:p14="http://schemas.microsoft.com/office/powerpoint/2010/main">
    <mc:Choice Requires="p14">
      <p:transition p14:dur="10" advClick="0" advTm="33000"/>
    </mc:Choice>
    <mc:Fallback xmlns="">
      <p:transition advClick="0" advTm="33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body" idx="1"/>
          </p:nvPr>
        </p:nvSpPr>
        <p:spPr>
          <a:xfrm>
            <a:off x="1981199" y="1680519"/>
            <a:ext cx="9372601" cy="4644081"/>
          </a:xfrm>
        </p:spPr>
        <p:txBody>
          <a:bodyPr/>
          <a:lstStyle/>
          <a:p>
            <a:pPr>
              <a:spcBef>
                <a:spcPts val="1200"/>
              </a:spcBef>
            </a:pPr>
            <a:r>
              <a:rPr lang="en-US" sz="3000" dirty="0">
                <a:latin typeface="Calibri" panose="020F0502020204030204" pitchFamily="34" charset="0"/>
              </a:rPr>
              <a:t>Part 1: nTIDE Report … “The Numbers”</a:t>
            </a:r>
          </a:p>
          <a:p>
            <a:pPr lvl="1">
              <a:spcBef>
                <a:spcPts val="800"/>
              </a:spcBef>
            </a:pPr>
            <a:r>
              <a:rPr lang="en-US" sz="2300" dirty="0">
                <a:latin typeface="Calibri" panose="020F0502020204030204" pitchFamily="34" charset="0"/>
              </a:rPr>
              <a:t>Andrew Houtenville, University of New Hampshire</a:t>
            </a:r>
          </a:p>
          <a:p>
            <a:pPr lvl="1">
              <a:spcBef>
                <a:spcPts val="800"/>
              </a:spcBef>
            </a:pPr>
            <a:r>
              <a:rPr lang="en-US" sz="2300" dirty="0">
                <a:latin typeface="Calibri" panose="020F0502020204030204" pitchFamily="34" charset="0"/>
              </a:rPr>
              <a:t>John O’Neill, Kessler Foundation</a:t>
            </a:r>
          </a:p>
          <a:p>
            <a:r>
              <a:rPr lang="en-US" sz="3000" dirty="0">
                <a:latin typeface="Calibri" panose="020F0502020204030204" pitchFamily="34" charset="0"/>
              </a:rPr>
              <a:t>Part 2: nTIDE News</a:t>
            </a:r>
          </a:p>
          <a:p>
            <a:pPr lvl="1"/>
            <a:r>
              <a:rPr lang="en-US" sz="2300" dirty="0">
                <a:latin typeface="Calibri" panose="020F0502020204030204" pitchFamily="34" charset="0"/>
              </a:rPr>
              <a:t>Denise Rozell, </a:t>
            </a:r>
            <a:r>
              <a:rPr lang="en-US" sz="2300" dirty="0">
                <a:solidFill>
                  <a:srgbClr val="000000"/>
                </a:solidFill>
                <a:latin typeface="Calibri"/>
                <a:cs typeface="Calibri"/>
              </a:rPr>
              <a:t>Association of University Centers on Disabilities (AUCD</a:t>
            </a:r>
            <a:r>
              <a:rPr lang="en-US" sz="2300" dirty="0">
                <a:latin typeface="Calibri"/>
                <a:cs typeface="Calibri"/>
              </a:rPr>
              <a:t>)</a:t>
            </a:r>
            <a:endParaRPr lang="en-US" sz="2300" dirty="0">
              <a:latin typeface="Calibri" panose="020F0502020204030204" pitchFamily="34" charset="0"/>
            </a:endParaRPr>
          </a:p>
          <a:p>
            <a:pPr>
              <a:spcBef>
                <a:spcPts val="1200"/>
              </a:spcBef>
            </a:pPr>
            <a:r>
              <a:rPr lang="en-US" sz="3000" dirty="0">
                <a:latin typeface="Calibri" panose="020F0502020204030204" pitchFamily="34" charset="0"/>
              </a:rPr>
              <a:t>Part 3: Guest Speakers</a:t>
            </a:r>
          </a:p>
          <a:p>
            <a:pPr lvl="1">
              <a:spcBef>
                <a:spcPts val="1200"/>
              </a:spcBef>
            </a:pPr>
            <a:r>
              <a:rPr lang="en-US" sz="2300" dirty="0">
                <a:latin typeface="Calibri" panose="020F0502020204030204" pitchFamily="34" charset="0"/>
              </a:rPr>
              <a:t>Wendy Parent-Johnson, </a:t>
            </a:r>
            <a:r>
              <a:rPr lang="en-US" sz="2300" dirty="0" err="1">
                <a:latin typeface="Calibri" panose="020F0502020204030204" pitchFamily="34" charset="0"/>
              </a:rPr>
              <a:t>Sonoron</a:t>
            </a:r>
            <a:r>
              <a:rPr lang="en-US" sz="2300" dirty="0">
                <a:latin typeface="Calibri" panose="020F0502020204030204" pitchFamily="34" charset="0"/>
              </a:rPr>
              <a:t> UCEDD, University of AZ</a:t>
            </a:r>
          </a:p>
          <a:p>
            <a:pPr lvl="1">
              <a:spcBef>
                <a:spcPts val="1200"/>
              </a:spcBef>
            </a:pPr>
            <a:r>
              <a:rPr lang="en-US" sz="2300" dirty="0">
                <a:latin typeface="Calibri" panose="020F0502020204030204" pitchFamily="34" charset="0"/>
              </a:rPr>
              <a:t>Julie Christensen, Association of People Supporting </a:t>
            </a:r>
            <a:r>
              <a:rPr lang="en-US" sz="2300" dirty="0" err="1">
                <a:latin typeface="Calibri" panose="020F0502020204030204" pitchFamily="34" charset="0"/>
              </a:rPr>
              <a:t>EmploymentFirst</a:t>
            </a:r>
            <a:r>
              <a:rPr lang="en-US" sz="2300" dirty="0">
                <a:latin typeface="Calibri" panose="020F0502020204030204" pitchFamily="34" charset="0"/>
              </a:rPr>
              <a:t> (APSE)</a:t>
            </a:r>
          </a:p>
          <a:p>
            <a:r>
              <a:rPr lang="en-US" sz="3000" dirty="0">
                <a:latin typeface="Calibri" panose="020F0502020204030204" pitchFamily="34" charset="0"/>
              </a:rPr>
              <a:t>Part 4: Q&amp;A … for Parts 1-3</a:t>
            </a:r>
          </a:p>
        </p:txBody>
      </p:sp>
      <p:sp>
        <p:nvSpPr>
          <p:cNvPr id="3075" name="Text Box 12"/>
          <p:cNvSpPr txBox="1">
            <a:spLocks noGrp="1" noChangeArrowheads="1"/>
          </p:cNvSpPr>
          <p:nvPr>
            <p:ph type="title"/>
          </p:nvPr>
        </p:nvSpPr>
        <p:spPr bwMode="auto">
          <a:xfrm>
            <a:off x="1532467" y="685800"/>
            <a:ext cx="9144000" cy="83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3600" b="1" u="sng" dirty="0">
                <a:solidFill>
                  <a:schemeClr val="tx1"/>
                </a:solidFill>
                <a:latin typeface="Calibri" panose="020F0502020204030204" pitchFamily="34" charset="0"/>
              </a:rPr>
              <a:t>Today’s Program</a:t>
            </a:r>
          </a:p>
        </p:txBody>
      </p:sp>
      <p:sp>
        <p:nvSpPr>
          <p:cNvPr id="3076" name="Rectangle 14"/>
          <p:cNvSpPr>
            <a:spLocks noChangeArrowheads="1"/>
          </p:cNvSpPr>
          <p:nvPr/>
        </p:nvSpPr>
        <p:spPr bwMode="auto">
          <a:xfrm>
            <a:off x="1524000" y="0"/>
            <a:ext cx="9144000" cy="60960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 name="TextBox 9"/>
          <p:cNvSpPr txBox="1"/>
          <p:nvPr/>
        </p:nvSpPr>
        <p:spPr>
          <a:xfrm>
            <a:off x="1792289" y="152400"/>
            <a:ext cx="2212975" cy="338554"/>
          </a:xfrm>
          <a:prstGeom prst="rect">
            <a:avLst/>
          </a:prstGeom>
          <a:noFill/>
        </p:spPr>
        <p:txBody>
          <a:bodyPr wrap="square" rtlCol="0">
            <a:spAutoFit/>
          </a:bodyPr>
          <a:lstStyle/>
          <a:p>
            <a:r>
              <a:rPr lang="en-US" sz="1600" b="1" i="1" dirty="0">
                <a:solidFill>
                  <a:schemeClr val="bg1"/>
                </a:solidFill>
              </a:rPr>
              <a:t>#</a:t>
            </a:r>
            <a:r>
              <a:rPr lang="en-US" sz="1600" b="1" i="1" dirty="0" err="1">
                <a:solidFill>
                  <a:schemeClr val="bg1"/>
                </a:solidFill>
              </a:rPr>
              <a:t>nTIDELearn</a:t>
            </a:r>
            <a:endParaRPr lang="en-US" sz="1600" b="1" i="1" dirty="0">
              <a:solidFill>
                <a:schemeClr val="bg1"/>
              </a:solidFill>
            </a:endParaRPr>
          </a:p>
        </p:txBody>
      </p:sp>
      <p:pic>
        <p:nvPicPr>
          <p:cNvPr id="11" name="Picture 10"/>
          <p:cNvPicPr>
            <a:picLocks noChangeAspect="1"/>
          </p:cNvPicPr>
          <p:nvPr/>
        </p:nvPicPr>
        <p:blipFill>
          <a:blip r:embed="rId3"/>
          <a:stretch>
            <a:fillRect/>
          </a:stretch>
        </p:blipFill>
        <p:spPr>
          <a:xfrm>
            <a:off x="9673267" y="80365"/>
            <a:ext cx="952549" cy="482625"/>
          </a:xfrm>
          <a:prstGeom prst="rect">
            <a:avLst/>
          </a:prstGeom>
        </p:spPr>
      </p:pic>
      <p:sp>
        <p:nvSpPr>
          <p:cNvPr id="2" name="Rectangle 14">
            <a:extLst>
              <a:ext uri="{FF2B5EF4-FFF2-40B4-BE49-F238E27FC236}">
                <a16:creationId xmlns:a16="http://schemas.microsoft.com/office/drawing/2014/main" id="{432F3204-90BD-4A56-9EC6-590DB28F45CE}"/>
              </a:ext>
            </a:extLst>
          </p:cNvPr>
          <p:cNvSpPr>
            <a:spLocks noChangeArrowheads="1"/>
          </p:cNvSpPr>
          <p:nvPr/>
        </p:nvSpPr>
        <p:spPr bwMode="auto">
          <a:xfrm>
            <a:off x="0" y="0"/>
            <a:ext cx="12192000" cy="68580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 name="TextBox 2">
            <a:extLst>
              <a:ext uri="{FF2B5EF4-FFF2-40B4-BE49-F238E27FC236}">
                <a16:creationId xmlns:a16="http://schemas.microsoft.com/office/drawing/2014/main" id="{FEBEE46B-17D4-444F-ABFE-499BE3D6D7AD}"/>
              </a:ext>
            </a:extLst>
          </p:cNvPr>
          <p:cNvSpPr txBox="1"/>
          <p:nvPr/>
        </p:nvSpPr>
        <p:spPr>
          <a:xfrm>
            <a:off x="152400" y="173622"/>
            <a:ext cx="2212975" cy="338554"/>
          </a:xfrm>
          <a:prstGeom prst="rect">
            <a:avLst/>
          </a:prstGeom>
          <a:noFill/>
        </p:spPr>
        <p:txBody>
          <a:bodyPr wrap="square" rtlCol="0">
            <a:spAutoFit/>
          </a:bodyPr>
          <a:lstStyle/>
          <a:p>
            <a:r>
              <a:rPr lang="en-US" sz="1600" b="1" i="1" dirty="0">
                <a:solidFill>
                  <a:schemeClr val="bg1"/>
                </a:solidFill>
              </a:rPr>
              <a:t>#</a:t>
            </a:r>
            <a:r>
              <a:rPr lang="en-US" sz="1600" b="1" i="1" dirty="0" err="1">
                <a:solidFill>
                  <a:schemeClr val="bg1"/>
                </a:solidFill>
              </a:rPr>
              <a:t>nTIDELearn</a:t>
            </a:r>
            <a:endParaRPr lang="en-US" sz="1600" b="1" i="1" dirty="0">
              <a:solidFill>
                <a:schemeClr val="bg1"/>
              </a:solidFill>
            </a:endParaRPr>
          </a:p>
        </p:txBody>
      </p:sp>
      <p:pic>
        <p:nvPicPr>
          <p:cNvPr id="4" name="Picture 3">
            <a:extLst>
              <a:ext uri="{FF2B5EF4-FFF2-40B4-BE49-F238E27FC236}">
                <a16:creationId xmlns:a16="http://schemas.microsoft.com/office/drawing/2014/main" id="{2AFDF288-AB1B-4FB1-B2CD-92BCB2C7996C}"/>
              </a:ext>
            </a:extLst>
          </p:cNvPr>
          <p:cNvPicPr>
            <a:picLocks noChangeAspect="1"/>
          </p:cNvPicPr>
          <p:nvPr/>
        </p:nvPicPr>
        <p:blipFill>
          <a:blip r:embed="rId3"/>
          <a:stretch>
            <a:fillRect/>
          </a:stretch>
        </p:blipFill>
        <p:spPr>
          <a:xfrm>
            <a:off x="10972800" y="101587"/>
            <a:ext cx="952549" cy="482625"/>
          </a:xfrm>
          <a:prstGeom prst="rect">
            <a:avLst/>
          </a:prstGeom>
        </p:spPr>
      </p:pic>
      <p:sp>
        <p:nvSpPr>
          <p:cNvPr id="6" name="Slide Number Placeholder 5">
            <a:extLst>
              <a:ext uri="{FF2B5EF4-FFF2-40B4-BE49-F238E27FC236}">
                <a16:creationId xmlns:a16="http://schemas.microsoft.com/office/drawing/2014/main" id="{204B8C5D-69B4-419D-9FF7-07B4D2D93B9B}"/>
              </a:ext>
            </a:extLst>
          </p:cNvPr>
          <p:cNvSpPr>
            <a:spLocks noGrp="1"/>
          </p:cNvSpPr>
          <p:nvPr>
            <p:ph type="sldNum" sz="quarter" idx="10"/>
          </p:nvPr>
        </p:nvSpPr>
        <p:spPr/>
        <p:txBody>
          <a:bodyPr/>
          <a:lstStyle/>
          <a:p>
            <a:pPr>
              <a:defRPr/>
            </a:pPr>
            <a:fld id="{843CCB1A-5FAC-44C2-A958-39EC00897567}" type="slidenum">
              <a:rPr lang="en-US" smtClean="0"/>
              <a:pPr>
                <a:defRPr/>
              </a:pPr>
              <a:t>10</a:t>
            </a:fld>
            <a:endParaRPr lang="en-US"/>
          </a:p>
        </p:txBody>
      </p:sp>
    </p:spTree>
    <p:extLst>
      <p:ext uri="{BB962C8B-B14F-4D97-AF65-F5344CB8AC3E}">
        <p14:creationId xmlns:p14="http://schemas.microsoft.com/office/powerpoint/2010/main" val="10689062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12"/>
          <p:cNvSpPr txBox="1">
            <a:spLocks noGrp="1" noChangeArrowheads="1"/>
          </p:cNvSpPr>
          <p:nvPr>
            <p:ph type="title"/>
          </p:nvPr>
        </p:nvSpPr>
        <p:spPr bwMode="auto">
          <a:xfrm>
            <a:off x="990600" y="1752600"/>
            <a:ext cx="10058400" cy="83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5400" b="1" u="sng" dirty="0">
                <a:solidFill>
                  <a:schemeClr val="tx1"/>
                </a:solidFill>
                <a:latin typeface="Calibri" panose="020F0502020204030204" pitchFamily="34" charset="0"/>
              </a:rPr>
              <a:t>Part 1</a:t>
            </a:r>
            <a:br>
              <a:rPr lang="en-US" sz="5400" b="1" dirty="0">
                <a:solidFill>
                  <a:schemeClr val="tx1"/>
                </a:solidFill>
                <a:latin typeface="Calibri" panose="020F0502020204030204" pitchFamily="34" charset="0"/>
              </a:rPr>
            </a:br>
            <a:r>
              <a:rPr lang="en-US" sz="5400" b="1" dirty="0">
                <a:solidFill>
                  <a:schemeClr val="tx1"/>
                </a:solidFill>
                <a:latin typeface="Calibri" panose="020F0502020204030204" pitchFamily="34" charset="0"/>
              </a:rPr>
              <a:t>The nTIDE Report</a:t>
            </a:r>
            <a:br>
              <a:rPr lang="en-US" sz="1200" b="1" u="sng" dirty="0">
                <a:solidFill>
                  <a:schemeClr val="tx1"/>
                </a:solidFill>
                <a:latin typeface="Calibri" panose="020F0502020204030204" pitchFamily="34" charset="0"/>
              </a:rPr>
            </a:br>
            <a:br>
              <a:rPr lang="en-US" sz="1200" b="1" u="sng" dirty="0">
                <a:solidFill>
                  <a:schemeClr val="tx1"/>
                </a:solidFill>
                <a:latin typeface="Calibri" panose="020F0502020204030204" pitchFamily="34" charset="0"/>
              </a:rPr>
            </a:br>
            <a:br>
              <a:rPr lang="en-US" sz="1200" b="1" u="sng" dirty="0">
                <a:solidFill>
                  <a:schemeClr val="tx1"/>
                </a:solidFill>
                <a:latin typeface="Calibri" panose="020F0502020204030204" pitchFamily="34" charset="0"/>
              </a:rPr>
            </a:br>
            <a:r>
              <a:rPr lang="en-US" sz="3600" dirty="0">
                <a:solidFill>
                  <a:schemeClr val="tx1"/>
                </a:solidFill>
                <a:latin typeface="Calibri" panose="020F0502020204030204" pitchFamily="34" charset="0"/>
              </a:rPr>
              <a:t>John O’Neill</a:t>
            </a:r>
            <a:br>
              <a:rPr lang="en-US" sz="3200" dirty="0">
                <a:solidFill>
                  <a:schemeClr val="tx1"/>
                </a:solidFill>
                <a:latin typeface="Calibri" panose="020F0502020204030204" pitchFamily="34" charset="0"/>
              </a:rPr>
            </a:br>
            <a:r>
              <a:rPr lang="en-US" sz="2800" dirty="0">
                <a:solidFill>
                  <a:schemeClr val="tx1"/>
                </a:solidFill>
                <a:latin typeface="Calibri" panose="020F0502020204030204" pitchFamily="34" charset="0"/>
              </a:rPr>
              <a:t>Kessler Foundation</a:t>
            </a:r>
          </a:p>
        </p:txBody>
      </p:sp>
      <p:sp>
        <p:nvSpPr>
          <p:cNvPr id="3076" name="Rectangle 14"/>
          <p:cNvSpPr>
            <a:spLocks noChangeArrowheads="1"/>
          </p:cNvSpPr>
          <p:nvPr/>
        </p:nvSpPr>
        <p:spPr bwMode="auto">
          <a:xfrm>
            <a:off x="1524000" y="0"/>
            <a:ext cx="9144000" cy="60960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 name="TextBox 9"/>
          <p:cNvSpPr txBox="1"/>
          <p:nvPr/>
        </p:nvSpPr>
        <p:spPr>
          <a:xfrm>
            <a:off x="1792289" y="152400"/>
            <a:ext cx="2212975" cy="338554"/>
          </a:xfrm>
          <a:prstGeom prst="rect">
            <a:avLst/>
          </a:prstGeom>
          <a:noFill/>
        </p:spPr>
        <p:txBody>
          <a:bodyPr wrap="square" rtlCol="0">
            <a:spAutoFit/>
          </a:bodyPr>
          <a:lstStyle/>
          <a:p>
            <a:r>
              <a:rPr lang="en-US" sz="1600" b="1" i="1" dirty="0">
                <a:solidFill>
                  <a:schemeClr val="bg1"/>
                </a:solidFill>
              </a:rPr>
              <a:t>#</a:t>
            </a:r>
            <a:r>
              <a:rPr lang="en-US" sz="1600" b="1" i="1" dirty="0" err="1">
                <a:solidFill>
                  <a:schemeClr val="bg1"/>
                </a:solidFill>
              </a:rPr>
              <a:t>nTIDELearn</a:t>
            </a:r>
            <a:endParaRPr lang="en-US" sz="1600" b="1" i="1" dirty="0">
              <a:solidFill>
                <a:schemeClr val="bg1"/>
              </a:solidFill>
            </a:endParaRPr>
          </a:p>
        </p:txBody>
      </p:sp>
      <p:pic>
        <p:nvPicPr>
          <p:cNvPr id="11" name="Picture 10"/>
          <p:cNvPicPr>
            <a:picLocks noChangeAspect="1"/>
          </p:cNvPicPr>
          <p:nvPr/>
        </p:nvPicPr>
        <p:blipFill>
          <a:blip r:embed="rId3"/>
          <a:stretch>
            <a:fillRect/>
          </a:stretch>
        </p:blipFill>
        <p:spPr>
          <a:xfrm>
            <a:off x="9673267" y="80365"/>
            <a:ext cx="952549" cy="482625"/>
          </a:xfrm>
          <a:prstGeom prst="rect">
            <a:avLst/>
          </a:prstGeom>
        </p:spPr>
      </p:pic>
      <p:sp>
        <p:nvSpPr>
          <p:cNvPr id="2" name="Rectangle 14">
            <a:extLst>
              <a:ext uri="{FF2B5EF4-FFF2-40B4-BE49-F238E27FC236}">
                <a16:creationId xmlns:a16="http://schemas.microsoft.com/office/drawing/2014/main" id="{8D149CCA-A477-4820-8327-582A0B0558C8}"/>
              </a:ext>
            </a:extLst>
          </p:cNvPr>
          <p:cNvSpPr>
            <a:spLocks noChangeArrowheads="1"/>
          </p:cNvSpPr>
          <p:nvPr/>
        </p:nvSpPr>
        <p:spPr bwMode="auto">
          <a:xfrm>
            <a:off x="0" y="0"/>
            <a:ext cx="12192000" cy="68580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 name="TextBox 2">
            <a:extLst>
              <a:ext uri="{FF2B5EF4-FFF2-40B4-BE49-F238E27FC236}">
                <a16:creationId xmlns:a16="http://schemas.microsoft.com/office/drawing/2014/main" id="{9AF9C531-1C92-4404-9461-71663F08AECE}"/>
              </a:ext>
            </a:extLst>
          </p:cNvPr>
          <p:cNvSpPr txBox="1"/>
          <p:nvPr/>
        </p:nvSpPr>
        <p:spPr>
          <a:xfrm>
            <a:off x="152400" y="173622"/>
            <a:ext cx="2212975" cy="338554"/>
          </a:xfrm>
          <a:prstGeom prst="rect">
            <a:avLst/>
          </a:prstGeom>
          <a:noFill/>
        </p:spPr>
        <p:txBody>
          <a:bodyPr wrap="square" rtlCol="0">
            <a:spAutoFit/>
          </a:bodyPr>
          <a:lstStyle/>
          <a:p>
            <a:r>
              <a:rPr lang="en-US" sz="1600" b="1" i="1" dirty="0">
                <a:solidFill>
                  <a:schemeClr val="bg1"/>
                </a:solidFill>
              </a:rPr>
              <a:t>#</a:t>
            </a:r>
            <a:r>
              <a:rPr lang="en-US" sz="1600" b="1" i="1" dirty="0" err="1">
                <a:solidFill>
                  <a:schemeClr val="bg1"/>
                </a:solidFill>
              </a:rPr>
              <a:t>nTIDELearn</a:t>
            </a:r>
            <a:endParaRPr lang="en-US" sz="1600" b="1" i="1" dirty="0">
              <a:solidFill>
                <a:schemeClr val="bg1"/>
              </a:solidFill>
            </a:endParaRPr>
          </a:p>
        </p:txBody>
      </p:sp>
      <p:pic>
        <p:nvPicPr>
          <p:cNvPr id="4" name="Picture 3">
            <a:extLst>
              <a:ext uri="{FF2B5EF4-FFF2-40B4-BE49-F238E27FC236}">
                <a16:creationId xmlns:a16="http://schemas.microsoft.com/office/drawing/2014/main" id="{09299065-7E16-4226-B0AC-8079A5E7221F}"/>
              </a:ext>
            </a:extLst>
          </p:cNvPr>
          <p:cNvPicPr>
            <a:picLocks noChangeAspect="1"/>
          </p:cNvPicPr>
          <p:nvPr/>
        </p:nvPicPr>
        <p:blipFill>
          <a:blip r:embed="rId3"/>
          <a:stretch>
            <a:fillRect/>
          </a:stretch>
        </p:blipFill>
        <p:spPr>
          <a:xfrm>
            <a:off x="10972800" y="101587"/>
            <a:ext cx="952549" cy="482625"/>
          </a:xfrm>
          <a:prstGeom prst="rect">
            <a:avLst/>
          </a:prstGeom>
        </p:spPr>
      </p:pic>
      <p:sp>
        <p:nvSpPr>
          <p:cNvPr id="6" name="Slide Number Placeholder 5">
            <a:extLst>
              <a:ext uri="{FF2B5EF4-FFF2-40B4-BE49-F238E27FC236}">
                <a16:creationId xmlns:a16="http://schemas.microsoft.com/office/drawing/2014/main" id="{9FEC535B-ADDE-4417-A7EF-D79F957AFC05}"/>
              </a:ext>
            </a:extLst>
          </p:cNvPr>
          <p:cNvSpPr>
            <a:spLocks noGrp="1"/>
          </p:cNvSpPr>
          <p:nvPr>
            <p:ph type="sldNum" sz="quarter" idx="10"/>
          </p:nvPr>
        </p:nvSpPr>
        <p:spPr/>
        <p:txBody>
          <a:bodyPr/>
          <a:lstStyle/>
          <a:p>
            <a:pPr>
              <a:defRPr/>
            </a:pPr>
            <a:fld id="{843CCB1A-5FAC-44C2-A958-39EC00897567}" type="slidenum">
              <a:rPr lang="en-US" smtClean="0"/>
              <a:pPr>
                <a:defRPr/>
              </a:pPr>
              <a:t>11</a:t>
            </a:fld>
            <a:endParaRPr lang="en-US"/>
          </a:p>
        </p:txBody>
      </p:sp>
    </p:spTree>
    <p:extLst>
      <p:ext uri="{BB962C8B-B14F-4D97-AF65-F5344CB8AC3E}">
        <p14:creationId xmlns:p14="http://schemas.microsoft.com/office/powerpoint/2010/main" val="1485152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body" idx="1"/>
          </p:nvPr>
        </p:nvSpPr>
        <p:spPr>
          <a:xfrm>
            <a:off x="1943100" y="1676400"/>
            <a:ext cx="8496300" cy="2897188"/>
          </a:xfrm>
        </p:spPr>
        <p:txBody>
          <a:bodyPr/>
          <a:lstStyle/>
          <a:p>
            <a:pPr>
              <a:spcBef>
                <a:spcPts val="1200"/>
              </a:spcBef>
            </a:pPr>
            <a:r>
              <a:rPr lang="en-US" dirty="0">
                <a:latin typeface="Calibri" panose="020F0502020204030204" pitchFamily="34" charset="0"/>
              </a:rPr>
              <a:t>The monthly </a:t>
            </a:r>
            <a:r>
              <a:rPr lang="en-US" u="sng" dirty="0">
                <a:latin typeface="Calibri" panose="020F0502020204030204" pitchFamily="34" charset="0"/>
              </a:rPr>
              <a:t>nTIDE Report</a:t>
            </a:r>
            <a:r>
              <a:rPr lang="en-US" dirty="0">
                <a:latin typeface="Calibri" panose="020F0502020204030204" pitchFamily="34" charset="0"/>
              </a:rPr>
              <a:t> is a press release and infographic, looking at the latest employment statistics.</a:t>
            </a:r>
          </a:p>
          <a:p>
            <a:pPr>
              <a:spcBef>
                <a:spcPts val="1800"/>
              </a:spcBef>
            </a:pPr>
            <a:r>
              <a:rPr lang="en-US" dirty="0">
                <a:latin typeface="Calibri" panose="020F0502020204030204" pitchFamily="34" charset="0"/>
              </a:rPr>
              <a:t>Uses data from the “jobs report” released by the U.S. Bureau of Labor Statistics, on the 1</a:t>
            </a:r>
            <a:r>
              <a:rPr lang="en-US" baseline="30000" dirty="0">
                <a:latin typeface="Calibri" panose="020F0502020204030204" pitchFamily="34" charset="0"/>
              </a:rPr>
              <a:t>st</a:t>
            </a:r>
            <a:r>
              <a:rPr lang="en-US" dirty="0">
                <a:latin typeface="Calibri" panose="020F0502020204030204" pitchFamily="34" charset="0"/>
              </a:rPr>
              <a:t> Friday of each month.</a:t>
            </a:r>
          </a:p>
        </p:txBody>
      </p:sp>
      <p:sp>
        <p:nvSpPr>
          <p:cNvPr id="3075" name="Text Box 12"/>
          <p:cNvSpPr txBox="1">
            <a:spLocks noGrp="1" noChangeArrowheads="1"/>
          </p:cNvSpPr>
          <p:nvPr>
            <p:ph type="title"/>
          </p:nvPr>
        </p:nvSpPr>
        <p:spPr bwMode="auto">
          <a:xfrm>
            <a:off x="1524000" y="685800"/>
            <a:ext cx="9144000" cy="83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3600" b="1" u="sng" dirty="0">
                <a:solidFill>
                  <a:schemeClr val="tx1"/>
                </a:solidFill>
                <a:latin typeface="Calibri" panose="020F0502020204030204" pitchFamily="34" charset="0"/>
              </a:rPr>
              <a:t>The Monthly nTIDE Report</a:t>
            </a:r>
          </a:p>
        </p:txBody>
      </p:sp>
      <p:sp>
        <p:nvSpPr>
          <p:cNvPr id="3076" name="Rectangle 14"/>
          <p:cNvSpPr>
            <a:spLocks noChangeArrowheads="1"/>
          </p:cNvSpPr>
          <p:nvPr/>
        </p:nvSpPr>
        <p:spPr bwMode="auto">
          <a:xfrm>
            <a:off x="1524000" y="0"/>
            <a:ext cx="9144000" cy="60960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 name="TextBox 11"/>
          <p:cNvSpPr txBox="1"/>
          <p:nvPr/>
        </p:nvSpPr>
        <p:spPr>
          <a:xfrm>
            <a:off x="1792289" y="152400"/>
            <a:ext cx="2212975" cy="338554"/>
          </a:xfrm>
          <a:prstGeom prst="rect">
            <a:avLst/>
          </a:prstGeom>
          <a:noFill/>
        </p:spPr>
        <p:txBody>
          <a:bodyPr wrap="square" rtlCol="0">
            <a:spAutoFit/>
          </a:bodyPr>
          <a:lstStyle/>
          <a:p>
            <a:r>
              <a:rPr lang="en-US" sz="1600" b="1" i="1" dirty="0">
                <a:solidFill>
                  <a:schemeClr val="bg1"/>
                </a:solidFill>
              </a:rPr>
              <a:t>#</a:t>
            </a:r>
            <a:r>
              <a:rPr lang="en-US" sz="1600" b="1" i="1" dirty="0" err="1">
                <a:solidFill>
                  <a:schemeClr val="bg1"/>
                </a:solidFill>
              </a:rPr>
              <a:t>nTIDELearn</a:t>
            </a:r>
            <a:endParaRPr lang="en-US" sz="1600" b="1" i="1" dirty="0">
              <a:solidFill>
                <a:schemeClr val="bg1"/>
              </a:solidFill>
            </a:endParaRPr>
          </a:p>
        </p:txBody>
      </p:sp>
      <p:pic>
        <p:nvPicPr>
          <p:cNvPr id="11" name="Picture 10"/>
          <p:cNvPicPr>
            <a:picLocks noChangeAspect="1"/>
          </p:cNvPicPr>
          <p:nvPr/>
        </p:nvPicPr>
        <p:blipFill>
          <a:blip r:embed="rId3"/>
          <a:stretch>
            <a:fillRect/>
          </a:stretch>
        </p:blipFill>
        <p:spPr>
          <a:xfrm>
            <a:off x="9673267" y="80365"/>
            <a:ext cx="952549" cy="482625"/>
          </a:xfrm>
          <a:prstGeom prst="rect">
            <a:avLst/>
          </a:prstGeom>
        </p:spPr>
      </p:pic>
      <p:sp>
        <p:nvSpPr>
          <p:cNvPr id="2" name="Rectangle 14">
            <a:extLst>
              <a:ext uri="{FF2B5EF4-FFF2-40B4-BE49-F238E27FC236}">
                <a16:creationId xmlns:a16="http://schemas.microsoft.com/office/drawing/2014/main" id="{5699EF78-10BD-4CBC-82B5-F519FFD8F28F}"/>
              </a:ext>
            </a:extLst>
          </p:cNvPr>
          <p:cNvSpPr>
            <a:spLocks noChangeArrowheads="1"/>
          </p:cNvSpPr>
          <p:nvPr/>
        </p:nvSpPr>
        <p:spPr bwMode="auto">
          <a:xfrm>
            <a:off x="0" y="0"/>
            <a:ext cx="12192000" cy="68580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 name="TextBox 2">
            <a:extLst>
              <a:ext uri="{FF2B5EF4-FFF2-40B4-BE49-F238E27FC236}">
                <a16:creationId xmlns:a16="http://schemas.microsoft.com/office/drawing/2014/main" id="{F2441289-3A41-4A0D-B7C5-7E0E5F1EC14F}"/>
              </a:ext>
            </a:extLst>
          </p:cNvPr>
          <p:cNvSpPr txBox="1"/>
          <p:nvPr/>
        </p:nvSpPr>
        <p:spPr>
          <a:xfrm>
            <a:off x="152400" y="173622"/>
            <a:ext cx="2212975" cy="338554"/>
          </a:xfrm>
          <a:prstGeom prst="rect">
            <a:avLst/>
          </a:prstGeom>
          <a:noFill/>
        </p:spPr>
        <p:txBody>
          <a:bodyPr wrap="square" rtlCol="0">
            <a:spAutoFit/>
          </a:bodyPr>
          <a:lstStyle/>
          <a:p>
            <a:r>
              <a:rPr lang="en-US" sz="1600" b="1" i="1" dirty="0">
                <a:solidFill>
                  <a:schemeClr val="bg1"/>
                </a:solidFill>
              </a:rPr>
              <a:t>#</a:t>
            </a:r>
            <a:r>
              <a:rPr lang="en-US" sz="1600" b="1" i="1" dirty="0" err="1">
                <a:solidFill>
                  <a:schemeClr val="bg1"/>
                </a:solidFill>
              </a:rPr>
              <a:t>nTIDELearn</a:t>
            </a:r>
            <a:endParaRPr lang="en-US" sz="1600" b="1" i="1" dirty="0">
              <a:solidFill>
                <a:schemeClr val="bg1"/>
              </a:solidFill>
            </a:endParaRPr>
          </a:p>
        </p:txBody>
      </p:sp>
      <p:pic>
        <p:nvPicPr>
          <p:cNvPr id="4" name="Picture 3">
            <a:extLst>
              <a:ext uri="{FF2B5EF4-FFF2-40B4-BE49-F238E27FC236}">
                <a16:creationId xmlns:a16="http://schemas.microsoft.com/office/drawing/2014/main" id="{924B5F70-34C5-44A2-9186-1D6356361240}"/>
              </a:ext>
            </a:extLst>
          </p:cNvPr>
          <p:cNvPicPr>
            <a:picLocks noChangeAspect="1"/>
          </p:cNvPicPr>
          <p:nvPr/>
        </p:nvPicPr>
        <p:blipFill>
          <a:blip r:embed="rId3"/>
          <a:stretch>
            <a:fillRect/>
          </a:stretch>
        </p:blipFill>
        <p:spPr>
          <a:xfrm>
            <a:off x="10972800" y="101587"/>
            <a:ext cx="952549" cy="482625"/>
          </a:xfrm>
          <a:prstGeom prst="rect">
            <a:avLst/>
          </a:prstGeom>
        </p:spPr>
      </p:pic>
      <p:sp>
        <p:nvSpPr>
          <p:cNvPr id="6" name="Slide Number Placeholder 5">
            <a:extLst>
              <a:ext uri="{FF2B5EF4-FFF2-40B4-BE49-F238E27FC236}">
                <a16:creationId xmlns:a16="http://schemas.microsoft.com/office/drawing/2014/main" id="{62D2E64A-E107-4A82-B091-924800DEDF19}"/>
              </a:ext>
            </a:extLst>
          </p:cNvPr>
          <p:cNvSpPr>
            <a:spLocks noGrp="1"/>
          </p:cNvSpPr>
          <p:nvPr>
            <p:ph type="sldNum" sz="quarter" idx="10"/>
          </p:nvPr>
        </p:nvSpPr>
        <p:spPr/>
        <p:txBody>
          <a:bodyPr/>
          <a:lstStyle/>
          <a:p>
            <a:pPr>
              <a:defRPr/>
            </a:pPr>
            <a:fld id="{843CCB1A-5FAC-44C2-A958-39EC00897567}" type="slidenum">
              <a:rPr lang="en-US" smtClean="0"/>
              <a:pPr>
                <a:defRPr/>
              </a:pPr>
              <a:t>12</a:t>
            </a:fld>
            <a:endParaRPr lang="en-US"/>
          </a:p>
        </p:txBody>
      </p:sp>
    </p:spTree>
    <p:extLst>
      <p:ext uri="{BB962C8B-B14F-4D97-AF65-F5344CB8AC3E}">
        <p14:creationId xmlns:p14="http://schemas.microsoft.com/office/powerpoint/2010/main" val="18974707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body" idx="1"/>
          </p:nvPr>
        </p:nvSpPr>
        <p:spPr>
          <a:xfrm>
            <a:off x="1943100" y="1676400"/>
            <a:ext cx="8496300" cy="2897188"/>
          </a:xfrm>
        </p:spPr>
        <p:txBody>
          <a:bodyPr/>
          <a:lstStyle/>
          <a:p>
            <a:pPr>
              <a:spcBef>
                <a:spcPts val="1200"/>
              </a:spcBef>
            </a:pPr>
            <a:r>
              <a:rPr lang="en-US" dirty="0">
                <a:latin typeface="Calibri" panose="020F0502020204030204" pitchFamily="34" charset="0"/>
              </a:rPr>
              <a:t>U.S. BLS, Current Population Survey (CPS).</a:t>
            </a:r>
          </a:p>
          <a:p>
            <a:pPr lvl="1">
              <a:spcBef>
                <a:spcPts val="1200"/>
              </a:spcBef>
            </a:pPr>
            <a:r>
              <a:rPr lang="en-US" sz="2400" dirty="0">
                <a:latin typeface="Calibri" panose="020F0502020204030204" pitchFamily="34" charset="0"/>
              </a:rPr>
              <a:t>Source of the “official” unemployment rate.</a:t>
            </a:r>
          </a:p>
          <a:p>
            <a:pPr>
              <a:spcBef>
                <a:spcPts val="1800"/>
              </a:spcBef>
            </a:pPr>
            <a:r>
              <a:rPr lang="en-US" dirty="0">
                <a:latin typeface="Calibri" panose="020F0502020204030204" pitchFamily="34" charset="0"/>
              </a:rPr>
              <a:t>Civilians, ages 16-64, not living in institutions.</a:t>
            </a:r>
          </a:p>
          <a:p>
            <a:pPr>
              <a:spcBef>
                <a:spcPts val="1800"/>
              </a:spcBef>
            </a:pPr>
            <a:r>
              <a:rPr lang="en-US" dirty="0">
                <a:latin typeface="Calibri" panose="020F0502020204030204" pitchFamily="34" charset="0"/>
              </a:rPr>
              <a:t>Available September 2008 onward.</a:t>
            </a:r>
          </a:p>
          <a:p>
            <a:pPr>
              <a:spcBef>
                <a:spcPts val="1800"/>
              </a:spcBef>
            </a:pPr>
            <a:r>
              <a:rPr lang="en-US" dirty="0">
                <a:latin typeface="Calibri" panose="020F0502020204030204" pitchFamily="34" charset="0"/>
              </a:rPr>
              <a:t>Not yet seasonally adjusted.</a:t>
            </a:r>
          </a:p>
          <a:p>
            <a:pPr lvl="1">
              <a:spcBef>
                <a:spcPts val="1200"/>
              </a:spcBef>
            </a:pPr>
            <a:r>
              <a:rPr lang="en-US" sz="2400" dirty="0">
                <a:latin typeface="Calibri" panose="020F0502020204030204" pitchFamily="34" charset="0"/>
              </a:rPr>
              <a:t>which is why we compare to the same month last year.</a:t>
            </a:r>
          </a:p>
          <a:p>
            <a:pPr>
              <a:spcBef>
                <a:spcPts val="1800"/>
              </a:spcBef>
            </a:pPr>
            <a:endParaRPr lang="en-US" dirty="0">
              <a:latin typeface="Calibri" panose="020F0502020204030204" pitchFamily="34" charset="0"/>
            </a:endParaRPr>
          </a:p>
          <a:p>
            <a:pPr>
              <a:spcBef>
                <a:spcPts val="1800"/>
              </a:spcBef>
            </a:pPr>
            <a:endParaRPr lang="en-US" dirty="0">
              <a:latin typeface="Calibri" panose="020F0502020204030204" pitchFamily="34" charset="0"/>
            </a:endParaRPr>
          </a:p>
          <a:p>
            <a:pPr>
              <a:spcBef>
                <a:spcPts val="1800"/>
              </a:spcBef>
            </a:pPr>
            <a:endParaRPr lang="en-US" dirty="0">
              <a:latin typeface="Calibri" panose="020F0502020204030204" pitchFamily="34" charset="0"/>
            </a:endParaRPr>
          </a:p>
          <a:p>
            <a:pPr>
              <a:spcBef>
                <a:spcPts val="1800"/>
              </a:spcBef>
            </a:pPr>
            <a:endParaRPr lang="en-US" dirty="0">
              <a:latin typeface="Calibri" panose="020F0502020204030204" pitchFamily="34" charset="0"/>
            </a:endParaRPr>
          </a:p>
        </p:txBody>
      </p:sp>
      <p:sp>
        <p:nvSpPr>
          <p:cNvPr id="3075" name="Text Box 12"/>
          <p:cNvSpPr txBox="1">
            <a:spLocks noGrp="1" noChangeArrowheads="1"/>
          </p:cNvSpPr>
          <p:nvPr>
            <p:ph type="title"/>
          </p:nvPr>
        </p:nvSpPr>
        <p:spPr bwMode="auto">
          <a:xfrm>
            <a:off x="1524000" y="685800"/>
            <a:ext cx="9144000" cy="83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3600" b="1" u="sng" dirty="0">
                <a:solidFill>
                  <a:schemeClr val="tx1"/>
                </a:solidFill>
                <a:latin typeface="Calibri" panose="020F0502020204030204" pitchFamily="34" charset="0"/>
              </a:rPr>
              <a:t>Source of the Data</a:t>
            </a:r>
          </a:p>
        </p:txBody>
      </p:sp>
      <p:sp>
        <p:nvSpPr>
          <p:cNvPr id="3076" name="Rectangle 14"/>
          <p:cNvSpPr>
            <a:spLocks noChangeArrowheads="1"/>
          </p:cNvSpPr>
          <p:nvPr/>
        </p:nvSpPr>
        <p:spPr bwMode="auto">
          <a:xfrm>
            <a:off x="1524000" y="0"/>
            <a:ext cx="9144000" cy="60960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 name="TextBox 9"/>
          <p:cNvSpPr txBox="1"/>
          <p:nvPr/>
        </p:nvSpPr>
        <p:spPr>
          <a:xfrm>
            <a:off x="1792289" y="152400"/>
            <a:ext cx="2212975" cy="338554"/>
          </a:xfrm>
          <a:prstGeom prst="rect">
            <a:avLst/>
          </a:prstGeom>
          <a:noFill/>
        </p:spPr>
        <p:txBody>
          <a:bodyPr wrap="square" rtlCol="0">
            <a:spAutoFit/>
          </a:bodyPr>
          <a:lstStyle/>
          <a:p>
            <a:r>
              <a:rPr lang="en-US" sz="1600" b="1" i="1" dirty="0">
                <a:solidFill>
                  <a:schemeClr val="bg1"/>
                </a:solidFill>
              </a:rPr>
              <a:t>#</a:t>
            </a:r>
            <a:r>
              <a:rPr lang="en-US" sz="1600" b="1" i="1" dirty="0" err="1">
                <a:solidFill>
                  <a:schemeClr val="bg1"/>
                </a:solidFill>
              </a:rPr>
              <a:t>nTIDELearn</a:t>
            </a:r>
            <a:endParaRPr lang="en-US" sz="1600" b="1" i="1" dirty="0">
              <a:solidFill>
                <a:schemeClr val="bg1"/>
              </a:solidFill>
            </a:endParaRPr>
          </a:p>
        </p:txBody>
      </p:sp>
      <p:pic>
        <p:nvPicPr>
          <p:cNvPr id="12" name="Picture 11"/>
          <p:cNvPicPr>
            <a:picLocks noChangeAspect="1"/>
          </p:cNvPicPr>
          <p:nvPr/>
        </p:nvPicPr>
        <p:blipFill>
          <a:blip r:embed="rId3"/>
          <a:stretch>
            <a:fillRect/>
          </a:stretch>
        </p:blipFill>
        <p:spPr>
          <a:xfrm>
            <a:off x="9673267" y="80365"/>
            <a:ext cx="952549" cy="482625"/>
          </a:xfrm>
          <a:prstGeom prst="rect">
            <a:avLst/>
          </a:prstGeom>
        </p:spPr>
      </p:pic>
      <p:sp>
        <p:nvSpPr>
          <p:cNvPr id="2" name="Rectangle 14">
            <a:extLst>
              <a:ext uri="{FF2B5EF4-FFF2-40B4-BE49-F238E27FC236}">
                <a16:creationId xmlns:a16="http://schemas.microsoft.com/office/drawing/2014/main" id="{EB87E9AE-304F-4CF5-9776-4F1A855DBA7A}"/>
              </a:ext>
            </a:extLst>
          </p:cNvPr>
          <p:cNvSpPr>
            <a:spLocks noChangeArrowheads="1"/>
          </p:cNvSpPr>
          <p:nvPr/>
        </p:nvSpPr>
        <p:spPr bwMode="auto">
          <a:xfrm>
            <a:off x="0" y="0"/>
            <a:ext cx="12192000" cy="68580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 name="TextBox 2">
            <a:extLst>
              <a:ext uri="{FF2B5EF4-FFF2-40B4-BE49-F238E27FC236}">
                <a16:creationId xmlns:a16="http://schemas.microsoft.com/office/drawing/2014/main" id="{D8A7E2DF-FD7D-45B9-97D3-41AB622A7B81}"/>
              </a:ext>
            </a:extLst>
          </p:cNvPr>
          <p:cNvSpPr txBox="1"/>
          <p:nvPr/>
        </p:nvSpPr>
        <p:spPr>
          <a:xfrm>
            <a:off x="152400" y="173622"/>
            <a:ext cx="2212975" cy="338554"/>
          </a:xfrm>
          <a:prstGeom prst="rect">
            <a:avLst/>
          </a:prstGeom>
          <a:noFill/>
        </p:spPr>
        <p:txBody>
          <a:bodyPr wrap="square" rtlCol="0">
            <a:spAutoFit/>
          </a:bodyPr>
          <a:lstStyle/>
          <a:p>
            <a:r>
              <a:rPr lang="en-US" sz="1600" b="1" i="1" dirty="0">
                <a:solidFill>
                  <a:schemeClr val="bg1"/>
                </a:solidFill>
              </a:rPr>
              <a:t>#</a:t>
            </a:r>
            <a:r>
              <a:rPr lang="en-US" sz="1600" b="1" i="1" dirty="0" err="1">
                <a:solidFill>
                  <a:schemeClr val="bg1"/>
                </a:solidFill>
              </a:rPr>
              <a:t>nTIDELearn</a:t>
            </a:r>
            <a:endParaRPr lang="en-US" sz="1600" b="1" i="1" dirty="0">
              <a:solidFill>
                <a:schemeClr val="bg1"/>
              </a:solidFill>
            </a:endParaRPr>
          </a:p>
        </p:txBody>
      </p:sp>
      <p:pic>
        <p:nvPicPr>
          <p:cNvPr id="4" name="Picture 3">
            <a:extLst>
              <a:ext uri="{FF2B5EF4-FFF2-40B4-BE49-F238E27FC236}">
                <a16:creationId xmlns:a16="http://schemas.microsoft.com/office/drawing/2014/main" id="{FAEA64DC-EE35-430E-9335-BEF6D5F7315E}"/>
              </a:ext>
            </a:extLst>
          </p:cNvPr>
          <p:cNvPicPr>
            <a:picLocks noChangeAspect="1"/>
          </p:cNvPicPr>
          <p:nvPr/>
        </p:nvPicPr>
        <p:blipFill>
          <a:blip r:embed="rId3"/>
          <a:stretch>
            <a:fillRect/>
          </a:stretch>
        </p:blipFill>
        <p:spPr>
          <a:xfrm>
            <a:off x="10972800" y="101587"/>
            <a:ext cx="952549" cy="482625"/>
          </a:xfrm>
          <a:prstGeom prst="rect">
            <a:avLst/>
          </a:prstGeom>
        </p:spPr>
      </p:pic>
      <p:sp>
        <p:nvSpPr>
          <p:cNvPr id="6" name="Slide Number Placeholder 5">
            <a:extLst>
              <a:ext uri="{FF2B5EF4-FFF2-40B4-BE49-F238E27FC236}">
                <a16:creationId xmlns:a16="http://schemas.microsoft.com/office/drawing/2014/main" id="{7F422BEF-8E2F-4BA8-889A-13090861FE65}"/>
              </a:ext>
            </a:extLst>
          </p:cNvPr>
          <p:cNvSpPr>
            <a:spLocks noGrp="1"/>
          </p:cNvSpPr>
          <p:nvPr>
            <p:ph type="sldNum" sz="quarter" idx="10"/>
          </p:nvPr>
        </p:nvSpPr>
        <p:spPr/>
        <p:txBody>
          <a:bodyPr/>
          <a:lstStyle/>
          <a:p>
            <a:pPr>
              <a:defRPr/>
            </a:pPr>
            <a:fld id="{843CCB1A-5FAC-44C2-A958-39EC00897567}" type="slidenum">
              <a:rPr lang="en-US" smtClean="0"/>
              <a:pPr>
                <a:defRPr/>
              </a:pPr>
              <a:t>13</a:t>
            </a:fld>
            <a:endParaRPr lang="en-US"/>
          </a:p>
        </p:txBody>
      </p:sp>
    </p:spTree>
    <p:extLst>
      <p:ext uri="{BB962C8B-B14F-4D97-AF65-F5344CB8AC3E}">
        <p14:creationId xmlns:p14="http://schemas.microsoft.com/office/powerpoint/2010/main" val="17390310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12"/>
          <p:cNvSpPr txBox="1">
            <a:spLocks noGrp="1" noChangeArrowheads="1"/>
          </p:cNvSpPr>
          <p:nvPr>
            <p:ph type="title"/>
          </p:nvPr>
        </p:nvSpPr>
        <p:spPr bwMode="auto">
          <a:xfrm>
            <a:off x="990600" y="2374900"/>
            <a:ext cx="10058400" cy="83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5400" b="1" dirty="0">
                <a:solidFill>
                  <a:schemeClr val="tx1"/>
                </a:solidFill>
                <a:latin typeface="Calibri" panose="020F0502020204030204" pitchFamily="34" charset="0"/>
              </a:rPr>
              <a:t>The Numbers</a:t>
            </a:r>
            <a:br>
              <a:rPr lang="en-US" sz="1200" b="1" u="sng" dirty="0">
                <a:solidFill>
                  <a:schemeClr val="tx1"/>
                </a:solidFill>
                <a:latin typeface="Calibri" panose="020F0502020204030204" pitchFamily="34" charset="0"/>
              </a:rPr>
            </a:br>
            <a:br>
              <a:rPr lang="en-US" sz="1200" b="1" u="sng" dirty="0">
                <a:solidFill>
                  <a:schemeClr val="tx1"/>
                </a:solidFill>
                <a:latin typeface="Calibri" panose="020F0502020204030204" pitchFamily="34" charset="0"/>
              </a:rPr>
            </a:br>
            <a:r>
              <a:rPr lang="en-US" sz="3600" dirty="0">
                <a:solidFill>
                  <a:schemeClr val="tx1"/>
                </a:solidFill>
                <a:latin typeface="Calibri" panose="020F0502020204030204" pitchFamily="34" charset="0"/>
              </a:rPr>
              <a:t>Andrew Houtenville</a:t>
            </a:r>
            <a:br>
              <a:rPr lang="en-US" sz="3600" dirty="0">
                <a:solidFill>
                  <a:schemeClr val="tx1"/>
                </a:solidFill>
                <a:latin typeface="Calibri" panose="020F0502020204030204" pitchFamily="34" charset="0"/>
              </a:rPr>
            </a:br>
            <a:r>
              <a:rPr lang="en-US" sz="2800" dirty="0">
                <a:solidFill>
                  <a:schemeClr val="tx1"/>
                </a:solidFill>
                <a:latin typeface="Calibri" panose="020F0502020204030204" pitchFamily="34" charset="0"/>
              </a:rPr>
              <a:t>University of New Hampshire</a:t>
            </a:r>
            <a:endParaRPr lang="en-US" sz="2400" dirty="0">
              <a:solidFill>
                <a:schemeClr val="tx1"/>
              </a:solidFill>
              <a:latin typeface="Calibri" panose="020F0502020204030204" pitchFamily="34" charset="0"/>
            </a:endParaRPr>
          </a:p>
        </p:txBody>
      </p:sp>
      <p:sp>
        <p:nvSpPr>
          <p:cNvPr id="3076" name="Rectangle 14"/>
          <p:cNvSpPr>
            <a:spLocks noChangeArrowheads="1"/>
          </p:cNvSpPr>
          <p:nvPr/>
        </p:nvSpPr>
        <p:spPr bwMode="auto">
          <a:xfrm>
            <a:off x="1524000" y="0"/>
            <a:ext cx="9144000" cy="60960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 name="TextBox 9"/>
          <p:cNvSpPr txBox="1"/>
          <p:nvPr/>
        </p:nvSpPr>
        <p:spPr>
          <a:xfrm>
            <a:off x="1792289" y="152400"/>
            <a:ext cx="2212975" cy="338554"/>
          </a:xfrm>
          <a:prstGeom prst="rect">
            <a:avLst/>
          </a:prstGeom>
          <a:noFill/>
        </p:spPr>
        <p:txBody>
          <a:bodyPr wrap="square" rtlCol="0">
            <a:spAutoFit/>
          </a:bodyPr>
          <a:lstStyle/>
          <a:p>
            <a:r>
              <a:rPr lang="en-US" sz="1600" b="1" i="1" dirty="0">
                <a:solidFill>
                  <a:schemeClr val="bg1"/>
                </a:solidFill>
              </a:rPr>
              <a:t>#</a:t>
            </a:r>
            <a:r>
              <a:rPr lang="en-US" sz="1600" b="1" i="1" dirty="0" err="1">
                <a:solidFill>
                  <a:schemeClr val="bg1"/>
                </a:solidFill>
              </a:rPr>
              <a:t>nTIDELearn</a:t>
            </a:r>
            <a:endParaRPr lang="en-US" sz="1600" b="1" i="1" dirty="0">
              <a:solidFill>
                <a:schemeClr val="bg1"/>
              </a:solidFill>
            </a:endParaRPr>
          </a:p>
        </p:txBody>
      </p:sp>
      <p:pic>
        <p:nvPicPr>
          <p:cNvPr id="11" name="Picture 10"/>
          <p:cNvPicPr>
            <a:picLocks noChangeAspect="1"/>
          </p:cNvPicPr>
          <p:nvPr/>
        </p:nvPicPr>
        <p:blipFill>
          <a:blip r:embed="rId3"/>
          <a:stretch>
            <a:fillRect/>
          </a:stretch>
        </p:blipFill>
        <p:spPr>
          <a:xfrm>
            <a:off x="9673267" y="80365"/>
            <a:ext cx="952549" cy="482625"/>
          </a:xfrm>
          <a:prstGeom prst="rect">
            <a:avLst/>
          </a:prstGeom>
        </p:spPr>
      </p:pic>
      <p:sp>
        <p:nvSpPr>
          <p:cNvPr id="2" name="Rectangle 14">
            <a:extLst>
              <a:ext uri="{FF2B5EF4-FFF2-40B4-BE49-F238E27FC236}">
                <a16:creationId xmlns:a16="http://schemas.microsoft.com/office/drawing/2014/main" id="{122F1AAF-662D-41B4-9CD1-CEBA3E430A77}"/>
              </a:ext>
            </a:extLst>
          </p:cNvPr>
          <p:cNvSpPr>
            <a:spLocks noChangeArrowheads="1"/>
          </p:cNvSpPr>
          <p:nvPr/>
        </p:nvSpPr>
        <p:spPr bwMode="auto">
          <a:xfrm>
            <a:off x="0" y="0"/>
            <a:ext cx="12192000" cy="68580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 name="TextBox 2">
            <a:extLst>
              <a:ext uri="{FF2B5EF4-FFF2-40B4-BE49-F238E27FC236}">
                <a16:creationId xmlns:a16="http://schemas.microsoft.com/office/drawing/2014/main" id="{D6700F2C-BBB4-48B3-BB91-7B6DF7B469B5}"/>
              </a:ext>
            </a:extLst>
          </p:cNvPr>
          <p:cNvSpPr txBox="1"/>
          <p:nvPr/>
        </p:nvSpPr>
        <p:spPr>
          <a:xfrm>
            <a:off x="152400" y="173622"/>
            <a:ext cx="2212975" cy="338554"/>
          </a:xfrm>
          <a:prstGeom prst="rect">
            <a:avLst/>
          </a:prstGeom>
          <a:noFill/>
        </p:spPr>
        <p:txBody>
          <a:bodyPr wrap="square" rtlCol="0">
            <a:spAutoFit/>
          </a:bodyPr>
          <a:lstStyle/>
          <a:p>
            <a:r>
              <a:rPr lang="en-US" sz="1600" b="1" i="1" dirty="0">
                <a:solidFill>
                  <a:schemeClr val="bg1"/>
                </a:solidFill>
              </a:rPr>
              <a:t>#</a:t>
            </a:r>
            <a:r>
              <a:rPr lang="en-US" sz="1600" b="1" i="1" dirty="0" err="1">
                <a:solidFill>
                  <a:schemeClr val="bg1"/>
                </a:solidFill>
              </a:rPr>
              <a:t>nTIDELearn</a:t>
            </a:r>
            <a:endParaRPr lang="en-US" sz="1600" b="1" i="1" dirty="0">
              <a:solidFill>
                <a:schemeClr val="bg1"/>
              </a:solidFill>
            </a:endParaRPr>
          </a:p>
        </p:txBody>
      </p:sp>
      <p:pic>
        <p:nvPicPr>
          <p:cNvPr id="4" name="Picture 3">
            <a:extLst>
              <a:ext uri="{FF2B5EF4-FFF2-40B4-BE49-F238E27FC236}">
                <a16:creationId xmlns:a16="http://schemas.microsoft.com/office/drawing/2014/main" id="{339F78DF-89DF-40FD-80B5-9C08DC53F462}"/>
              </a:ext>
            </a:extLst>
          </p:cNvPr>
          <p:cNvPicPr>
            <a:picLocks noChangeAspect="1"/>
          </p:cNvPicPr>
          <p:nvPr/>
        </p:nvPicPr>
        <p:blipFill>
          <a:blip r:embed="rId3"/>
          <a:stretch>
            <a:fillRect/>
          </a:stretch>
        </p:blipFill>
        <p:spPr>
          <a:xfrm>
            <a:off x="10972800" y="101587"/>
            <a:ext cx="952549" cy="482625"/>
          </a:xfrm>
          <a:prstGeom prst="rect">
            <a:avLst/>
          </a:prstGeom>
        </p:spPr>
      </p:pic>
      <p:sp>
        <p:nvSpPr>
          <p:cNvPr id="6" name="Slide Number Placeholder 5">
            <a:extLst>
              <a:ext uri="{FF2B5EF4-FFF2-40B4-BE49-F238E27FC236}">
                <a16:creationId xmlns:a16="http://schemas.microsoft.com/office/drawing/2014/main" id="{F4CB7C38-9BA0-49CE-B08E-E8D81F8FA524}"/>
              </a:ext>
            </a:extLst>
          </p:cNvPr>
          <p:cNvSpPr>
            <a:spLocks noGrp="1"/>
          </p:cNvSpPr>
          <p:nvPr>
            <p:ph type="sldNum" sz="quarter" idx="10"/>
          </p:nvPr>
        </p:nvSpPr>
        <p:spPr/>
        <p:txBody>
          <a:bodyPr/>
          <a:lstStyle/>
          <a:p>
            <a:pPr>
              <a:defRPr/>
            </a:pPr>
            <a:fld id="{843CCB1A-5FAC-44C2-A958-39EC00897567}" type="slidenum">
              <a:rPr lang="en-US" smtClean="0"/>
              <a:pPr>
                <a:defRPr/>
              </a:pPr>
              <a:t>14</a:t>
            </a:fld>
            <a:endParaRPr lang="en-US"/>
          </a:p>
        </p:txBody>
      </p:sp>
    </p:spTree>
    <p:extLst>
      <p:ext uri="{BB962C8B-B14F-4D97-AF65-F5344CB8AC3E}">
        <p14:creationId xmlns:p14="http://schemas.microsoft.com/office/powerpoint/2010/main" val="5897839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12"/>
          <p:cNvSpPr txBox="1">
            <a:spLocks noGrp="1" noChangeArrowheads="1"/>
          </p:cNvSpPr>
          <p:nvPr>
            <p:ph type="title"/>
          </p:nvPr>
        </p:nvSpPr>
        <p:spPr bwMode="auto">
          <a:xfrm>
            <a:off x="1481815" y="685800"/>
            <a:ext cx="9144000" cy="83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3600" b="1" u="sng" dirty="0">
                <a:solidFill>
                  <a:schemeClr val="tx1"/>
                </a:solidFill>
                <a:latin typeface="Calibri" panose="020F0502020204030204" pitchFamily="34" charset="0"/>
              </a:rPr>
              <a:t>Employment-to-Population Ratio</a:t>
            </a:r>
          </a:p>
        </p:txBody>
      </p:sp>
      <p:sp>
        <p:nvSpPr>
          <p:cNvPr id="3076" name="Rectangle 14"/>
          <p:cNvSpPr>
            <a:spLocks noChangeArrowheads="1"/>
          </p:cNvSpPr>
          <p:nvPr/>
        </p:nvSpPr>
        <p:spPr bwMode="auto">
          <a:xfrm>
            <a:off x="1524000" y="0"/>
            <a:ext cx="9144000" cy="60960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 name="TextBox 9"/>
          <p:cNvSpPr txBox="1"/>
          <p:nvPr/>
        </p:nvSpPr>
        <p:spPr>
          <a:xfrm>
            <a:off x="1792289" y="152400"/>
            <a:ext cx="2212975" cy="338554"/>
          </a:xfrm>
          <a:prstGeom prst="rect">
            <a:avLst/>
          </a:prstGeom>
          <a:noFill/>
        </p:spPr>
        <p:txBody>
          <a:bodyPr wrap="square" rtlCol="0">
            <a:spAutoFit/>
          </a:bodyPr>
          <a:lstStyle/>
          <a:p>
            <a:r>
              <a:rPr lang="en-US" sz="1600" b="1" i="1" dirty="0">
                <a:solidFill>
                  <a:schemeClr val="bg1"/>
                </a:solidFill>
              </a:rPr>
              <a:t>#</a:t>
            </a:r>
            <a:r>
              <a:rPr lang="en-US" sz="1600" b="1" i="1" dirty="0" err="1">
                <a:solidFill>
                  <a:schemeClr val="bg1"/>
                </a:solidFill>
              </a:rPr>
              <a:t>nTIDELearn</a:t>
            </a:r>
            <a:endParaRPr lang="en-US" sz="1600" b="1" i="1" dirty="0">
              <a:solidFill>
                <a:schemeClr val="bg1"/>
              </a:solidFill>
            </a:endParaRPr>
          </a:p>
        </p:txBody>
      </p:sp>
      <p:pic>
        <p:nvPicPr>
          <p:cNvPr id="11" name="Picture 10"/>
          <p:cNvPicPr>
            <a:picLocks noChangeAspect="1"/>
          </p:cNvPicPr>
          <p:nvPr/>
        </p:nvPicPr>
        <p:blipFill>
          <a:blip r:embed="rId3"/>
          <a:stretch>
            <a:fillRect/>
          </a:stretch>
        </p:blipFill>
        <p:spPr>
          <a:xfrm>
            <a:off x="9673267" y="80365"/>
            <a:ext cx="952549" cy="482625"/>
          </a:xfrm>
          <a:prstGeom prst="rect">
            <a:avLst/>
          </a:prstGeom>
        </p:spPr>
      </p:pic>
      <p:sp>
        <p:nvSpPr>
          <p:cNvPr id="3" name="Rectangle 2"/>
          <p:cNvSpPr/>
          <p:nvPr/>
        </p:nvSpPr>
        <p:spPr>
          <a:xfrm>
            <a:off x="9982200" y="3124200"/>
            <a:ext cx="304800" cy="1524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Rectangle 14">
            <a:extLst>
              <a:ext uri="{FF2B5EF4-FFF2-40B4-BE49-F238E27FC236}">
                <a16:creationId xmlns:a16="http://schemas.microsoft.com/office/drawing/2014/main" id="{8D038ECD-677C-442A-A111-5D63A6D2F8D7}"/>
              </a:ext>
            </a:extLst>
          </p:cNvPr>
          <p:cNvSpPr>
            <a:spLocks noChangeArrowheads="1"/>
          </p:cNvSpPr>
          <p:nvPr/>
        </p:nvSpPr>
        <p:spPr bwMode="auto">
          <a:xfrm>
            <a:off x="0" y="0"/>
            <a:ext cx="12192000" cy="68580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 name="TextBox 3">
            <a:extLst>
              <a:ext uri="{FF2B5EF4-FFF2-40B4-BE49-F238E27FC236}">
                <a16:creationId xmlns:a16="http://schemas.microsoft.com/office/drawing/2014/main" id="{F20CEBCF-C6B8-4CBB-BF16-D2FB249A73A7}"/>
              </a:ext>
            </a:extLst>
          </p:cNvPr>
          <p:cNvSpPr txBox="1"/>
          <p:nvPr/>
        </p:nvSpPr>
        <p:spPr>
          <a:xfrm>
            <a:off x="152400" y="173622"/>
            <a:ext cx="2212975" cy="338554"/>
          </a:xfrm>
          <a:prstGeom prst="rect">
            <a:avLst/>
          </a:prstGeom>
          <a:noFill/>
        </p:spPr>
        <p:txBody>
          <a:bodyPr wrap="square" rtlCol="0">
            <a:spAutoFit/>
          </a:bodyPr>
          <a:lstStyle/>
          <a:p>
            <a:r>
              <a:rPr lang="en-US" sz="1600" b="1" i="1" dirty="0">
                <a:solidFill>
                  <a:schemeClr val="bg1"/>
                </a:solidFill>
              </a:rPr>
              <a:t>#</a:t>
            </a:r>
            <a:r>
              <a:rPr lang="en-US" sz="1600" b="1" i="1" dirty="0" err="1">
                <a:solidFill>
                  <a:schemeClr val="bg1"/>
                </a:solidFill>
              </a:rPr>
              <a:t>nTIDELearn</a:t>
            </a:r>
            <a:endParaRPr lang="en-US" sz="1600" b="1" i="1" dirty="0">
              <a:solidFill>
                <a:schemeClr val="bg1"/>
              </a:solidFill>
            </a:endParaRPr>
          </a:p>
        </p:txBody>
      </p:sp>
      <p:pic>
        <p:nvPicPr>
          <p:cNvPr id="6" name="Picture 5">
            <a:extLst>
              <a:ext uri="{FF2B5EF4-FFF2-40B4-BE49-F238E27FC236}">
                <a16:creationId xmlns:a16="http://schemas.microsoft.com/office/drawing/2014/main" id="{5F6B0189-CAAC-411E-A106-09D358135B64}"/>
              </a:ext>
            </a:extLst>
          </p:cNvPr>
          <p:cNvPicPr>
            <a:picLocks noChangeAspect="1"/>
          </p:cNvPicPr>
          <p:nvPr/>
        </p:nvPicPr>
        <p:blipFill>
          <a:blip r:embed="rId3"/>
          <a:stretch>
            <a:fillRect/>
          </a:stretch>
        </p:blipFill>
        <p:spPr>
          <a:xfrm>
            <a:off x="10972800" y="101587"/>
            <a:ext cx="952549" cy="482625"/>
          </a:xfrm>
          <a:prstGeom prst="rect">
            <a:avLst/>
          </a:prstGeom>
        </p:spPr>
      </p:pic>
      <p:sp>
        <p:nvSpPr>
          <p:cNvPr id="8" name="Slide Number Placeholder 7">
            <a:extLst>
              <a:ext uri="{FF2B5EF4-FFF2-40B4-BE49-F238E27FC236}">
                <a16:creationId xmlns:a16="http://schemas.microsoft.com/office/drawing/2014/main" id="{AB99DEC0-DAF6-400D-B686-BE0AE2D74923}"/>
              </a:ext>
            </a:extLst>
          </p:cNvPr>
          <p:cNvSpPr>
            <a:spLocks noGrp="1"/>
          </p:cNvSpPr>
          <p:nvPr>
            <p:ph type="sldNum" sz="quarter" idx="10"/>
          </p:nvPr>
        </p:nvSpPr>
        <p:spPr/>
        <p:txBody>
          <a:bodyPr/>
          <a:lstStyle/>
          <a:p>
            <a:pPr>
              <a:defRPr/>
            </a:pPr>
            <a:fld id="{843CCB1A-5FAC-44C2-A958-39EC00897567}" type="slidenum">
              <a:rPr lang="en-US" smtClean="0"/>
              <a:pPr>
                <a:defRPr/>
              </a:pPr>
              <a:t>15</a:t>
            </a:fld>
            <a:endParaRPr lang="en-US"/>
          </a:p>
        </p:txBody>
      </p:sp>
      <p:pic>
        <p:nvPicPr>
          <p:cNvPr id="7" name="Picture 6">
            <a:extLst>
              <a:ext uri="{FF2B5EF4-FFF2-40B4-BE49-F238E27FC236}">
                <a16:creationId xmlns:a16="http://schemas.microsoft.com/office/drawing/2014/main" id="{75360AFF-AC72-4799-8276-F81637F0F461}"/>
              </a:ext>
            </a:extLst>
          </p:cNvPr>
          <p:cNvPicPr>
            <a:picLocks noChangeAspect="1"/>
          </p:cNvPicPr>
          <p:nvPr/>
        </p:nvPicPr>
        <p:blipFill>
          <a:blip r:embed="rId4"/>
          <a:stretch>
            <a:fillRect/>
          </a:stretch>
        </p:blipFill>
        <p:spPr>
          <a:xfrm>
            <a:off x="212850" y="1346752"/>
            <a:ext cx="11766300" cy="5358848"/>
          </a:xfrm>
          <a:prstGeom prst="rect">
            <a:avLst/>
          </a:prstGeom>
        </p:spPr>
      </p:pic>
    </p:spTree>
    <p:extLst>
      <p:ext uri="{BB962C8B-B14F-4D97-AF65-F5344CB8AC3E}">
        <p14:creationId xmlns:p14="http://schemas.microsoft.com/office/powerpoint/2010/main" val="31193195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12"/>
          <p:cNvSpPr txBox="1">
            <a:spLocks noGrp="1" noChangeArrowheads="1"/>
          </p:cNvSpPr>
          <p:nvPr>
            <p:ph type="title"/>
          </p:nvPr>
        </p:nvSpPr>
        <p:spPr bwMode="auto">
          <a:xfrm>
            <a:off x="1481815" y="685800"/>
            <a:ext cx="9144000" cy="83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3600" b="1" u="sng" dirty="0">
                <a:solidFill>
                  <a:schemeClr val="tx1"/>
                </a:solidFill>
                <a:latin typeface="Calibri" panose="020F0502020204030204" pitchFamily="34" charset="0"/>
              </a:rPr>
              <a:t>Employment-to-Population Ratio</a:t>
            </a:r>
          </a:p>
        </p:txBody>
      </p:sp>
      <p:sp>
        <p:nvSpPr>
          <p:cNvPr id="3076" name="Rectangle 14"/>
          <p:cNvSpPr>
            <a:spLocks noChangeArrowheads="1"/>
          </p:cNvSpPr>
          <p:nvPr/>
        </p:nvSpPr>
        <p:spPr bwMode="auto">
          <a:xfrm>
            <a:off x="1524000" y="0"/>
            <a:ext cx="9144000" cy="60960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 name="TextBox 9"/>
          <p:cNvSpPr txBox="1"/>
          <p:nvPr/>
        </p:nvSpPr>
        <p:spPr>
          <a:xfrm>
            <a:off x="1792289" y="152400"/>
            <a:ext cx="2212975" cy="338554"/>
          </a:xfrm>
          <a:prstGeom prst="rect">
            <a:avLst/>
          </a:prstGeom>
          <a:noFill/>
        </p:spPr>
        <p:txBody>
          <a:bodyPr wrap="square" rtlCol="0">
            <a:spAutoFit/>
          </a:bodyPr>
          <a:lstStyle/>
          <a:p>
            <a:r>
              <a:rPr lang="en-US" sz="1600" b="1" i="1" dirty="0">
                <a:solidFill>
                  <a:schemeClr val="bg1"/>
                </a:solidFill>
              </a:rPr>
              <a:t>#</a:t>
            </a:r>
            <a:r>
              <a:rPr lang="en-US" sz="1600" b="1" i="1" dirty="0" err="1">
                <a:solidFill>
                  <a:schemeClr val="bg1"/>
                </a:solidFill>
              </a:rPr>
              <a:t>nTIDELearn</a:t>
            </a:r>
            <a:endParaRPr lang="en-US" sz="1600" b="1" i="1" dirty="0">
              <a:solidFill>
                <a:schemeClr val="bg1"/>
              </a:solidFill>
            </a:endParaRPr>
          </a:p>
        </p:txBody>
      </p:sp>
      <p:pic>
        <p:nvPicPr>
          <p:cNvPr id="11" name="Picture 10"/>
          <p:cNvPicPr>
            <a:picLocks noChangeAspect="1"/>
          </p:cNvPicPr>
          <p:nvPr/>
        </p:nvPicPr>
        <p:blipFill>
          <a:blip r:embed="rId3"/>
          <a:stretch>
            <a:fillRect/>
          </a:stretch>
        </p:blipFill>
        <p:spPr>
          <a:xfrm>
            <a:off x="9673267" y="80365"/>
            <a:ext cx="952549" cy="482625"/>
          </a:xfrm>
          <a:prstGeom prst="rect">
            <a:avLst/>
          </a:prstGeom>
        </p:spPr>
      </p:pic>
      <p:sp>
        <p:nvSpPr>
          <p:cNvPr id="3" name="Rectangle 2"/>
          <p:cNvSpPr/>
          <p:nvPr/>
        </p:nvSpPr>
        <p:spPr>
          <a:xfrm>
            <a:off x="9982200" y="3124200"/>
            <a:ext cx="304800" cy="1524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Rectangle 14">
            <a:extLst>
              <a:ext uri="{FF2B5EF4-FFF2-40B4-BE49-F238E27FC236}">
                <a16:creationId xmlns:a16="http://schemas.microsoft.com/office/drawing/2014/main" id="{67EC2500-4B47-4DC6-A616-7664CA3825A1}"/>
              </a:ext>
            </a:extLst>
          </p:cNvPr>
          <p:cNvSpPr>
            <a:spLocks noChangeArrowheads="1"/>
          </p:cNvSpPr>
          <p:nvPr/>
        </p:nvSpPr>
        <p:spPr bwMode="auto">
          <a:xfrm>
            <a:off x="0" y="0"/>
            <a:ext cx="12192000" cy="68580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 name="TextBox 4">
            <a:extLst>
              <a:ext uri="{FF2B5EF4-FFF2-40B4-BE49-F238E27FC236}">
                <a16:creationId xmlns:a16="http://schemas.microsoft.com/office/drawing/2014/main" id="{C462670C-5CD0-4C69-9B81-FD197EF1A3DF}"/>
              </a:ext>
            </a:extLst>
          </p:cNvPr>
          <p:cNvSpPr txBox="1"/>
          <p:nvPr/>
        </p:nvSpPr>
        <p:spPr>
          <a:xfrm>
            <a:off x="152400" y="173622"/>
            <a:ext cx="2212975" cy="338554"/>
          </a:xfrm>
          <a:prstGeom prst="rect">
            <a:avLst/>
          </a:prstGeom>
          <a:noFill/>
        </p:spPr>
        <p:txBody>
          <a:bodyPr wrap="square" rtlCol="0">
            <a:spAutoFit/>
          </a:bodyPr>
          <a:lstStyle/>
          <a:p>
            <a:r>
              <a:rPr lang="en-US" sz="1600" b="1" i="1" dirty="0">
                <a:solidFill>
                  <a:schemeClr val="bg1"/>
                </a:solidFill>
              </a:rPr>
              <a:t>#</a:t>
            </a:r>
            <a:r>
              <a:rPr lang="en-US" sz="1600" b="1" i="1" dirty="0" err="1">
                <a:solidFill>
                  <a:schemeClr val="bg1"/>
                </a:solidFill>
              </a:rPr>
              <a:t>nTIDELearn</a:t>
            </a:r>
            <a:endParaRPr lang="en-US" sz="1600" b="1" i="1" dirty="0">
              <a:solidFill>
                <a:schemeClr val="bg1"/>
              </a:solidFill>
            </a:endParaRPr>
          </a:p>
        </p:txBody>
      </p:sp>
      <p:pic>
        <p:nvPicPr>
          <p:cNvPr id="6" name="Picture 5">
            <a:extLst>
              <a:ext uri="{FF2B5EF4-FFF2-40B4-BE49-F238E27FC236}">
                <a16:creationId xmlns:a16="http://schemas.microsoft.com/office/drawing/2014/main" id="{0BD88009-43BE-4F8D-B32F-85F2AA60249C}"/>
              </a:ext>
            </a:extLst>
          </p:cNvPr>
          <p:cNvPicPr>
            <a:picLocks noChangeAspect="1"/>
          </p:cNvPicPr>
          <p:nvPr/>
        </p:nvPicPr>
        <p:blipFill>
          <a:blip r:embed="rId3"/>
          <a:stretch>
            <a:fillRect/>
          </a:stretch>
        </p:blipFill>
        <p:spPr>
          <a:xfrm>
            <a:off x="10972800" y="101587"/>
            <a:ext cx="952549" cy="482625"/>
          </a:xfrm>
          <a:prstGeom prst="rect">
            <a:avLst/>
          </a:prstGeom>
        </p:spPr>
      </p:pic>
      <p:sp>
        <p:nvSpPr>
          <p:cNvPr id="8" name="Slide Number Placeholder 7">
            <a:extLst>
              <a:ext uri="{FF2B5EF4-FFF2-40B4-BE49-F238E27FC236}">
                <a16:creationId xmlns:a16="http://schemas.microsoft.com/office/drawing/2014/main" id="{118129BB-C509-4A40-99CA-1ABBD135E2CE}"/>
              </a:ext>
            </a:extLst>
          </p:cNvPr>
          <p:cNvSpPr>
            <a:spLocks noGrp="1"/>
          </p:cNvSpPr>
          <p:nvPr>
            <p:ph type="sldNum" sz="quarter" idx="10"/>
          </p:nvPr>
        </p:nvSpPr>
        <p:spPr/>
        <p:txBody>
          <a:bodyPr/>
          <a:lstStyle/>
          <a:p>
            <a:pPr>
              <a:defRPr/>
            </a:pPr>
            <a:fld id="{843CCB1A-5FAC-44C2-A958-39EC00897567}" type="slidenum">
              <a:rPr lang="en-US" smtClean="0"/>
              <a:pPr>
                <a:defRPr/>
              </a:pPr>
              <a:t>16</a:t>
            </a:fld>
            <a:endParaRPr lang="en-US"/>
          </a:p>
        </p:txBody>
      </p:sp>
      <p:pic>
        <p:nvPicPr>
          <p:cNvPr id="7" name="Picture 6">
            <a:extLst>
              <a:ext uri="{FF2B5EF4-FFF2-40B4-BE49-F238E27FC236}">
                <a16:creationId xmlns:a16="http://schemas.microsoft.com/office/drawing/2014/main" id="{06C19A07-AF06-46EB-B034-AF5E2F5F4F1F}"/>
              </a:ext>
            </a:extLst>
          </p:cNvPr>
          <p:cNvPicPr>
            <a:picLocks noChangeAspect="1"/>
          </p:cNvPicPr>
          <p:nvPr/>
        </p:nvPicPr>
        <p:blipFill>
          <a:blip r:embed="rId4"/>
          <a:stretch>
            <a:fillRect/>
          </a:stretch>
        </p:blipFill>
        <p:spPr>
          <a:xfrm>
            <a:off x="212850" y="1346752"/>
            <a:ext cx="11766300" cy="5358848"/>
          </a:xfrm>
          <a:prstGeom prst="rect">
            <a:avLst/>
          </a:prstGeom>
        </p:spPr>
      </p:pic>
    </p:spTree>
    <p:extLst>
      <p:ext uri="{BB962C8B-B14F-4D97-AF65-F5344CB8AC3E}">
        <p14:creationId xmlns:p14="http://schemas.microsoft.com/office/powerpoint/2010/main" val="13404956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12"/>
          <p:cNvSpPr txBox="1">
            <a:spLocks noGrp="1" noChangeArrowheads="1"/>
          </p:cNvSpPr>
          <p:nvPr>
            <p:ph type="title"/>
          </p:nvPr>
        </p:nvSpPr>
        <p:spPr bwMode="auto">
          <a:xfrm>
            <a:off x="1481815" y="685800"/>
            <a:ext cx="9144000" cy="83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3600" b="1" u="sng" dirty="0">
                <a:solidFill>
                  <a:schemeClr val="tx1"/>
                </a:solidFill>
                <a:latin typeface="Calibri" panose="020F0502020204030204" pitchFamily="34" charset="0"/>
              </a:rPr>
              <a:t>Employment-to-Population Ratio</a:t>
            </a:r>
          </a:p>
        </p:txBody>
      </p:sp>
      <p:sp>
        <p:nvSpPr>
          <p:cNvPr id="3076" name="Rectangle 14"/>
          <p:cNvSpPr>
            <a:spLocks noChangeArrowheads="1"/>
          </p:cNvSpPr>
          <p:nvPr/>
        </p:nvSpPr>
        <p:spPr bwMode="auto">
          <a:xfrm>
            <a:off x="0" y="0"/>
            <a:ext cx="12192000" cy="68580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 name="TextBox 9"/>
          <p:cNvSpPr txBox="1"/>
          <p:nvPr/>
        </p:nvSpPr>
        <p:spPr>
          <a:xfrm>
            <a:off x="152400" y="173622"/>
            <a:ext cx="2212975" cy="338554"/>
          </a:xfrm>
          <a:prstGeom prst="rect">
            <a:avLst/>
          </a:prstGeom>
          <a:noFill/>
        </p:spPr>
        <p:txBody>
          <a:bodyPr wrap="square" rtlCol="0">
            <a:spAutoFit/>
          </a:bodyPr>
          <a:lstStyle/>
          <a:p>
            <a:r>
              <a:rPr lang="en-US" sz="1600" b="1" i="1" dirty="0">
                <a:solidFill>
                  <a:schemeClr val="bg1"/>
                </a:solidFill>
              </a:rPr>
              <a:t>#</a:t>
            </a:r>
            <a:r>
              <a:rPr lang="en-US" sz="1600" b="1" i="1" dirty="0" err="1">
                <a:solidFill>
                  <a:schemeClr val="bg1"/>
                </a:solidFill>
              </a:rPr>
              <a:t>nTIDELearn</a:t>
            </a:r>
            <a:endParaRPr lang="en-US" sz="1600" b="1" i="1" dirty="0">
              <a:solidFill>
                <a:schemeClr val="bg1"/>
              </a:solidFill>
            </a:endParaRPr>
          </a:p>
        </p:txBody>
      </p:sp>
      <p:pic>
        <p:nvPicPr>
          <p:cNvPr id="11" name="Picture 10"/>
          <p:cNvPicPr>
            <a:picLocks noChangeAspect="1"/>
          </p:cNvPicPr>
          <p:nvPr/>
        </p:nvPicPr>
        <p:blipFill>
          <a:blip r:embed="rId3"/>
          <a:stretch>
            <a:fillRect/>
          </a:stretch>
        </p:blipFill>
        <p:spPr>
          <a:xfrm>
            <a:off x="10972800" y="101587"/>
            <a:ext cx="952549" cy="482625"/>
          </a:xfrm>
          <a:prstGeom prst="rect">
            <a:avLst/>
          </a:prstGeom>
        </p:spPr>
      </p:pic>
      <p:sp>
        <p:nvSpPr>
          <p:cNvPr id="3" name="Rectangle 2"/>
          <p:cNvSpPr/>
          <p:nvPr/>
        </p:nvSpPr>
        <p:spPr>
          <a:xfrm>
            <a:off x="9982200" y="3124200"/>
            <a:ext cx="304800" cy="1524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Slide Number Placeholder 7">
            <a:extLst>
              <a:ext uri="{FF2B5EF4-FFF2-40B4-BE49-F238E27FC236}">
                <a16:creationId xmlns:a16="http://schemas.microsoft.com/office/drawing/2014/main" id="{8824D54C-F5DA-4E2F-99D3-A7D58B529516}"/>
              </a:ext>
            </a:extLst>
          </p:cNvPr>
          <p:cNvSpPr>
            <a:spLocks noGrp="1"/>
          </p:cNvSpPr>
          <p:nvPr>
            <p:ph type="sldNum" sz="quarter" idx="10"/>
          </p:nvPr>
        </p:nvSpPr>
        <p:spPr/>
        <p:txBody>
          <a:bodyPr/>
          <a:lstStyle/>
          <a:p>
            <a:pPr>
              <a:defRPr/>
            </a:pPr>
            <a:fld id="{843CCB1A-5FAC-44C2-A958-39EC00897567}" type="slidenum">
              <a:rPr lang="en-US" smtClean="0"/>
              <a:pPr>
                <a:defRPr/>
              </a:pPr>
              <a:t>17</a:t>
            </a:fld>
            <a:endParaRPr lang="en-US"/>
          </a:p>
        </p:txBody>
      </p:sp>
      <p:pic>
        <p:nvPicPr>
          <p:cNvPr id="4" name="Picture 3">
            <a:extLst>
              <a:ext uri="{FF2B5EF4-FFF2-40B4-BE49-F238E27FC236}">
                <a16:creationId xmlns:a16="http://schemas.microsoft.com/office/drawing/2014/main" id="{3EE71A27-16E5-4634-9AC5-F3DD8B55000A}"/>
              </a:ext>
            </a:extLst>
          </p:cNvPr>
          <p:cNvPicPr>
            <a:picLocks noChangeAspect="1"/>
          </p:cNvPicPr>
          <p:nvPr/>
        </p:nvPicPr>
        <p:blipFill>
          <a:blip r:embed="rId4"/>
          <a:stretch>
            <a:fillRect/>
          </a:stretch>
        </p:blipFill>
        <p:spPr>
          <a:xfrm>
            <a:off x="212850" y="1346752"/>
            <a:ext cx="11766300" cy="5358848"/>
          </a:xfrm>
          <a:prstGeom prst="rect">
            <a:avLst/>
          </a:prstGeom>
        </p:spPr>
      </p:pic>
    </p:spTree>
    <p:extLst>
      <p:ext uri="{BB962C8B-B14F-4D97-AF65-F5344CB8AC3E}">
        <p14:creationId xmlns:p14="http://schemas.microsoft.com/office/powerpoint/2010/main" val="33308216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12"/>
          <p:cNvSpPr txBox="1">
            <a:spLocks noGrp="1" noChangeArrowheads="1"/>
          </p:cNvSpPr>
          <p:nvPr>
            <p:ph type="title"/>
          </p:nvPr>
        </p:nvSpPr>
        <p:spPr bwMode="auto">
          <a:xfrm>
            <a:off x="1481815" y="685800"/>
            <a:ext cx="9144000" cy="83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3600" b="1" u="sng" dirty="0">
                <a:solidFill>
                  <a:schemeClr val="tx1"/>
                </a:solidFill>
                <a:latin typeface="Calibri" panose="020F0502020204030204" pitchFamily="34" charset="0"/>
              </a:rPr>
              <a:t>Employment-to-Population Ratio</a:t>
            </a:r>
          </a:p>
        </p:txBody>
      </p:sp>
      <p:sp>
        <p:nvSpPr>
          <p:cNvPr id="3076" name="Rectangle 14"/>
          <p:cNvSpPr>
            <a:spLocks noChangeArrowheads="1"/>
          </p:cNvSpPr>
          <p:nvPr/>
        </p:nvSpPr>
        <p:spPr bwMode="auto">
          <a:xfrm>
            <a:off x="1524000" y="0"/>
            <a:ext cx="9144000" cy="60960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 name="TextBox 9"/>
          <p:cNvSpPr txBox="1"/>
          <p:nvPr/>
        </p:nvSpPr>
        <p:spPr>
          <a:xfrm>
            <a:off x="1792289" y="152400"/>
            <a:ext cx="2212975" cy="338554"/>
          </a:xfrm>
          <a:prstGeom prst="rect">
            <a:avLst/>
          </a:prstGeom>
          <a:noFill/>
        </p:spPr>
        <p:txBody>
          <a:bodyPr wrap="square" rtlCol="0">
            <a:spAutoFit/>
          </a:bodyPr>
          <a:lstStyle/>
          <a:p>
            <a:r>
              <a:rPr lang="en-US" sz="1600" b="1" i="1" dirty="0">
                <a:solidFill>
                  <a:schemeClr val="bg1"/>
                </a:solidFill>
              </a:rPr>
              <a:t>#</a:t>
            </a:r>
            <a:r>
              <a:rPr lang="en-US" sz="1600" b="1" i="1" dirty="0" err="1">
                <a:solidFill>
                  <a:schemeClr val="bg1"/>
                </a:solidFill>
              </a:rPr>
              <a:t>nTIDELearn</a:t>
            </a:r>
            <a:endParaRPr lang="en-US" sz="1600" b="1" i="1" dirty="0">
              <a:solidFill>
                <a:schemeClr val="bg1"/>
              </a:solidFill>
            </a:endParaRPr>
          </a:p>
        </p:txBody>
      </p:sp>
      <p:pic>
        <p:nvPicPr>
          <p:cNvPr id="11" name="Picture 10"/>
          <p:cNvPicPr>
            <a:picLocks noChangeAspect="1"/>
          </p:cNvPicPr>
          <p:nvPr/>
        </p:nvPicPr>
        <p:blipFill>
          <a:blip r:embed="rId3"/>
          <a:stretch>
            <a:fillRect/>
          </a:stretch>
        </p:blipFill>
        <p:spPr>
          <a:xfrm>
            <a:off x="9673267" y="80365"/>
            <a:ext cx="952549" cy="482625"/>
          </a:xfrm>
          <a:prstGeom prst="rect">
            <a:avLst/>
          </a:prstGeom>
        </p:spPr>
      </p:pic>
      <p:sp>
        <p:nvSpPr>
          <p:cNvPr id="3" name="Rectangle 2"/>
          <p:cNvSpPr/>
          <p:nvPr/>
        </p:nvSpPr>
        <p:spPr>
          <a:xfrm>
            <a:off x="9982200" y="3124200"/>
            <a:ext cx="304800" cy="1524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ectangle 14">
            <a:extLst>
              <a:ext uri="{FF2B5EF4-FFF2-40B4-BE49-F238E27FC236}">
                <a16:creationId xmlns:a16="http://schemas.microsoft.com/office/drawing/2014/main" id="{EA57216E-0C17-427E-B0BC-1846E89F58CA}"/>
              </a:ext>
            </a:extLst>
          </p:cNvPr>
          <p:cNvSpPr>
            <a:spLocks noChangeArrowheads="1"/>
          </p:cNvSpPr>
          <p:nvPr/>
        </p:nvSpPr>
        <p:spPr bwMode="auto">
          <a:xfrm>
            <a:off x="0" y="0"/>
            <a:ext cx="12192000" cy="68580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 name="TextBox 4">
            <a:extLst>
              <a:ext uri="{FF2B5EF4-FFF2-40B4-BE49-F238E27FC236}">
                <a16:creationId xmlns:a16="http://schemas.microsoft.com/office/drawing/2014/main" id="{4D792F26-7782-4DF7-B4C7-29D30D2A59C8}"/>
              </a:ext>
            </a:extLst>
          </p:cNvPr>
          <p:cNvSpPr txBox="1"/>
          <p:nvPr/>
        </p:nvSpPr>
        <p:spPr>
          <a:xfrm>
            <a:off x="152400" y="173622"/>
            <a:ext cx="2212975" cy="338554"/>
          </a:xfrm>
          <a:prstGeom prst="rect">
            <a:avLst/>
          </a:prstGeom>
          <a:noFill/>
        </p:spPr>
        <p:txBody>
          <a:bodyPr wrap="square" rtlCol="0">
            <a:spAutoFit/>
          </a:bodyPr>
          <a:lstStyle/>
          <a:p>
            <a:r>
              <a:rPr lang="en-US" sz="1600" b="1" i="1" dirty="0">
                <a:solidFill>
                  <a:schemeClr val="bg1"/>
                </a:solidFill>
              </a:rPr>
              <a:t>#</a:t>
            </a:r>
            <a:r>
              <a:rPr lang="en-US" sz="1600" b="1" i="1" dirty="0" err="1">
                <a:solidFill>
                  <a:schemeClr val="bg1"/>
                </a:solidFill>
              </a:rPr>
              <a:t>nTIDELearn</a:t>
            </a:r>
            <a:endParaRPr lang="en-US" sz="1600" b="1" i="1" dirty="0">
              <a:solidFill>
                <a:schemeClr val="bg1"/>
              </a:solidFill>
            </a:endParaRPr>
          </a:p>
        </p:txBody>
      </p:sp>
      <p:pic>
        <p:nvPicPr>
          <p:cNvPr id="6" name="Picture 5">
            <a:extLst>
              <a:ext uri="{FF2B5EF4-FFF2-40B4-BE49-F238E27FC236}">
                <a16:creationId xmlns:a16="http://schemas.microsoft.com/office/drawing/2014/main" id="{914A2B0C-369B-45FB-813C-D4BB27453CF4}"/>
              </a:ext>
            </a:extLst>
          </p:cNvPr>
          <p:cNvPicPr>
            <a:picLocks noChangeAspect="1"/>
          </p:cNvPicPr>
          <p:nvPr/>
        </p:nvPicPr>
        <p:blipFill>
          <a:blip r:embed="rId3"/>
          <a:stretch>
            <a:fillRect/>
          </a:stretch>
        </p:blipFill>
        <p:spPr>
          <a:xfrm>
            <a:off x="10972800" y="101587"/>
            <a:ext cx="952549" cy="482625"/>
          </a:xfrm>
          <a:prstGeom prst="rect">
            <a:avLst/>
          </a:prstGeom>
        </p:spPr>
      </p:pic>
      <p:sp>
        <p:nvSpPr>
          <p:cNvPr id="8" name="Slide Number Placeholder 7">
            <a:extLst>
              <a:ext uri="{FF2B5EF4-FFF2-40B4-BE49-F238E27FC236}">
                <a16:creationId xmlns:a16="http://schemas.microsoft.com/office/drawing/2014/main" id="{A1342CA9-C2C4-4A52-8D72-717983FC1CA8}"/>
              </a:ext>
            </a:extLst>
          </p:cNvPr>
          <p:cNvSpPr>
            <a:spLocks noGrp="1"/>
          </p:cNvSpPr>
          <p:nvPr>
            <p:ph type="sldNum" sz="quarter" idx="10"/>
          </p:nvPr>
        </p:nvSpPr>
        <p:spPr/>
        <p:txBody>
          <a:bodyPr/>
          <a:lstStyle/>
          <a:p>
            <a:pPr>
              <a:defRPr/>
            </a:pPr>
            <a:fld id="{843CCB1A-5FAC-44C2-A958-39EC00897567}" type="slidenum">
              <a:rPr lang="en-US" smtClean="0"/>
              <a:pPr>
                <a:defRPr/>
              </a:pPr>
              <a:t>18</a:t>
            </a:fld>
            <a:endParaRPr lang="en-US"/>
          </a:p>
        </p:txBody>
      </p:sp>
      <p:pic>
        <p:nvPicPr>
          <p:cNvPr id="7" name="Picture 6">
            <a:extLst>
              <a:ext uri="{FF2B5EF4-FFF2-40B4-BE49-F238E27FC236}">
                <a16:creationId xmlns:a16="http://schemas.microsoft.com/office/drawing/2014/main" id="{9629AE23-2D9B-4B68-918D-3EC1687B9F8F}"/>
              </a:ext>
            </a:extLst>
          </p:cNvPr>
          <p:cNvPicPr>
            <a:picLocks noChangeAspect="1"/>
          </p:cNvPicPr>
          <p:nvPr/>
        </p:nvPicPr>
        <p:blipFill>
          <a:blip r:embed="rId4"/>
          <a:stretch>
            <a:fillRect/>
          </a:stretch>
        </p:blipFill>
        <p:spPr>
          <a:xfrm>
            <a:off x="209802" y="1346752"/>
            <a:ext cx="11772396" cy="5358848"/>
          </a:xfrm>
          <a:prstGeom prst="rect">
            <a:avLst/>
          </a:prstGeom>
        </p:spPr>
      </p:pic>
    </p:spTree>
    <p:extLst>
      <p:ext uri="{BB962C8B-B14F-4D97-AF65-F5344CB8AC3E}">
        <p14:creationId xmlns:p14="http://schemas.microsoft.com/office/powerpoint/2010/main" val="38223950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12"/>
          <p:cNvSpPr txBox="1">
            <a:spLocks noGrp="1" noChangeArrowheads="1"/>
          </p:cNvSpPr>
          <p:nvPr>
            <p:ph type="title"/>
          </p:nvPr>
        </p:nvSpPr>
        <p:spPr bwMode="auto">
          <a:xfrm>
            <a:off x="1481815" y="685800"/>
            <a:ext cx="9144000" cy="83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3600" b="1" u="sng" dirty="0">
                <a:solidFill>
                  <a:schemeClr val="tx1"/>
                </a:solidFill>
                <a:latin typeface="Calibri" panose="020F0502020204030204" pitchFamily="34" charset="0"/>
              </a:rPr>
              <a:t>Employment-to-Population Ratio</a:t>
            </a:r>
          </a:p>
        </p:txBody>
      </p:sp>
      <p:sp>
        <p:nvSpPr>
          <p:cNvPr id="3076" name="Rectangle 14"/>
          <p:cNvSpPr>
            <a:spLocks noChangeArrowheads="1"/>
          </p:cNvSpPr>
          <p:nvPr/>
        </p:nvSpPr>
        <p:spPr bwMode="auto">
          <a:xfrm>
            <a:off x="1524000" y="0"/>
            <a:ext cx="9144000" cy="60960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 name="TextBox 9"/>
          <p:cNvSpPr txBox="1"/>
          <p:nvPr/>
        </p:nvSpPr>
        <p:spPr>
          <a:xfrm>
            <a:off x="1792289" y="152400"/>
            <a:ext cx="2212975" cy="338554"/>
          </a:xfrm>
          <a:prstGeom prst="rect">
            <a:avLst/>
          </a:prstGeom>
          <a:noFill/>
        </p:spPr>
        <p:txBody>
          <a:bodyPr wrap="square" rtlCol="0">
            <a:spAutoFit/>
          </a:bodyPr>
          <a:lstStyle/>
          <a:p>
            <a:r>
              <a:rPr lang="en-US" sz="1600" b="1" i="1" dirty="0">
                <a:solidFill>
                  <a:schemeClr val="bg1"/>
                </a:solidFill>
              </a:rPr>
              <a:t>#</a:t>
            </a:r>
            <a:r>
              <a:rPr lang="en-US" sz="1600" b="1" i="1" dirty="0" err="1">
                <a:solidFill>
                  <a:schemeClr val="bg1"/>
                </a:solidFill>
              </a:rPr>
              <a:t>nTIDELearn</a:t>
            </a:r>
            <a:endParaRPr lang="en-US" sz="1600" b="1" i="1" dirty="0">
              <a:solidFill>
                <a:schemeClr val="bg1"/>
              </a:solidFill>
            </a:endParaRPr>
          </a:p>
        </p:txBody>
      </p:sp>
      <p:pic>
        <p:nvPicPr>
          <p:cNvPr id="11" name="Picture 10"/>
          <p:cNvPicPr>
            <a:picLocks noChangeAspect="1"/>
          </p:cNvPicPr>
          <p:nvPr/>
        </p:nvPicPr>
        <p:blipFill>
          <a:blip r:embed="rId3"/>
          <a:stretch>
            <a:fillRect/>
          </a:stretch>
        </p:blipFill>
        <p:spPr>
          <a:xfrm>
            <a:off x="9673267" y="80365"/>
            <a:ext cx="952549" cy="482625"/>
          </a:xfrm>
          <a:prstGeom prst="rect">
            <a:avLst/>
          </a:prstGeom>
        </p:spPr>
      </p:pic>
      <p:sp>
        <p:nvSpPr>
          <p:cNvPr id="3" name="Rectangle 2"/>
          <p:cNvSpPr/>
          <p:nvPr/>
        </p:nvSpPr>
        <p:spPr>
          <a:xfrm>
            <a:off x="9982200" y="3124200"/>
            <a:ext cx="304800" cy="1524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ectangle 14">
            <a:extLst>
              <a:ext uri="{FF2B5EF4-FFF2-40B4-BE49-F238E27FC236}">
                <a16:creationId xmlns:a16="http://schemas.microsoft.com/office/drawing/2014/main" id="{E83A78D8-DDBF-4137-991D-E7B2B82F78E2}"/>
              </a:ext>
            </a:extLst>
          </p:cNvPr>
          <p:cNvSpPr>
            <a:spLocks noChangeArrowheads="1"/>
          </p:cNvSpPr>
          <p:nvPr/>
        </p:nvSpPr>
        <p:spPr bwMode="auto">
          <a:xfrm>
            <a:off x="0" y="0"/>
            <a:ext cx="12192000" cy="68580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 name="TextBox 4">
            <a:extLst>
              <a:ext uri="{FF2B5EF4-FFF2-40B4-BE49-F238E27FC236}">
                <a16:creationId xmlns:a16="http://schemas.microsoft.com/office/drawing/2014/main" id="{56757717-D236-46DF-ACC3-767A5BD7A7A3}"/>
              </a:ext>
            </a:extLst>
          </p:cNvPr>
          <p:cNvSpPr txBox="1"/>
          <p:nvPr/>
        </p:nvSpPr>
        <p:spPr>
          <a:xfrm>
            <a:off x="152400" y="173622"/>
            <a:ext cx="2212975" cy="338554"/>
          </a:xfrm>
          <a:prstGeom prst="rect">
            <a:avLst/>
          </a:prstGeom>
          <a:noFill/>
        </p:spPr>
        <p:txBody>
          <a:bodyPr wrap="square" rtlCol="0">
            <a:spAutoFit/>
          </a:bodyPr>
          <a:lstStyle/>
          <a:p>
            <a:r>
              <a:rPr lang="en-US" sz="1600" b="1" i="1" dirty="0">
                <a:solidFill>
                  <a:schemeClr val="bg1"/>
                </a:solidFill>
              </a:rPr>
              <a:t>#</a:t>
            </a:r>
            <a:r>
              <a:rPr lang="en-US" sz="1600" b="1" i="1" dirty="0" err="1">
                <a:solidFill>
                  <a:schemeClr val="bg1"/>
                </a:solidFill>
              </a:rPr>
              <a:t>nTIDELearn</a:t>
            </a:r>
            <a:endParaRPr lang="en-US" sz="1600" b="1" i="1" dirty="0">
              <a:solidFill>
                <a:schemeClr val="bg1"/>
              </a:solidFill>
            </a:endParaRPr>
          </a:p>
        </p:txBody>
      </p:sp>
      <p:pic>
        <p:nvPicPr>
          <p:cNvPr id="6" name="Picture 5">
            <a:extLst>
              <a:ext uri="{FF2B5EF4-FFF2-40B4-BE49-F238E27FC236}">
                <a16:creationId xmlns:a16="http://schemas.microsoft.com/office/drawing/2014/main" id="{2FE48365-38A8-47EC-9FF6-95A5D681B3DB}"/>
              </a:ext>
            </a:extLst>
          </p:cNvPr>
          <p:cNvPicPr>
            <a:picLocks noChangeAspect="1"/>
          </p:cNvPicPr>
          <p:nvPr/>
        </p:nvPicPr>
        <p:blipFill>
          <a:blip r:embed="rId3"/>
          <a:stretch>
            <a:fillRect/>
          </a:stretch>
        </p:blipFill>
        <p:spPr>
          <a:xfrm>
            <a:off x="10972800" y="101587"/>
            <a:ext cx="952549" cy="482625"/>
          </a:xfrm>
          <a:prstGeom prst="rect">
            <a:avLst/>
          </a:prstGeom>
        </p:spPr>
      </p:pic>
      <p:sp>
        <p:nvSpPr>
          <p:cNvPr id="8" name="Slide Number Placeholder 7">
            <a:extLst>
              <a:ext uri="{FF2B5EF4-FFF2-40B4-BE49-F238E27FC236}">
                <a16:creationId xmlns:a16="http://schemas.microsoft.com/office/drawing/2014/main" id="{F231B655-2F64-4F0F-9028-158F91C23367}"/>
              </a:ext>
            </a:extLst>
          </p:cNvPr>
          <p:cNvSpPr>
            <a:spLocks noGrp="1"/>
          </p:cNvSpPr>
          <p:nvPr>
            <p:ph type="sldNum" sz="quarter" idx="10"/>
          </p:nvPr>
        </p:nvSpPr>
        <p:spPr/>
        <p:txBody>
          <a:bodyPr/>
          <a:lstStyle/>
          <a:p>
            <a:pPr>
              <a:defRPr/>
            </a:pPr>
            <a:fld id="{843CCB1A-5FAC-44C2-A958-39EC00897567}" type="slidenum">
              <a:rPr lang="en-US" smtClean="0"/>
              <a:pPr>
                <a:defRPr/>
              </a:pPr>
              <a:t>19</a:t>
            </a:fld>
            <a:endParaRPr lang="en-US"/>
          </a:p>
        </p:txBody>
      </p:sp>
      <p:pic>
        <p:nvPicPr>
          <p:cNvPr id="9" name="Picture 8">
            <a:extLst>
              <a:ext uri="{FF2B5EF4-FFF2-40B4-BE49-F238E27FC236}">
                <a16:creationId xmlns:a16="http://schemas.microsoft.com/office/drawing/2014/main" id="{A5AF464A-3389-438B-8721-1BF78BD4BB5A}"/>
              </a:ext>
            </a:extLst>
          </p:cNvPr>
          <p:cNvPicPr>
            <a:picLocks noChangeAspect="1"/>
          </p:cNvPicPr>
          <p:nvPr/>
        </p:nvPicPr>
        <p:blipFill>
          <a:blip r:embed="rId4"/>
          <a:stretch>
            <a:fillRect/>
          </a:stretch>
        </p:blipFill>
        <p:spPr>
          <a:xfrm>
            <a:off x="209802" y="1346752"/>
            <a:ext cx="11772396" cy="5358848"/>
          </a:xfrm>
          <a:prstGeom prst="rect">
            <a:avLst/>
          </a:prstGeom>
        </p:spPr>
      </p:pic>
    </p:spTree>
    <p:extLst>
      <p:ext uri="{BB962C8B-B14F-4D97-AF65-F5344CB8AC3E}">
        <p14:creationId xmlns:p14="http://schemas.microsoft.com/office/powerpoint/2010/main" val="37459221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2231055" y="290581"/>
            <a:ext cx="7729890" cy="1325563"/>
          </a:xfrm>
        </p:spPr>
        <p:txBody>
          <a:bodyPr>
            <a:normAutofit/>
          </a:bodyPr>
          <a:lstStyle/>
          <a:p>
            <a:r>
              <a:rPr lang="en-US" sz="3600" b="1" u="sng" dirty="0"/>
              <a:t>Enabling Closed Captioning</a:t>
            </a:r>
          </a:p>
        </p:txBody>
      </p:sp>
      <p:pic>
        <p:nvPicPr>
          <p:cNvPr id="2" name="Picture 3" descr="A screen shot of the Zoom Closed Caption options">
            <a:extLst>
              <a:ext uri="{FF2B5EF4-FFF2-40B4-BE49-F238E27FC236}">
                <a16:creationId xmlns:a16="http://schemas.microsoft.com/office/drawing/2014/main" id="{C62302C5-9F6B-4095-A7B3-557193F36F18}"/>
              </a:ext>
            </a:extLst>
          </p:cNvPr>
          <p:cNvPicPr>
            <a:picLocks noChangeAspect="1"/>
          </p:cNvPicPr>
          <p:nvPr/>
        </p:nvPicPr>
        <p:blipFill rotWithShape="1">
          <a:blip r:embed="rId3"/>
          <a:srcRect l="7577" t="29596" r="2796" b="16953"/>
          <a:stretch/>
        </p:blipFill>
        <p:spPr>
          <a:xfrm>
            <a:off x="8153400" y="2667000"/>
            <a:ext cx="3200400" cy="3017520"/>
          </a:xfrm>
          <a:prstGeom prst="rect">
            <a:avLst/>
          </a:prstGeom>
        </p:spPr>
      </p:pic>
      <p:sp>
        <p:nvSpPr>
          <p:cNvPr id="11" name="Content Placeholder 8"/>
          <p:cNvSpPr>
            <a:spLocks noGrp="1"/>
          </p:cNvSpPr>
          <p:nvPr>
            <p:ph idx="1"/>
          </p:nvPr>
        </p:nvSpPr>
        <p:spPr>
          <a:xfrm>
            <a:off x="2231054" y="1752599"/>
            <a:ext cx="5160345" cy="4419601"/>
          </a:xfrm>
        </p:spPr>
        <p:txBody>
          <a:bodyPr vert="horz" wrap="square" lIns="91440" tIns="45720" rIns="91440" bIns="45720" numCol="1" rtlCol="0" anchor="t" anchorCtr="0" compatLnSpc="1">
            <a:prstTxWarp prst="textNoShape">
              <a:avLst/>
            </a:prstTxWarp>
            <a:noAutofit/>
          </a:bodyPr>
          <a:lstStyle/>
          <a:p>
            <a:r>
              <a:rPr lang="en-US" sz="2400" dirty="0"/>
              <a:t>After selecting </a:t>
            </a:r>
            <a:r>
              <a:rPr lang="en-US" sz="2400" b="1" dirty="0"/>
              <a:t>Closed Caption</a:t>
            </a:r>
            <a:r>
              <a:rPr lang="en-US" sz="2400" dirty="0"/>
              <a:t>, pick </a:t>
            </a:r>
            <a:r>
              <a:rPr lang="en-US" sz="2400" b="1" dirty="0"/>
              <a:t>Show Subtitle</a:t>
            </a:r>
            <a:r>
              <a:rPr lang="en-US" sz="2400" dirty="0"/>
              <a:t> and the captions will appear on the bottom of your screen. </a:t>
            </a:r>
            <a:endParaRPr lang="en-US" sz="2400" dirty="0">
              <a:cs typeface="Calibri"/>
            </a:endParaRPr>
          </a:p>
          <a:p>
            <a:r>
              <a:rPr lang="en-US" sz="2400" dirty="0">
                <a:cs typeface="Calibri"/>
              </a:rPr>
              <a:t>Note: if you pick </a:t>
            </a:r>
            <a:r>
              <a:rPr lang="en-US" sz="2400" b="1" dirty="0">
                <a:cs typeface="Calibri"/>
              </a:rPr>
              <a:t>View Full Transcript</a:t>
            </a:r>
            <a:r>
              <a:rPr lang="en-US" sz="2400" dirty="0">
                <a:cs typeface="Calibri"/>
              </a:rPr>
              <a:t>, a running transcript of the captions will appear on the side.</a:t>
            </a:r>
          </a:p>
          <a:p>
            <a:r>
              <a:rPr lang="en-US" sz="2400" dirty="0">
                <a:cs typeface="Calibri"/>
              </a:rPr>
              <a:t>You can adjust the caption size by selecting </a:t>
            </a:r>
            <a:r>
              <a:rPr lang="en-US" sz="2400" b="1" dirty="0">
                <a:cs typeface="Calibri"/>
              </a:rPr>
              <a:t>Subtitle Settings</a:t>
            </a:r>
            <a:r>
              <a:rPr lang="en-US" sz="2400" dirty="0">
                <a:cs typeface="Calibri"/>
              </a:rPr>
              <a:t>.</a:t>
            </a:r>
          </a:p>
        </p:txBody>
      </p:sp>
      <p:pic>
        <p:nvPicPr>
          <p:cNvPr id="3" name="Picture 3" descr="A screenshot of a cell phone&#10;&#10;Description generated with very high confidence">
            <a:extLst>
              <a:ext uri="{FF2B5EF4-FFF2-40B4-BE49-F238E27FC236}">
                <a16:creationId xmlns:a16="http://schemas.microsoft.com/office/drawing/2014/main" id="{CAFBDA79-BD00-42DF-949A-F78C68F1BEF5}"/>
              </a:ext>
            </a:extLst>
          </p:cNvPr>
          <p:cNvPicPr>
            <a:picLocks noChangeAspect="1"/>
          </p:cNvPicPr>
          <p:nvPr/>
        </p:nvPicPr>
        <p:blipFill rotWithShape="1">
          <a:blip r:embed="rId4"/>
          <a:srcRect l="5665" t="66198" r="42515" b="-2"/>
          <a:stretch/>
        </p:blipFill>
        <p:spPr>
          <a:xfrm>
            <a:off x="7498080" y="1578149"/>
            <a:ext cx="2057401" cy="1010378"/>
          </a:xfrm>
          <a:prstGeom prst="rect">
            <a:avLst/>
          </a:prstGeom>
        </p:spPr>
      </p:pic>
      <p:sp>
        <p:nvSpPr>
          <p:cNvPr id="7" name="Slide Number Placeholder 6">
            <a:extLst>
              <a:ext uri="{FF2B5EF4-FFF2-40B4-BE49-F238E27FC236}">
                <a16:creationId xmlns:a16="http://schemas.microsoft.com/office/drawing/2014/main" id="{7141D298-D215-41D4-A18F-2E605876B6F7}"/>
              </a:ext>
            </a:extLst>
          </p:cNvPr>
          <p:cNvSpPr>
            <a:spLocks noGrp="1"/>
          </p:cNvSpPr>
          <p:nvPr>
            <p:ph type="sldNum" sz="quarter" idx="10"/>
          </p:nvPr>
        </p:nvSpPr>
        <p:spPr/>
        <p:txBody>
          <a:bodyPr/>
          <a:lstStyle/>
          <a:p>
            <a:pPr>
              <a:defRPr/>
            </a:pPr>
            <a:fld id="{843CCB1A-5FAC-44C2-A958-39EC00897567}" type="slidenum">
              <a:rPr lang="en-US" smtClean="0"/>
              <a:pPr>
                <a:defRPr/>
              </a:pPr>
              <a:t>2</a:t>
            </a:fld>
            <a:endParaRPr lang="en-US"/>
          </a:p>
        </p:txBody>
      </p:sp>
    </p:spTree>
    <p:extLst>
      <p:ext uri="{BB962C8B-B14F-4D97-AF65-F5344CB8AC3E}">
        <p14:creationId xmlns:p14="http://schemas.microsoft.com/office/powerpoint/2010/main" val="2956487024"/>
      </p:ext>
    </p:extLst>
  </p:cSld>
  <p:clrMapOvr>
    <a:masterClrMapping/>
  </p:clrMapOvr>
  <mc:AlternateContent xmlns:mc="http://schemas.openxmlformats.org/markup-compatibility/2006" xmlns:p14="http://schemas.microsoft.com/office/powerpoint/2010/main">
    <mc:Choice Requires="p14">
      <p:transition p14:dur="10" advClick="0" advTm="33000"/>
    </mc:Choice>
    <mc:Fallback xmlns="">
      <p:transition advClick="0" advTm="3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25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8" dur="250" fill="hold"/>
                                        <p:tgtEl>
                                          <p:spTgt spid="11">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 calcmode="lin" valueType="num">
                                      <p:cBhvr additive="base">
                                        <p:cTn id="13" dur="250" fill="hold"/>
                                        <p:tgtEl>
                                          <p:spTgt spid="11">
                                            <p:txEl>
                                              <p:pRg st="1" end="1"/>
                                            </p:txEl>
                                          </p:spTgt>
                                        </p:tgtEl>
                                        <p:attrNameLst>
                                          <p:attrName>ppt_x</p:attrName>
                                        </p:attrNameLst>
                                      </p:cBhvr>
                                      <p:tavLst>
                                        <p:tav tm="0">
                                          <p:val>
                                            <p:strVal val="0-#ppt_w/2"/>
                                          </p:val>
                                        </p:tav>
                                        <p:tav tm="100000">
                                          <p:val>
                                            <p:strVal val="#ppt_x"/>
                                          </p:val>
                                        </p:tav>
                                      </p:tavLst>
                                    </p:anim>
                                    <p:anim calcmode="lin" valueType="num">
                                      <p:cBhvr additive="base">
                                        <p:cTn id="14" dur="250" fill="hold"/>
                                        <p:tgtEl>
                                          <p:spTgt spid="11">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anim calcmode="lin" valueType="num">
                                      <p:cBhvr additive="base">
                                        <p:cTn id="19" dur="250" fill="hold"/>
                                        <p:tgtEl>
                                          <p:spTgt spid="11">
                                            <p:txEl>
                                              <p:pRg st="2" end="2"/>
                                            </p:txEl>
                                          </p:spTgt>
                                        </p:tgtEl>
                                        <p:attrNameLst>
                                          <p:attrName>ppt_x</p:attrName>
                                        </p:attrNameLst>
                                      </p:cBhvr>
                                      <p:tavLst>
                                        <p:tav tm="0">
                                          <p:val>
                                            <p:strVal val="0-#ppt_w/2"/>
                                          </p:val>
                                        </p:tav>
                                        <p:tav tm="100000">
                                          <p:val>
                                            <p:strVal val="#ppt_x"/>
                                          </p:val>
                                        </p:tav>
                                      </p:tavLst>
                                    </p:anim>
                                    <p:anim calcmode="lin" valueType="num">
                                      <p:cBhvr additive="base">
                                        <p:cTn id="20" dur="250" fill="hold"/>
                                        <p:tgtEl>
                                          <p:spTgt spid="11">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12"/>
          <p:cNvSpPr txBox="1">
            <a:spLocks noGrp="1" noChangeArrowheads="1"/>
          </p:cNvSpPr>
          <p:nvPr>
            <p:ph type="title"/>
          </p:nvPr>
        </p:nvSpPr>
        <p:spPr bwMode="auto">
          <a:xfrm>
            <a:off x="1481815" y="685800"/>
            <a:ext cx="9144000" cy="83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3600" b="1" u="sng" dirty="0">
                <a:solidFill>
                  <a:schemeClr val="tx1"/>
                </a:solidFill>
                <a:latin typeface="Calibri" panose="020F0502020204030204" pitchFamily="34" charset="0"/>
              </a:rPr>
              <a:t>Employment-to-Population Ratio</a:t>
            </a:r>
          </a:p>
        </p:txBody>
      </p:sp>
      <p:sp>
        <p:nvSpPr>
          <p:cNvPr id="3076" name="Rectangle 14"/>
          <p:cNvSpPr>
            <a:spLocks noChangeArrowheads="1"/>
          </p:cNvSpPr>
          <p:nvPr/>
        </p:nvSpPr>
        <p:spPr bwMode="auto">
          <a:xfrm>
            <a:off x="1524000" y="0"/>
            <a:ext cx="9144000" cy="60960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 name="TextBox 9"/>
          <p:cNvSpPr txBox="1"/>
          <p:nvPr/>
        </p:nvSpPr>
        <p:spPr>
          <a:xfrm>
            <a:off x="1792289" y="152400"/>
            <a:ext cx="2212975" cy="338554"/>
          </a:xfrm>
          <a:prstGeom prst="rect">
            <a:avLst/>
          </a:prstGeom>
          <a:noFill/>
        </p:spPr>
        <p:txBody>
          <a:bodyPr wrap="square" rtlCol="0">
            <a:spAutoFit/>
          </a:bodyPr>
          <a:lstStyle/>
          <a:p>
            <a:r>
              <a:rPr lang="en-US" sz="1600" b="1" i="1" dirty="0">
                <a:solidFill>
                  <a:schemeClr val="bg1"/>
                </a:solidFill>
              </a:rPr>
              <a:t>#</a:t>
            </a:r>
            <a:r>
              <a:rPr lang="en-US" sz="1600" b="1" i="1" dirty="0" err="1">
                <a:solidFill>
                  <a:schemeClr val="bg1"/>
                </a:solidFill>
              </a:rPr>
              <a:t>nTIDELearn</a:t>
            </a:r>
            <a:endParaRPr lang="en-US" sz="1600" b="1" i="1" dirty="0">
              <a:solidFill>
                <a:schemeClr val="bg1"/>
              </a:solidFill>
            </a:endParaRPr>
          </a:p>
        </p:txBody>
      </p:sp>
      <p:pic>
        <p:nvPicPr>
          <p:cNvPr id="11" name="Picture 10"/>
          <p:cNvPicPr>
            <a:picLocks noChangeAspect="1"/>
          </p:cNvPicPr>
          <p:nvPr/>
        </p:nvPicPr>
        <p:blipFill>
          <a:blip r:embed="rId3"/>
          <a:stretch>
            <a:fillRect/>
          </a:stretch>
        </p:blipFill>
        <p:spPr>
          <a:xfrm>
            <a:off x="9673267" y="80365"/>
            <a:ext cx="952549" cy="482625"/>
          </a:xfrm>
          <a:prstGeom prst="rect">
            <a:avLst/>
          </a:prstGeom>
        </p:spPr>
      </p:pic>
      <p:sp>
        <p:nvSpPr>
          <p:cNvPr id="3" name="Rectangle 2"/>
          <p:cNvSpPr/>
          <p:nvPr/>
        </p:nvSpPr>
        <p:spPr>
          <a:xfrm>
            <a:off x="9982200" y="3124200"/>
            <a:ext cx="304800" cy="1524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ectangle 14">
            <a:extLst>
              <a:ext uri="{FF2B5EF4-FFF2-40B4-BE49-F238E27FC236}">
                <a16:creationId xmlns:a16="http://schemas.microsoft.com/office/drawing/2014/main" id="{E83A78D8-DDBF-4137-991D-E7B2B82F78E2}"/>
              </a:ext>
            </a:extLst>
          </p:cNvPr>
          <p:cNvSpPr>
            <a:spLocks noChangeArrowheads="1"/>
          </p:cNvSpPr>
          <p:nvPr/>
        </p:nvSpPr>
        <p:spPr bwMode="auto">
          <a:xfrm>
            <a:off x="0" y="0"/>
            <a:ext cx="12192000" cy="68580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 name="TextBox 4">
            <a:extLst>
              <a:ext uri="{FF2B5EF4-FFF2-40B4-BE49-F238E27FC236}">
                <a16:creationId xmlns:a16="http://schemas.microsoft.com/office/drawing/2014/main" id="{56757717-D236-46DF-ACC3-767A5BD7A7A3}"/>
              </a:ext>
            </a:extLst>
          </p:cNvPr>
          <p:cNvSpPr txBox="1"/>
          <p:nvPr/>
        </p:nvSpPr>
        <p:spPr>
          <a:xfrm>
            <a:off x="152400" y="173622"/>
            <a:ext cx="2212975" cy="338554"/>
          </a:xfrm>
          <a:prstGeom prst="rect">
            <a:avLst/>
          </a:prstGeom>
          <a:noFill/>
        </p:spPr>
        <p:txBody>
          <a:bodyPr wrap="square" rtlCol="0">
            <a:spAutoFit/>
          </a:bodyPr>
          <a:lstStyle/>
          <a:p>
            <a:r>
              <a:rPr lang="en-US" sz="1600" b="1" i="1" dirty="0">
                <a:solidFill>
                  <a:schemeClr val="bg1"/>
                </a:solidFill>
              </a:rPr>
              <a:t>#</a:t>
            </a:r>
            <a:r>
              <a:rPr lang="en-US" sz="1600" b="1" i="1" dirty="0" err="1">
                <a:solidFill>
                  <a:schemeClr val="bg1"/>
                </a:solidFill>
              </a:rPr>
              <a:t>nTIDELearn</a:t>
            </a:r>
            <a:endParaRPr lang="en-US" sz="1600" b="1" i="1" dirty="0">
              <a:solidFill>
                <a:schemeClr val="bg1"/>
              </a:solidFill>
            </a:endParaRPr>
          </a:p>
        </p:txBody>
      </p:sp>
      <p:pic>
        <p:nvPicPr>
          <p:cNvPr id="6" name="Picture 5">
            <a:extLst>
              <a:ext uri="{FF2B5EF4-FFF2-40B4-BE49-F238E27FC236}">
                <a16:creationId xmlns:a16="http://schemas.microsoft.com/office/drawing/2014/main" id="{2FE48365-38A8-47EC-9FF6-95A5D681B3DB}"/>
              </a:ext>
            </a:extLst>
          </p:cNvPr>
          <p:cNvPicPr>
            <a:picLocks noChangeAspect="1"/>
          </p:cNvPicPr>
          <p:nvPr/>
        </p:nvPicPr>
        <p:blipFill>
          <a:blip r:embed="rId3"/>
          <a:stretch>
            <a:fillRect/>
          </a:stretch>
        </p:blipFill>
        <p:spPr>
          <a:xfrm>
            <a:off x="10972800" y="101587"/>
            <a:ext cx="952549" cy="482625"/>
          </a:xfrm>
          <a:prstGeom prst="rect">
            <a:avLst/>
          </a:prstGeom>
        </p:spPr>
      </p:pic>
      <p:sp>
        <p:nvSpPr>
          <p:cNvPr id="8" name="Slide Number Placeholder 7">
            <a:extLst>
              <a:ext uri="{FF2B5EF4-FFF2-40B4-BE49-F238E27FC236}">
                <a16:creationId xmlns:a16="http://schemas.microsoft.com/office/drawing/2014/main" id="{F231B655-2F64-4F0F-9028-158F91C23367}"/>
              </a:ext>
            </a:extLst>
          </p:cNvPr>
          <p:cNvSpPr>
            <a:spLocks noGrp="1"/>
          </p:cNvSpPr>
          <p:nvPr>
            <p:ph type="sldNum" sz="quarter" idx="10"/>
          </p:nvPr>
        </p:nvSpPr>
        <p:spPr/>
        <p:txBody>
          <a:bodyPr/>
          <a:lstStyle/>
          <a:p>
            <a:pPr>
              <a:defRPr/>
            </a:pPr>
            <a:fld id="{843CCB1A-5FAC-44C2-A958-39EC00897567}" type="slidenum">
              <a:rPr lang="en-US" smtClean="0"/>
              <a:pPr>
                <a:defRPr/>
              </a:pPr>
              <a:t>20</a:t>
            </a:fld>
            <a:endParaRPr lang="en-US"/>
          </a:p>
        </p:txBody>
      </p:sp>
      <p:pic>
        <p:nvPicPr>
          <p:cNvPr id="2" name="Picture 1">
            <a:extLst>
              <a:ext uri="{FF2B5EF4-FFF2-40B4-BE49-F238E27FC236}">
                <a16:creationId xmlns:a16="http://schemas.microsoft.com/office/drawing/2014/main" id="{BF86667A-C479-4AD3-A678-1B8E10057C44}"/>
              </a:ext>
            </a:extLst>
          </p:cNvPr>
          <p:cNvPicPr>
            <a:picLocks noChangeAspect="1"/>
          </p:cNvPicPr>
          <p:nvPr/>
        </p:nvPicPr>
        <p:blipFill>
          <a:blip r:embed="rId4"/>
          <a:stretch>
            <a:fillRect/>
          </a:stretch>
        </p:blipFill>
        <p:spPr>
          <a:xfrm>
            <a:off x="212850" y="1346752"/>
            <a:ext cx="11766300" cy="5358848"/>
          </a:xfrm>
          <a:prstGeom prst="rect">
            <a:avLst/>
          </a:prstGeom>
        </p:spPr>
      </p:pic>
    </p:spTree>
    <p:extLst>
      <p:ext uri="{BB962C8B-B14F-4D97-AF65-F5344CB8AC3E}">
        <p14:creationId xmlns:p14="http://schemas.microsoft.com/office/powerpoint/2010/main" val="336640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12"/>
          <p:cNvSpPr txBox="1">
            <a:spLocks noGrp="1" noChangeArrowheads="1"/>
          </p:cNvSpPr>
          <p:nvPr>
            <p:ph type="title"/>
          </p:nvPr>
        </p:nvSpPr>
        <p:spPr bwMode="auto">
          <a:xfrm>
            <a:off x="1481815" y="685800"/>
            <a:ext cx="9144000" cy="83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3600" b="1" u="sng" dirty="0">
                <a:solidFill>
                  <a:schemeClr val="tx1"/>
                </a:solidFill>
                <a:latin typeface="Calibri" panose="020F0502020204030204" pitchFamily="34" charset="0"/>
              </a:rPr>
              <a:t>Labor Force Participation Rate</a:t>
            </a:r>
          </a:p>
        </p:txBody>
      </p:sp>
      <p:sp>
        <p:nvSpPr>
          <p:cNvPr id="3076" name="Rectangle 14"/>
          <p:cNvSpPr>
            <a:spLocks noChangeArrowheads="1"/>
          </p:cNvSpPr>
          <p:nvPr/>
        </p:nvSpPr>
        <p:spPr bwMode="auto">
          <a:xfrm>
            <a:off x="1524000" y="0"/>
            <a:ext cx="9144000" cy="60960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 name="TextBox 9"/>
          <p:cNvSpPr txBox="1"/>
          <p:nvPr/>
        </p:nvSpPr>
        <p:spPr>
          <a:xfrm>
            <a:off x="1792289" y="152400"/>
            <a:ext cx="2212975" cy="338554"/>
          </a:xfrm>
          <a:prstGeom prst="rect">
            <a:avLst/>
          </a:prstGeom>
          <a:noFill/>
        </p:spPr>
        <p:txBody>
          <a:bodyPr wrap="square" rtlCol="0">
            <a:spAutoFit/>
          </a:bodyPr>
          <a:lstStyle/>
          <a:p>
            <a:r>
              <a:rPr lang="en-US" sz="1600" b="1" i="1" dirty="0">
                <a:solidFill>
                  <a:schemeClr val="bg1"/>
                </a:solidFill>
              </a:rPr>
              <a:t>#</a:t>
            </a:r>
            <a:r>
              <a:rPr lang="en-US" sz="1600" b="1" i="1" dirty="0" err="1">
                <a:solidFill>
                  <a:schemeClr val="bg1"/>
                </a:solidFill>
              </a:rPr>
              <a:t>nTIDELearn</a:t>
            </a:r>
            <a:endParaRPr lang="en-US" sz="1600" b="1" i="1" dirty="0">
              <a:solidFill>
                <a:schemeClr val="bg1"/>
              </a:solidFill>
            </a:endParaRPr>
          </a:p>
        </p:txBody>
      </p:sp>
      <p:pic>
        <p:nvPicPr>
          <p:cNvPr id="11" name="Picture 10"/>
          <p:cNvPicPr>
            <a:picLocks noChangeAspect="1"/>
          </p:cNvPicPr>
          <p:nvPr/>
        </p:nvPicPr>
        <p:blipFill>
          <a:blip r:embed="rId3"/>
          <a:stretch>
            <a:fillRect/>
          </a:stretch>
        </p:blipFill>
        <p:spPr>
          <a:xfrm>
            <a:off x="9673267" y="80365"/>
            <a:ext cx="952549" cy="482625"/>
          </a:xfrm>
          <a:prstGeom prst="rect">
            <a:avLst/>
          </a:prstGeom>
        </p:spPr>
      </p:pic>
      <p:sp>
        <p:nvSpPr>
          <p:cNvPr id="3" name="Rectangle 2"/>
          <p:cNvSpPr/>
          <p:nvPr/>
        </p:nvSpPr>
        <p:spPr>
          <a:xfrm>
            <a:off x="9982200" y="3124200"/>
            <a:ext cx="304800" cy="1524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ectangle 14">
            <a:extLst>
              <a:ext uri="{FF2B5EF4-FFF2-40B4-BE49-F238E27FC236}">
                <a16:creationId xmlns:a16="http://schemas.microsoft.com/office/drawing/2014/main" id="{E83A78D8-DDBF-4137-991D-E7B2B82F78E2}"/>
              </a:ext>
            </a:extLst>
          </p:cNvPr>
          <p:cNvSpPr>
            <a:spLocks noChangeArrowheads="1"/>
          </p:cNvSpPr>
          <p:nvPr/>
        </p:nvSpPr>
        <p:spPr bwMode="auto">
          <a:xfrm>
            <a:off x="0" y="0"/>
            <a:ext cx="12192000" cy="68580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 name="TextBox 4">
            <a:extLst>
              <a:ext uri="{FF2B5EF4-FFF2-40B4-BE49-F238E27FC236}">
                <a16:creationId xmlns:a16="http://schemas.microsoft.com/office/drawing/2014/main" id="{56757717-D236-46DF-ACC3-767A5BD7A7A3}"/>
              </a:ext>
            </a:extLst>
          </p:cNvPr>
          <p:cNvSpPr txBox="1"/>
          <p:nvPr/>
        </p:nvSpPr>
        <p:spPr>
          <a:xfrm>
            <a:off x="152400" y="173622"/>
            <a:ext cx="2212975" cy="338554"/>
          </a:xfrm>
          <a:prstGeom prst="rect">
            <a:avLst/>
          </a:prstGeom>
          <a:noFill/>
        </p:spPr>
        <p:txBody>
          <a:bodyPr wrap="square" rtlCol="0">
            <a:spAutoFit/>
          </a:bodyPr>
          <a:lstStyle/>
          <a:p>
            <a:r>
              <a:rPr lang="en-US" sz="1600" b="1" i="1" dirty="0">
                <a:solidFill>
                  <a:schemeClr val="bg1"/>
                </a:solidFill>
              </a:rPr>
              <a:t>#</a:t>
            </a:r>
            <a:r>
              <a:rPr lang="en-US" sz="1600" b="1" i="1" dirty="0" err="1">
                <a:solidFill>
                  <a:schemeClr val="bg1"/>
                </a:solidFill>
              </a:rPr>
              <a:t>nTIDELearn</a:t>
            </a:r>
            <a:endParaRPr lang="en-US" sz="1600" b="1" i="1" dirty="0">
              <a:solidFill>
                <a:schemeClr val="bg1"/>
              </a:solidFill>
            </a:endParaRPr>
          </a:p>
        </p:txBody>
      </p:sp>
      <p:pic>
        <p:nvPicPr>
          <p:cNvPr id="6" name="Picture 5">
            <a:extLst>
              <a:ext uri="{FF2B5EF4-FFF2-40B4-BE49-F238E27FC236}">
                <a16:creationId xmlns:a16="http://schemas.microsoft.com/office/drawing/2014/main" id="{2FE48365-38A8-47EC-9FF6-95A5D681B3DB}"/>
              </a:ext>
            </a:extLst>
          </p:cNvPr>
          <p:cNvPicPr>
            <a:picLocks noChangeAspect="1"/>
          </p:cNvPicPr>
          <p:nvPr/>
        </p:nvPicPr>
        <p:blipFill>
          <a:blip r:embed="rId3"/>
          <a:stretch>
            <a:fillRect/>
          </a:stretch>
        </p:blipFill>
        <p:spPr>
          <a:xfrm>
            <a:off x="10972800" y="101587"/>
            <a:ext cx="952549" cy="482625"/>
          </a:xfrm>
          <a:prstGeom prst="rect">
            <a:avLst/>
          </a:prstGeom>
        </p:spPr>
      </p:pic>
      <p:sp>
        <p:nvSpPr>
          <p:cNvPr id="8" name="Slide Number Placeholder 7">
            <a:extLst>
              <a:ext uri="{FF2B5EF4-FFF2-40B4-BE49-F238E27FC236}">
                <a16:creationId xmlns:a16="http://schemas.microsoft.com/office/drawing/2014/main" id="{F231B655-2F64-4F0F-9028-158F91C23367}"/>
              </a:ext>
            </a:extLst>
          </p:cNvPr>
          <p:cNvSpPr>
            <a:spLocks noGrp="1"/>
          </p:cNvSpPr>
          <p:nvPr>
            <p:ph type="sldNum" sz="quarter" idx="10"/>
          </p:nvPr>
        </p:nvSpPr>
        <p:spPr/>
        <p:txBody>
          <a:bodyPr/>
          <a:lstStyle/>
          <a:p>
            <a:pPr>
              <a:defRPr/>
            </a:pPr>
            <a:fld id="{843CCB1A-5FAC-44C2-A958-39EC00897567}" type="slidenum">
              <a:rPr lang="en-US" smtClean="0"/>
              <a:pPr>
                <a:defRPr/>
              </a:pPr>
              <a:t>21</a:t>
            </a:fld>
            <a:endParaRPr lang="en-US"/>
          </a:p>
        </p:txBody>
      </p:sp>
    </p:spTree>
    <p:extLst>
      <p:ext uri="{BB962C8B-B14F-4D97-AF65-F5344CB8AC3E}">
        <p14:creationId xmlns:p14="http://schemas.microsoft.com/office/powerpoint/2010/main" val="20929923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12"/>
          <p:cNvSpPr txBox="1">
            <a:spLocks noGrp="1" noChangeArrowheads="1"/>
          </p:cNvSpPr>
          <p:nvPr>
            <p:ph type="title"/>
          </p:nvPr>
        </p:nvSpPr>
        <p:spPr bwMode="auto">
          <a:xfrm>
            <a:off x="1481815" y="685800"/>
            <a:ext cx="9144000" cy="83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3600" b="1" u="sng" dirty="0">
                <a:solidFill>
                  <a:schemeClr val="tx1"/>
                </a:solidFill>
                <a:latin typeface="Calibri" panose="020F0502020204030204" pitchFamily="34" charset="0"/>
              </a:rPr>
              <a:t>Labor Force Participation Rate</a:t>
            </a:r>
          </a:p>
        </p:txBody>
      </p:sp>
      <p:sp>
        <p:nvSpPr>
          <p:cNvPr id="3076" name="Rectangle 14"/>
          <p:cNvSpPr>
            <a:spLocks noChangeArrowheads="1"/>
          </p:cNvSpPr>
          <p:nvPr/>
        </p:nvSpPr>
        <p:spPr bwMode="auto">
          <a:xfrm>
            <a:off x="1524000" y="0"/>
            <a:ext cx="9144000" cy="60960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 name="TextBox 9"/>
          <p:cNvSpPr txBox="1"/>
          <p:nvPr/>
        </p:nvSpPr>
        <p:spPr>
          <a:xfrm>
            <a:off x="1792289" y="152400"/>
            <a:ext cx="2212975" cy="338554"/>
          </a:xfrm>
          <a:prstGeom prst="rect">
            <a:avLst/>
          </a:prstGeom>
          <a:noFill/>
        </p:spPr>
        <p:txBody>
          <a:bodyPr wrap="square" rtlCol="0">
            <a:spAutoFit/>
          </a:bodyPr>
          <a:lstStyle/>
          <a:p>
            <a:r>
              <a:rPr lang="en-US" sz="1600" b="1" i="1" dirty="0">
                <a:solidFill>
                  <a:schemeClr val="bg1"/>
                </a:solidFill>
              </a:rPr>
              <a:t>#</a:t>
            </a:r>
            <a:r>
              <a:rPr lang="en-US" sz="1600" b="1" i="1" dirty="0" err="1">
                <a:solidFill>
                  <a:schemeClr val="bg1"/>
                </a:solidFill>
              </a:rPr>
              <a:t>nTIDELearn</a:t>
            </a:r>
            <a:endParaRPr lang="en-US" sz="1600" b="1" i="1" dirty="0">
              <a:solidFill>
                <a:schemeClr val="bg1"/>
              </a:solidFill>
            </a:endParaRPr>
          </a:p>
        </p:txBody>
      </p:sp>
      <p:pic>
        <p:nvPicPr>
          <p:cNvPr id="11" name="Picture 10"/>
          <p:cNvPicPr>
            <a:picLocks noChangeAspect="1"/>
          </p:cNvPicPr>
          <p:nvPr/>
        </p:nvPicPr>
        <p:blipFill>
          <a:blip r:embed="rId3"/>
          <a:stretch>
            <a:fillRect/>
          </a:stretch>
        </p:blipFill>
        <p:spPr>
          <a:xfrm>
            <a:off x="9673267" y="80365"/>
            <a:ext cx="952549" cy="482625"/>
          </a:xfrm>
          <a:prstGeom prst="rect">
            <a:avLst/>
          </a:prstGeom>
        </p:spPr>
      </p:pic>
      <p:sp>
        <p:nvSpPr>
          <p:cNvPr id="3" name="Rectangle 2"/>
          <p:cNvSpPr/>
          <p:nvPr/>
        </p:nvSpPr>
        <p:spPr>
          <a:xfrm>
            <a:off x="9982200" y="3124200"/>
            <a:ext cx="304800" cy="1524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ectangle 14">
            <a:extLst>
              <a:ext uri="{FF2B5EF4-FFF2-40B4-BE49-F238E27FC236}">
                <a16:creationId xmlns:a16="http://schemas.microsoft.com/office/drawing/2014/main" id="{E83A78D8-DDBF-4137-991D-E7B2B82F78E2}"/>
              </a:ext>
            </a:extLst>
          </p:cNvPr>
          <p:cNvSpPr>
            <a:spLocks noChangeArrowheads="1"/>
          </p:cNvSpPr>
          <p:nvPr/>
        </p:nvSpPr>
        <p:spPr bwMode="auto">
          <a:xfrm>
            <a:off x="0" y="0"/>
            <a:ext cx="12192000" cy="68580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 name="TextBox 4">
            <a:extLst>
              <a:ext uri="{FF2B5EF4-FFF2-40B4-BE49-F238E27FC236}">
                <a16:creationId xmlns:a16="http://schemas.microsoft.com/office/drawing/2014/main" id="{56757717-D236-46DF-ACC3-767A5BD7A7A3}"/>
              </a:ext>
            </a:extLst>
          </p:cNvPr>
          <p:cNvSpPr txBox="1"/>
          <p:nvPr/>
        </p:nvSpPr>
        <p:spPr>
          <a:xfrm>
            <a:off x="152400" y="173622"/>
            <a:ext cx="2212975" cy="338554"/>
          </a:xfrm>
          <a:prstGeom prst="rect">
            <a:avLst/>
          </a:prstGeom>
          <a:noFill/>
        </p:spPr>
        <p:txBody>
          <a:bodyPr wrap="square" rtlCol="0">
            <a:spAutoFit/>
          </a:bodyPr>
          <a:lstStyle/>
          <a:p>
            <a:r>
              <a:rPr lang="en-US" sz="1600" b="1" i="1" dirty="0">
                <a:solidFill>
                  <a:schemeClr val="bg1"/>
                </a:solidFill>
              </a:rPr>
              <a:t>#</a:t>
            </a:r>
            <a:r>
              <a:rPr lang="en-US" sz="1600" b="1" i="1" dirty="0" err="1">
                <a:solidFill>
                  <a:schemeClr val="bg1"/>
                </a:solidFill>
              </a:rPr>
              <a:t>nTIDELearn</a:t>
            </a:r>
            <a:endParaRPr lang="en-US" sz="1600" b="1" i="1" dirty="0">
              <a:solidFill>
                <a:schemeClr val="bg1"/>
              </a:solidFill>
            </a:endParaRPr>
          </a:p>
        </p:txBody>
      </p:sp>
      <p:pic>
        <p:nvPicPr>
          <p:cNvPr id="6" name="Picture 5">
            <a:extLst>
              <a:ext uri="{FF2B5EF4-FFF2-40B4-BE49-F238E27FC236}">
                <a16:creationId xmlns:a16="http://schemas.microsoft.com/office/drawing/2014/main" id="{2FE48365-38A8-47EC-9FF6-95A5D681B3DB}"/>
              </a:ext>
            </a:extLst>
          </p:cNvPr>
          <p:cNvPicPr>
            <a:picLocks noChangeAspect="1"/>
          </p:cNvPicPr>
          <p:nvPr/>
        </p:nvPicPr>
        <p:blipFill>
          <a:blip r:embed="rId3"/>
          <a:stretch>
            <a:fillRect/>
          </a:stretch>
        </p:blipFill>
        <p:spPr>
          <a:xfrm>
            <a:off x="10972800" y="101587"/>
            <a:ext cx="952549" cy="482625"/>
          </a:xfrm>
          <a:prstGeom prst="rect">
            <a:avLst/>
          </a:prstGeom>
        </p:spPr>
      </p:pic>
      <p:sp>
        <p:nvSpPr>
          <p:cNvPr id="8" name="Slide Number Placeholder 7">
            <a:extLst>
              <a:ext uri="{FF2B5EF4-FFF2-40B4-BE49-F238E27FC236}">
                <a16:creationId xmlns:a16="http://schemas.microsoft.com/office/drawing/2014/main" id="{F231B655-2F64-4F0F-9028-158F91C23367}"/>
              </a:ext>
            </a:extLst>
          </p:cNvPr>
          <p:cNvSpPr>
            <a:spLocks noGrp="1"/>
          </p:cNvSpPr>
          <p:nvPr>
            <p:ph type="sldNum" sz="quarter" idx="10"/>
          </p:nvPr>
        </p:nvSpPr>
        <p:spPr/>
        <p:txBody>
          <a:bodyPr/>
          <a:lstStyle/>
          <a:p>
            <a:pPr>
              <a:defRPr/>
            </a:pPr>
            <a:fld id="{843CCB1A-5FAC-44C2-A958-39EC00897567}" type="slidenum">
              <a:rPr lang="en-US" smtClean="0"/>
              <a:pPr>
                <a:defRPr/>
              </a:pPr>
              <a:t>22</a:t>
            </a:fld>
            <a:endParaRPr lang="en-US"/>
          </a:p>
        </p:txBody>
      </p:sp>
      <p:pic>
        <p:nvPicPr>
          <p:cNvPr id="2" name="Picture 1">
            <a:extLst>
              <a:ext uri="{FF2B5EF4-FFF2-40B4-BE49-F238E27FC236}">
                <a16:creationId xmlns:a16="http://schemas.microsoft.com/office/drawing/2014/main" id="{8BB46C73-D13A-4802-8A7D-66D3357383F2}"/>
              </a:ext>
            </a:extLst>
          </p:cNvPr>
          <p:cNvPicPr>
            <a:picLocks noChangeAspect="1"/>
          </p:cNvPicPr>
          <p:nvPr/>
        </p:nvPicPr>
        <p:blipFill>
          <a:blip r:embed="rId4"/>
          <a:stretch>
            <a:fillRect/>
          </a:stretch>
        </p:blipFill>
        <p:spPr>
          <a:xfrm>
            <a:off x="212850" y="1422952"/>
            <a:ext cx="11766300" cy="5358848"/>
          </a:xfrm>
          <a:prstGeom prst="rect">
            <a:avLst/>
          </a:prstGeom>
        </p:spPr>
      </p:pic>
    </p:spTree>
    <p:extLst>
      <p:ext uri="{BB962C8B-B14F-4D97-AF65-F5344CB8AC3E}">
        <p14:creationId xmlns:p14="http://schemas.microsoft.com/office/powerpoint/2010/main" val="20992593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12"/>
          <p:cNvSpPr txBox="1">
            <a:spLocks noGrp="1" noChangeArrowheads="1"/>
          </p:cNvSpPr>
          <p:nvPr>
            <p:ph type="title"/>
          </p:nvPr>
        </p:nvSpPr>
        <p:spPr bwMode="auto">
          <a:xfrm>
            <a:off x="1981200" y="558797"/>
            <a:ext cx="8229600" cy="88382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br>
              <a:rPr lang="en-US" dirty="0">
                <a:solidFill>
                  <a:schemeClr val="tx1"/>
                </a:solidFill>
                <a:latin typeface="+mj-ea"/>
                <a:cs typeface="+mj-ea"/>
              </a:rPr>
            </a:br>
            <a:br>
              <a:rPr lang="en-US" dirty="0">
                <a:solidFill>
                  <a:schemeClr val="tx1"/>
                </a:solidFill>
                <a:latin typeface="+mj-ea"/>
                <a:cs typeface="+mj-ea"/>
              </a:rPr>
            </a:br>
            <a:br>
              <a:rPr lang="en-US" dirty="0">
                <a:solidFill>
                  <a:schemeClr val="tx1"/>
                </a:solidFill>
                <a:latin typeface="+mj-ea"/>
                <a:cs typeface="+mj-ea"/>
              </a:rPr>
            </a:br>
            <a:br>
              <a:rPr lang="en-US" dirty="0">
                <a:solidFill>
                  <a:schemeClr val="tx1"/>
                </a:solidFill>
                <a:latin typeface="+mj-ea"/>
                <a:cs typeface="+mj-ea"/>
              </a:rPr>
            </a:br>
            <a:endParaRPr lang="en-US" sz="2400" dirty="0">
              <a:solidFill>
                <a:schemeClr val="tx1"/>
              </a:solidFill>
              <a:latin typeface="Calibri" panose="020F0502020204030204" pitchFamily="34" charset="0"/>
            </a:endParaRPr>
          </a:p>
        </p:txBody>
      </p:sp>
      <p:sp>
        <p:nvSpPr>
          <p:cNvPr id="5" name="Content Placeholder 4"/>
          <p:cNvSpPr>
            <a:spLocks noGrp="1"/>
          </p:cNvSpPr>
          <p:nvPr>
            <p:ph idx="1"/>
          </p:nvPr>
        </p:nvSpPr>
        <p:spPr>
          <a:xfrm>
            <a:off x="1833633" y="1934245"/>
            <a:ext cx="8627992" cy="4586134"/>
          </a:xfrm>
          <a:ln>
            <a:solidFill>
              <a:schemeClr val="accent1"/>
            </a:solidFill>
          </a:ln>
        </p:spPr>
        <p:txBody>
          <a:bodyPr/>
          <a:lstStyle/>
          <a:p>
            <a:pPr algn="ctr">
              <a:buNone/>
              <a:tabLst>
                <a:tab pos="182880" algn="l"/>
              </a:tabLst>
            </a:pPr>
            <a:r>
              <a:rPr lang="en-US" sz="5400" b="1" u="sng" dirty="0">
                <a:solidFill>
                  <a:srgbClr val="000000"/>
                </a:solidFill>
                <a:latin typeface="Calibri"/>
                <a:cs typeface="Calibri"/>
              </a:rPr>
              <a:t>Part 2</a:t>
            </a:r>
            <a:br>
              <a:rPr lang="en-US" sz="5400" b="1" u="sng" dirty="0">
                <a:solidFill>
                  <a:srgbClr val="000000"/>
                </a:solidFill>
                <a:latin typeface="Calibri"/>
                <a:cs typeface="Calibri"/>
              </a:rPr>
            </a:br>
            <a:r>
              <a:rPr lang="en-US" sz="5400" b="1" dirty="0">
                <a:solidFill>
                  <a:srgbClr val="000000"/>
                </a:solidFill>
                <a:latin typeface="Calibri"/>
                <a:cs typeface="Calibri"/>
              </a:rPr>
              <a:t>nTIDE News</a:t>
            </a:r>
            <a:br>
              <a:rPr lang="en-US" sz="5400" b="1" dirty="0">
                <a:solidFill>
                  <a:srgbClr val="000000"/>
                </a:solidFill>
                <a:latin typeface="Calibri"/>
                <a:cs typeface="Calibri"/>
              </a:rPr>
            </a:br>
            <a:r>
              <a:rPr lang="en-US" sz="2000" b="1" dirty="0">
                <a:solidFill>
                  <a:srgbClr val="000000"/>
                </a:solidFill>
                <a:latin typeface="Calibri"/>
                <a:cs typeface="Calibri"/>
              </a:rPr>
              <a:t> </a:t>
            </a:r>
            <a:endParaRPr lang="en-US" sz="2400" dirty="0">
              <a:solidFill>
                <a:srgbClr val="000000"/>
              </a:solidFill>
              <a:latin typeface="Arial"/>
              <a:cs typeface="Arial"/>
            </a:endParaRPr>
          </a:p>
          <a:p>
            <a:pPr algn="ctr">
              <a:buNone/>
              <a:tabLst>
                <a:tab pos="182880" algn="l"/>
              </a:tabLst>
            </a:pPr>
            <a:endParaRPr lang="en-US" sz="2000" b="1" dirty="0">
              <a:latin typeface="Calibri"/>
              <a:cs typeface="Calibri"/>
            </a:endParaRPr>
          </a:p>
          <a:p>
            <a:pPr algn="ctr">
              <a:buNone/>
              <a:tabLst>
                <a:tab pos="182880" algn="l"/>
              </a:tabLst>
            </a:pPr>
            <a:r>
              <a:rPr lang="en-US" dirty="0">
                <a:solidFill>
                  <a:srgbClr val="000000"/>
                </a:solidFill>
                <a:latin typeface="Calibri"/>
                <a:cs typeface="Calibri"/>
              </a:rPr>
              <a:t>Denise Rozell</a:t>
            </a:r>
            <a:br>
              <a:rPr lang="en-US" dirty="0">
                <a:solidFill>
                  <a:srgbClr val="000000"/>
                </a:solidFill>
                <a:latin typeface="Calibri"/>
                <a:cs typeface="Calibri"/>
              </a:rPr>
            </a:br>
            <a:r>
              <a:rPr lang="en-US" sz="2000" b="1" dirty="0">
                <a:solidFill>
                  <a:srgbClr val="000000"/>
                </a:solidFill>
                <a:latin typeface="Calibri"/>
                <a:cs typeface="Calibri"/>
              </a:rPr>
              <a:t> </a:t>
            </a:r>
            <a:r>
              <a:rPr lang="en-US" sz="2400" dirty="0">
                <a:solidFill>
                  <a:srgbClr val="000000"/>
                </a:solidFill>
                <a:latin typeface="Calibri"/>
                <a:cs typeface="Calibri"/>
              </a:rPr>
              <a:t>Association of University Centers on Disabilities (AUCD</a:t>
            </a:r>
            <a:r>
              <a:rPr lang="en-US" sz="2400" dirty="0">
                <a:latin typeface="Calibri"/>
                <a:cs typeface="Calibri"/>
              </a:rPr>
              <a:t>)</a:t>
            </a:r>
            <a:endParaRPr lang="en-US" sz="2400" dirty="0">
              <a:cs typeface="Arial"/>
            </a:endParaRPr>
          </a:p>
        </p:txBody>
      </p:sp>
      <p:sp>
        <p:nvSpPr>
          <p:cNvPr id="3076" name="Rectangle 14"/>
          <p:cNvSpPr>
            <a:spLocks noChangeArrowheads="1"/>
          </p:cNvSpPr>
          <p:nvPr/>
        </p:nvSpPr>
        <p:spPr bwMode="auto">
          <a:xfrm>
            <a:off x="1524000" y="0"/>
            <a:ext cx="9144000" cy="637142"/>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auto">
              <a:spcBef>
                <a:spcPts val="0"/>
              </a:spcBef>
              <a:spcAft>
                <a:spcPts val="0"/>
              </a:spcAft>
              <a:defRPr/>
            </a:pPr>
            <a:endParaRPr lang="en-US" kern="0" dirty="0">
              <a:solidFill>
                <a:sysClr val="windowText" lastClr="000000"/>
              </a:solidFill>
            </a:endParaRPr>
          </a:p>
        </p:txBody>
      </p:sp>
      <p:sp>
        <p:nvSpPr>
          <p:cNvPr id="10" name="TextBox 9"/>
          <p:cNvSpPr txBox="1"/>
          <p:nvPr/>
        </p:nvSpPr>
        <p:spPr>
          <a:xfrm>
            <a:off x="1792289" y="152400"/>
            <a:ext cx="2212975" cy="338554"/>
          </a:xfrm>
          <a:prstGeom prst="rect">
            <a:avLst/>
          </a:prstGeom>
          <a:noFill/>
        </p:spPr>
        <p:txBody>
          <a:bodyPr wrap="square" rtlCol="0">
            <a:spAutoFit/>
          </a:bodyPr>
          <a:lstStyle/>
          <a:p>
            <a:pPr fontAlgn="auto">
              <a:spcBef>
                <a:spcPts val="0"/>
              </a:spcBef>
              <a:spcAft>
                <a:spcPts val="0"/>
              </a:spcAft>
              <a:defRPr/>
            </a:pPr>
            <a:r>
              <a:rPr lang="en-US" sz="1600" b="1" i="1" kern="0" dirty="0">
                <a:solidFill>
                  <a:schemeClr val="bg1"/>
                </a:solidFill>
              </a:rPr>
              <a:t>#nTIDELearn</a:t>
            </a:r>
          </a:p>
        </p:txBody>
      </p:sp>
      <p:pic>
        <p:nvPicPr>
          <p:cNvPr id="11" name="Picture 10"/>
          <p:cNvPicPr>
            <a:picLocks noChangeAspect="1"/>
          </p:cNvPicPr>
          <p:nvPr/>
        </p:nvPicPr>
        <p:blipFill>
          <a:blip r:embed="rId3"/>
          <a:stretch>
            <a:fillRect/>
          </a:stretch>
        </p:blipFill>
        <p:spPr>
          <a:xfrm>
            <a:off x="9673267" y="80365"/>
            <a:ext cx="952549" cy="482625"/>
          </a:xfrm>
          <a:prstGeom prst="rect">
            <a:avLst/>
          </a:prstGeom>
        </p:spPr>
      </p:pic>
      <p:pic>
        <p:nvPicPr>
          <p:cNvPr id="2" name="Picture 2"/>
          <p:cNvPicPr>
            <a:picLocks noChangeAspect="1"/>
          </p:cNvPicPr>
          <p:nvPr/>
        </p:nvPicPr>
        <p:blipFill>
          <a:blip r:embed="rId4"/>
          <a:stretch>
            <a:fillRect/>
          </a:stretch>
        </p:blipFill>
        <p:spPr>
          <a:xfrm>
            <a:off x="9212513" y="6277490"/>
            <a:ext cx="1314633" cy="495369"/>
          </a:xfrm>
          <a:prstGeom prst="rect">
            <a:avLst/>
          </a:prstGeom>
        </p:spPr>
      </p:pic>
      <p:sp>
        <p:nvSpPr>
          <p:cNvPr id="3" name="TextBox 2">
            <a:extLst>
              <a:ext uri="{FF2B5EF4-FFF2-40B4-BE49-F238E27FC236}">
                <a16:creationId xmlns:a16="http://schemas.microsoft.com/office/drawing/2014/main" id="{C636762E-5DFC-42D3-84CD-D17CE6F8C9D8}"/>
              </a:ext>
            </a:extLst>
          </p:cNvPr>
          <p:cNvSpPr txBox="1"/>
          <p:nvPr/>
        </p:nvSpPr>
        <p:spPr>
          <a:xfrm>
            <a:off x="-2079434" y="3186629"/>
            <a:ext cx="82627" cy="46166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dirty="0">
              <a:latin typeface="Calibri"/>
              <a:cs typeface="Calibri"/>
            </a:endParaRPr>
          </a:p>
        </p:txBody>
      </p:sp>
      <p:sp>
        <p:nvSpPr>
          <p:cNvPr id="4" name="Rectangle 14">
            <a:extLst>
              <a:ext uri="{FF2B5EF4-FFF2-40B4-BE49-F238E27FC236}">
                <a16:creationId xmlns:a16="http://schemas.microsoft.com/office/drawing/2014/main" id="{F37E80E9-D7B3-4CB4-A121-2AAB0097F26A}"/>
              </a:ext>
            </a:extLst>
          </p:cNvPr>
          <p:cNvSpPr>
            <a:spLocks noChangeArrowheads="1"/>
          </p:cNvSpPr>
          <p:nvPr/>
        </p:nvSpPr>
        <p:spPr bwMode="auto">
          <a:xfrm>
            <a:off x="0" y="0"/>
            <a:ext cx="12192000" cy="68580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 name="TextBox 5">
            <a:extLst>
              <a:ext uri="{FF2B5EF4-FFF2-40B4-BE49-F238E27FC236}">
                <a16:creationId xmlns:a16="http://schemas.microsoft.com/office/drawing/2014/main" id="{7C9DE656-8E67-4C5A-9049-B517C0B2319A}"/>
              </a:ext>
            </a:extLst>
          </p:cNvPr>
          <p:cNvSpPr txBox="1"/>
          <p:nvPr/>
        </p:nvSpPr>
        <p:spPr>
          <a:xfrm>
            <a:off x="152400" y="173622"/>
            <a:ext cx="2212975" cy="338554"/>
          </a:xfrm>
          <a:prstGeom prst="rect">
            <a:avLst/>
          </a:prstGeom>
          <a:noFill/>
        </p:spPr>
        <p:txBody>
          <a:bodyPr wrap="square" rtlCol="0">
            <a:spAutoFit/>
          </a:bodyPr>
          <a:lstStyle/>
          <a:p>
            <a:r>
              <a:rPr lang="en-US" sz="1600" b="1" i="1" dirty="0">
                <a:solidFill>
                  <a:schemeClr val="bg1"/>
                </a:solidFill>
              </a:rPr>
              <a:t>#</a:t>
            </a:r>
            <a:r>
              <a:rPr lang="en-US" sz="1600" b="1" i="1" dirty="0" err="1">
                <a:solidFill>
                  <a:schemeClr val="bg1"/>
                </a:solidFill>
              </a:rPr>
              <a:t>nTIDELearn</a:t>
            </a:r>
            <a:endParaRPr lang="en-US" sz="1600" b="1" i="1" dirty="0">
              <a:solidFill>
                <a:schemeClr val="bg1"/>
              </a:solidFill>
            </a:endParaRPr>
          </a:p>
        </p:txBody>
      </p:sp>
      <p:pic>
        <p:nvPicPr>
          <p:cNvPr id="7" name="Picture 6">
            <a:extLst>
              <a:ext uri="{FF2B5EF4-FFF2-40B4-BE49-F238E27FC236}">
                <a16:creationId xmlns:a16="http://schemas.microsoft.com/office/drawing/2014/main" id="{39734F74-058D-48BB-9972-4EE2E5186830}"/>
              </a:ext>
            </a:extLst>
          </p:cNvPr>
          <p:cNvPicPr>
            <a:picLocks noChangeAspect="1"/>
          </p:cNvPicPr>
          <p:nvPr/>
        </p:nvPicPr>
        <p:blipFill>
          <a:blip r:embed="rId3"/>
          <a:stretch>
            <a:fillRect/>
          </a:stretch>
        </p:blipFill>
        <p:spPr>
          <a:xfrm>
            <a:off x="10972800" y="101587"/>
            <a:ext cx="952549" cy="482625"/>
          </a:xfrm>
          <a:prstGeom prst="rect">
            <a:avLst/>
          </a:prstGeom>
        </p:spPr>
      </p:pic>
      <p:sp>
        <p:nvSpPr>
          <p:cNvPr id="14" name="Slide Number Placeholder 13">
            <a:extLst>
              <a:ext uri="{FF2B5EF4-FFF2-40B4-BE49-F238E27FC236}">
                <a16:creationId xmlns:a16="http://schemas.microsoft.com/office/drawing/2014/main" id="{6B4E449F-7E22-4131-AB81-6496FA7E1E90}"/>
              </a:ext>
            </a:extLst>
          </p:cNvPr>
          <p:cNvSpPr>
            <a:spLocks noGrp="1"/>
          </p:cNvSpPr>
          <p:nvPr>
            <p:ph type="sldNum" sz="quarter" idx="10"/>
          </p:nvPr>
        </p:nvSpPr>
        <p:spPr/>
        <p:txBody>
          <a:bodyPr/>
          <a:lstStyle/>
          <a:p>
            <a:pPr>
              <a:defRPr/>
            </a:pPr>
            <a:fld id="{843CCB1A-5FAC-44C2-A958-39EC00897567}" type="slidenum">
              <a:rPr lang="en-US" smtClean="0"/>
              <a:pPr>
                <a:defRPr/>
              </a:pPr>
              <a:t>23</a:t>
            </a:fld>
            <a:endParaRPr lang="en-US"/>
          </a:p>
        </p:txBody>
      </p:sp>
    </p:spTree>
    <p:extLst>
      <p:ext uri="{BB962C8B-B14F-4D97-AF65-F5344CB8AC3E}">
        <p14:creationId xmlns:p14="http://schemas.microsoft.com/office/powerpoint/2010/main" val="5744597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12"/>
          <p:cNvSpPr txBox="1">
            <a:spLocks noGrp="1" noChangeArrowheads="1"/>
          </p:cNvSpPr>
          <p:nvPr>
            <p:ph type="title"/>
          </p:nvPr>
        </p:nvSpPr>
        <p:spPr bwMode="auto">
          <a:xfrm>
            <a:off x="1981200" y="716947"/>
            <a:ext cx="8229600" cy="1190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4000" b="1" dirty="0">
                <a:latin typeface="Calibri" panose="020F0502020204030204" pitchFamily="34" charset="0"/>
                <a:cs typeface="Calibri" panose="020F0502020204030204" pitchFamily="34" charset="0"/>
              </a:rPr>
              <a:t>Federal Policy Update – COVID 19</a:t>
            </a:r>
            <a:br>
              <a:rPr lang="en-US" sz="4000" b="1" dirty="0">
                <a:latin typeface="Calibri" panose="020F0502020204030204" pitchFamily="34" charset="0"/>
                <a:cs typeface="Calibri" panose="020F0502020204030204" pitchFamily="34" charset="0"/>
              </a:rPr>
            </a:br>
            <a:r>
              <a:rPr lang="en-US" sz="4000" b="1" dirty="0">
                <a:latin typeface="Calibri" panose="020F0502020204030204" pitchFamily="34" charset="0"/>
                <a:cs typeface="Calibri" panose="020F0502020204030204" pitchFamily="34" charset="0"/>
              </a:rPr>
              <a:t>Stimulus/Relief Bills </a:t>
            </a:r>
          </a:p>
        </p:txBody>
      </p:sp>
      <p:sp>
        <p:nvSpPr>
          <p:cNvPr id="5" name="Content Placeholder 4"/>
          <p:cNvSpPr>
            <a:spLocks noGrp="1"/>
          </p:cNvSpPr>
          <p:nvPr>
            <p:ph idx="1"/>
          </p:nvPr>
        </p:nvSpPr>
        <p:spPr>
          <a:xfrm>
            <a:off x="1981201" y="2362200"/>
            <a:ext cx="8480425" cy="4343400"/>
          </a:xfrm>
          <a:ln>
            <a:noFill/>
          </a:ln>
        </p:spPr>
        <p:txBody>
          <a:bodyPr/>
          <a:lstStyle/>
          <a:p>
            <a:r>
              <a:rPr lang="en-US" dirty="0">
                <a:latin typeface="Calibri" panose="020F0502020204030204" pitchFamily="34" charset="0"/>
                <a:cs typeface="Calibri" panose="020F0502020204030204" pitchFamily="34" charset="0"/>
              </a:rPr>
              <a:t>Final Push for COVID 4????</a:t>
            </a:r>
          </a:p>
          <a:p>
            <a:r>
              <a:rPr lang="en-US" dirty="0">
                <a:latin typeface="Calibri" panose="020F0502020204030204" pitchFamily="34" charset="0"/>
                <a:cs typeface="Calibri" panose="020F0502020204030204" pitchFamily="34" charset="0"/>
              </a:rPr>
              <a:t>What we are hearing </a:t>
            </a:r>
          </a:p>
          <a:p>
            <a:pPr lvl="1">
              <a:buFont typeface="Courier New" panose="02070309020205020404" pitchFamily="49" charset="0"/>
              <a:buChar char="o"/>
            </a:pPr>
            <a:r>
              <a:rPr lang="en-US" dirty="0">
                <a:latin typeface="Calibri" panose="020F0502020204030204" pitchFamily="34" charset="0"/>
                <a:cs typeface="Calibri" panose="020F0502020204030204" pitchFamily="34" charset="0"/>
              </a:rPr>
              <a:t>Negotiations are between White House and Democrats</a:t>
            </a:r>
          </a:p>
          <a:p>
            <a:pPr lvl="1">
              <a:buFont typeface="Courier New" panose="02070309020205020404" pitchFamily="49" charset="0"/>
              <a:buChar char="o"/>
            </a:pPr>
            <a:r>
              <a:rPr lang="en-US" dirty="0">
                <a:latin typeface="Calibri" panose="020F0502020204030204" pitchFamily="34" charset="0"/>
                <a:cs typeface="Calibri" panose="020F0502020204030204" pitchFamily="34" charset="0"/>
              </a:rPr>
              <a:t>No top line numbers yet -- $3T vs $1T</a:t>
            </a:r>
          </a:p>
          <a:p>
            <a:pPr lvl="1">
              <a:buFont typeface="Courier New" panose="02070309020205020404" pitchFamily="49" charset="0"/>
              <a:buChar char="o"/>
            </a:pPr>
            <a:r>
              <a:rPr lang="en-US" dirty="0">
                <a:latin typeface="Calibri" panose="020F0502020204030204" pitchFamily="34" charset="0"/>
                <a:cs typeface="Calibri" panose="020F0502020204030204" pitchFamily="34" charset="0"/>
              </a:rPr>
              <a:t>Limited state aid </a:t>
            </a:r>
          </a:p>
          <a:p>
            <a:pPr lvl="1">
              <a:buFont typeface="Courier New" panose="02070309020205020404" pitchFamily="49" charset="0"/>
              <a:buChar char="o"/>
            </a:pPr>
            <a:r>
              <a:rPr lang="en-US" dirty="0">
                <a:latin typeface="Calibri" panose="020F0502020204030204" pitchFamily="34" charset="0"/>
                <a:cs typeface="Calibri" panose="020F0502020204030204" pitchFamily="34" charset="0"/>
              </a:rPr>
              <a:t>22 organization Call-in Day 8/4; Senate D’s Day of Action 8/5</a:t>
            </a:r>
          </a:p>
          <a:p>
            <a:pPr lvl="1">
              <a:spcBef>
                <a:spcPts val="20"/>
              </a:spcBef>
              <a:buFont typeface="Arial" panose="020B0604020202020204" pitchFamily="34" charset="0"/>
              <a:buChar char="•"/>
              <a:tabLst>
                <a:tab pos="182880" algn="l"/>
              </a:tabLst>
            </a:pPr>
            <a:endParaRPr lang="en-US" sz="2400" dirty="0">
              <a:latin typeface="Calibri" panose="020F0502020204030204" pitchFamily="34" charset="0"/>
              <a:cs typeface="Calibri" panose="020F0502020204030204" pitchFamily="34" charset="0"/>
            </a:endParaRPr>
          </a:p>
          <a:p>
            <a:pPr>
              <a:spcBef>
                <a:spcPts val="20"/>
              </a:spcBef>
              <a:buFont typeface="Arial" panose="020B0604020202020204" pitchFamily="34" charset="0"/>
              <a:buChar char="•"/>
              <a:tabLst>
                <a:tab pos="182880" algn="l"/>
              </a:tabLst>
            </a:pPr>
            <a:endParaRPr lang="en-US" dirty="0">
              <a:latin typeface="Calibri"/>
              <a:cs typeface="Calibri"/>
            </a:endParaRPr>
          </a:p>
          <a:p>
            <a:pPr lvl="1">
              <a:spcBef>
                <a:spcPts val="20"/>
              </a:spcBef>
              <a:buFont typeface="Arial" panose="020B0604020202020204" pitchFamily="34" charset="0"/>
              <a:buChar char="•"/>
              <a:tabLst>
                <a:tab pos="182880" algn="l"/>
              </a:tabLst>
            </a:pPr>
            <a:endParaRPr lang="en-US" sz="2400" dirty="0">
              <a:latin typeface="Calibri"/>
              <a:cs typeface="Calibri"/>
            </a:endParaRPr>
          </a:p>
          <a:p>
            <a:pPr marL="0" indent="0">
              <a:spcBef>
                <a:spcPts val="20"/>
              </a:spcBef>
              <a:buNone/>
              <a:tabLst>
                <a:tab pos="182880" algn="l"/>
              </a:tabLst>
            </a:pPr>
            <a:endParaRPr lang="en-US" sz="2400" dirty="0">
              <a:latin typeface="Calibri"/>
              <a:cs typeface="Calibri"/>
            </a:endParaRPr>
          </a:p>
          <a:p>
            <a:pPr>
              <a:spcBef>
                <a:spcPts val="20"/>
              </a:spcBef>
              <a:buFont typeface="Arial"/>
              <a:buChar char="•"/>
              <a:tabLst>
                <a:tab pos="182880" algn="l"/>
              </a:tabLst>
            </a:pPr>
            <a:endParaRPr lang="en-US" sz="2400" dirty="0">
              <a:latin typeface="Calibri"/>
              <a:cs typeface="Calibri"/>
            </a:endParaRPr>
          </a:p>
          <a:p>
            <a:pPr>
              <a:buFont typeface="Arial"/>
              <a:buChar char="•"/>
              <a:tabLst>
                <a:tab pos="182880" algn="l"/>
              </a:tabLst>
            </a:pPr>
            <a:endParaRPr lang="en-US" sz="2800" dirty="0">
              <a:latin typeface="Calibri"/>
              <a:cs typeface="Calibri"/>
            </a:endParaRPr>
          </a:p>
          <a:p>
            <a:pPr>
              <a:buFont typeface="Arial"/>
              <a:buChar char="•"/>
              <a:tabLst>
                <a:tab pos="182880" algn="l"/>
              </a:tabLst>
            </a:pPr>
            <a:endParaRPr lang="en-US" sz="2800" dirty="0">
              <a:latin typeface="Calibri"/>
              <a:cs typeface="Calibri"/>
            </a:endParaRPr>
          </a:p>
        </p:txBody>
      </p:sp>
      <p:sp>
        <p:nvSpPr>
          <p:cNvPr id="3076" name="Rectangle 14"/>
          <p:cNvSpPr>
            <a:spLocks noChangeArrowheads="1"/>
          </p:cNvSpPr>
          <p:nvPr/>
        </p:nvSpPr>
        <p:spPr bwMode="auto">
          <a:xfrm>
            <a:off x="1524000" y="0"/>
            <a:ext cx="9144000" cy="637142"/>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auto">
              <a:spcBef>
                <a:spcPts val="0"/>
              </a:spcBef>
              <a:spcAft>
                <a:spcPts val="0"/>
              </a:spcAft>
              <a:defRPr/>
            </a:pPr>
            <a:endParaRPr lang="en-US" kern="0" dirty="0">
              <a:solidFill>
                <a:sysClr val="windowText" lastClr="000000"/>
              </a:solidFill>
            </a:endParaRPr>
          </a:p>
        </p:txBody>
      </p:sp>
      <p:sp>
        <p:nvSpPr>
          <p:cNvPr id="10" name="TextBox 9"/>
          <p:cNvSpPr txBox="1"/>
          <p:nvPr/>
        </p:nvSpPr>
        <p:spPr>
          <a:xfrm>
            <a:off x="1792289" y="152400"/>
            <a:ext cx="2212975" cy="338554"/>
          </a:xfrm>
          <a:prstGeom prst="rect">
            <a:avLst/>
          </a:prstGeom>
          <a:noFill/>
        </p:spPr>
        <p:txBody>
          <a:bodyPr wrap="square" rtlCol="0">
            <a:spAutoFit/>
          </a:bodyPr>
          <a:lstStyle/>
          <a:p>
            <a:pPr fontAlgn="auto">
              <a:spcBef>
                <a:spcPts val="0"/>
              </a:spcBef>
              <a:spcAft>
                <a:spcPts val="0"/>
              </a:spcAft>
              <a:defRPr/>
            </a:pPr>
            <a:r>
              <a:rPr lang="en-US" sz="1600" b="1" i="1" kern="0" dirty="0">
                <a:solidFill>
                  <a:srgbClr val="FFFFFF"/>
                </a:solidFill>
              </a:rPr>
              <a:t>#nTIDELearn</a:t>
            </a:r>
          </a:p>
        </p:txBody>
      </p:sp>
      <p:pic>
        <p:nvPicPr>
          <p:cNvPr id="11" name="Picture 10"/>
          <p:cNvPicPr>
            <a:picLocks noChangeAspect="1"/>
          </p:cNvPicPr>
          <p:nvPr/>
        </p:nvPicPr>
        <p:blipFill>
          <a:blip r:embed="rId3"/>
          <a:stretch>
            <a:fillRect/>
          </a:stretch>
        </p:blipFill>
        <p:spPr>
          <a:xfrm>
            <a:off x="9673267" y="80365"/>
            <a:ext cx="952549" cy="482625"/>
          </a:xfrm>
          <a:prstGeom prst="rect">
            <a:avLst/>
          </a:prstGeom>
        </p:spPr>
      </p:pic>
      <p:pic>
        <p:nvPicPr>
          <p:cNvPr id="2" name="Picture 2"/>
          <p:cNvPicPr>
            <a:picLocks noChangeAspect="1"/>
          </p:cNvPicPr>
          <p:nvPr/>
        </p:nvPicPr>
        <p:blipFill>
          <a:blip r:embed="rId4"/>
          <a:stretch>
            <a:fillRect/>
          </a:stretch>
        </p:blipFill>
        <p:spPr>
          <a:xfrm>
            <a:off x="9146993" y="6282268"/>
            <a:ext cx="1314633" cy="495369"/>
          </a:xfrm>
          <a:prstGeom prst="rect">
            <a:avLst/>
          </a:prstGeom>
        </p:spPr>
      </p:pic>
      <p:sp>
        <p:nvSpPr>
          <p:cNvPr id="3" name="TextBox 2">
            <a:extLst>
              <a:ext uri="{FF2B5EF4-FFF2-40B4-BE49-F238E27FC236}">
                <a16:creationId xmlns:a16="http://schemas.microsoft.com/office/drawing/2014/main" id="{C636762E-5DFC-42D3-84CD-D17CE6F8C9D8}"/>
              </a:ext>
            </a:extLst>
          </p:cNvPr>
          <p:cNvSpPr txBox="1"/>
          <p:nvPr/>
        </p:nvSpPr>
        <p:spPr>
          <a:xfrm>
            <a:off x="-2079434" y="3186629"/>
            <a:ext cx="82627" cy="46166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endParaRPr lang="en-US" sz="2400" dirty="0">
              <a:solidFill>
                <a:srgbClr val="000000"/>
              </a:solidFill>
              <a:latin typeface="Calibri"/>
              <a:cs typeface="Calibri"/>
            </a:endParaRPr>
          </a:p>
        </p:txBody>
      </p:sp>
      <p:sp>
        <p:nvSpPr>
          <p:cNvPr id="4" name="Rectangle 14">
            <a:extLst>
              <a:ext uri="{FF2B5EF4-FFF2-40B4-BE49-F238E27FC236}">
                <a16:creationId xmlns:a16="http://schemas.microsoft.com/office/drawing/2014/main" id="{EC4C8E5C-225E-4EC4-9BDD-A37A90991C35}"/>
              </a:ext>
            </a:extLst>
          </p:cNvPr>
          <p:cNvSpPr>
            <a:spLocks noChangeArrowheads="1"/>
          </p:cNvSpPr>
          <p:nvPr/>
        </p:nvSpPr>
        <p:spPr bwMode="auto">
          <a:xfrm>
            <a:off x="0" y="0"/>
            <a:ext cx="12192000" cy="68580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 name="TextBox 5">
            <a:extLst>
              <a:ext uri="{FF2B5EF4-FFF2-40B4-BE49-F238E27FC236}">
                <a16:creationId xmlns:a16="http://schemas.microsoft.com/office/drawing/2014/main" id="{956E4951-1F01-4E89-B7EB-6BE11AFD48D5}"/>
              </a:ext>
            </a:extLst>
          </p:cNvPr>
          <p:cNvSpPr txBox="1"/>
          <p:nvPr/>
        </p:nvSpPr>
        <p:spPr>
          <a:xfrm>
            <a:off x="152400" y="173622"/>
            <a:ext cx="2212975" cy="338554"/>
          </a:xfrm>
          <a:prstGeom prst="rect">
            <a:avLst/>
          </a:prstGeom>
          <a:noFill/>
        </p:spPr>
        <p:txBody>
          <a:bodyPr wrap="square" rtlCol="0">
            <a:spAutoFit/>
          </a:bodyPr>
          <a:lstStyle/>
          <a:p>
            <a:r>
              <a:rPr lang="en-US" sz="1600" b="1" i="1" dirty="0">
                <a:solidFill>
                  <a:schemeClr val="bg1"/>
                </a:solidFill>
              </a:rPr>
              <a:t>#</a:t>
            </a:r>
            <a:r>
              <a:rPr lang="en-US" sz="1600" b="1" i="1" dirty="0" err="1">
                <a:solidFill>
                  <a:schemeClr val="bg1"/>
                </a:solidFill>
              </a:rPr>
              <a:t>nTIDELearn</a:t>
            </a:r>
            <a:endParaRPr lang="en-US" sz="1600" b="1" i="1" dirty="0">
              <a:solidFill>
                <a:schemeClr val="bg1"/>
              </a:solidFill>
            </a:endParaRPr>
          </a:p>
        </p:txBody>
      </p:sp>
      <p:pic>
        <p:nvPicPr>
          <p:cNvPr id="7" name="Picture 6">
            <a:extLst>
              <a:ext uri="{FF2B5EF4-FFF2-40B4-BE49-F238E27FC236}">
                <a16:creationId xmlns:a16="http://schemas.microsoft.com/office/drawing/2014/main" id="{0CEF1FAE-09A4-401F-B54A-D3C22BCA9E83}"/>
              </a:ext>
            </a:extLst>
          </p:cNvPr>
          <p:cNvPicPr>
            <a:picLocks noChangeAspect="1"/>
          </p:cNvPicPr>
          <p:nvPr/>
        </p:nvPicPr>
        <p:blipFill>
          <a:blip r:embed="rId3"/>
          <a:stretch>
            <a:fillRect/>
          </a:stretch>
        </p:blipFill>
        <p:spPr>
          <a:xfrm>
            <a:off x="10972800" y="101587"/>
            <a:ext cx="952549" cy="482625"/>
          </a:xfrm>
          <a:prstGeom prst="rect">
            <a:avLst/>
          </a:prstGeom>
        </p:spPr>
      </p:pic>
      <p:sp>
        <p:nvSpPr>
          <p:cNvPr id="14" name="Slide Number Placeholder 13">
            <a:extLst>
              <a:ext uri="{FF2B5EF4-FFF2-40B4-BE49-F238E27FC236}">
                <a16:creationId xmlns:a16="http://schemas.microsoft.com/office/drawing/2014/main" id="{037124EA-4AA0-4042-BE56-9AD30461A169}"/>
              </a:ext>
            </a:extLst>
          </p:cNvPr>
          <p:cNvSpPr>
            <a:spLocks noGrp="1"/>
          </p:cNvSpPr>
          <p:nvPr>
            <p:ph type="sldNum" sz="quarter" idx="10"/>
          </p:nvPr>
        </p:nvSpPr>
        <p:spPr/>
        <p:txBody>
          <a:bodyPr/>
          <a:lstStyle/>
          <a:p>
            <a:pPr>
              <a:defRPr/>
            </a:pPr>
            <a:fld id="{843CCB1A-5FAC-44C2-A958-39EC00897567}" type="slidenum">
              <a:rPr lang="en-US" smtClean="0"/>
              <a:pPr>
                <a:defRPr/>
              </a:pPr>
              <a:t>24</a:t>
            </a:fld>
            <a:endParaRPr lang="en-US"/>
          </a:p>
        </p:txBody>
      </p:sp>
    </p:spTree>
    <p:extLst>
      <p:ext uri="{BB962C8B-B14F-4D97-AF65-F5344CB8AC3E}">
        <p14:creationId xmlns:p14="http://schemas.microsoft.com/office/powerpoint/2010/main" val="7203376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12"/>
          <p:cNvSpPr txBox="1">
            <a:spLocks noGrp="1" noChangeArrowheads="1"/>
          </p:cNvSpPr>
          <p:nvPr>
            <p:ph type="title"/>
          </p:nvPr>
        </p:nvSpPr>
        <p:spPr bwMode="auto">
          <a:xfrm>
            <a:off x="1981200" y="716947"/>
            <a:ext cx="8229600" cy="1190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4000" b="1" dirty="0">
                <a:latin typeface="Calibri" panose="020F0502020204030204" pitchFamily="34" charset="0"/>
                <a:cs typeface="Calibri" panose="020F0502020204030204" pitchFamily="34" charset="0"/>
              </a:rPr>
              <a:t>COVID 19  Stimulus/Relief Bills </a:t>
            </a:r>
          </a:p>
        </p:txBody>
      </p:sp>
      <p:sp>
        <p:nvSpPr>
          <p:cNvPr id="5" name="Content Placeholder 4"/>
          <p:cNvSpPr>
            <a:spLocks noGrp="1"/>
          </p:cNvSpPr>
          <p:nvPr>
            <p:ph idx="1"/>
          </p:nvPr>
        </p:nvSpPr>
        <p:spPr>
          <a:xfrm>
            <a:off x="1981201" y="1752600"/>
            <a:ext cx="8480425" cy="4953000"/>
          </a:xfrm>
          <a:ln>
            <a:noFill/>
          </a:ln>
        </p:spPr>
        <p:txBody>
          <a:bodyPr/>
          <a:lstStyle/>
          <a:p>
            <a:pPr>
              <a:buFont typeface="Arial" panose="020B0604020202020204" pitchFamily="34" charset="0"/>
              <a:buChar char="•"/>
            </a:pPr>
            <a:r>
              <a:rPr lang="en-US" dirty="0">
                <a:latin typeface="Calibri" panose="020F0502020204030204" pitchFamily="34" charset="0"/>
                <a:cs typeface="Calibri" panose="020F0502020204030204" pitchFamily="34" charset="0"/>
              </a:rPr>
              <a:t>May be on the table: </a:t>
            </a:r>
          </a:p>
          <a:p>
            <a:pPr lvl="1">
              <a:buFont typeface="Courier New" panose="02070309020205020404" pitchFamily="49" charset="0"/>
              <a:buChar char="o"/>
            </a:pPr>
            <a:r>
              <a:rPr lang="en-US" dirty="0">
                <a:latin typeface="Calibri" panose="020F0502020204030204" pitchFamily="34" charset="0"/>
                <a:cs typeface="Calibri" panose="020F0502020204030204" pitchFamily="34" charset="0"/>
              </a:rPr>
              <a:t>Enhanced Unemployment – extra $600 per week expired 7.31.20</a:t>
            </a:r>
          </a:p>
          <a:p>
            <a:pPr lvl="1">
              <a:buFont typeface="Courier New" panose="02070309020205020404" pitchFamily="49" charset="0"/>
              <a:buChar char="o"/>
            </a:pPr>
            <a:r>
              <a:rPr lang="en-US" dirty="0">
                <a:latin typeface="Calibri" panose="020F0502020204030204" pitchFamily="34" charset="0"/>
                <a:cs typeface="Calibri" panose="020F0502020204030204" pitchFamily="34" charset="0"/>
              </a:rPr>
              <a:t>Eviction Protection </a:t>
            </a:r>
          </a:p>
          <a:p>
            <a:pPr lvl="1">
              <a:buFont typeface="Courier New" panose="02070309020205020404" pitchFamily="49" charset="0"/>
              <a:buChar char="o"/>
            </a:pPr>
            <a:r>
              <a:rPr lang="en-US" dirty="0">
                <a:latin typeface="Calibri" panose="020F0502020204030204" pitchFamily="34" charset="0"/>
                <a:cs typeface="Calibri" panose="020F0502020204030204" pitchFamily="34" charset="0"/>
              </a:rPr>
              <a:t>Postal Service </a:t>
            </a:r>
          </a:p>
          <a:p>
            <a:pPr lvl="1">
              <a:buFont typeface="Courier New" panose="02070309020205020404" pitchFamily="49" charset="0"/>
              <a:buChar char="o"/>
            </a:pPr>
            <a:r>
              <a:rPr lang="en-US" dirty="0">
                <a:latin typeface="Calibri" panose="020F0502020204030204" pitchFamily="34" charset="0"/>
                <a:cs typeface="Calibri" panose="020F0502020204030204" pitchFamily="34" charset="0"/>
              </a:rPr>
              <a:t>Liability Protection – ADA, civil rights, Rehab Act, GINA, ADEA, </a:t>
            </a:r>
          </a:p>
          <a:p>
            <a:pPr lvl="1">
              <a:buFont typeface="Courier New" panose="02070309020205020404" pitchFamily="49" charset="0"/>
              <a:buChar char="o"/>
            </a:pPr>
            <a:r>
              <a:rPr lang="en-US" dirty="0">
                <a:latin typeface="Calibri" panose="020F0502020204030204" pitchFamily="34" charset="0"/>
                <a:cs typeface="Calibri" panose="020F0502020204030204" pitchFamily="34" charset="0"/>
              </a:rPr>
              <a:t>School Funding – specific funding for IDEA?? </a:t>
            </a:r>
          </a:p>
          <a:p>
            <a:pPr lvl="1">
              <a:buFont typeface="Courier New" panose="02070309020205020404" pitchFamily="49" charset="0"/>
              <a:buChar char="o"/>
            </a:pPr>
            <a:r>
              <a:rPr lang="en-US" dirty="0">
                <a:latin typeface="Calibri" panose="020F0502020204030204" pitchFamily="34" charset="0"/>
                <a:cs typeface="Calibri" panose="020F0502020204030204" pitchFamily="34" charset="0"/>
              </a:rPr>
              <a:t>Nutrition funding – SNAP; some agreement</a:t>
            </a:r>
          </a:p>
          <a:p>
            <a:pPr lvl="1">
              <a:spcBef>
                <a:spcPts val="20"/>
              </a:spcBef>
              <a:buFont typeface="Arial" panose="020B0604020202020204" pitchFamily="34" charset="0"/>
              <a:buChar char="•"/>
              <a:tabLst>
                <a:tab pos="182880" algn="l"/>
              </a:tabLst>
            </a:pPr>
            <a:endParaRPr lang="en-US" sz="2400" dirty="0">
              <a:latin typeface="Calibri" panose="020F0502020204030204" pitchFamily="34" charset="0"/>
              <a:cs typeface="Calibri" panose="020F0502020204030204" pitchFamily="34" charset="0"/>
            </a:endParaRPr>
          </a:p>
          <a:p>
            <a:pPr>
              <a:spcBef>
                <a:spcPts val="20"/>
              </a:spcBef>
              <a:buFont typeface="Arial" panose="020B0604020202020204" pitchFamily="34" charset="0"/>
              <a:buChar char="•"/>
              <a:tabLst>
                <a:tab pos="182880" algn="l"/>
              </a:tabLst>
            </a:pPr>
            <a:endParaRPr lang="en-US" dirty="0">
              <a:latin typeface="Calibri"/>
              <a:cs typeface="Calibri"/>
            </a:endParaRPr>
          </a:p>
          <a:p>
            <a:pPr lvl="1">
              <a:spcBef>
                <a:spcPts val="20"/>
              </a:spcBef>
              <a:buFont typeface="Arial" panose="020B0604020202020204" pitchFamily="34" charset="0"/>
              <a:buChar char="•"/>
              <a:tabLst>
                <a:tab pos="182880" algn="l"/>
              </a:tabLst>
            </a:pPr>
            <a:endParaRPr lang="en-US" sz="2400" dirty="0">
              <a:latin typeface="Calibri"/>
              <a:cs typeface="Calibri"/>
            </a:endParaRPr>
          </a:p>
          <a:p>
            <a:pPr marL="0" indent="0">
              <a:spcBef>
                <a:spcPts val="20"/>
              </a:spcBef>
              <a:buNone/>
              <a:tabLst>
                <a:tab pos="182880" algn="l"/>
              </a:tabLst>
            </a:pPr>
            <a:endParaRPr lang="en-US" sz="2400" dirty="0">
              <a:latin typeface="Calibri"/>
              <a:cs typeface="Calibri"/>
            </a:endParaRPr>
          </a:p>
          <a:p>
            <a:pPr>
              <a:spcBef>
                <a:spcPts val="20"/>
              </a:spcBef>
              <a:buFont typeface="Arial"/>
              <a:buChar char="•"/>
              <a:tabLst>
                <a:tab pos="182880" algn="l"/>
              </a:tabLst>
            </a:pPr>
            <a:endParaRPr lang="en-US" sz="2400" dirty="0">
              <a:latin typeface="Calibri"/>
              <a:cs typeface="Calibri"/>
            </a:endParaRPr>
          </a:p>
          <a:p>
            <a:pPr>
              <a:buFont typeface="Arial"/>
              <a:buChar char="•"/>
              <a:tabLst>
                <a:tab pos="182880" algn="l"/>
              </a:tabLst>
            </a:pPr>
            <a:endParaRPr lang="en-US" sz="2800" dirty="0">
              <a:latin typeface="Calibri"/>
              <a:cs typeface="Calibri"/>
            </a:endParaRPr>
          </a:p>
          <a:p>
            <a:pPr>
              <a:buFont typeface="Arial"/>
              <a:buChar char="•"/>
              <a:tabLst>
                <a:tab pos="182880" algn="l"/>
              </a:tabLst>
            </a:pPr>
            <a:endParaRPr lang="en-US" sz="2800" dirty="0">
              <a:latin typeface="Calibri"/>
              <a:cs typeface="Calibri"/>
            </a:endParaRPr>
          </a:p>
        </p:txBody>
      </p:sp>
      <p:sp>
        <p:nvSpPr>
          <p:cNvPr id="3076" name="Rectangle 14"/>
          <p:cNvSpPr>
            <a:spLocks noChangeArrowheads="1"/>
          </p:cNvSpPr>
          <p:nvPr/>
        </p:nvSpPr>
        <p:spPr bwMode="auto">
          <a:xfrm>
            <a:off x="1524000" y="0"/>
            <a:ext cx="9144000" cy="637142"/>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auto">
              <a:spcBef>
                <a:spcPts val="0"/>
              </a:spcBef>
              <a:spcAft>
                <a:spcPts val="0"/>
              </a:spcAft>
              <a:defRPr/>
            </a:pPr>
            <a:endParaRPr lang="en-US" kern="0" dirty="0">
              <a:solidFill>
                <a:sysClr val="windowText" lastClr="000000"/>
              </a:solidFill>
            </a:endParaRPr>
          </a:p>
        </p:txBody>
      </p:sp>
      <p:sp>
        <p:nvSpPr>
          <p:cNvPr id="10" name="TextBox 9"/>
          <p:cNvSpPr txBox="1"/>
          <p:nvPr/>
        </p:nvSpPr>
        <p:spPr>
          <a:xfrm>
            <a:off x="1792289" y="152400"/>
            <a:ext cx="2212975" cy="338554"/>
          </a:xfrm>
          <a:prstGeom prst="rect">
            <a:avLst/>
          </a:prstGeom>
          <a:noFill/>
        </p:spPr>
        <p:txBody>
          <a:bodyPr wrap="square" rtlCol="0">
            <a:spAutoFit/>
          </a:bodyPr>
          <a:lstStyle/>
          <a:p>
            <a:pPr fontAlgn="auto">
              <a:spcBef>
                <a:spcPts val="0"/>
              </a:spcBef>
              <a:spcAft>
                <a:spcPts val="0"/>
              </a:spcAft>
              <a:defRPr/>
            </a:pPr>
            <a:r>
              <a:rPr lang="en-US" sz="1600" b="1" i="1" kern="0" dirty="0">
                <a:solidFill>
                  <a:srgbClr val="FFFFFF"/>
                </a:solidFill>
              </a:rPr>
              <a:t>#nTIDELearn</a:t>
            </a:r>
          </a:p>
        </p:txBody>
      </p:sp>
      <p:pic>
        <p:nvPicPr>
          <p:cNvPr id="11" name="Picture 10"/>
          <p:cNvPicPr>
            <a:picLocks noChangeAspect="1"/>
          </p:cNvPicPr>
          <p:nvPr/>
        </p:nvPicPr>
        <p:blipFill>
          <a:blip r:embed="rId3"/>
          <a:stretch>
            <a:fillRect/>
          </a:stretch>
        </p:blipFill>
        <p:spPr>
          <a:xfrm>
            <a:off x="9673267" y="80365"/>
            <a:ext cx="952549" cy="482625"/>
          </a:xfrm>
          <a:prstGeom prst="rect">
            <a:avLst/>
          </a:prstGeom>
        </p:spPr>
      </p:pic>
      <p:pic>
        <p:nvPicPr>
          <p:cNvPr id="2" name="Picture 2"/>
          <p:cNvPicPr>
            <a:picLocks noChangeAspect="1"/>
          </p:cNvPicPr>
          <p:nvPr/>
        </p:nvPicPr>
        <p:blipFill>
          <a:blip r:embed="rId4"/>
          <a:stretch>
            <a:fillRect/>
          </a:stretch>
        </p:blipFill>
        <p:spPr>
          <a:xfrm>
            <a:off x="9146993" y="6282268"/>
            <a:ext cx="1314633" cy="495369"/>
          </a:xfrm>
          <a:prstGeom prst="rect">
            <a:avLst/>
          </a:prstGeom>
        </p:spPr>
      </p:pic>
      <p:sp>
        <p:nvSpPr>
          <p:cNvPr id="3" name="TextBox 2">
            <a:extLst>
              <a:ext uri="{FF2B5EF4-FFF2-40B4-BE49-F238E27FC236}">
                <a16:creationId xmlns:a16="http://schemas.microsoft.com/office/drawing/2014/main" id="{C636762E-5DFC-42D3-84CD-D17CE6F8C9D8}"/>
              </a:ext>
            </a:extLst>
          </p:cNvPr>
          <p:cNvSpPr txBox="1"/>
          <p:nvPr/>
        </p:nvSpPr>
        <p:spPr>
          <a:xfrm>
            <a:off x="-2079434" y="3186629"/>
            <a:ext cx="82627" cy="46166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endParaRPr lang="en-US" sz="2400" dirty="0">
              <a:solidFill>
                <a:srgbClr val="000000"/>
              </a:solidFill>
              <a:latin typeface="Calibri"/>
              <a:cs typeface="Calibri"/>
            </a:endParaRPr>
          </a:p>
        </p:txBody>
      </p:sp>
      <p:sp>
        <p:nvSpPr>
          <p:cNvPr id="4" name="Rectangle 14">
            <a:extLst>
              <a:ext uri="{FF2B5EF4-FFF2-40B4-BE49-F238E27FC236}">
                <a16:creationId xmlns:a16="http://schemas.microsoft.com/office/drawing/2014/main" id="{A71DD3D4-91C9-4BE4-BD6E-EACF968F0514}"/>
              </a:ext>
            </a:extLst>
          </p:cNvPr>
          <p:cNvSpPr>
            <a:spLocks noChangeArrowheads="1"/>
          </p:cNvSpPr>
          <p:nvPr/>
        </p:nvSpPr>
        <p:spPr bwMode="auto">
          <a:xfrm>
            <a:off x="0" y="0"/>
            <a:ext cx="12192000" cy="68580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 name="TextBox 5">
            <a:extLst>
              <a:ext uri="{FF2B5EF4-FFF2-40B4-BE49-F238E27FC236}">
                <a16:creationId xmlns:a16="http://schemas.microsoft.com/office/drawing/2014/main" id="{0F41664D-1743-4478-A63B-EE571009891E}"/>
              </a:ext>
            </a:extLst>
          </p:cNvPr>
          <p:cNvSpPr txBox="1"/>
          <p:nvPr/>
        </p:nvSpPr>
        <p:spPr>
          <a:xfrm>
            <a:off x="152400" y="173622"/>
            <a:ext cx="2212975" cy="338554"/>
          </a:xfrm>
          <a:prstGeom prst="rect">
            <a:avLst/>
          </a:prstGeom>
          <a:noFill/>
        </p:spPr>
        <p:txBody>
          <a:bodyPr wrap="square" rtlCol="0">
            <a:spAutoFit/>
          </a:bodyPr>
          <a:lstStyle/>
          <a:p>
            <a:r>
              <a:rPr lang="en-US" sz="1600" b="1" i="1" dirty="0">
                <a:solidFill>
                  <a:schemeClr val="bg1"/>
                </a:solidFill>
              </a:rPr>
              <a:t>#</a:t>
            </a:r>
            <a:r>
              <a:rPr lang="en-US" sz="1600" b="1" i="1" dirty="0" err="1">
                <a:solidFill>
                  <a:schemeClr val="bg1"/>
                </a:solidFill>
              </a:rPr>
              <a:t>nTIDELearn</a:t>
            </a:r>
            <a:endParaRPr lang="en-US" sz="1600" b="1" i="1" dirty="0">
              <a:solidFill>
                <a:schemeClr val="bg1"/>
              </a:solidFill>
            </a:endParaRPr>
          </a:p>
        </p:txBody>
      </p:sp>
      <p:pic>
        <p:nvPicPr>
          <p:cNvPr id="7" name="Picture 6">
            <a:extLst>
              <a:ext uri="{FF2B5EF4-FFF2-40B4-BE49-F238E27FC236}">
                <a16:creationId xmlns:a16="http://schemas.microsoft.com/office/drawing/2014/main" id="{86FE2C8A-A6E1-4D7F-8FD2-1C183EAA530D}"/>
              </a:ext>
            </a:extLst>
          </p:cNvPr>
          <p:cNvPicPr>
            <a:picLocks noChangeAspect="1"/>
          </p:cNvPicPr>
          <p:nvPr/>
        </p:nvPicPr>
        <p:blipFill>
          <a:blip r:embed="rId3"/>
          <a:stretch>
            <a:fillRect/>
          </a:stretch>
        </p:blipFill>
        <p:spPr>
          <a:xfrm>
            <a:off x="10972800" y="101587"/>
            <a:ext cx="952549" cy="482625"/>
          </a:xfrm>
          <a:prstGeom prst="rect">
            <a:avLst/>
          </a:prstGeom>
        </p:spPr>
      </p:pic>
      <p:sp>
        <p:nvSpPr>
          <p:cNvPr id="14" name="Slide Number Placeholder 13">
            <a:extLst>
              <a:ext uri="{FF2B5EF4-FFF2-40B4-BE49-F238E27FC236}">
                <a16:creationId xmlns:a16="http://schemas.microsoft.com/office/drawing/2014/main" id="{88997567-DF41-40E4-9A6C-6CFA4A1260FA}"/>
              </a:ext>
            </a:extLst>
          </p:cNvPr>
          <p:cNvSpPr>
            <a:spLocks noGrp="1"/>
          </p:cNvSpPr>
          <p:nvPr>
            <p:ph type="sldNum" sz="quarter" idx="10"/>
          </p:nvPr>
        </p:nvSpPr>
        <p:spPr/>
        <p:txBody>
          <a:bodyPr/>
          <a:lstStyle/>
          <a:p>
            <a:pPr>
              <a:defRPr/>
            </a:pPr>
            <a:fld id="{843CCB1A-5FAC-44C2-A958-39EC00897567}" type="slidenum">
              <a:rPr lang="en-US" smtClean="0"/>
              <a:pPr>
                <a:defRPr/>
              </a:pPr>
              <a:t>25</a:t>
            </a:fld>
            <a:endParaRPr lang="en-US"/>
          </a:p>
        </p:txBody>
      </p:sp>
    </p:spTree>
    <p:extLst>
      <p:ext uri="{BB962C8B-B14F-4D97-AF65-F5344CB8AC3E}">
        <p14:creationId xmlns:p14="http://schemas.microsoft.com/office/powerpoint/2010/main" val="41808959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3E63BAC-A58D-45CD-8C36-4794E88439D1}"/>
              </a:ext>
            </a:extLst>
          </p:cNvPr>
          <p:cNvSpPr>
            <a:spLocks noGrp="1"/>
          </p:cNvSpPr>
          <p:nvPr>
            <p:ph type="title"/>
          </p:nvPr>
        </p:nvSpPr>
        <p:spPr/>
        <p:txBody>
          <a:bodyPr/>
          <a:lstStyle/>
          <a:p>
            <a:endParaRPr lang="en-US" dirty="0"/>
          </a:p>
        </p:txBody>
      </p:sp>
      <p:graphicFrame>
        <p:nvGraphicFramePr>
          <p:cNvPr id="4" name="Content Placeholder 3">
            <a:extLst>
              <a:ext uri="{FF2B5EF4-FFF2-40B4-BE49-F238E27FC236}">
                <a16:creationId xmlns:a16="http://schemas.microsoft.com/office/drawing/2014/main" id="{3CE128E4-3188-4C30-B0A3-A85D0747859B}"/>
              </a:ext>
            </a:extLst>
          </p:cNvPr>
          <p:cNvGraphicFramePr>
            <a:graphicFrameLocks noGrp="1"/>
          </p:cNvGraphicFramePr>
          <p:nvPr>
            <p:ph idx="4294967295"/>
          </p:nvPr>
        </p:nvGraphicFramePr>
        <p:xfrm>
          <a:off x="2590800" y="685802"/>
          <a:ext cx="7620000" cy="5867399"/>
        </p:xfrm>
        <a:graphic>
          <a:graphicData uri="http://schemas.openxmlformats.org/drawingml/2006/table">
            <a:tbl>
              <a:tblPr/>
              <a:tblGrid>
                <a:gridCol w="1307816">
                  <a:extLst>
                    <a:ext uri="{9D8B030D-6E8A-4147-A177-3AD203B41FA5}">
                      <a16:colId xmlns:a16="http://schemas.microsoft.com/office/drawing/2014/main" val="3302141519"/>
                    </a:ext>
                  </a:extLst>
                </a:gridCol>
                <a:gridCol w="1960081">
                  <a:extLst>
                    <a:ext uri="{9D8B030D-6E8A-4147-A177-3AD203B41FA5}">
                      <a16:colId xmlns:a16="http://schemas.microsoft.com/office/drawing/2014/main" val="2560709542"/>
                    </a:ext>
                  </a:extLst>
                </a:gridCol>
                <a:gridCol w="2362118">
                  <a:extLst>
                    <a:ext uri="{9D8B030D-6E8A-4147-A177-3AD203B41FA5}">
                      <a16:colId xmlns:a16="http://schemas.microsoft.com/office/drawing/2014/main" val="3716681929"/>
                    </a:ext>
                  </a:extLst>
                </a:gridCol>
                <a:gridCol w="1989985">
                  <a:extLst>
                    <a:ext uri="{9D8B030D-6E8A-4147-A177-3AD203B41FA5}">
                      <a16:colId xmlns:a16="http://schemas.microsoft.com/office/drawing/2014/main" val="636612436"/>
                    </a:ext>
                  </a:extLst>
                </a:gridCol>
              </a:tblGrid>
              <a:tr h="690282">
                <a:tc>
                  <a:txBody>
                    <a:bodyPr/>
                    <a:lstStyle/>
                    <a:p>
                      <a:pPr algn="ctr"/>
                      <a:r>
                        <a:rPr lang="en-US" sz="2000" b="1" dirty="0">
                          <a:effectLst/>
                          <a:latin typeface="Calibri" panose="020F0502020204030204" pitchFamily="34" charset="0"/>
                          <a:cs typeface="Calibri" panose="020F0502020204030204" pitchFamily="34" charset="0"/>
                        </a:rPr>
                        <a:t>Item</a:t>
                      </a:r>
                      <a:endParaRPr lang="en-US" sz="2000" dirty="0">
                        <a:effectLst/>
                        <a:latin typeface="Calibri" panose="020F0502020204030204" pitchFamily="34" charset="0"/>
                        <a:cs typeface="Calibri" panose="020F050202020403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effectLst/>
                          <a:latin typeface="Calibri" panose="020F0502020204030204" pitchFamily="34" charset="0"/>
                          <a:cs typeface="Calibri" panose="020F0502020204030204" pitchFamily="34" charset="0"/>
                        </a:rPr>
                        <a:t> HEROES Act (H.R.6800)</a:t>
                      </a:r>
                      <a:endParaRPr lang="en-US" sz="2000" dirty="0">
                        <a:effectLst/>
                        <a:latin typeface="Calibri" panose="020F0502020204030204" pitchFamily="34" charset="0"/>
                        <a:cs typeface="Calibri" panose="020F050202020403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effectLst/>
                          <a:latin typeface="Calibri" panose="020F0502020204030204" pitchFamily="34" charset="0"/>
                          <a:cs typeface="Calibri" panose="020F0502020204030204" pitchFamily="34" charset="0"/>
                        </a:rPr>
                        <a:t>HEALS Act </a:t>
                      </a:r>
                      <a:endParaRPr lang="en-US" sz="2000" dirty="0">
                        <a:effectLst/>
                        <a:latin typeface="Calibri" panose="020F0502020204030204" pitchFamily="34" charset="0"/>
                        <a:cs typeface="Calibri" panose="020F050202020403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effectLst/>
                          <a:latin typeface="Calibri" panose="020F0502020204030204" pitchFamily="34" charset="0"/>
                          <a:cs typeface="Calibri" panose="020F0502020204030204" pitchFamily="34" charset="0"/>
                        </a:rPr>
                        <a:t>AUCD Priority</a:t>
                      </a:r>
                      <a:endParaRPr lang="en-US" sz="2000">
                        <a:effectLst/>
                        <a:latin typeface="Calibri" panose="020F0502020204030204" pitchFamily="34" charset="0"/>
                        <a:cs typeface="Calibri" panose="020F050202020403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34294456"/>
                  </a:ext>
                </a:extLst>
              </a:tr>
              <a:tr h="1725706">
                <a:tc>
                  <a:txBody>
                    <a:bodyPr/>
                    <a:lstStyle/>
                    <a:p>
                      <a:pPr algn="ctr"/>
                      <a:r>
                        <a:rPr lang="en-US" sz="2000" b="1" dirty="0">
                          <a:effectLst/>
                          <a:latin typeface="Calibri" panose="020F0502020204030204" pitchFamily="34" charset="0"/>
                          <a:cs typeface="Calibri" panose="020F0502020204030204" pitchFamily="34" charset="0"/>
                        </a:rPr>
                        <a:t>Liability Wavers</a:t>
                      </a:r>
                      <a:endParaRPr lang="en-US" sz="2000" dirty="0">
                        <a:effectLst/>
                        <a:latin typeface="Calibri" panose="020F0502020204030204" pitchFamily="34" charset="0"/>
                        <a:cs typeface="Calibri" panose="020F050202020403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effectLst/>
                          <a:latin typeface="Calibri" panose="020F0502020204030204" pitchFamily="34" charset="0"/>
                          <a:cs typeface="Calibri" panose="020F0502020204030204" pitchFamily="34" charset="0"/>
                        </a:rPr>
                        <a:t>None.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effectLst/>
                          <a:latin typeface="Calibri" panose="020F0502020204030204" pitchFamily="34" charset="0"/>
                          <a:cs typeface="Calibri" panose="020F0502020204030204" pitchFamily="34" charset="0"/>
                        </a:rPr>
                        <a:t>Five-year shield from corona-virus related lawsuits.</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a:effectLst/>
                          <a:latin typeface="Calibri" panose="020F0502020204030204" pitchFamily="34" charset="0"/>
                          <a:cs typeface="Calibri" panose="020F0502020204030204" pitchFamily="34" charset="0"/>
                        </a:rPr>
                        <a:t>No liability waivers under ADA and other civil rights legislation.</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36378858"/>
                  </a:ext>
                </a:extLst>
              </a:tr>
              <a:tr h="1380564">
                <a:tc>
                  <a:txBody>
                    <a:bodyPr/>
                    <a:lstStyle/>
                    <a:p>
                      <a:pPr algn="ctr"/>
                      <a:r>
                        <a:rPr lang="en-US" sz="2000" b="1" dirty="0">
                          <a:effectLst/>
                          <a:latin typeface="Calibri" panose="020F0502020204030204" pitchFamily="34" charset="0"/>
                          <a:cs typeface="Calibri" panose="020F0502020204030204" pitchFamily="34" charset="0"/>
                        </a:rPr>
                        <a:t>Education</a:t>
                      </a:r>
                      <a:endParaRPr lang="en-US" sz="2000" dirty="0">
                        <a:effectLst/>
                        <a:latin typeface="Calibri" panose="020F0502020204030204" pitchFamily="34" charset="0"/>
                        <a:cs typeface="Calibri" panose="020F050202020403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effectLst/>
                          <a:latin typeface="Calibri" panose="020F0502020204030204" pitchFamily="34" charset="0"/>
                          <a:cs typeface="Calibri" panose="020F0502020204030204" pitchFamily="34" charset="0"/>
                        </a:rPr>
                        <a:t>$90 billion in funding for schools, none tied to IDEA.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effectLst/>
                          <a:latin typeface="Calibri" panose="020F0502020204030204" pitchFamily="34" charset="0"/>
                          <a:cs typeface="Calibri" panose="020F0502020204030204" pitchFamily="34" charset="0"/>
                        </a:rPr>
                        <a:t>$105 billion in funding for schools, none tied to IDEA.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effectLst/>
                          <a:latin typeface="Calibri" panose="020F0502020204030204" pitchFamily="34" charset="0"/>
                          <a:cs typeface="Calibri" panose="020F0502020204030204" pitchFamily="34" charset="0"/>
                        </a:rPr>
                        <a:t>$12 billion in funding specifically for IDEA.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25312532"/>
                  </a:ext>
                </a:extLst>
              </a:tr>
              <a:tr h="2070847">
                <a:tc>
                  <a:txBody>
                    <a:bodyPr/>
                    <a:lstStyle/>
                    <a:p>
                      <a:pPr algn="ctr"/>
                      <a:r>
                        <a:rPr lang="en-US" sz="2000" b="1" dirty="0">
                          <a:effectLst/>
                          <a:latin typeface="Calibri" panose="020F0502020204030204" pitchFamily="34" charset="0"/>
                          <a:cs typeface="Calibri" panose="020F0502020204030204" pitchFamily="34" charset="0"/>
                        </a:rPr>
                        <a:t>Home- and Community-Based Services (HCBS)</a:t>
                      </a:r>
                      <a:endParaRPr lang="en-US" sz="2000" dirty="0">
                        <a:effectLst/>
                        <a:latin typeface="Calibri" panose="020F0502020204030204" pitchFamily="34" charset="0"/>
                        <a:cs typeface="Calibri" panose="020F050202020403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a:effectLst/>
                          <a:latin typeface="Calibri" panose="020F0502020204030204" pitchFamily="34" charset="0"/>
                          <a:cs typeface="Calibri" panose="020F0502020204030204" pitchFamily="34" charset="0"/>
                        </a:rPr>
                        <a:t>Investment to support wages, services, leave, and related critical needs to support access.</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effectLst/>
                          <a:latin typeface="Calibri" panose="020F0502020204030204" pitchFamily="34" charset="0"/>
                          <a:cs typeface="Calibri" panose="020F0502020204030204" pitchFamily="34" charset="0"/>
                        </a:rPr>
                        <a:t>None.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effectLst/>
                          <a:latin typeface="Calibri" panose="020F0502020204030204" pitchFamily="34" charset="0"/>
                          <a:cs typeface="Calibri" panose="020F0502020204030204" pitchFamily="34" charset="0"/>
                        </a:rPr>
                        <a:t>$20 billion in funding for HCBS.</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38183421"/>
                  </a:ext>
                </a:extLst>
              </a:tr>
            </a:tbl>
          </a:graphicData>
        </a:graphic>
      </p:graphicFrame>
      <p:sp>
        <p:nvSpPr>
          <p:cNvPr id="11" name="Slide Number Placeholder 10">
            <a:extLst>
              <a:ext uri="{FF2B5EF4-FFF2-40B4-BE49-F238E27FC236}">
                <a16:creationId xmlns:a16="http://schemas.microsoft.com/office/drawing/2014/main" id="{CFE3B36F-DD61-40CB-9970-C3AD732579D8}"/>
              </a:ext>
            </a:extLst>
          </p:cNvPr>
          <p:cNvSpPr>
            <a:spLocks noGrp="1"/>
          </p:cNvSpPr>
          <p:nvPr>
            <p:ph type="sldNum" sz="quarter" idx="12"/>
          </p:nvPr>
        </p:nvSpPr>
        <p:spPr/>
        <p:txBody>
          <a:bodyPr/>
          <a:lstStyle/>
          <a:p>
            <a:fld id="{C6CF00FA-2CAE-4F9B-A7B7-7EA6BC70CDC3}" type="slidenum">
              <a:rPr lang="en-US" smtClean="0"/>
              <a:t>26</a:t>
            </a:fld>
            <a:endParaRPr lang="en-US" dirty="0"/>
          </a:p>
        </p:txBody>
      </p:sp>
    </p:spTree>
    <p:extLst>
      <p:ext uri="{BB962C8B-B14F-4D97-AF65-F5344CB8AC3E}">
        <p14:creationId xmlns:p14="http://schemas.microsoft.com/office/powerpoint/2010/main" val="25485697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12"/>
          <p:cNvSpPr txBox="1">
            <a:spLocks noGrp="1" noChangeArrowheads="1"/>
          </p:cNvSpPr>
          <p:nvPr>
            <p:ph type="title"/>
          </p:nvPr>
        </p:nvSpPr>
        <p:spPr bwMode="auto">
          <a:xfrm>
            <a:off x="1792288" y="716948"/>
            <a:ext cx="8607812" cy="126425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en-US" sz="4000" b="1" dirty="0">
                <a:latin typeface="Calibri" panose="020F0502020204030204" pitchFamily="34" charset="0"/>
                <a:cs typeface="Calibri" panose="020F0502020204030204" pitchFamily="34" charset="0"/>
                <a:hlinkClick r:id="rId3"/>
              </a:rPr>
              <a:t>JAN: Masks for COVID-19 Management and ADA Accommodations</a:t>
            </a:r>
            <a:endParaRPr lang="en-US" sz="4000" b="1" dirty="0">
              <a:latin typeface="Calibri" panose="020F0502020204030204" pitchFamily="34" charset="0"/>
              <a:cs typeface="Calibri" panose="020F0502020204030204" pitchFamily="34" charset="0"/>
            </a:endParaRPr>
          </a:p>
        </p:txBody>
      </p:sp>
      <p:sp>
        <p:nvSpPr>
          <p:cNvPr id="5" name="Content Placeholder 4"/>
          <p:cNvSpPr>
            <a:spLocks noGrp="1"/>
          </p:cNvSpPr>
          <p:nvPr>
            <p:ph idx="1"/>
          </p:nvPr>
        </p:nvSpPr>
        <p:spPr>
          <a:xfrm>
            <a:off x="1874915" y="2285876"/>
            <a:ext cx="8525185" cy="4486982"/>
          </a:xfrm>
          <a:ln>
            <a:noFill/>
          </a:ln>
        </p:spPr>
        <p:txBody>
          <a:bodyPr/>
          <a:lstStyle/>
          <a:p>
            <a:pPr>
              <a:buFont typeface="Arial"/>
              <a:buChar char="•"/>
              <a:tabLst>
                <a:tab pos="182880" algn="l"/>
              </a:tabLst>
            </a:pPr>
            <a:r>
              <a:rPr lang="en-US" dirty="0">
                <a:latin typeface="Calibri"/>
                <a:cs typeface="Calibri"/>
              </a:rPr>
              <a:t>Wearing a mask at work</a:t>
            </a:r>
          </a:p>
          <a:p>
            <a:pPr lvl="1">
              <a:buFont typeface="Arial"/>
              <a:buChar char="•"/>
              <a:tabLst>
                <a:tab pos="182880" algn="l"/>
              </a:tabLst>
            </a:pPr>
            <a:r>
              <a:rPr lang="en-US" sz="3200" dirty="0">
                <a:latin typeface="Calibri"/>
                <a:cs typeface="Calibri"/>
              </a:rPr>
              <a:t>Do I have to? </a:t>
            </a:r>
          </a:p>
          <a:p>
            <a:pPr lvl="1">
              <a:buFont typeface="Arial"/>
              <a:buChar char="•"/>
              <a:tabLst>
                <a:tab pos="182880" algn="l"/>
              </a:tabLst>
            </a:pPr>
            <a:r>
              <a:rPr lang="en-US" sz="3200" dirty="0">
                <a:latin typeface="Calibri"/>
                <a:cs typeface="Calibri"/>
              </a:rPr>
              <a:t>Can I?</a:t>
            </a:r>
          </a:p>
          <a:p>
            <a:pPr lvl="1">
              <a:buFont typeface="Arial"/>
              <a:buChar char="•"/>
              <a:tabLst>
                <a:tab pos="182880" algn="l"/>
              </a:tabLst>
            </a:pPr>
            <a:r>
              <a:rPr lang="en-US" sz="3200" dirty="0">
                <a:latin typeface="Calibri"/>
                <a:cs typeface="Calibri"/>
              </a:rPr>
              <a:t>Alternative accommodations? </a:t>
            </a:r>
          </a:p>
          <a:p>
            <a:pPr lvl="2">
              <a:buFont typeface="Arial"/>
              <a:buChar char="•"/>
              <a:tabLst>
                <a:tab pos="182880" algn="l"/>
              </a:tabLst>
            </a:pPr>
            <a:r>
              <a:rPr lang="en-US" sz="3200" dirty="0">
                <a:latin typeface="Calibri"/>
                <a:cs typeface="Calibri"/>
              </a:rPr>
              <a:t>Examples: flexible scheduling, telework, leave</a:t>
            </a:r>
          </a:p>
          <a:p>
            <a:pPr lvl="1">
              <a:buFont typeface="Arial"/>
              <a:buChar char="•"/>
              <a:tabLst>
                <a:tab pos="182880" algn="l"/>
              </a:tabLst>
            </a:pPr>
            <a:r>
              <a:rPr lang="en-US" sz="3200" dirty="0">
                <a:latin typeface="Calibri"/>
                <a:cs typeface="Calibri"/>
              </a:rPr>
              <a:t>Quotes EEOC; based on CDC</a:t>
            </a:r>
          </a:p>
          <a:p>
            <a:pPr lvl="1">
              <a:buFont typeface="Arial"/>
              <a:buChar char="•"/>
              <a:tabLst>
                <a:tab pos="182880" algn="l"/>
              </a:tabLst>
            </a:pPr>
            <a:endParaRPr lang="en-US" sz="3200" dirty="0">
              <a:latin typeface="Calibri"/>
              <a:cs typeface="Calibri"/>
            </a:endParaRPr>
          </a:p>
          <a:p>
            <a:pPr>
              <a:buFont typeface="Arial"/>
              <a:buChar char="•"/>
              <a:tabLst>
                <a:tab pos="182880" algn="l"/>
              </a:tabLst>
            </a:pPr>
            <a:endParaRPr lang="en-US" sz="2800" dirty="0">
              <a:latin typeface="Calibri"/>
              <a:cs typeface="Calibri"/>
            </a:endParaRPr>
          </a:p>
        </p:txBody>
      </p:sp>
      <p:sp>
        <p:nvSpPr>
          <p:cNvPr id="3076" name="Rectangle 14"/>
          <p:cNvSpPr>
            <a:spLocks noChangeArrowheads="1"/>
          </p:cNvSpPr>
          <p:nvPr/>
        </p:nvSpPr>
        <p:spPr bwMode="auto">
          <a:xfrm>
            <a:off x="1524000" y="0"/>
            <a:ext cx="9144000" cy="637142"/>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auto">
              <a:spcBef>
                <a:spcPts val="0"/>
              </a:spcBef>
              <a:spcAft>
                <a:spcPts val="0"/>
              </a:spcAft>
              <a:defRPr/>
            </a:pPr>
            <a:endParaRPr lang="en-US" kern="0" dirty="0">
              <a:solidFill>
                <a:sysClr val="windowText" lastClr="000000"/>
              </a:solidFill>
            </a:endParaRPr>
          </a:p>
        </p:txBody>
      </p:sp>
      <p:sp>
        <p:nvSpPr>
          <p:cNvPr id="10" name="TextBox 9"/>
          <p:cNvSpPr txBox="1"/>
          <p:nvPr/>
        </p:nvSpPr>
        <p:spPr>
          <a:xfrm>
            <a:off x="1792289" y="152400"/>
            <a:ext cx="2212975" cy="338554"/>
          </a:xfrm>
          <a:prstGeom prst="rect">
            <a:avLst/>
          </a:prstGeom>
          <a:noFill/>
        </p:spPr>
        <p:txBody>
          <a:bodyPr wrap="square" rtlCol="0">
            <a:spAutoFit/>
          </a:bodyPr>
          <a:lstStyle/>
          <a:p>
            <a:pPr fontAlgn="auto">
              <a:spcBef>
                <a:spcPts val="0"/>
              </a:spcBef>
              <a:spcAft>
                <a:spcPts val="0"/>
              </a:spcAft>
              <a:defRPr/>
            </a:pPr>
            <a:r>
              <a:rPr lang="en-US" sz="1600" b="1" i="1" kern="0" dirty="0">
                <a:solidFill>
                  <a:srgbClr val="FFFFFF"/>
                </a:solidFill>
              </a:rPr>
              <a:t>#nTIDELearn</a:t>
            </a:r>
          </a:p>
        </p:txBody>
      </p:sp>
      <p:pic>
        <p:nvPicPr>
          <p:cNvPr id="11" name="Picture 10"/>
          <p:cNvPicPr>
            <a:picLocks noChangeAspect="1"/>
          </p:cNvPicPr>
          <p:nvPr/>
        </p:nvPicPr>
        <p:blipFill>
          <a:blip r:embed="rId4"/>
          <a:stretch>
            <a:fillRect/>
          </a:stretch>
        </p:blipFill>
        <p:spPr>
          <a:xfrm>
            <a:off x="9673267" y="80365"/>
            <a:ext cx="952549" cy="482625"/>
          </a:xfrm>
          <a:prstGeom prst="rect">
            <a:avLst/>
          </a:prstGeom>
        </p:spPr>
      </p:pic>
      <p:pic>
        <p:nvPicPr>
          <p:cNvPr id="2" name="Picture 2"/>
          <p:cNvPicPr>
            <a:picLocks noChangeAspect="1"/>
          </p:cNvPicPr>
          <p:nvPr/>
        </p:nvPicPr>
        <p:blipFill>
          <a:blip r:embed="rId5"/>
          <a:stretch>
            <a:fillRect/>
          </a:stretch>
        </p:blipFill>
        <p:spPr>
          <a:xfrm>
            <a:off x="9212513" y="6277490"/>
            <a:ext cx="1314633" cy="495369"/>
          </a:xfrm>
          <a:prstGeom prst="rect">
            <a:avLst/>
          </a:prstGeom>
        </p:spPr>
      </p:pic>
      <p:sp>
        <p:nvSpPr>
          <p:cNvPr id="3" name="TextBox 2">
            <a:extLst>
              <a:ext uri="{FF2B5EF4-FFF2-40B4-BE49-F238E27FC236}">
                <a16:creationId xmlns:a16="http://schemas.microsoft.com/office/drawing/2014/main" id="{C636762E-5DFC-42D3-84CD-D17CE6F8C9D8}"/>
              </a:ext>
            </a:extLst>
          </p:cNvPr>
          <p:cNvSpPr txBox="1"/>
          <p:nvPr/>
        </p:nvSpPr>
        <p:spPr>
          <a:xfrm>
            <a:off x="-2079434" y="3186629"/>
            <a:ext cx="82627" cy="46166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endParaRPr lang="en-US" sz="2400" dirty="0">
              <a:solidFill>
                <a:srgbClr val="000000"/>
              </a:solidFill>
              <a:latin typeface="Calibri"/>
              <a:cs typeface="Calibri"/>
            </a:endParaRPr>
          </a:p>
        </p:txBody>
      </p:sp>
      <p:sp>
        <p:nvSpPr>
          <p:cNvPr id="4" name="Rectangle 14">
            <a:extLst>
              <a:ext uri="{FF2B5EF4-FFF2-40B4-BE49-F238E27FC236}">
                <a16:creationId xmlns:a16="http://schemas.microsoft.com/office/drawing/2014/main" id="{F4CAE6EA-19D3-42D8-A151-22C658C8DBE3}"/>
              </a:ext>
            </a:extLst>
          </p:cNvPr>
          <p:cNvSpPr>
            <a:spLocks noChangeArrowheads="1"/>
          </p:cNvSpPr>
          <p:nvPr/>
        </p:nvSpPr>
        <p:spPr bwMode="auto">
          <a:xfrm>
            <a:off x="0" y="0"/>
            <a:ext cx="12192000" cy="68580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 name="TextBox 5">
            <a:extLst>
              <a:ext uri="{FF2B5EF4-FFF2-40B4-BE49-F238E27FC236}">
                <a16:creationId xmlns:a16="http://schemas.microsoft.com/office/drawing/2014/main" id="{996E06E7-8E06-4A0A-8276-B089EEA8EC27}"/>
              </a:ext>
            </a:extLst>
          </p:cNvPr>
          <p:cNvSpPr txBox="1"/>
          <p:nvPr/>
        </p:nvSpPr>
        <p:spPr>
          <a:xfrm>
            <a:off x="152400" y="173622"/>
            <a:ext cx="2212975" cy="338554"/>
          </a:xfrm>
          <a:prstGeom prst="rect">
            <a:avLst/>
          </a:prstGeom>
          <a:noFill/>
        </p:spPr>
        <p:txBody>
          <a:bodyPr wrap="square" rtlCol="0">
            <a:spAutoFit/>
          </a:bodyPr>
          <a:lstStyle/>
          <a:p>
            <a:r>
              <a:rPr lang="en-US" sz="1600" b="1" i="1" dirty="0">
                <a:solidFill>
                  <a:schemeClr val="bg1"/>
                </a:solidFill>
              </a:rPr>
              <a:t>#</a:t>
            </a:r>
            <a:r>
              <a:rPr lang="en-US" sz="1600" b="1" i="1" dirty="0" err="1">
                <a:solidFill>
                  <a:schemeClr val="bg1"/>
                </a:solidFill>
              </a:rPr>
              <a:t>nTIDELearn</a:t>
            </a:r>
            <a:endParaRPr lang="en-US" sz="1600" b="1" i="1" dirty="0">
              <a:solidFill>
                <a:schemeClr val="bg1"/>
              </a:solidFill>
            </a:endParaRPr>
          </a:p>
        </p:txBody>
      </p:sp>
      <p:pic>
        <p:nvPicPr>
          <p:cNvPr id="7" name="Picture 6">
            <a:extLst>
              <a:ext uri="{FF2B5EF4-FFF2-40B4-BE49-F238E27FC236}">
                <a16:creationId xmlns:a16="http://schemas.microsoft.com/office/drawing/2014/main" id="{4E095552-BB51-45BA-B289-8AF55348304F}"/>
              </a:ext>
            </a:extLst>
          </p:cNvPr>
          <p:cNvPicPr>
            <a:picLocks noChangeAspect="1"/>
          </p:cNvPicPr>
          <p:nvPr/>
        </p:nvPicPr>
        <p:blipFill>
          <a:blip r:embed="rId4"/>
          <a:stretch>
            <a:fillRect/>
          </a:stretch>
        </p:blipFill>
        <p:spPr>
          <a:xfrm>
            <a:off x="10972800" y="101587"/>
            <a:ext cx="952549" cy="482625"/>
          </a:xfrm>
          <a:prstGeom prst="rect">
            <a:avLst/>
          </a:prstGeom>
        </p:spPr>
      </p:pic>
      <p:sp>
        <p:nvSpPr>
          <p:cNvPr id="14" name="Slide Number Placeholder 13">
            <a:extLst>
              <a:ext uri="{FF2B5EF4-FFF2-40B4-BE49-F238E27FC236}">
                <a16:creationId xmlns:a16="http://schemas.microsoft.com/office/drawing/2014/main" id="{B9B57F1E-3F80-48A5-9473-2CB96D8D010E}"/>
              </a:ext>
            </a:extLst>
          </p:cNvPr>
          <p:cNvSpPr>
            <a:spLocks noGrp="1"/>
          </p:cNvSpPr>
          <p:nvPr>
            <p:ph type="sldNum" sz="quarter" idx="10"/>
          </p:nvPr>
        </p:nvSpPr>
        <p:spPr/>
        <p:txBody>
          <a:bodyPr/>
          <a:lstStyle/>
          <a:p>
            <a:pPr>
              <a:defRPr/>
            </a:pPr>
            <a:fld id="{843CCB1A-5FAC-44C2-A958-39EC00897567}" type="slidenum">
              <a:rPr lang="en-US" smtClean="0"/>
              <a:pPr>
                <a:defRPr/>
              </a:pPr>
              <a:t>27</a:t>
            </a:fld>
            <a:endParaRPr lang="en-US"/>
          </a:p>
        </p:txBody>
      </p:sp>
    </p:spTree>
    <p:extLst>
      <p:ext uri="{BB962C8B-B14F-4D97-AF65-F5344CB8AC3E}">
        <p14:creationId xmlns:p14="http://schemas.microsoft.com/office/powerpoint/2010/main" val="39492088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12"/>
          <p:cNvSpPr txBox="1">
            <a:spLocks noGrp="1" noChangeArrowheads="1"/>
          </p:cNvSpPr>
          <p:nvPr>
            <p:ph type="title"/>
          </p:nvPr>
        </p:nvSpPr>
        <p:spPr bwMode="auto">
          <a:xfrm>
            <a:off x="1792288" y="716948"/>
            <a:ext cx="8607812" cy="126425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4000" b="1" dirty="0">
                <a:latin typeface="Calibri" panose="020F0502020204030204" pitchFamily="34" charset="0"/>
                <a:cs typeface="Calibri" panose="020F0502020204030204" pitchFamily="34" charset="0"/>
                <a:hlinkClick r:id="rId3"/>
              </a:rPr>
              <a:t>Northwest ADA Center: Face Coverings and Businesses</a:t>
            </a:r>
            <a:endParaRPr lang="en-US" sz="4000" b="1" dirty="0">
              <a:latin typeface="Calibri" panose="020F0502020204030204" pitchFamily="34" charset="0"/>
              <a:cs typeface="Calibri" panose="020F0502020204030204" pitchFamily="34" charset="0"/>
            </a:endParaRPr>
          </a:p>
        </p:txBody>
      </p:sp>
      <p:sp>
        <p:nvSpPr>
          <p:cNvPr id="5" name="Content Placeholder 4"/>
          <p:cNvSpPr>
            <a:spLocks noGrp="1"/>
          </p:cNvSpPr>
          <p:nvPr>
            <p:ph idx="1"/>
          </p:nvPr>
        </p:nvSpPr>
        <p:spPr>
          <a:xfrm>
            <a:off x="1874915" y="2285876"/>
            <a:ext cx="8525185" cy="4486982"/>
          </a:xfrm>
          <a:ln>
            <a:noFill/>
          </a:ln>
        </p:spPr>
        <p:txBody>
          <a:bodyPr/>
          <a:lstStyle/>
          <a:p>
            <a:pPr>
              <a:buFont typeface="Arial"/>
              <a:buChar char="•"/>
              <a:tabLst>
                <a:tab pos="182880" algn="l"/>
              </a:tabLst>
            </a:pPr>
            <a:r>
              <a:rPr lang="en-US" dirty="0">
                <a:latin typeface="Calibri"/>
                <a:cs typeface="Calibri"/>
              </a:rPr>
              <a:t>FAQ format</a:t>
            </a:r>
          </a:p>
          <a:p>
            <a:pPr>
              <a:buFont typeface="Arial"/>
              <a:buChar char="•"/>
              <a:tabLst>
                <a:tab pos="182880" algn="l"/>
              </a:tabLst>
            </a:pPr>
            <a:r>
              <a:rPr lang="en-US" dirty="0">
                <a:latin typeface="Calibri"/>
                <a:cs typeface="Calibri"/>
              </a:rPr>
              <a:t>People coming into the businesses and face covering policies</a:t>
            </a:r>
          </a:p>
          <a:p>
            <a:pPr>
              <a:buFont typeface="Arial"/>
              <a:buChar char="•"/>
              <a:tabLst>
                <a:tab pos="182880" algn="l"/>
              </a:tabLst>
            </a:pPr>
            <a:r>
              <a:rPr lang="en-US" dirty="0">
                <a:latin typeface="Calibri"/>
                <a:cs typeface="Calibri"/>
              </a:rPr>
              <a:t>“ID cards” and Department of Justice and ADA</a:t>
            </a:r>
          </a:p>
          <a:p>
            <a:pPr>
              <a:buFont typeface="Arial"/>
              <a:buChar char="•"/>
              <a:tabLst>
                <a:tab pos="182880" algn="l"/>
              </a:tabLst>
            </a:pPr>
            <a:r>
              <a:rPr lang="en-US" dirty="0">
                <a:latin typeface="Calibri"/>
                <a:cs typeface="Calibri"/>
              </a:rPr>
              <a:t>State specific examples</a:t>
            </a:r>
          </a:p>
          <a:p>
            <a:pPr>
              <a:buFont typeface="Arial"/>
              <a:buChar char="•"/>
              <a:tabLst>
                <a:tab pos="182880" algn="l"/>
              </a:tabLst>
            </a:pPr>
            <a:r>
              <a:rPr lang="en-US" dirty="0">
                <a:latin typeface="Calibri"/>
                <a:cs typeface="Calibri"/>
              </a:rPr>
              <a:t>Resources and further guidance</a:t>
            </a:r>
          </a:p>
          <a:p>
            <a:pPr>
              <a:buFont typeface="Arial"/>
              <a:buChar char="•"/>
              <a:tabLst>
                <a:tab pos="182880" algn="l"/>
              </a:tabLst>
            </a:pPr>
            <a:r>
              <a:rPr lang="en-US" dirty="0">
                <a:latin typeface="Calibri"/>
                <a:cs typeface="Calibri"/>
              </a:rPr>
              <a:t>NIDILRR funded… </a:t>
            </a:r>
          </a:p>
          <a:p>
            <a:pPr lvl="1">
              <a:buFont typeface="Arial"/>
              <a:buChar char="•"/>
              <a:tabLst>
                <a:tab pos="182880" algn="l"/>
              </a:tabLst>
            </a:pPr>
            <a:endParaRPr lang="en-US" sz="3200" dirty="0">
              <a:latin typeface="Calibri"/>
              <a:cs typeface="Calibri"/>
            </a:endParaRPr>
          </a:p>
          <a:p>
            <a:pPr>
              <a:buFont typeface="Arial"/>
              <a:buChar char="•"/>
              <a:tabLst>
                <a:tab pos="182880" algn="l"/>
              </a:tabLst>
            </a:pPr>
            <a:endParaRPr lang="en-US" sz="2800" dirty="0">
              <a:latin typeface="Calibri"/>
              <a:cs typeface="Calibri"/>
            </a:endParaRPr>
          </a:p>
        </p:txBody>
      </p:sp>
      <p:sp>
        <p:nvSpPr>
          <p:cNvPr id="3076" name="Rectangle 14"/>
          <p:cNvSpPr>
            <a:spLocks noChangeArrowheads="1"/>
          </p:cNvSpPr>
          <p:nvPr/>
        </p:nvSpPr>
        <p:spPr bwMode="auto">
          <a:xfrm>
            <a:off x="1524000" y="0"/>
            <a:ext cx="9144000" cy="637142"/>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auto">
              <a:spcBef>
                <a:spcPts val="0"/>
              </a:spcBef>
              <a:spcAft>
                <a:spcPts val="0"/>
              </a:spcAft>
              <a:defRPr/>
            </a:pPr>
            <a:endParaRPr lang="en-US" kern="0" dirty="0">
              <a:solidFill>
                <a:sysClr val="windowText" lastClr="000000"/>
              </a:solidFill>
            </a:endParaRPr>
          </a:p>
        </p:txBody>
      </p:sp>
      <p:sp>
        <p:nvSpPr>
          <p:cNvPr id="10" name="TextBox 9"/>
          <p:cNvSpPr txBox="1"/>
          <p:nvPr/>
        </p:nvSpPr>
        <p:spPr>
          <a:xfrm>
            <a:off x="1792289" y="152400"/>
            <a:ext cx="2212975" cy="338554"/>
          </a:xfrm>
          <a:prstGeom prst="rect">
            <a:avLst/>
          </a:prstGeom>
          <a:noFill/>
        </p:spPr>
        <p:txBody>
          <a:bodyPr wrap="square" rtlCol="0">
            <a:spAutoFit/>
          </a:bodyPr>
          <a:lstStyle/>
          <a:p>
            <a:pPr fontAlgn="auto">
              <a:spcBef>
                <a:spcPts val="0"/>
              </a:spcBef>
              <a:spcAft>
                <a:spcPts val="0"/>
              </a:spcAft>
              <a:defRPr/>
            </a:pPr>
            <a:r>
              <a:rPr lang="en-US" sz="1600" b="1" i="1" kern="0" dirty="0">
                <a:solidFill>
                  <a:srgbClr val="FFFFFF"/>
                </a:solidFill>
              </a:rPr>
              <a:t>#nTIDELearn</a:t>
            </a:r>
          </a:p>
        </p:txBody>
      </p:sp>
      <p:pic>
        <p:nvPicPr>
          <p:cNvPr id="11" name="Picture 10"/>
          <p:cNvPicPr>
            <a:picLocks noChangeAspect="1"/>
          </p:cNvPicPr>
          <p:nvPr/>
        </p:nvPicPr>
        <p:blipFill>
          <a:blip r:embed="rId4"/>
          <a:stretch>
            <a:fillRect/>
          </a:stretch>
        </p:blipFill>
        <p:spPr>
          <a:xfrm>
            <a:off x="9673267" y="80365"/>
            <a:ext cx="952549" cy="482625"/>
          </a:xfrm>
          <a:prstGeom prst="rect">
            <a:avLst/>
          </a:prstGeom>
        </p:spPr>
      </p:pic>
      <p:pic>
        <p:nvPicPr>
          <p:cNvPr id="2" name="Picture 2"/>
          <p:cNvPicPr>
            <a:picLocks noChangeAspect="1"/>
          </p:cNvPicPr>
          <p:nvPr/>
        </p:nvPicPr>
        <p:blipFill>
          <a:blip r:embed="rId5"/>
          <a:stretch>
            <a:fillRect/>
          </a:stretch>
        </p:blipFill>
        <p:spPr>
          <a:xfrm>
            <a:off x="9212513" y="6277490"/>
            <a:ext cx="1314633" cy="495369"/>
          </a:xfrm>
          <a:prstGeom prst="rect">
            <a:avLst/>
          </a:prstGeom>
        </p:spPr>
      </p:pic>
      <p:sp>
        <p:nvSpPr>
          <p:cNvPr id="3" name="TextBox 2">
            <a:extLst>
              <a:ext uri="{FF2B5EF4-FFF2-40B4-BE49-F238E27FC236}">
                <a16:creationId xmlns:a16="http://schemas.microsoft.com/office/drawing/2014/main" id="{C636762E-5DFC-42D3-84CD-D17CE6F8C9D8}"/>
              </a:ext>
            </a:extLst>
          </p:cNvPr>
          <p:cNvSpPr txBox="1"/>
          <p:nvPr/>
        </p:nvSpPr>
        <p:spPr>
          <a:xfrm>
            <a:off x="-2079434" y="3186629"/>
            <a:ext cx="82627" cy="46166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endParaRPr lang="en-US" sz="2400" dirty="0">
              <a:solidFill>
                <a:srgbClr val="000000"/>
              </a:solidFill>
              <a:latin typeface="Calibri"/>
              <a:cs typeface="Calibri"/>
            </a:endParaRPr>
          </a:p>
        </p:txBody>
      </p:sp>
      <p:sp>
        <p:nvSpPr>
          <p:cNvPr id="4" name="Rectangle 14">
            <a:extLst>
              <a:ext uri="{FF2B5EF4-FFF2-40B4-BE49-F238E27FC236}">
                <a16:creationId xmlns:a16="http://schemas.microsoft.com/office/drawing/2014/main" id="{17203B50-E600-49CE-87C1-DD92A44924E4}"/>
              </a:ext>
            </a:extLst>
          </p:cNvPr>
          <p:cNvSpPr>
            <a:spLocks noChangeArrowheads="1"/>
          </p:cNvSpPr>
          <p:nvPr/>
        </p:nvSpPr>
        <p:spPr bwMode="auto">
          <a:xfrm>
            <a:off x="0" y="0"/>
            <a:ext cx="12192000" cy="68580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 name="TextBox 5">
            <a:extLst>
              <a:ext uri="{FF2B5EF4-FFF2-40B4-BE49-F238E27FC236}">
                <a16:creationId xmlns:a16="http://schemas.microsoft.com/office/drawing/2014/main" id="{312221E0-22E8-4280-83AF-85463A26E669}"/>
              </a:ext>
            </a:extLst>
          </p:cNvPr>
          <p:cNvSpPr txBox="1"/>
          <p:nvPr/>
        </p:nvSpPr>
        <p:spPr>
          <a:xfrm>
            <a:off x="152400" y="173622"/>
            <a:ext cx="2212975" cy="338554"/>
          </a:xfrm>
          <a:prstGeom prst="rect">
            <a:avLst/>
          </a:prstGeom>
          <a:noFill/>
        </p:spPr>
        <p:txBody>
          <a:bodyPr wrap="square" rtlCol="0">
            <a:spAutoFit/>
          </a:bodyPr>
          <a:lstStyle/>
          <a:p>
            <a:r>
              <a:rPr lang="en-US" sz="1600" b="1" i="1" dirty="0">
                <a:solidFill>
                  <a:schemeClr val="bg1"/>
                </a:solidFill>
              </a:rPr>
              <a:t>#</a:t>
            </a:r>
            <a:r>
              <a:rPr lang="en-US" sz="1600" b="1" i="1" dirty="0" err="1">
                <a:solidFill>
                  <a:schemeClr val="bg1"/>
                </a:solidFill>
              </a:rPr>
              <a:t>nTIDELearn</a:t>
            </a:r>
            <a:endParaRPr lang="en-US" sz="1600" b="1" i="1" dirty="0">
              <a:solidFill>
                <a:schemeClr val="bg1"/>
              </a:solidFill>
            </a:endParaRPr>
          </a:p>
        </p:txBody>
      </p:sp>
      <p:pic>
        <p:nvPicPr>
          <p:cNvPr id="7" name="Picture 6">
            <a:extLst>
              <a:ext uri="{FF2B5EF4-FFF2-40B4-BE49-F238E27FC236}">
                <a16:creationId xmlns:a16="http://schemas.microsoft.com/office/drawing/2014/main" id="{2801F231-2244-478F-9EBD-CA3B372F0D8C}"/>
              </a:ext>
            </a:extLst>
          </p:cNvPr>
          <p:cNvPicPr>
            <a:picLocks noChangeAspect="1"/>
          </p:cNvPicPr>
          <p:nvPr/>
        </p:nvPicPr>
        <p:blipFill>
          <a:blip r:embed="rId4"/>
          <a:stretch>
            <a:fillRect/>
          </a:stretch>
        </p:blipFill>
        <p:spPr>
          <a:xfrm>
            <a:off x="10972800" y="101587"/>
            <a:ext cx="952549" cy="482625"/>
          </a:xfrm>
          <a:prstGeom prst="rect">
            <a:avLst/>
          </a:prstGeom>
        </p:spPr>
      </p:pic>
      <p:sp>
        <p:nvSpPr>
          <p:cNvPr id="14" name="Slide Number Placeholder 13">
            <a:extLst>
              <a:ext uri="{FF2B5EF4-FFF2-40B4-BE49-F238E27FC236}">
                <a16:creationId xmlns:a16="http://schemas.microsoft.com/office/drawing/2014/main" id="{6666ACED-0262-4260-A46A-48937F0DFAF8}"/>
              </a:ext>
            </a:extLst>
          </p:cNvPr>
          <p:cNvSpPr>
            <a:spLocks noGrp="1"/>
          </p:cNvSpPr>
          <p:nvPr>
            <p:ph type="sldNum" sz="quarter" idx="10"/>
          </p:nvPr>
        </p:nvSpPr>
        <p:spPr/>
        <p:txBody>
          <a:bodyPr/>
          <a:lstStyle/>
          <a:p>
            <a:pPr>
              <a:defRPr/>
            </a:pPr>
            <a:fld id="{843CCB1A-5FAC-44C2-A958-39EC00897567}" type="slidenum">
              <a:rPr lang="en-US" smtClean="0"/>
              <a:pPr>
                <a:defRPr/>
              </a:pPr>
              <a:t>28</a:t>
            </a:fld>
            <a:endParaRPr lang="en-US"/>
          </a:p>
        </p:txBody>
      </p:sp>
    </p:spTree>
    <p:extLst>
      <p:ext uri="{BB962C8B-B14F-4D97-AF65-F5344CB8AC3E}">
        <p14:creationId xmlns:p14="http://schemas.microsoft.com/office/powerpoint/2010/main" val="5282965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12"/>
          <p:cNvSpPr txBox="1">
            <a:spLocks noGrp="1" noChangeArrowheads="1"/>
          </p:cNvSpPr>
          <p:nvPr>
            <p:ph type="title"/>
          </p:nvPr>
        </p:nvSpPr>
        <p:spPr bwMode="auto">
          <a:xfrm>
            <a:off x="1792094" y="768522"/>
            <a:ext cx="8607812" cy="212707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4000" b="1" dirty="0">
                <a:latin typeface="Calibri" panose="020F0502020204030204" pitchFamily="34" charset="0"/>
                <a:cs typeface="Calibri" panose="020F0502020204030204" pitchFamily="34" charset="0"/>
                <a:hlinkClick r:id="rId3"/>
              </a:rPr>
              <a:t>Disability, Urban Health Equity, and the Coronavirus Pandemic: Promoting Cities for All</a:t>
            </a:r>
            <a:endParaRPr lang="en-US" sz="4000" b="1" dirty="0">
              <a:latin typeface="Calibri" panose="020F0502020204030204" pitchFamily="34" charset="0"/>
              <a:cs typeface="Calibri" panose="020F0502020204030204" pitchFamily="34" charset="0"/>
            </a:endParaRPr>
          </a:p>
        </p:txBody>
      </p:sp>
      <p:sp>
        <p:nvSpPr>
          <p:cNvPr id="5" name="Content Placeholder 4"/>
          <p:cNvSpPr>
            <a:spLocks noGrp="1"/>
          </p:cNvSpPr>
          <p:nvPr>
            <p:ph idx="1"/>
          </p:nvPr>
        </p:nvSpPr>
        <p:spPr>
          <a:xfrm>
            <a:off x="1874915" y="2743200"/>
            <a:ext cx="8525185" cy="4029658"/>
          </a:xfrm>
          <a:ln>
            <a:noFill/>
          </a:ln>
        </p:spPr>
        <p:txBody>
          <a:bodyPr/>
          <a:lstStyle/>
          <a:p>
            <a:pPr>
              <a:buFont typeface="Arial"/>
              <a:buChar char="•"/>
              <a:tabLst>
                <a:tab pos="182880" algn="l"/>
              </a:tabLst>
            </a:pPr>
            <a:r>
              <a:rPr lang="en-US" sz="2800" dirty="0">
                <a:latin typeface="Calibri"/>
                <a:cs typeface="Calibri"/>
              </a:rPr>
              <a:t>Journal of Urban Health, Pineda, </a:t>
            </a:r>
            <a:r>
              <a:rPr lang="en-US" sz="2800" dirty="0" err="1">
                <a:latin typeface="Calibri"/>
                <a:cs typeface="Calibri"/>
              </a:rPr>
              <a:t>Corburn</a:t>
            </a:r>
            <a:r>
              <a:rPr lang="en-US" sz="2800" dirty="0">
                <a:latin typeface="Calibri"/>
                <a:cs typeface="Calibri"/>
              </a:rPr>
              <a:t>, 4/23/2020</a:t>
            </a:r>
          </a:p>
          <a:p>
            <a:pPr>
              <a:buFont typeface="Arial"/>
              <a:buChar char="•"/>
              <a:tabLst>
                <a:tab pos="182880" algn="l"/>
              </a:tabLst>
            </a:pPr>
            <a:r>
              <a:rPr lang="en-US" sz="2800" dirty="0">
                <a:latin typeface="Calibri"/>
                <a:cs typeface="Calibri"/>
              </a:rPr>
              <a:t>“Urban Disability Justice” strategy: how to ensure cities are more inclusive and healthier for all: intersection of disability, emergencies and urban health challenges</a:t>
            </a:r>
          </a:p>
          <a:p>
            <a:pPr>
              <a:buFont typeface="Arial"/>
              <a:buChar char="•"/>
              <a:tabLst>
                <a:tab pos="182880" algn="l"/>
              </a:tabLst>
            </a:pPr>
            <a:r>
              <a:rPr lang="en-US" sz="2800" dirty="0">
                <a:latin typeface="Calibri"/>
                <a:cs typeface="Calibri"/>
              </a:rPr>
              <a:t>Inclusive cities in response to COVID 19:</a:t>
            </a:r>
          </a:p>
          <a:p>
            <a:pPr lvl="1">
              <a:buFont typeface="Arial"/>
              <a:buChar char="•"/>
              <a:tabLst>
                <a:tab pos="182880" algn="l"/>
              </a:tabLst>
            </a:pPr>
            <a:r>
              <a:rPr lang="en-US" sz="2400" dirty="0">
                <a:latin typeface="Calibri"/>
                <a:cs typeface="Calibri"/>
              </a:rPr>
              <a:t>Accessible information access; inclusive decision making; access through continuity of care and social supports; economic supports; nondiscrimination and stigma.</a:t>
            </a:r>
          </a:p>
          <a:p>
            <a:pPr>
              <a:buFont typeface="Arial"/>
              <a:buChar char="•"/>
              <a:tabLst>
                <a:tab pos="182880" algn="l"/>
              </a:tabLst>
            </a:pPr>
            <a:endParaRPr lang="en-US" sz="2800" dirty="0">
              <a:latin typeface="Calibri"/>
              <a:cs typeface="Calibri"/>
            </a:endParaRPr>
          </a:p>
          <a:p>
            <a:pPr>
              <a:buFont typeface="Arial"/>
              <a:buChar char="•"/>
              <a:tabLst>
                <a:tab pos="182880" algn="l"/>
              </a:tabLst>
            </a:pPr>
            <a:endParaRPr lang="en-US" sz="2800" dirty="0">
              <a:latin typeface="Calibri"/>
              <a:cs typeface="Calibri"/>
            </a:endParaRPr>
          </a:p>
        </p:txBody>
      </p:sp>
      <p:sp>
        <p:nvSpPr>
          <p:cNvPr id="3076" name="Rectangle 14"/>
          <p:cNvSpPr>
            <a:spLocks noChangeArrowheads="1"/>
          </p:cNvSpPr>
          <p:nvPr/>
        </p:nvSpPr>
        <p:spPr bwMode="auto">
          <a:xfrm>
            <a:off x="1524000" y="0"/>
            <a:ext cx="9144000" cy="637142"/>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auto">
              <a:spcBef>
                <a:spcPts val="0"/>
              </a:spcBef>
              <a:spcAft>
                <a:spcPts val="0"/>
              </a:spcAft>
              <a:defRPr/>
            </a:pPr>
            <a:endParaRPr lang="en-US" kern="0" dirty="0">
              <a:solidFill>
                <a:sysClr val="windowText" lastClr="000000"/>
              </a:solidFill>
            </a:endParaRPr>
          </a:p>
        </p:txBody>
      </p:sp>
      <p:sp>
        <p:nvSpPr>
          <p:cNvPr id="10" name="TextBox 9"/>
          <p:cNvSpPr txBox="1"/>
          <p:nvPr/>
        </p:nvSpPr>
        <p:spPr>
          <a:xfrm>
            <a:off x="1792289" y="152400"/>
            <a:ext cx="2212975" cy="338554"/>
          </a:xfrm>
          <a:prstGeom prst="rect">
            <a:avLst/>
          </a:prstGeom>
          <a:noFill/>
        </p:spPr>
        <p:txBody>
          <a:bodyPr wrap="square" rtlCol="0">
            <a:spAutoFit/>
          </a:bodyPr>
          <a:lstStyle/>
          <a:p>
            <a:pPr fontAlgn="auto">
              <a:spcBef>
                <a:spcPts val="0"/>
              </a:spcBef>
              <a:spcAft>
                <a:spcPts val="0"/>
              </a:spcAft>
              <a:defRPr/>
            </a:pPr>
            <a:r>
              <a:rPr lang="en-US" sz="1600" b="1" i="1" kern="0" dirty="0">
                <a:solidFill>
                  <a:srgbClr val="FFFFFF"/>
                </a:solidFill>
              </a:rPr>
              <a:t>#nTIDELearn</a:t>
            </a:r>
          </a:p>
        </p:txBody>
      </p:sp>
      <p:pic>
        <p:nvPicPr>
          <p:cNvPr id="11" name="Picture 10"/>
          <p:cNvPicPr>
            <a:picLocks noChangeAspect="1"/>
          </p:cNvPicPr>
          <p:nvPr/>
        </p:nvPicPr>
        <p:blipFill>
          <a:blip r:embed="rId4"/>
          <a:stretch>
            <a:fillRect/>
          </a:stretch>
        </p:blipFill>
        <p:spPr>
          <a:xfrm>
            <a:off x="9673267" y="80365"/>
            <a:ext cx="952549" cy="482625"/>
          </a:xfrm>
          <a:prstGeom prst="rect">
            <a:avLst/>
          </a:prstGeom>
        </p:spPr>
      </p:pic>
      <p:pic>
        <p:nvPicPr>
          <p:cNvPr id="2" name="Picture 2"/>
          <p:cNvPicPr>
            <a:picLocks noChangeAspect="1"/>
          </p:cNvPicPr>
          <p:nvPr/>
        </p:nvPicPr>
        <p:blipFill>
          <a:blip r:embed="rId5"/>
          <a:stretch>
            <a:fillRect/>
          </a:stretch>
        </p:blipFill>
        <p:spPr>
          <a:xfrm>
            <a:off x="9212513" y="6277490"/>
            <a:ext cx="1314633" cy="495369"/>
          </a:xfrm>
          <a:prstGeom prst="rect">
            <a:avLst/>
          </a:prstGeom>
        </p:spPr>
      </p:pic>
      <p:sp>
        <p:nvSpPr>
          <p:cNvPr id="3" name="TextBox 2">
            <a:extLst>
              <a:ext uri="{FF2B5EF4-FFF2-40B4-BE49-F238E27FC236}">
                <a16:creationId xmlns:a16="http://schemas.microsoft.com/office/drawing/2014/main" id="{C636762E-5DFC-42D3-84CD-D17CE6F8C9D8}"/>
              </a:ext>
            </a:extLst>
          </p:cNvPr>
          <p:cNvSpPr txBox="1"/>
          <p:nvPr/>
        </p:nvSpPr>
        <p:spPr>
          <a:xfrm>
            <a:off x="-2079434" y="3186629"/>
            <a:ext cx="82627" cy="46166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endParaRPr lang="en-US" sz="2400" dirty="0">
              <a:solidFill>
                <a:srgbClr val="000000"/>
              </a:solidFill>
              <a:latin typeface="Calibri"/>
              <a:cs typeface="Calibri"/>
            </a:endParaRPr>
          </a:p>
        </p:txBody>
      </p:sp>
      <p:sp>
        <p:nvSpPr>
          <p:cNvPr id="4" name="Rectangle 14">
            <a:extLst>
              <a:ext uri="{FF2B5EF4-FFF2-40B4-BE49-F238E27FC236}">
                <a16:creationId xmlns:a16="http://schemas.microsoft.com/office/drawing/2014/main" id="{274197A0-DAE1-43A2-8A05-7A3AFFB3E6F5}"/>
              </a:ext>
            </a:extLst>
          </p:cNvPr>
          <p:cNvSpPr>
            <a:spLocks noChangeArrowheads="1"/>
          </p:cNvSpPr>
          <p:nvPr/>
        </p:nvSpPr>
        <p:spPr bwMode="auto">
          <a:xfrm>
            <a:off x="0" y="0"/>
            <a:ext cx="12192000" cy="68580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 name="TextBox 5">
            <a:extLst>
              <a:ext uri="{FF2B5EF4-FFF2-40B4-BE49-F238E27FC236}">
                <a16:creationId xmlns:a16="http://schemas.microsoft.com/office/drawing/2014/main" id="{90B32ABB-468E-4080-A9E6-7F86D38A1690}"/>
              </a:ext>
            </a:extLst>
          </p:cNvPr>
          <p:cNvSpPr txBox="1"/>
          <p:nvPr/>
        </p:nvSpPr>
        <p:spPr>
          <a:xfrm>
            <a:off x="152400" y="173622"/>
            <a:ext cx="2212975" cy="338554"/>
          </a:xfrm>
          <a:prstGeom prst="rect">
            <a:avLst/>
          </a:prstGeom>
          <a:noFill/>
        </p:spPr>
        <p:txBody>
          <a:bodyPr wrap="square" rtlCol="0">
            <a:spAutoFit/>
          </a:bodyPr>
          <a:lstStyle/>
          <a:p>
            <a:r>
              <a:rPr lang="en-US" sz="1600" b="1" i="1" dirty="0">
                <a:solidFill>
                  <a:schemeClr val="bg1"/>
                </a:solidFill>
              </a:rPr>
              <a:t>#</a:t>
            </a:r>
            <a:r>
              <a:rPr lang="en-US" sz="1600" b="1" i="1" dirty="0" err="1">
                <a:solidFill>
                  <a:schemeClr val="bg1"/>
                </a:solidFill>
              </a:rPr>
              <a:t>nTIDELearn</a:t>
            </a:r>
            <a:endParaRPr lang="en-US" sz="1600" b="1" i="1" dirty="0">
              <a:solidFill>
                <a:schemeClr val="bg1"/>
              </a:solidFill>
            </a:endParaRPr>
          </a:p>
        </p:txBody>
      </p:sp>
      <p:pic>
        <p:nvPicPr>
          <p:cNvPr id="7" name="Picture 6">
            <a:extLst>
              <a:ext uri="{FF2B5EF4-FFF2-40B4-BE49-F238E27FC236}">
                <a16:creationId xmlns:a16="http://schemas.microsoft.com/office/drawing/2014/main" id="{7544559E-178F-4640-B83C-66A6952E5797}"/>
              </a:ext>
            </a:extLst>
          </p:cNvPr>
          <p:cNvPicPr>
            <a:picLocks noChangeAspect="1"/>
          </p:cNvPicPr>
          <p:nvPr/>
        </p:nvPicPr>
        <p:blipFill>
          <a:blip r:embed="rId4"/>
          <a:stretch>
            <a:fillRect/>
          </a:stretch>
        </p:blipFill>
        <p:spPr>
          <a:xfrm>
            <a:off x="10972800" y="101587"/>
            <a:ext cx="952549" cy="482625"/>
          </a:xfrm>
          <a:prstGeom prst="rect">
            <a:avLst/>
          </a:prstGeom>
        </p:spPr>
      </p:pic>
      <p:sp>
        <p:nvSpPr>
          <p:cNvPr id="14" name="Slide Number Placeholder 13">
            <a:extLst>
              <a:ext uri="{FF2B5EF4-FFF2-40B4-BE49-F238E27FC236}">
                <a16:creationId xmlns:a16="http://schemas.microsoft.com/office/drawing/2014/main" id="{D29CEAF9-00C2-4694-B61B-12C6F07DE995}"/>
              </a:ext>
            </a:extLst>
          </p:cNvPr>
          <p:cNvSpPr>
            <a:spLocks noGrp="1"/>
          </p:cNvSpPr>
          <p:nvPr>
            <p:ph type="sldNum" sz="quarter" idx="10"/>
          </p:nvPr>
        </p:nvSpPr>
        <p:spPr/>
        <p:txBody>
          <a:bodyPr/>
          <a:lstStyle/>
          <a:p>
            <a:pPr>
              <a:defRPr/>
            </a:pPr>
            <a:fld id="{843CCB1A-5FAC-44C2-A958-39EC00897567}" type="slidenum">
              <a:rPr lang="en-US" smtClean="0"/>
              <a:pPr>
                <a:defRPr/>
              </a:pPr>
              <a:t>29</a:t>
            </a:fld>
            <a:endParaRPr lang="en-US"/>
          </a:p>
        </p:txBody>
      </p:sp>
    </p:spTree>
    <p:extLst>
      <p:ext uri="{BB962C8B-B14F-4D97-AF65-F5344CB8AC3E}">
        <p14:creationId xmlns:p14="http://schemas.microsoft.com/office/powerpoint/2010/main" val="8952474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DF33BEA-E441-4D02-BBE9-B29CEAD35C84}"/>
              </a:ext>
            </a:extLst>
          </p:cNvPr>
          <p:cNvGrpSpPr/>
          <p:nvPr/>
        </p:nvGrpSpPr>
        <p:grpSpPr>
          <a:xfrm>
            <a:off x="1524001" y="0"/>
            <a:ext cx="9164053" cy="6858000"/>
            <a:chOff x="0" y="0"/>
            <a:chExt cx="9164053" cy="685800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64053" cy="6858000"/>
            </a:xfrm>
            <a:prstGeom prst="rect">
              <a:avLst/>
            </a:prstGeom>
          </p:spPr>
        </p:pic>
        <p:pic>
          <p:nvPicPr>
            <p:cNvPr id="7" name="Picture 6" descr="Image result for unh iod">
              <a:extLst>
                <a:ext uri="{FF2B5EF4-FFF2-40B4-BE49-F238E27FC236}">
                  <a16:creationId xmlns:a16="http://schemas.microsoft.com/office/drawing/2014/main" id="{1E2C603E-8861-49A3-A689-ECF0D8966565}"/>
                </a:ext>
              </a:extLst>
            </p:cNvPr>
            <p:cNvPicPr/>
            <p:nvPr/>
          </p:nvPicPr>
          <p:blipFill rotWithShape="1">
            <a:blip r:embed="rId4">
              <a:extLst>
                <a:ext uri="{28A0092B-C50C-407E-A947-70E740481C1C}">
                  <a14:useLocalDpi xmlns:a14="http://schemas.microsoft.com/office/drawing/2010/main" val="0"/>
                </a:ext>
              </a:extLst>
            </a:blip>
            <a:srcRect l="29562" t="35836" r="21898" b="24940"/>
            <a:stretch/>
          </p:blipFill>
          <p:spPr bwMode="auto">
            <a:xfrm>
              <a:off x="10160" y="0"/>
              <a:ext cx="2047240" cy="2514600"/>
            </a:xfrm>
            <a:prstGeom prst="rect">
              <a:avLst/>
            </a:prstGeom>
            <a:noFill/>
            <a:ln>
              <a:noFill/>
            </a:ln>
            <a:extLst>
              <a:ext uri="{53640926-AAD7-44D8-BBD7-CCE9431645EC}">
                <a14:shadowObscured xmlns:a14="http://schemas.microsoft.com/office/drawing/2010/main"/>
              </a:ext>
            </a:extLst>
          </p:spPr>
        </p:pic>
      </p:grpSp>
      <p:sp>
        <p:nvSpPr>
          <p:cNvPr id="2053" name="Title 1"/>
          <p:cNvSpPr txBox="1">
            <a:spLocks/>
          </p:cNvSpPr>
          <p:nvPr/>
        </p:nvSpPr>
        <p:spPr bwMode="auto">
          <a:xfrm>
            <a:off x="1676400" y="2819400"/>
            <a:ext cx="5257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endParaRPr lang="en-US" sz="2200" dirty="0">
              <a:solidFill>
                <a:schemeClr val="tx2"/>
              </a:solidFill>
            </a:endParaRPr>
          </a:p>
          <a:p>
            <a:pPr algn="ctr"/>
            <a:endParaRPr lang="en-US" sz="4400" dirty="0">
              <a:solidFill>
                <a:schemeClr val="tx2"/>
              </a:solidFill>
            </a:endParaRPr>
          </a:p>
        </p:txBody>
      </p:sp>
      <p:sp>
        <p:nvSpPr>
          <p:cNvPr id="2054" name="Subtitle 2"/>
          <p:cNvSpPr txBox="1">
            <a:spLocks/>
          </p:cNvSpPr>
          <p:nvPr/>
        </p:nvSpPr>
        <p:spPr bwMode="auto">
          <a:xfrm>
            <a:off x="7391400" y="5042553"/>
            <a:ext cx="3124200" cy="694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20000"/>
              </a:spcBef>
            </a:pPr>
            <a:r>
              <a:rPr lang="en-US" sz="2800" dirty="0">
                <a:solidFill>
                  <a:schemeClr val="bg1"/>
                </a:solidFill>
              </a:rPr>
              <a:t>FRIDAY</a:t>
            </a:r>
          </a:p>
          <a:p>
            <a:pPr algn="ctr">
              <a:spcBef>
                <a:spcPct val="20000"/>
              </a:spcBef>
            </a:pPr>
            <a:r>
              <a:rPr lang="en-US" sz="2400" dirty="0">
                <a:solidFill>
                  <a:schemeClr val="bg1"/>
                </a:solidFill>
              </a:rPr>
              <a:t>August  7, 2020</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3893" y="2590800"/>
            <a:ext cx="9144000" cy="2286000"/>
          </a:xfrm>
          <a:prstGeom prst="rect">
            <a:avLst/>
          </a:prstGeom>
        </p:spPr>
      </p:pic>
    </p:spTree>
    <p:extLst>
      <p:ext uri="{BB962C8B-B14F-4D97-AF65-F5344CB8AC3E}">
        <p14:creationId xmlns:p14="http://schemas.microsoft.com/office/powerpoint/2010/main" val="25524887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12"/>
          <p:cNvSpPr txBox="1">
            <a:spLocks noGrp="1" noChangeArrowheads="1"/>
          </p:cNvSpPr>
          <p:nvPr>
            <p:ph type="title"/>
          </p:nvPr>
        </p:nvSpPr>
        <p:spPr bwMode="auto">
          <a:xfrm>
            <a:off x="1792288" y="716948"/>
            <a:ext cx="8607812" cy="126425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4000" b="1" dirty="0">
                <a:latin typeface="Calibri" panose="020F0502020204030204" pitchFamily="34" charset="0"/>
                <a:cs typeface="Calibri" panose="020F0502020204030204" pitchFamily="34" charset="0"/>
                <a:hlinkClick r:id="rId3"/>
              </a:rPr>
              <a:t>Data on Racial Disparities: National Core Indicators</a:t>
            </a:r>
            <a:endParaRPr lang="en-US" sz="4000" b="1" dirty="0">
              <a:latin typeface="Calibri" panose="020F0502020204030204" pitchFamily="34" charset="0"/>
              <a:cs typeface="Calibri" panose="020F0502020204030204" pitchFamily="34" charset="0"/>
            </a:endParaRPr>
          </a:p>
        </p:txBody>
      </p:sp>
      <p:sp>
        <p:nvSpPr>
          <p:cNvPr id="5" name="Content Placeholder 4"/>
          <p:cNvSpPr>
            <a:spLocks noGrp="1"/>
          </p:cNvSpPr>
          <p:nvPr>
            <p:ph idx="1"/>
          </p:nvPr>
        </p:nvSpPr>
        <p:spPr>
          <a:xfrm>
            <a:off x="1874915" y="2285876"/>
            <a:ext cx="8525185" cy="4486982"/>
          </a:xfrm>
          <a:ln>
            <a:noFill/>
          </a:ln>
        </p:spPr>
        <p:txBody>
          <a:bodyPr/>
          <a:lstStyle/>
          <a:p>
            <a:pPr lvl="1">
              <a:buFont typeface="Arial"/>
              <a:buChar char="•"/>
              <a:tabLst>
                <a:tab pos="182880" algn="l"/>
              </a:tabLst>
            </a:pPr>
            <a:r>
              <a:rPr lang="en-US" dirty="0">
                <a:latin typeface="Calibri"/>
                <a:cs typeface="Calibri"/>
              </a:rPr>
              <a:t>National Core Indicators®  COVID-19 Bulletin #4: Data on Racial Disparities  </a:t>
            </a:r>
          </a:p>
          <a:p>
            <a:pPr lvl="2">
              <a:buFont typeface="Arial"/>
              <a:buChar char="•"/>
              <a:tabLst>
                <a:tab pos="182880" algn="l"/>
              </a:tabLst>
            </a:pPr>
            <a:r>
              <a:rPr lang="en-US" sz="2800" dirty="0">
                <a:latin typeface="Calibri"/>
                <a:cs typeface="Calibri"/>
              </a:rPr>
              <a:t>Using NCI to understand racial disparities among adults with IDD during COVID-19</a:t>
            </a:r>
          </a:p>
          <a:p>
            <a:pPr lvl="2">
              <a:buFont typeface="Arial"/>
              <a:buChar char="•"/>
              <a:tabLst>
                <a:tab pos="182880" algn="l"/>
              </a:tabLst>
            </a:pPr>
            <a:r>
              <a:rPr lang="en-US" sz="2800" dirty="0">
                <a:latin typeface="Calibri"/>
                <a:cs typeface="Calibri"/>
              </a:rPr>
              <a:t>2018-2019 survey</a:t>
            </a:r>
          </a:p>
          <a:p>
            <a:pPr lvl="2">
              <a:buFont typeface="Arial"/>
              <a:buChar char="•"/>
              <a:tabLst>
                <a:tab pos="182880" algn="l"/>
              </a:tabLst>
            </a:pPr>
            <a:r>
              <a:rPr lang="en-US" sz="2800" dirty="0">
                <a:latin typeface="Calibri"/>
                <a:cs typeface="Calibri"/>
              </a:rPr>
              <a:t>Focuses on health, communication and location (urban/rural/suburban)</a:t>
            </a:r>
          </a:p>
          <a:p>
            <a:pPr marL="914400" lvl="2" indent="0">
              <a:buNone/>
              <a:tabLst>
                <a:tab pos="182880" algn="l"/>
              </a:tabLst>
            </a:pPr>
            <a:endParaRPr lang="en-US" sz="2800" dirty="0">
              <a:latin typeface="Calibri"/>
              <a:cs typeface="Calibri"/>
            </a:endParaRPr>
          </a:p>
          <a:p>
            <a:pPr lvl="2">
              <a:buFont typeface="Arial"/>
              <a:buChar char="•"/>
              <a:tabLst>
                <a:tab pos="182880" algn="l"/>
              </a:tabLst>
            </a:pPr>
            <a:endParaRPr lang="en-US" sz="2800" dirty="0">
              <a:latin typeface="Calibri"/>
              <a:cs typeface="Calibri"/>
            </a:endParaRPr>
          </a:p>
          <a:p>
            <a:pPr lvl="2">
              <a:buFont typeface="Arial"/>
              <a:buChar char="•"/>
              <a:tabLst>
                <a:tab pos="182880" algn="l"/>
              </a:tabLst>
            </a:pPr>
            <a:endParaRPr lang="en-US" sz="2800" dirty="0">
              <a:latin typeface="Calibri"/>
              <a:cs typeface="Calibri"/>
            </a:endParaRPr>
          </a:p>
        </p:txBody>
      </p:sp>
      <p:sp>
        <p:nvSpPr>
          <p:cNvPr id="3076" name="Rectangle 14"/>
          <p:cNvSpPr>
            <a:spLocks noChangeArrowheads="1"/>
          </p:cNvSpPr>
          <p:nvPr/>
        </p:nvSpPr>
        <p:spPr bwMode="auto">
          <a:xfrm>
            <a:off x="1524000" y="0"/>
            <a:ext cx="9144000" cy="637142"/>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auto">
              <a:spcBef>
                <a:spcPts val="0"/>
              </a:spcBef>
              <a:spcAft>
                <a:spcPts val="0"/>
              </a:spcAft>
              <a:defRPr/>
            </a:pPr>
            <a:endParaRPr lang="en-US" kern="0" dirty="0">
              <a:solidFill>
                <a:sysClr val="windowText" lastClr="000000"/>
              </a:solidFill>
            </a:endParaRPr>
          </a:p>
        </p:txBody>
      </p:sp>
      <p:sp>
        <p:nvSpPr>
          <p:cNvPr id="10" name="TextBox 9"/>
          <p:cNvSpPr txBox="1"/>
          <p:nvPr/>
        </p:nvSpPr>
        <p:spPr>
          <a:xfrm>
            <a:off x="1792289" y="152400"/>
            <a:ext cx="2212975" cy="338554"/>
          </a:xfrm>
          <a:prstGeom prst="rect">
            <a:avLst/>
          </a:prstGeom>
          <a:noFill/>
        </p:spPr>
        <p:txBody>
          <a:bodyPr wrap="square" rtlCol="0">
            <a:spAutoFit/>
          </a:bodyPr>
          <a:lstStyle/>
          <a:p>
            <a:pPr fontAlgn="auto">
              <a:spcBef>
                <a:spcPts val="0"/>
              </a:spcBef>
              <a:spcAft>
                <a:spcPts val="0"/>
              </a:spcAft>
              <a:defRPr/>
            </a:pPr>
            <a:r>
              <a:rPr lang="en-US" sz="1600" b="1" i="1" kern="0" dirty="0">
                <a:solidFill>
                  <a:srgbClr val="FFFFFF"/>
                </a:solidFill>
              </a:rPr>
              <a:t>#nTIDELearn</a:t>
            </a:r>
          </a:p>
        </p:txBody>
      </p:sp>
      <p:pic>
        <p:nvPicPr>
          <p:cNvPr id="11" name="Picture 10"/>
          <p:cNvPicPr>
            <a:picLocks noChangeAspect="1"/>
          </p:cNvPicPr>
          <p:nvPr/>
        </p:nvPicPr>
        <p:blipFill>
          <a:blip r:embed="rId4"/>
          <a:stretch>
            <a:fillRect/>
          </a:stretch>
        </p:blipFill>
        <p:spPr>
          <a:xfrm>
            <a:off x="9673267" y="80365"/>
            <a:ext cx="952549" cy="482625"/>
          </a:xfrm>
          <a:prstGeom prst="rect">
            <a:avLst/>
          </a:prstGeom>
        </p:spPr>
      </p:pic>
      <p:pic>
        <p:nvPicPr>
          <p:cNvPr id="2" name="Picture 2"/>
          <p:cNvPicPr>
            <a:picLocks noChangeAspect="1"/>
          </p:cNvPicPr>
          <p:nvPr/>
        </p:nvPicPr>
        <p:blipFill>
          <a:blip r:embed="rId5"/>
          <a:stretch>
            <a:fillRect/>
          </a:stretch>
        </p:blipFill>
        <p:spPr>
          <a:xfrm>
            <a:off x="9212513" y="6277490"/>
            <a:ext cx="1314633" cy="495369"/>
          </a:xfrm>
          <a:prstGeom prst="rect">
            <a:avLst/>
          </a:prstGeom>
        </p:spPr>
      </p:pic>
      <p:sp>
        <p:nvSpPr>
          <p:cNvPr id="3" name="TextBox 2">
            <a:extLst>
              <a:ext uri="{FF2B5EF4-FFF2-40B4-BE49-F238E27FC236}">
                <a16:creationId xmlns:a16="http://schemas.microsoft.com/office/drawing/2014/main" id="{C636762E-5DFC-42D3-84CD-D17CE6F8C9D8}"/>
              </a:ext>
            </a:extLst>
          </p:cNvPr>
          <p:cNvSpPr txBox="1"/>
          <p:nvPr/>
        </p:nvSpPr>
        <p:spPr>
          <a:xfrm>
            <a:off x="-2079434" y="3186629"/>
            <a:ext cx="82627" cy="46166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endParaRPr lang="en-US" sz="2400" dirty="0">
              <a:solidFill>
                <a:srgbClr val="000000"/>
              </a:solidFill>
              <a:latin typeface="Calibri"/>
              <a:cs typeface="Calibri"/>
            </a:endParaRPr>
          </a:p>
        </p:txBody>
      </p:sp>
      <p:sp>
        <p:nvSpPr>
          <p:cNvPr id="4" name="Rectangle 14">
            <a:extLst>
              <a:ext uri="{FF2B5EF4-FFF2-40B4-BE49-F238E27FC236}">
                <a16:creationId xmlns:a16="http://schemas.microsoft.com/office/drawing/2014/main" id="{98DB2D66-176F-479E-824F-53684B6FB300}"/>
              </a:ext>
            </a:extLst>
          </p:cNvPr>
          <p:cNvSpPr>
            <a:spLocks noChangeArrowheads="1"/>
          </p:cNvSpPr>
          <p:nvPr/>
        </p:nvSpPr>
        <p:spPr bwMode="auto">
          <a:xfrm>
            <a:off x="0" y="0"/>
            <a:ext cx="12192000" cy="68580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 name="TextBox 5">
            <a:extLst>
              <a:ext uri="{FF2B5EF4-FFF2-40B4-BE49-F238E27FC236}">
                <a16:creationId xmlns:a16="http://schemas.microsoft.com/office/drawing/2014/main" id="{4B951ECB-9032-46F8-B2C9-BEA8F3D69EA2}"/>
              </a:ext>
            </a:extLst>
          </p:cNvPr>
          <p:cNvSpPr txBox="1"/>
          <p:nvPr/>
        </p:nvSpPr>
        <p:spPr>
          <a:xfrm>
            <a:off x="152400" y="173622"/>
            <a:ext cx="2212975" cy="338554"/>
          </a:xfrm>
          <a:prstGeom prst="rect">
            <a:avLst/>
          </a:prstGeom>
          <a:noFill/>
        </p:spPr>
        <p:txBody>
          <a:bodyPr wrap="square" rtlCol="0">
            <a:spAutoFit/>
          </a:bodyPr>
          <a:lstStyle/>
          <a:p>
            <a:r>
              <a:rPr lang="en-US" sz="1600" b="1" i="1" dirty="0">
                <a:solidFill>
                  <a:schemeClr val="bg1"/>
                </a:solidFill>
              </a:rPr>
              <a:t>#</a:t>
            </a:r>
            <a:r>
              <a:rPr lang="en-US" sz="1600" b="1" i="1" dirty="0" err="1">
                <a:solidFill>
                  <a:schemeClr val="bg1"/>
                </a:solidFill>
              </a:rPr>
              <a:t>nTIDELearn</a:t>
            </a:r>
            <a:endParaRPr lang="en-US" sz="1600" b="1" i="1" dirty="0">
              <a:solidFill>
                <a:schemeClr val="bg1"/>
              </a:solidFill>
            </a:endParaRPr>
          </a:p>
        </p:txBody>
      </p:sp>
      <p:pic>
        <p:nvPicPr>
          <p:cNvPr id="7" name="Picture 6">
            <a:extLst>
              <a:ext uri="{FF2B5EF4-FFF2-40B4-BE49-F238E27FC236}">
                <a16:creationId xmlns:a16="http://schemas.microsoft.com/office/drawing/2014/main" id="{2865639F-F1C8-4E5B-8320-8F5FFC1D41AF}"/>
              </a:ext>
            </a:extLst>
          </p:cNvPr>
          <p:cNvPicPr>
            <a:picLocks noChangeAspect="1"/>
          </p:cNvPicPr>
          <p:nvPr/>
        </p:nvPicPr>
        <p:blipFill>
          <a:blip r:embed="rId4"/>
          <a:stretch>
            <a:fillRect/>
          </a:stretch>
        </p:blipFill>
        <p:spPr>
          <a:xfrm>
            <a:off x="10972800" y="101587"/>
            <a:ext cx="952549" cy="482625"/>
          </a:xfrm>
          <a:prstGeom prst="rect">
            <a:avLst/>
          </a:prstGeom>
        </p:spPr>
      </p:pic>
      <p:sp>
        <p:nvSpPr>
          <p:cNvPr id="14" name="Slide Number Placeholder 13">
            <a:extLst>
              <a:ext uri="{FF2B5EF4-FFF2-40B4-BE49-F238E27FC236}">
                <a16:creationId xmlns:a16="http://schemas.microsoft.com/office/drawing/2014/main" id="{17AFB055-279B-45EA-BD20-4C667DF8AE22}"/>
              </a:ext>
            </a:extLst>
          </p:cNvPr>
          <p:cNvSpPr>
            <a:spLocks noGrp="1"/>
          </p:cNvSpPr>
          <p:nvPr>
            <p:ph type="sldNum" sz="quarter" idx="10"/>
          </p:nvPr>
        </p:nvSpPr>
        <p:spPr/>
        <p:txBody>
          <a:bodyPr/>
          <a:lstStyle/>
          <a:p>
            <a:pPr>
              <a:defRPr/>
            </a:pPr>
            <a:fld id="{843CCB1A-5FAC-44C2-A958-39EC00897567}" type="slidenum">
              <a:rPr lang="en-US" smtClean="0"/>
              <a:pPr>
                <a:defRPr/>
              </a:pPr>
              <a:t>30</a:t>
            </a:fld>
            <a:endParaRPr lang="en-US"/>
          </a:p>
        </p:txBody>
      </p:sp>
    </p:spTree>
    <p:extLst>
      <p:ext uri="{BB962C8B-B14F-4D97-AF65-F5344CB8AC3E}">
        <p14:creationId xmlns:p14="http://schemas.microsoft.com/office/powerpoint/2010/main" val="19302053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12"/>
          <p:cNvSpPr txBox="1">
            <a:spLocks noGrp="1" noChangeArrowheads="1"/>
          </p:cNvSpPr>
          <p:nvPr>
            <p:ph type="title"/>
          </p:nvPr>
        </p:nvSpPr>
        <p:spPr bwMode="auto">
          <a:xfrm>
            <a:off x="1676400" y="637142"/>
            <a:ext cx="8627992" cy="96305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4000" b="1" dirty="0">
                <a:latin typeface="Calibri" panose="020F0502020204030204" pitchFamily="34" charset="0"/>
                <a:cs typeface="Calibri" panose="020F0502020204030204" pitchFamily="34" charset="0"/>
              </a:rPr>
              <a:t>How to create an inclusive Workspace? </a:t>
            </a:r>
            <a:br>
              <a:rPr lang="en-US" u="sng" dirty="0"/>
            </a:br>
            <a:br>
              <a:rPr lang="en-US" dirty="0"/>
            </a:br>
            <a:br>
              <a:rPr lang="en-US" dirty="0"/>
            </a:br>
            <a:endParaRPr lang="en-US" sz="3800" b="1" dirty="0">
              <a:latin typeface="Calibri" panose="020F0502020204030204" pitchFamily="34" charset="0"/>
              <a:cs typeface="Calibri" panose="020F0502020204030204" pitchFamily="34" charset="0"/>
            </a:endParaRPr>
          </a:p>
        </p:txBody>
      </p:sp>
      <p:sp>
        <p:nvSpPr>
          <p:cNvPr id="5" name="Content Placeholder 4"/>
          <p:cNvSpPr>
            <a:spLocks noGrp="1"/>
          </p:cNvSpPr>
          <p:nvPr>
            <p:ph idx="1"/>
          </p:nvPr>
        </p:nvSpPr>
        <p:spPr>
          <a:xfrm>
            <a:off x="1822768" y="1674353"/>
            <a:ext cx="8627992" cy="4812174"/>
          </a:xfrm>
          <a:ln>
            <a:noFill/>
          </a:ln>
        </p:spPr>
        <p:txBody>
          <a:bodyPr/>
          <a:lstStyle/>
          <a:p>
            <a:pPr>
              <a:tabLst>
                <a:tab pos="182880" algn="l"/>
              </a:tabLst>
            </a:pPr>
            <a:r>
              <a:rPr lang="en-US" sz="2800" dirty="0">
                <a:solidFill>
                  <a:schemeClr val="accent5">
                    <a:lumMod val="50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Recommendations from employees with disabilities for creating inclusive workplaces: Results from a grounded theory investigation </a:t>
            </a:r>
            <a:r>
              <a:rPr lang="en-US" sz="2800" dirty="0">
                <a:solidFill>
                  <a:schemeClr val="accent5">
                    <a:lumMod val="50000"/>
                  </a:schemeClr>
                </a:solidFill>
                <a:latin typeface="Calibri" panose="020F0502020204030204" pitchFamily="34" charset="0"/>
                <a:cs typeface="Calibri" panose="020F0502020204030204" pitchFamily="34" charset="0"/>
              </a:rPr>
              <a:t>; </a:t>
            </a:r>
            <a:r>
              <a:rPr lang="en-US" sz="2800" dirty="0">
                <a:latin typeface="Calibri" panose="020F0502020204030204" pitchFamily="34" charset="0"/>
                <a:cs typeface="Calibri" panose="020F0502020204030204" pitchFamily="34" charset="0"/>
              </a:rPr>
              <a:t>Glade, Koch, Zaandam, Simon, </a:t>
            </a:r>
            <a:r>
              <a:rPr lang="en-US" sz="2800" dirty="0" err="1">
                <a:latin typeface="Calibri" panose="020F0502020204030204" pitchFamily="34" charset="0"/>
                <a:cs typeface="Calibri" panose="020F0502020204030204" pitchFamily="34" charset="0"/>
              </a:rPr>
              <a:t>Manno</a:t>
            </a:r>
            <a:r>
              <a:rPr lang="en-US" sz="2800" dirty="0">
                <a:latin typeface="Calibri" panose="020F0502020204030204" pitchFamily="34" charset="0"/>
                <a:cs typeface="Calibri" panose="020F0502020204030204" pitchFamily="34" charset="0"/>
              </a:rPr>
              <a:t>, </a:t>
            </a:r>
            <a:r>
              <a:rPr lang="en-US" sz="2800" i="1" dirty="0">
                <a:latin typeface="Calibri" panose="020F0502020204030204" pitchFamily="34" charset="0"/>
                <a:cs typeface="Calibri" panose="020F0502020204030204" pitchFamily="34" charset="0"/>
              </a:rPr>
              <a:t>Journal of Vocational Rehabilitation, </a:t>
            </a:r>
            <a:r>
              <a:rPr lang="en-US" sz="2800" dirty="0">
                <a:latin typeface="Calibri" panose="020F0502020204030204" pitchFamily="34" charset="0"/>
                <a:cs typeface="Calibri" panose="020F0502020204030204" pitchFamily="34" charset="0"/>
              </a:rPr>
              <a:t>volume 53, no. 1</a:t>
            </a:r>
          </a:p>
          <a:p>
            <a:pPr lvl="1">
              <a:tabLst>
                <a:tab pos="182880" algn="l"/>
              </a:tabLst>
            </a:pPr>
            <a:r>
              <a:rPr lang="en-US" dirty="0">
                <a:latin typeface="Calibri" panose="020F0502020204030204" pitchFamily="34" charset="0"/>
                <a:cs typeface="Calibri" panose="020F0502020204030204" pitchFamily="34" charset="0"/>
              </a:rPr>
              <a:t>Based on interviews with employees with disabilities;</a:t>
            </a:r>
          </a:p>
          <a:p>
            <a:pPr lvl="1">
              <a:tabLst>
                <a:tab pos="182880" algn="l"/>
              </a:tabLst>
            </a:pPr>
            <a:r>
              <a:rPr lang="en-US" dirty="0">
                <a:solidFill>
                  <a:srgbClr val="414141"/>
                </a:solidFill>
                <a:latin typeface="Calibri" panose="020F0502020204030204" pitchFamily="34" charset="0"/>
                <a:cs typeface="Calibri" panose="020F0502020204030204" pitchFamily="34" charset="0"/>
              </a:rPr>
              <a:t>Includes many strategies suggested by participants to “develop a culture that values workers with disabilities, readily provides them with needed job accommodations, and ensures they are treated with dignity and respect</a:t>
            </a:r>
            <a:r>
              <a:rPr lang="en-US" sz="2400" dirty="0">
                <a:solidFill>
                  <a:srgbClr val="414141"/>
                </a:solidFill>
                <a:latin typeface="PT Sans"/>
              </a:rPr>
              <a:t>. “</a:t>
            </a:r>
            <a:endParaRPr lang="en-US" sz="2400" dirty="0">
              <a:latin typeface="Calibri" panose="020F0502020204030204" pitchFamily="34" charset="0"/>
              <a:cs typeface="Calibri" panose="020F0502020204030204" pitchFamily="34" charset="0"/>
            </a:endParaRPr>
          </a:p>
          <a:p>
            <a:pPr>
              <a:tabLst>
                <a:tab pos="182880" algn="l"/>
              </a:tabLst>
            </a:pPr>
            <a:endParaRPr lang="en-US" sz="2400" dirty="0">
              <a:latin typeface="Calibri"/>
              <a:cs typeface="Calibri"/>
            </a:endParaRPr>
          </a:p>
          <a:p>
            <a:pPr>
              <a:buFont typeface="Arial"/>
              <a:buChar char="•"/>
              <a:tabLst>
                <a:tab pos="182880" algn="l"/>
              </a:tabLst>
            </a:pPr>
            <a:endParaRPr lang="en-US" sz="2400" dirty="0">
              <a:latin typeface="Calibri"/>
              <a:cs typeface="Calibri"/>
            </a:endParaRPr>
          </a:p>
        </p:txBody>
      </p:sp>
      <p:sp>
        <p:nvSpPr>
          <p:cNvPr id="3076" name="Rectangle 14"/>
          <p:cNvSpPr>
            <a:spLocks noChangeArrowheads="1"/>
          </p:cNvSpPr>
          <p:nvPr/>
        </p:nvSpPr>
        <p:spPr bwMode="auto">
          <a:xfrm>
            <a:off x="1524000" y="0"/>
            <a:ext cx="9144000" cy="637142"/>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auto">
              <a:spcBef>
                <a:spcPts val="0"/>
              </a:spcBef>
              <a:spcAft>
                <a:spcPts val="0"/>
              </a:spcAft>
              <a:defRPr/>
            </a:pPr>
            <a:endParaRPr lang="en-US" kern="0" dirty="0">
              <a:solidFill>
                <a:sysClr val="windowText" lastClr="000000"/>
              </a:solidFill>
            </a:endParaRPr>
          </a:p>
        </p:txBody>
      </p:sp>
      <p:sp>
        <p:nvSpPr>
          <p:cNvPr id="10" name="TextBox 9"/>
          <p:cNvSpPr txBox="1"/>
          <p:nvPr/>
        </p:nvSpPr>
        <p:spPr>
          <a:xfrm>
            <a:off x="1792289" y="152400"/>
            <a:ext cx="2212975" cy="338554"/>
          </a:xfrm>
          <a:prstGeom prst="rect">
            <a:avLst/>
          </a:prstGeom>
          <a:noFill/>
        </p:spPr>
        <p:txBody>
          <a:bodyPr wrap="square" rtlCol="0">
            <a:spAutoFit/>
          </a:bodyPr>
          <a:lstStyle/>
          <a:p>
            <a:pPr fontAlgn="auto">
              <a:spcBef>
                <a:spcPts val="0"/>
              </a:spcBef>
              <a:spcAft>
                <a:spcPts val="0"/>
              </a:spcAft>
              <a:defRPr/>
            </a:pPr>
            <a:r>
              <a:rPr lang="en-US" sz="1600" b="1" i="1" kern="0" dirty="0">
                <a:solidFill>
                  <a:srgbClr val="FFFFFF"/>
                </a:solidFill>
              </a:rPr>
              <a:t>#nTIDELearn</a:t>
            </a:r>
          </a:p>
        </p:txBody>
      </p:sp>
      <p:pic>
        <p:nvPicPr>
          <p:cNvPr id="11" name="Picture 10"/>
          <p:cNvPicPr>
            <a:picLocks noChangeAspect="1"/>
          </p:cNvPicPr>
          <p:nvPr/>
        </p:nvPicPr>
        <p:blipFill>
          <a:blip r:embed="rId4"/>
          <a:stretch>
            <a:fillRect/>
          </a:stretch>
        </p:blipFill>
        <p:spPr>
          <a:xfrm>
            <a:off x="9673267" y="80365"/>
            <a:ext cx="952549" cy="482625"/>
          </a:xfrm>
          <a:prstGeom prst="rect">
            <a:avLst/>
          </a:prstGeom>
        </p:spPr>
      </p:pic>
      <p:pic>
        <p:nvPicPr>
          <p:cNvPr id="2" name="Picture 2"/>
          <p:cNvPicPr>
            <a:picLocks noChangeAspect="1"/>
          </p:cNvPicPr>
          <p:nvPr/>
        </p:nvPicPr>
        <p:blipFill>
          <a:blip r:embed="rId5"/>
          <a:stretch>
            <a:fillRect/>
          </a:stretch>
        </p:blipFill>
        <p:spPr>
          <a:xfrm>
            <a:off x="9212513" y="6277490"/>
            <a:ext cx="1314633" cy="495369"/>
          </a:xfrm>
          <a:prstGeom prst="rect">
            <a:avLst/>
          </a:prstGeom>
        </p:spPr>
      </p:pic>
      <p:sp>
        <p:nvSpPr>
          <p:cNvPr id="3" name="TextBox 2">
            <a:extLst>
              <a:ext uri="{FF2B5EF4-FFF2-40B4-BE49-F238E27FC236}">
                <a16:creationId xmlns:a16="http://schemas.microsoft.com/office/drawing/2014/main" id="{C636762E-5DFC-42D3-84CD-D17CE6F8C9D8}"/>
              </a:ext>
            </a:extLst>
          </p:cNvPr>
          <p:cNvSpPr txBox="1"/>
          <p:nvPr/>
        </p:nvSpPr>
        <p:spPr>
          <a:xfrm>
            <a:off x="-2079434" y="3186629"/>
            <a:ext cx="82627" cy="46166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endParaRPr lang="en-US" sz="2400" dirty="0">
              <a:solidFill>
                <a:srgbClr val="000000"/>
              </a:solidFill>
              <a:latin typeface="Calibri"/>
              <a:cs typeface="Calibri"/>
            </a:endParaRPr>
          </a:p>
        </p:txBody>
      </p:sp>
      <p:sp>
        <p:nvSpPr>
          <p:cNvPr id="4" name="Rectangle 14">
            <a:extLst>
              <a:ext uri="{FF2B5EF4-FFF2-40B4-BE49-F238E27FC236}">
                <a16:creationId xmlns:a16="http://schemas.microsoft.com/office/drawing/2014/main" id="{1D8956C9-48B0-41B9-94F4-101097B359A5}"/>
              </a:ext>
            </a:extLst>
          </p:cNvPr>
          <p:cNvSpPr>
            <a:spLocks noChangeArrowheads="1"/>
          </p:cNvSpPr>
          <p:nvPr/>
        </p:nvSpPr>
        <p:spPr bwMode="auto">
          <a:xfrm>
            <a:off x="0" y="0"/>
            <a:ext cx="12192000" cy="68580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 name="TextBox 5">
            <a:extLst>
              <a:ext uri="{FF2B5EF4-FFF2-40B4-BE49-F238E27FC236}">
                <a16:creationId xmlns:a16="http://schemas.microsoft.com/office/drawing/2014/main" id="{25E25735-56D9-4C9F-9B49-844F54CC4806}"/>
              </a:ext>
            </a:extLst>
          </p:cNvPr>
          <p:cNvSpPr txBox="1"/>
          <p:nvPr/>
        </p:nvSpPr>
        <p:spPr>
          <a:xfrm>
            <a:off x="152400" y="173622"/>
            <a:ext cx="2212975" cy="338554"/>
          </a:xfrm>
          <a:prstGeom prst="rect">
            <a:avLst/>
          </a:prstGeom>
          <a:noFill/>
        </p:spPr>
        <p:txBody>
          <a:bodyPr wrap="square" rtlCol="0">
            <a:spAutoFit/>
          </a:bodyPr>
          <a:lstStyle/>
          <a:p>
            <a:r>
              <a:rPr lang="en-US" sz="1600" b="1" i="1" dirty="0">
                <a:solidFill>
                  <a:schemeClr val="bg1"/>
                </a:solidFill>
              </a:rPr>
              <a:t>#</a:t>
            </a:r>
            <a:r>
              <a:rPr lang="en-US" sz="1600" b="1" i="1" dirty="0" err="1">
                <a:solidFill>
                  <a:schemeClr val="bg1"/>
                </a:solidFill>
              </a:rPr>
              <a:t>nTIDELearn</a:t>
            </a:r>
            <a:endParaRPr lang="en-US" sz="1600" b="1" i="1" dirty="0">
              <a:solidFill>
                <a:schemeClr val="bg1"/>
              </a:solidFill>
            </a:endParaRPr>
          </a:p>
        </p:txBody>
      </p:sp>
      <p:pic>
        <p:nvPicPr>
          <p:cNvPr id="7" name="Picture 6">
            <a:extLst>
              <a:ext uri="{FF2B5EF4-FFF2-40B4-BE49-F238E27FC236}">
                <a16:creationId xmlns:a16="http://schemas.microsoft.com/office/drawing/2014/main" id="{140DA48D-0D6F-4F05-8739-3704A6FEC86D}"/>
              </a:ext>
            </a:extLst>
          </p:cNvPr>
          <p:cNvPicPr>
            <a:picLocks noChangeAspect="1"/>
          </p:cNvPicPr>
          <p:nvPr/>
        </p:nvPicPr>
        <p:blipFill>
          <a:blip r:embed="rId4"/>
          <a:stretch>
            <a:fillRect/>
          </a:stretch>
        </p:blipFill>
        <p:spPr>
          <a:xfrm>
            <a:off x="10972800" y="101587"/>
            <a:ext cx="952549" cy="482625"/>
          </a:xfrm>
          <a:prstGeom prst="rect">
            <a:avLst/>
          </a:prstGeom>
        </p:spPr>
      </p:pic>
      <p:sp>
        <p:nvSpPr>
          <p:cNvPr id="14" name="Slide Number Placeholder 13">
            <a:extLst>
              <a:ext uri="{FF2B5EF4-FFF2-40B4-BE49-F238E27FC236}">
                <a16:creationId xmlns:a16="http://schemas.microsoft.com/office/drawing/2014/main" id="{84FE15F1-941B-48F4-8499-D3DB38AE930C}"/>
              </a:ext>
            </a:extLst>
          </p:cNvPr>
          <p:cNvSpPr>
            <a:spLocks noGrp="1"/>
          </p:cNvSpPr>
          <p:nvPr>
            <p:ph type="sldNum" sz="quarter" idx="10"/>
          </p:nvPr>
        </p:nvSpPr>
        <p:spPr/>
        <p:txBody>
          <a:bodyPr/>
          <a:lstStyle/>
          <a:p>
            <a:pPr>
              <a:defRPr/>
            </a:pPr>
            <a:fld id="{843CCB1A-5FAC-44C2-A958-39EC00897567}" type="slidenum">
              <a:rPr lang="en-US" smtClean="0"/>
              <a:pPr>
                <a:defRPr/>
              </a:pPr>
              <a:t>31</a:t>
            </a:fld>
            <a:endParaRPr lang="en-US"/>
          </a:p>
        </p:txBody>
      </p:sp>
    </p:spTree>
    <p:extLst>
      <p:ext uri="{BB962C8B-B14F-4D97-AF65-F5344CB8AC3E}">
        <p14:creationId xmlns:p14="http://schemas.microsoft.com/office/powerpoint/2010/main" val="2931174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12"/>
          <p:cNvSpPr txBox="1">
            <a:spLocks noGrp="1" noChangeArrowheads="1"/>
          </p:cNvSpPr>
          <p:nvPr>
            <p:ph type="title"/>
          </p:nvPr>
        </p:nvSpPr>
        <p:spPr bwMode="auto">
          <a:xfrm>
            <a:off x="1637436" y="737637"/>
            <a:ext cx="8512104" cy="86256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4000" b="1" dirty="0">
                <a:latin typeface="Calibri" panose="020F0502020204030204" pitchFamily="34" charset="0"/>
                <a:cs typeface="Calibri" panose="020F0502020204030204" pitchFamily="34" charset="0"/>
              </a:rPr>
              <a:t>CTE and Disability </a:t>
            </a:r>
            <a:br>
              <a:rPr lang="en-US" sz="4000" dirty="0"/>
            </a:br>
            <a:br>
              <a:rPr lang="en-US" sz="4000" dirty="0"/>
            </a:br>
            <a:endParaRPr lang="en-US" sz="4000" b="1" dirty="0">
              <a:latin typeface="Calibri" panose="020F0502020204030204" pitchFamily="34" charset="0"/>
              <a:cs typeface="Calibri" panose="020F0502020204030204" pitchFamily="34" charset="0"/>
            </a:endParaRPr>
          </a:p>
        </p:txBody>
      </p:sp>
      <p:sp>
        <p:nvSpPr>
          <p:cNvPr id="5" name="Content Placeholder 4"/>
          <p:cNvSpPr>
            <a:spLocks noGrp="1"/>
          </p:cNvSpPr>
          <p:nvPr>
            <p:ph idx="1"/>
          </p:nvPr>
        </p:nvSpPr>
        <p:spPr>
          <a:xfrm>
            <a:off x="1874916" y="1700697"/>
            <a:ext cx="8429476" cy="5004905"/>
          </a:xfrm>
          <a:ln>
            <a:noFill/>
          </a:ln>
        </p:spPr>
        <p:txBody>
          <a:bodyPr/>
          <a:lstStyle/>
          <a:p>
            <a:pPr marL="571500" indent="-457200"/>
            <a:r>
              <a:rPr lang="en-US" sz="2800" dirty="0">
                <a:latin typeface="Calibri" panose="020F0502020204030204" pitchFamily="34" charset="0"/>
                <a:cs typeface="Calibri" panose="020F0502020204030204" pitchFamily="34" charset="0"/>
                <a:hlinkClick r:id="rId3"/>
              </a:rPr>
              <a:t>Improving Equity and Access to Quality CTE Programs for Students with Disabilities</a:t>
            </a:r>
            <a:r>
              <a:rPr lang="en-US" sz="2800" dirty="0">
                <a:latin typeface="Calibri" panose="020F0502020204030204" pitchFamily="34" charset="0"/>
                <a:cs typeface="Calibri" panose="020F0502020204030204" pitchFamily="34" charset="0"/>
              </a:rPr>
              <a:t>, National Center for Learning Disabilities and Advance CTE</a:t>
            </a:r>
          </a:p>
          <a:p>
            <a:pPr marL="571500" indent="-457200"/>
            <a:r>
              <a:rPr lang="en-US" sz="2800" dirty="0">
                <a:latin typeface="Calibri" panose="020F0502020204030204" pitchFamily="34" charset="0"/>
                <a:cs typeface="Calibri" panose="020F0502020204030204" pitchFamily="34" charset="0"/>
              </a:rPr>
              <a:t>Includes actions CTE leaders can take:</a:t>
            </a:r>
          </a:p>
          <a:p>
            <a:pPr marL="971550" lvl="1" indent="-457200"/>
            <a:r>
              <a:rPr lang="en-US" dirty="0">
                <a:latin typeface="Calibri" panose="020F0502020204030204" pitchFamily="34" charset="0"/>
                <a:cs typeface="Calibri" panose="020F0502020204030204" pitchFamily="34" charset="0"/>
              </a:rPr>
              <a:t>Leverage Perkins V funding</a:t>
            </a:r>
          </a:p>
          <a:p>
            <a:pPr marL="971550" lvl="1" indent="-457200"/>
            <a:r>
              <a:rPr lang="en-US" dirty="0">
                <a:latin typeface="Calibri" panose="020F0502020204030204" pitchFamily="34" charset="0"/>
                <a:cs typeface="Calibri" panose="020F0502020204030204" pitchFamily="34" charset="0"/>
              </a:rPr>
              <a:t>Systems for high quality career guidance to students with disabilities</a:t>
            </a:r>
          </a:p>
          <a:p>
            <a:pPr marL="971550" lvl="1" indent="-457200"/>
            <a:r>
              <a:rPr lang="en-US" dirty="0">
                <a:latin typeface="Calibri" panose="020F0502020204030204" pitchFamily="34" charset="0"/>
                <a:cs typeface="Calibri" panose="020F0502020204030204" pitchFamily="34" charset="0"/>
              </a:rPr>
              <a:t>Leverage data to identify and close equity gaps</a:t>
            </a:r>
          </a:p>
          <a:p>
            <a:pPr marL="971550" lvl="1" indent="-457200"/>
            <a:r>
              <a:rPr lang="en-US" dirty="0">
                <a:latin typeface="Calibri" panose="020F0502020204030204" pitchFamily="34" charset="0"/>
                <a:cs typeface="Calibri" panose="020F0502020204030204" pitchFamily="34" charset="0"/>
              </a:rPr>
              <a:t>Professional development</a:t>
            </a:r>
          </a:p>
          <a:p>
            <a:pPr marL="514350" lvl="1" indent="0">
              <a:buNone/>
            </a:pPr>
            <a:endParaRPr lang="en-US" dirty="0">
              <a:latin typeface="Calibri" panose="020F0502020204030204" pitchFamily="34" charset="0"/>
              <a:cs typeface="Calibri" panose="020F0502020204030204" pitchFamily="34" charset="0"/>
            </a:endParaRPr>
          </a:p>
        </p:txBody>
      </p:sp>
      <p:sp>
        <p:nvSpPr>
          <p:cNvPr id="3076" name="Rectangle 14"/>
          <p:cNvSpPr>
            <a:spLocks noChangeArrowheads="1"/>
          </p:cNvSpPr>
          <p:nvPr/>
        </p:nvSpPr>
        <p:spPr bwMode="auto">
          <a:xfrm>
            <a:off x="1524000" y="0"/>
            <a:ext cx="9144000" cy="637142"/>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auto">
              <a:spcBef>
                <a:spcPts val="0"/>
              </a:spcBef>
              <a:spcAft>
                <a:spcPts val="0"/>
              </a:spcAft>
              <a:defRPr/>
            </a:pPr>
            <a:endParaRPr lang="en-US" kern="0" dirty="0">
              <a:solidFill>
                <a:sysClr val="windowText" lastClr="000000"/>
              </a:solidFill>
            </a:endParaRPr>
          </a:p>
        </p:txBody>
      </p:sp>
      <p:sp>
        <p:nvSpPr>
          <p:cNvPr id="10" name="TextBox 9"/>
          <p:cNvSpPr txBox="1"/>
          <p:nvPr/>
        </p:nvSpPr>
        <p:spPr>
          <a:xfrm>
            <a:off x="1792289" y="152400"/>
            <a:ext cx="2212975" cy="338554"/>
          </a:xfrm>
          <a:prstGeom prst="rect">
            <a:avLst/>
          </a:prstGeom>
          <a:noFill/>
        </p:spPr>
        <p:txBody>
          <a:bodyPr wrap="square" rtlCol="0">
            <a:spAutoFit/>
          </a:bodyPr>
          <a:lstStyle/>
          <a:p>
            <a:pPr fontAlgn="auto">
              <a:spcBef>
                <a:spcPts val="0"/>
              </a:spcBef>
              <a:spcAft>
                <a:spcPts val="0"/>
              </a:spcAft>
              <a:defRPr/>
            </a:pPr>
            <a:r>
              <a:rPr lang="en-US" sz="1600" b="1" i="1" kern="0" dirty="0">
                <a:solidFill>
                  <a:srgbClr val="FFFFFF"/>
                </a:solidFill>
              </a:rPr>
              <a:t>#nTIDELearn</a:t>
            </a:r>
          </a:p>
        </p:txBody>
      </p:sp>
      <p:pic>
        <p:nvPicPr>
          <p:cNvPr id="11" name="Picture 10"/>
          <p:cNvPicPr>
            <a:picLocks noChangeAspect="1"/>
          </p:cNvPicPr>
          <p:nvPr/>
        </p:nvPicPr>
        <p:blipFill>
          <a:blip r:embed="rId4"/>
          <a:stretch>
            <a:fillRect/>
          </a:stretch>
        </p:blipFill>
        <p:spPr>
          <a:xfrm>
            <a:off x="9673267" y="80365"/>
            <a:ext cx="952549" cy="482625"/>
          </a:xfrm>
          <a:prstGeom prst="rect">
            <a:avLst/>
          </a:prstGeom>
        </p:spPr>
      </p:pic>
      <p:pic>
        <p:nvPicPr>
          <p:cNvPr id="2" name="Picture 2"/>
          <p:cNvPicPr>
            <a:picLocks noChangeAspect="1"/>
          </p:cNvPicPr>
          <p:nvPr/>
        </p:nvPicPr>
        <p:blipFill>
          <a:blip r:embed="rId5"/>
          <a:stretch>
            <a:fillRect/>
          </a:stretch>
        </p:blipFill>
        <p:spPr>
          <a:xfrm>
            <a:off x="9212513" y="6277490"/>
            <a:ext cx="1314633" cy="495369"/>
          </a:xfrm>
          <a:prstGeom prst="rect">
            <a:avLst/>
          </a:prstGeom>
        </p:spPr>
      </p:pic>
      <p:sp>
        <p:nvSpPr>
          <p:cNvPr id="3" name="TextBox 2">
            <a:extLst>
              <a:ext uri="{FF2B5EF4-FFF2-40B4-BE49-F238E27FC236}">
                <a16:creationId xmlns:a16="http://schemas.microsoft.com/office/drawing/2014/main" id="{C636762E-5DFC-42D3-84CD-D17CE6F8C9D8}"/>
              </a:ext>
            </a:extLst>
          </p:cNvPr>
          <p:cNvSpPr txBox="1"/>
          <p:nvPr/>
        </p:nvSpPr>
        <p:spPr>
          <a:xfrm>
            <a:off x="-2079434" y="3186629"/>
            <a:ext cx="82627" cy="46166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endParaRPr lang="en-US" sz="2400" dirty="0">
              <a:solidFill>
                <a:srgbClr val="000000"/>
              </a:solidFill>
              <a:latin typeface="Calibri"/>
              <a:cs typeface="Calibri"/>
            </a:endParaRPr>
          </a:p>
        </p:txBody>
      </p:sp>
      <p:sp>
        <p:nvSpPr>
          <p:cNvPr id="4" name="Rectangle 14">
            <a:extLst>
              <a:ext uri="{FF2B5EF4-FFF2-40B4-BE49-F238E27FC236}">
                <a16:creationId xmlns:a16="http://schemas.microsoft.com/office/drawing/2014/main" id="{661470B6-F81F-4042-82E2-208DD9E25902}"/>
              </a:ext>
            </a:extLst>
          </p:cNvPr>
          <p:cNvSpPr>
            <a:spLocks noChangeArrowheads="1"/>
          </p:cNvSpPr>
          <p:nvPr/>
        </p:nvSpPr>
        <p:spPr bwMode="auto">
          <a:xfrm>
            <a:off x="0" y="0"/>
            <a:ext cx="12192000" cy="68580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 name="TextBox 5">
            <a:extLst>
              <a:ext uri="{FF2B5EF4-FFF2-40B4-BE49-F238E27FC236}">
                <a16:creationId xmlns:a16="http://schemas.microsoft.com/office/drawing/2014/main" id="{DB3FEDB3-B4CD-4E12-8B4F-4D643BDE09A8}"/>
              </a:ext>
            </a:extLst>
          </p:cNvPr>
          <p:cNvSpPr txBox="1"/>
          <p:nvPr/>
        </p:nvSpPr>
        <p:spPr>
          <a:xfrm>
            <a:off x="152400" y="173622"/>
            <a:ext cx="2212975" cy="338554"/>
          </a:xfrm>
          <a:prstGeom prst="rect">
            <a:avLst/>
          </a:prstGeom>
          <a:noFill/>
        </p:spPr>
        <p:txBody>
          <a:bodyPr wrap="square" rtlCol="0">
            <a:spAutoFit/>
          </a:bodyPr>
          <a:lstStyle/>
          <a:p>
            <a:r>
              <a:rPr lang="en-US" sz="1600" b="1" i="1" dirty="0">
                <a:solidFill>
                  <a:schemeClr val="bg1"/>
                </a:solidFill>
              </a:rPr>
              <a:t>#</a:t>
            </a:r>
            <a:r>
              <a:rPr lang="en-US" sz="1600" b="1" i="1" dirty="0" err="1">
                <a:solidFill>
                  <a:schemeClr val="bg1"/>
                </a:solidFill>
              </a:rPr>
              <a:t>nTIDELearn</a:t>
            </a:r>
            <a:endParaRPr lang="en-US" sz="1600" b="1" i="1" dirty="0">
              <a:solidFill>
                <a:schemeClr val="bg1"/>
              </a:solidFill>
            </a:endParaRPr>
          </a:p>
        </p:txBody>
      </p:sp>
      <p:pic>
        <p:nvPicPr>
          <p:cNvPr id="7" name="Picture 6">
            <a:extLst>
              <a:ext uri="{FF2B5EF4-FFF2-40B4-BE49-F238E27FC236}">
                <a16:creationId xmlns:a16="http://schemas.microsoft.com/office/drawing/2014/main" id="{8E6CA5F9-FF7D-4116-9FF9-8D8F15EBB274}"/>
              </a:ext>
            </a:extLst>
          </p:cNvPr>
          <p:cNvPicPr>
            <a:picLocks noChangeAspect="1"/>
          </p:cNvPicPr>
          <p:nvPr/>
        </p:nvPicPr>
        <p:blipFill>
          <a:blip r:embed="rId4"/>
          <a:stretch>
            <a:fillRect/>
          </a:stretch>
        </p:blipFill>
        <p:spPr>
          <a:xfrm>
            <a:off x="10972800" y="101587"/>
            <a:ext cx="952549" cy="482625"/>
          </a:xfrm>
          <a:prstGeom prst="rect">
            <a:avLst/>
          </a:prstGeom>
        </p:spPr>
      </p:pic>
      <p:sp>
        <p:nvSpPr>
          <p:cNvPr id="14" name="Slide Number Placeholder 13">
            <a:extLst>
              <a:ext uri="{FF2B5EF4-FFF2-40B4-BE49-F238E27FC236}">
                <a16:creationId xmlns:a16="http://schemas.microsoft.com/office/drawing/2014/main" id="{910A40EC-87C1-4A64-9634-C0A72C162869}"/>
              </a:ext>
            </a:extLst>
          </p:cNvPr>
          <p:cNvSpPr>
            <a:spLocks noGrp="1"/>
          </p:cNvSpPr>
          <p:nvPr>
            <p:ph type="sldNum" sz="quarter" idx="10"/>
          </p:nvPr>
        </p:nvSpPr>
        <p:spPr/>
        <p:txBody>
          <a:bodyPr/>
          <a:lstStyle/>
          <a:p>
            <a:pPr>
              <a:defRPr/>
            </a:pPr>
            <a:fld id="{843CCB1A-5FAC-44C2-A958-39EC00897567}" type="slidenum">
              <a:rPr lang="en-US" smtClean="0"/>
              <a:pPr>
                <a:defRPr/>
              </a:pPr>
              <a:t>32</a:t>
            </a:fld>
            <a:endParaRPr lang="en-US"/>
          </a:p>
        </p:txBody>
      </p:sp>
    </p:spTree>
    <p:extLst>
      <p:ext uri="{BB962C8B-B14F-4D97-AF65-F5344CB8AC3E}">
        <p14:creationId xmlns:p14="http://schemas.microsoft.com/office/powerpoint/2010/main" val="21473741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12"/>
          <p:cNvSpPr txBox="1">
            <a:spLocks noGrp="1" noChangeArrowheads="1"/>
          </p:cNvSpPr>
          <p:nvPr>
            <p:ph type="title"/>
          </p:nvPr>
        </p:nvSpPr>
        <p:spPr bwMode="auto">
          <a:xfrm>
            <a:off x="1637436" y="737637"/>
            <a:ext cx="8512104" cy="1548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4000" b="1" dirty="0">
                <a:latin typeface="Calibri" panose="020F0502020204030204" pitchFamily="34" charset="0"/>
                <a:cs typeface="Calibri" panose="020F0502020204030204" pitchFamily="34" charset="0"/>
                <a:hlinkClick r:id="rId3"/>
              </a:rPr>
              <a:t>Serving Justice-involved Youth With Disabilities</a:t>
            </a:r>
            <a:br>
              <a:rPr lang="en-US" sz="4000" dirty="0"/>
            </a:br>
            <a:br>
              <a:rPr lang="en-US" sz="4000" dirty="0"/>
            </a:br>
            <a:endParaRPr lang="en-US" sz="4000" b="1" dirty="0">
              <a:latin typeface="Calibri" panose="020F0502020204030204" pitchFamily="34" charset="0"/>
              <a:cs typeface="Calibri" panose="020F0502020204030204" pitchFamily="34" charset="0"/>
            </a:endParaRPr>
          </a:p>
        </p:txBody>
      </p:sp>
      <p:sp>
        <p:nvSpPr>
          <p:cNvPr id="5" name="Content Placeholder 4"/>
          <p:cNvSpPr>
            <a:spLocks noGrp="1"/>
          </p:cNvSpPr>
          <p:nvPr>
            <p:ph idx="1"/>
          </p:nvPr>
        </p:nvSpPr>
        <p:spPr>
          <a:xfrm>
            <a:off x="1874916" y="2285999"/>
            <a:ext cx="8429476" cy="4419602"/>
          </a:xfrm>
          <a:ln>
            <a:noFill/>
          </a:ln>
        </p:spPr>
        <p:txBody>
          <a:bodyPr/>
          <a:lstStyle/>
          <a:p>
            <a:pPr marL="628650" indent="-514350">
              <a:buFont typeface="Arial" panose="020B0604020202020204" pitchFamily="34" charset="0"/>
              <a:buChar char="•"/>
            </a:pPr>
            <a:r>
              <a:rPr lang="en-US" sz="2800" dirty="0">
                <a:latin typeface="Calibri" panose="020F0502020204030204" pitchFamily="34" charset="0"/>
                <a:cs typeface="Calibri" panose="020F0502020204030204" pitchFamily="34" charset="0"/>
              </a:rPr>
              <a:t>Y-TAC; VR Youth TA Center; Saleh, Cook, Cornell University</a:t>
            </a:r>
          </a:p>
          <a:p>
            <a:pPr marL="1028700" lvl="1" indent="-514350">
              <a:buFont typeface="Arial" panose="020B0604020202020204" pitchFamily="34" charset="0"/>
              <a:buChar char="•"/>
            </a:pPr>
            <a:r>
              <a:rPr lang="en-US" dirty="0">
                <a:latin typeface="Calibri" panose="020F0502020204030204" pitchFamily="34" charset="0"/>
                <a:cs typeface="Calibri" panose="020F0502020204030204" pitchFamily="34" charset="0"/>
              </a:rPr>
              <a:t>How do you locate and reach out to youth involved in multiple systems? </a:t>
            </a:r>
          </a:p>
          <a:p>
            <a:pPr marL="1028700" lvl="1" indent="-514350">
              <a:buFont typeface="Arial" panose="020B0604020202020204" pitchFamily="34" charset="0"/>
              <a:buChar char="•"/>
            </a:pPr>
            <a:r>
              <a:rPr lang="en-US" dirty="0">
                <a:latin typeface="Calibri" panose="020F0502020204030204" pitchFamily="34" charset="0"/>
                <a:cs typeface="Calibri" panose="020F0502020204030204" pitchFamily="34" charset="0"/>
              </a:rPr>
              <a:t>What does federal legislation say? </a:t>
            </a:r>
          </a:p>
          <a:p>
            <a:pPr marL="1028700" lvl="1" indent="-514350">
              <a:buFont typeface="Arial" panose="020B0604020202020204" pitchFamily="34" charset="0"/>
              <a:buChar char="•"/>
            </a:pPr>
            <a:r>
              <a:rPr lang="en-US" dirty="0">
                <a:latin typeface="Calibri" panose="020F0502020204030204" pitchFamily="34" charset="0"/>
                <a:cs typeface="Calibri" panose="020F0502020204030204" pitchFamily="34" charset="0"/>
              </a:rPr>
              <a:t>Alternate educational opportunities available</a:t>
            </a:r>
          </a:p>
          <a:p>
            <a:pPr marL="1028700" lvl="1" indent="-514350">
              <a:buFont typeface="Arial" panose="020B0604020202020204" pitchFamily="34" charset="0"/>
              <a:buChar char="•"/>
            </a:pPr>
            <a:r>
              <a:rPr lang="en-US" dirty="0">
                <a:latin typeface="Calibri" panose="020F0502020204030204" pitchFamily="34" charset="0"/>
                <a:cs typeface="Calibri" panose="020F0502020204030204" pitchFamily="34" charset="0"/>
              </a:rPr>
              <a:t>Integrating wraparound services</a:t>
            </a:r>
          </a:p>
          <a:p>
            <a:pPr marL="1028700" lvl="1" indent="-514350">
              <a:buFont typeface="Arial" panose="020B0604020202020204" pitchFamily="34" charset="0"/>
              <a:buChar char="•"/>
            </a:pPr>
            <a:r>
              <a:rPr lang="en-US" dirty="0">
                <a:latin typeface="Calibri" panose="020F0502020204030204" pitchFamily="34" charset="0"/>
                <a:cs typeface="Calibri" panose="020F0502020204030204" pitchFamily="34" charset="0"/>
              </a:rPr>
              <a:t>Evidence-based practices </a:t>
            </a:r>
          </a:p>
          <a:p>
            <a:pPr marL="1028700" lvl="1" indent="-514350">
              <a:buFont typeface="Arial" panose="020B0604020202020204" pitchFamily="34" charset="0"/>
              <a:buChar char="•"/>
            </a:pPr>
            <a:r>
              <a:rPr lang="en-US" dirty="0">
                <a:latin typeface="Calibri" panose="020F0502020204030204" pitchFamily="34" charset="0"/>
                <a:cs typeface="Calibri" panose="020F0502020204030204" pitchFamily="34" charset="0"/>
              </a:rPr>
              <a:t>Recommendations</a:t>
            </a:r>
          </a:p>
          <a:p>
            <a:pPr marL="1028700" lvl="1" indent="-5143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628650" indent="-514350">
              <a:buFont typeface="Arial" panose="020B0604020202020204" pitchFamily="34" charset="0"/>
              <a:buChar char="•"/>
            </a:pPr>
            <a:endParaRPr lang="en-US" dirty="0">
              <a:latin typeface="Calibri" panose="020F0502020204030204" pitchFamily="34" charset="0"/>
              <a:cs typeface="Calibri" panose="020F0502020204030204" pitchFamily="34" charset="0"/>
            </a:endParaRPr>
          </a:p>
        </p:txBody>
      </p:sp>
      <p:sp>
        <p:nvSpPr>
          <p:cNvPr id="3076" name="Rectangle 14"/>
          <p:cNvSpPr>
            <a:spLocks noChangeArrowheads="1"/>
          </p:cNvSpPr>
          <p:nvPr/>
        </p:nvSpPr>
        <p:spPr bwMode="auto">
          <a:xfrm>
            <a:off x="1524000" y="0"/>
            <a:ext cx="9144000" cy="637142"/>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auto">
              <a:spcBef>
                <a:spcPts val="0"/>
              </a:spcBef>
              <a:spcAft>
                <a:spcPts val="0"/>
              </a:spcAft>
              <a:defRPr/>
            </a:pPr>
            <a:endParaRPr lang="en-US" kern="0" dirty="0">
              <a:solidFill>
                <a:sysClr val="windowText" lastClr="000000"/>
              </a:solidFill>
            </a:endParaRPr>
          </a:p>
        </p:txBody>
      </p:sp>
      <p:sp>
        <p:nvSpPr>
          <p:cNvPr id="10" name="TextBox 9"/>
          <p:cNvSpPr txBox="1"/>
          <p:nvPr/>
        </p:nvSpPr>
        <p:spPr>
          <a:xfrm>
            <a:off x="1792289" y="152400"/>
            <a:ext cx="2212975" cy="338554"/>
          </a:xfrm>
          <a:prstGeom prst="rect">
            <a:avLst/>
          </a:prstGeom>
          <a:noFill/>
        </p:spPr>
        <p:txBody>
          <a:bodyPr wrap="square" rtlCol="0">
            <a:spAutoFit/>
          </a:bodyPr>
          <a:lstStyle/>
          <a:p>
            <a:pPr fontAlgn="auto">
              <a:spcBef>
                <a:spcPts val="0"/>
              </a:spcBef>
              <a:spcAft>
                <a:spcPts val="0"/>
              </a:spcAft>
              <a:defRPr/>
            </a:pPr>
            <a:r>
              <a:rPr lang="en-US" sz="1600" b="1" i="1" kern="0" dirty="0">
                <a:solidFill>
                  <a:srgbClr val="FFFFFF"/>
                </a:solidFill>
              </a:rPr>
              <a:t>#nTIDELearn</a:t>
            </a:r>
          </a:p>
        </p:txBody>
      </p:sp>
      <p:pic>
        <p:nvPicPr>
          <p:cNvPr id="11" name="Picture 10"/>
          <p:cNvPicPr>
            <a:picLocks noChangeAspect="1"/>
          </p:cNvPicPr>
          <p:nvPr/>
        </p:nvPicPr>
        <p:blipFill>
          <a:blip r:embed="rId4"/>
          <a:stretch>
            <a:fillRect/>
          </a:stretch>
        </p:blipFill>
        <p:spPr>
          <a:xfrm>
            <a:off x="9673267" y="80365"/>
            <a:ext cx="952549" cy="482625"/>
          </a:xfrm>
          <a:prstGeom prst="rect">
            <a:avLst/>
          </a:prstGeom>
        </p:spPr>
      </p:pic>
      <p:pic>
        <p:nvPicPr>
          <p:cNvPr id="2" name="Picture 2"/>
          <p:cNvPicPr>
            <a:picLocks noChangeAspect="1"/>
          </p:cNvPicPr>
          <p:nvPr/>
        </p:nvPicPr>
        <p:blipFill>
          <a:blip r:embed="rId5"/>
          <a:stretch>
            <a:fillRect/>
          </a:stretch>
        </p:blipFill>
        <p:spPr>
          <a:xfrm>
            <a:off x="9212513" y="6277490"/>
            <a:ext cx="1314633" cy="495369"/>
          </a:xfrm>
          <a:prstGeom prst="rect">
            <a:avLst/>
          </a:prstGeom>
        </p:spPr>
      </p:pic>
      <p:sp>
        <p:nvSpPr>
          <p:cNvPr id="3" name="TextBox 2">
            <a:extLst>
              <a:ext uri="{FF2B5EF4-FFF2-40B4-BE49-F238E27FC236}">
                <a16:creationId xmlns:a16="http://schemas.microsoft.com/office/drawing/2014/main" id="{C636762E-5DFC-42D3-84CD-D17CE6F8C9D8}"/>
              </a:ext>
            </a:extLst>
          </p:cNvPr>
          <p:cNvSpPr txBox="1"/>
          <p:nvPr/>
        </p:nvSpPr>
        <p:spPr>
          <a:xfrm>
            <a:off x="-2079434" y="3186629"/>
            <a:ext cx="82627" cy="46166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endParaRPr lang="en-US" sz="2400" dirty="0">
              <a:solidFill>
                <a:srgbClr val="000000"/>
              </a:solidFill>
              <a:latin typeface="Calibri"/>
              <a:cs typeface="Calibri"/>
            </a:endParaRPr>
          </a:p>
        </p:txBody>
      </p:sp>
      <p:sp>
        <p:nvSpPr>
          <p:cNvPr id="4" name="Rectangle 14">
            <a:extLst>
              <a:ext uri="{FF2B5EF4-FFF2-40B4-BE49-F238E27FC236}">
                <a16:creationId xmlns:a16="http://schemas.microsoft.com/office/drawing/2014/main" id="{67805DC9-CB9B-4A1F-81E9-C5C9031B7275}"/>
              </a:ext>
            </a:extLst>
          </p:cNvPr>
          <p:cNvSpPr>
            <a:spLocks noChangeArrowheads="1"/>
          </p:cNvSpPr>
          <p:nvPr/>
        </p:nvSpPr>
        <p:spPr bwMode="auto">
          <a:xfrm>
            <a:off x="0" y="0"/>
            <a:ext cx="12192000" cy="68580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 name="TextBox 5">
            <a:extLst>
              <a:ext uri="{FF2B5EF4-FFF2-40B4-BE49-F238E27FC236}">
                <a16:creationId xmlns:a16="http://schemas.microsoft.com/office/drawing/2014/main" id="{172588AE-3CFC-4705-9F07-4ED3AC1F4E13}"/>
              </a:ext>
            </a:extLst>
          </p:cNvPr>
          <p:cNvSpPr txBox="1"/>
          <p:nvPr/>
        </p:nvSpPr>
        <p:spPr>
          <a:xfrm>
            <a:off x="152400" y="173622"/>
            <a:ext cx="2212975" cy="338554"/>
          </a:xfrm>
          <a:prstGeom prst="rect">
            <a:avLst/>
          </a:prstGeom>
          <a:noFill/>
        </p:spPr>
        <p:txBody>
          <a:bodyPr wrap="square" rtlCol="0">
            <a:spAutoFit/>
          </a:bodyPr>
          <a:lstStyle/>
          <a:p>
            <a:r>
              <a:rPr lang="en-US" sz="1600" b="1" i="1" dirty="0">
                <a:solidFill>
                  <a:schemeClr val="bg1"/>
                </a:solidFill>
              </a:rPr>
              <a:t>#</a:t>
            </a:r>
            <a:r>
              <a:rPr lang="en-US" sz="1600" b="1" i="1" dirty="0" err="1">
                <a:solidFill>
                  <a:schemeClr val="bg1"/>
                </a:solidFill>
              </a:rPr>
              <a:t>nTIDELearn</a:t>
            </a:r>
            <a:endParaRPr lang="en-US" sz="1600" b="1" i="1" dirty="0">
              <a:solidFill>
                <a:schemeClr val="bg1"/>
              </a:solidFill>
            </a:endParaRPr>
          </a:p>
        </p:txBody>
      </p:sp>
      <p:pic>
        <p:nvPicPr>
          <p:cNvPr id="7" name="Picture 6">
            <a:extLst>
              <a:ext uri="{FF2B5EF4-FFF2-40B4-BE49-F238E27FC236}">
                <a16:creationId xmlns:a16="http://schemas.microsoft.com/office/drawing/2014/main" id="{AED91411-5C52-41A3-A7BE-C8BBD43C7470}"/>
              </a:ext>
            </a:extLst>
          </p:cNvPr>
          <p:cNvPicPr>
            <a:picLocks noChangeAspect="1"/>
          </p:cNvPicPr>
          <p:nvPr/>
        </p:nvPicPr>
        <p:blipFill>
          <a:blip r:embed="rId4"/>
          <a:stretch>
            <a:fillRect/>
          </a:stretch>
        </p:blipFill>
        <p:spPr>
          <a:xfrm>
            <a:off x="10972800" y="101587"/>
            <a:ext cx="952549" cy="482625"/>
          </a:xfrm>
          <a:prstGeom prst="rect">
            <a:avLst/>
          </a:prstGeom>
        </p:spPr>
      </p:pic>
      <p:sp>
        <p:nvSpPr>
          <p:cNvPr id="14" name="Slide Number Placeholder 13">
            <a:extLst>
              <a:ext uri="{FF2B5EF4-FFF2-40B4-BE49-F238E27FC236}">
                <a16:creationId xmlns:a16="http://schemas.microsoft.com/office/drawing/2014/main" id="{2C44AB93-9DDF-4F42-A9AD-687C897D1A73}"/>
              </a:ext>
            </a:extLst>
          </p:cNvPr>
          <p:cNvSpPr>
            <a:spLocks noGrp="1"/>
          </p:cNvSpPr>
          <p:nvPr>
            <p:ph type="sldNum" sz="quarter" idx="10"/>
          </p:nvPr>
        </p:nvSpPr>
        <p:spPr/>
        <p:txBody>
          <a:bodyPr/>
          <a:lstStyle/>
          <a:p>
            <a:pPr>
              <a:defRPr/>
            </a:pPr>
            <a:fld id="{843CCB1A-5FAC-44C2-A958-39EC00897567}" type="slidenum">
              <a:rPr lang="en-US" smtClean="0"/>
              <a:pPr>
                <a:defRPr/>
              </a:pPr>
              <a:t>33</a:t>
            </a:fld>
            <a:endParaRPr lang="en-US"/>
          </a:p>
        </p:txBody>
      </p:sp>
    </p:spTree>
    <p:extLst>
      <p:ext uri="{BB962C8B-B14F-4D97-AF65-F5344CB8AC3E}">
        <p14:creationId xmlns:p14="http://schemas.microsoft.com/office/powerpoint/2010/main" val="7225040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12"/>
          <p:cNvSpPr txBox="1">
            <a:spLocks noGrp="1" noChangeArrowheads="1"/>
          </p:cNvSpPr>
          <p:nvPr>
            <p:ph type="title"/>
          </p:nvPr>
        </p:nvSpPr>
        <p:spPr bwMode="auto">
          <a:xfrm>
            <a:off x="1637436" y="737637"/>
            <a:ext cx="8512104" cy="116736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4000" b="1" dirty="0">
                <a:latin typeface="Calibri" panose="020F0502020204030204" pitchFamily="34" charset="0"/>
                <a:cs typeface="Calibri" panose="020F0502020204030204" pitchFamily="34" charset="0"/>
                <a:hlinkClick r:id="rId3"/>
              </a:rPr>
              <a:t>Employment and earnings among ex-offenders with disabilities</a:t>
            </a:r>
            <a:br>
              <a:rPr lang="en-US" sz="4000" dirty="0"/>
            </a:br>
            <a:br>
              <a:rPr lang="en-US" sz="4000" dirty="0"/>
            </a:br>
            <a:endParaRPr lang="en-US" sz="4000" b="1" dirty="0">
              <a:latin typeface="Calibri" panose="020F0502020204030204" pitchFamily="34" charset="0"/>
              <a:cs typeface="Calibri" panose="020F0502020204030204" pitchFamily="34" charset="0"/>
            </a:endParaRPr>
          </a:p>
        </p:txBody>
      </p:sp>
      <p:sp>
        <p:nvSpPr>
          <p:cNvPr id="5" name="Content Placeholder 4"/>
          <p:cNvSpPr>
            <a:spLocks noGrp="1"/>
          </p:cNvSpPr>
          <p:nvPr>
            <p:ph idx="1"/>
          </p:nvPr>
        </p:nvSpPr>
        <p:spPr>
          <a:xfrm>
            <a:off x="1874916" y="2209675"/>
            <a:ext cx="8429476" cy="4495926"/>
          </a:xfrm>
          <a:ln>
            <a:noFill/>
          </a:ln>
        </p:spPr>
        <p:txBody>
          <a:bodyPr/>
          <a:lstStyle/>
          <a:p>
            <a:pPr marL="628650" indent="-514350">
              <a:buFont typeface="Arial" panose="020B0604020202020204" pitchFamily="34" charset="0"/>
              <a:buChar char="•"/>
            </a:pPr>
            <a:r>
              <a:rPr lang="en-US" sz="2800" dirty="0">
                <a:latin typeface="Calibri" panose="020F0502020204030204" pitchFamily="34" charset="0"/>
                <a:cs typeface="Calibri" panose="020F0502020204030204" pitchFamily="34" charset="0"/>
              </a:rPr>
              <a:t>Ethridge, Dowden, Brooks, Kwan, Harley, </a:t>
            </a:r>
            <a:r>
              <a:rPr lang="en-US" sz="2800" i="1" dirty="0">
                <a:latin typeface="Calibri" panose="020F0502020204030204" pitchFamily="34" charset="0"/>
                <a:cs typeface="Calibri" panose="020F0502020204030204" pitchFamily="34" charset="0"/>
              </a:rPr>
              <a:t>Journal of Vocational Rehabilitation</a:t>
            </a:r>
            <a:r>
              <a:rPr lang="en-US" sz="2800" dirty="0">
                <a:latin typeface="Calibri" panose="020F0502020204030204" pitchFamily="34" charset="0"/>
                <a:cs typeface="Calibri" panose="020F0502020204030204" pitchFamily="34" charset="0"/>
              </a:rPr>
              <a:t>, Vol. 52, no. 3</a:t>
            </a:r>
          </a:p>
          <a:p>
            <a:pPr marL="628650" indent="-514350">
              <a:buFont typeface="Arial" panose="020B0604020202020204" pitchFamily="34" charset="0"/>
              <a:buChar char="•"/>
            </a:pPr>
            <a:r>
              <a:rPr lang="en-US" sz="2800" dirty="0">
                <a:latin typeface="Calibri" panose="020F0502020204030204" pitchFamily="34" charset="0"/>
                <a:cs typeface="Calibri" panose="020F0502020204030204" pitchFamily="34" charset="0"/>
              </a:rPr>
              <a:t>RSA-911 data 2004- 2013</a:t>
            </a:r>
          </a:p>
          <a:p>
            <a:pPr marL="628650" indent="-514350">
              <a:buFont typeface="Arial" panose="020B0604020202020204" pitchFamily="34" charset="0"/>
              <a:buChar char="•"/>
            </a:pPr>
            <a:r>
              <a:rPr lang="en-US" sz="2800" dirty="0">
                <a:latin typeface="Calibri" panose="020F0502020204030204" pitchFamily="34" charset="0"/>
                <a:cs typeface="Calibri" panose="020F0502020204030204" pitchFamily="34" charset="0"/>
              </a:rPr>
              <a:t>Barriers to employment for ex-offenders with disabilities, and how racial/ethnically marginalized ex-offenders earn less and disproportionately unemployed</a:t>
            </a:r>
          </a:p>
          <a:p>
            <a:pPr marL="628650" indent="-514350">
              <a:buFont typeface="Arial" panose="020B0604020202020204" pitchFamily="34" charset="0"/>
              <a:buChar char="•"/>
            </a:pPr>
            <a:r>
              <a:rPr lang="en-US" sz="2800" dirty="0">
                <a:latin typeface="Calibri" panose="020F0502020204030204" pitchFamily="34" charset="0"/>
                <a:cs typeface="Calibri" panose="020F0502020204030204" pitchFamily="34" charset="0"/>
              </a:rPr>
              <a:t>African American=employed at higher rates than both Hispanic and White ex-offenders but earn less than both of these groups</a:t>
            </a:r>
          </a:p>
        </p:txBody>
      </p:sp>
      <p:sp>
        <p:nvSpPr>
          <p:cNvPr id="3076" name="Rectangle 14"/>
          <p:cNvSpPr>
            <a:spLocks noChangeArrowheads="1"/>
          </p:cNvSpPr>
          <p:nvPr/>
        </p:nvSpPr>
        <p:spPr bwMode="auto">
          <a:xfrm>
            <a:off x="1524000" y="0"/>
            <a:ext cx="9144000" cy="637142"/>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auto">
              <a:spcBef>
                <a:spcPts val="0"/>
              </a:spcBef>
              <a:spcAft>
                <a:spcPts val="0"/>
              </a:spcAft>
              <a:defRPr/>
            </a:pPr>
            <a:endParaRPr lang="en-US" kern="0" dirty="0">
              <a:solidFill>
                <a:sysClr val="windowText" lastClr="000000"/>
              </a:solidFill>
            </a:endParaRPr>
          </a:p>
        </p:txBody>
      </p:sp>
      <p:sp>
        <p:nvSpPr>
          <p:cNvPr id="10" name="TextBox 9"/>
          <p:cNvSpPr txBox="1"/>
          <p:nvPr/>
        </p:nvSpPr>
        <p:spPr>
          <a:xfrm>
            <a:off x="1792289" y="152400"/>
            <a:ext cx="2212975" cy="338554"/>
          </a:xfrm>
          <a:prstGeom prst="rect">
            <a:avLst/>
          </a:prstGeom>
          <a:noFill/>
        </p:spPr>
        <p:txBody>
          <a:bodyPr wrap="square" rtlCol="0">
            <a:spAutoFit/>
          </a:bodyPr>
          <a:lstStyle/>
          <a:p>
            <a:pPr fontAlgn="auto">
              <a:spcBef>
                <a:spcPts val="0"/>
              </a:spcBef>
              <a:spcAft>
                <a:spcPts val="0"/>
              </a:spcAft>
              <a:defRPr/>
            </a:pPr>
            <a:r>
              <a:rPr lang="en-US" sz="1600" b="1" i="1" kern="0" dirty="0">
                <a:solidFill>
                  <a:srgbClr val="FFFFFF"/>
                </a:solidFill>
              </a:rPr>
              <a:t>#nTIDELearn</a:t>
            </a:r>
          </a:p>
        </p:txBody>
      </p:sp>
      <p:pic>
        <p:nvPicPr>
          <p:cNvPr id="11" name="Picture 10"/>
          <p:cNvPicPr>
            <a:picLocks noChangeAspect="1"/>
          </p:cNvPicPr>
          <p:nvPr/>
        </p:nvPicPr>
        <p:blipFill>
          <a:blip r:embed="rId4"/>
          <a:stretch>
            <a:fillRect/>
          </a:stretch>
        </p:blipFill>
        <p:spPr>
          <a:xfrm>
            <a:off x="9673267" y="80365"/>
            <a:ext cx="952549" cy="482625"/>
          </a:xfrm>
          <a:prstGeom prst="rect">
            <a:avLst/>
          </a:prstGeom>
        </p:spPr>
      </p:pic>
      <p:pic>
        <p:nvPicPr>
          <p:cNvPr id="2" name="Picture 2"/>
          <p:cNvPicPr>
            <a:picLocks noChangeAspect="1"/>
          </p:cNvPicPr>
          <p:nvPr/>
        </p:nvPicPr>
        <p:blipFill>
          <a:blip r:embed="rId5"/>
          <a:stretch>
            <a:fillRect/>
          </a:stretch>
        </p:blipFill>
        <p:spPr>
          <a:xfrm>
            <a:off x="9212513" y="6277490"/>
            <a:ext cx="1314633" cy="495369"/>
          </a:xfrm>
          <a:prstGeom prst="rect">
            <a:avLst/>
          </a:prstGeom>
        </p:spPr>
      </p:pic>
      <p:sp>
        <p:nvSpPr>
          <p:cNvPr id="3" name="TextBox 2">
            <a:extLst>
              <a:ext uri="{FF2B5EF4-FFF2-40B4-BE49-F238E27FC236}">
                <a16:creationId xmlns:a16="http://schemas.microsoft.com/office/drawing/2014/main" id="{C636762E-5DFC-42D3-84CD-D17CE6F8C9D8}"/>
              </a:ext>
            </a:extLst>
          </p:cNvPr>
          <p:cNvSpPr txBox="1"/>
          <p:nvPr/>
        </p:nvSpPr>
        <p:spPr>
          <a:xfrm>
            <a:off x="-2079434" y="3186629"/>
            <a:ext cx="82627" cy="46166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endParaRPr lang="en-US" sz="2400" dirty="0">
              <a:solidFill>
                <a:srgbClr val="000000"/>
              </a:solidFill>
              <a:latin typeface="Calibri"/>
              <a:cs typeface="Calibri"/>
            </a:endParaRPr>
          </a:p>
        </p:txBody>
      </p:sp>
      <p:sp>
        <p:nvSpPr>
          <p:cNvPr id="4" name="Rectangle 14">
            <a:extLst>
              <a:ext uri="{FF2B5EF4-FFF2-40B4-BE49-F238E27FC236}">
                <a16:creationId xmlns:a16="http://schemas.microsoft.com/office/drawing/2014/main" id="{480ED4A5-1E4F-42BF-8AC3-21CD48C73F12}"/>
              </a:ext>
            </a:extLst>
          </p:cNvPr>
          <p:cNvSpPr>
            <a:spLocks noChangeArrowheads="1"/>
          </p:cNvSpPr>
          <p:nvPr/>
        </p:nvSpPr>
        <p:spPr bwMode="auto">
          <a:xfrm>
            <a:off x="0" y="0"/>
            <a:ext cx="12192000" cy="68580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 name="TextBox 5">
            <a:extLst>
              <a:ext uri="{FF2B5EF4-FFF2-40B4-BE49-F238E27FC236}">
                <a16:creationId xmlns:a16="http://schemas.microsoft.com/office/drawing/2014/main" id="{AAE41759-1287-4F67-9C69-9AEBD2F2594F}"/>
              </a:ext>
            </a:extLst>
          </p:cNvPr>
          <p:cNvSpPr txBox="1"/>
          <p:nvPr/>
        </p:nvSpPr>
        <p:spPr>
          <a:xfrm>
            <a:off x="152400" y="173622"/>
            <a:ext cx="2212975" cy="338554"/>
          </a:xfrm>
          <a:prstGeom prst="rect">
            <a:avLst/>
          </a:prstGeom>
          <a:noFill/>
        </p:spPr>
        <p:txBody>
          <a:bodyPr wrap="square" rtlCol="0">
            <a:spAutoFit/>
          </a:bodyPr>
          <a:lstStyle/>
          <a:p>
            <a:r>
              <a:rPr lang="en-US" sz="1600" b="1" i="1" dirty="0">
                <a:solidFill>
                  <a:schemeClr val="bg1"/>
                </a:solidFill>
              </a:rPr>
              <a:t>#</a:t>
            </a:r>
            <a:r>
              <a:rPr lang="en-US" sz="1600" b="1" i="1" dirty="0" err="1">
                <a:solidFill>
                  <a:schemeClr val="bg1"/>
                </a:solidFill>
              </a:rPr>
              <a:t>nTIDELearn</a:t>
            </a:r>
            <a:endParaRPr lang="en-US" sz="1600" b="1" i="1" dirty="0">
              <a:solidFill>
                <a:schemeClr val="bg1"/>
              </a:solidFill>
            </a:endParaRPr>
          </a:p>
        </p:txBody>
      </p:sp>
      <p:pic>
        <p:nvPicPr>
          <p:cNvPr id="7" name="Picture 6">
            <a:extLst>
              <a:ext uri="{FF2B5EF4-FFF2-40B4-BE49-F238E27FC236}">
                <a16:creationId xmlns:a16="http://schemas.microsoft.com/office/drawing/2014/main" id="{D365C292-AA1C-4748-9E90-A0480E6E290D}"/>
              </a:ext>
            </a:extLst>
          </p:cNvPr>
          <p:cNvPicPr>
            <a:picLocks noChangeAspect="1"/>
          </p:cNvPicPr>
          <p:nvPr/>
        </p:nvPicPr>
        <p:blipFill>
          <a:blip r:embed="rId4"/>
          <a:stretch>
            <a:fillRect/>
          </a:stretch>
        </p:blipFill>
        <p:spPr>
          <a:xfrm>
            <a:off x="10972800" y="101587"/>
            <a:ext cx="952549" cy="482625"/>
          </a:xfrm>
          <a:prstGeom prst="rect">
            <a:avLst/>
          </a:prstGeom>
        </p:spPr>
      </p:pic>
      <p:sp>
        <p:nvSpPr>
          <p:cNvPr id="14" name="Slide Number Placeholder 13">
            <a:extLst>
              <a:ext uri="{FF2B5EF4-FFF2-40B4-BE49-F238E27FC236}">
                <a16:creationId xmlns:a16="http://schemas.microsoft.com/office/drawing/2014/main" id="{663FFB67-DE69-468D-B42E-79AB3972C226}"/>
              </a:ext>
            </a:extLst>
          </p:cNvPr>
          <p:cNvSpPr>
            <a:spLocks noGrp="1"/>
          </p:cNvSpPr>
          <p:nvPr>
            <p:ph type="sldNum" sz="quarter" idx="10"/>
          </p:nvPr>
        </p:nvSpPr>
        <p:spPr/>
        <p:txBody>
          <a:bodyPr/>
          <a:lstStyle/>
          <a:p>
            <a:pPr>
              <a:defRPr/>
            </a:pPr>
            <a:fld id="{843CCB1A-5FAC-44C2-A958-39EC00897567}" type="slidenum">
              <a:rPr lang="en-US" smtClean="0"/>
              <a:pPr>
                <a:defRPr/>
              </a:pPr>
              <a:t>34</a:t>
            </a:fld>
            <a:endParaRPr lang="en-US"/>
          </a:p>
        </p:txBody>
      </p:sp>
    </p:spTree>
    <p:extLst>
      <p:ext uri="{BB962C8B-B14F-4D97-AF65-F5344CB8AC3E}">
        <p14:creationId xmlns:p14="http://schemas.microsoft.com/office/powerpoint/2010/main" val="803832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12"/>
          <p:cNvSpPr txBox="1">
            <a:spLocks noGrp="1" noChangeArrowheads="1"/>
          </p:cNvSpPr>
          <p:nvPr>
            <p:ph type="title"/>
          </p:nvPr>
        </p:nvSpPr>
        <p:spPr bwMode="auto">
          <a:xfrm>
            <a:off x="1676400" y="715388"/>
            <a:ext cx="8627992" cy="12658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4000" b="1" dirty="0">
                <a:solidFill>
                  <a:schemeClr val="accent1">
                    <a:lumMod val="50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2020 Progress Report on National Disability Policy</a:t>
            </a:r>
            <a:endParaRPr lang="en-US" sz="4000" b="1" dirty="0">
              <a:solidFill>
                <a:schemeClr val="accent1">
                  <a:lumMod val="50000"/>
                </a:schemeClr>
              </a:solidFill>
              <a:latin typeface="Calibri" panose="020F0502020204030204" pitchFamily="34" charset="0"/>
              <a:cs typeface="Calibri" panose="020F0502020204030204" pitchFamily="34" charset="0"/>
            </a:endParaRPr>
          </a:p>
        </p:txBody>
      </p:sp>
      <p:sp>
        <p:nvSpPr>
          <p:cNvPr id="5" name="Content Placeholder 4"/>
          <p:cNvSpPr>
            <a:spLocks noGrp="1"/>
          </p:cNvSpPr>
          <p:nvPr>
            <p:ph idx="1"/>
          </p:nvPr>
        </p:nvSpPr>
        <p:spPr>
          <a:xfrm>
            <a:off x="1833633" y="2209675"/>
            <a:ext cx="8627992" cy="4310704"/>
          </a:xfrm>
          <a:ln>
            <a:noFill/>
          </a:ln>
        </p:spPr>
        <p:txBody>
          <a:bodyPr/>
          <a:lstStyle/>
          <a:p>
            <a:pPr>
              <a:buFont typeface="Arial"/>
              <a:buChar char="•"/>
              <a:tabLst>
                <a:tab pos="182880" algn="l"/>
              </a:tabLst>
            </a:pPr>
            <a:r>
              <a:rPr lang="en-US" sz="2800" dirty="0">
                <a:latin typeface="Calibri" panose="020F0502020204030204" pitchFamily="34" charset="0"/>
                <a:cs typeface="Calibri" panose="020F0502020204030204" pitchFamily="34" charset="0"/>
              </a:rPr>
              <a:t>National Council on Disability Annual Report to Congress; July 24, 2020</a:t>
            </a:r>
          </a:p>
          <a:p>
            <a:pPr>
              <a:buFont typeface="Arial"/>
              <a:buChar char="•"/>
              <a:tabLst>
                <a:tab pos="182880" algn="l"/>
              </a:tabLst>
            </a:pPr>
            <a:r>
              <a:rPr lang="en-US" sz="2800" dirty="0">
                <a:latin typeface="Calibri" panose="020F0502020204030204" pitchFamily="34" charset="0"/>
                <a:cs typeface="Calibri" panose="020F0502020204030204" pitchFamily="34" charset="0"/>
              </a:rPr>
              <a:t>Focus:</a:t>
            </a:r>
          </a:p>
          <a:p>
            <a:pPr lvl="1">
              <a:buFont typeface="Arial"/>
              <a:buChar char="•"/>
              <a:tabLst>
                <a:tab pos="182880" algn="l"/>
              </a:tabLst>
            </a:pPr>
            <a:r>
              <a:rPr lang="en-US" dirty="0">
                <a:latin typeface="Calibri" panose="020F0502020204030204" pitchFamily="34" charset="0"/>
                <a:cs typeface="Calibri" panose="020F0502020204030204" pitchFamily="34" charset="0"/>
              </a:rPr>
              <a:t>Services for Transitioning Youth: </a:t>
            </a:r>
          </a:p>
          <a:p>
            <a:pPr lvl="1">
              <a:buFont typeface="Arial"/>
              <a:buChar char="•"/>
              <a:tabLst>
                <a:tab pos="182880" algn="l"/>
              </a:tabLst>
            </a:pPr>
            <a:r>
              <a:rPr lang="en-US" dirty="0">
                <a:latin typeface="Calibri" panose="020F0502020204030204" pitchFamily="34" charset="0"/>
                <a:cs typeface="Calibri" panose="020F0502020204030204" pitchFamily="34" charset="0"/>
              </a:rPr>
              <a:t>Public Benefits/dismantle disincentives to work present</a:t>
            </a:r>
          </a:p>
          <a:p>
            <a:pPr lvl="1">
              <a:buFont typeface="Arial"/>
              <a:buChar char="•"/>
              <a:tabLst>
                <a:tab pos="182880" algn="l"/>
              </a:tabLst>
            </a:pPr>
            <a:r>
              <a:rPr lang="en-US" dirty="0">
                <a:latin typeface="Calibri" panose="020F0502020204030204" pitchFamily="34" charset="0"/>
                <a:cs typeface="Calibri" panose="020F0502020204030204" pitchFamily="34" charset="0"/>
              </a:rPr>
              <a:t>Federal Employment and Support of Entrepreneurship</a:t>
            </a:r>
          </a:p>
          <a:p>
            <a:pPr lvl="1">
              <a:buFont typeface="Arial"/>
              <a:buChar char="•"/>
              <a:tabLst>
                <a:tab pos="182880" algn="l"/>
              </a:tabLst>
            </a:pPr>
            <a:r>
              <a:rPr lang="en-US" dirty="0">
                <a:latin typeface="Calibri" panose="020F0502020204030204" pitchFamily="34" charset="0"/>
                <a:cs typeface="Calibri" panose="020F0502020204030204" pitchFamily="34" charset="0"/>
              </a:rPr>
              <a:t>Employer Engagement</a:t>
            </a:r>
          </a:p>
          <a:p>
            <a:pPr marL="0" indent="0">
              <a:buNone/>
              <a:tabLst>
                <a:tab pos="182880" algn="l"/>
              </a:tabLst>
            </a:pPr>
            <a:endParaRPr lang="en-US" sz="2400" dirty="0">
              <a:latin typeface="Calibri" panose="020F0502020204030204" pitchFamily="34" charset="0"/>
              <a:cs typeface="Calibri" panose="020F0502020204030204" pitchFamily="34" charset="0"/>
            </a:endParaRPr>
          </a:p>
        </p:txBody>
      </p:sp>
      <p:sp>
        <p:nvSpPr>
          <p:cNvPr id="3076" name="Rectangle 14"/>
          <p:cNvSpPr>
            <a:spLocks noChangeArrowheads="1"/>
          </p:cNvSpPr>
          <p:nvPr/>
        </p:nvSpPr>
        <p:spPr bwMode="auto">
          <a:xfrm>
            <a:off x="1524000" y="0"/>
            <a:ext cx="9144000" cy="637142"/>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auto">
              <a:spcBef>
                <a:spcPts val="0"/>
              </a:spcBef>
              <a:spcAft>
                <a:spcPts val="0"/>
              </a:spcAft>
              <a:defRPr/>
            </a:pPr>
            <a:endParaRPr lang="en-US" kern="0" dirty="0">
              <a:solidFill>
                <a:sysClr val="windowText" lastClr="000000"/>
              </a:solidFill>
            </a:endParaRPr>
          </a:p>
        </p:txBody>
      </p:sp>
      <p:sp>
        <p:nvSpPr>
          <p:cNvPr id="10" name="TextBox 9"/>
          <p:cNvSpPr txBox="1"/>
          <p:nvPr/>
        </p:nvSpPr>
        <p:spPr>
          <a:xfrm>
            <a:off x="1792289" y="152400"/>
            <a:ext cx="2212975" cy="338554"/>
          </a:xfrm>
          <a:prstGeom prst="rect">
            <a:avLst/>
          </a:prstGeom>
          <a:noFill/>
        </p:spPr>
        <p:txBody>
          <a:bodyPr wrap="square" rtlCol="0">
            <a:spAutoFit/>
          </a:bodyPr>
          <a:lstStyle/>
          <a:p>
            <a:pPr fontAlgn="auto">
              <a:spcBef>
                <a:spcPts val="0"/>
              </a:spcBef>
              <a:spcAft>
                <a:spcPts val="0"/>
              </a:spcAft>
              <a:defRPr/>
            </a:pPr>
            <a:r>
              <a:rPr lang="en-US" sz="1600" b="1" i="1" kern="0" dirty="0">
                <a:solidFill>
                  <a:srgbClr val="FFFFFF"/>
                </a:solidFill>
              </a:rPr>
              <a:t>#nTIDELearn</a:t>
            </a:r>
          </a:p>
        </p:txBody>
      </p:sp>
      <p:pic>
        <p:nvPicPr>
          <p:cNvPr id="11" name="Picture 10"/>
          <p:cNvPicPr>
            <a:picLocks noChangeAspect="1"/>
          </p:cNvPicPr>
          <p:nvPr/>
        </p:nvPicPr>
        <p:blipFill>
          <a:blip r:embed="rId4"/>
          <a:stretch>
            <a:fillRect/>
          </a:stretch>
        </p:blipFill>
        <p:spPr>
          <a:xfrm>
            <a:off x="9673267" y="80365"/>
            <a:ext cx="952549" cy="482625"/>
          </a:xfrm>
          <a:prstGeom prst="rect">
            <a:avLst/>
          </a:prstGeom>
        </p:spPr>
      </p:pic>
      <p:pic>
        <p:nvPicPr>
          <p:cNvPr id="2" name="Picture 2"/>
          <p:cNvPicPr>
            <a:picLocks noChangeAspect="1"/>
          </p:cNvPicPr>
          <p:nvPr/>
        </p:nvPicPr>
        <p:blipFill>
          <a:blip r:embed="rId5"/>
          <a:stretch>
            <a:fillRect/>
          </a:stretch>
        </p:blipFill>
        <p:spPr>
          <a:xfrm>
            <a:off x="9212513" y="6277490"/>
            <a:ext cx="1314633" cy="495369"/>
          </a:xfrm>
          <a:prstGeom prst="rect">
            <a:avLst/>
          </a:prstGeom>
        </p:spPr>
      </p:pic>
      <p:sp>
        <p:nvSpPr>
          <p:cNvPr id="3" name="TextBox 2">
            <a:extLst>
              <a:ext uri="{FF2B5EF4-FFF2-40B4-BE49-F238E27FC236}">
                <a16:creationId xmlns:a16="http://schemas.microsoft.com/office/drawing/2014/main" id="{C636762E-5DFC-42D3-84CD-D17CE6F8C9D8}"/>
              </a:ext>
            </a:extLst>
          </p:cNvPr>
          <p:cNvSpPr txBox="1"/>
          <p:nvPr/>
        </p:nvSpPr>
        <p:spPr>
          <a:xfrm>
            <a:off x="-2079434" y="3186629"/>
            <a:ext cx="82627" cy="46166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endParaRPr lang="en-US" sz="2400" dirty="0">
              <a:solidFill>
                <a:srgbClr val="000000"/>
              </a:solidFill>
              <a:latin typeface="Calibri"/>
              <a:cs typeface="Calibri"/>
            </a:endParaRPr>
          </a:p>
        </p:txBody>
      </p:sp>
      <p:sp>
        <p:nvSpPr>
          <p:cNvPr id="4" name="Rectangle 14">
            <a:extLst>
              <a:ext uri="{FF2B5EF4-FFF2-40B4-BE49-F238E27FC236}">
                <a16:creationId xmlns:a16="http://schemas.microsoft.com/office/drawing/2014/main" id="{C18861D2-4D8F-4035-A48D-E4B2947AD535}"/>
              </a:ext>
            </a:extLst>
          </p:cNvPr>
          <p:cNvSpPr>
            <a:spLocks noChangeArrowheads="1"/>
          </p:cNvSpPr>
          <p:nvPr/>
        </p:nvSpPr>
        <p:spPr bwMode="auto">
          <a:xfrm>
            <a:off x="0" y="0"/>
            <a:ext cx="12192000" cy="68580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 name="TextBox 5">
            <a:extLst>
              <a:ext uri="{FF2B5EF4-FFF2-40B4-BE49-F238E27FC236}">
                <a16:creationId xmlns:a16="http://schemas.microsoft.com/office/drawing/2014/main" id="{4070A55A-AE4C-4B5A-9189-5E021CED45FF}"/>
              </a:ext>
            </a:extLst>
          </p:cNvPr>
          <p:cNvSpPr txBox="1"/>
          <p:nvPr/>
        </p:nvSpPr>
        <p:spPr>
          <a:xfrm>
            <a:off x="152400" y="173622"/>
            <a:ext cx="2212975" cy="338554"/>
          </a:xfrm>
          <a:prstGeom prst="rect">
            <a:avLst/>
          </a:prstGeom>
          <a:noFill/>
        </p:spPr>
        <p:txBody>
          <a:bodyPr wrap="square" rtlCol="0">
            <a:spAutoFit/>
          </a:bodyPr>
          <a:lstStyle/>
          <a:p>
            <a:r>
              <a:rPr lang="en-US" sz="1600" b="1" i="1" dirty="0">
                <a:solidFill>
                  <a:schemeClr val="bg1"/>
                </a:solidFill>
              </a:rPr>
              <a:t>#</a:t>
            </a:r>
            <a:r>
              <a:rPr lang="en-US" sz="1600" b="1" i="1" dirty="0" err="1">
                <a:solidFill>
                  <a:schemeClr val="bg1"/>
                </a:solidFill>
              </a:rPr>
              <a:t>nTIDELearn</a:t>
            </a:r>
            <a:endParaRPr lang="en-US" sz="1600" b="1" i="1" dirty="0">
              <a:solidFill>
                <a:schemeClr val="bg1"/>
              </a:solidFill>
            </a:endParaRPr>
          </a:p>
        </p:txBody>
      </p:sp>
      <p:pic>
        <p:nvPicPr>
          <p:cNvPr id="7" name="Picture 6">
            <a:extLst>
              <a:ext uri="{FF2B5EF4-FFF2-40B4-BE49-F238E27FC236}">
                <a16:creationId xmlns:a16="http://schemas.microsoft.com/office/drawing/2014/main" id="{998F2EB3-90B7-4BCC-9E6C-CFFA5052D61B}"/>
              </a:ext>
            </a:extLst>
          </p:cNvPr>
          <p:cNvPicPr>
            <a:picLocks noChangeAspect="1"/>
          </p:cNvPicPr>
          <p:nvPr/>
        </p:nvPicPr>
        <p:blipFill>
          <a:blip r:embed="rId4"/>
          <a:stretch>
            <a:fillRect/>
          </a:stretch>
        </p:blipFill>
        <p:spPr>
          <a:xfrm>
            <a:off x="10972800" y="101587"/>
            <a:ext cx="952549" cy="482625"/>
          </a:xfrm>
          <a:prstGeom prst="rect">
            <a:avLst/>
          </a:prstGeom>
        </p:spPr>
      </p:pic>
      <p:sp>
        <p:nvSpPr>
          <p:cNvPr id="14" name="Slide Number Placeholder 13">
            <a:extLst>
              <a:ext uri="{FF2B5EF4-FFF2-40B4-BE49-F238E27FC236}">
                <a16:creationId xmlns:a16="http://schemas.microsoft.com/office/drawing/2014/main" id="{39F7FA72-7702-4C34-B7F5-7D2527ED2320}"/>
              </a:ext>
            </a:extLst>
          </p:cNvPr>
          <p:cNvSpPr>
            <a:spLocks noGrp="1"/>
          </p:cNvSpPr>
          <p:nvPr>
            <p:ph type="sldNum" sz="quarter" idx="10"/>
          </p:nvPr>
        </p:nvSpPr>
        <p:spPr/>
        <p:txBody>
          <a:bodyPr/>
          <a:lstStyle/>
          <a:p>
            <a:pPr>
              <a:defRPr/>
            </a:pPr>
            <a:fld id="{843CCB1A-5FAC-44C2-A958-39EC00897567}" type="slidenum">
              <a:rPr lang="en-US" smtClean="0"/>
              <a:pPr>
                <a:defRPr/>
              </a:pPr>
              <a:t>35</a:t>
            </a:fld>
            <a:endParaRPr lang="en-US"/>
          </a:p>
        </p:txBody>
      </p:sp>
    </p:spTree>
    <p:extLst>
      <p:ext uri="{BB962C8B-B14F-4D97-AF65-F5344CB8AC3E}">
        <p14:creationId xmlns:p14="http://schemas.microsoft.com/office/powerpoint/2010/main" val="16887588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12"/>
          <p:cNvSpPr txBox="1">
            <a:spLocks noGrp="1" noChangeArrowheads="1"/>
          </p:cNvSpPr>
          <p:nvPr>
            <p:ph type="title"/>
          </p:nvPr>
        </p:nvSpPr>
        <p:spPr bwMode="auto">
          <a:xfrm>
            <a:off x="1637436" y="737637"/>
            <a:ext cx="8512104" cy="1548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4000" b="1" dirty="0">
                <a:latin typeface="Calibri" panose="020F0502020204030204" pitchFamily="34" charset="0"/>
                <a:cs typeface="Calibri" panose="020F0502020204030204" pitchFamily="34" charset="0"/>
                <a:hlinkClick r:id="rId3"/>
              </a:rPr>
              <a:t>A Quick Look at the ADA: Title I -- Employment</a:t>
            </a:r>
            <a:br>
              <a:rPr lang="en-US" sz="4000" dirty="0"/>
            </a:br>
            <a:br>
              <a:rPr lang="en-US" sz="4000" dirty="0"/>
            </a:br>
            <a:endParaRPr lang="en-US" sz="4000" b="1" dirty="0">
              <a:latin typeface="Calibri" panose="020F0502020204030204" pitchFamily="34" charset="0"/>
              <a:cs typeface="Calibri" panose="020F0502020204030204" pitchFamily="34" charset="0"/>
            </a:endParaRPr>
          </a:p>
        </p:txBody>
      </p:sp>
      <p:sp>
        <p:nvSpPr>
          <p:cNvPr id="5" name="Content Placeholder 4"/>
          <p:cNvSpPr>
            <a:spLocks noGrp="1"/>
          </p:cNvSpPr>
          <p:nvPr>
            <p:ph idx="1"/>
          </p:nvPr>
        </p:nvSpPr>
        <p:spPr>
          <a:xfrm>
            <a:off x="1874916" y="2209551"/>
            <a:ext cx="8429476" cy="4496051"/>
          </a:xfrm>
          <a:ln>
            <a:noFill/>
          </a:ln>
        </p:spPr>
        <p:txBody>
          <a:bodyPr/>
          <a:lstStyle/>
          <a:p>
            <a:pPr marL="571500" indent="-457200">
              <a:buFont typeface="Arial" panose="020B0604020202020204" pitchFamily="34" charset="0"/>
              <a:buChar char="•"/>
            </a:pPr>
            <a:r>
              <a:rPr lang="en-US" sz="2800" dirty="0">
                <a:latin typeface="Calibri" panose="020F0502020204030204" pitchFamily="34" charset="0"/>
                <a:cs typeface="Calibri" panose="020F0502020204030204" pitchFamily="34" charset="0"/>
              </a:rPr>
              <a:t>NARIC – National Rehabilitation Information Center</a:t>
            </a:r>
          </a:p>
          <a:p>
            <a:pPr marL="571500" indent="-457200">
              <a:buFont typeface="Arial" panose="020B0604020202020204" pitchFamily="34" charset="0"/>
              <a:buChar char="•"/>
            </a:pPr>
            <a:r>
              <a:rPr lang="en-US" sz="2800" dirty="0">
                <a:latin typeface="Calibri" panose="020F0502020204030204" pitchFamily="34" charset="0"/>
                <a:cs typeface="Calibri" panose="020F0502020204030204" pitchFamily="34" charset="0"/>
              </a:rPr>
              <a:t>For:</a:t>
            </a:r>
          </a:p>
          <a:p>
            <a:pPr marL="971550" lvl="1" indent="-457200">
              <a:buFont typeface="Arial" panose="020B0604020202020204" pitchFamily="34" charset="0"/>
              <a:buChar char="•"/>
            </a:pPr>
            <a:r>
              <a:rPr lang="en-US" dirty="0">
                <a:latin typeface="Calibri" panose="020F0502020204030204" pitchFamily="34" charset="0"/>
                <a:cs typeface="Calibri" panose="020F0502020204030204" pitchFamily="34" charset="0"/>
              </a:rPr>
              <a:t>Employees/Job Seekers</a:t>
            </a:r>
          </a:p>
          <a:p>
            <a:pPr marL="971550" lvl="1" indent="-457200">
              <a:buFont typeface="Arial" panose="020B0604020202020204" pitchFamily="34" charset="0"/>
              <a:buChar char="•"/>
            </a:pPr>
            <a:r>
              <a:rPr lang="en-US" dirty="0">
                <a:latin typeface="Calibri" panose="020F0502020204030204" pitchFamily="34" charset="0"/>
                <a:cs typeface="Calibri" panose="020F0502020204030204" pitchFamily="34" charset="0"/>
              </a:rPr>
              <a:t>Employers/Hiring Managers</a:t>
            </a:r>
          </a:p>
          <a:p>
            <a:pPr marL="971550" lvl="1" indent="-457200">
              <a:buFont typeface="Arial" panose="020B0604020202020204" pitchFamily="34" charset="0"/>
              <a:buChar char="•"/>
            </a:pPr>
            <a:r>
              <a:rPr lang="en-US" dirty="0">
                <a:latin typeface="Calibri" panose="020F0502020204030204" pitchFamily="34" charset="0"/>
                <a:cs typeface="Calibri" panose="020F0502020204030204" pitchFamily="34" charset="0"/>
              </a:rPr>
              <a:t>Learn More:</a:t>
            </a:r>
          </a:p>
          <a:p>
            <a:pPr marL="1371600" lvl="2" indent="-457200">
              <a:buFont typeface="Arial" panose="020B0604020202020204" pitchFamily="34" charset="0"/>
              <a:buChar char="•"/>
            </a:pPr>
            <a:r>
              <a:rPr lang="en-US" sz="2800" dirty="0">
                <a:latin typeface="Calibri" panose="020F0502020204030204" pitchFamily="34" charset="0"/>
                <a:cs typeface="Calibri" panose="020F0502020204030204" pitchFamily="34" charset="0"/>
              </a:rPr>
              <a:t>JAN</a:t>
            </a:r>
          </a:p>
          <a:p>
            <a:pPr marL="1371600" lvl="2" indent="-457200">
              <a:buFont typeface="Arial" panose="020B0604020202020204" pitchFamily="34" charset="0"/>
              <a:buChar char="•"/>
            </a:pPr>
            <a:r>
              <a:rPr lang="en-US" sz="2800" dirty="0">
                <a:latin typeface="Calibri" panose="020F0502020204030204" pitchFamily="34" charset="0"/>
                <a:cs typeface="Calibri" panose="020F0502020204030204" pitchFamily="34" charset="0"/>
              </a:rPr>
              <a:t>ODEP</a:t>
            </a:r>
          </a:p>
          <a:p>
            <a:pPr marL="971550" lvl="1" indent="-457200">
              <a:buFont typeface="Arial" panose="020B0604020202020204" pitchFamily="34" charset="0"/>
              <a:buChar char="•"/>
            </a:pPr>
            <a:r>
              <a:rPr lang="en-US" dirty="0">
                <a:latin typeface="Calibri" panose="020F0502020204030204" pitchFamily="34" charset="0"/>
                <a:cs typeface="Calibri" panose="020F0502020204030204" pitchFamily="34" charset="0"/>
              </a:rPr>
              <a:t>How to dig deeper in the ADA National Network Regional Centers </a:t>
            </a:r>
          </a:p>
        </p:txBody>
      </p:sp>
      <p:sp>
        <p:nvSpPr>
          <p:cNvPr id="3076" name="Rectangle 14"/>
          <p:cNvSpPr>
            <a:spLocks noChangeArrowheads="1"/>
          </p:cNvSpPr>
          <p:nvPr/>
        </p:nvSpPr>
        <p:spPr bwMode="auto">
          <a:xfrm>
            <a:off x="1524000" y="0"/>
            <a:ext cx="9144000" cy="637142"/>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auto">
              <a:spcBef>
                <a:spcPts val="0"/>
              </a:spcBef>
              <a:spcAft>
                <a:spcPts val="0"/>
              </a:spcAft>
              <a:defRPr/>
            </a:pPr>
            <a:endParaRPr lang="en-US" kern="0" dirty="0">
              <a:solidFill>
                <a:sysClr val="windowText" lastClr="000000"/>
              </a:solidFill>
            </a:endParaRPr>
          </a:p>
        </p:txBody>
      </p:sp>
      <p:sp>
        <p:nvSpPr>
          <p:cNvPr id="10" name="TextBox 9"/>
          <p:cNvSpPr txBox="1"/>
          <p:nvPr/>
        </p:nvSpPr>
        <p:spPr>
          <a:xfrm>
            <a:off x="1792289" y="152400"/>
            <a:ext cx="2212975" cy="338554"/>
          </a:xfrm>
          <a:prstGeom prst="rect">
            <a:avLst/>
          </a:prstGeom>
          <a:noFill/>
        </p:spPr>
        <p:txBody>
          <a:bodyPr wrap="square" rtlCol="0">
            <a:spAutoFit/>
          </a:bodyPr>
          <a:lstStyle/>
          <a:p>
            <a:pPr fontAlgn="auto">
              <a:spcBef>
                <a:spcPts val="0"/>
              </a:spcBef>
              <a:spcAft>
                <a:spcPts val="0"/>
              </a:spcAft>
              <a:defRPr/>
            </a:pPr>
            <a:r>
              <a:rPr lang="en-US" sz="1600" b="1" i="1" kern="0" dirty="0">
                <a:solidFill>
                  <a:srgbClr val="FFFFFF"/>
                </a:solidFill>
              </a:rPr>
              <a:t>#nTIDELearn</a:t>
            </a:r>
          </a:p>
        </p:txBody>
      </p:sp>
      <p:pic>
        <p:nvPicPr>
          <p:cNvPr id="11" name="Picture 10"/>
          <p:cNvPicPr>
            <a:picLocks noChangeAspect="1"/>
          </p:cNvPicPr>
          <p:nvPr/>
        </p:nvPicPr>
        <p:blipFill>
          <a:blip r:embed="rId4"/>
          <a:stretch>
            <a:fillRect/>
          </a:stretch>
        </p:blipFill>
        <p:spPr>
          <a:xfrm>
            <a:off x="9673267" y="80365"/>
            <a:ext cx="952549" cy="482625"/>
          </a:xfrm>
          <a:prstGeom prst="rect">
            <a:avLst/>
          </a:prstGeom>
        </p:spPr>
      </p:pic>
      <p:pic>
        <p:nvPicPr>
          <p:cNvPr id="2" name="Picture 2"/>
          <p:cNvPicPr>
            <a:picLocks noChangeAspect="1"/>
          </p:cNvPicPr>
          <p:nvPr/>
        </p:nvPicPr>
        <p:blipFill>
          <a:blip r:embed="rId5"/>
          <a:stretch>
            <a:fillRect/>
          </a:stretch>
        </p:blipFill>
        <p:spPr>
          <a:xfrm>
            <a:off x="9212513" y="6277490"/>
            <a:ext cx="1314633" cy="495369"/>
          </a:xfrm>
          <a:prstGeom prst="rect">
            <a:avLst/>
          </a:prstGeom>
        </p:spPr>
      </p:pic>
      <p:sp>
        <p:nvSpPr>
          <p:cNvPr id="3" name="TextBox 2">
            <a:extLst>
              <a:ext uri="{FF2B5EF4-FFF2-40B4-BE49-F238E27FC236}">
                <a16:creationId xmlns:a16="http://schemas.microsoft.com/office/drawing/2014/main" id="{C636762E-5DFC-42D3-84CD-D17CE6F8C9D8}"/>
              </a:ext>
            </a:extLst>
          </p:cNvPr>
          <p:cNvSpPr txBox="1"/>
          <p:nvPr/>
        </p:nvSpPr>
        <p:spPr>
          <a:xfrm>
            <a:off x="-2079434" y="3186629"/>
            <a:ext cx="82627" cy="46166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endParaRPr lang="en-US" sz="2400" dirty="0">
              <a:solidFill>
                <a:srgbClr val="000000"/>
              </a:solidFill>
              <a:latin typeface="Calibri"/>
              <a:cs typeface="Calibri"/>
            </a:endParaRPr>
          </a:p>
        </p:txBody>
      </p:sp>
      <p:sp>
        <p:nvSpPr>
          <p:cNvPr id="4" name="Rectangle 14">
            <a:extLst>
              <a:ext uri="{FF2B5EF4-FFF2-40B4-BE49-F238E27FC236}">
                <a16:creationId xmlns:a16="http://schemas.microsoft.com/office/drawing/2014/main" id="{F1E7BF75-673D-43C2-AF26-6C974B6466D2}"/>
              </a:ext>
            </a:extLst>
          </p:cNvPr>
          <p:cNvSpPr>
            <a:spLocks noChangeArrowheads="1"/>
          </p:cNvSpPr>
          <p:nvPr/>
        </p:nvSpPr>
        <p:spPr bwMode="auto">
          <a:xfrm>
            <a:off x="0" y="0"/>
            <a:ext cx="12192000" cy="68580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 name="TextBox 5">
            <a:extLst>
              <a:ext uri="{FF2B5EF4-FFF2-40B4-BE49-F238E27FC236}">
                <a16:creationId xmlns:a16="http://schemas.microsoft.com/office/drawing/2014/main" id="{9264B73E-7C7A-4183-BC6F-B859225816D0}"/>
              </a:ext>
            </a:extLst>
          </p:cNvPr>
          <p:cNvSpPr txBox="1"/>
          <p:nvPr/>
        </p:nvSpPr>
        <p:spPr>
          <a:xfrm>
            <a:off x="152400" y="173622"/>
            <a:ext cx="2212975" cy="338554"/>
          </a:xfrm>
          <a:prstGeom prst="rect">
            <a:avLst/>
          </a:prstGeom>
          <a:noFill/>
        </p:spPr>
        <p:txBody>
          <a:bodyPr wrap="square" rtlCol="0">
            <a:spAutoFit/>
          </a:bodyPr>
          <a:lstStyle/>
          <a:p>
            <a:r>
              <a:rPr lang="en-US" sz="1600" b="1" i="1" dirty="0">
                <a:solidFill>
                  <a:schemeClr val="bg1"/>
                </a:solidFill>
              </a:rPr>
              <a:t>#</a:t>
            </a:r>
            <a:r>
              <a:rPr lang="en-US" sz="1600" b="1" i="1" dirty="0" err="1">
                <a:solidFill>
                  <a:schemeClr val="bg1"/>
                </a:solidFill>
              </a:rPr>
              <a:t>nTIDELearn</a:t>
            </a:r>
            <a:endParaRPr lang="en-US" sz="1600" b="1" i="1" dirty="0">
              <a:solidFill>
                <a:schemeClr val="bg1"/>
              </a:solidFill>
            </a:endParaRPr>
          </a:p>
        </p:txBody>
      </p:sp>
      <p:pic>
        <p:nvPicPr>
          <p:cNvPr id="7" name="Picture 6">
            <a:extLst>
              <a:ext uri="{FF2B5EF4-FFF2-40B4-BE49-F238E27FC236}">
                <a16:creationId xmlns:a16="http://schemas.microsoft.com/office/drawing/2014/main" id="{EBB9268C-7860-4D37-8FBD-1FA51A254605}"/>
              </a:ext>
            </a:extLst>
          </p:cNvPr>
          <p:cNvPicPr>
            <a:picLocks noChangeAspect="1"/>
          </p:cNvPicPr>
          <p:nvPr/>
        </p:nvPicPr>
        <p:blipFill>
          <a:blip r:embed="rId4"/>
          <a:stretch>
            <a:fillRect/>
          </a:stretch>
        </p:blipFill>
        <p:spPr>
          <a:xfrm>
            <a:off x="10972800" y="101587"/>
            <a:ext cx="952549" cy="482625"/>
          </a:xfrm>
          <a:prstGeom prst="rect">
            <a:avLst/>
          </a:prstGeom>
        </p:spPr>
      </p:pic>
      <p:sp>
        <p:nvSpPr>
          <p:cNvPr id="14" name="Slide Number Placeholder 13">
            <a:extLst>
              <a:ext uri="{FF2B5EF4-FFF2-40B4-BE49-F238E27FC236}">
                <a16:creationId xmlns:a16="http://schemas.microsoft.com/office/drawing/2014/main" id="{BCDEA2FE-C4DE-4B0E-9FFA-D2A6FF43D476}"/>
              </a:ext>
            </a:extLst>
          </p:cNvPr>
          <p:cNvSpPr>
            <a:spLocks noGrp="1"/>
          </p:cNvSpPr>
          <p:nvPr>
            <p:ph type="sldNum" sz="quarter" idx="10"/>
          </p:nvPr>
        </p:nvSpPr>
        <p:spPr/>
        <p:txBody>
          <a:bodyPr/>
          <a:lstStyle/>
          <a:p>
            <a:pPr>
              <a:defRPr/>
            </a:pPr>
            <a:fld id="{843CCB1A-5FAC-44C2-A958-39EC00897567}" type="slidenum">
              <a:rPr lang="en-US" smtClean="0"/>
              <a:pPr>
                <a:defRPr/>
              </a:pPr>
              <a:t>36</a:t>
            </a:fld>
            <a:endParaRPr lang="en-US"/>
          </a:p>
        </p:txBody>
      </p:sp>
    </p:spTree>
    <p:extLst>
      <p:ext uri="{BB962C8B-B14F-4D97-AF65-F5344CB8AC3E}">
        <p14:creationId xmlns:p14="http://schemas.microsoft.com/office/powerpoint/2010/main" val="11053285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12"/>
          <p:cNvSpPr txBox="1">
            <a:spLocks noGrp="1" noChangeArrowheads="1"/>
          </p:cNvSpPr>
          <p:nvPr>
            <p:ph type="title"/>
          </p:nvPr>
        </p:nvSpPr>
        <p:spPr bwMode="auto">
          <a:xfrm>
            <a:off x="2035352" y="762000"/>
            <a:ext cx="10058400" cy="83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en-US" sz="4800" b="1" dirty="0">
                <a:solidFill>
                  <a:schemeClr val="tx1"/>
                </a:solidFill>
                <a:latin typeface="Calibri" panose="020F0502020204030204" pitchFamily="34" charset="0"/>
              </a:rPr>
              <a:t>                      </a:t>
            </a:r>
            <a:r>
              <a:rPr lang="en-US" sz="4800" b="1" u="sng" dirty="0">
                <a:solidFill>
                  <a:schemeClr val="tx1"/>
                </a:solidFill>
                <a:latin typeface="Calibri" panose="020F0502020204030204" pitchFamily="34" charset="0"/>
              </a:rPr>
              <a:t>Part 3</a:t>
            </a:r>
            <a:br>
              <a:rPr lang="en-US" sz="4800" b="1" u="sng" dirty="0">
                <a:solidFill>
                  <a:schemeClr val="tx1"/>
                </a:solidFill>
                <a:latin typeface="Calibri" panose="020F0502020204030204" pitchFamily="34" charset="0"/>
              </a:rPr>
            </a:br>
            <a:r>
              <a:rPr lang="en-US" sz="4800" b="1" dirty="0">
                <a:solidFill>
                  <a:schemeClr val="tx1"/>
                </a:solidFill>
                <a:latin typeface="Calibri" panose="020F0502020204030204" pitchFamily="34" charset="0"/>
              </a:rPr>
              <a:t>         nTIDE Guest Speakers</a:t>
            </a:r>
            <a:br>
              <a:rPr lang="en-US" sz="4800" b="1" dirty="0">
                <a:solidFill>
                  <a:schemeClr val="tx1"/>
                </a:solidFill>
                <a:latin typeface="Calibri" panose="020F0502020204030204" pitchFamily="34" charset="0"/>
              </a:rPr>
            </a:br>
            <a:br>
              <a:rPr lang="en-US" sz="2400" b="1" u="sng" dirty="0">
                <a:solidFill>
                  <a:schemeClr val="tx1"/>
                </a:solidFill>
                <a:latin typeface="Calibri" panose="020F0502020204030204" pitchFamily="34" charset="0"/>
              </a:rPr>
            </a:br>
            <a:r>
              <a:rPr lang="en-US" sz="2800" b="1" i="1" dirty="0">
                <a:solidFill>
                  <a:schemeClr val="tx1"/>
                </a:solidFill>
                <a:latin typeface="Calibri" panose="020F0502020204030204" pitchFamily="34" charset="0"/>
              </a:rPr>
              <a:t>Wendy Parent-Johnson</a:t>
            </a:r>
            <a:br>
              <a:rPr lang="en-US" sz="2400" i="1" dirty="0">
                <a:solidFill>
                  <a:schemeClr val="tx1"/>
                </a:solidFill>
                <a:latin typeface="Calibri" panose="020F0502020204030204" pitchFamily="34" charset="0"/>
              </a:rPr>
            </a:br>
            <a:r>
              <a:rPr lang="en-US" sz="2400" i="1" dirty="0">
                <a:solidFill>
                  <a:schemeClr val="tx1"/>
                </a:solidFill>
                <a:latin typeface="Calibri" panose="020F0502020204030204" pitchFamily="34" charset="0"/>
              </a:rPr>
              <a:t>Sonoran UCEDD</a:t>
            </a:r>
            <a:br>
              <a:rPr lang="en-US" sz="2400" i="1" dirty="0">
                <a:solidFill>
                  <a:schemeClr val="tx1"/>
                </a:solidFill>
                <a:latin typeface="Calibri" panose="020F0502020204030204" pitchFamily="34" charset="0"/>
              </a:rPr>
            </a:br>
            <a:r>
              <a:rPr lang="en-US" sz="2400" i="1" dirty="0">
                <a:solidFill>
                  <a:schemeClr val="tx1"/>
                </a:solidFill>
                <a:latin typeface="Calibri" panose="020F0502020204030204" pitchFamily="34" charset="0"/>
              </a:rPr>
              <a:t>University </a:t>
            </a:r>
            <a:r>
              <a:rPr lang="en-US" sz="2400" i="1">
                <a:solidFill>
                  <a:schemeClr val="tx1"/>
                </a:solidFill>
                <a:latin typeface="Calibri" panose="020F0502020204030204" pitchFamily="34" charset="0"/>
              </a:rPr>
              <a:t>of Arizona</a:t>
            </a:r>
            <a:br>
              <a:rPr lang="en-US" sz="2400" b="1" u="sng" dirty="0">
                <a:solidFill>
                  <a:schemeClr val="tx1"/>
                </a:solidFill>
                <a:latin typeface="Calibri" panose="020F0502020204030204" pitchFamily="34" charset="0"/>
              </a:rPr>
            </a:br>
            <a:br>
              <a:rPr lang="en-US" sz="2400" b="1" u="sng" dirty="0">
                <a:solidFill>
                  <a:schemeClr val="tx1"/>
                </a:solidFill>
                <a:latin typeface="Calibri" panose="020F0502020204030204" pitchFamily="34" charset="0"/>
              </a:rPr>
            </a:br>
            <a:r>
              <a:rPr lang="en-US" sz="2800" b="1" i="1" dirty="0">
                <a:solidFill>
                  <a:schemeClr val="tx1"/>
                </a:solidFill>
                <a:latin typeface="Calibri" panose="020F0502020204030204" pitchFamily="34" charset="0"/>
              </a:rPr>
              <a:t>Julie Christensen</a:t>
            </a:r>
            <a:br>
              <a:rPr lang="en-US" sz="2400" b="1" i="1" dirty="0">
                <a:solidFill>
                  <a:schemeClr val="tx1"/>
                </a:solidFill>
                <a:latin typeface="Calibri" panose="020F0502020204030204" pitchFamily="34" charset="0"/>
              </a:rPr>
            </a:br>
            <a:r>
              <a:rPr lang="en-US" sz="2400" i="1" dirty="0">
                <a:solidFill>
                  <a:schemeClr val="tx1"/>
                </a:solidFill>
                <a:latin typeface="Calibri" panose="020F0502020204030204" pitchFamily="34" charset="0"/>
              </a:rPr>
              <a:t>Association of People Supporting </a:t>
            </a:r>
            <a:br>
              <a:rPr lang="en-US" sz="2400" i="1" dirty="0">
                <a:solidFill>
                  <a:schemeClr val="tx1"/>
                </a:solidFill>
                <a:latin typeface="Calibri" panose="020F0502020204030204" pitchFamily="34" charset="0"/>
              </a:rPr>
            </a:br>
            <a:r>
              <a:rPr lang="en-US" sz="2400" i="1" dirty="0" err="1">
                <a:solidFill>
                  <a:schemeClr val="tx1"/>
                </a:solidFill>
                <a:latin typeface="Calibri" panose="020F0502020204030204" pitchFamily="34" charset="0"/>
              </a:rPr>
              <a:t>EmploymentFirst</a:t>
            </a:r>
            <a:br>
              <a:rPr lang="en-US" sz="2400" b="1" u="sng" dirty="0">
                <a:solidFill>
                  <a:schemeClr val="tx1"/>
                </a:solidFill>
                <a:latin typeface="Calibri" panose="020F0502020204030204" pitchFamily="34" charset="0"/>
              </a:rPr>
            </a:br>
            <a:br>
              <a:rPr lang="en-US" sz="2400" b="1" u="sng" dirty="0">
                <a:solidFill>
                  <a:schemeClr val="tx1"/>
                </a:solidFill>
                <a:latin typeface="Calibri" panose="020F0502020204030204" pitchFamily="34" charset="0"/>
              </a:rPr>
            </a:br>
            <a:r>
              <a:rPr lang="en-US" sz="2400" b="1" dirty="0">
                <a:solidFill>
                  <a:schemeClr val="tx1"/>
                </a:solidFill>
                <a:latin typeface="Calibri" panose="020F0502020204030204" pitchFamily="34" charset="0"/>
              </a:rPr>
              <a:t>    </a:t>
            </a:r>
            <a:br>
              <a:rPr lang="en-US" sz="1200" dirty="0">
                <a:solidFill>
                  <a:schemeClr val="tx1"/>
                </a:solidFill>
                <a:latin typeface="Calibri" panose="020F0502020204030204" pitchFamily="34" charset="0"/>
              </a:rPr>
            </a:br>
            <a:endParaRPr lang="en-US" sz="3000" i="1" dirty="0">
              <a:solidFill>
                <a:srgbClr val="0070C0"/>
              </a:solidFill>
              <a:latin typeface="Calibri" panose="020F0502020204030204" pitchFamily="34" charset="0"/>
            </a:endParaRPr>
          </a:p>
        </p:txBody>
      </p:sp>
      <p:sp>
        <p:nvSpPr>
          <p:cNvPr id="3076" name="Rectangle 14"/>
          <p:cNvSpPr>
            <a:spLocks noChangeArrowheads="1"/>
          </p:cNvSpPr>
          <p:nvPr/>
        </p:nvSpPr>
        <p:spPr bwMode="auto">
          <a:xfrm>
            <a:off x="1524000" y="0"/>
            <a:ext cx="9144000" cy="60960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en-US">
              <a:solidFill>
                <a:srgbClr val="000000"/>
              </a:solidFill>
            </a:endParaRPr>
          </a:p>
        </p:txBody>
      </p:sp>
      <p:sp>
        <p:nvSpPr>
          <p:cNvPr id="10" name="TextBox 9"/>
          <p:cNvSpPr txBox="1"/>
          <p:nvPr/>
        </p:nvSpPr>
        <p:spPr>
          <a:xfrm>
            <a:off x="1792289" y="152400"/>
            <a:ext cx="2212975" cy="338554"/>
          </a:xfrm>
          <a:prstGeom prst="rect">
            <a:avLst/>
          </a:prstGeom>
          <a:noFill/>
        </p:spPr>
        <p:txBody>
          <a:bodyPr wrap="square" rtlCol="0">
            <a:spAutoFit/>
          </a:bodyPr>
          <a:lstStyle/>
          <a:p>
            <a:pPr>
              <a:defRPr/>
            </a:pPr>
            <a:r>
              <a:rPr lang="en-US" sz="1600" b="1" i="1" dirty="0">
                <a:solidFill>
                  <a:srgbClr val="FFFFFF"/>
                </a:solidFill>
              </a:rPr>
              <a:t>#</a:t>
            </a:r>
            <a:r>
              <a:rPr lang="en-US" sz="1600" b="1" i="1" dirty="0" err="1">
                <a:solidFill>
                  <a:srgbClr val="FFFFFF"/>
                </a:solidFill>
              </a:rPr>
              <a:t>nTIDELearn</a:t>
            </a:r>
            <a:endParaRPr lang="en-US" sz="1600" b="1" i="1" dirty="0">
              <a:solidFill>
                <a:srgbClr val="FFFFFF"/>
              </a:solidFill>
            </a:endParaRPr>
          </a:p>
        </p:txBody>
      </p:sp>
      <p:pic>
        <p:nvPicPr>
          <p:cNvPr id="11" name="Picture 10"/>
          <p:cNvPicPr>
            <a:picLocks noChangeAspect="1"/>
          </p:cNvPicPr>
          <p:nvPr/>
        </p:nvPicPr>
        <p:blipFill>
          <a:blip r:embed="rId3"/>
          <a:stretch>
            <a:fillRect/>
          </a:stretch>
        </p:blipFill>
        <p:spPr>
          <a:xfrm>
            <a:off x="9673267" y="80365"/>
            <a:ext cx="952549" cy="482625"/>
          </a:xfrm>
          <a:prstGeom prst="rect">
            <a:avLst/>
          </a:prstGeom>
        </p:spPr>
      </p:pic>
      <p:pic>
        <p:nvPicPr>
          <p:cNvPr id="4" name="Picture 3" descr="A person smiling for the camera&#10;&#10;Description automatically generated">
            <a:extLst>
              <a:ext uri="{FF2B5EF4-FFF2-40B4-BE49-F238E27FC236}">
                <a16:creationId xmlns:a16="http://schemas.microsoft.com/office/drawing/2014/main" id="{12ADDB07-1862-4214-954B-78AF622594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64551" y="2370155"/>
            <a:ext cx="2096080" cy="2008452"/>
          </a:xfrm>
          <a:prstGeom prst="rect">
            <a:avLst/>
          </a:prstGeom>
        </p:spPr>
      </p:pic>
      <p:pic>
        <p:nvPicPr>
          <p:cNvPr id="6" name="Picture 5" descr="A person posing for the camera&#10;&#10;Description automatically generated">
            <a:extLst>
              <a:ext uri="{FF2B5EF4-FFF2-40B4-BE49-F238E27FC236}">
                <a16:creationId xmlns:a16="http://schemas.microsoft.com/office/drawing/2014/main" id="{79608F3F-D175-4F62-8EE6-B1C02E4870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64551" y="4567731"/>
            <a:ext cx="2096080" cy="1985469"/>
          </a:xfrm>
          <a:prstGeom prst="rect">
            <a:avLst/>
          </a:prstGeom>
        </p:spPr>
      </p:pic>
      <p:sp>
        <p:nvSpPr>
          <p:cNvPr id="2" name="Rectangle 14">
            <a:extLst>
              <a:ext uri="{FF2B5EF4-FFF2-40B4-BE49-F238E27FC236}">
                <a16:creationId xmlns:a16="http://schemas.microsoft.com/office/drawing/2014/main" id="{18590AFF-9E10-4DAD-9F34-CB9DE8166C80}"/>
              </a:ext>
            </a:extLst>
          </p:cNvPr>
          <p:cNvSpPr>
            <a:spLocks noChangeArrowheads="1"/>
          </p:cNvSpPr>
          <p:nvPr/>
        </p:nvSpPr>
        <p:spPr bwMode="auto">
          <a:xfrm>
            <a:off x="0" y="0"/>
            <a:ext cx="12192000" cy="68580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 name="TextBox 2">
            <a:extLst>
              <a:ext uri="{FF2B5EF4-FFF2-40B4-BE49-F238E27FC236}">
                <a16:creationId xmlns:a16="http://schemas.microsoft.com/office/drawing/2014/main" id="{965E9C03-C8B0-4C98-966E-E4ED893FD81C}"/>
              </a:ext>
            </a:extLst>
          </p:cNvPr>
          <p:cNvSpPr txBox="1"/>
          <p:nvPr/>
        </p:nvSpPr>
        <p:spPr>
          <a:xfrm>
            <a:off x="152400" y="173622"/>
            <a:ext cx="2212975" cy="338554"/>
          </a:xfrm>
          <a:prstGeom prst="rect">
            <a:avLst/>
          </a:prstGeom>
          <a:noFill/>
        </p:spPr>
        <p:txBody>
          <a:bodyPr wrap="square" rtlCol="0">
            <a:spAutoFit/>
          </a:bodyPr>
          <a:lstStyle/>
          <a:p>
            <a:r>
              <a:rPr lang="en-US" sz="1600" b="1" i="1" dirty="0">
                <a:solidFill>
                  <a:schemeClr val="bg1"/>
                </a:solidFill>
              </a:rPr>
              <a:t>#</a:t>
            </a:r>
            <a:r>
              <a:rPr lang="en-US" sz="1600" b="1" i="1" dirty="0" err="1">
                <a:solidFill>
                  <a:schemeClr val="bg1"/>
                </a:solidFill>
              </a:rPr>
              <a:t>nTIDELearn</a:t>
            </a:r>
            <a:endParaRPr lang="en-US" sz="1600" b="1" i="1" dirty="0">
              <a:solidFill>
                <a:schemeClr val="bg1"/>
              </a:solidFill>
            </a:endParaRPr>
          </a:p>
        </p:txBody>
      </p:sp>
      <p:pic>
        <p:nvPicPr>
          <p:cNvPr id="5" name="Picture 4">
            <a:extLst>
              <a:ext uri="{FF2B5EF4-FFF2-40B4-BE49-F238E27FC236}">
                <a16:creationId xmlns:a16="http://schemas.microsoft.com/office/drawing/2014/main" id="{154A7ECC-E408-4094-BE5B-C4E869A10B73}"/>
              </a:ext>
            </a:extLst>
          </p:cNvPr>
          <p:cNvPicPr>
            <a:picLocks noChangeAspect="1"/>
          </p:cNvPicPr>
          <p:nvPr/>
        </p:nvPicPr>
        <p:blipFill>
          <a:blip r:embed="rId3"/>
          <a:stretch>
            <a:fillRect/>
          </a:stretch>
        </p:blipFill>
        <p:spPr>
          <a:xfrm>
            <a:off x="10972800" y="101587"/>
            <a:ext cx="952549" cy="482625"/>
          </a:xfrm>
          <a:prstGeom prst="rect">
            <a:avLst/>
          </a:prstGeom>
        </p:spPr>
      </p:pic>
      <p:sp>
        <p:nvSpPr>
          <p:cNvPr id="8" name="Slide Number Placeholder 7">
            <a:extLst>
              <a:ext uri="{FF2B5EF4-FFF2-40B4-BE49-F238E27FC236}">
                <a16:creationId xmlns:a16="http://schemas.microsoft.com/office/drawing/2014/main" id="{719112B3-49AE-479B-8374-27B53A75FB1A}"/>
              </a:ext>
            </a:extLst>
          </p:cNvPr>
          <p:cNvSpPr>
            <a:spLocks noGrp="1"/>
          </p:cNvSpPr>
          <p:nvPr>
            <p:ph type="sldNum" sz="quarter" idx="10"/>
          </p:nvPr>
        </p:nvSpPr>
        <p:spPr/>
        <p:txBody>
          <a:bodyPr/>
          <a:lstStyle/>
          <a:p>
            <a:pPr>
              <a:defRPr/>
            </a:pPr>
            <a:fld id="{843CCB1A-5FAC-44C2-A958-39EC00897567}" type="slidenum">
              <a:rPr lang="en-US" smtClean="0"/>
              <a:pPr>
                <a:defRPr/>
              </a:pPr>
              <a:t>37</a:t>
            </a:fld>
            <a:endParaRPr lang="en-US"/>
          </a:p>
        </p:txBody>
      </p:sp>
    </p:spTree>
    <p:extLst>
      <p:ext uri="{BB962C8B-B14F-4D97-AF65-F5344CB8AC3E}">
        <p14:creationId xmlns:p14="http://schemas.microsoft.com/office/powerpoint/2010/main" val="42174390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0" name="Rectangle 11">
            <a:extLst>
              <a:ext uri="{FF2B5EF4-FFF2-40B4-BE49-F238E27FC236}">
                <a16:creationId xmlns:a16="http://schemas.microsoft.com/office/drawing/2014/main" id="{C79B1AF8-A94D-4E21-A2A0-7F161E1E81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13">
            <a:extLst>
              <a:ext uri="{FF2B5EF4-FFF2-40B4-BE49-F238E27FC236}">
                <a16:creationId xmlns:a16="http://schemas.microsoft.com/office/drawing/2014/main" id="{5E10CB9E-4C45-46DB-835A-2C29CE29A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cxnSp>
        <p:nvCxnSpPr>
          <p:cNvPr id="32" name="Straight Connector 15">
            <a:extLst>
              <a:ext uri="{FF2B5EF4-FFF2-40B4-BE49-F238E27FC236}">
                <a16:creationId xmlns:a16="http://schemas.microsoft.com/office/drawing/2014/main" id="{2C1AF0B9-E97D-4D5D-BA2D-1C0BDE3A5EA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useBgFill="1">
        <p:nvSpPr>
          <p:cNvPr id="33" name="Rectangle 17">
            <a:extLst>
              <a:ext uri="{FF2B5EF4-FFF2-40B4-BE49-F238E27FC236}">
                <a16:creationId xmlns:a16="http://schemas.microsoft.com/office/drawing/2014/main" id="{B0513689-D00A-4D15-B8A3-AA50EC4B2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sp>
      <p:sp>
        <p:nvSpPr>
          <p:cNvPr id="7" name="TextBox 7" descr="COVID-19 Advocacy Activity "/>
          <p:cNvSpPr txBox="1">
            <a:spLocks noGrp="1"/>
          </p:cNvSpPr>
          <p:nvPr>
            <p:ph type="ctrTitle" idx="4294967295"/>
          </p:nvPr>
        </p:nvSpPr>
        <p:spPr>
          <a:xfrm>
            <a:off x="1775900" y="637563"/>
            <a:ext cx="8640201" cy="5111802"/>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marL="0" marR="0" lvl="0" indent="0" algn="ctr" fontAlgn="auto">
              <a:lnSpc>
                <a:spcPct val="85000"/>
              </a:lnSpc>
              <a:spcAft>
                <a:spcPts val="0"/>
              </a:spcAft>
              <a:buClrTx/>
              <a:buSzTx/>
              <a:tabLst/>
              <a:defRPr/>
            </a:pPr>
            <a:r>
              <a:rPr kumimoji="0" lang="en-US" sz="6600" b="1" i="0" u="none" strike="noStrike" cap="all" spc="0" normalizeH="0" noProof="0" dirty="0">
                <a:ln w="22225">
                  <a:solidFill>
                    <a:sysClr val="window" lastClr="FFFFFF"/>
                  </a:solidFill>
                </a:ln>
                <a:solidFill>
                  <a:schemeClr val="tx1"/>
                </a:solidFill>
                <a:effectLst>
                  <a:outerShdw dist="38100" dir="2700000" algn="tl" rotWithShape="0">
                    <a:srgbClr val="DF5327"/>
                  </a:outerShdw>
                </a:effectLst>
                <a:uLnTx/>
                <a:uFillTx/>
              </a:rPr>
              <a:t>COVID-19 </a:t>
            </a:r>
          </a:p>
          <a:p>
            <a:pPr marL="0" marR="0" lvl="0" indent="0" algn="ctr" fontAlgn="auto">
              <a:lnSpc>
                <a:spcPct val="85000"/>
              </a:lnSpc>
              <a:spcAft>
                <a:spcPts val="0"/>
              </a:spcAft>
              <a:buClrTx/>
              <a:buSzTx/>
              <a:tabLst/>
              <a:defRPr/>
            </a:pPr>
            <a:r>
              <a:rPr kumimoji="0" lang="en-US" sz="6600" b="1" i="0" u="none" strike="noStrike" cap="all" spc="0" normalizeH="0" noProof="0" dirty="0">
                <a:ln w="22225">
                  <a:solidFill>
                    <a:sysClr val="window" lastClr="FFFFFF"/>
                  </a:solidFill>
                </a:ln>
                <a:solidFill>
                  <a:schemeClr val="tx1"/>
                </a:solidFill>
                <a:effectLst>
                  <a:outerShdw dist="38100" dir="2700000" algn="tl" rotWithShape="0">
                    <a:srgbClr val="DF5327"/>
                  </a:outerShdw>
                </a:effectLst>
                <a:uLnTx/>
                <a:uFillTx/>
              </a:rPr>
              <a:t>Impact on Employment of Individuals with Disabilities  </a:t>
            </a:r>
          </a:p>
        </p:txBody>
      </p:sp>
    </p:spTree>
    <p:extLst>
      <p:ext uri="{BB962C8B-B14F-4D97-AF65-F5344CB8AC3E}">
        <p14:creationId xmlns:p14="http://schemas.microsoft.com/office/powerpoint/2010/main" val="1259833188"/>
      </p:ext>
    </p:extLst>
  </p:cSld>
  <p:clrMapOvr>
    <a:overrideClrMapping bg1="dk1" tx1="lt1" bg2="dk2" tx2="lt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AEF7FC0-78AB-411B-803B-86491D67CE3E}"/>
              </a:ext>
            </a:extLst>
          </p:cNvPr>
          <p:cNvSpPr>
            <a:spLocks noGrp="1"/>
          </p:cNvSpPr>
          <p:nvPr>
            <p:ph type="title"/>
          </p:nvPr>
        </p:nvSpPr>
        <p:spPr/>
        <p:txBody>
          <a:bodyPr>
            <a:normAutofit/>
          </a:bodyPr>
          <a:lstStyle/>
          <a:p>
            <a:r>
              <a:rPr lang="en-US" sz="5400" b="1" dirty="0">
                <a:solidFill>
                  <a:schemeClr val="tx1"/>
                </a:solidFill>
              </a:rPr>
              <a:t>2020:  Challenge &amp; Opportunity</a:t>
            </a:r>
          </a:p>
        </p:txBody>
      </p:sp>
      <p:sp>
        <p:nvSpPr>
          <p:cNvPr id="6" name="Content Placeholder 5">
            <a:extLst>
              <a:ext uri="{FF2B5EF4-FFF2-40B4-BE49-F238E27FC236}">
                <a16:creationId xmlns:a16="http://schemas.microsoft.com/office/drawing/2014/main" id="{E07424BC-3A1C-4C1A-9D35-76BF3C0BBD45}"/>
              </a:ext>
            </a:extLst>
          </p:cNvPr>
          <p:cNvSpPr>
            <a:spLocks noGrp="1"/>
          </p:cNvSpPr>
          <p:nvPr>
            <p:ph idx="1"/>
          </p:nvPr>
        </p:nvSpPr>
        <p:spPr/>
        <p:txBody>
          <a:bodyPr>
            <a:normAutofit/>
          </a:bodyPr>
          <a:lstStyle/>
          <a:p>
            <a:r>
              <a:rPr lang="en-US" sz="3200" dirty="0">
                <a:solidFill>
                  <a:schemeClr val="tx1"/>
                </a:solidFill>
              </a:rPr>
              <a:t>Provider operations</a:t>
            </a:r>
          </a:p>
          <a:p>
            <a:r>
              <a:rPr lang="en-US" sz="3200" dirty="0">
                <a:solidFill>
                  <a:schemeClr val="tx1"/>
                </a:solidFill>
              </a:rPr>
              <a:t>Individual disruptions</a:t>
            </a:r>
          </a:p>
          <a:p>
            <a:pPr marL="45720" indent="0">
              <a:buNone/>
            </a:pPr>
            <a:endParaRPr lang="en-US" sz="3200" dirty="0">
              <a:solidFill>
                <a:schemeClr val="tx1"/>
              </a:solidFill>
            </a:endParaRPr>
          </a:p>
          <a:p>
            <a:r>
              <a:rPr lang="en-US" sz="3200" dirty="0">
                <a:solidFill>
                  <a:schemeClr val="tx1"/>
                </a:solidFill>
              </a:rPr>
              <a:t>Paradigm shift</a:t>
            </a:r>
          </a:p>
          <a:p>
            <a:r>
              <a:rPr lang="en-US" sz="3200" dirty="0">
                <a:solidFill>
                  <a:schemeClr val="tx1"/>
                </a:solidFill>
              </a:rPr>
              <a:t>Policies &amp; practice</a:t>
            </a:r>
          </a:p>
          <a:p>
            <a:endParaRPr lang="en-US" sz="3200" dirty="0">
              <a:solidFill>
                <a:schemeClr val="tx1"/>
              </a:solidFill>
            </a:endParaRPr>
          </a:p>
          <a:p>
            <a:endParaRPr lang="en-US" sz="3200" dirty="0">
              <a:solidFill>
                <a:schemeClr val="tx1"/>
              </a:solidFill>
            </a:endParaRPr>
          </a:p>
          <a:p>
            <a:pPr marL="45720" indent="0">
              <a:buNone/>
            </a:pPr>
            <a:endParaRPr lang="en-US" sz="3200" dirty="0">
              <a:solidFill>
                <a:schemeClr val="tx1"/>
              </a:solidFill>
            </a:endParaRPr>
          </a:p>
        </p:txBody>
      </p:sp>
    </p:spTree>
    <p:extLst>
      <p:ext uri="{BB962C8B-B14F-4D97-AF65-F5344CB8AC3E}">
        <p14:creationId xmlns:p14="http://schemas.microsoft.com/office/powerpoint/2010/main" val="3089346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6598D4E-1108-4520-A32F-6D760544203A}"/>
              </a:ext>
            </a:extLst>
          </p:cNvPr>
          <p:cNvGrpSpPr/>
          <p:nvPr/>
        </p:nvGrpSpPr>
        <p:grpSpPr>
          <a:xfrm>
            <a:off x="1524000" y="0"/>
            <a:ext cx="9144000" cy="6858000"/>
            <a:chOff x="0" y="0"/>
            <a:chExt cx="9144000" cy="6858000"/>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6" descr="Image result for unh iod">
              <a:extLst>
                <a:ext uri="{FF2B5EF4-FFF2-40B4-BE49-F238E27FC236}">
                  <a16:creationId xmlns:a16="http://schemas.microsoft.com/office/drawing/2014/main" id="{C9E716EE-4C23-41B8-9A0E-7D4F45ED4E86}"/>
                </a:ext>
              </a:extLst>
            </p:cNvPr>
            <p:cNvPicPr/>
            <p:nvPr/>
          </p:nvPicPr>
          <p:blipFill rotWithShape="1">
            <a:blip r:embed="rId6">
              <a:extLst>
                <a:ext uri="{28A0092B-C50C-407E-A947-70E740481C1C}">
                  <a14:useLocalDpi xmlns:a14="http://schemas.microsoft.com/office/drawing/2010/main" val="0"/>
                </a:ext>
              </a:extLst>
            </a:blip>
            <a:srcRect l="29562" t="35836" r="21898" b="24940"/>
            <a:stretch/>
          </p:blipFill>
          <p:spPr bwMode="auto">
            <a:xfrm>
              <a:off x="10160" y="0"/>
              <a:ext cx="2047240" cy="2514600"/>
            </a:xfrm>
            <a:prstGeom prst="rect">
              <a:avLst/>
            </a:prstGeom>
            <a:noFill/>
            <a:ln>
              <a:noFill/>
            </a:ln>
            <a:extLst>
              <a:ext uri="{53640926-AAD7-44D8-BBD7-CCE9431645EC}">
                <a14:shadowObscured xmlns:a14="http://schemas.microsoft.com/office/drawing/2010/main"/>
              </a:ext>
            </a:extLst>
          </p:spPr>
        </p:pic>
      </p:grpSp>
      <p:sp>
        <p:nvSpPr>
          <p:cNvPr id="2053" name="Title 1"/>
          <p:cNvSpPr txBox="1">
            <a:spLocks/>
          </p:cNvSpPr>
          <p:nvPr/>
        </p:nvSpPr>
        <p:spPr bwMode="auto">
          <a:xfrm>
            <a:off x="1676400" y="2819400"/>
            <a:ext cx="5257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endParaRPr lang="en-US" sz="2200" dirty="0">
              <a:solidFill>
                <a:schemeClr val="tx2"/>
              </a:solidFill>
            </a:endParaRPr>
          </a:p>
          <a:p>
            <a:pPr algn="ctr"/>
            <a:endParaRPr lang="en-US" sz="4400" dirty="0">
              <a:solidFill>
                <a:schemeClr val="tx2"/>
              </a:solidFill>
            </a:endParaRPr>
          </a:p>
        </p:txBody>
      </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4000" y="2587871"/>
            <a:ext cx="9144000" cy="2286000"/>
          </a:xfrm>
          <a:prstGeom prst="rect">
            <a:avLst/>
          </a:prstGeom>
        </p:spPr>
      </p:pic>
      <p:sp>
        <p:nvSpPr>
          <p:cNvPr id="8" name="Subtitle 2"/>
          <p:cNvSpPr txBox="1">
            <a:spLocks/>
          </p:cNvSpPr>
          <p:nvPr/>
        </p:nvSpPr>
        <p:spPr bwMode="auto">
          <a:xfrm>
            <a:off x="7391400" y="5038987"/>
            <a:ext cx="3124200" cy="694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20000"/>
              </a:spcBef>
            </a:pPr>
            <a:r>
              <a:rPr lang="en-US" sz="2800" dirty="0">
                <a:solidFill>
                  <a:schemeClr val="bg1"/>
                </a:solidFill>
              </a:rPr>
              <a:t>FRIDAY</a:t>
            </a:r>
          </a:p>
          <a:p>
            <a:pPr algn="ctr">
              <a:spcBef>
                <a:spcPct val="20000"/>
              </a:spcBef>
            </a:pPr>
            <a:r>
              <a:rPr lang="en-US" sz="2400" dirty="0">
                <a:solidFill>
                  <a:schemeClr val="bg1"/>
                </a:solidFill>
              </a:rPr>
              <a:t>August 7, 2020</a:t>
            </a:r>
          </a:p>
        </p:txBody>
      </p:sp>
      <p:pic>
        <p:nvPicPr>
          <p:cNvPr id="2" name="nTIDE-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086600" y="4876800"/>
            <a:ext cx="533400" cy="533400"/>
          </a:xfrm>
          <a:prstGeom prst="rect">
            <a:avLst/>
          </a:prstGeom>
        </p:spPr>
      </p:pic>
    </p:spTree>
    <p:extLst>
      <p:ext uri="{BB962C8B-B14F-4D97-AF65-F5344CB8AC3E}">
        <p14:creationId xmlns:p14="http://schemas.microsoft.com/office/powerpoint/2010/main" val="2872347"/>
      </p:ext>
    </p:extLst>
  </p:cSld>
  <p:clrMapOvr>
    <a:masterClrMapping/>
  </p:clrMapOvr>
  <mc:AlternateContent xmlns:mc="http://schemas.openxmlformats.org/markup-compatibility/2006" xmlns:p14="http://schemas.microsoft.com/office/powerpoint/2010/main">
    <mc:Choice Requires="p14">
      <p:transition p14:dur="10" advClick="0" advTm="14000"/>
    </mc:Choice>
    <mc:Fallback xmlns="">
      <p:transition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635" objId="3"/>
        <p14:triggerEvt type="onClick" time="1635" objId="3"/>
        <p14:pauseEvt time="6549" objId="3"/>
        <p14:seekEvt time="6549" objId="3" seek="4826"/>
        <p14:resumeEvt time="6549" objId="3"/>
        <p14:pauseEvt time="41954" objId="3"/>
        <p14:seekEvt time="41954" objId="3" seek="40190"/>
        <p14:resumeEvt time="41954" objId="3"/>
        <p14:stopEvt time="46606" objId="3"/>
      </p14:showEvtLst>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8F62D5D-86D2-4613-9250-B280662935A6}"/>
              </a:ext>
            </a:extLst>
          </p:cNvPr>
          <p:cNvSpPr>
            <a:spLocks noGrp="1"/>
          </p:cNvSpPr>
          <p:nvPr>
            <p:ph type="title"/>
          </p:nvPr>
        </p:nvSpPr>
        <p:spPr/>
        <p:txBody>
          <a:bodyPr>
            <a:normAutofit fontScale="90000"/>
          </a:bodyPr>
          <a:lstStyle/>
          <a:p>
            <a:r>
              <a:rPr lang="en-US" sz="5400" b="1" dirty="0">
                <a:solidFill>
                  <a:schemeClr val="tx1"/>
                </a:solidFill>
              </a:rPr>
              <a:t>Response:  Virtual Webinar Series</a:t>
            </a:r>
          </a:p>
        </p:txBody>
      </p:sp>
      <p:sp>
        <p:nvSpPr>
          <p:cNvPr id="6" name="Content Placeholder 5">
            <a:extLst>
              <a:ext uri="{FF2B5EF4-FFF2-40B4-BE49-F238E27FC236}">
                <a16:creationId xmlns:a16="http://schemas.microsoft.com/office/drawing/2014/main" id="{682232EA-4538-4C92-A1A5-1D9C851C6B90}"/>
              </a:ext>
            </a:extLst>
          </p:cNvPr>
          <p:cNvSpPr>
            <a:spLocks noGrp="1"/>
          </p:cNvSpPr>
          <p:nvPr>
            <p:ph idx="1"/>
          </p:nvPr>
        </p:nvSpPr>
        <p:spPr/>
        <p:txBody>
          <a:bodyPr>
            <a:normAutofit/>
          </a:bodyPr>
          <a:lstStyle/>
          <a:p>
            <a:r>
              <a:rPr lang="en-US" sz="3200" dirty="0">
                <a:solidFill>
                  <a:schemeClr val="tx1"/>
                </a:solidFill>
              </a:rPr>
              <a:t>Creative strategies</a:t>
            </a:r>
          </a:p>
          <a:p>
            <a:r>
              <a:rPr lang="en-US" sz="3200" dirty="0">
                <a:solidFill>
                  <a:schemeClr val="tx1"/>
                </a:solidFill>
              </a:rPr>
              <a:t>State updates</a:t>
            </a:r>
          </a:p>
          <a:p>
            <a:r>
              <a:rPr lang="en-US" sz="3200" dirty="0">
                <a:solidFill>
                  <a:schemeClr val="tx1"/>
                </a:solidFill>
              </a:rPr>
              <a:t>Resources &amp; information</a:t>
            </a:r>
          </a:p>
          <a:p>
            <a:r>
              <a:rPr lang="en-US" sz="3200" dirty="0">
                <a:solidFill>
                  <a:schemeClr val="tx1"/>
                </a:solidFill>
              </a:rPr>
              <a:t>Discussion platform</a:t>
            </a:r>
          </a:p>
          <a:p>
            <a:endParaRPr lang="en-US" sz="2800" b="1" dirty="0">
              <a:solidFill>
                <a:schemeClr val="tx1"/>
              </a:solidFill>
            </a:endParaRPr>
          </a:p>
          <a:p>
            <a:r>
              <a:rPr lang="en-US" sz="2800" u="sng" dirty="0">
                <a:solidFill>
                  <a:srgbClr val="6B9F25"/>
                </a:solidFill>
                <a:effectLst/>
                <a:latin typeface="Helvetica" panose="020B0604020202020204" pitchFamily="34" charset="0"/>
                <a:ea typeface="Calibri" panose="020F0502020204030204" pitchFamily="34" charset="0"/>
                <a:hlinkClick r:id="rId2">
                  <a:extLst>
                    <a:ext uri="{A12FA001-AC4F-418D-AE19-62706E023703}">
                      <ahyp:hlinkClr xmlns:ahyp="http://schemas.microsoft.com/office/drawing/2018/hyperlinkcolor" val="tx"/>
                    </a:ext>
                  </a:extLst>
                </a:hlinkClick>
              </a:rPr>
              <a:t>access recordings of past webinars</a:t>
            </a:r>
            <a:r>
              <a:rPr lang="en-US" sz="2800" dirty="0">
                <a:solidFill>
                  <a:srgbClr val="202020"/>
                </a:solidFill>
                <a:effectLst/>
                <a:latin typeface="Helvetica" panose="020B0604020202020204" pitchFamily="34" charset="0"/>
                <a:ea typeface="Calibri" panose="020F0502020204030204" pitchFamily="34" charset="0"/>
              </a:rPr>
              <a:t>, please visit </a:t>
            </a:r>
            <a:r>
              <a:rPr lang="en-US" sz="2800" u="sng" dirty="0">
                <a:solidFill>
                  <a:srgbClr val="0000FF"/>
                </a:solidFill>
                <a:effectLst/>
                <a:latin typeface="Helvetica" panose="020B0604020202020204" pitchFamily="34" charset="0"/>
                <a:ea typeface="Calibri" panose="020F0502020204030204" pitchFamily="34" charset="0"/>
                <a:hlinkClick r:id="rId3"/>
              </a:rPr>
              <a:t>bit.ly/</a:t>
            </a:r>
            <a:r>
              <a:rPr lang="en-US" sz="2800" u="sng" dirty="0" err="1">
                <a:solidFill>
                  <a:srgbClr val="0000FF"/>
                </a:solidFill>
                <a:effectLst/>
                <a:latin typeface="Helvetica" panose="020B0604020202020204" pitchFamily="34" charset="0"/>
                <a:ea typeface="Calibri" panose="020F0502020204030204" pitchFamily="34" charset="0"/>
                <a:hlinkClick r:id="rId3"/>
              </a:rPr>
              <a:t>adptvirtucedd</a:t>
            </a:r>
            <a:endParaRPr lang="en-US" sz="2800" dirty="0"/>
          </a:p>
          <a:p>
            <a:endParaRPr lang="en-US" sz="2800" b="1" dirty="0">
              <a:solidFill>
                <a:schemeClr val="tx1"/>
              </a:solidFill>
            </a:endParaRPr>
          </a:p>
        </p:txBody>
      </p:sp>
    </p:spTree>
    <p:extLst>
      <p:ext uri="{BB962C8B-B14F-4D97-AF65-F5344CB8AC3E}">
        <p14:creationId xmlns:p14="http://schemas.microsoft.com/office/powerpoint/2010/main" val="33657003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E38A7-4491-48ED-A3A3-AC17436A84B2}"/>
              </a:ext>
            </a:extLst>
          </p:cNvPr>
          <p:cNvSpPr>
            <a:spLocks noGrp="1"/>
          </p:cNvSpPr>
          <p:nvPr>
            <p:ph type="title"/>
          </p:nvPr>
        </p:nvSpPr>
        <p:spPr>
          <a:xfrm>
            <a:off x="874059" y="609600"/>
            <a:ext cx="10999694" cy="1356360"/>
          </a:xfrm>
        </p:spPr>
        <p:txBody>
          <a:bodyPr>
            <a:noAutofit/>
          </a:bodyPr>
          <a:lstStyle/>
          <a:p>
            <a:r>
              <a:rPr lang="en-US" sz="5400" b="1" dirty="0">
                <a:solidFill>
                  <a:schemeClr val="tx1"/>
                </a:solidFill>
              </a:rPr>
              <a:t>Considerations:  Issues &amp; Realities</a:t>
            </a:r>
          </a:p>
        </p:txBody>
      </p:sp>
      <p:sp>
        <p:nvSpPr>
          <p:cNvPr id="3" name="Content Placeholder 2">
            <a:extLst>
              <a:ext uri="{FF2B5EF4-FFF2-40B4-BE49-F238E27FC236}">
                <a16:creationId xmlns:a16="http://schemas.microsoft.com/office/drawing/2014/main" id="{34E0241B-FD1E-4701-82A7-251BCC7BE491}"/>
              </a:ext>
            </a:extLst>
          </p:cNvPr>
          <p:cNvSpPr>
            <a:spLocks noGrp="1"/>
          </p:cNvSpPr>
          <p:nvPr>
            <p:ph idx="1"/>
          </p:nvPr>
        </p:nvSpPr>
        <p:spPr/>
        <p:txBody>
          <a:bodyPr>
            <a:normAutofit/>
          </a:bodyPr>
          <a:lstStyle/>
          <a:p>
            <a:r>
              <a:rPr lang="en-US" sz="3200" dirty="0">
                <a:solidFill>
                  <a:schemeClr val="tx1"/>
                </a:solidFill>
              </a:rPr>
              <a:t>Current struggles</a:t>
            </a:r>
          </a:p>
          <a:p>
            <a:r>
              <a:rPr lang="en-US" sz="3200" dirty="0">
                <a:solidFill>
                  <a:schemeClr val="tx1"/>
                </a:solidFill>
              </a:rPr>
              <a:t>Funding &amp; referrals</a:t>
            </a:r>
          </a:p>
          <a:p>
            <a:r>
              <a:rPr lang="en-US" sz="3200" dirty="0">
                <a:solidFill>
                  <a:schemeClr val="tx1"/>
                </a:solidFill>
              </a:rPr>
              <a:t>Shifting cultures</a:t>
            </a:r>
          </a:p>
          <a:p>
            <a:r>
              <a:rPr lang="en-US" sz="3200" dirty="0">
                <a:solidFill>
                  <a:schemeClr val="tx1"/>
                </a:solidFill>
              </a:rPr>
              <a:t>Training &amp; technical assistance</a:t>
            </a:r>
          </a:p>
          <a:p>
            <a:r>
              <a:rPr lang="en-US" sz="3200" dirty="0">
                <a:solidFill>
                  <a:schemeClr val="tx1"/>
                </a:solidFill>
              </a:rPr>
              <a:t>Access &amp; use</a:t>
            </a:r>
          </a:p>
          <a:p>
            <a:r>
              <a:rPr lang="en-US" sz="3200" dirty="0">
                <a:solidFill>
                  <a:schemeClr val="tx1"/>
                </a:solidFill>
              </a:rPr>
              <a:t>System complexities</a:t>
            </a:r>
          </a:p>
          <a:p>
            <a:endParaRPr lang="en-US" sz="2800" dirty="0">
              <a:solidFill>
                <a:schemeClr val="tx1"/>
              </a:solidFill>
            </a:endParaRPr>
          </a:p>
        </p:txBody>
      </p:sp>
    </p:spTree>
    <p:extLst>
      <p:ext uri="{BB962C8B-B14F-4D97-AF65-F5344CB8AC3E}">
        <p14:creationId xmlns:p14="http://schemas.microsoft.com/office/powerpoint/2010/main" val="15375691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501B6-C2F6-CD4D-87A1-FB77C7B32AB6}"/>
              </a:ext>
            </a:extLst>
          </p:cNvPr>
          <p:cNvSpPr>
            <a:spLocks noGrp="1"/>
          </p:cNvSpPr>
          <p:nvPr>
            <p:ph type="title"/>
          </p:nvPr>
        </p:nvSpPr>
        <p:spPr>
          <a:xfrm>
            <a:off x="707063" y="609600"/>
            <a:ext cx="9196695" cy="1356360"/>
          </a:xfrm>
        </p:spPr>
        <p:txBody>
          <a:bodyPr vert="horz" lIns="91440" tIns="45720" rIns="91440" bIns="45720" rtlCol="0" anchor="ctr">
            <a:normAutofit/>
          </a:bodyPr>
          <a:lstStyle/>
          <a:p>
            <a:r>
              <a:rPr lang="en-US" sz="5400" b="1" dirty="0">
                <a:solidFill>
                  <a:schemeClr val="tx1"/>
                </a:solidFill>
              </a:rPr>
              <a:t>APSE COVID Impact Survey</a:t>
            </a:r>
          </a:p>
        </p:txBody>
      </p:sp>
      <p:sp>
        <p:nvSpPr>
          <p:cNvPr id="3" name="Content Placeholder 2">
            <a:extLst>
              <a:ext uri="{FF2B5EF4-FFF2-40B4-BE49-F238E27FC236}">
                <a16:creationId xmlns:a16="http://schemas.microsoft.com/office/drawing/2014/main" id="{9DEFE22F-848B-094C-A0A5-CAD70C9FE5C0}"/>
              </a:ext>
            </a:extLst>
          </p:cNvPr>
          <p:cNvSpPr txBox="1">
            <a:spLocks/>
          </p:cNvSpPr>
          <p:nvPr/>
        </p:nvSpPr>
        <p:spPr>
          <a:xfrm>
            <a:off x="707064" y="2057400"/>
            <a:ext cx="10748336" cy="4038600"/>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lvl="1"/>
            <a:r>
              <a:rPr lang="en-US" sz="2800" dirty="0">
                <a:solidFill>
                  <a:schemeClr val="tx1"/>
                </a:solidFill>
              </a:rPr>
              <a:t>Addressing disproportionate impact</a:t>
            </a:r>
          </a:p>
          <a:p>
            <a:pPr lvl="1"/>
            <a:r>
              <a:rPr lang="en-US" sz="2800" dirty="0">
                <a:solidFill>
                  <a:schemeClr val="tx1"/>
                </a:solidFill>
              </a:rPr>
              <a:t>Data driven recovery</a:t>
            </a:r>
          </a:p>
          <a:p>
            <a:pPr lvl="1"/>
            <a:r>
              <a:rPr lang="en-US" sz="2800" dirty="0">
                <a:solidFill>
                  <a:schemeClr val="tx1"/>
                </a:solidFill>
              </a:rPr>
              <a:t>600+ responses (June 15-29, 2020)</a:t>
            </a:r>
          </a:p>
          <a:p>
            <a:pPr lvl="2"/>
            <a:r>
              <a:rPr lang="en-US" sz="2600" dirty="0">
                <a:solidFill>
                  <a:schemeClr val="tx1"/>
                </a:solidFill>
              </a:rPr>
              <a:t>No responses from HI, MS, NV</a:t>
            </a:r>
          </a:p>
          <a:p>
            <a:pPr marL="45720" indent="0" algn="ctr">
              <a:lnSpc>
                <a:spcPts val="2467"/>
              </a:lnSpc>
              <a:spcBef>
                <a:spcPct val="0"/>
              </a:spcBef>
              <a:buNone/>
            </a:pPr>
            <a:endParaRPr lang="en-US" sz="2800" dirty="0">
              <a:solidFill>
                <a:srgbClr val="000000"/>
              </a:solidFill>
            </a:endParaRPr>
          </a:p>
          <a:p>
            <a:pPr marL="45720" indent="0" algn="ctr">
              <a:lnSpc>
                <a:spcPts val="2467"/>
              </a:lnSpc>
              <a:spcBef>
                <a:spcPct val="0"/>
              </a:spcBef>
              <a:buNone/>
            </a:pPr>
            <a:endParaRPr lang="en-US" sz="2800" dirty="0">
              <a:solidFill>
                <a:srgbClr val="000000"/>
              </a:solidFill>
            </a:endParaRPr>
          </a:p>
          <a:p>
            <a:pPr marL="45720" indent="0" algn="ctr">
              <a:lnSpc>
                <a:spcPts val="2467"/>
              </a:lnSpc>
              <a:spcBef>
                <a:spcPct val="0"/>
              </a:spcBef>
              <a:buNone/>
            </a:pPr>
            <a:endParaRPr lang="en-US" sz="2800" dirty="0">
              <a:solidFill>
                <a:srgbClr val="000000"/>
              </a:solidFill>
            </a:endParaRPr>
          </a:p>
          <a:p>
            <a:pPr marL="45720" indent="0" algn="ctr">
              <a:lnSpc>
                <a:spcPts val="2467"/>
              </a:lnSpc>
              <a:spcBef>
                <a:spcPct val="0"/>
              </a:spcBef>
              <a:buNone/>
            </a:pPr>
            <a:r>
              <a:rPr lang="en-US" sz="2800" dirty="0">
                <a:solidFill>
                  <a:srgbClr val="000000"/>
                </a:solidFill>
              </a:rPr>
              <a:t>Download the summary of </a:t>
            </a:r>
            <a:br>
              <a:rPr lang="en-US" sz="2800" dirty="0">
                <a:solidFill>
                  <a:srgbClr val="000000"/>
                </a:solidFill>
              </a:rPr>
            </a:br>
            <a:r>
              <a:rPr lang="en-US" sz="2800" dirty="0">
                <a:solidFill>
                  <a:srgbClr val="000000"/>
                </a:solidFill>
              </a:rPr>
              <a:t>COVID Impact Survey preliminary findings</a:t>
            </a:r>
          </a:p>
          <a:p>
            <a:pPr marL="45720" indent="0" algn="ctr">
              <a:lnSpc>
                <a:spcPts val="2467"/>
              </a:lnSpc>
              <a:spcBef>
                <a:spcPct val="0"/>
              </a:spcBef>
              <a:buNone/>
            </a:pPr>
            <a:r>
              <a:rPr lang="en-US" sz="2800" dirty="0">
                <a:solidFill>
                  <a:srgbClr val="000000"/>
                </a:solidFill>
                <a:hlinkClick r:id="rId3"/>
              </a:rPr>
              <a:t>HERE</a:t>
            </a:r>
            <a:endParaRPr lang="en-US" sz="2800" dirty="0">
              <a:solidFill>
                <a:srgbClr val="000000"/>
              </a:solidFill>
            </a:endParaRPr>
          </a:p>
          <a:p>
            <a:endParaRPr lang="en-US" sz="2800" dirty="0">
              <a:solidFill>
                <a:schemeClr val="tx1"/>
              </a:solidFill>
            </a:endParaRPr>
          </a:p>
        </p:txBody>
      </p:sp>
    </p:spTree>
    <p:extLst>
      <p:ext uri="{BB962C8B-B14F-4D97-AF65-F5344CB8AC3E}">
        <p14:creationId xmlns:p14="http://schemas.microsoft.com/office/powerpoint/2010/main" val="9789401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709AA-6A31-1F4E-A05A-C3F9083F2283}"/>
              </a:ext>
            </a:extLst>
          </p:cNvPr>
          <p:cNvSpPr>
            <a:spLocks noGrp="1"/>
          </p:cNvSpPr>
          <p:nvPr>
            <p:ph type="title"/>
          </p:nvPr>
        </p:nvSpPr>
        <p:spPr>
          <a:xfrm>
            <a:off x="1143000" y="893287"/>
            <a:ext cx="4951727" cy="1620318"/>
          </a:xfrm>
        </p:spPr>
        <p:txBody>
          <a:bodyPr>
            <a:noAutofit/>
          </a:bodyPr>
          <a:lstStyle/>
          <a:p>
            <a:r>
              <a:rPr lang="en-US" sz="5400" b="1" dirty="0">
                <a:solidFill>
                  <a:schemeClr val="tx1"/>
                </a:solidFill>
              </a:rPr>
              <a:t>Impact on Service System</a:t>
            </a:r>
          </a:p>
        </p:txBody>
      </p:sp>
      <p:sp>
        <p:nvSpPr>
          <p:cNvPr id="3" name="Content Placeholder 2">
            <a:extLst>
              <a:ext uri="{FF2B5EF4-FFF2-40B4-BE49-F238E27FC236}">
                <a16:creationId xmlns:a16="http://schemas.microsoft.com/office/drawing/2014/main" id="{960AB678-676C-B54E-9148-2F5201ABAA1F}"/>
              </a:ext>
            </a:extLst>
          </p:cNvPr>
          <p:cNvSpPr>
            <a:spLocks noGrp="1"/>
          </p:cNvSpPr>
          <p:nvPr>
            <p:ph idx="1"/>
          </p:nvPr>
        </p:nvSpPr>
        <p:spPr>
          <a:xfrm>
            <a:off x="1143002" y="2546430"/>
            <a:ext cx="4466565" cy="3549570"/>
          </a:xfrm>
        </p:spPr>
        <p:txBody>
          <a:bodyPr>
            <a:normAutofit/>
          </a:bodyPr>
          <a:lstStyle/>
          <a:p>
            <a:endParaRPr lang="en-US" sz="2800" dirty="0"/>
          </a:p>
          <a:p>
            <a:r>
              <a:rPr lang="en-US" sz="2800" dirty="0">
                <a:solidFill>
                  <a:schemeClr val="tx1"/>
                </a:solidFill>
              </a:rPr>
              <a:t>Employment services significant impacted</a:t>
            </a:r>
          </a:p>
          <a:p>
            <a:pPr lvl="1"/>
            <a:r>
              <a:rPr lang="en-US" sz="2800" dirty="0">
                <a:solidFill>
                  <a:schemeClr val="tx1"/>
                </a:solidFill>
              </a:rPr>
              <a:t>67% decreased in VR referrals</a:t>
            </a:r>
          </a:p>
          <a:p>
            <a:pPr lvl="1"/>
            <a:r>
              <a:rPr lang="en-US" sz="2800" dirty="0">
                <a:solidFill>
                  <a:schemeClr val="tx1"/>
                </a:solidFill>
              </a:rPr>
              <a:t>43% slowing in Medicaid reimbursements</a:t>
            </a:r>
          </a:p>
        </p:txBody>
      </p:sp>
      <p:sp>
        <p:nvSpPr>
          <p:cNvPr id="8" name="Rectangle 7">
            <a:extLst>
              <a:ext uri="{FF2B5EF4-FFF2-40B4-BE49-F238E27FC236}">
                <a16:creationId xmlns:a16="http://schemas.microsoft.com/office/drawing/2014/main" id="{1140E13A-0E8A-9649-8F20-B2483AB9A5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165370"/>
            <a:ext cx="5870713" cy="64640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862B719-9CDB-8A4B-8ABE-AB39587FAF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5569" y="733110"/>
            <a:ext cx="2452823" cy="2583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31E439D-F4D1-EB45-8D07-1FF2591337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24536" y="733110"/>
            <a:ext cx="2457545" cy="2583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EBED2C6-8688-C14B-BB2D-6270C5B95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5569" y="3477127"/>
            <a:ext cx="5066512" cy="26676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ED90414-C92F-6144-8CE7-5848525828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1689" y="1295476"/>
            <a:ext cx="2357159" cy="1408403"/>
          </a:xfrm>
          <a:prstGeom prst="rect">
            <a:avLst/>
          </a:prstGeom>
        </p:spPr>
      </p:pic>
      <p:pic>
        <p:nvPicPr>
          <p:cNvPr id="7" name="Picture 6">
            <a:extLst>
              <a:ext uri="{FF2B5EF4-FFF2-40B4-BE49-F238E27FC236}">
                <a16:creationId xmlns:a16="http://schemas.microsoft.com/office/drawing/2014/main" id="{E99A6F26-09B5-B047-8D31-87D37DA059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5683" y="1295476"/>
            <a:ext cx="2396398" cy="1431848"/>
          </a:xfrm>
          <a:prstGeom prst="rect">
            <a:avLst/>
          </a:prstGeom>
        </p:spPr>
      </p:pic>
      <p:pic>
        <p:nvPicPr>
          <p:cNvPr id="6" name="Content Placeholder 4">
            <a:extLst>
              <a:ext uri="{FF2B5EF4-FFF2-40B4-BE49-F238E27FC236}">
                <a16:creationId xmlns:a16="http://schemas.microsoft.com/office/drawing/2014/main" id="{446210C6-8B29-DA4D-8C33-24B8B92687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02236" y="3805693"/>
            <a:ext cx="4844599" cy="2010508"/>
          </a:xfrm>
          <a:prstGeom prst="rect">
            <a:avLst/>
          </a:prstGeom>
        </p:spPr>
      </p:pic>
    </p:spTree>
    <p:extLst>
      <p:ext uri="{BB962C8B-B14F-4D97-AF65-F5344CB8AC3E}">
        <p14:creationId xmlns:p14="http://schemas.microsoft.com/office/powerpoint/2010/main" val="6121829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2AFCB-9077-B442-AC2C-C7913489CDB7}"/>
              </a:ext>
            </a:extLst>
          </p:cNvPr>
          <p:cNvSpPr>
            <a:spLocks noGrp="1"/>
          </p:cNvSpPr>
          <p:nvPr>
            <p:ph type="title"/>
          </p:nvPr>
        </p:nvSpPr>
        <p:spPr>
          <a:xfrm>
            <a:off x="920376" y="609600"/>
            <a:ext cx="10614212" cy="1356360"/>
          </a:xfrm>
        </p:spPr>
        <p:txBody>
          <a:bodyPr>
            <a:noAutofit/>
          </a:bodyPr>
          <a:lstStyle/>
          <a:p>
            <a:pPr algn="ctr"/>
            <a:r>
              <a:rPr lang="en-US" sz="5400" b="1" dirty="0">
                <a:solidFill>
                  <a:schemeClr val="tx1"/>
                </a:solidFill>
              </a:rPr>
              <a:t>COVID Impact: Job losses for PWD</a:t>
            </a:r>
          </a:p>
        </p:txBody>
      </p:sp>
      <p:grpSp>
        <p:nvGrpSpPr>
          <p:cNvPr id="8" name="Group 7">
            <a:extLst>
              <a:ext uri="{FF2B5EF4-FFF2-40B4-BE49-F238E27FC236}">
                <a16:creationId xmlns:a16="http://schemas.microsoft.com/office/drawing/2014/main" id="{FD1AE8FD-805F-9C4B-BFD8-BB17559F1565}"/>
              </a:ext>
            </a:extLst>
          </p:cNvPr>
          <p:cNvGrpSpPr/>
          <p:nvPr/>
        </p:nvGrpSpPr>
        <p:grpSpPr>
          <a:xfrm>
            <a:off x="1877060" y="1783374"/>
            <a:ext cx="8407400" cy="4229100"/>
            <a:chOff x="1877060" y="1783374"/>
            <a:chExt cx="8407400" cy="4229100"/>
          </a:xfrm>
        </p:grpSpPr>
        <p:pic>
          <p:nvPicPr>
            <p:cNvPr id="7" name="Picture 6">
              <a:extLst>
                <a:ext uri="{FF2B5EF4-FFF2-40B4-BE49-F238E27FC236}">
                  <a16:creationId xmlns:a16="http://schemas.microsoft.com/office/drawing/2014/main" id="{25FEA2EF-7E6A-024D-854A-764D9347C0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7060" y="1783374"/>
              <a:ext cx="8407400" cy="4229100"/>
            </a:xfrm>
            <a:prstGeom prst="rect">
              <a:avLst/>
            </a:prstGeom>
          </p:spPr>
        </p:pic>
        <p:pic>
          <p:nvPicPr>
            <p:cNvPr id="6" name="Picture 5" descr="A close up of a sign&#10;&#10;Description automatically generated">
              <a:extLst>
                <a:ext uri="{FF2B5EF4-FFF2-40B4-BE49-F238E27FC236}">
                  <a16:creationId xmlns:a16="http://schemas.microsoft.com/office/drawing/2014/main" id="{4FF50E4C-229D-A945-A10B-93F5E8B3EC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31709" y="4478368"/>
              <a:ext cx="881604" cy="707329"/>
            </a:xfrm>
            <a:prstGeom prst="rect">
              <a:avLst/>
            </a:prstGeom>
          </p:spPr>
        </p:pic>
      </p:grpSp>
    </p:spTree>
    <p:extLst>
      <p:ext uri="{BB962C8B-B14F-4D97-AF65-F5344CB8AC3E}">
        <p14:creationId xmlns:p14="http://schemas.microsoft.com/office/powerpoint/2010/main" val="17979013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2AFCB-9077-B442-AC2C-C7913489CDB7}"/>
              </a:ext>
            </a:extLst>
          </p:cNvPr>
          <p:cNvSpPr>
            <a:spLocks noGrp="1"/>
          </p:cNvSpPr>
          <p:nvPr>
            <p:ph type="title"/>
          </p:nvPr>
        </p:nvSpPr>
        <p:spPr>
          <a:xfrm>
            <a:off x="513976" y="609600"/>
            <a:ext cx="11217836" cy="1356360"/>
          </a:xfrm>
        </p:spPr>
        <p:txBody>
          <a:bodyPr>
            <a:noAutofit/>
          </a:bodyPr>
          <a:lstStyle/>
          <a:p>
            <a:pPr algn="ctr"/>
            <a:r>
              <a:rPr lang="en-US" sz="4800" b="1" dirty="0">
                <a:solidFill>
                  <a:schemeClr val="tx1"/>
                </a:solidFill>
              </a:rPr>
              <a:t>COVID Impact: Job loss by market sector</a:t>
            </a:r>
          </a:p>
        </p:txBody>
      </p:sp>
      <p:grpSp>
        <p:nvGrpSpPr>
          <p:cNvPr id="5" name="Group 4">
            <a:extLst>
              <a:ext uri="{FF2B5EF4-FFF2-40B4-BE49-F238E27FC236}">
                <a16:creationId xmlns:a16="http://schemas.microsoft.com/office/drawing/2014/main" id="{B4D2BF1A-FAC3-D744-A831-93CB76F958F8}"/>
              </a:ext>
            </a:extLst>
          </p:cNvPr>
          <p:cNvGrpSpPr/>
          <p:nvPr/>
        </p:nvGrpSpPr>
        <p:grpSpPr>
          <a:xfrm>
            <a:off x="3308985" y="1660466"/>
            <a:ext cx="5543550" cy="4860983"/>
            <a:chOff x="3308985" y="1660466"/>
            <a:chExt cx="5543550" cy="4860983"/>
          </a:xfrm>
        </p:grpSpPr>
        <p:pic>
          <p:nvPicPr>
            <p:cNvPr id="4" name="Picture 3">
              <a:extLst>
                <a:ext uri="{FF2B5EF4-FFF2-40B4-BE49-F238E27FC236}">
                  <a16:creationId xmlns:a16="http://schemas.microsoft.com/office/drawing/2014/main" id="{742585F3-19EE-7D43-AFF7-29F3E80B8C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8985" y="1660466"/>
              <a:ext cx="5543550" cy="4860983"/>
            </a:xfrm>
            <a:prstGeom prst="rect">
              <a:avLst/>
            </a:prstGeom>
          </p:spPr>
        </p:pic>
        <p:pic>
          <p:nvPicPr>
            <p:cNvPr id="12" name="Picture 11" descr="A close up of a sign&#10;&#10;Description automatically generated">
              <a:extLst>
                <a:ext uri="{FF2B5EF4-FFF2-40B4-BE49-F238E27FC236}">
                  <a16:creationId xmlns:a16="http://schemas.microsoft.com/office/drawing/2014/main" id="{B7B8766B-4789-0441-9FFD-6959EE15A3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3052" y="5318151"/>
              <a:ext cx="913671" cy="702262"/>
            </a:xfrm>
            <a:prstGeom prst="rect">
              <a:avLst/>
            </a:prstGeom>
          </p:spPr>
        </p:pic>
      </p:grpSp>
    </p:spTree>
    <p:extLst>
      <p:ext uri="{BB962C8B-B14F-4D97-AF65-F5344CB8AC3E}">
        <p14:creationId xmlns:p14="http://schemas.microsoft.com/office/powerpoint/2010/main" val="21424623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2AFCB-9077-B442-AC2C-C7913489CDB7}"/>
              </a:ext>
            </a:extLst>
          </p:cNvPr>
          <p:cNvSpPr>
            <a:spLocks noGrp="1"/>
          </p:cNvSpPr>
          <p:nvPr>
            <p:ph type="title"/>
          </p:nvPr>
        </p:nvSpPr>
        <p:spPr/>
        <p:txBody>
          <a:bodyPr>
            <a:normAutofit fontScale="90000"/>
          </a:bodyPr>
          <a:lstStyle/>
          <a:p>
            <a:pPr algn="ctr"/>
            <a:r>
              <a:rPr lang="en-US" sz="5400" b="1" dirty="0">
                <a:solidFill>
                  <a:schemeClr val="tx1"/>
                </a:solidFill>
              </a:rPr>
              <a:t>COVID Impact: Job gains for PWD</a:t>
            </a:r>
          </a:p>
        </p:txBody>
      </p:sp>
      <p:grpSp>
        <p:nvGrpSpPr>
          <p:cNvPr id="5" name="Group 4">
            <a:extLst>
              <a:ext uri="{FF2B5EF4-FFF2-40B4-BE49-F238E27FC236}">
                <a16:creationId xmlns:a16="http://schemas.microsoft.com/office/drawing/2014/main" id="{D00D77B0-F2BC-6348-9E48-E142B53C0A4A}"/>
              </a:ext>
            </a:extLst>
          </p:cNvPr>
          <p:cNvGrpSpPr/>
          <p:nvPr/>
        </p:nvGrpSpPr>
        <p:grpSpPr>
          <a:xfrm>
            <a:off x="2030813" y="1752600"/>
            <a:ext cx="8099893" cy="3937000"/>
            <a:chOff x="2030813" y="1752600"/>
            <a:chExt cx="8099893" cy="3937000"/>
          </a:xfrm>
        </p:grpSpPr>
        <p:pic>
          <p:nvPicPr>
            <p:cNvPr id="4" name="Picture 3">
              <a:extLst>
                <a:ext uri="{FF2B5EF4-FFF2-40B4-BE49-F238E27FC236}">
                  <a16:creationId xmlns:a16="http://schemas.microsoft.com/office/drawing/2014/main" id="{BA9EF343-052E-1A40-B4A7-1030C17DEC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0813" y="1752600"/>
              <a:ext cx="8099893" cy="3937000"/>
            </a:xfrm>
            <a:prstGeom prst="rect">
              <a:avLst/>
            </a:prstGeom>
          </p:spPr>
        </p:pic>
        <p:pic>
          <p:nvPicPr>
            <p:cNvPr id="9" name="Picture 8" descr="A close up of a sign&#10;&#10;Description automatically generated">
              <a:extLst>
                <a:ext uri="{FF2B5EF4-FFF2-40B4-BE49-F238E27FC236}">
                  <a16:creationId xmlns:a16="http://schemas.microsoft.com/office/drawing/2014/main" id="{BF5E2D15-732E-A746-9F71-B8877B01DE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68925" y="4255644"/>
              <a:ext cx="913671" cy="702262"/>
            </a:xfrm>
            <a:prstGeom prst="rect">
              <a:avLst/>
            </a:prstGeom>
          </p:spPr>
        </p:pic>
      </p:grpSp>
    </p:spTree>
    <p:extLst>
      <p:ext uri="{BB962C8B-B14F-4D97-AF65-F5344CB8AC3E}">
        <p14:creationId xmlns:p14="http://schemas.microsoft.com/office/powerpoint/2010/main" val="31845382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2AFCB-9077-B442-AC2C-C7913489CDB7}"/>
              </a:ext>
            </a:extLst>
          </p:cNvPr>
          <p:cNvSpPr>
            <a:spLocks noGrp="1"/>
          </p:cNvSpPr>
          <p:nvPr>
            <p:ph type="title"/>
          </p:nvPr>
        </p:nvSpPr>
        <p:spPr>
          <a:xfrm>
            <a:off x="487082" y="299324"/>
            <a:ext cx="11400118" cy="628712"/>
          </a:xfrm>
        </p:spPr>
        <p:txBody>
          <a:bodyPr>
            <a:noAutofit/>
          </a:bodyPr>
          <a:lstStyle/>
          <a:p>
            <a:pPr algn="ctr"/>
            <a:r>
              <a:rPr lang="en-US" sz="4800" b="1" dirty="0">
                <a:solidFill>
                  <a:schemeClr val="tx1"/>
                </a:solidFill>
              </a:rPr>
              <a:t>COVID Impact: Job gains by market sector</a:t>
            </a:r>
          </a:p>
        </p:txBody>
      </p:sp>
      <p:grpSp>
        <p:nvGrpSpPr>
          <p:cNvPr id="6" name="Group 5">
            <a:extLst>
              <a:ext uri="{FF2B5EF4-FFF2-40B4-BE49-F238E27FC236}">
                <a16:creationId xmlns:a16="http://schemas.microsoft.com/office/drawing/2014/main" id="{059E34D7-5798-A74A-8529-DA4520D38E82}"/>
              </a:ext>
            </a:extLst>
          </p:cNvPr>
          <p:cNvGrpSpPr/>
          <p:nvPr/>
        </p:nvGrpSpPr>
        <p:grpSpPr>
          <a:xfrm>
            <a:off x="3200400" y="909450"/>
            <a:ext cx="6705600" cy="5649226"/>
            <a:chOff x="3742448" y="1530666"/>
            <a:chExt cx="5107366" cy="4728623"/>
          </a:xfrm>
        </p:grpSpPr>
        <p:pic>
          <p:nvPicPr>
            <p:cNvPr id="7" name="Picture 6">
              <a:extLst>
                <a:ext uri="{FF2B5EF4-FFF2-40B4-BE49-F238E27FC236}">
                  <a16:creationId xmlns:a16="http://schemas.microsoft.com/office/drawing/2014/main" id="{E8978DD9-ABFD-814B-BCD1-3B1BFA1A1736}"/>
                </a:ext>
              </a:extLst>
            </p:cNvPr>
            <p:cNvPicPr>
              <a:picLocks noChangeAspect="1"/>
            </p:cNvPicPr>
            <p:nvPr/>
          </p:nvPicPr>
          <p:blipFill rotWithShape="1">
            <a:blip r:embed="rId2">
              <a:extLst>
                <a:ext uri="{28A0092B-C50C-407E-A947-70E740481C1C}">
                  <a14:useLocalDpi xmlns:a14="http://schemas.microsoft.com/office/drawing/2010/main" val="0"/>
                </a:ext>
              </a:extLst>
            </a:blip>
            <a:srcRect l="4762" t="4332" r="3572" b="1805"/>
            <a:stretch/>
          </p:blipFill>
          <p:spPr>
            <a:xfrm>
              <a:off x="3742448" y="1530666"/>
              <a:ext cx="5107366" cy="4728623"/>
            </a:xfrm>
            <a:prstGeom prst="rect">
              <a:avLst/>
            </a:prstGeom>
          </p:spPr>
        </p:pic>
        <p:pic>
          <p:nvPicPr>
            <p:cNvPr id="8" name="Picture 7" descr="A close up of a sign&#10;&#10;Description automatically generated">
              <a:extLst>
                <a:ext uri="{FF2B5EF4-FFF2-40B4-BE49-F238E27FC236}">
                  <a16:creationId xmlns:a16="http://schemas.microsoft.com/office/drawing/2014/main" id="{88445275-9871-B34F-8063-4C964D2309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7895" y="5274993"/>
              <a:ext cx="913671" cy="702262"/>
            </a:xfrm>
            <a:prstGeom prst="rect">
              <a:avLst/>
            </a:prstGeom>
          </p:spPr>
        </p:pic>
      </p:grpSp>
    </p:spTree>
    <p:extLst>
      <p:ext uri="{BB962C8B-B14F-4D97-AF65-F5344CB8AC3E}">
        <p14:creationId xmlns:p14="http://schemas.microsoft.com/office/powerpoint/2010/main" val="22599637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0664F-4A94-D54E-A265-996B6D00BB69}"/>
              </a:ext>
            </a:extLst>
          </p:cNvPr>
          <p:cNvSpPr>
            <a:spLocks noGrp="1"/>
          </p:cNvSpPr>
          <p:nvPr>
            <p:ph type="title"/>
          </p:nvPr>
        </p:nvSpPr>
        <p:spPr>
          <a:xfrm>
            <a:off x="8195138" y="857675"/>
            <a:ext cx="3113366" cy="3622844"/>
          </a:xfrm>
        </p:spPr>
        <p:txBody>
          <a:bodyPr vert="horz" lIns="91440" tIns="45720" rIns="91440" bIns="45720" rtlCol="0" anchor="b">
            <a:normAutofit/>
          </a:bodyPr>
          <a:lstStyle/>
          <a:p>
            <a:pPr algn="ctr">
              <a:lnSpc>
                <a:spcPct val="85000"/>
              </a:lnSpc>
            </a:pPr>
            <a:r>
              <a:rPr lang="en-US" sz="4200" b="1" cap="all">
                <a:solidFill>
                  <a:srgbClr val="FFFFFF"/>
                </a:solidFill>
              </a:rPr>
              <a:t>A shifting service delivery approach</a:t>
            </a:r>
          </a:p>
        </p:txBody>
      </p:sp>
      <p:sp>
        <p:nvSpPr>
          <p:cNvPr id="7" name="Rectangle 6">
            <a:extLst>
              <a:ext uri="{FF2B5EF4-FFF2-40B4-BE49-F238E27FC236}">
                <a16:creationId xmlns:a16="http://schemas.microsoft.com/office/drawing/2014/main" id="{D6B36433-737B-BE46-8A05-204806F3D5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a:extLst>
              <a:ext uri="{FF2B5EF4-FFF2-40B4-BE49-F238E27FC236}">
                <a16:creationId xmlns:a16="http://schemas.microsoft.com/office/drawing/2014/main" id="{E2DA9C74-E713-CA46-B4F6-D08CB7BA36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cxnSp>
        <p:nvCxnSpPr>
          <p:cNvPr id="9" name="Straight Connector 8">
            <a:extLst>
              <a:ext uri="{FF2B5EF4-FFF2-40B4-BE49-F238E27FC236}">
                <a16:creationId xmlns:a16="http://schemas.microsoft.com/office/drawing/2014/main" id="{2903C44D-80E9-9447-BB2E-393CBB8EEEF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useBgFill="1">
        <p:nvSpPr>
          <p:cNvPr id="10" name="Rectangle 9">
            <a:extLst>
              <a:ext uri="{FF2B5EF4-FFF2-40B4-BE49-F238E27FC236}">
                <a16:creationId xmlns:a16="http://schemas.microsoft.com/office/drawing/2014/main" id="{4433951B-FFAE-D546-9916-87606FE9D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7"/>
            <a:ext cx="11722099" cy="6377939"/>
          </a:xfrm>
          <a:prstGeom prst="rect">
            <a:avLst/>
          </a:prstGeom>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a:extLst>
              <a:ext uri="{FF2B5EF4-FFF2-40B4-BE49-F238E27FC236}">
                <a16:creationId xmlns:a16="http://schemas.microsoft.com/office/drawing/2014/main" id="{FA8B7879-D696-4C4E-8F9E-3789F362D9C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370284" y="4405863"/>
            <a:ext cx="2763075"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B6E482BB-6E74-CC40-8FA6-F013D7513A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16" name="Title 1">
            <a:extLst>
              <a:ext uri="{FF2B5EF4-FFF2-40B4-BE49-F238E27FC236}">
                <a16:creationId xmlns:a16="http://schemas.microsoft.com/office/drawing/2014/main" id="{B968DF47-D2E5-0743-83B8-AB3C141B18D2}"/>
              </a:ext>
            </a:extLst>
          </p:cNvPr>
          <p:cNvSpPr txBox="1">
            <a:spLocks/>
          </p:cNvSpPr>
          <p:nvPr/>
        </p:nvSpPr>
        <p:spPr>
          <a:xfrm>
            <a:off x="8195138" y="857675"/>
            <a:ext cx="3113366" cy="362284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lnSpc>
                <a:spcPct val="85000"/>
              </a:lnSpc>
            </a:pPr>
            <a:r>
              <a:rPr lang="en-US" sz="4200" b="1" cap="all">
                <a:solidFill>
                  <a:srgbClr val="FFFFFF"/>
                </a:solidFill>
              </a:rPr>
              <a:t>A shifting service delivery approach</a:t>
            </a:r>
          </a:p>
        </p:txBody>
      </p:sp>
      <p:sp>
        <p:nvSpPr>
          <p:cNvPr id="18" name="Rectangle 17">
            <a:extLst>
              <a:ext uri="{FF2B5EF4-FFF2-40B4-BE49-F238E27FC236}">
                <a16:creationId xmlns:a16="http://schemas.microsoft.com/office/drawing/2014/main" id="{A753E8D4-5EF1-AC47-98B2-4E1640114C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0691" y="744221"/>
            <a:ext cx="3709196" cy="209134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8539473-3461-3647-A031-7C32367199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5119" y="744223"/>
            <a:ext cx="3032769" cy="209134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6937E63-8BA2-8547-B224-799C568BE0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0691" y="2971541"/>
            <a:ext cx="3709196" cy="31686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15F5142-187A-8047-BF40-71A4197414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5119" y="2971541"/>
            <a:ext cx="3032769" cy="31686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10">
            <a:extLst>
              <a:ext uri="{FF2B5EF4-FFF2-40B4-BE49-F238E27FC236}">
                <a16:creationId xmlns:a16="http://schemas.microsoft.com/office/drawing/2014/main" id="{AA6D2AAD-1FC2-234C-84AD-51BFC99DBD2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73649" y="927022"/>
            <a:ext cx="3383280" cy="1725473"/>
          </a:xfrm>
          <a:prstGeom prst="rect">
            <a:avLst/>
          </a:prstGeom>
        </p:spPr>
      </p:pic>
      <p:pic>
        <p:nvPicPr>
          <p:cNvPr id="13" name="Picture 12">
            <a:extLst>
              <a:ext uri="{FF2B5EF4-FFF2-40B4-BE49-F238E27FC236}">
                <a16:creationId xmlns:a16="http://schemas.microsoft.com/office/drawing/2014/main" id="{0E6D2BBC-D5F4-114B-87AB-B40E5364AA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38191" y="1045437"/>
            <a:ext cx="2706624" cy="1488643"/>
          </a:xfrm>
          <a:prstGeom prst="rect">
            <a:avLst/>
          </a:prstGeom>
        </p:spPr>
      </p:pic>
      <p:pic>
        <p:nvPicPr>
          <p:cNvPr id="17" name="Picture 16">
            <a:extLst>
              <a:ext uri="{FF2B5EF4-FFF2-40B4-BE49-F238E27FC236}">
                <a16:creationId xmlns:a16="http://schemas.microsoft.com/office/drawing/2014/main" id="{EA3877B5-768C-9344-B4FD-E76454F2CF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3649" y="3464759"/>
            <a:ext cx="3383280" cy="2182214"/>
          </a:xfrm>
          <a:prstGeom prst="rect">
            <a:avLst/>
          </a:prstGeom>
        </p:spPr>
      </p:pic>
      <p:pic>
        <p:nvPicPr>
          <p:cNvPr id="15" name="Picture 14">
            <a:extLst>
              <a:ext uri="{FF2B5EF4-FFF2-40B4-BE49-F238E27FC236}">
                <a16:creationId xmlns:a16="http://schemas.microsoft.com/office/drawing/2014/main" id="{D653CB72-5BFF-1641-8E4D-A7E63A7123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38191" y="3385252"/>
            <a:ext cx="2706624" cy="2341229"/>
          </a:xfrm>
          <a:prstGeom prst="rect">
            <a:avLst/>
          </a:prstGeom>
        </p:spPr>
      </p:pic>
    </p:spTree>
    <p:extLst>
      <p:ext uri="{BB962C8B-B14F-4D97-AF65-F5344CB8AC3E}">
        <p14:creationId xmlns:p14="http://schemas.microsoft.com/office/powerpoint/2010/main" val="3285924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39992-ACC7-44CF-8890-3D985E369F57}"/>
              </a:ext>
            </a:extLst>
          </p:cNvPr>
          <p:cNvSpPr>
            <a:spLocks noGrp="1"/>
          </p:cNvSpPr>
          <p:nvPr>
            <p:ph type="title"/>
          </p:nvPr>
        </p:nvSpPr>
        <p:spPr/>
        <p:txBody>
          <a:bodyPr>
            <a:normAutofit/>
          </a:bodyPr>
          <a:lstStyle/>
          <a:p>
            <a:r>
              <a:rPr lang="en-US" sz="5400" b="1" dirty="0">
                <a:solidFill>
                  <a:schemeClr val="tx1"/>
                </a:solidFill>
              </a:rPr>
              <a:t>Why Virtual Supports?</a:t>
            </a:r>
          </a:p>
        </p:txBody>
      </p:sp>
      <p:sp>
        <p:nvSpPr>
          <p:cNvPr id="4" name="Text Placeholder 3">
            <a:extLst>
              <a:ext uri="{FF2B5EF4-FFF2-40B4-BE49-F238E27FC236}">
                <a16:creationId xmlns:a16="http://schemas.microsoft.com/office/drawing/2014/main" id="{5358E6E3-AE28-B144-8CD9-36966717F93C}"/>
              </a:ext>
            </a:extLst>
          </p:cNvPr>
          <p:cNvSpPr>
            <a:spLocks noGrp="1"/>
          </p:cNvSpPr>
          <p:nvPr>
            <p:ph type="body" idx="1"/>
          </p:nvPr>
        </p:nvSpPr>
        <p:spPr/>
        <p:txBody>
          <a:bodyPr>
            <a:normAutofit/>
          </a:bodyPr>
          <a:lstStyle/>
          <a:p>
            <a:r>
              <a:rPr lang="en-US" sz="2800" dirty="0">
                <a:solidFill>
                  <a:schemeClr val="tx1"/>
                </a:solidFill>
              </a:rPr>
              <a:t>Prior to COVID</a:t>
            </a:r>
          </a:p>
        </p:txBody>
      </p:sp>
      <p:sp>
        <p:nvSpPr>
          <p:cNvPr id="3" name="Content Placeholder 2">
            <a:extLst>
              <a:ext uri="{FF2B5EF4-FFF2-40B4-BE49-F238E27FC236}">
                <a16:creationId xmlns:a16="http://schemas.microsoft.com/office/drawing/2014/main" id="{D55F12CF-24BC-4B5A-B34D-5C0E0C4BFC00}"/>
              </a:ext>
            </a:extLst>
          </p:cNvPr>
          <p:cNvSpPr>
            <a:spLocks noGrp="1"/>
          </p:cNvSpPr>
          <p:nvPr>
            <p:ph sz="half" idx="2"/>
          </p:nvPr>
        </p:nvSpPr>
        <p:spPr/>
        <p:txBody>
          <a:bodyPr/>
          <a:lstStyle/>
          <a:p>
            <a:r>
              <a:rPr lang="en-US" sz="2400" dirty="0">
                <a:solidFill>
                  <a:schemeClr val="tx1"/>
                </a:solidFill>
              </a:rPr>
              <a:t>DSP workforce shortage crisis</a:t>
            </a:r>
          </a:p>
          <a:p>
            <a:r>
              <a:rPr lang="en-US" sz="2400" dirty="0">
                <a:solidFill>
                  <a:schemeClr val="tx1"/>
                </a:solidFill>
              </a:rPr>
              <a:t>Support for job coaches in the field</a:t>
            </a:r>
          </a:p>
          <a:p>
            <a:pPr lvl="1"/>
            <a:endParaRPr lang="en-US" dirty="0"/>
          </a:p>
        </p:txBody>
      </p:sp>
      <p:sp>
        <p:nvSpPr>
          <p:cNvPr id="5" name="Text Placeholder 4">
            <a:extLst>
              <a:ext uri="{FF2B5EF4-FFF2-40B4-BE49-F238E27FC236}">
                <a16:creationId xmlns:a16="http://schemas.microsoft.com/office/drawing/2014/main" id="{2917ED94-E3F3-F44A-85A3-F14BC40D430B}"/>
              </a:ext>
            </a:extLst>
          </p:cNvPr>
          <p:cNvSpPr>
            <a:spLocks noGrp="1"/>
          </p:cNvSpPr>
          <p:nvPr>
            <p:ph type="body" sz="quarter" idx="3"/>
          </p:nvPr>
        </p:nvSpPr>
        <p:spPr/>
        <p:txBody>
          <a:bodyPr>
            <a:normAutofit/>
          </a:bodyPr>
          <a:lstStyle/>
          <a:p>
            <a:r>
              <a:rPr lang="en-US" sz="2800" dirty="0">
                <a:solidFill>
                  <a:schemeClr val="tx1"/>
                </a:solidFill>
              </a:rPr>
              <a:t>COVID response &amp; recovery</a:t>
            </a:r>
          </a:p>
        </p:txBody>
      </p:sp>
      <p:sp>
        <p:nvSpPr>
          <p:cNvPr id="6" name="Content Placeholder 5">
            <a:extLst>
              <a:ext uri="{FF2B5EF4-FFF2-40B4-BE49-F238E27FC236}">
                <a16:creationId xmlns:a16="http://schemas.microsoft.com/office/drawing/2014/main" id="{0DF630B9-5680-E841-A5B2-BD358C999D1F}"/>
              </a:ext>
            </a:extLst>
          </p:cNvPr>
          <p:cNvSpPr>
            <a:spLocks noGrp="1"/>
          </p:cNvSpPr>
          <p:nvPr>
            <p:ph sz="quarter" idx="4"/>
          </p:nvPr>
        </p:nvSpPr>
        <p:spPr/>
        <p:txBody>
          <a:bodyPr>
            <a:normAutofit/>
          </a:bodyPr>
          <a:lstStyle/>
          <a:p>
            <a:r>
              <a:rPr lang="en-US" sz="2400" dirty="0">
                <a:solidFill>
                  <a:schemeClr val="tx1"/>
                </a:solidFill>
              </a:rPr>
              <a:t>DSP workforce shortage crisis</a:t>
            </a:r>
          </a:p>
          <a:p>
            <a:r>
              <a:rPr lang="en-US" sz="2400" dirty="0">
                <a:solidFill>
                  <a:schemeClr val="tx1"/>
                </a:solidFill>
              </a:rPr>
              <a:t>Support for job coaches in the field</a:t>
            </a:r>
          </a:p>
          <a:p>
            <a:r>
              <a:rPr lang="en-US" sz="2400" dirty="0">
                <a:solidFill>
                  <a:schemeClr val="tx1"/>
                </a:solidFill>
              </a:rPr>
              <a:t>The “new normal”</a:t>
            </a:r>
          </a:p>
        </p:txBody>
      </p:sp>
      <p:sp>
        <p:nvSpPr>
          <p:cNvPr id="9" name="Curved Right Arrow 11">
            <a:extLst>
              <a:ext uri="{FF2B5EF4-FFF2-40B4-BE49-F238E27FC236}">
                <a16:creationId xmlns:a16="http://schemas.microsoft.com/office/drawing/2014/main" id="{F893495C-8E6B-4A54-B9C0-686CC7E781C6}"/>
              </a:ext>
            </a:extLst>
          </p:cNvPr>
          <p:cNvSpPr/>
          <p:nvPr/>
        </p:nvSpPr>
        <p:spPr>
          <a:xfrm rot="16200000">
            <a:off x="5094768" y="2913759"/>
            <a:ext cx="1850066" cy="4913000"/>
          </a:xfrm>
          <a:prstGeom prst="curvedRightArrow">
            <a:avLst>
              <a:gd name="adj1" fmla="val 25000"/>
              <a:gd name="adj2" fmla="val 52291"/>
              <a:gd name="adj3" fmla="val 25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52313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body" idx="1"/>
          </p:nvPr>
        </p:nvSpPr>
        <p:spPr>
          <a:xfrm>
            <a:off x="1943100" y="1676400"/>
            <a:ext cx="8496300" cy="4699000"/>
          </a:xfrm>
        </p:spPr>
        <p:txBody>
          <a:bodyPr/>
          <a:lstStyle/>
          <a:p>
            <a:pPr>
              <a:spcBef>
                <a:spcPts val="1800"/>
              </a:spcBef>
            </a:pPr>
            <a:r>
              <a:rPr lang="en-US" sz="2400" dirty="0"/>
              <a:t>This webinar is being recorded. We will post an archive of each webinar, each month, on our website at </a:t>
            </a:r>
            <a:r>
              <a:rPr lang="en-US" sz="2400" u="sng" dirty="0">
                <a:hlinkClick r:id="rId5"/>
              </a:rPr>
              <a:t>www.researchondisability.org/nTIDE</a:t>
            </a:r>
            <a:r>
              <a:rPr lang="en-US" sz="2400" dirty="0"/>
              <a:t>. This site will also provide copies of the presentations, the speakers’ bios, full transcripts, and other valuable resources.</a:t>
            </a:r>
          </a:p>
          <a:p>
            <a:pPr>
              <a:spcBef>
                <a:spcPts val="1800"/>
              </a:spcBef>
            </a:pPr>
            <a:r>
              <a:rPr lang="en-US" sz="2400" dirty="0"/>
              <a:t>As an attendee of this webinar, you are a viewer. To ask questions of the speakers, click on the Q &amp; A box on your webinar screen and type your questions into the box. Speakers will review these questions and provide answers during the last section of the webinar. Some questions may be answered directly in the Q &amp; A box. </a:t>
            </a:r>
            <a:endParaRPr lang="en-US" sz="2400" dirty="0">
              <a:latin typeface="Calibri" panose="020F0502020204030204" pitchFamily="34" charset="0"/>
            </a:endParaRPr>
          </a:p>
        </p:txBody>
      </p:sp>
      <p:sp>
        <p:nvSpPr>
          <p:cNvPr id="3075" name="Text Box 12"/>
          <p:cNvSpPr txBox="1">
            <a:spLocks noGrp="1" noChangeArrowheads="1"/>
          </p:cNvSpPr>
          <p:nvPr>
            <p:ph type="title"/>
          </p:nvPr>
        </p:nvSpPr>
        <p:spPr bwMode="auto">
          <a:xfrm>
            <a:off x="1515532" y="685800"/>
            <a:ext cx="9144000" cy="83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3600" b="1" u="sng" dirty="0">
                <a:solidFill>
                  <a:schemeClr val="tx1"/>
                </a:solidFill>
                <a:latin typeface="Calibri" panose="020F0502020204030204" pitchFamily="34" charset="0"/>
              </a:rPr>
              <a:t>Up Front Matters</a:t>
            </a:r>
          </a:p>
        </p:txBody>
      </p:sp>
      <p:sp>
        <p:nvSpPr>
          <p:cNvPr id="3076" name="Rectangle 14"/>
          <p:cNvSpPr>
            <a:spLocks noChangeArrowheads="1"/>
          </p:cNvSpPr>
          <p:nvPr/>
        </p:nvSpPr>
        <p:spPr bwMode="auto">
          <a:xfrm>
            <a:off x="1524000" y="0"/>
            <a:ext cx="9144000" cy="60960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p>
        </p:txBody>
      </p:sp>
      <p:sp>
        <p:nvSpPr>
          <p:cNvPr id="11" name="TextBox 10"/>
          <p:cNvSpPr txBox="1"/>
          <p:nvPr/>
        </p:nvSpPr>
        <p:spPr>
          <a:xfrm>
            <a:off x="1792289" y="152400"/>
            <a:ext cx="2212975" cy="338554"/>
          </a:xfrm>
          <a:prstGeom prst="rect">
            <a:avLst/>
          </a:prstGeom>
          <a:noFill/>
        </p:spPr>
        <p:txBody>
          <a:bodyPr wrap="square" rtlCol="0">
            <a:spAutoFit/>
          </a:bodyPr>
          <a:lstStyle/>
          <a:p>
            <a:r>
              <a:rPr lang="en-US" sz="1600" b="1" i="1" dirty="0">
                <a:solidFill>
                  <a:schemeClr val="bg1"/>
                </a:solidFill>
              </a:rPr>
              <a:t>#</a:t>
            </a:r>
            <a:r>
              <a:rPr lang="en-US" sz="1600" b="1" i="1" dirty="0" err="1">
                <a:solidFill>
                  <a:schemeClr val="bg1"/>
                </a:solidFill>
              </a:rPr>
              <a:t>nTIDELearn</a:t>
            </a:r>
            <a:endParaRPr lang="en-US" sz="1600" b="1" i="1" dirty="0">
              <a:solidFill>
                <a:schemeClr val="bg1"/>
              </a:solidFill>
            </a:endParaRPr>
          </a:p>
        </p:txBody>
      </p:sp>
      <p:pic>
        <p:nvPicPr>
          <p:cNvPr id="5" name="Picture 4"/>
          <p:cNvPicPr>
            <a:picLocks noChangeAspect="1"/>
          </p:cNvPicPr>
          <p:nvPr/>
        </p:nvPicPr>
        <p:blipFill>
          <a:blip r:embed="rId6"/>
          <a:stretch>
            <a:fillRect/>
          </a:stretch>
        </p:blipFill>
        <p:spPr>
          <a:xfrm>
            <a:off x="9673267" y="80365"/>
            <a:ext cx="952549" cy="482625"/>
          </a:xfrm>
          <a:prstGeom prst="rect">
            <a:avLst/>
          </a:prstGeom>
        </p:spPr>
      </p:pic>
      <p:pic>
        <p:nvPicPr>
          <p:cNvPr id="3" name="nTIDE-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600200" y="685800"/>
            <a:ext cx="533400" cy="533400"/>
          </a:xfrm>
          <a:prstGeom prst="rect">
            <a:avLst/>
          </a:prstGeom>
        </p:spPr>
      </p:pic>
      <p:sp>
        <p:nvSpPr>
          <p:cNvPr id="2" name="Rectangle 14">
            <a:extLst>
              <a:ext uri="{FF2B5EF4-FFF2-40B4-BE49-F238E27FC236}">
                <a16:creationId xmlns:a16="http://schemas.microsoft.com/office/drawing/2014/main" id="{ACBD32EA-65C5-48FF-BF34-F50D1ABD3B86}"/>
              </a:ext>
            </a:extLst>
          </p:cNvPr>
          <p:cNvSpPr>
            <a:spLocks noChangeArrowheads="1"/>
          </p:cNvSpPr>
          <p:nvPr/>
        </p:nvSpPr>
        <p:spPr bwMode="auto">
          <a:xfrm>
            <a:off x="0" y="0"/>
            <a:ext cx="12192000" cy="68580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 name="TextBox 3">
            <a:extLst>
              <a:ext uri="{FF2B5EF4-FFF2-40B4-BE49-F238E27FC236}">
                <a16:creationId xmlns:a16="http://schemas.microsoft.com/office/drawing/2014/main" id="{9AD021E0-466A-403B-9716-85AC669969F7}"/>
              </a:ext>
            </a:extLst>
          </p:cNvPr>
          <p:cNvSpPr txBox="1"/>
          <p:nvPr/>
        </p:nvSpPr>
        <p:spPr>
          <a:xfrm>
            <a:off x="152400" y="173622"/>
            <a:ext cx="2212975" cy="338554"/>
          </a:xfrm>
          <a:prstGeom prst="rect">
            <a:avLst/>
          </a:prstGeom>
          <a:noFill/>
        </p:spPr>
        <p:txBody>
          <a:bodyPr wrap="square" rtlCol="0">
            <a:spAutoFit/>
          </a:bodyPr>
          <a:lstStyle/>
          <a:p>
            <a:r>
              <a:rPr lang="en-US" sz="1600" b="1" i="1" dirty="0">
                <a:solidFill>
                  <a:schemeClr val="bg1"/>
                </a:solidFill>
              </a:rPr>
              <a:t>#</a:t>
            </a:r>
            <a:r>
              <a:rPr lang="en-US" sz="1600" b="1" i="1" dirty="0" err="1">
                <a:solidFill>
                  <a:schemeClr val="bg1"/>
                </a:solidFill>
              </a:rPr>
              <a:t>nTIDELearn</a:t>
            </a:r>
            <a:endParaRPr lang="en-US" sz="1600" b="1" i="1" dirty="0">
              <a:solidFill>
                <a:schemeClr val="bg1"/>
              </a:solidFill>
            </a:endParaRPr>
          </a:p>
        </p:txBody>
      </p:sp>
      <p:pic>
        <p:nvPicPr>
          <p:cNvPr id="6" name="Picture 5">
            <a:extLst>
              <a:ext uri="{FF2B5EF4-FFF2-40B4-BE49-F238E27FC236}">
                <a16:creationId xmlns:a16="http://schemas.microsoft.com/office/drawing/2014/main" id="{19C9AF96-FE40-44DE-83E8-51631846C37F}"/>
              </a:ext>
            </a:extLst>
          </p:cNvPr>
          <p:cNvPicPr>
            <a:picLocks noChangeAspect="1"/>
          </p:cNvPicPr>
          <p:nvPr/>
        </p:nvPicPr>
        <p:blipFill>
          <a:blip r:embed="rId6"/>
          <a:stretch>
            <a:fillRect/>
          </a:stretch>
        </p:blipFill>
        <p:spPr>
          <a:xfrm>
            <a:off x="10972800" y="101587"/>
            <a:ext cx="952549" cy="482625"/>
          </a:xfrm>
          <a:prstGeom prst="rect">
            <a:avLst/>
          </a:prstGeom>
        </p:spPr>
      </p:pic>
      <p:sp>
        <p:nvSpPr>
          <p:cNvPr id="8" name="Slide Number Placeholder 7">
            <a:extLst>
              <a:ext uri="{FF2B5EF4-FFF2-40B4-BE49-F238E27FC236}">
                <a16:creationId xmlns:a16="http://schemas.microsoft.com/office/drawing/2014/main" id="{DAADF0AA-46DB-4F1A-9CFF-A5C01C434A31}"/>
              </a:ext>
            </a:extLst>
          </p:cNvPr>
          <p:cNvSpPr>
            <a:spLocks noGrp="1"/>
          </p:cNvSpPr>
          <p:nvPr>
            <p:ph type="sldNum" sz="quarter" idx="10"/>
          </p:nvPr>
        </p:nvSpPr>
        <p:spPr/>
        <p:txBody>
          <a:bodyPr/>
          <a:lstStyle/>
          <a:p>
            <a:pPr>
              <a:defRPr/>
            </a:pPr>
            <a:fld id="{843CCB1A-5FAC-44C2-A958-39EC00897567}" type="slidenum">
              <a:rPr lang="en-US" smtClean="0"/>
              <a:pPr>
                <a:defRPr/>
              </a:pPr>
              <a:t>5</a:t>
            </a:fld>
            <a:endParaRPr lang="en-US"/>
          </a:p>
        </p:txBody>
      </p:sp>
    </p:spTree>
    <p:extLst>
      <p:ext uri="{BB962C8B-B14F-4D97-AF65-F5344CB8AC3E}">
        <p14:creationId xmlns:p14="http://schemas.microsoft.com/office/powerpoint/2010/main" val="4195420217"/>
      </p:ext>
    </p:extLst>
  </p:cSld>
  <p:clrMapOvr>
    <a:masterClrMapping/>
  </p:clrMapOvr>
  <mc:AlternateContent xmlns:mc="http://schemas.openxmlformats.org/markup-compatibility/2006" xmlns:p14="http://schemas.microsoft.com/office/powerpoint/2010/main">
    <mc:Choice Requires="p14">
      <p:transition p14:dur="10" advClick="0" advTm="38000"/>
    </mc:Choice>
    <mc:Fallback xmlns="">
      <p:transition advClick="0" advTm="3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4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0" objId="2"/>
        <p14:stopEvt time="39077" objId="2"/>
      </p14:showEvtLst>
    </p:ext>
  </p:extLs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3C37314-D985-8A4F-81F3-1B8E123DD9BF}"/>
              </a:ext>
            </a:extLst>
          </p:cNvPr>
          <p:cNvSpPr txBox="1">
            <a:spLocks/>
          </p:cNvSpPr>
          <p:nvPr/>
        </p:nvSpPr>
        <p:spPr>
          <a:xfrm>
            <a:off x="844062" y="1204108"/>
            <a:ext cx="10466268" cy="128118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sz="4000" b="1" dirty="0">
                <a:solidFill>
                  <a:schemeClr val="tx1"/>
                </a:solidFill>
              </a:rPr>
              <a:t>How it Began &amp;</a:t>
            </a:r>
          </a:p>
          <a:p>
            <a:r>
              <a:rPr lang="en-US" sz="4000" b="1" dirty="0">
                <a:solidFill>
                  <a:schemeClr val="tx1"/>
                </a:solidFill>
              </a:rPr>
              <a:t>What We Learned</a:t>
            </a:r>
          </a:p>
        </p:txBody>
      </p:sp>
      <p:pic>
        <p:nvPicPr>
          <p:cNvPr id="8" name="Content Placeholder 4">
            <a:extLst>
              <a:ext uri="{FF2B5EF4-FFF2-40B4-BE49-F238E27FC236}">
                <a16:creationId xmlns:a16="http://schemas.microsoft.com/office/drawing/2014/main" id="{3273079F-37C2-1843-9FC5-0E732F4493A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 b="5253"/>
          <a:stretch/>
        </p:blipFill>
        <p:spPr>
          <a:xfrm>
            <a:off x="4917498" y="1600201"/>
            <a:ext cx="6847963" cy="4686736"/>
          </a:xfrm>
          <a:prstGeom prst="rect">
            <a:avLst/>
          </a:prstGeom>
        </p:spPr>
      </p:pic>
      <p:pic>
        <p:nvPicPr>
          <p:cNvPr id="10" name="Picture 2">
            <a:extLst>
              <a:ext uri="{FF2B5EF4-FFF2-40B4-BE49-F238E27FC236}">
                <a16:creationId xmlns:a16="http://schemas.microsoft.com/office/drawing/2014/main" id="{8FD2218A-E9E9-E94A-A9DF-70A36216C340}"/>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30472" y="2870947"/>
            <a:ext cx="4291152" cy="196495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6586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1388" y="406401"/>
            <a:ext cx="7648121" cy="1099457"/>
          </a:xfrm>
        </p:spPr>
        <p:txBody>
          <a:bodyPr>
            <a:normAutofit/>
          </a:bodyPr>
          <a:lstStyle/>
          <a:p>
            <a:r>
              <a:rPr lang="en-US" sz="5400" b="1" dirty="0">
                <a:solidFill>
                  <a:schemeClr val="tx1"/>
                </a:solidFill>
              </a:rPr>
              <a:t>Challenges experienced</a:t>
            </a:r>
          </a:p>
        </p:txBody>
      </p:sp>
      <p:graphicFrame>
        <p:nvGraphicFramePr>
          <p:cNvPr id="5" name="Content Placeholder 2">
            <a:extLst>
              <a:ext uri="{FF2B5EF4-FFF2-40B4-BE49-F238E27FC236}">
                <a16:creationId xmlns:a16="http://schemas.microsoft.com/office/drawing/2014/main" id="{87CA4109-2913-4456-A15D-1AAB01C8AA1D}"/>
              </a:ext>
            </a:extLst>
          </p:cNvPr>
          <p:cNvGraphicFramePr>
            <a:graphicFrameLocks noGrp="1"/>
          </p:cNvGraphicFramePr>
          <p:nvPr>
            <p:ph idx="1"/>
            <p:extLst>
              <p:ext uri="{D42A27DB-BD31-4B8C-83A1-F6EECF244321}">
                <p14:modId xmlns:p14="http://schemas.microsoft.com/office/powerpoint/2010/main" val="3329695444"/>
              </p:ext>
            </p:extLst>
          </p:nvPr>
        </p:nvGraphicFramePr>
        <p:xfrm>
          <a:off x="1752600" y="1486136"/>
          <a:ext cx="8870309" cy="47425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392183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9082823-FC9D-6742-9911-750D9CC1AB2F}"/>
              </a:ext>
            </a:extLst>
          </p:cNvPr>
          <p:cNvSpPr txBox="1">
            <a:spLocks/>
          </p:cNvSpPr>
          <p:nvPr/>
        </p:nvSpPr>
        <p:spPr>
          <a:xfrm>
            <a:off x="838200" y="584200"/>
            <a:ext cx="10515600" cy="1106488"/>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sz="5400" b="1" dirty="0">
                <a:solidFill>
                  <a:schemeClr val="tx1"/>
                </a:solidFill>
              </a:rPr>
              <a:t>Sustainability &amp; Growth</a:t>
            </a:r>
          </a:p>
        </p:txBody>
      </p:sp>
      <p:sp>
        <p:nvSpPr>
          <p:cNvPr id="6" name="Content Placeholder 2">
            <a:extLst>
              <a:ext uri="{FF2B5EF4-FFF2-40B4-BE49-F238E27FC236}">
                <a16:creationId xmlns:a16="http://schemas.microsoft.com/office/drawing/2014/main" id="{58D37BE5-B274-2E42-95B7-EF74BE848728}"/>
              </a:ext>
            </a:extLst>
          </p:cNvPr>
          <p:cNvSpPr txBox="1">
            <a:spLocks/>
          </p:cNvSpPr>
          <p:nvPr/>
        </p:nvSpPr>
        <p:spPr>
          <a:xfrm>
            <a:off x="838200" y="1825625"/>
            <a:ext cx="10515600" cy="4351338"/>
          </a:xfrm>
          <a:prstGeom prst="rect">
            <a:avLst/>
          </a:prstGeom>
        </p:spPr>
        <p:txBody>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r>
              <a:rPr lang="en-US" sz="2800" dirty="0">
                <a:solidFill>
                  <a:schemeClr val="tx1"/>
                </a:solidFill>
              </a:rPr>
              <a:t>Ongoing access to training and technical assistance (keeping up with the pace of technology)</a:t>
            </a:r>
          </a:p>
          <a:p>
            <a:r>
              <a:rPr lang="en-US" sz="2800" dirty="0">
                <a:solidFill>
                  <a:schemeClr val="tx1"/>
                </a:solidFill>
              </a:rPr>
              <a:t>Opportunities for sharing information is vital to problem solving</a:t>
            </a:r>
          </a:p>
          <a:p>
            <a:r>
              <a:rPr lang="en-US" sz="2800" dirty="0">
                <a:solidFill>
                  <a:schemeClr val="tx1"/>
                </a:solidFill>
              </a:rPr>
              <a:t>Developing and maintaining relationships with job coaches is essential</a:t>
            </a:r>
          </a:p>
        </p:txBody>
      </p:sp>
      <p:pic>
        <p:nvPicPr>
          <p:cNvPr id="8" name="Graphic 7" descr="Arrow circle">
            <a:extLst>
              <a:ext uri="{FF2B5EF4-FFF2-40B4-BE49-F238E27FC236}">
                <a16:creationId xmlns:a16="http://schemas.microsoft.com/office/drawing/2014/main" id="{729E4304-A938-3444-9D3F-D912601DCB2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61220" y="3728368"/>
            <a:ext cx="2892580" cy="2892580"/>
          </a:xfrm>
          <a:prstGeom prst="rect">
            <a:avLst/>
          </a:prstGeom>
        </p:spPr>
      </p:pic>
    </p:spTree>
    <p:extLst>
      <p:ext uri="{BB962C8B-B14F-4D97-AF65-F5344CB8AC3E}">
        <p14:creationId xmlns:p14="http://schemas.microsoft.com/office/powerpoint/2010/main" val="19346635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62763D98-814C-6A4F-9226-667FFE5EBD2F}"/>
              </a:ext>
            </a:extLst>
          </p:cNvPr>
          <p:cNvSpPr txBox="1">
            <a:spLocks/>
          </p:cNvSpPr>
          <p:nvPr/>
        </p:nvSpPr>
        <p:spPr>
          <a:xfrm>
            <a:off x="4705449" y="636190"/>
            <a:ext cx="6906491" cy="5585619"/>
          </a:xfrm>
          <a:prstGeom prst="rect">
            <a:avLst/>
          </a:prstGeom>
        </p:spPr>
        <p:txBody>
          <a:bodyPr anchor="ctr">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0" indent="0">
              <a:buFont typeface="Corbel" pitchFamily="34" charset="0"/>
              <a:buNone/>
            </a:pPr>
            <a:endParaRPr lang="en-US" dirty="0"/>
          </a:p>
          <a:p>
            <a:r>
              <a:rPr lang="en-US" sz="2800" dirty="0">
                <a:solidFill>
                  <a:schemeClr val="tx1"/>
                </a:solidFill>
              </a:rPr>
              <a:t>Funding rates and procedures</a:t>
            </a:r>
          </a:p>
          <a:p>
            <a:r>
              <a:rPr lang="en-US" sz="2800" dirty="0">
                <a:solidFill>
                  <a:schemeClr val="tx1"/>
                </a:solidFill>
              </a:rPr>
              <a:t>Service definitions</a:t>
            </a:r>
          </a:p>
          <a:p>
            <a:r>
              <a:rPr lang="en-US" sz="2800" dirty="0">
                <a:solidFill>
                  <a:schemeClr val="tx1"/>
                </a:solidFill>
              </a:rPr>
              <a:t>Access to technology &amp; broadband</a:t>
            </a:r>
          </a:p>
          <a:p>
            <a:r>
              <a:rPr lang="en-US" sz="2800" dirty="0">
                <a:solidFill>
                  <a:schemeClr val="tx1"/>
                </a:solidFill>
              </a:rPr>
              <a:t>Provisions for training</a:t>
            </a:r>
          </a:p>
          <a:p>
            <a:r>
              <a:rPr lang="en-US" sz="2800" dirty="0">
                <a:solidFill>
                  <a:schemeClr val="tx1"/>
                </a:solidFill>
              </a:rPr>
              <a:t>Measuring outcomes</a:t>
            </a:r>
          </a:p>
          <a:p>
            <a:r>
              <a:rPr lang="en-US" sz="2800" dirty="0">
                <a:solidFill>
                  <a:schemeClr val="tx1"/>
                </a:solidFill>
              </a:rPr>
              <a:t>Oversight and management of remote workforce</a:t>
            </a:r>
          </a:p>
          <a:p>
            <a:r>
              <a:rPr lang="en-US" sz="2800" dirty="0">
                <a:solidFill>
                  <a:schemeClr val="tx1"/>
                </a:solidFill>
              </a:rPr>
              <a:t>Other</a:t>
            </a:r>
          </a:p>
          <a:p>
            <a:endParaRPr lang="en-US" dirty="0"/>
          </a:p>
          <a:p>
            <a:endParaRPr lang="en-US" dirty="0"/>
          </a:p>
        </p:txBody>
      </p:sp>
      <p:sp>
        <p:nvSpPr>
          <p:cNvPr id="8" name="Title 1">
            <a:extLst>
              <a:ext uri="{FF2B5EF4-FFF2-40B4-BE49-F238E27FC236}">
                <a16:creationId xmlns:a16="http://schemas.microsoft.com/office/drawing/2014/main" id="{B5192DC2-8E43-7E4C-8FC6-6CBA76D443F3}"/>
              </a:ext>
            </a:extLst>
          </p:cNvPr>
          <p:cNvSpPr txBox="1">
            <a:spLocks/>
          </p:cNvSpPr>
          <p:nvPr/>
        </p:nvSpPr>
        <p:spPr>
          <a:xfrm>
            <a:off x="531159" y="1153572"/>
            <a:ext cx="3926541" cy="44611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sz="5400" b="1" dirty="0">
                <a:solidFill>
                  <a:schemeClr val="tx1"/>
                </a:solidFill>
              </a:rPr>
              <a:t>Policy Implications</a:t>
            </a:r>
          </a:p>
        </p:txBody>
      </p:sp>
    </p:spTree>
    <p:extLst>
      <p:ext uri="{BB962C8B-B14F-4D97-AF65-F5344CB8AC3E}">
        <p14:creationId xmlns:p14="http://schemas.microsoft.com/office/powerpoint/2010/main" val="32174383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9D897AF-D659-4195-B1A4-2C1F54A21B33}"/>
              </a:ext>
            </a:extLst>
          </p:cNvPr>
          <p:cNvSpPr txBox="1"/>
          <p:nvPr/>
        </p:nvSpPr>
        <p:spPr>
          <a:xfrm>
            <a:off x="2590800" y="1828800"/>
            <a:ext cx="7430845" cy="4663136"/>
          </a:xfrm>
          <a:prstGeom prst="rect">
            <a:avLst/>
          </a:prstGeom>
          <a:noFill/>
        </p:spPr>
        <p:txBody>
          <a:bodyPr wrap="square" rtlCol="0">
            <a:spAutoFit/>
          </a:bodyPr>
          <a:lstStyle/>
          <a:p>
            <a:pPr algn="ctr">
              <a:lnSpc>
                <a:spcPct val="114000"/>
              </a:lnSpc>
              <a:spcBef>
                <a:spcPct val="0"/>
              </a:spcBef>
            </a:pPr>
            <a:r>
              <a:rPr lang="en-US" sz="3200" dirty="0">
                <a:solidFill>
                  <a:srgbClr val="000000"/>
                </a:solidFill>
              </a:rPr>
              <a:t>Wendy Parent-Johnson, </a:t>
            </a:r>
            <a:r>
              <a:rPr lang="en-US" sz="3200" dirty="0">
                <a:solidFill>
                  <a:srgbClr val="000000"/>
                </a:solidFill>
                <a:hlinkClick r:id="rId3"/>
              </a:rPr>
              <a:t>wparentjohnson@arizona.edu</a:t>
            </a:r>
            <a:r>
              <a:rPr lang="en-US" sz="3200" dirty="0">
                <a:solidFill>
                  <a:srgbClr val="000000"/>
                </a:solidFill>
              </a:rPr>
              <a:t> </a:t>
            </a:r>
          </a:p>
          <a:p>
            <a:pPr algn="ctr">
              <a:lnSpc>
                <a:spcPct val="114000"/>
              </a:lnSpc>
              <a:spcBef>
                <a:spcPct val="0"/>
              </a:spcBef>
            </a:pPr>
            <a:r>
              <a:rPr lang="en-US" sz="3200" dirty="0">
                <a:solidFill>
                  <a:srgbClr val="000000"/>
                </a:solidFill>
              </a:rPr>
              <a:t>Director, Sonoran UCEDD</a:t>
            </a:r>
          </a:p>
          <a:p>
            <a:pPr algn="ctr">
              <a:lnSpc>
                <a:spcPct val="114000"/>
              </a:lnSpc>
              <a:spcBef>
                <a:spcPct val="0"/>
              </a:spcBef>
            </a:pPr>
            <a:endParaRPr lang="en-US" sz="3200" dirty="0">
              <a:solidFill>
                <a:srgbClr val="000000"/>
              </a:solidFill>
            </a:endParaRPr>
          </a:p>
          <a:p>
            <a:pPr algn="ctr">
              <a:lnSpc>
                <a:spcPct val="114000"/>
              </a:lnSpc>
              <a:spcBef>
                <a:spcPct val="0"/>
              </a:spcBef>
            </a:pPr>
            <a:endParaRPr lang="en-US" sz="3200" dirty="0">
              <a:solidFill>
                <a:srgbClr val="000000"/>
              </a:solidFill>
            </a:endParaRPr>
          </a:p>
          <a:p>
            <a:pPr algn="ctr">
              <a:lnSpc>
                <a:spcPct val="114000"/>
              </a:lnSpc>
              <a:spcBef>
                <a:spcPct val="0"/>
              </a:spcBef>
            </a:pPr>
            <a:r>
              <a:rPr lang="en-US" sz="3200" dirty="0">
                <a:solidFill>
                  <a:srgbClr val="000000"/>
                </a:solidFill>
              </a:rPr>
              <a:t>Julie  Christensen, </a:t>
            </a:r>
            <a:r>
              <a:rPr lang="en-US" sz="3200" dirty="0">
                <a:solidFill>
                  <a:srgbClr val="000000"/>
                </a:solidFill>
                <a:hlinkClick r:id="rId4"/>
              </a:rPr>
              <a:t>julie@apse.org</a:t>
            </a:r>
            <a:r>
              <a:rPr lang="en-US" sz="3200" dirty="0">
                <a:solidFill>
                  <a:srgbClr val="000000"/>
                </a:solidFill>
              </a:rPr>
              <a:t> </a:t>
            </a:r>
          </a:p>
          <a:p>
            <a:pPr algn="ctr">
              <a:lnSpc>
                <a:spcPct val="114000"/>
              </a:lnSpc>
              <a:spcBef>
                <a:spcPct val="0"/>
              </a:spcBef>
            </a:pPr>
            <a:r>
              <a:rPr lang="en-US" sz="3200" dirty="0">
                <a:solidFill>
                  <a:srgbClr val="000000"/>
                </a:solidFill>
              </a:rPr>
              <a:t>Director of Policy &amp; Advocacy, APSE</a:t>
            </a:r>
          </a:p>
          <a:p>
            <a:pPr algn="ctr">
              <a:lnSpc>
                <a:spcPts val="2467"/>
              </a:lnSpc>
              <a:spcBef>
                <a:spcPct val="0"/>
              </a:spcBef>
            </a:pPr>
            <a:endParaRPr lang="en-US" sz="3200" dirty="0">
              <a:solidFill>
                <a:srgbClr val="000000"/>
              </a:solidFill>
            </a:endParaRPr>
          </a:p>
          <a:p>
            <a:pPr>
              <a:lnSpc>
                <a:spcPts val="2467"/>
              </a:lnSpc>
              <a:spcBef>
                <a:spcPct val="0"/>
              </a:spcBef>
            </a:pPr>
            <a:endParaRPr lang="en-US" sz="2400" dirty="0">
              <a:solidFill>
                <a:srgbClr val="000000"/>
              </a:solidFill>
            </a:endParaRPr>
          </a:p>
        </p:txBody>
      </p:sp>
      <p:sp>
        <p:nvSpPr>
          <p:cNvPr id="7" name="TextBox 7" descr="Questions &amp; Thank You "/>
          <p:cNvSpPr txBox="1">
            <a:spLocks noGrp="1"/>
          </p:cNvSpPr>
          <p:nvPr>
            <p:ph type="title" idx="4294967295"/>
          </p:nvPr>
        </p:nvSpPr>
        <p:spPr>
          <a:xfrm>
            <a:off x="250562" y="885825"/>
            <a:ext cx="9560859" cy="76944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457200" rtl="0" eaLnBrk="1" fontAlgn="auto" latinLnBrk="0" hangingPunct="1">
              <a:lnSpc>
                <a:spcPts val="6000"/>
              </a:lnSpc>
              <a:spcBef>
                <a:spcPts val="0"/>
              </a:spcBef>
              <a:spcAft>
                <a:spcPts val="0"/>
              </a:spcAft>
              <a:buClrTx/>
              <a:buSzTx/>
              <a:buFontTx/>
              <a:buNone/>
              <a:tabLst/>
              <a:defRPr/>
            </a:pPr>
            <a:r>
              <a:rPr kumimoji="0" lang="en-US" sz="5400" b="1" i="0" u="none" strike="noStrike" kern="1200" cap="none" spc="150" normalizeH="0" baseline="0" noProof="0" dirty="0">
                <a:ln>
                  <a:noFill/>
                </a:ln>
                <a:solidFill>
                  <a:srgbClr val="241D27"/>
                </a:solidFill>
                <a:effectLst/>
                <a:uLnTx/>
                <a:uFillTx/>
                <a:latin typeface="Cerebri Bold"/>
                <a:ea typeface="+mn-ea"/>
                <a:cs typeface="+mn-cs"/>
              </a:rPr>
              <a:t>Questions &amp; Thank You</a:t>
            </a:r>
          </a:p>
        </p:txBody>
      </p:sp>
    </p:spTree>
    <p:extLst>
      <p:ext uri="{BB962C8B-B14F-4D97-AF65-F5344CB8AC3E}">
        <p14:creationId xmlns:p14="http://schemas.microsoft.com/office/powerpoint/2010/main" val="21845673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12"/>
          <p:cNvSpPr txBox="1">
            <a:spLocks noGrp="1" noChangeArrowheads="1"/>
          </p:cNvSpPr>
          <p:nvPr>
            <p:ph type="title"/>
          </p:nvPr>
        </p:nvSpPr>
        <p:spPr bwMode="auto">
          <a:xfrm>
            <a:off x="990600" y="689077"/>
            <a:ext cx="10058400" cy="83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ts val="1800"/>
              </a:spcBef>
            </a:pPr>
            <a:r>
              <a:rPr lang="en-US" sz="5400" b="1" dirty="0">
                <a:solidFill>
                  <a:schemeClr val="tx1"/>
                </a:solidFill>
                <a:latin typeface="Calibri" panose="020F0502020204030204" pitchFamily="34" charset="0"/>
              </a:rPr>
              <a:t>Questions and Answers</a:t>
            </a:r>
            <a:br>
              <a:rPr lang="en-US" sz="1200" b="1" u="sng" dirty="0">
                <a:solidFill>
                  <a:schemeClr val="tx1"/>
                </a:solidFill>
                <a:latin typeface="Calibri" panose="020F0502020204030204" pitchFamily="34" charset="0"/>
              </a:rPr>
            </a:br>
            <a:br>
              <a:rPr lang="en-US" sz="1200" b="1" u="sng" dirty="0">
                <a:solidFill>
                  <a:schemeClr val="tx1"/>
                </a:solidFill>
                <a:latin typeface="Calibri" panose="020F0502020204030204" pitchFamily="34" charset="0"/>
              </a:rPr>
            </a:br>
            <a:br>
              <a:rPr lang="en-US" sz="3200" b="1" i="1" dirty="0">
                <a:latin typeface="Calibri" panose="020F0502020204030204" pitchFamily="34" charset="0"/>
                <a:cs typeface="Microsoft Sans Serif" pitchFamily="34" charset="0"/>
              </a:rPr>
            </a:br>
            <a:endParaRPr lang="en-US" sz="2400" dirty="0">
              <a:solidFill>
                <a:schemeClr val="tx1"/>
              </a:solidFill>
              <a:latin typeface="Calibri" panose="020F0502020204030204" pitchFamily="34" charset="0"/>
            </a:endParaRPr>
          </a:p>
        </p:txBody>
      </p:sp>
      <p:sp>
        <p:nvSpPr>
          <p:cNvPr id="3076" name="Rectangle 14"/>
          <p:cNvSpPr>
            <a:spLocks noChangeArrowheads="1"/>
          </p:cNvSpPr>
          <p:nvPr/>
        </p:nvSpPr>
        <p:spPr bwMode="auto">
          <a:xfrm>
            <a:off x="1524000" y="0"/>
            <a:ext cx="9144000" cy="60960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 name="TextBox 9"/>
          <p:cNvSpPr txBox="1"/>
          <p:nvPr/>
        </p:nvSpPr>
        <p:spPr>
          <a:xfrm>
            <a:off x="1792289" y="152400"/>
            <a:ext cx="2212975" cy="338554"/>
          </a:xfrm>
          <a:prstGeom prst="rect">
            <a:avLst/>
          </a:prstGeom>
          <a:noFill/>
        </p:spPr>
        <p:txBody>
          <a:bodyPr wrap="square" rtlCol="0">
            <a:spAutoFit/>
          </a:bodyPr>
          <a:lstStyle/>
          <a:p>
            <a:r>
              <a:rPr lang="en-US" sz="1600" b="1" i="1" dirty="0">
                <a:solidFill>
                  <a:schemeClr val="bg1"/>
                </a:solidFill>
              </a:rPr>
              <a:t>#</a:t>
            </a:r>
            <a:r>
              <a:rPr lang="en-US" sz="1600" b="1" i="1" dirty="0" err="1">
                <a:solidFill>
                  <a:schemeClr val="bg1"/>
                </a:solidFill>
              </a:rPr>
              <a:t>nTIDELearn</a:t>
            </a:r>
            <a:endParaRPr lang="en-US" sz="1600" b="1" i="1" dirty="0">
              <a:solidFill>
                <a:schemeClr val="bg1"/>
              </a:solidFill>
            </a:endParaRPr>
          </a:p>
        </p:txBody>
      </p:sp>
      <p:pic>
        <p:nvPicPr>
          <p:cNvPr id="11" name="Picture 10"/>
          <p:cNvPicPr>
            <a:picLocks noChangeAspect="1"/>
          </p:cNvPicPr>
          <p:nvPr/>
        </p:nvPicPr>
        <p:blipFill>
          <a:blip r:embed="rId3"/>
          <a:stretch>
            <a:fillRect/>
          </a:stretch>
        </p:blipFill>
        <p:spPr>
          <a:xfrm>
            <a:off x="9673267" y="80365"/>
            <a:ext cx="952549" cy="482625"/>
          </a:xfrm>
          <a:prstGeom prst="rect">
            <a:avLst/>
          </a:prstGeom>
        </p:spPr>
      </p:pic>
      <p:sp>
        <p:nvSpPr>
          <p:cNvPr id="2" name="TextBox 1"/>
          <p:cNvSpPr txBox="1"/>
          <p:nvPr/>
        </p:nvSpPr>
        <p:spPr>
          <a:xfrm>
            <a:off x="2286000" y="1685671"/>
            <a:ext cx="6515100" cy="584775"/>
          </a:xfrm>
          <a:prstGeom prst="rect">
            <a:avLst/>
          </a:prstGeom>
          <a:noFill/>
        </p:spPr>
        <p:txBody>
          <a:bodyPr wrap="square" rtlCol="0">
            <a:spAutoFit/>
          </a:bodyPr>
          <a:lstStyle/>
          <a:p>
            <a:endParaRPr lang="en-US" sz="800" dirty="0">
              <a:latin typeface="Calibri" panose="020F0502020204030204" pitchFamily="34" charset="0"/>
              <a:cs typeface="Microsoft Sans Serif" pitchFamily="34" charset="0"/>
            </a:endParaRPr>
          </a:p>
          <a:p>
            <a:pPr marL="342900" indent="-342900">
              <a:buFont typeface="Arial" panose="020B0604020202020204" pitchFamily="34" charset="0"/>
              <a:buChar char="•"/>
            </a:pPr>
            <a:r>
              <a:rPr lang="en-US" sz="2400" dirty="0">
                <a:latin typeface="Calibri" panose="020F0502020204030204" pitchFamily="34" charset="0"/>
                <a:cs typeface="Microsoft Sans Serif" pitchFamily="34" charset="0"/>
              </a:rPr>
              <a:t>Zoom’s Q&amp;A button</a:t>
            </a:r>
          </a:p>
        </p:txBody>
      </p:sp>
      <p:pic>
        <p:nvPicPr>
          <p:cNvPr id="8" name="Picture 7" descr="Q&amp;A"/>
          <p:cNvPicPr>
            <a:picLocks noChangeAspect="1"/>
          </p:cNvPicPr>
          <p:nvPr/>
        </p:nvPicPr>
        <p:blipFill>
          <a:blip r:embed="rId4"/>
          <a:stretch>
            <a:fillRect/>
          </a:stretch>
        </p:blipFill>
        <p:spPr>
          <a:xfrm>
            <a:off x="5762935" y="1653179"/>
            <a:ext cx="804316" cy="617267"/>
          </a:xfrm>
          <a:prstGeom prst="rect">
            <a:avLst/>
          </a:prstGeom>
        </p:spPr>
      </p:pic>
      <p:pic>
        <p:nvPicPr>
          <p:cNvPr id="9" name="Picture 3" descr="C:\Users\pel3\AppData\Local\Microsoft\Windows\Temporary Internet Files\Content.IE5\OCJJ5H03\Twitter_logo_2012.svg[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29388" y="5640777"/>
            <a:ext cx="471413" cy="381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286000" y="2319085"/>
            <a:ext cx="8001000" cy="3785652"/>
          </a:xfrm>
          <a:prstGeom prst="rect">
            <a:avLst/>
          </a:prstGeom>
        </p:spPr>
        <p:txBody>
          <a:bodyPr wrap="square">
            <a:spAutoFit/>
          </a:bodyPr>
          <a:lstStyle/>
          <a:p>
            <a:pPr marL="285750" indent="-285750">
              <a:spcBef>
                <a:spcPts val="1800"/>
              </a:spcBef>
              <a:buFont typeface="Arial" panose="020B0604020202020204" pitchFamily="34" charset="0"/>
              <a:buChar char="•"/>
            </a:pPr>
            <a:r>
              <a:rPr lang="en-US" sz="2400" b="1" dirty="0">
                <a:latin typeface="Calibri" panose="020F0502020204030204" pitchFamily="34" charset="0"/>
                <a:cs typeface="Microsoft Sans Serif" pitchFamily="34" charset="0"/>
              </a:rPr>
              <a:t>Take our survey and tell us what you think!   </a:t>
            </a:r>
            <a:br>
              <a:rPr lang="en-US" sz="2400" b="1" dirty="0">
                <a:latin typeface="Calibri" panose="020F0502020204030204" pitchFamily="34" charset="0"/>
                <a:cs typeface="Microsoft Sans Serif" pitchFamily="34" charset="0"/>
              </a:rPr>
            </a:br>
            <a:r>
              <a:rPr lang="en-US" sz="2400" dirty="0">
                <a:solidFill>
                  <a:srgbClr val="0000FF"/>
                </a:solidFill>
                <a:latin typeface="Calibri" panose="020F0502020204030204" pitchFamily="34" charset="0"/>
                <a:cs typeface="Microsoft Sans Serif" pitchFamily="34" charset="0"/>
                <a:hlinkClick r:id="rId6"/>
              </a:rPr>
              <a:t>www.researchondisability.org/ntide/ntide-survey</a:t>
            </a:r>
            <a:endParaRPr lang="en-US" sz="2400" dirty="0">
              <a:solidFill>
                <a:srgbClr val="0000FF"/>
              </a:solidFill>
              <a:latin typeface="Calibri" panose="020F0502020204030204" pitchFamily="34" charset="0"/>
              <a:cs typeface="Microsoft Sans Serif" pitchFamily="34" charset="0"/>
            </a:endParaRPr>
          </a:p>
          <a:p>
            <a:pPr marL="285750" indent="-285750">
              <a:spcBef>
                <a:spcPts val="0"/>
              </a:spcBef>
              <a:buFont typeface="Arial" panose="020B0604020202020204" pitchFamily="34" charset="0"/>
              <a:buChar char="•"/>
            </a:pPr>
            <a:r>
              <a:rPr lang="en-US" sz="2400" b="1" dirty="0">
                <a:latin typeface="Calibri" panose="020F0502020204030204" pitchFamily="34" charset="0"/>
                <a:cs typeface="Microsoft Sans Serif" pitchFamily="34" charset="0"/>
              </a:rPr>
              <a:t>Thanks to our partners:</a:t>
            </a:r>
            <a:br>
              <a:rPr lang="en-US" sz="2400" b="1" dirty="0">
                <a:latin typeface="Calibri" panose="020F0502020204030204" pitchFamily="34" charset="0"/>
                <a:cs typeface="Microsoft Sans Serif" pitchFamily="34" charset="0"/>
              </a:rPr>
            </a:br>
            <a:r>
              <a:rPr lang="en-US" sz="2400" dirty="0">
                <a:latin typeface="Calibri" panose="020F0502020204030204" pitchFamily="34" charset="0"/>
                <a:cs typeface="Microsoft Sans Serif" pitchFamily="34" charset="0"/>
              </a:rPr>
              <a:t>Institute on Disability 	</a:t>
            </a:r>
            <a:r>
              <a:rPr lang="en-US" sz="2400" dirty="0">
                <a:latin typeface="Calibri" panose="020F0502020204030204" pitchFamily="34" charset="0"/>
                <a:cs typeface="Microsoft Sans Serif" pitchFamily="34" charset="0"/>
                <a:hlinkClick r:id="rId7"/>
              </a:rPr>
              <a:t>www.ResearchOnDisability.org</a:t>
            </a:r>
            <a:r>
              <a:rPr lang="en-US" sz="2400" dirty="0">
                <a:latin typeface="Calibri" panose="020F0502020204030204" pitchFamily="34" charset="0"/>
                <a:cs typeface="Microsoft Sans Serif" pitchFamily="34" charset="0"/>
              </a:rPr>
              <a:t> </a:t>
            </a:r>
            <a:br>
              <a:rPr lang="en-US" sz="2400" dirty="0">
                <a:latin typeface="Calibri" panose="020F0502020204030204" pitchFamily="34" charset="0"/>
                <a:cs typeface="Microsoft Sans Serif" pitchFamily="34" charset="0"/>
              </a:rPr>
            </a:br>
            <a:r>
              <a:rPr lang="en-US" sz="2400" dirty="0">
                <a:latin typeface="Calibri" panose="020F0502020204030204" pitchFamily="34" charset="0"/>
                <a:cs typeface="Microsoft Sans Serif" pitchFamily="34" charset="0"/>
              </a:rPr>
              <a:t>Kessler Foundation	  	</a:t>
            </a:r>
            <a:r>
              <a:rPr lang="en-US" sz="2400" dirty="0">
                <a:latin typeface="Calibri" panose="020F0502020204030204" pitchFamily="34" charset="0"/>
                <a:cs typeface="Microsoft Sans Serif" pitchFamily="34" charset="0"/>
                <a:hlinkClick r:id="rId8"/>
              </a:rPr>
              <a:t>www.KesslerFoundation.org</a:t>
            </a:r>
            <a:br>
              <a:rPr lang="en-US" sz="2400" dirty="0">
                <a:latin typeface="Calibri" panose="020F0502020204030204" pitchFamily="34" charset="0"/>
                <a:cs typeface="Microsoft Sans Serif" pitchFamily="34" charset="0"/>
              </a:rPr>
            </a:br>
            <a:r>
              <a:rPr lang="en-US" sz="2400" dirty="0">
                <a:latin typeface="Calibri" panose="020F0502020204030204" pitchFamily="34" charset="0"/>
                <a:cs typeface="Microsoft Sans Serif" pitchFamily="34" charset="0"/>
              </a:rPr>
              <a:t>AUCD			</a:t>
            </a:r>
            <a:r>
              <a:rPr lang="en-US" sz="2400" dirty="0">
                <a:latin typeface="Calibri" panose="020F0502020204030204" pitchFamily="34" charset="0"/>
                <a:cs typeface="Microsoft Sans Serif" pitchFamily="34" charset="0"/>
                <a:hlinkClick r:id="rId9"/>
              </a:rPr>
              <a:t>www.AUCD.org</a:t>
            </a:r>
            <a:r>
              <a:rPr lang="en-US" sz="2400" dirty="0">
                <a:latin typeface="Calibri" panose="020F0502020204030204" pitchFamily="34" charset="0"/>
                <a:cs typeface="Microsoft Sans Serif" pitchFamily="34" charset="0"/>
              </a:rPr>
              <a:t>	</a:t>
            </a:r>
          </a:p>
          <a:p>
            <a:pPr marL="285750" indent="-285750">
              <a:spcBef>
                <a:spcPts val="0"/>
              </a:spcBef>
              <a:buFont typeface="Arial" panose="020B0604020202020204" pitchFamily="34" charset="0"/>
              <a:buChar char="•"/>
            </a:pPr>
            <a:r>
              <a:rPr lang="en-US" sz="2400" b="1" dirty="0">
                <a:latin typeface="Calibri" panose="020F0502020204030204" pitchFamily="34" charset="0"/>
                <a:cs typeface="Microsoft Sans Serif" pitchFamily="34" charset="0"/>
              </a:rPr>
              <a:t>Contact us:</a:t>
            </a:r>
            <a:br>
              <a:rPr lang="en-US" sz="2400" b="1" dirty="0">
                <a:latin typeface="Calibri" panose="020F0502020204030204" pitchFamily="34" charset="0"/>
                <a:cs typeface="Microsoft Sans Serif" pitchFamily="34" charset="0"/>
              </a:rPr>
            </a:br>
            <a:r>
              <a:rPr lang="en-US" sz="2400" dirty="0">
                <a:latin typeface="Calibri" panose="020F0502020204030204" pitchFamily="34" charset="0"/>
                <a:cs typeface="Microsoft Sans Serif" pitchFamily="34" charset="0"/>
              </a:rPr>
              <a:t>	Email: </a:t>
            </a:r>
            <a:r>
              <a:rPr lang="en-US" sz="2400" dirty="0">
                <a:latin typeface="Calibri" panose="020F0502020204030204" pitchFamily="34" charset="0"/>
                <a:cs typeface="Microsoft Sans Serif" pitchFamily="34" charset="0"/>
                <a:hlinkClick r:id="rId10"/>
              </a:rPr>
              <a:t>Disability.Statistics@unh.edu</a:t>
            </a:r>
            <a:r>
              <a:rPr lang="en-US" sz="2400" dirty="0">
                <a:latin typeface="Calibri" panose="020F0502020204030204" pitchFamily="34" charset="0"/>
                <a:cs typeface="Microsoft Sans Serif" pitchFamily="34" charset="0"/>
              </a:rPr>
              <a:t> </a:t>
            </a:r>
            <a:br>
              <a:rPr lang="en-US" sz="2400" dirty="0">
                <a:latin typeface="Calibri" panose="020F0502020204030204" pitchFamily="34" charset="0"/>
                <a:cs typeface="Microsoft Sans Serif" pitchFamily="34" charset="0"/>
              </a:rPr>
            </a:br>
            <a:r>
              <a:rPr lang="en-US" sz="2400" dirty="0">
                <a:latin typeface="Calibri" panose="020F0502020204030204" pitchFamily="34" charset="0"/>
                <a:cs typeface="Microsoft Sans Serif" pitchFamily="34" charset="0"/>
              </a:rPr>
              <a:t>	Call: </a:t>
            </a:r>
            <a:r>
              <a:rPr lang="en-US" sz="2400" dirty="0">
                <a:latin typeface="Calibri" panose="020F0502020204030204" pitchFamily="34" charset="0"/>
                <a:hlinkClick r:id="rId11"/>
              </a:rPr>
              <a:t>866-538-9521</a:t>
            </a:r>
            <a:r>
              <a:rPr lang="en-US" sz="2400" dirty="0">
                <a:latin typeface="Calibri" panose="020F0502020204030204" pitchFamily="34" charset="0"/>
              </a:rPr>
              <a:t> (toll free)</a:t>
            </a:r>
          </a:p>
          <a:p>
            <a:pPr marL="285750" indent="-285750">
              <a:spcBef>
                <a:spcPts val="0"/>
              </a:spcBef>
              <a:buFont typeface="Arial" panose="020B0604020202020204" pitchFamily="34" charset="0"/>
              <a:buChar char="•"/>
            </a:pPr>
            <a:r>
              <a:rPr lang="en-US" sz="2400" b="1" dirty="0">
                <a:latin typeface="Calibri" panose="020F0502020204030204" pitchFamily="34" charset="0"/>
              </a:rPr>
              <a:t>Twitter</a:t>
            </a:r>
            <a:r>
              <a:rPr lang="en-US" sz="2400" dirty="0">
                <a:latin typeface="Calibri" panose="020F0502020204030204" pitchFamily="34" charset="0"/>
              </a:rPr>
              <a:t> at </a:t>
            </a:r>
            <a:r>
              <a:rPr lang="en-US" sz="2400" i="1" dirty="0">
                <a:latin typeface="Calibri" panose="020F0502020204030204" pitchFamily="34" charset="0"/>
              </a:rPr>
              <a:t>#</a:t>
            </a:r>
            <a:r>
              <a:rPr lang="en-US" sz="2400" i="1" dirty="0" err="1">
                <a:latin typeface="Calibri" panose="020F0502020204030204" pitchFamily="34" charset="0"/>
              </a:rPr>
              <a:t>nTIDELearn</a:t>
            </a:r>
            <a:endParaRPr lang="en-US" sz="2400" dirty="0">
              <a:latin typeface="Calibri" panose="020F0502020204030204" pitchFamily="34" charset="0"/>
            </a:endParaRPr>
          </a:p>
        </p:txBody>
      </p:sp>
      <p:sp>
        <p:nvSpPr>
          <p:cNvPr id="4" name="Rectangle 14">
            <a:extLst>
              <a:ext uri="{FF2B5EF4-FFF2-40B4-BE49-F238E27FC236}">
                <a16:creationId xmlns:a16="http://schemas.microsoft.com/office/drawing/2014/main" id="{4C503CE1-0258-4C7D-925C-676B5374BB73}"/>
              </a:ext>
            </a:extLst>
          </p:cNvPr>
          <p:cNvSpPr>
            <a:spLocks noChangeArrowheads="1"/>
          </p:cNvSpPr>
          <p:nvPr/>
        </p:nvSpPr>
        <p:spPr bwMode="auto">
          <a:xfrm>
            <a:off x="0" y="0"/>
            <a:ext cx="12192000" cy="68580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 name="TextBox 4">
            <a:extLst>
              <a:ext uri="{FF2B5EF4-FFF2-40B4-BE49-F238E27FC236}">
                <a16:creationId xmlns:a16="http://schemas.microsoft.com/office/drawing/2014/main" id="{E10D5047-F7E4-4B98-B0B3-1D6DC426D97D}"/>
              </a:ext>
            </a:extLst>
          </p:cNvPr>
          <p:cNvSpPr txBox="1"/>
          <p:nvPr/>
        </p:nvSpPr>
        <p:spPr>
          <a:xfrm>
            <a:off x="152400" y="173622"/>
            <a:ext cx="2212975" cy="338554"/>
          </a:xfrm>
          <a:prstGeom prst="rect">
            <a:avLst/>
          </a:prstGeom>
          <a:noFill/>
        </p:spPr>
        <p:txBody>
          <a:bodyPr wrap="square" rtlCol="0">
            <a:spAutoFit/>
          </a:bodyPr>
          <a:lstStyle/>
          <a:p>
            <a:r>
              <a:rPr lang="en-US" sz="1600" b="1" i="1" dirty="0">
                <a:solidFill>
                  <a:schemeClr val="bg1"/>
                </a:solidFill>
              </a:rPr>
              <a:t>#</a:t>
            </a:r>
            <a:r>
              <a:rPr lang="en-US" sz="1600" b="1" i="1" dirty="0" err="1">
                <a:solidFill>
                  <a:schemeClr val="bg1"/>
                </a:solidFill>
              </a:rPr>
              <a:t>nTIDELearn</a:t>
            </a:r>
            <a:endParaRPr lang="en-US" sz="1600" b="1" i="1" dirty="0">
              <a:solidFill>
                <a:schemeClr val="bg1"/>
              </a:solidFill>
            </a:endParaRPr>
          </a:p>
        </p:txBody>
      </p:sp>
      <p:pic>
        <p:nvPicPr>
          <p:cNvPr id="6" name="Picture 5">
            <a:extLst>
              <a:ext uri="{FF2B5EF4-FFF2-40B4-BE49-F238E27FC236}">
                <a16:creationId xmlns:a16="http://schemas.microsoft.com/office/drawing/2014/main" id="{A9C66E65-696D-4527-91AE-96D0BC7A5161}"/>
              </a:ext>
            </a:extLst>
          </p:cNvPr>
          <p:cNvPicPr>
            <a:picLocks noChangeAspect="1"/>
          </p:cNvPicPr>
          <p:nvPr/>
        </p:nvPicPr>
        <p:blipFill>
          <a:blip r:embed="rId3"/>
          <a:stretch>
            <a:fillRect/>
          </a:stretch>
        </p:blipFill>
        <p:spPr>
          <a:xfrm>
            <a:off x="10972800" y="101587"/>
            <a:ext cx="952549" cy="482625"/>
          </a:xfrm>
          <a:prstGeom prst="rect">
            <a:avLst/>
          </a:prstGeom>
        </p:spPr>
      </p:pic>
      <p:sp>
        <p:nvSpPr>
          <p:cNvPr id="16" name="Slide Number Placeholder 15">
            <a:extLst>
              <a:ext uri="{FF2B5EF4-FFF2-40B4-BE49-F238E27FC236}">
                <a16:creationId xmlns:a16="http://schemas.microsoft.com/office/drawing/2014/main" id="{71E181D4-CF76-4C1E-BC7E-20159B2C5F10}"/>
              </a:ext>
            </a:extLst>
          </p:cNvPr>
          <p:cNvSpPr>
            <a:spLocks noGrp="1"/>
          </p:cNvSpPr>
          <p:nvPr>
            <p:ph type="sldNum" sz="quarter" idx="10"/>
          </p:nvPr>
        </p:nvSpPr>
        <p:spPr/>
        <p:txBody>
          <a:bodyPr/>
          <a:lstStyle/>
          <a:p>
            <a:pPr>
              <a:defRPr/>
            </a:pPr>
            <a:fld id="{843CCB1A-5FAC-44C2-A958-39EC00897567}" type="slidenum">
              <a:rPr lang="en-US" smtClean="0"/>
              <a:pPr>
                <a:defRPr/>
              </a:pPr>
              <a:t>55</a:t>
            </a:fld>
            <a:endParaRPr lang="en-US"/>
          </a:p>
        </p:txBody>
      </p:sp>
    </p:spTree>
    <p:extLst>
      <p:ext uri="{BB962C8B-B14F-4D97-AF65-F5344CB8AC3E}">
        <p14:creationId xmlns:p14="http://schemas.microsoft.com/office/powerpoint/2010/main" val="1405874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12"/>
          <p:cNvSpPr txBox="1">
            <a:spLocks noGrp="1" noChangeArrowheads="1"/>
          </p:cNvSpPr>
          <p:nvPr>
            <p:ph type="title"/>
          </p:nvPr>
        </p:nvSpPr>
        <p:spPr bwMode="auto">
          <a:xfrm>
            <a:off x="990600" y="689077"/>
            <a:ext cx="10058400" cy="83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ts val="1800"/>
              </a:spcBef>
            </a:pPr>
            <a:r>
              <a:rPr lang="en-US" sz="5400" b="1" dirty="0">
                <a:solidFill>
                  <a:schemeClr val="tx1"/>
                </a:solidFill>
                <a:latin typeface="Calibri" panose="020F0502020204030204" pitchFamily="34" charset="0"/>
              </a:rPr>
              <a:t>So Long Everyone</a:t>
            </a:r>
            <a:br>
              <a:rPr lang="en-US" sz="1200" b="1" u="sng" dirty="0">
                <a:solidFill>
                  <a:schemeClr val="tx1"/>
                </a:solidFill>
                <a:latin typeface="Calibri" panose="020F0502020204030204" pitchFamily="34" charset="0"/>
              </a:rPr>
            </a:br>
            <a:br>
              <a:rPr lang="en-US" sz="3200" b="1" i="1" dirty="0">
                <a:latin typeface="Calibri" panose="020F0502020204030204" pitchFamily="34" charset="0"/>
                <a:cs typeface="Microsoft Sans Serif" pitchFamily="34" charset="0"/>
              </a:rPr>
            </a:br>
            <a:endParaRPr lang="en-US" sz="2400" dirty="0">
              <a:solidFill>
                <a:schemeClr val="tx1"/>
              </a:solidFill>
              <a:latin typeface="Calibri" panose="020F0502020204030204" pitchFamily="34" charset="0"/>
            </a:endParaRPr>
          </a:p>
        </p:txBody>
      </p:sp>
      <p:sp>
        <p:nvSpPr>
          <p:cNvPr id="3076" name="Rectangle 14"/>
          <p:cNvSpPr>
            <a:spLocks noChangeArrowheads="1"/>
          </p:cNvSpPr>
          <p:nvPr/>
        </p:nvSpPr>
        <p:spPr bwMode="auto">
          <a:xfrm>
            <a:off x="1524000" y="0"/>
            <a:ext cx="9144000" cy="60960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 name="TextBox 9"/>
          <p:cNvSpPr txBox="1"/>
          <p:nvPr/>
        </p:nvSpPr>
        <p:spPr>
          <a:xfrm>
            <a:off x="1792289" y="152400"/>
            <a:ext cx="2212975" cy="338554"/>
          </a:xfrm>
          <a:prstGeom prst="rect">
            <a:avLst/>
          </a:prstGeom>
          <a:noFill/>
        </p:spPr>
        <p:txBody>
          <a:bodyPr wrap="square" rtlCol="0">
            <a:spAutoFit/>
          </a:bodyPr>
          <a:lstStyle/>
          <a:p>
            <a:r>
              <a:rPr lang="en-US" sz="1600" b="1" i="1" dirty="0">
                <a:solidFill>
                  <a:schemeClr val="bg1"/>
                </a:solidFill>
              </a:rPr>
              <a:t>#</a:t>
            </a:r>
            <a:r>
              <a:rPr lang="en-US" sz="1600" b="1" i="1" dirty="0" err="1">
                <a:solidFill>
                  <a:schemeClr val="bg1"/>
                </a:solidFill>
              </a:rPr>
              <a:t>nTIDELearn</a:t>
            </a:r>
            <a:endParaRPr lang="en-US" sz="1600" b="1" i="1" dirty="0">
              <a:solidFill>
                <a:schemeClr val="bg1"/>
              </a:solidFill>
            </a:endParaRPr>
          </a:p>
        </p:txBody>
      </p:sp>
      <p:pic>
        <p:nvPicPr>
          <p:cNvPr id="11" name="Picture 10"/>
          <p:cNvPicPr>
            <a:picLocks noChangeAspect="1"/>
          </p:cNvPicPr>
          <p:nvPr/>
        </p:nvPicPr>
        <p:blipFill>
          <a:blip r:embed="rId5"/>
          <a:stretch>
            <a:fillRect/>
          </a:stretch>
        </p:blipFill>
        <p:spPr>
          <a:xfrm>
            <a:off x="9673267" y="80365"/>
            <a:ext cx="952549" cy="482625"/>
          </a:xfrm>
          <a:prstGeom prst="rect">
            <a:avLst/>
          </a:prstGeom>
        </p:spPr>
      </p:pic>
      <p:pic>
        <p:nvPicPr>
          <p:cNvPr id="9" name="Picture 3" descr="C:\Users\pel3\AppData\Local\Microsoft\Windows\Temporary Internet Files\Content.IE5\OCJJ5H03\Twitter_logo_2012.svg[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84094" y="5028188"/>
            <a:ext cx="471413" cy="381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286000" y="2362200"/>
            <a:ext cx="8001000" cy="3785652"/>
          </a:xfrm>
          <a:prstGeom prst="rect">
            <a:avLst/>
          </a:prstGeom>
        </p:spPr>
        <p:txBody>
          <a:bodyPr wrap="square">
            <a:spAutoFit/>
          </a:bodyPr>
          <a:lstStyle/>
          <a:p>
            <a:pPr marL="285750" indent="-285750">
              <a:spcBef>
                <a:spcPts val="0"/>
              </a:spcBef>
              <a:buFont typeface="Arial" panose="020B0604020202020204" pitchFamily="34" charset="0"/>
              <a:buChar char="•"/>
            </a:pPr>
            <a:r>
              <a:rPr lang="en-US" sz="2400" b="1" dirty="0">
                <a:latin typeface="Calibri" panose="020F0502020204030204" pitchFamily="34" charset="0"/>
                <a:cs typeface="Microsoft Sans Serif" pitchFamily="34" charset="0"/>
              </a:rPr>
              <a:t>Thanks to our partners:</a:t>
            </a:r>
            <a:br>
              <a:rPr lang="en-US" sz="2400" b="1" dirty="0">
                <a:latin typeface="Calibri" panose="020F0502020204030204" pitchFamily="34" charset="0"/>
                <a:cs typeface="Microsoft Sans Serif" pitchFamily="34" charset="0"/>
              </a:rPr>
            </a:br>
            <a:r>
              <a:rPr lang="en-US" sz="2400" dirty="0">
                <a:latin typeface="Calibri" panose="020F0502020204030204" pitchFamily="34" charset="0"/>
                <a:cs typeface="Microsoft Sans Serif" pitchFamily="34" charset="0"/>
              </a:rPr>
              <a:t>Institute on Disability 	</a:t>
            </a:r>
            <a:r>
              <a:rPr lang="en-US" sz="2400" dirty="0">
                <a:latin typeface="Calibri" panose="020F0502020204030204" pitchFamily="34" charset="0"/>
                <a:cs typeface="Microsoft Sans Serif" pitchFamily="34" charset="0"/>
                <a:hlinkClick r:id="rId7"/>
              </a:rPr>
              <a:t>www.ResearchOnDisability.org</a:t>
            </a:r>
            <a:r>
              <a:rPr lang="en-US" sz="2400" dirty="0">
                <a:latin typeface="Calibri" panose="020F0502020204030204" pitchFamily="34" charset="0"/>
                <a:cs typeface="Microsoft Sans Serif" pitchFamily="34" charset="0"/>
              </a:rPr>
              <a:t> </a:t>
            </a:r>
            <a:br>
              <a:rPr lang="en-US" sz="2400" dirty="0">
                <a:latin typeface="Calibri" panose="020F0502020204030204" pitchFamily="34" charset="0"/>
                <a:cs typeface="Microsoft Sans Serif" pitchFamily="34" charset="0"/>
              </a:rPr>
            </a:br>
            <a:r>
              <a:rPr lang="en-US" sz="2400" dirty="0">
                <a:latin typeface="Calibri" panose="020F0502020204030204" pitchFamily="34" charset="0"/>
                <a:cs typeface="Microsoft Sans Serif" pitchFamily="34" charset="0"/>
              </a:rPr>
              <a:t>Kessler Foundation	  	</a:t>
            </a:r>
            <a:r>
              <a:rPr lang="en-US" sz="2400" dirty="0">
                <a:latin typeface="Calibri" panose="020F0502020204030204" pitchFamily="34" charset="0"/>
                <a:cs typeface="Microsoft Sans Serif" pitchFamily="34" charset="0"/>
                <a:hlinkClick r:id="rId8"/>
              </a:rPr>
              <a:t>www.KesslerFoundation.org</a:t>
            </a:r>
            <a:br>
              <a:rPr lang="en-US" sz="2400" dirty="0">
                <a:latin typeface="Calibri" panose="020F0502020204030204" pitchFamily="34" charset="0"/>
                <a:cs typeface="Microsoft Sans Serif" pitchFamily="34" charset="0"/>
              </a:rPr>
            </a:br>
            <a:r>
              <a:rPr lang="en-US" sz="2400" dirty="0">
                <a:latin typeface="Calibri" panose="020F0502020204030204" pitchFamily="34" charset="0"/>
                <a:cs typeface="Microsoft Sans Serif" pitchFamily="34" charset="0"/>
              </a:rPr>
              <a:t>AUCD			</a:t>
            </a:r>
            <a:r>
              <a:rPr lang="en-US" sz="2400" dirty="0">
                <a:latin typeface="Calibri" panose="020F0502020204030204" pitchFamily="34" charset="0"/>
                <a:cs typeface="Microsoft Sans Serif" pitchFamily="34" charset="0"/>
                <a:hlinkClick r:id="rId9"/>
              </a:rPr>
              <a:t>www.AUCD.org</a:t>
            </a:r>
            <a:r>
              <a:rPr lang="en-US" sz="2400" dirty="0">
                <a:latin typeface="Calibri" panose="020F0502020204030204" pitchFamily="34" charset="0"/>
                <a:cs typeface="Microsoft Sans Serif" pitchFamily="34" charset="0"/>
              </a:rPr>
              <a:t>	</a:t>
            </a:r>
          </a:p>
          <a:p>
            <a:pPr marL="285750" indent="-285750">
              <a:spcBef>
                <a:spcPts val="0"/>
              </a:spcBef>
              <a:buFont typeface="Arial" panose="020B0604020202020204" pitchFamily="34" charset="0"/>
              <a:buChar char="•"/>
            </a:pPr>
            <a:r>
              <a:rPr lang="en-US" sz="2400" b="1" dirty="0">
                <a:latin typeface="Calibri" panose="020F0502020204030204" pitchFamily="34" charset="0"/>
                <a:cs typeface="Microsoft Sans Serif" pitchFamily="34" charset="0"/>
              </a:rPr>
              <a:t>Contact us:</a:t>
            </a:r>
            <a:br>
              <a:rPr lang="en-US" sz="2400" b="1" dirty="0">
                <a:latin typeface="Calibri" panose="020F0502020204030204" pitchFamily="34" charset="0"/>
                <a:cs typeface="Microsoft Sans Serif" pitchFamily="34" charset="0"/>
              </a:rPr>
            </a:br>
            <a:r>
              <a:rPr lang="en-US" sz="2400" dirty="0">
                <a:latin typeface="Calibri" panose="020F0502020204030204" pitchFamily="34" charset="0"/>
                <a:cs typeface="Microsoft Sans Serif" pitchFamily="34" charset="0"/>
              </a:rPr>
              <a:t>	Email: </a:t>
            </a:r>
            <a:r>
              <a:rPr lang="en-US" sz="2400" dirty="0">
                <a:latin typeface="Calibri" panose="020F0502020204030204" pitchFamily="34" charset="0"/>
                <a:cs typeface="Microsoft Sans Serif" pitchFamily="34" charset="0"/>
                <a:hlinkClick r:id="rId10"/>
              </a:rPr>
              <a:t>Disability.Statistics@unh.edu</a:t>
            </a:r>
            <a:r>
              <a:rPr lang="en-US" sz="2400" dirty="0">
                <a:latin typeface="Calibri" panose="020F0502020204030204" pitchFamily="34" charset="0"/>
                <a:cs typeface="Microsoft Sans Serif" pitchFamily="34" charset="0"/>
              </a:rPr>
              <a:t> </a:t>
            </a:r>
            <a:br>
              <a:rPr lang="en-US" sz="2400" dirty="0">
                <a:latin typeface="Calibri" panose="020F0502020204030204" pitchFamily="34" charset="0"/>
                <a:cs typeface="Microsoft Sans Serif" pitchFamily="34" charset="0"/>
              </a:rPr>
            </a:br>
            <a:r>
              <a:rPr lang="en-US" sz="2400" dirty="0">
                <a:latin typeface="Calibri" panose="020F0502020204030204" pitchFamily="34" charset="0"/>
                <a:cs typeface="Microsoft Sans Serif" pitchFamily="34" charset="0"/>
              </a:rPr>
              <a:t>	Call: </a:t>
            </a:r>
            <a:r>
              <a:rPr lang="en-US" sz="2400" dirty="0">
                <a:latin typeface="Calibri" panose="020F0502020204030204" pitchFamily="34" charset="0"/>
                <a:hlinkClick r:id="rId11"/>
              </a:rPr>
              <a:t>866-538-9521</a:t>
            </a:r>
            <a:r>
              <a:rPr lang="en-US" sz="2400" dirty="0">
                <a:latin typeface="Calibri" panose="020F0502020204030204" pitchFamily="34" charset="0"/>
              </a:rPr>
              <a:t> (toll free)</a:t>
            </a:r>
          </a:p>
          <a:p>
            <a:pPr marL="285750" indent="-285750">
              <a:spcBef>
                <a:spcPts val="0"/>
              </a:spcBef>
              <a:buFont typeface="Arial" panose="020B0604020202020204" pitchFamily="34" charset="0"/>
              <a:buChar char="•"/>
            </a:pPr>
            <a:r>
              <a:rPr lang="en-US" sz="2400" b="1" dirty="0">
                <a:latin typeface="Calibri" panose="020F0502020204030204" pitchFamily="34" charset="0"/>
              </a:rPr>
              <a:t>Twitter</a:t>
            </a:r>
            <a:r>
              <a:rPr lang="en-US" sz="2400" dirty="0">
                <a:latin typeface="Calibri" panose="020F0502020204030204" pitchFamily="34" charset="0"/>
              </a:rPr>
              <a:t> at </a:t>
            </a:r>
            <a:r>
              <a:rPr lang="en-US" sz="2400" i="1" dirty="0">
                <a:latin typeface="Calibri" panose="020F0502020204030204" pitchFamily="34" charset="0"/>
              </a:rPr>
              <a:t>#</a:t>
            </a:r>
            <a:r>
              <a:rPr lang="en-US" sz="2400" i="1" dirty="0" err="1">
                <a:latin typeface="Calibri" panose="020F0502020204030204" pitchFamily="34" charset="0"/>
              </a:rPr>
              <a:t>nTIDELearn</a:t>
            </a:r>
            <a:endParaRPr lang="en-US" sz="2400" i="1" dirty="0">
              <a:latin typeface="Calibri" panose="020F0502020204030204" pitchFamily="34" charset="0"/>
            </a:endParaRPr>
          </a:p>
          <a:p>
            <a:pPr marL="285750" indent="-285750">
              <a:spcBef>
                <a:spcPts val="0"/>
              </a:spcBef>
              <a:buFont typeface="Arial" panose="020B0604020202020204" pitchFamily="34" charset="0"/>
              <a:buChar char="•"/>
            </a:pPr>
            <a:endParaRPr lang="en-US" sz="2400" i="1" dirty="0">
              <a:latin typeface="Calibri" panose="020F0502020204030204" pitchFamily="34" charset="0"/>
            </a:endParaRPr>
          </a:p>
          <a:p>
            <a:pPr>
              <a:spcBef>
                <a:spcPts val="0"/>
              </a:spcBef>
            </a:pPr>
            <a:r>
              <a:rPr lang="en-US" sz="2400" i="1" dirty="0">
                <a:latin typeface="Calibri" panose="020F0502020204030204" pitchFamily="34" charset="0"/>
              </a:rPr>
              <a:t>This work is funded by grant no. 90RT0537 from NIDILRR.</a:t>
            </a:r>
            <a:endParaRPr lang="en-US" sz="2400" dirty="0">
              <a:latin typeface="Calibri" panose="020F0502020204030204" pitchFamily="34" charset="0"/>
            </a:endParaRPr>
          </a:p>
        </p:txBody>
      </p:sp>
      <p:pic>
        <p:nvPicPr>
          <p:cNvPr id="12" name="nTIDE-4">
            <a:hlinkClick r:id="" action="ppaction://media"/>
            <a:extLst>
              <a:ext uri="{FF2B5EF4-FFF2-40B4-BE49-F238E27FC236}">
                <a16:creationId xmlns:a16="http://schemas.microsoft.com/office/drawing/2014/main" id="{B8B67D9B-E98E-4154-B901-7BCDD65DB2F3}"/>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651000" y="707817"/>
            <a:ext cx="489366" cy="489366"/>
          </a:xfrm>
          <a:prstGeom prst="rect">
            <a:avLst/>
          </a:prstGeom>
        </p:spPr>
      </p:pic>
      <p:sp>
        <p:nvSpPr>
          <p:cNvPr id="2" name="Rectangle 14">
            <a:extLst>
              <a:ext uri="{FF2B5EF4-FFF2-40B4-BE49-F238E27FC236}">
                <a16:creationId xmlns:a16="http://schemas.microsoft.com/office/drawing/2014/main" id="{4E742CB0-EE16-4C95-A212-92FA5CB71577}"/>
              </a:ext>
            </a:extLst>
          </p:cNvPr>
          <p:cNvSpPr>
            <a:spLocks noChangeArrowheads="1"/>
          </p:cNvSpPr>
          <p:nvPr/>
        </p:nvSpPr>
        <p:spPr bwMode="auto">
          <a:xfrm>
            <a:off x="0" y="0"/>
            <a:ext cx="12192000" cy="68580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 name="TextBox 3">
            <a:extLst>
              <a:ext uri="{FF2B5EF4-FFF2-40B4-BE49-F238E27FC236}">
                <a16:creationId xmlns:a16="http://schemas.microsoft.com/office/drawing/2014/main" id="{6AB0A41F-1AC0-4120-AABD-9C524BB40D00}"/>
              </a:ext>
            </a:extLst>
          </p:cNvPr>
          <p:cNvSpPr txBox="1"/>
          <p:nvPr/>
        </p:nvSpPr>
        <p:spPr>
          <a:xfrm>
            <a:off x="152400" y="173622"/>
            <a:ext cx="2212975" cy="338554"/>
          </a:xfrm>
          <a:prstGeom prst="rect">
            <a:avLst/>
          </a:prstGeom>
          <a:noFill/>
        </p:spPr>
        <p:txBody>
          <a:bodyPr wrap="square" rtlCol="0">
            <a:spAutoFit/>
          </a:bodyPr>
          <a:lstStyle/>
          <a:p>
            <a:r>
              <a:rPr lang="en-US" sz="1600" b="1" i="1" dirty="0">
                <a:solidFill>
                  <a:schemeClr val="bg1"/>
                </a:solidFill>
              </a:rPr>
              <a:t>#</a:t>
            </a:r>
            <a:r>
              <a:rPr lang="en-US" sz="1600" b="1" i="1" dirty="0" err="1">
                <a:solidFill>
                  <a:schemeClr val="bg1"/>
                </a:solidFill>
              </a:rPr>
              <a:t>nTIDELearn</a:t>
            </a:r>
            <a:endParaRPr lang="en-US" sz="1600" b="1" i="1" dirty="0">
              <a:solidFill>
                <a:schemeClr val="bg1"/>
              </a:solidFill>
            </a:endParaRPr>
          </a:p>
        </p:txBody>
      </p:sp>
      <p:pic>
        <p:nvPicPr>
          <p:cNvPr id="5" name="Picture 4">
            <a:extLst>
              <a:ext uri="{FF2B5EF4-FFF2-40B4-BE49-F238E27FC236}">
                <a16:creationId xmlns:a16="http://schemas.microsoft.com/office/drawing/2014/main" id="{7CDD0940-BF48-41A9-BBF0-5B087FF0C175}"/>
              </a:ext>
            </a:extLst>
          </p:cNvPr>
          <p:cNvPicPr>
            <a:picLocks noChangeAspect="1"/>
          </p:cNvPicPr>
          <p:nvPr/>
        </p:nvPicPr>
        <p:blipFill>
          <a:blip r:embed="rId5"/>
          <a:stretch>
            <a:fillRect/>
          </a:stretch>
        </p:blipFill>
        <p:spPr>
          <a:xfrm>
            <a:off x="10972800" y="101587"/>
            <a:ext cx="952549" cy="482625"/>
          </a:xfrm>
          <a:prstGeom prst="rect">
            <a:avLst/>
          </a:prstGeom>
        </p:spPr>
      </p:pic>
      <p:sp>
        <p:nvSpPr>
          <p:cNvPr id="7" name="Slide Number Placeholder 6">
            <a:extLst>
              <a:ext uri="{FF2B5EF4-FFF2-40B4-BE49-F238E27FC236}">
                <a16:creationId xmlns:a16="http://schemas.microsoft.com/office/drawing/2014/main" id="{32BB1AA3-27D5-4581-936E-0FA4B0437B94}"/>
              </a:ext>
            </a:extLst>
          </p:cNvPr>
          <p:cNvSpPr>
            <a:spLocks noGrp="1"/>
          </p:cNvSpPr>
          <p:nvPr>
            <p:ph type="sldNum" sz="quarter" idx="10"/>
          </p:nvPr>
        </p:nvSpPr>
        <p:spPr/>
        <p:txBody>
          <a:bodyPr/>
          <a:lstStyle/>
          <a:p>
            <a:pPr>
              <a:defRPr/>
            </a:pPr>
            <a:fld id="{843CCB1A-5FAC-44C2-A958-39EC00897567}" type="slidenum">
              <a:rPr lang="en-US" smtClean="0"/>
              <a:pPr>
                <a:defRPr/>
              </a:pPr>
              <a:t>56</a:t>
            </a:fld>
            <a:endParaRPr lang="en-US"/>
          </a:p>
        </p:txBody>
      </p:sp>
    </p:spTree>
    <p:extLst>
      <p:ext uri="{BB962C8B-B14F-4D97-AF65-F5344CB8AC3E}">
        <p14:creationId xmlns:p14="http://schemas.microsoft.com/office/powerpoint/2010/main" val="26853422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0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body" idx="1"/>
          </p:nvPr>
        </p:nvSpPr>
        <p:spPr>
          <a:xfrm>
            <a:off x="1943100" y="1676400"/>
            <a:ext cx="8496300" cy="4699000"/>
          </a:xfrm>
        </p:spPr>
        <p:txBody>
          <a:bodyPr/>
          <a:lstStyle/>
          <a:p>
            <a:pPr>
              <a:spcBef>
                <a:spcPts val="1800"/>
              </a:spcBef>
            </a:pPr>
            <a:r>
              <a:rPr lang="en-US" sz="2400" dirty="0"/>
              <a:t>If you have any questions following this recording, please contact us at </a:t>
            </a:r>
            <a:r>
              <a:rPr lang="en-US" sz="2400" u="sng" dirty="0">
                <a:hlinkClick r:id="rId5"/>
              </a:rPr>
              <a:t>disability.statistics@unh.edu</a:t>
            </a:r>
            <a:r>
              <a:rPr lang="en-US" sz="2400" dirty="0"/>
              <a:t>, or toll free at 866-538-9521 for more information. Thanks for joining us. Enjoy today's webinar!</a:t>
            </a:r>
          </a:p>
          <a:p>
            <a:pPr>
              <a:spcBef>
                <a:spcPts val="1800"/>
              </a:spcBef>
            </a:pPr>
            <a:endParaRPr lang="en-US" sz="2400" dirty="0"/>
          </a:p>
        </p:txBody>
      </p:sp>
      <p:sp>
        <p:nvSpPr>
          <p:cNvPr id="3075" name="Text Box 12"/>
          <p:cNvSpPr txBox="1">
            <a:spLocks noGrp="1" noChangeArrowheads="1"/>
          </p:cNvSpPr>
          <p:nvPr>
            <p:ph type="title"/>
          </p:nvPr>
        </p:nvSpPr>
        <p:spPr bwMode="auto">
          <a:xfrm>
            <a:off x="1515532" y="685800"/>
            <a:ext cx="9144000" cy="83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3600" b="1" u="sng" dirty="0">
                <a:solidFill>
                  <a:schemeClr val="tx1"/>
                </a:solidFill>
                <a:latin typeface="Calibri" panose="020F0502020204030204" pitchFamily="34" charset="0"/>
              </a:rPr>
              <a:t>Up Front Matters</a:t>
            </a:r>
          </a:p>
        </p:txBody>
      </p:sp>
      <p:sp>
        <p:nvSpPr>
          <p:cNvPr id="3076" name="Rectangle 14"/>
          <p:cNvSpPr>
            <a:spLocks noChangeArrowheads="1"/>
          </p:cNvSpPr>
          <p:nvPr/>
        </p:nvSpPr>
        <p:spPr bwMode="auto">
          <a:xfrm>
            <a:off x="1524000" y="0"/>
            <a:ext cx="9144000" cy="60960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p>
        </p:txBody>
      </p:sp>
      <p:sp>
        <p:nvSpPr>
          <p:cNvPr id="11" name="TextBox 10"/>
          <p:cNvSpPr txBox="1"/>
          <p:nvPr/>
        </p:nvSpPr>
        <p:spPr>
          <a:xfrm>
            <a:off x="1792289" y="152400"/>
            <a:ext cx="2212975" cy="338554"/>
          </a:xfrm>
          <a:prstGeom prst="rect">
            <a:avLst/>
          </a:prstGeom>
          <a:noFill/>
        </p:spPr>
        <p:txBody>
          <a:bodyPr wrap="square" rtlCol="0">
            <a:spAutoFit/>
          </a:bodyPr>
          <a:lstStyle/>
          <a:p>
            <a:r>
              <a:rPr lang="en-US" sz="1600" b="1" i="1" dirty="0">
                <a:solidFill>
                  <a:schemeClr val="bg1"/>
                </a:solidFill>
              </a:rPr>
              <a:t>#</a:t>
            </a:r>
            <a:r>
              <a:rPr lang="en-US" sz="1600" b="1" i="1" dirty="0" err="1">
                <a:solidFill>
                  <a:schemeClr val="bg1"/>
                </a:solidFill>
              </a:rPr>
              <a:t>nTIDELearn</a:t>
            </a:r>
            <a:endParaRPr lang="en-US" sz="1600" b="1" i="1" dirty="0">
              <a:solidFill>
                <a:schemeClr val="bg1"/>
              </a:solidFill>
            </a:endParaRPr>
          </a:p>
        </p:txBody>
      </p:sp>
      <p:pic>
        <p:nvPicPr>
          <p:cNvPr id="5" name="Picture 4"/>
          <p:cNvPicPr>
            <a:picLocks noChangeAspect="1"/>
          </p:cNvPicPr>
          <p:nvPr/>
        </p:nvPicPr>
        <p:blipFill>
          <a:blip r:embed="rId6"/>
          <a:stretch>
            <a:fillRect/>
          </a:stretch>
        </p:blipFill>
        <p:spPr>
          <a:xfrm>
            <a:off x="9673267" y="80365"/>
            <a:ext cx="952549" cy="482625"/>
          </a:xfrm>
          <a:prstGeom prst="rect">
            <a:avLst/>
          </a:prstGeom>
        </p:spPr>
      </p:pic>
      <p:pic>
        <p:nvPicPr>
          <p:cNvPr id="3" name="nTIDE-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600201" y="685801"/>
            <a:ext cx="485201" cy="485201"/>
          </a:xfrm>
          <a:prstGeom prst="rect">
            <a:avLst/>
          </a:prstGeom>
        </p:spPr>
      </p:pic>
      <p:sp>
        <p:nvSpPr>
          <p:cNvPr id="9" name="Slide Number Placeholder 7">
            <a:extLst>
              <a:ext uri="{FF2B5EF4-FFF2-40B4-BE49-F238E27FC236}">
                <a16:creationId xmlns:a16="http://schemas.microsoft.com/office/drawing/2014/main" id="{D619131F-2933-44B2-9BC5-61AB18F9D204}"/>
              </a:ext>
            </a:extLst>
          </p:cNvPr>
          <p:cNvSpPr txBox="1">
            <a:spLocks/>
          </p:cNvSpPr>
          <p:nvPr/>
        </p:nvSpPr>
        <p:spPr>
          <a:xfrm>
            <a:off x="1524000" y="6366687"/>
            <a:ext cx="685800" cy="476250"/>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defRPr/>
            </a:pPr>
            <a:fld id="{843CCB1A-5FAC-44C2-A958-39EC00897567}" type="slidenum">
              <a:rPr lang="en-US" smtClean="0"/>
              <a:pPr algn="ctr">
                <a:defRPr/>
              </a:pPr>
              <a:t>6</a:t>
            </a:fld>
            <a:endParaRPr lang="en-US" dirty="0"/>
          </a:p>
        </p:txBody>
      </p:sp>
      <p:sp>
        <p:nvSpPr>
          <p:cNvPr id="2" name="Rectangle 14">
            <a:extLst>
              <a:ext uri="{FF2B5EF4-FFF2-40B4-BE49-F238E27FC236}">
                <a16:creationId xmlns:a16="http://schemas.microsoft.com/office/drawing/2014/main" id="{2E004BDE-91F1-49AA-883A-FBC61D76C34D}"/>
              </a:ext>
            </a:extLst>
          </p:cNvPr>
          <p:cNvSpPr>
            <a:spLocks noChangeArrowheads="1"/>
          </p:cNvSpPr>
          <p:nvPr/>
        </p:nvSpPr>
        <p:spPr bwMode="auto">
          <a:xfrm>
            <a:off x="0" y="0"/>
            <a:ext cx="12192000" cy="68580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 name="TextBox 3">
            <a:extLst>
              <a:ext uri="{FF2B5EF4-FFF2-40B4-BE49-F238E27FC236}">
                <a16:creationId xmlns:a16="http://schemas.microsoft.com/office/drawing/2014/main" id="{0FC78201-12DF-4EBD-A7C4-A98C49714508}"/>
              </a:ext>
            </a:extLst>
          </p:cNvPr>
          <p:cNvSpPr txBox="1"/>
          <p:nvPr/>
        </p:nvSpPr>
        <p:spPr>
          <a:xfrm>
            <a:off x="152400" y="173622"/>
            <a:ext cx="2212975" cy="338554"/>
          </a:xfrm>
          <a:prstGeom prst="rect">
            <a:avLst/>
          </a:prstGeom>
          <a:noFill/>
        </p:spPr>
        <p:txBody>
          <a:bodyPr wrap="square" rtlCol="0">
            <a:spAutoFit/>
          </a:bodyPr>
          <a:lstStyle/>
          <a:p>
            <a:r>
              <a:rPr lang="en-US" sz="1600" b="1" i="1" dirty="0">
                <a:solidFill>
                  <a:schemeClr val="bg1"/>
                </a:solidFill>
              </a:rPr>
              <a:t>#</a:t>
            </a:r>
            <a:r>
              <a:rPr lang="en-US" sz="1600" b="1" i="1" dirty="0" err="1">
                <a:solidFill>
                  <a:schemeClr val="bg1"/>
                </a:solidFill>
              </a:rPr>
              <a:t>nTIDELearn</a:t>
            </a:r>
            <a:endParaRPr lang="en-US" sz="1600" b="1" i="1" dirty="0">
              <a:solidFill>
                <a:schemeClr val="bg1"/>
              </a:solidFill>
            </a:endParaRPr>
          </a:p>
        </p:txBody>
      </p:sp>
      <p:pic>
        <p:nvPicPr>
          <p:cNvPr id="6" name="Picture 5">
            <a:extLst>
              <a:ext uri="{FF2B5EF4-FFF2-40B4-BE49-F238E27FC236}">
                <a16:creationId xmlns:a16="http://schemas.microsoft.com/office/drawing/2014/main" id="{7187500A-E60A-4D90-B191-CB21876DDF62}"/>
              </a:ext>
            </a:extLst>
          </p:cNvPr>
          <p:cNvPicPr>
            <a:picLocks noChangeAspect="1"/>
          </p:cNvPicPr>
          <p:nvPr/>
        </p:nvPicPr>
        <p:blipFill>
          <a:blip r:embed="rId6"/>
          <a:stretch>
            <a:fillRect/>
          </a:stretch>
        </p:blipFill>
        <p:spPr>
          <a:xfrm>
            <a:off x="10972800" y="101587"/>
            <a:ext cx="952549" cy="482625"/>
          </a:xfrm>
          <a:prstGeom prst="rect">
            <a:avLst/>
          </a:prstGeom>
        </p:spPr>
      </p:pic>
      <p:sp>
        <p:nvSpPr>
          <p:cNvPr id="8" name="Slide Number Placeholder 7">
            <a:extLst>
              <a:ext uri="{FF2B5EF4-FFF2-40B4-BE49-F238E27FC236}">
                <a16:creationId xmlns:a16="http://schemas.microsoft.com/office/drawing/2014/main" id="{675AB34A-656D-49E7-BB21-3E9217F5460A}"/>
              </a:ext>
            </a:extLst>
          </p:cNvPr>
          <p:cNvSpPr>
            <a:spLocks noGrp="1"/>
          </p:cNvSpPr>
          <p:nvPr>
            <p:ph type="sldNum" sz="quarter" idx="10"/>
          </p:nvPr>
        </p:nvSpPr>
        <p:spPr/>
        <p:txBody>
          <a:bodyPr/>
          <a:lstStyle/>
          <a:p>
            <a:pPr>
              <a:defRPr/>
            </a:pPr>
            <a:fld id="{843CCB1A-5FAC-44C2-A958-39EC00897567}" type="slidenum">
              <a:rPr lang="en-US" smtClean="0"/>
              <a:pPr>
                <a:defRPr/>
              </a:pPr>
              <a:t>6</a:t>
            </a:fld>
            <a:endParaRPr lang="en-US"/>
          </a:p>
        </p:txBody>
      </p:sp>
    </p:spTree>
    <p:extLst>
      <p:ext uri="{BB962C8B-B14F-4D97-AF65-F5344CB8AC3E}">
        <p14:creationId xmlns:p14="http://schemas.microsoft.com/office/powerpoint/2010/main" val="81341910"/>
      </p:ext>
    </p:extLst>
  </p:cSld>
  <p:clrMapOvr>
    <a:masterClrMapping/>
  </p:clrMapOvr>
  <mc:AlternateContent xmlns:mc="http://schemas.openxmlformats.org/markup-compatibility/2006" xmlns:p14="http://schemas.microsoft.com/office/powerpoint/2010/main">
    <mc:Choice Requires="p14">
      <p:transition p14:dur="10" advClick="0" advTm="18000"/>
    </mc:Choice>
    <mc:Fallback xmlns="">
      <p:transition advClick="0" advTm="1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1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0" objId="2"/>
        <p14:stopEvt time="39077" objId="2"/>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12"/>
          <p:cNvSpPr txBox="1">
            <a:spLocks noGrp="1" noChangeArrowheads="1"/>
          </p:cNvSpPr>
          <p:nvPr>
            <p:ph type="title"/>
          </p:nvPr>
        </p:nvSpPr>
        <p:spPr bwMode="auto">
          <a:xfrm>
            <a:off x="990600" y="1752600"/>
            <a:ext cx="10058400" cy="83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5400" b="1" u="sng" dirty="0">
                <a:solidFill>
                  <a:schemeClr val="tx1"/>
                </a:solidFill>
                <a:latin typeface="Calibri" panose="020F0502020204030204" pitchFamily="34" charset="0"/>
              </a:rPr>
              <a:t>Welcome</a:t>
            </a:r>
            <a:br>
              <a:rPr lang="en-US" sz="1200" b="1" u="sng" dirty="0">
                <a:solidFill>
                  <a:schemeClr val="tx1"/>
                </a:solidFill>
                <a:latin typeface="Calibri" panose="020F0502020204030204" pitchFamily="34" charset="0"/>
              </a:rPr>
            </a:br>
            <a:br>
              <a:rPr lang="en-US" sz="1200" b="1" u="sng" dirty="0">
                <a:solidFill>
                  <a:schemeClr val="tx1"/>
                </a:solidFill>
                <a:latin typeface="Calibri" panose="020F0502020204030204" pitchFamily="34" charset="0"/>
              </a:rPr>
            </a:br>
            <a:br>
              <a:rPr lang="en-US" sz="1200" b="1" u="sng" dirty="0">
                <a:solidFill>
                  <a:schemeClr val="tx1"/>
                </a:solidFill>
                <a:latin typeface="Calibri" panose="020F0502020204030204" pitchFamily="34" charset="0"/>
              </a:rPr>
            </a:br>
            <a:r>
              <a:rPr lang="en-US" sz="3600" dirty="0">
                <a:solidFill>
                  <a:schemeClr val="tx1"/>
                </a:solidFill>
                <a:latin typeface="Calibri" panose="020F0502020204030204" pitchFamily="34" charset="0"/>
              </a:rPr>
              <a:t>Andrew Houtenville</a:t>
            </a:r>
            <a:br>
              <a:rPr lang="en-US" sz="3200" dirty="0">
                <a:solidFill>
                  <a:schemeClr val="tx1"/>
                </a:solidFill>
                <a:latin typeface="Calibri" panose="020F0502020204030204" pitchFamily="34" charset="0"/>
              </a:rPr>
            </a:br>
            <a:r>
              <a:rPr lang="en-US" sz="2800" dirty="0">
                <a:solidFill>
                  <a:schemeClr val="tx1"/>
                </a:solidFill>
                <a:latin typeface="Calibri" panose="020F0502020204030204" pitchFamily="34" charset="0"/>
              </a:rPr>
              <a:t>University of New Hampshire</a:t>
            </a:r>
          </a:p>
        </p:txBody>
      </p:sp>
      <p:sp>
        <p:nvSpPr>
          <p:cNvPr id="3076" name="Rectangle 14"/>
          <p:cNvSpPr>
            <a:spLocks noChangeArrowheads="1"/>
          </p:cNvSpPr>
          <p:nvPr/>
        </p:nvSpPr>
        <p:spPr bwMode="auto">
          <a:xfrm>
            <a:off x="1524000" y="0"/>
            <a:ext cx="9144000" cy="60960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 name="TextBox 9"/>
          <p:cNvSpPr txBox="1"/>
          <p:nvPr/>
        </p:nvSpPr>
        <p:spPr>
          <a:xfrm>
            <a:off x="1792289" y="152400"/>
            <a:ext cx="2212975" cy="338554"/>
          </a:xfrm>
          <a:prstGeom prst="rect">
            <a:avLst/>
          </a:prstGeom>
          <a:noFill/>
        </p:spPr>
        <p:txBody>
          <a:bodyPr wrap="square" rtlCol="0">
            <a:spAutoFit/>
          </a:bodyPr>
          <a:lstStyle/>
          <a:p>
            <a:r>
              <a:rPr lang="en-US" sz="1600" b="1" i="1" dirty="0">
                <a:solidFill>
                  <a:schemeClr val="bg1"/>
                </a:solidFill>
              </a:rPr>
              <a:t>#</a:t>
            </a:r>
            <a:r>
              <a:rPr lang="en-US" sz="1600" b="1" i="1" dirty="0" err="1">
                <a:solidFill>
                  <a:schemeClr val="bg1"/>
                </a:solidFill>
              </a:rPr>
              <a:t>nTIDELearn</a:t>
            </a:r>
            <a:endParaRPr lang="en-US" sz="1600" b="1" i="1" dirty="0">
              <a:solidFill>
                <a:schemeClr val="bg1"/>
              </a:solidFill>
            </a:endParaRPr>
          </a:p>
        </p:txBody>
      </p:sp>
      <p:pic>
        <p:nvPicPr>
          <p:cNvPr id="11" name="Picture 10"/>
          <p:cNvPicPr>
            <a:picLocks noChangeAspect="1"/>
          </p:cNvPicPr>
          <p:nvPr/>
        </p:nvPicPr>
        <p:blipFill>
          <a:blip r:embed="rId3"/>
          <a:stretch>
            <a:fillRect/>
          </a:stretch>
        </p:blipFill>
        <p:spPr>
          <a:xfrm>
            <a:off x="9673267" y="80365"/>
            <a:ext cx="952549" cy="482625"/>
          </a:xfrm>
          <a:prstGeom prst="rect">
            <a:avLst/>
          </a:prstGeom>
        </p:spPr>
      </p:pic>
      <p:sp>
        <p:nvSpPr>
          <p:cNvPr id="2" name="Rectangle 14">
            <a:extLst>
              <a:ext uri="{FF2B5EF4-FFF2-40B4-BE49-F238E27FC236}">
                <a16:creationId xmlns:a16="http://schemas.microsoft.com/office/drawing/2014/main" id="{0968A7B3-D317-4ED5-A24C-667ADF1C51C8}"/>
              </a:ext>
            </a:extLst>
          </p:cNvPr>
          <p:cNvSpPr>
            <a:spLocks noChangeArrowheads="1"/>
          </p:cNvSpPr>
          <p:nvPr/>
        </p:nvSpPr>
        <p:spPr bwMode="auto">
          <a:xfrm>
            <a:off x="0" y="0"/>
            <a:ext cx="12192000" cy="68580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 name="TextBox 2">
            <a:extLst>
              <a:ext uri="{FF2B5EF4-FFF2-40B4-BE49-F238E27FC236}">
                <a16:creationId xmlns:a16="http://schemas.microsoft.com/office/drawing/2014/main" id="{E86CAE3A-96FF-4668-8B8C-4275CA08A824}"/>
              </a:ext>
            </a:extLst>
          </p:cNvPr>
          <p:cNvSpPr txBox="1"/>
          <p:nvPr/>
        </p:nvSpPr>
        <p:spPr>
          <a:xfrm>
            <a:off x="152400" y="173622"/>
            <a:ext cx="2212975" cy="338554"/>
          </a:xfrm>
          <a:prstGeom prst="rect">
            <a:avLst/>
          </a:prstGeom>
          <a:noFill/>
        </p:spPr>
        <p:txBody>
          <a:bodyPr wrap="square" rtlCol="0">
            <a:spAutoFit/>
          </a:bodyPr>
          <a:lstStyle/>
          <a:p>
            <a:r>
              <a:rPr lang="en-US" sz="1600" b="1" i="1" dirty="0">
                <a:solidFill>
                  <a:schemeClr val="bg1"/>
                </a:solidFill>
              </a:rPr>
              <a:t>#</a:t>
            </a:r>
            <a:r>
              <a:rPr lang="en-US" sz="1600" b="1" i="1" dirty="0" err="1">
                <a:solidFill>
                  <a:schemeClr val="bg1"/>
                </a:solidFill>
              </a:rPr>
              <a:t>nTIDELearn</a:t>
            </a:r>
            <a:endParaRPr lang="en-US" sz="1600" b="1" i="1" dirty="0">
              <a:solidFill>
                <a:schemeClr val="bg1"/>
              </a:solidFill>
            </a:endParaRPr>
          </a:p>
        </p:txBody>
      </p:sp>
      <p:pic>
        <p:nvPicPr>
          <p:cNvPr id="4" name="Picture 3">
            <a:extLst>
              <a:ext uri="{FF2B5EF4-FFF2-40B4-BE49-F238E27FC236}">
                <a16:creationId xmlns:a16="http://schemas.microsoft.com/office/drawing/2014/main" id="{9CA6C964-1D83-42AD-B997-02DD138758DE}"/>
              </a:ext>
            </a:extLst>
          </p:cNvPr>
          <p:cNvPicPr>
            <a:picLocks noChangeAspect="1"/>
          </p:cNvPicPr>
          <p:nvPr/>
        </p:nvPicPr>
        <p:blipFill>
          <a:blip r:embed="rId3"/>
          <a:stretch>
            <a:fillRect/>
          </a:stretch>
        </p:blipFill>
        <p:spPr>
          <a:xfrm>
            <a:off x="10972800" y="101587"/>
            <a:ext cx="952549" cy="482625"/>
          </a:xfrm>
          <a:prstGeom prst="rect">
            <a:avLst/>
          </a:prstGeom>
        </p:spPr>
      </p:pic>
      <p:sp>
        <p:nvSpPr>
          <p:cNvPr id="6" name="Slide Number Placeholder 5">
            <a:extLst>
              <a:ext uri="{FF2B5EF4-FFF2-40B4-BE49-F238E27FC236}">
                <a16:creationId xmlns:a16="http://schemas.microsoft.com/office/drawing/2014/main" id="{73AA9E5C-1417-42F1-9189-9A9716853199}"/>
              </a:ext>
            </a:extLst>
          </p:cNvPr>
          <p:cNvSpPr>
            <a:spLocks noGrp="1"/>
          </p:cNvSpPr>
          <p:nvPr>
            <p:ph type="sldNum" sz="quarter" idx="10"/>
          </p:nvPr>
        </p:nvSpPr>
        <p:spPr/>
        <p:txBody>
          <a:bodyPr/>
          <a:lstStyle/>
          <a:p>
            <a:pPr>
              <a:defRPr/>
            </a:pPr>
            <a:fld id="{843CCB1A-5FAC-44C2-A958-39EC00897567}" type="slidenum">
              <a:rPr lang="en-US" smtClean="0"/>
              <a:pPr>
                <a:defRPr/>
              </a:pPr>
              <a:t>7</a:t>
            </a:fld>
            <a:endParaRPr lang="en-US"/>
          </a:p>
        </p:txBody>
      </p:sp>
    </p:spTree>
    <p:extLst>
      <p:ext uri="{BB962C8B-B14F-4D97-AF65-F5344CB8AC3E}">
        <p14:creationId xmlns:p14="http://schemas.microsoft.com/office/powerpoint/2010/main" val="25507744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2231055" y="290581"/>
            <a:ext cx="7729890" cy="1325563"/>
          </a:xfrm>
        </p:spPr>
        <p:txBody>
          <a:bodyPr>
            <a:normAutofit/>
          </a:bodyPr>
          <a:lstStyle/>
          <a:p>
            <a:r>
              <a:rPr lang="en-US" sz="3600" b="1" u="sng" dirty="0"/>
              <a:t>Enabling Closed Captioning</a:t>
            </a:r>
          </a:p>
        </p:txBody>
      </p:sp>
      <p:pic>
        <p:nvPicPr>
          <p:cNvPr id="2" name="Picture 3" descr="A screen shot of the Zoom Closed Caption options">
            <a:extLst>
              <a:ext uri="{FF2B5EF4-FFF2-40B4-BE49-F238E27FC236}">
                <a16:creationId xmlns:a16="http://schemas.microsoft.com/office/drawing/2014/main" id="{C62302C5-9F6B-4095-A7B3-557193F36F18}"/>
              </a:ext>
            </a:extLst>
          </p:cNvPr>
          <p:cNvPicPr>
            <a:picLocks noChangeAspect="1"/>
          </p:cNvPicPr>
          <p:nvPr/>
        </p:nvPicPr>
        <p:blipFill rotWithShape="1">
          <a:blip r:embed="rId3"/>
          <a:srcRect l="7577" t="29596" r="2796" b="16953"/>
          <a:stretch/>
        </p:blipFill>
        <p:spPr>
          <a:xfrm>
            <a:off x="8153400" y="2667000"/>
            <a:ext cx="3200400" cy="3017520"/>
          </a:xfrm>
          <a:prstGeom prst="rect">
            <a:avLst/>
          </a:prstGeom>
        </p:spPr>
      </p:pic>
      <p:sp>
        <p:nvSpPr>
          <p:cNvPr id="11" name="Content Placeholder 8"/>
          <p:cNvSpPr>
            <a:spLocks noGrp="1"/>
          </p:cNvSpPr>
          <p:nvPr>
            <p:ph idx="1"/>
          </p:nvPr>
        </p:nvSpPr>
        <p:spPr>
          <a:xfrm>
            <a:off x="2231054" y="1752599"/>
            <a:ext cx="5160345" cy="4419601"/>
          </a:xfrm>
        </p:spPr>
        <p:txBody>
          <a:bodyPr vert="horz" wrap="square" lIns="91440" tIns="45720" rIns="91440" bIns="45720" numCol="1" rtlCol="0" anchor="t" anchorCtr="0" compatLnSpc="1">
            <a:prstTxWarp prst="textNoShape">
              <a:avLst/>
            </a:prstTxWarp>
            <a:noAutofit/>
          </a:bodyPr>
          <a:lstStyle/>
          <a:p>
            <a:r>
              <a:rPr lang="en-US" sz="2400" dirty="0"/>
              <a:t>After selecting </a:t>
            </a:r>
            <a:r>
              <a:rPr lang="en-US" sz="2400" b="1" dirty="0"/>
              <a:t>Closed Caption</a:t>
            </a:r>
            <a:r>
              <a:rPr lang="en-US" sz="2400" dirty="0"/>
              <a:t>, pick </a:t>
            </a:r>
            <a:r>
              <a:rPr lang="en-US" sz="2400" b="1" dirty="0"/>
              <a:t>Show Subtitle</a:t>
            </a:r>
            <a:r>
              <a:rPr lang="en-US" sz="2400" dirty="0"/>
              <a:t> and the captions will appear on the bottom of your screen. </a:t>
            </a:r>
            <a:endParaRPr lang="en-US" sz="2400" dirty="0">
              <a:cs typeface="Calibri"/>
            </a:endParaRPr>
          </a:p>
          <a:p>
            <a:r>
              <a:rPr lang="en-US" sz="2400" dirty="0">
                <a:cs typeface="Calibri"/>
              </a:rPr>
              <a:t>Note: if you pick </a:t>
            </a:r>
            <a:r>
              <a:rPr lang="en-US" sz="2400" b="1" dirty="0">
                <a:cs typeface="Calibri"/>
              </a:rPr>
              <a:t>View Full Transcript</a:t>
            </a:r>
            <a:r>
              <a:rPr lang="en-US" sz="2400" dirty="0">
                <a:cs typeface="Calibri"/>
              </a:rPr>
              <a:t>, a running transcript of the captions will appear on the side.</a:t>
            </a:r>
          </a:p>
          <a:p>
            <a:r>
              <a:rPr lang="en-US" sz="2400" dirty="0">
                <a:cs typeface="Calibri"/>
              </a:rPr>
              <a:t>You can adjust the caption size by selecting </a:t>
            </a:r>
            <a:r>
              <a:rPr lang="en-US" sz="2400" b="1" dirty="0">
                <a:cs typeface="Calibri"/>
              </a:rPr>
              <a:t>Subtitle Settings</a:t>
            </a:r>
            <a:r>
              <a:rPr lang="en-US" sz="2400" dirty="0">
                <a:cs typeface="Calibri"/>
              </a:rPr>
              <a:t>.</a:t>
            </a:r>
          </a:p>
        </p:txBody>
      </p:sp>
      <p:pic>
        <p:nvPicPr>
          <p:cNvPr id="3" name="Picture 3" descr="A screenshot of a cell phone&#10;&#10;Description generated with very high confidence">
            <a:extLst>
              <a:ext uri="{FF2B5EF4-FFF2-40B4-BE49-F238E27FC236}">
                <a16:creationId xmlns:a16="http://schemas.microsoft.com/office/drawing/2014/main" id="{CAFBDA79-BD00-42DF-949A-F78C68F1BEF5}"/>
              </a:ext>
            </a:extLst>
          </p:cNvPr>
          <p:cNvPicPr>
            <a:picLocks noChangeAspect="1"/>
          </p:cNvPicPr>
          <p:nvPr/>
        </p:nvPicPr>
        <p:blipFill rotWithShape="1">
          <a:blip r:embed="rId4"/>
          <a:srcRect l="5665" t="66198" r="42515" b="-2"/>
          <a:stretch/>
        </p:blipFill>
        <p:spPr>
          <a:xfrm>
            <a:off x="7498080" y="1578149"/>
            <a:ext cx="2057401" cy="1010378"/>
          </a:xfrm>
          <a:prstGeom prst="rect">
            <a:avLst/>
          </a:prstGeom>
        </p:spPr>
      </p:pic>
      <p:sp>
        <p:nvSpPr>
          <p:cNvPr id="7" name="Slide Number Placeholder 6">
            <a:extLst>
              <a:ext uri="{FF2B5EF4-FFF2-40B4-BE49-F238E27FC236}">
                <a16:creationId xmlns:a16="http://schemas.microsoft.com/office/drawing/2014/main" id="{7141D298-D215-41D4-A18F-2E605876B6F7}"/>
              </a:ext>
            </a:extLst>
          </p:cNvPr>
          <p:cNvSpPr>
            <a:spLocks noGrp="1"/>
          </p:cNvSpPr>
          <p:nvPr>
            <p:ph type="sldNum" sz="quarter" idx="10"/>
          </p:nvPr>
        </p:nvSpPr>
        <p:spPr/>
        <p:txBody>
          <a:bodyPr/>
          <a:lstStyle/>
          <a:p>
            <a:pPr>
              <a:defRPr/>
            </a:pPr>
            <a:fld id="{843CCB1A-5FAC-44C2-A958-39EC00897567}" type="slidenum">
              <a:rPr lang="en-US" smtClean="0"/>
              <a:pPr>
                <a:defRPr/>
              </a:pPr>
              <a:t>8</a:t>
            </a:fld>
            <a:endParaRPr lang="en-US"/>
          </a:p>
        </p:txBody>
      </p:sp>
    </p:spTree>
    <p:extLst>
      <p:ext uri="{BB962C8B-B14F-4D97-AF65-F5344CB8AC3E}">
        <p14:creationId xmlns:p14="http://schemas.microsoft.com/office/powerpoint/2010/main" val="3586526010"/>
      </p:ext>
    </p:extLst>
  </p:cSld>
  <p:clrMapOvr>
    <a:masterClrMapping/>
  </p:clrMapOvr>
  <mc:AlternateContent xmlns:mc="http://schemas.openxmlformats.org/markup-compatibility/2006" xmlns:p14="http://schemas.microsoft.com/office/powerpoint/2010/main">
    <mc:Choice Requires="p14">
      <p:transition p14:dur="10" advClick="0" advTm="33000"/>
    </mc:Choice>
    <mc:Fallback xmlns="">
      <p:transition advClick="0" advTm="3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25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8" dur="250" fill="hold"/>
                                        <p:tgtEl>
                                          <p:spTgt spid="11">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 calcmode="lin" valueType="num">
                                      <p:cBhvr additive="base">
                                        <p:cTn id="13" dur="250" fill="hold"/>
                                        <p:tgtEl>
                                          <p:spTgt spid="11">
                                            <p:txEl>
                                              <p:pRg st="1" end="1"/>
                                            </p:txEl>
                                          </p:spTgt>
                                        </p:tgtEl>
                                        <p:attrNameLst>
                                          <p:attrName>ppt_x</p:attrName>
                                        </p:attrNameLst>
                                      </p:cBhvr>
                                      <p:tavLst>
                                        <p:tav tm="0">
                                          <p:val>
                                            <p:strVal val="0-#ppt_w/2"/>
                                          </p:val>
                                        </p:tav>
                                        <p:tav tm="100000">
                                          <p:val>
                                            <p:strVal val="#ppt_x"/>
                                          </p:val>
                                        </p:tav>
                                      </p:tavLst>
                                    </p:anim>
                                    <p:anim calcmode="lin" valueType="num">
                                      <p:cBhvr additive="base">
                                        <p:cTn id="14" dur="250" fill="hold"/>
                                        <p:tgtEl>
                                          <p:spTgt spid="11">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anim calcmode="lin" valueType="num">
                                      <p:cBhvr additive="base">
                                        <p:cTn id="19" dur="250" fill="hold"/>
                                        <p:tgtEl>
                                          <p:spTgt spid="11">
                                            <p:txEl>
                                              <p:pRg st="2" end="2"/>
                                            </p:txEl>
                                          </p:spTgt>
                                        </p:tgtEl>
                                        <p:attrNameLst>
                                          <p:attrName>ppt_x</p:attrName>
                                        </p:attrNameLst>
                                      </p:cBhvr>
                                      <p:tavLst>
                                        <p:tav tm="0">
                                          <p:val>
                                            <p:strVal val="0-#ppt_w/2"/>
                                          </p:val>
                                        </p:tav>
                                        <p:tav tm="100000">
                                          <p:val>
                                            <p:strVal val="#ppt_x"/>
                                          </p:val>
                                        </p:tav>
                                      </p:tavLst>
                                    </p:anim>
                                    <p:anim calcmode="lin" valueType="num">
                                      <p:cBhvr additive="base">
                                        <p:cTn id="20" dur="250" fill="hold"/>
                                        <p:tgtEl>
                                          <p:spTgt spid="11">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body" idx="1"/>
          </p:nvPr>
        </p:nvSpPr>
        <p:spPr>
          <a:xfrm>
            <a:off x="1866900" y="1676400"/>
            <a:ext cx="8496300" cy="2897188"/>
          </a:xfrm>
        </p:spPr>
        <p:txBody>
          <a:bodyPr/>
          <a:lstStyle/>
          <a:p>
            <a:pPr>
              <a:spcBef>
                <a:spcPts val="1800"/>
              </a:spcBef>
            </a:pPr>
            <a:r>
              <a:rPr lang="en-US" dirty="0">
                <a:latin typeface="Calibri" panose="020F0502020204030204" pitchFamily="34" charset="0"/>
              </a:rPr>
              <a:t>nTIDE Lunch &amp; Learn: </a:t>
            </a:r>
          </a:p>
          <a:p>
            <a:pPr lvl="1">
              <a:spcBef>
                <a:spcPts val="1800"/>
              </a:spcBef>
            </a:pPr>
            <a:r>
              <a:rPr lang="en-US" sz="2400" dirty="0">
                <a:latin typeface="Calibri" panose="020F0502020204030204" pitchFamily="34" charset="0"/>
              </a:rPr>
              <a:t>Occurs at noon Eastern-time on the first Friday day of each month, with the release of the </a:t>
            </a:r>
            <a:r>
              <a:rPr lang="en-US" sz="2400" u="sng" dirty="0">
                <a:latin typeface="Calibri" panose="020F0502020204030204" pitchFamily="34" charset="0"/>
              </a:rPr>
              <a:t>nTIDE Report</a:t>
            </a:r>
            <a:r>
              <a:rPr lang="en-US" sz="2400" dirty="0">
                <a:latin typeface="Calibri" panose="020F0502020204030204" pitchFamily="34" charset="0"/>
              </a:rPr>
              <a:t>.</a:t>
            </a:r>
          </a:p>
          <a:p>
            <a:pPr lvl="1">
              <a:spcBef>
                <a:spcPts val="1800"/>
              </a:spcBef>
            </a:pPr>
            <a:r>
              <a:rPr lang="en-US" sz="2400" dirty="0">
                <a:latin typeface="Calibri" panose="020F0502020204030204" pitchFamily="34" charset="0"/>
              </a:rPr>
              <a:t>A joint effort of the University of New Hampshire, Kessler Foundation, and the Association of University Centers on Disability (AUCD).</a:t>
            </a:r>
          </a:p>
          <a:p>
            <a:pPr lvl="1">
              <a:spcBef>
                <a:spcPts val="1800"/>
              </a:spcBef>
            </a:pPr>
            <a:r>
              <a:rPr lang="en-US" sz="2400" dirty="0">
                <a:latin typeface="Calibri" panose="020F0502020204030204" pitchFamily="34" charset="0"/>
              </a:rPr>
              <a:t>A part of the Rehabilitation and Research Training Center on Employment Policy and Measurement, which is funded by the National Institute on Disability, Independent Living and Rehabilitation Research (NIDILRR), grant no. 90RT0537.  </a:t>
            </a:r>
          </a:p>
        </p:txBody>
      </p:sp>
      <p:sp>
        <p:nvSpPr>
          <p:cNvPr id="3075" name="Text Box 12"/>
          <p:cNvSpPr txBox="1">
            <a:spLocks noGrp="1" noChangeArrowheads="1"/>
          </p:cNvSpPr>
          <p:nvPr>
            <p:ph type="title"/>
          </p:nvPr>
        </p:nvSpPr>
        <p:spPr bwMode="auto">
          <a:xfrm>
            <a:off x="1532467" y="685800"/>
            <a:ext cx="9144000" cy="83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3600" b="1" u="sng" dirty="0">
                <a:solidFill>
                  <a:schemeClr val="tx1"/>
                </a:solidFill>
                <a:latin typeface="Calibri" panose="020F0502020204030204" pitchFamily="34" charset="0"/>
              </a:rPr>
              <a:t>Up Front Matters</a:t>
            </a:r>
          </a:p>
        </p:txBody>
      </p:sp>
      <p:sp>
        <p:nvSpPr>
          <p:cNvPr id="3076" name="Rectangle 14"/>
          <p:cNvSpPr>
            <a:spLocks noChangeArrowheads="1"/>
          </p:cNvSpPr>
          <p:nvPr/>
        </p:nvSpPr>
        <p:spPr bwMode="auto">
          <a:xfrm>
            <a:off x="1524000" y="0"/>
            <a:ext cx="9144000" cy="60960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 name="TextBox 9"/>
          <p:cNvSpPr txBox="1"/>
          <p:nvPr/>
        </p:nvSpPr>
        <p:spPr>
          <a:xfrm>
            <a:off x="1792289" y="152400"/>
            <a:ext cx="2212975" cy="338554"/>
          </a:xfrm>
          <a:prstGeom prst="rect">
            <a:avLst/>
          </a:prstGeom>
          <a:noFill/>
        </p:spPr>
        <p:txBody>
          <a:bodyPr wrap="square" rtlCol="0">
            <a:spAutoFit/>
          </a:bodyPr>
          <a:lstStyle/>
          <a:p>
            <a:r>
              <a:rPr lang="en-US" sz="1600" b="1" i="1" dirty="0">
                <a:solidFill>
                  <a:schemeClr val="bg1"/>
                </a:solidFill>
              </a:rPr>
              <a:t>#</a:t>
            </a:r>
            <a:r>
              <a:rPr lang="en-US" sz="1600" b="1" i="1" dirty="0" err="1">
                <a:solidFill>
                  <a:schemeClr val="bg1"/>
                </a:solidFill>
              </a:rPr>
              <a:t>nTIDELearn</a:t>
            </a:r>
            <a:endParaRPr lang="en-US" sz="1600" b="1" i="1" dirty="0">
              <a:solidFill>
                <a:schemeClr val="bg1"/>
              </a:solidFill>
            </a:endParaRPr>
          </a:p>
        </p:txBody>
      </p:sp>
      <p:pic>
        <p:nvPicPr>
          <p:cNvPr id="11" name="Picture 10"/>
          <p:cNvPicPr>
            <a:picLocks noChangeAspect="1"/>
          </p:cNvPicPr>
          <p:nvPr/>
        </p:nvPicPr>
        <p:blipFill>
          <a:blip r:embed="rId3"/>
          <a:stretch>
            <a:fillRect/>
          </a:stretch>
        </p:blipFill>
        <p:spPr>
          <a:xfrm>
            <a:off x="9673267" y="80365"/>
            <a:ext cx="952549" cy="482625"/>
          </a:xfrm>
          <a:prstGeom prst="rect">
            <a:avLst/>
          </a:prstGeom>
        </p:spPr>
      </p:pic>
      <p:sp>
        <p:nvSpPr>
          <p:cNvPr id="2" name="Rectangle 14">
            <a:extLst>
              <a:ext uri="{FF2B5EF4-FFF2-40B4-BE49-F238E27FC236}">
                <a16:creationId xmlns:a16="http://schemas.microsoft.com/office/drawing/2014/main" id="{91388121-2126-4919-946B-74392BE54478}"/>
              </a:ext>
            </a:extLst>
          </p:cNvPr>
          <p:cNvSpPr>
            <a:spLocks noChangeArrowheads="1"/>
          </p:cNvSpPr>
          <p:nvPr/>
        </p:nvSpPr>
        <p:spPr bwMode="auto">
          <a:xfrm>
            <a:off x="0" y="0"/>
            <a:ext cx="12192000" cy="68580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 name="TextBox 2">
            <a:extLst>
              <a:ext uri="{FF2B5EF4-FFF2-40B4-BE49-F238E27FC236}">
                <a16:creationId xmlns:a16="http://schemas.microsoft.com/office/drawing/2014/main" id="{958B169F-6B31-46A4-951D-B53E22FB39BE}"/>
              </a:ext>
            </a:extLst>
          </p:cNvPr>
          <p:cNvSpPr txBox="1"/>
          <p:nvPr/>
        </p:nvSpPr>
        <p:spPr>
          <a:xfrm>
            <a:off x="152400" y="173622"/>
            <a:ext cx="2212975" cy="338554"/>
          </a:xfrm>
          <a:prstGeom prst="rect">
            <a:avLst/>
          </a:prstGeom>
          <a:noFill/>
        </p:spPr>
        <p:txBody>
          <a:bodyPr wrap="square" rtlCol="0">
            <a:spAutoFit/>
          </a:bodyPr>
          <a:lstStyle/>
          <a:p>
            <a:r>
              <a:rPr lang="en-US" sz="1600" b="1" i="1" dirty="0">
                <a:solidFill>
                  <a:schemeClr val="bg1"/>
                </a:solidFill>
              </a:rPr>
              <a:t>#</a:t>
            </a:r>
            <a:r>
              <a:rPr lang="en-US" sz="1600" b="1" i="1" dirty="0" err="1">
                <a:solidFill>
                  <a:schemeClr val="bg1"/>
                </a:solidFill>
              </a:rPr>
              <a:t>nTIDELearn</a:t>
            </a:r>
            <a:endParaRPr lang="en-US" sz="1600" b="1" i="1" dirty="0">
              <a:solidFill>
                <a:schemeClr val="bg1"/>
              </a:solidFill>
            </a:endParaRPr>
          </a:p>
        </p:txBody>
      </p:sp>
      <p:pic>
        <p:nvPicPr>
          <p:cNvPr id="4" name="Picture 3">
            <a:extLst>
              <a:ext uri="{FF2B5EF4-FFF2-40B4-BE49-F238E27FC236}">
                <a16:creationId xmlns:a16="http://schemas.microsoft.com/office/drawing/2014/main" id="{F4D127BF-8402-4DA0-BD2B-FB6134EFCDA6}"/>
              </a:ext>
            </a:extLst>
          </p:cNvPr>
          <p:cNvPicPr>
            <a:picLocks noChangeAspect="1"/>
          </p:cNvPicPr>
          <p:nvPr/>
        </p:nvPicPr>
        <p:blipFill>
          <a:blip r:embed="rId3"/>
          <a:stretch>
            <a:fillRect/>
          </a:stretch>
        </p:blipFill>
        <p:spPr>
          <a:xfrm>
            <a:off x="10972800" y="101587"/>
            <a:ext cx="952549" cy="482625"/>
          </a:xfrm>
          <a:prstGeom prst="rect">
            <a:avLst/>
          </a:prstGeom>
        </p:spPr>
      </p:pic>
      <p:sp>
        <p:nvSpPr>
          <p:cNvPr id="6" name="Slide Number Placeholder 5">
            <a:extLst>
              <a:ext uri="{FF2B5EF4-FFF2-40B4-BE49-F238E27FC236}">
                <a16:creationId xmlns:a16="http://schemas.microsoft.com/office/drawing/2014/main" id="{ABAB8842-3C83-41F5-928B-8B27696EB409}"/>
              </a:ext>
            </a:extLst>
          </p:cNvPr>
          <p:cNvSpPr>
            <a:spLocks noGrp="1"/>
          </p:cNvSpPr>
          <p:nvPr>
            <p:ph type="sldNum" sz="quarter" idx="10"/>
          </p:nvPr>
        </p:nvSpPr>
        <p:spPr/>
        <p:txBody>
          <a:bodyPr/>
          <a:lstStyle/>
          <a:p>
            <a:pPr>
              <a:defRPr/>
            </a:pPr>
            <a:fld id="{843CCB1A-5FAC-44C2-A958-39EC00897567}" type="slidenum">
              <a:rPr lang="en-US" smtClean="0"/>
              <a:pPr>
                <a:defRPr/>
              </a:pPr>
              <a:t>9</a:t>
            </a:fld>
            <a:endParaRPr lang="en-US"/>
          </a:p>
        </p:txBody>
      </p:sp>
    </p:spTree>
    <p:extLst>
      <p:ext uri="{BB962C8B-B14F-4D97-AF65-F5344CB8AC3E}">
        <p14:creationId xmlns:p14="http://schemas.microsoft.com/office/powerpoint/2010/main" val="11252719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Houtenville_2014 compendium (4)">
  <a:themeElements>
    <a:clrScheme name="experimental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xperimental3">
      <a:majorFont>
        <a:latin typeface="Arial"/>
        <a:ea typeface=""/>
        <a:cs typeface=""/>
      </a:majorFont>
      <a:minorFont>
        <a:latin typeface="Arial"/>
        <a:ea typeface=""/>
        <a:cs typeface=""/>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xperimental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xperimental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xperimental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xperimental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xperimental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xperimental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xperimental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xperimental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xperimental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xperimental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xperimental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xperimental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Basis">
  <a:themeElements>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D9D01AC2-EE7D-4E49-99EE-8E62E4E7E8A7}"/>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Houtenville_2014 compendium (4)</Template>
  <TotalTime>9563</TotalTime>
  <Words>2636</Words>
  <Application>Microsoft Office PowerPoint</Application>
  <PresentationFormat>Widescreen</PresentationFormat>
  <Paragraphs>376</Paragraphs>
  <Slides>56</Slides>
  <Notes>43</Notes>
  <HiddenSlides>0</HiddenSlides>
  <MMClips>4</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56</vt:i4>
      </vt:variant>
    </vt:vector>
  </HeadingPairs>
  <TitlesOfParts>
    <vt:vector size="68" baseType="lpstr">
      <vt:lpstr>Arial</vt:lpstr>
      <vt:lpstr>Calibri</vt:lpstr>
      <vt:lpstr>Calibri Light</vt:lpstr>
      <vt:lpstr>Cerebri Bold</vt:lpstr>
      <vt:lpstr>Corbel</vt:lpstr>
      <vt:lpstr>Courier New</vt:lpstr>
      <vt:lpstr>Helvetica</vt:lpstr>
      <vt:lpstr>PT Sans</vt:lpstr>
      <vt:lpstr>Houtenville_2014 compendium (4)</vt:lpstr>
      <vt:lpstr>Custom Design</vt:lpstr>
      <vt:lpstr>1_Custom Design</vt:lpstr>
      <vt:lpstr>Basis</vt:lpstr>
      <vt:lpstr>PowerPoint Presentation</vt:lpstr>
      <vt:lpstr>Enabling Closed Captioning</vt:lpstr>
      <vt:lpstr>PowerPoint Presentation</vt:lpstr>
      <vt:lpstr>PowerPoint Presentation</vt:lpstr>
      <vt:lpstr>Up Front Matters</vt:lpstr>
      <vt:lpstr>Up Front Matters</vt:lpstr>
      <vt:lpstr>Welcome   Andrew Houtenville University of New Hampshire</vt:lpstr>
      <vt:lpstr>Enabling Closed Captioning</vt:lpstr>
      <vt:lpstr>Up Front Matters</vt:lpstr>
      <vt:lpstr>Today’s Program</vt:lpstr>
      <vt:lpstr>Part 1 The nTIDE Report   John O’Neill Kessler Foundation</vt:lpstr>
      <vt:lpstr>The Monthly nTIDE Report</vt:lpstr>
      <vt:lpstr>Source of the Data</vt:lpstr>
      <vt:lpstr>The Numbers  Andrew Houtenville University of New Hampshire</vt:lpstr>
      <vt:lpstr>Employment-to-Population Ratio</vt:lpstr>
      <vt:lpstr>Employment-to-Population Ratio</vt:lpstr>
      <vt:lpstr>Employment-to-Population Ratio</vt:lpstr>
      <vt:lpstr>Employment-to-Population Ratio</vt:lpstr>
      <vt:lpstr>Employment-to-Population Ratio</vt:lpstr>
      <vt:lpstr>Employment-to-Population Ratio</vt:lpstr>
      <vt:lpstr>Labor Force Participation Rate</vt:lpstr>
      <vt:lpstr>Labor Force Participation Rate</vt:lpstr>
      <vt:lpstr>    </vt:lpstr>
      <vt:lpstr>Federal Policy Update – COVID 19 Stimulus/Relief Bills </vt:lpstr>
      <vt:lpstr>COVID 19  Stimulus/Relief Bills </vt:lpstr>
      <vt:lpstr>PowerPoint Presentation</vt:lpstr>
      <vt:lpstr>JAN: Masks for COVID-19 Management and ADA Accommodations</vt:lpstr>
      <vt:lpstr>Northwest ADA Center: Face Coverings and Businesses</vt:lpstr>
      <vt:lpstr>Disability, Urban Health Equity, and the Coronavirus Pandemic: Promoting Cities for All</vt:lpstr>
      <vt:lpstr>Data on Racial Disparities: National Core Indicators</vt:lpstr>
      <vt:lpstr>How to create an inclusive Workspace?    </vt:lpstr>
      <vt:lpstr>CTE and Disability   </vt:lpstr>
      <vt:lpstr>Serving Justice-involved Youth With Disabilities  </vt:lpstr>
      <vt:lpstr>Employment and earnings among ex-offenders with disabilities  </vt:lpstr>
      <vt:lpstr>2020 Progress Report on National Disability Policy</vt:lpstr>
      <vt:lpstr>A Quick Look at the ADA: Title I -- Employment  </vt:lpstr>
      <vt:lpstr>                      Part 3          nTIDE Guest Speakers  Wendy Parent-Johnson Sonoran UCEDD University of Arizona  Julie Christensen Association of People Supporting  EmploymentFirst       </vt:lpstr>
      <vt:lpstr>COVID-19  Impact on Employment of Individuals with Disabilities  </vt:lpstr>
      <vt:lpstr>2020:  Challenge &amp; Opportunity</vt:lpstr>
      <vt:lpstr>Response:  Virtual Webinar Series</vt:lpstr>
      <vt:lpstr>Considerations:  Issues &amp; Realities</vt:lpstr>
      <vt:lpstr>APSE COVID Impact Survey</vt:lpstr>
      <vt:lpstr>Impact on Service System</vt:lpstr>
      <vt:lpstr>COVID Impact: Job losses for PWD</vt:lpstr>
      <vt:lpstr>COVID Impact: Job loss by market sector</vt:lpstr>
      <vt:lpstr>COVID Impact: Job gains for PWD</vt:lpstr>
      <vt:lpstr>COVID Impact: Job gains by market sector</vt:lpstr>
      <vt:lpstr>A shifting service delivery approach</vt:lpstr>
      <vt:lpstr>Why Virtual Supports?</vt:lpstr>
      <vt:lpstr>PowerPoint Presentation</vt:lpstr>
      <vt:lpstr>Challenges experienced</vt:lpstr>
      <vt:lpstr>PowerPoint Presentation</vt:lpstr>
      <vt:lpstr>PowerPoint Presentation</vt:lpstr>
      <vt:lpstr>Questions &amp; Thank You</vt:lpstr>
      <vt:lpstr>Questions and Answers   </vt:lpstr>
      <vt:lpstr>So Long Everyone  </vt:lpstr>
    </vt:vector>
  </TitlesOfParts>
  <Company>Institute on Disability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Gould, Penny</dc:creator>
  <cp:lastModifiedBy>Volle, Karen</cp:lastModifiedBy>
  <cp:revision>7217</cp:revision>
  <cp:lastPrinted>2019-08-02T13:40:56Z</cp:lastPrinted>
  <dcterms:created xsi:type="dcterms:W3CDTF">2016-01-08T20:42:16Z</dcterms:created>
  <dcterms:modified xsi:type="dcterms:W3CDTF">2020-08-07T17:23:02Z</dcterms:modified>
</cp:coreProperties>
</file>