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80" r:id="rId2"/>
    <p:sldMasterId id="2147483794" r:id="rId3"/>
    <p:sldMasterId id="2147483806" r:id="rId4"/>
  </p:sldMasterIdLst>
  <p:notesMasterIdLst>
    <p:notesMasterId r:id="rId26"/>
  </p:notesMasterIdLst>
  <p:handoutMasterIdLst>
    <p:handoutMasterId r:id="rId27"/>
  </p:handoutMasterIdLst>
  <p:sldIdLst>
    <p:sldId id="348" r:id="rId5"/>
    <p:sldId id="435" r:id="rId6"/>
    <p:sldId id="391" r:id="rId7"/>
    <p:sldId id="858" r:id="rId8"/>
    <p:sldId id="859" r:id="rId9"/>
    <p:sldId id="1174" r:id="rId10"/>
    <p:sldId id="860" r:id="rId11"/>
    <p:sldId id="1122" r:id="rId12"/>
    <p:sldId id="865" r:id="rId13"/>
    <p:sldId id="1162" r:id="rId14"/>
    <p:sldId id="1172" r:id="rId15"/>
    <p:sldId id="1173" r:id="rId16"/>
    <p:sldId id="1161" r:id="rId17"/>
    <p:sldId id="1170" r:id="rId18"/>
    <p:sldId id="1168" r:id="rId19"/>
    <p:sldId id="1171" r:id="rId20"/>
    <p:sldId id="1177" r:id="rId21"/>
    <p:sldId id="1178" r:id="rId22"/>
    <p:sldId id="1179" r:id="rId23"/>
    <p:sldId id="879" r:id="rId24"/>
    <p:sldId id="1169" r:id="rId2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1"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Wolff" initials="KW" lastIdx="1" clrIdx="0"/>
  <p:cmAuthor id="2" name="Debra Brucker" initials="DB" lastIdx="1" clrIdx="1">
    <p:extLst>
      <p:ext uri="{19B8F6BF-5375-455C-9EA6-DF929625EA0E}">
        <p15:presenceInfo xmlns:p15="http://schemas.microsoft.com/office/powerpoint/2012/main" userId="S-1-5-21-1343024091-287218729-682003330-45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C"/>
    <a:srgbClr val="7DABFF"/>
    <a:srgbClr val="009135"/>
    <a:srgbClr val="65FF9C"/>
    <a:srgbClr val="9BBFFF"/>
    <a:srgbClr val="00DE4F"/>
    <a:srgbClr val="337CFF"/>
    <a:srgbClr val="003591"/>
    <a:srgbClr val="F28F0D"/>
    <a:srgbClr val="3EC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88705-2862-4A50-8A10-3ADEADA46C14}" v="3" dt="2020-05-20T18:01:58.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5249" autoAdjust="0"/>
  </p:normalViewPr>
  <p:slideViewPr>
    <p:cSldViewPr>
      <p:cViewPr varScale="1">
        <p:scale>
          <a:sx n="62" d="100"/>
          <a:sy n="62" d="100"/>
        </p:scale>
        <p:origin x="1416" y="56"/>
      </p:cViewPr>
      <p:guideLst>
        <p:guide orient="horz" pos="2160"/>
        <p:guide pos="2880"/>
      </p:guideLst>
    </p:cSldViewPr>
  </p:slideViewPr>
  <p:outlineViewPr>
    <p:cViewPr>
      <p:scale>
        <a:sx n="33" d="100"/>
        <a:sy n="33" d="100"/>
      </p:scale>
      <p:origin x="0" y="-39022"/>
    </p:cViewPr>
  </p:outlineViewPr>
  <p:notesTextViewPr>
    <p:cViewPr>
      <p:scale>
        <a:sx n="100" d="100"/>
        <a:sy n="100" d="100"/>
      </p:scale>
      <p:origin x="0" y="0"/>
    </p:cViewPr>
  </p:notesTextViewPr>
  <p:sorterViewPr>
    <p:cViewPr>
      <p:scale>
        <a:sx n="100" d="100"/>
        <a:sy n="100" d="100"/>
      </p:scale>
      <p:origin x="0" y="-16269"/>
    </p:cViewPr>
  </p:sorterViewPr>
  <p:notesViewPr>
    <p:cSldViewPr>
      <p:cViewPr varScale="1">
        <p:scale>
          <a:sx n="60" d="100"/>
          <a:sy n="60" d="100"/>
        </p:scale>
        <p:origin x="3046" y="32"/>
      </p:cViewPr>
      <p:guideLst>
        <p:guide orient="horz" pos="2981"/>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1088705-2862-4A50-8A10-3ADEADA46C14}"/>
    <pc:docChg chg="modSld">
      <pc:chgData name="" userId="" providerId="" clId="Web-{D1088705-2862-4A50-8A10-3ADEADA46C14}" dt="2020-05-20T18:01:55.095" v="1" actId="20577"/>
      <pc:docMkLst>
        <pc:docMk/>
      </pc:docMkLst>
      <pc:sldChg chg="modSp">
        <pc:chgData name="" userId="" providerId="" clId="Web-{D1088705-2862-4A50-8A10-3ADEADA46C14}" dt="2020-05-20T18:01:55.095" v="1" actId="20577"/>
        <pc:sldMkLst>
          <pc:docMk/>
          <pc:sldMk cId="506986603" sldId="1170"/>
        </pc:sldMkLst>
        <pc:spChg chg="mod">
          <ac:chgData name="" userId="" providerId="" clId="Web-{D1088705-2862-4A50-8A10-3ADEADA46C14}" dt="2020-05-20T18:01:55.095" v="1" actId="20577"/>
          <ac:spMkLst>
            <pc:docMk/>
            <pc:sldMk cId="506986603" sldId="1170"/>
            <ac:spMk id="14" creationId="{C7910B8F-25FB-4F91-BB55-EE7303DEFF2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73536"/>
          </a:xfrm>
          <a:prstGeom prst="rect">
            <a:avLst/>
          </a:prstGeom>
        </p:spPr>
        <p:txBody>
          <a:bodyPr vert="horz" lIns="93324" tIns="46662" rIns="93324" bIns="46662"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7532" y="0"/>
            <a:ext cx="3043979" cy="473536"/>
          </a:xfrm>
          <a:prstGeom prst="rect">
            <a:avLst/>
          </a:prstGeom>
        </p:spPr>
        <p:txBody>
          <a:bodyPr vert="horz" lIns="93324" tIns="46662" rIns="93324" bIns="46662" rtlCol="0"/>
          <a:lstStyle>
            <a:lvl1pPr algn="r">
              <a:defRPr sz="1200">
                <a:cs typeface="+mn-cs"/>
              </a:defRPr>
            </a:lvl1pPr>
          </a:lstStyle>
          <a:p>
            <a:pPr>
              <a:defRPr/>
            </a:pPr>
            <a:fld id="{B7604B2F-4C23-49D1-B52A-780C162449A6}" type="datetimeFigureOut">
              <a:rPr lang="en-US"/>
              <a:pPr>
                <a:defRPr/>
              </a:pPr>
              <a:t>6/19/2020</a:t>
            </a:fld>
            <a:endParaRPr lang="en-US"/>
          </a:p>
        </p:txBody>
      </p:sp>
      <p:sp>
        <p:nvSpPr>
          <p:cNvPr id="4" name="Footer Placeholder 3"/>
          <p:cNvSpPr>
            <a:spLocks noGrp="1"/>
          </p:cNvSpPr>
          <p:nvPr>
            <p:ph type="ftr" sz="quarter" idx="2"/>
          </p:nvPr>
        </p:nvSpPr>
        <p:spPr>
          <a:xfrm>
            <a:off x="2" y="8989100"/>
            <a:ext cx="3043979" cy="473536"/>
          </a:xfrm>
          <a:prstGeom prst="rect">
            <a:avLst/>
          </a:prstGeom>
        </p:spPr>
        <p:txBody>
          <a:bodyPr vert="horz" lIns="93324" tIns="46662" rIns="93324" bIns="46662"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7532" y="8989100"/>
            <a:ext cx="3043979" cy="473536"/>
          </a:xfrm>
          <a:prstGeom prst="rect">
            <a:avLst/>
          </a:prstGeom>
        </p:spPr>
        <p:txBody>
          <a:bodyPr vert="horz" lIns="93324" tIns="46662" rIns="93324" bIns="46662" rtlCol="0" anchor="b"/>
          <a:lstStyle>
            <a:lvl1pPr algn="r">
              <a:defRPr sz="1200">
                <a:cs typeface="+mn-cs"/>
              </a:defRPr>
            </a:lvl1pPr>
          </a:lstStyle>
          <a:p>
            <a:pPr>
              <a:defRPr/>
            </a:pPr>
            <a:fld id="{EBF4AA8F-969A-4DF6-B13F-2E6EB4CE0E12}" type="slidenum">
              <a:rPr lang="en-US"/>
              <a:pPr>
                <a:defRPr/>
              </a:pPr>
              <a:t>‹#›</a:t>
            </a:fld>
            <a:endParaRPr lang="en-US"/>
          </a:p>
        </p:txBody>
      </p:sp>
    </p:spTree>
    <p:extLst>
      <p:ext uri="{BB962C8B-B14F-4D97-AF65-F5344CB8AC3E}">
        <p14:creationId xmlns:p14="http://schemas.microsoft.com/office/powerpoint/2010/main" val="1928168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defTabSz="951059">
              <a:defRPr sz="1200">
                <a:cs typeface="+mn-cs"/>
              </a:defRPr>
            </a:lvl1pPr>
          </a:lstStyle>
          <a:p>
            <a:pPr>
              <a:defRPr/>
            </a:pPr>
            <a:endParaRPr lang="en-US"/>
          </a:p>
        </p:txBody>
      </p:sp>
      <p:sp>
        <p:nvSpPr>
          <p:cNvPr id="14339" name="Rectangle 3"/>
          <p:cNvSpPr>
            <a:spLocks noGrp="1" noChangeArrowheads="1"/>
          </p:cNvSpPr>
          <p:nvPr>
            <p:ph type="dt" idx="1"/>
          </p:nvPr>
        </p:nvSpPr>
        <p:spPr bwMode="auto">
          <a:xfrm>
            <a:off x="397753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algn="r" defTabSz="951059">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4588" y="709613"/>
            <a:ext cx="4733925" cy="3549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2946" y="4496167"/>
            <a:ext cx="5617208" cy="4258591"/>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defTabSz="951059">
              <a:defRPr sz="120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753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algn="r" defTabSz="951059">
              <a:defRPr sz="1200">
                <a:cs typeface="+mn-cs"/>
              </a:defRPr>
            </a:lvl1pPr>
          </a:lstStyle>
          <a:p>
            <a:pPr>
              <a:defRPr/>
            </a:pPr>
            <a:fld id="{DC5BF3A7-7ADB-44B5-A588-E84FF536DCA0}" type="slidenum">
              <a:rPr lang="en-US"/>
              <a:pPr>
                <a:defRPr/>
              </a:pPr>
              <a:t>‹#›</a:t>
            </a:fld>
            <a:endParaRPr lang="en-US"/>
          </a:p>
        </p:txBody>
      </p:sp>
    </p:spTree>
    <p:extLst>
      <p:ext uri="{BB962C8B-B14F-4D97-AF65-F5344CB8AC3E}">
        <p14:creationId xmlns:p14="http://schemas.microsoft.com/office/powerpoint/2010/main" val="2599230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5" name="Slide Number Placeholder 4">
            <a:extLst>
              <a:ext uri="{FF2B5EF4-FFF2-40B4-BE49-F238E27FC236}">
                <a16:creationId xmlns:a16="http://schemas.microsoft.com/office/drawing/2014/main" id="{E8067DD8-33E0-4B33-BBFA-26C6420AD809}"/>
              </a:ext>
            </a:extLst>
          </p:cNvPr>
          <p:cNvSpPr>
            <a:spLocks noGrp="1"/>
          </p:cNvSpPr>
          <p:nvPr>
            <p:ph type="sldNum" sz="quarter" idx="5"/>
          </p:nvPr>
        </p:nvSpPr>
        <p:spPr/>
        <p:txBody>
          <a:bodyPr/>
          <a:lstStyle/>
          <a:p>
            <a:pPr>
              <a:defRPr/>
            </a:pPr>
            <a:fld id="{DC5BF3A7-7ADB-44B5-A588-E84FF536DCA0}" type="slidenum">
              <a:rPr lang="en-US" smtClean="0"/>
              <a:pPr>
                <a:defRPr/>
              </a:pPr>
              <a:t>1</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10</a:t>
            </a:fld>
            <a:endParaRPr lang="en-US"/>
          </a:p>
        </p:txBody>
      </p:sp>
    </p:spTree>
    <p:extLst>
      <p:ext uri="{BB962C8B-B14F-4D97-AF65-F5344CB8AC3E}">
        <p14:creationId xmlns:p14="http://schemas.microsoft.com/office/powerpoint/2010/main" val="330053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11</a:t>
            </a:fld>
            <a:endParaRPr lang="en-US"/>
          </a:p>
        </p:txBody>
      </p:sp>
    </p:spTree>
    <p:extLst>
      <p:ext uri="{BB962C8B-B14F-4D97-AF65-F5344CB8AC3E}">
        <p14:creationId xmlns:p14="http://schemas.microsoft.com/office/powerpoint/2010/main" val="117079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12</a:t>
            </a:fld>
            <a:endParaRPr lang="en-US"/>
          </a:p>
        </p:txBody>
      </p:sp>
    </p:spTree>
    <p:extLst>
      <p:ext uri="{BB962C8B-B14F-4D97-AF65-F5344CB8AC3E}">
        <p14:creationId xmlns:p14="http://schemas.microsoft.com/office/powerpoint/2010/main" val="115999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13</a:t>
            </a:fld>
            <a:endParaRPr lang="en-US"/>
          </a:p>
        </p:txBody>
      </p:sp>
    </p:spTree>
    <p:extLst>
      <p:ext uri="{BB962C8B-B14F-4D97-AF65-F5344CB8AC3E}">
        <p14:creationId xmlns:p14="http://schemas.microsoft.com/office/powerpoint/2010/main" val="82511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14</a:t>
            </a:fld>
            <a:endParaRPr lang="en-US"/>
          </a:p>
        </p:txBody>
      </p:sp>
    </p:spTree>
    <p:extLst>
      <p:ext uri="{BB962C8B-B14F-4D97-AF65-F5344CB8AC3E}">
        <p14:creationId xmlns:p14="http://schemas.microsoft.com/office/powerpoint/2010/main" val="156646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C07ADDD-1F66-45D3-BDE4-F0A21C11210F}"/>
              </a:ext>
            </a:extLst>
          </p:cNvPr>
          <p:cNvSpPr>
            <a:spLocks noGrp="1"/>
          </p:cNvSpPr>
          <p:nvPr>
            <p:ph type="sldNum" sz="quarter" idx="5"/>
          </p:nvPr>
        </p:nvSpPr>
        <p:spPr/>
        <p:txBody>
          <a:bodyPr/>
          <a:lstStyle/>
          <a:p>
            <a:pPr>
              <a:defRPr/>
            </a:pPr>
            <a:fld id="{DC5BF3A7-7ADB-44B5-A588-E84FF536DCA0}" type="slidenum">
              <a:rPr lang="en-US" smtClean="0"/>
              <a:pPr>
                <a:defRPr/>
              </a:pPr>
              <a:t>15</a:t>
            </a:fld>
            <a:endParaRPr lang="en-US"/>
          </a:p>
        </p:txBody>
      </p:sp>
    </p:spTree>
    <p:extLst>
      <p:ext uri="{BB962C8B-B14F-4D97-AF65-F5344CB8AC3E}">
        <p14:creationId xmlns:p14="http://schemas.microsoft.com/office/powerpoint/2010/main" val="3370912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F7BBFFB-FA0D-4A48-A6EC-D63F9A20B1B0}"/>
              </a:ext>
            </a:extLst>
          </p:cNvPr>
          <p:cNvSpPr>
            <a:spLocks noGrp="1"/>
          </p:cNvSpPr>
          <p:nvPr>
            <p:ph type="sldNum" sz="quarter" idx="5"/>
          </p:nvPr>
        </p:nvSpPr>
        <p:spPr/>
        <p:txBody>
          <a:bodyPr/>
          <a:lstStyle/>
          <a:p>
            <a:pPr>
              <a:defRPr/>
            </a:pPr>
            <a:fld id="{DC5BF3A7-7ADB-44B5-A588-E84FF536DCA0}" type="slidenum">
              <a:rPr lang="en-US" smtClean="0"/>
              <a:pPr>
                <a:defRPr/>
              </a:pPr>
              <a:t>16</a:t>
            </a:fld>
            <a:endParaRPr lang="en-US"/>
          </a:p>
        </p:txBody>
      </p:sp>
    </p:spTree>
    <p:extLst>
      <p:ext uri="{BB962C8B-B14F-4D97-AF65-F5344CB8AC3E}">
        <p14:creationId xmlns:p14="http://schemas.microsoft.com/office/powerpoint/2010/main" val="2039189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F7BBFFB-FA0D-4A48-A6EC-D63F9A20B1B0}"/>
              </a:ext>
            </a:extLst>
          </p:cNvPr>
          <p:cNvSpPr>
            <a:spLocks noGrp="1"/>
          </p:cNvSpPr>
          <p:nvPr>
            <p:ph type="sldNum" sz="quarter" idx="5"/>
          </p:nvPr>
        </p:nvSpPr>
        <p:spPr/>
        <p:txBody>
          <a:bodyPr/>
          <a:lstStyle/>
          <a:p>
            <a:pPr marL="0" marR="0" lvl="0" indent="0" algn="r" defTabSz="951059"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1059"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255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F7BBFFB-FA0D-4A48-A6EC-D63F9A20B1B0}"/>
              </a:ext>
            </a:extLst>
          </p:cNvPr>
          <p:cNvSpPr>
            <a:spLocks noGrp="1"/>
          </p:cNvSpPr>
          <p:nvPr>
            <p:ph type="sldNum" sz="quarter" idx="5"/>
          </p:nvPr>
        </p:nvSpPr>
        <p:spPr/>
        <p:txBody>
          <a:bodyPr/>
          <a:lstStyle/>
          <a:p>
            <a:pPr marL="0" marR="0" lvl="0" indent="0" algn="r" defTabSz="951059"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1059"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81991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F7BBFFB-FA0D-4A48-A6EC-D63F9A20B1B0}"/>
              </a:ext>
            </a:extLst>
          </p:cNvPr>
          <p:cNvSpPr>
            <a:spLocks noGrp="1"/>
          </p:cNvSpPr>
          <p:nvPr>
            <p:ph type="sldNum" sz="quarter" idx="5"/>
          </p:nvPr>
        </p:nvSpPr>
        <p:spPr/>
        <p:txBody>
          <a:bodyPr/>
          <a:lstStyle/>
          <a:p>
            <a:pPr marL="0" marR="0" lvl="0" indent="0" algn="r" defTabSz="951059"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1059"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431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5" name="Slide Number Placeholder 4">
            <a:extLst>
              <a:ext uri="{FF2B5EF4-FFF2-40B4-BE49-F238E27FC236}">
                <a16:creationId xmlns:a16="http://schemas.microsoft.com/office/drawing/2014/main" id="{FBF23478-4814-4697-94E5-67EE68C0D493}"/>
              </a:ext>
            </a:extLst>
          </p:cNvPr>
          <p:cNvSpPr>
            <a:spLocks noGrp="1"/>
          </p:cNvSpPr>
          <p:nvPr>
            <p:ph type="sldNum" sz="quarter" idx="5"/>
          </p:nvPr>
        </p:nvSpPr>
        <p:spPr/>
        <p:txBody>
          <a:bodyPr/>
          <a:lstStyle/>
          <a:p>
            <a:pPr>
              <a:defRPr/>
            </a:pPr>
            <a:fld id="{DC5BF3A7-7ADB-44B5-A588-E84FF536DCA0}" type="slidenum">
              <a:rPr lang="en-US" smtClean="0"/>
              <a:pPr>
                <a:defRPr/>
              </a:pPr>
              <a:t>2</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7CA7719-F7E6-4629-9F17-0C41ABAB96CD}"/>
              </a:ext>
            </a:extLst>
          </p:cNvPr>
          <p:cNvSpPr>
            <a:spLocks noGrp="1"/>
          </p:cNvSpPr>
          <p:nvPr>
            <p:ph type="sldNum" sz="quarter" idx="5"/>
          </p:nvPr>
        </p:nvSpPr>
        <p:spPr/>
        <p:txBody>
          <a:bodyPr/>
          <a:lstStyle/>
          <a:p>
            <a:pPr>
              <a:defRPr/>
            </a:pPr>
            <a:fld id="{DC5BF3A7-7ADB-44B5-A588-E84FF536DCA0}" type="slidenum">
              <a:rPr lang="en-US" smtClean="0"/>
              <a:pPr>
                <a:defRPr/>
              </a:pPr>
              <a:t>20</a:t>
            </a:fld>
            <a:endParaRPr lang="en-US"/>
          </a:p>
        </p:txBody>
      </p:sp>
    </p:spTree>
    <p:extLst>
      <p:ext uri="{BB962C8B-B14F-4D97-AF65-F5344CB8AC3E}">
        <p14:creationId xmlns:p14="http://schemas.microsoft.com/office/powerpoint/2010/main" val="2937140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7CA7719-F7E6-4629-9F17-0C41ABAB96CD}"/>
              </a:ext>
            </a:extLst>
          </p:cNvPr>
          <p:cNvSpPr>
            <a:spLocks noGrp="1"/>
          </p:cNvSpPr>
          <p:nvPr>
            <p:ph type="sldNum" sz="quarter" idx="5"/>
          </p:nvPr>
        </p:nvSpPr>
        <p:spPr/>
        <p:txBody>
          <a:bodyPr/>
          <a:lstStyle/>
          <a:p>
            <a:pPr>
              <a:defRPr/>
            </a:pPr>
            <a:fld id="{DC5BF3A7-7ADB-44B5-A588-E84FF536DCA0}" type="slidenum">
              <a:rPr lang="en-US" smtClean="0"/>
              <a:pPr>
                <a:defRPr/>
              </a:pPr>
              <a:t>21</a:t>
            </a:fld>
            <a:endParaRPr lang="en-US"/>
          </a:p>
        </p:txBody>
      </p:sp>
    </p:spTree>
    <p:extLst>
      <p:ext uri="{BB962C8B-B14F-4D97-AF65-F5344CB8AC3E}">
        <p14:creationId xmlns:p14="http://schemas.microsoft.com/office/powerpoint/2010/main" val="84422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3" name="Slide Number Placeholder 2">
            <a:extLst>
              <a:ext uri="{FF2B5EF4-FFF2-40B4-BE49-F238E27FC236}">
                <a16:creationId xmlns:a16="http://schemas.microsoft.com/office/drawing/2014/main" id="{5C328E0C-063C-4B5A-80A5-54727084CEA6}"/>
              </a:ext>
            </a:extLst>
          </p:cNvPr>
          <p:cNvSpPr>
            <a:spLocks noGrp="1"/>
          </p:cNvSpPr>
          <p:nvPr>
            <p:ph type="sldNum" sz="quarter" idx="5"/>
          </p:nvPr>
        </p:nvSpPr>
        <p:spPr/>
        <p:txBody>
          <a:bodyPr/>
          <a:lstStyle/>
          <a:p>
            <a:pPr>
              <a:defRPr/>
            </a:pPr>
            <a:fld id="{DC5BF3A7-7ADB-44B5-A588-E84FF536DCA0}" type="slidenum">
              <a:rPr lang="en-US" smtClean="0"/>
              <a:pPr>
                <a:defRPr/>
              </a:pPr>
              <a:t>3</a:t>
            </a:fld>
            <a:endParaRPr lang="en-US"/>
          </a:p>
        </p:txBody>
      </p:sp>
    </p:spTree>
    <p:extLst>
      <p:ext uri="{BB962C8B-B14F-4D97-AF65-F5344CB8AC3E}">
        <p14:creationId xmlns:p14="http://schemas.microsoft.com/office/powerpoint/2010/main" val="364253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3" name="Slide Number Placeholder 2">
            <a:extLst>
              <a:ext uri="{FF2B5EF4-FFF2-40B4-BE49-F238E27FC236}">
                <a16:creationId xmlns:a16="http://schemas.microsoft.com/office/drawing/2014/main" id="{628485F4-E1F4-4C7E-B282-308B4F63089F}"/>
              </a:ext>
            </a:extLst>
          </p:cNvPr>
          <p:cNvSpPr>
            <a:spLocks noGrp="1"/>
          </p:cNvSpPr>
          <p:nvPr>
            <p:ph type="sldNum" sz="quarter" idx="5"/>
          </p:nvPr>
        </p:nvSpPr>
        <p:spPr/>
        <p:txBody>
          <a:bodyPr/>
          <a:lstStyle/>
          <a:p>
            <a:pPr>
              <a:defRPr/>
            </a:pPr>
            <a:fld id="{DC5BF3A7-7ADB-44B5-A588-E84FF536DCA0}" type="slidenum">
              <a:rPr lang="en-US" smtClean="0"/>
              <a:pPr>
                <a:defRPr/>
              </a:pPr>
              <a:t>4</a:t>
            </a:fld>
            <a:endParaRPr lang="en-US"/>
          </a:p>
        </p:txBody>
      </p:sp>
    </p:spTree>
    <p:extLst>
      <p:ext uri="{BB962C8B-B14F-4D97-AF65-F5344CB8AC3E}">
        <p14:creationId xmlns:p14="http://schemas.microsoft.com/office/powerpoint/2010/main" val="131388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A29BB529-3687-4D65-AC8D-3A59199F7F71}"/>
              </a:ext>
            </a:extLst>
          </p:cNvPr>
          <p:cNvSpPr>
            <a:spLocks noGrp="1"/>
          </p:cNvSpPr>
          <p:nvPr>
            <p:ph type="sldNum" sz="quarter" idx="5"/>
          </p:nvPr>
        </p:nvSpPr>
        <p:spPr/>
        <p:txBody>
          <a:bodyPr/>
          <a:lstStyle/>
          <a:p>
            <a:pPr>
              <a:defRPr/>
            </a:pPr>
            <a:fld id="{DC5BF3A7-7ADB-44B5-A588-E84FF536DCA0}" type="slidenum">
              <a:rPr lang="en-US" smtClean="0"/>
              <a:pPr>
                <a:defRPr/>
              </a:pPr>
              <a:t>5</a:t>
            </a:fld>
            <a:endParaRPr lang="en-US"/>
          </a:p>
        </p:txBody>
      </p:sp>
    </p:spTree>
    <p:extLst>
      <p:ext uri="{BB962C8B-B14F-4D97-AF65-F5344CB8AC3E}">
        <p14:creationId xmlns:p14="http://schemas.microsoft.com/office/powerpoint/2010/main" val="24194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A29BB529-3687-4D65-AC8D-3A59199F7F71}"/>
              </a:ext>
            </a:extLst>
          </p:cNvPr>
          <p:cNvSpPr>
            <a:spLocks noGrp="1"/>
          </p:cNvSpPr>
          <p:nvPr>
            <p:ph type="sldNum" sz="quarter" idx="5"/>
          </p:nvPr>
        </p:nvSpPr>
        <p:spPr/>
        <p:txBody>
          <a:bodyPr/>
          <a:lstStyle/>
          <a:p>
            <a:pPr>
              <a:defRPr/>
            </a:pPr>
            <a:fld id="{DC5BF3A7-7ADB-44B5-A588-E84FF536DCA0}" type="slidenum">
              <a:rPr lang="en-US" smtClean="0"/>
              <a:pPr>
                <a:defRPr/>
              </a:pPr>
              <a:t>6</a:t>
            </a:fld>
            <a:endParaRPr lang="en-US"/>
          </a:p>
        </p:txBody>
      </p:sp>
    </p:spTree>
    <p:extLst>
      <p:ext uri="{BB962C8B-B14F-4D97-AF65-F5344CB8AC3E}">
        <p14:creationId xmlns:p14="http://schemas.microsoft.com/office/powerpoint/2010/main" val="317118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F7BBFFB-FA0D-4A48-A6EC-D63F9A20B1B0}"/>
              </a:ext>
            </a:extLst>
          </p:cNvPr>
          <p:cNvSpPr>
            <a:spLocks noGrp="1"/>
          </p:cNvSpPr>
          <p:nvPr>
            <p:ph type="sldNum" sz="quarter" idx="5"/>
          </p:nvPr>
        </p:nvSpPr>
        <p:spPr/>
        <p:txBody>
          <a:bodyPr/>
          <a:lstStyle/>
          <a:p>
            <a:pPr>
              <a:defRPr/>
            </a:pPr>
            <a:fld id="{DC5BF3A7-7ADB-44B5-A588-E84FF536DCA0}" type="slidenum">
              <a:rPr lang="en-US" smtClean="0"/>
              <a:pPr>
                <a:defRPr/>
              </a:pPr>
              <a:t>7</a:t>
            </a:fld>
            <a:endParaRPr lang="en-US"/>
          </a:p>
        </p:txBody>
      </p:sp>
    </p:spTree>
    <p:extLst>
      <p:ext uri="{BB962C8B-B14F-4D97-AF65-F5344CB8AC3E}">
        <p14:creationId xmlns:p14="http://schemas.microsoft.com/office/powerpoint/2010/main" val="170476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9998F616-0EE3-4E72-A9BA-9BA8EB391C87}"/>
              </a:ext>
            </a:extLst>
          </p:cNvPr>
          <p:cNvSpPr>
            <a:spLocks noGrp="1"/>
          </p:cNvSpPr>
          <p:nvPr>
            <p:ph type="sldNum" sz="quarter" idx="5"/>
          </p:nvPr>
        </p:nvSpPr>
        <p:spPr/>
        <p:txBody>
          <a:bodyPr/>
          <a:lstStyle/>
          <a:p>
            <a:pPr>
              <a:defRPr/>
            </a:pPr>
            <a:fld id="{DC5BF3A7-7ADB-44B5-A588-E84FF536DCA0}" type="slidenum">
              <a:rPr lang="en-US" smtClean="0"/>
              <a:pPr>
                <a:defRPr/>
              </a:pPr>
              <a:t>8</a:t>
            </a:fld>
            <a:endParaRPr lang="en-US"/>
          </a:p>
        </p:txBody>
      </p:sp>
    </p:spTree>
    <p:extLst>
      <p:ext uri="{BB962C8B-B14F-4D97-AF65-F5344CB8AC3E}">
        <p14:creationId xmlns:p14="http://schemas.microsoft.com/office/powerpoint/2010/main" val="315407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C07ADDD-1F66-45D3-BDE4-F0A21C11210F}"/>
              </a:ext>
            </a:extLst>
          </p:cNvPr>
          <p:cNvSpPr>
            <a:spLocks noGrp="1"/>
          </p:cNvSpPr>
          <p:nvPr>
            <p:ph type="sldNum" sz="quarter" idx="5"/>
          </p:nvPr>
        </p:nvSpPr>
        <p:spPr/>
        <p:txBody>
          <a:bodyPr/>
          <a:lstStyle/>
          <a:p>
            <a:pPr>
              <a:defRPr/>
            </a:pPr>
            <a:fld id="{DC5BF3A7-7ADB-44B5-A588-E84FF536DCA0}" type="slidenum">
              <a:rPr lang="en-US" smtClean="0"/>
              <a:pPr>
                <a:defRPr/>
              </a:pPr>
              <a:t>9</a:t>
            </a:fld>
            <a:endParaRPr lang="en-US"/>
          </a:p>
        </p:txBody>
      </p:sp>
    </p:spTree>
    <p:extLst>
      <p:ext uri="{BB962C8B-B14F-4D97-AF65-F5344CB8AC3E}">
        <p14:creationId xmlns:p14="http://schemas.microsoft.com/office/powerpoint/2010/main" val="186203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5DB47AAD-5729-4AB7-8E5A-03CEAB249222}"/>
              </a:ext>
            </a:extLst>
          </p:cNvPr>
          <p:cNvSpPr>
            <a:spLocks noGrp="1"/>
          </p:cNvSpPr>
          <p:nvPr>
            <p:ph type="sldNum" sz="quarter" idx="10"/>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095592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E4A78F6F-E6FA-430A-B7F6-39EBBDEC8EF2}"/>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4470692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256BB929-C51E-4E8D-A73A-F16BF39337B4}"/>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0221349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3C44-2044-495F-B004-95852D9FEB9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619FF-4A2B-4D17-97B4-46F5BB3F4E9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3">
            <a:extLst>
              <a:ext uri="{FF2B5EF4-FFF2-40B4-BE49-F238E27FC236}">
                <a16:creationId xmlns:a16="http://schemas.microsoft.com/office/drawing/2014/main" id="{701457B2-39A2-47B9-A96D-CA092AE9650C}"/>
              </a:ext>
            </a:extLst>
          </p:cNvPr>
          <p:cNvSpPr>
            <a:spLocks noGrp="1"/>
          </p:cNvSpPr>
          <p:nvPr>
            <p:ph type="sldNum" sz="quarter" idx="10"/>
          </p:nvPr>
        </p:nvSpPr>
        <p:spPr>
          <a:xfrm>
            <a:off x="304800" y="6096000"/>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14989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55579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67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677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04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6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2826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35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3">
            <a:extLst>
              <a:ext uri="{FF2B5EF4-FFF2-40B4-BE49-F238E27FC236}">
                <a16:creationId xmlns:a16="http://schemas.microsoft.com/office/drawing/2014/main" id="{EAB15776-39E1-4FEA-9ECA-70F640C05558}"/>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8993726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7148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821913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741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469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0358-5BC6-4B83-BC52-36C8AF24FC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C164A05-84B1-4DE2-8A85-5A21EFD7D6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6">
            <a:extLst>
              <a:ext uri="{FF2B5EF4-FFF2-40B4-BE49-F238E27FC236}">
                <a16:creationId xmlns:a16="http://schemas.microsoft.com/office/drawing/2014/main" id="{63812E8A-B720-45C0-B8ED-3AD9B495D703}"/>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008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93C9-F2D5-42B1-84F8-914F22E7E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16DA4-3230-462D-8D94-D82DF9471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A22EE-6227-4C4D-9886-7389A0508EEA}"/>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388917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4CBE-CB1B-456D-9E55-8CC4533F0A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B42C416-E313-479D-A205-0603051040F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50CAD9C3-EDA0-4931-99B3-34724CA23D1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84466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E930-0768-4F6F-8C2F-9E389F0DC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40943-CCB0-4BD0-847F-8BB5C10B4D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3885F6-4DAC-4CE4-A566-BDAB27E77F4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a:extLst>
              <a:ext uri="{FF2B5EF4-FFF2-40B4-BE49-F238E27FC236}">
                <a16:creationId xmlns:a16="http://schemas.microsoft.com/office/drawing/2014/main" id="{D379E987-37F6-4678-A558-AC700F538DD8}"/>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23355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E5CF-00A2-466E-9CA8-7553B0DDDB3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6C45B-7537-4305-979D-2B0BD33E28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47B72-E2B4-4A8D-BEDE-0BF39A172EA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51E56F-F05E-48F7-B8E5-22DAF325E3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E6826-0AD8-4048-9EF4-E0ADA80305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a:extLst>
              <a:ext uri="{FF2B5EF4-FFF2-40B4-BE49-F238E27FC236}">
                <a16:creationId xmlns:a16="http://schemas.microsoft.com/office/drawing/2014/main" id="{CA49EB93-BF1C-4FC0-8829-1F66EA802966}"/>
              </a:ext>
            </a:extLst>
          </p:cNvPr>
          <p:cNvSpPr>
            <a:spLocks noGrp="1" noChangeArrowheads="1"/>
          </p:cNvSpPr>
          <p:nvPr>
            <p:ph type="sldNum" sz="quarter" idx="10"/>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26816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6F6F-EBF6-4C6C-9408-83519674884B}"/>
              </a:ext>
            </a:extLst>
          </p:cNvPr>
          <p:cNvSpPr>
            <a:spLocks noGrp="1"/>
          </p:cNvSpPr>
          <p:nvPr>
            <p:ph type="title"/>
          </p:nvPr>
        </p:nvSpPr>
        <p:spPr/>
        <p:txBody>
          <a:bodyPr/>
          <a:lstStyle/>
          <a:p>
            <a:r>
              <a:rPr lang="en-US"/>
              <a:t>Click to edit Master title style</a:t>
            </a:r>
          </a:p>
        </p:txBody>
      </p:sp>
      <p:sp>
        <p:nvSpPr>
          <p:cNvPr id="6" name="Rectangle 6">
            <a:extLst>
              <a:ext uri="{FF2B5EF4-FFF2-40B4-BE49-F238E27FC236}">
                <a16:creationId xmlns:a16="http://schemas.microsoft.com/office/drawing/2014/main" id="{42975038-0136-4E56-83D8-7F44AB47F28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44309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2484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66A14FFA-8A01-46D8-A549-868224A33FC6}"/>
              </a:ext>
            </a:extLst>
          </p:cNvPr>
          <p:cNvSpPr>
            <a:spLocks noGrp="1"/>
          </p:cNvSpPr>
          <p:nvPr>
            <p:ph type="sldNum" sz="quarter" idx="12"/>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813893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03121B-BF9C-4189-B853-1F692B09B20F}"/>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2999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3A09-4FC2-4658-A5B0-EAFD99971D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27FC91-8865-48A1-AC1B-21DD40F9A5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BEC978-AD9C-436A-A647-DFFC804E4C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646C4438-5BA3-47B2-A3BB-E0FB521DA245}"/>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9178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C35D-50B3-40ED-A4BC-32FD56ECEC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49CAED-0B74-4EE2-993D-2D8FA6128B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91A3DF-2013-4587-AF6E-B122F2316F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CDACC954-FC92-4D01-A980-F55F1842EC9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75688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1012-ED94-48E5-B3AB-30BF6271D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DA651-9CAB-4481-927C-DC5F24C5FE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94A6015-DE70-4725-81EE-866BBD1AC649}"/>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50221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63D7F-AF45-4D01-9E21-845E7D3738B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F104D-8DE8-4A05-9A68-F0A3E5D5AB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9D5010F-4F3D-4062-A147-DA1D089C95E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5186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3246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88D8B302-7C4B-46DA-9A36-C944A6AD4B37}"/>
              </a:ext>
            </a:extLst>
          </p:cNvPr>
          <p:cNvSpPr>
            <a:spLocks noGrp="1"/>
          </p:cNvSpPr>
          <p:nvPr>
            <p:ph type="sldNum" sz="quarter" idx="12"/>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32749070"/>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979B1757-1528-4994-9FFD-D9EB86A6048D}"/>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81751830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7295D8D-6F92-4035-A152-926CC3F86CE8}"/>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737910124"/>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693A9EC-ADB4-462B-A331-F94C96B4AF60}"/>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70222549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6CE54DB6-E5CA-48DE-B27B-99B63BD0239F}"/>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56336391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1A353DD2-E744-4F49-8A47-D39F40A33F0B}"/>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693328928"/>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a:cs typeface="+mn-cs"/>
            </a:endParaRPr>
          </a:p>
        </p:txBody>
      </p:sp>
      <p:sp>
        <p:nvSpPr>
          <p:cNvPr id="5" name="Slide Number Placeholder 3">
            <a:extLst>
              <a:ext uri="{FF2B5EF4-FFF2-40B4-BE49-F238E27FC236}">
                <a16:creationId xmlns:a16="http://schemas.microsoft.com/office/drawing/2014/main" id="{19476574-89D5-4AA1-BF05-6ACC5F1AC87B}"/>
              </a:ext>
            </a:extLst>
          </p:cNvPr>
          <p:cNvSpPr>
            <a:spLocks noGrp="1"/>
          </p:cNvSpPr>
          <p:nvPr>
            <p:ph type="sldNum" sz="quarter" idx="4"/>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C91B4-EA54-476D-ACBF-55D4A6DFB21D}"/>
              </a:ext>
            </a:extLst>
          </p:cNvPr>
          <p:cNvSpPr>
            <a:spLocks noGrp="1"/>
          </p:cNvSpPr>
          <p:nvPr>
            <p:ph type="sldNum" sz="quarter" idx="4"/>
          </p:nvPr>
        </p:nvSpPr>
        <p:spPr>
          <a:xfrm>
            <a:off x="381000" y="6096000"/>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92337941"/>
      </p:ext>
    </p:extLst>
  </p:cSld>
  <p:clrMap bg1="lt1" tx1="dk1" bg2="lt2" tx2="dk2" accent1="accent1" accent2="accent2" accent3="accent3" accent4="accent4" accent5="accent5" accent6="accent6" hlink="hlink" folHlink="folHlink"/>
  <p:sldLayoutIdLst>
    <p:sldLayoutId id="21474837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6D351B13-AB02-43DE-806C-F1AB470A6B4D}"/>
              </a:ext>
            </a:extLst>
          </p:cNvPr>
          <p:cNvSpPr txBox="1">
            <a:spLocks noChangeArrowheads="1"/>
          </p:cNvSpPr>
          <p:nvPr userDrawn="1"/>
        </p:nvSpPr>
        <p:spPr bwMode="auto">
          <a:xfrm>
            <a:off x="285750" y="6305550"/>
            <a:ext cx="70485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US"/>
            </a:defPPr>
            <a:lvl1pPr algn="r" rtl="0" fontAlgn="base">
              <a:spcBef>
                <a:spcPct val="0"/>
              </a:spcBef>
              <a:spcAft>
                <a:spcPct val="0"/>
              </a:spcAft>
              <a:defRPr sz="14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43CCB1A-5FAC-44C2-A958-39EC00897567}" type="slidenum">
              <a:rPr lang="en-US" smtClean="0">
                <a:solidFill>
                  <a:schemeClr val="tx1"/>
                </a:solidFill>
              </a:rPr>
              <a:pPr>
                <a:defRPr/>
              </a:pPr>
              <a:t>‹#›</a:t>
            </a:fld>
            <a:endParaRPr lang="en-US" dirty="0">
              <a:solidFill>
                <a:schemeClr val="tx1"/>
              </a:solidFill>
            </a:endParaRPr>
          </a:p>
        </p:txBody>
      </p:sp>
    </p:spTree>
    <p:extLst>
      <p:ext uri="{BB962C8B-B14F-4D97-AF65-F5344CB8AC3E}">
        <p14:creationId xmlns:p14="http://schemas.microsoft.com/office/powerpoint/2010/main" val="384637861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78CDE-E249-4FEC-81B2-8F8B43BC57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B4F57-C26B-4FEE-A4E2-654FB489D8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8DF0197-24C1-485E-8C52-9C073AC7F342}"/>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Tree>
    <p:extLst>
      <p:ext uri="{BB962C8B-B14F-4D97-AF65-F5344CB8AC3E}">
        <p14:creationId xmlns:p14="http://schemas.microsoft.com/office/powerpoint/2010/main" val="7293199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hyperlink" Target="http://www.researchondisability.org/nTIDE"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hyperlink" Target="mailto:disability.statistics@unh.edu"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am12.safelinks.protection.outlook.com/?url=https%3A%2F%2Fwww.streamtext.net%2Fplayer%3Fevent%3DUNH&amp;data=02%7C01%7CKaren.Volle%40unh.edu%7Cf538043b3dd64daf086a08d8139e7263%7Cd6241893512d46dc8d2bbe47e25f5666%7C0%7C0%7C637280918530950109&amp;sdata=o%2B2A98HqW9rCjIgx%2B3ZcCBl4JQ3NDaz%2BgXxmpDsHNF8%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F33BEA-E441-4D02-BBE9-B29CEAD35C84}"/>
              </a:ext>
            </a:extLst>
          </p:cNvPr>
          <p:cNvGrpSpPr/>
          <p:nvPr/>
        </p:nvGrpSpPr>
        <p:grpSpPr>
          <a:xfrm>
            <a:off x="0" y="0"/>
            <a:ext cx="9164053" cy="6858000"/>
            <a:chOff x="0" y="0"/>
            <a:chExt cx="9164053"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4053" cy="6858000"/>
            </a:xfrm>
            <a:prstGeom prst="rect">
              <a:avLst/>
            </a:prstGeom>
          </p:spPr>
        </p:pic>
        <p:pic>
          <p:nvPicPr>
            <p:cNvPr id="7" name="Picture 6" descr="Image result for unh iod">
              <a:extLst>
                <a:ext uri="{FF2B5EF4-FFF2-40B4-BE49-F238E27FC236}">
                  <a16:creationId xmlns:a16="http://schemas.microsoft.com/office/drawing/2014/main" id="{1E2C603E-8861-49A3-A689-ECF0D8966565}"/>
                </a:ext>
              </a:extLst>
            </p:cNvPr>
            <p:cNvPicPr/>
            <p:nvPr/>
          </p:nvPicPr>
          <p:blipFill rotWithShape="1">
            <a:blip r:embed="rId4">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sp>
        <p:nvSpPr>
          <p:cNvPr id="2054" name="Subtitle 2"/>
          <p:cNvSpPr txBox="1">
            <a:spLocks/>
          </p:cNvSpPr>
          <p:nvPr/>
        </p:nvSpPr>
        <p:spPr bwMode="auto">
          <a:xfrm>
            <a:off x="5867400" y="5042552"/>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June 19, 2020</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 y="2590800"/>
            <a:ext cx="9144000" cy="2286000"/>
          </a:xfrm>
          <a:prstGeom prst="rect">
            <a:avLst/>
          </a:prstGeom>
        </p:spPr>
      </p:pic>
    </p:spTree>
    <p:extLst>
      <p:ext uri="{BB962C8B-B14F-4D97-AF65-F5344CB8AC3E}">
        <p14:creationId xmlns:p14="http://schemas.microsoft.com/office/powerpoint/2010/main" val="2552488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10</a:t>
            </a:fld>
            <a:endParaRPr lang="en-US" dirty="0"/>
          </a:p>
        </p:txBody>
      </p:sp>
      <p:pic>
        <p:nvPicPr>
          <p:cNvPr id="4" name="Picture 3">
            <a:extLst>
              <a:ext uri="{FF2B5EF4-FFF2-40B4-BE49-F238E27FC236}">
                <a16:creationId xmlns:a16="http://schemas.microsoft.com/office/drawing/2014/main" id="{3A8A3702-4603-4641-9665-84A133C6FBD9}"/>
              </a:ext>
            </a:extLst>
          </p:cNvPr>
          <p:cNvPicPr>
            <a:picLocks noChangeAspect="1"/>
          </p:cNvPicPr>
          <p:nvPr/>
        </p:nvPicPr>
        <p:blipFill>
          <a:blip r:embed="rId4"/>
          <a:stretch>
            <a:fillRect/>
          </a:stretch>
        </p:blipFill>
        <p:spPr>
          <a:xfrm>
            <a:off x="0" y="1533786"/>
            <a:ext cx="9144000" cy="4486014"/>
          </a:xfrm>
          <a:prstGeom prst="rect">
            <a:avLst/>
          </a:prstGeom>
        </p:spPr>
      </p:pic>
    </p:spTree>
    <p:extLst>
      <p:ext uri="{BB962C8B-B14F-4D97-AF65-F5344CB8AC3E}">
        <p14:creationId xmlns:p14="http://schemas.microsoft.com/office/powerpoint/2010/main" val="2814087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11</a:t>
            </a:fld>
            <a:endParaRPr lang="en-US" dirty="0"/>
          </a:p>
        </p:txBody>
      </p:sp>
      <p:pic>
        <p:nvPicPr>
          <p:cNvPr id="5" name="Picture 4">
            <a:extLst>
              <a:ext uri="{FF2B5EF4-FFF2-40B4-BE49-F238E27FC236}">
                <a16:creationId xmlns:a16="http://schemas.microsoft.com/office/drawing/2014/main" id="{3220B1B7-70B6-411B-A7F9-EA9677BC232B}"/>
              </a:ext>
            </a:extLst>
          </p:cNvPr>
          <p:cNvPicPr>
            <a:picLocks noChangeAspect="1"/>
          </p:cNvPicPr>
          <p:nvPr/>
        </p:nvPicPr>
        <p:blipFill>
          <a:blip r:embed="rId4"/>
          <a:stretch>
            <a:fillRect/>
          </a:stretch>
        </p:blipFill>
        <p:spPr>
          <a:xfrm>
            <a:off x="0" y="1533786"/>
            <a:ext cx="9144000" cy="4486014"/>
          </a:xfrm>
          <a:prstGeom prst="rect">
            <a:avLst/>
          </a:prstGeom>
        </p:spPr>
      </p:pic>
    </p:spTree>
    <p:extLst>
      <p:ext uri="{BB962C8B-B14F-4D97-AF65-F5344CB8AC3E}">
        <p14:creationId xmlns:p14="http://schemas.microsoft.com/office/powerpoint/2010/main" val="430967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12</a:t>
            </a:fld>
            <a:endParaRPr lang="en-US" dirty="0"/>
          </a:p>
        </p:txBody>
      </p:sp>
      <p:pic>
        <p:nvPicPr>
          <p:cNvPr id="5" name="Picture 4">
            <a:extLst>
              <a:ext uri="{FF2B5EF4-FFF2-40B4-BE49-F238E27FC236}">
                <a16:creationId xmlns:a16="http://schemas.microsoft.com/office/drawing/2014/main" id="{723A2D54-6E1B-4DC6-AF31-773130C2D7C6}"/>
              </a:ext>
            </a:extLst>
          </p:cNvPr>
          <p:cNvPicPr>
            <a:picLocks noChangeAspect="1"/>
          </p:cNvPicPr>
          <p:nvPr/>
        </p:nvPicPr>
        <p:blipFill>
          <a:blip r:embed="rId4"/>
          <a:stretch>
            <a:fillRect/>
          </a:stretch>
        </p:blipFill>
        <p:spPr>
          <a:xfrm>
            <a:off x="0" y="1533786"/>
            <a:ext cx="9144000" cy="4486014"/>
          </a:xfrm>
          <a:prstGeom prst="rect">
            <a:avLst/>
          </a:prstGeom>
        </p:spPr>
      </p:pic>
    </p:spTree>
    <p:extLst>
      <p:ext uri="{BB962C8B-B14F-4D97-AF65-F5344CB8AC3E}">
        <p14:creationId xmlns:p14="http://schemas.microsoft.com/office/powerpoint/2010/main" val="921841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1983932-16E7-4F44-9A28-CAC069C3A322}"/>
              </a:ext>
            </a:extLst>
          </p:cNvPr>
          <p:cNvSpPr/>
          <p:nvPr/>
        </p:nvSpPr>
        <p:spPr>
          <a:xfrm>
            <a:off x="4019551" y="5131689"/>
            <a:ext cx="731520" cy="1271016"/>
          </a:xfrm>
          <a:prstGeom prst="rect">
            <a:avLst/>
          </a:prstGeom>
          <a:solidFill>
            <a:srgbClr val="007A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27.8</a:t>
            </a:r>
          </a:p>
        </p:txBody>
      </p:sp>
      <p:sp>
        <p:nvSpPr>
          <p:cNvPr id="44" name="Rectangle 43">
            <a:extLst>
              <a:ext uri="{FF2B5EF4-FFF2-40B4-BE49-F238E27FC236}">
                <a16:creationId xmlns:a16="http://schemas.microsoft.com/office/drawing/2014/main" id="{5EEE0579-C043-404E-A6F4-7345720593C3}"/>
              </a:ext>
            </a:extLst>
          </p:cNvPr>
          <p:cNvSpPr/>
          <p:nvPr/>
        </p:nvSpPr>
        <p:spPr>
          <a:xfrm>
            <a:off x="2943916" y="5201585"/>
            <a:ext cx="731520" cy="1207008"/>
          </a:xfrm>
          <a:prstGeom prst="rect">
            <a:avLst/>
          </a:prstGeom>
          <a:solidFill>
            <a:srgbClr val="007A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26.4</a:t>
            </a:r>
          </a:p>
        </p:txBody>
      </p:sp>
      <p:sp>
        <p:nvSpPr>
          <p:cNvPr id="45" name="Rectangle 44">
            <a:extLst>
              <a:ext uri="{FF2B5EF4-FFF2-40B4-BE49-F238E27FC236}">
                <a16:creationId xmlns:a16="http://schemas.microsoft.com/office/drawing/2014/main" id="{D38729A1-65E1-403A-BDF7-19B308F325FA}"/>
              </a:ext>
            </a:extLst>
          </p:cNvPr>
          <p:cNvSpPr/>
          <p:nvPr/>
        </p:nvSpPr>
        <p:spPr>
          <a:xfrm>
            <a:off x="5566347" y="2957779"/>
            <a:ext cx="731520" cy="3447288"/>
          </a:xfrm>
          <a:prstGeom prst="rect">
            <a:avLst/>
          </a:prstGeom>
          <a:solidFill>
            <a:srgbClr val="00359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74.6</a:t>
            </a:r>
          </a:p>
        </p:txBody>
      </p:sp>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 Status”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13</a:t>
            </a:fld>
            <a:endParaRPr lang="en-US" dirty="0"/>
          </a:p>
        </p:txBody>
      </p:sp>
      <p:sp>
        <p:nvSpPr>
          <p:cNvPr id="13" name="Rectangle 12">
            <a:extLst>
              <a:ext uri="{FF2B5EF4-FFF2-40B4-BE49-F238E27FC236}">
                <a16:creationId xmlns:a16="http://schemas.microsoft.com/office/drawing/2014/main" id="{D225A240-C0FA-4C38-A13F-8E0D3C33DD09}"/>
              </a:ext>
            </a:extLst>
          </p:cNvPr>
          <p:cNvSpPr/>
          <p:nvPr/>
        </p:nvSpPr>
        <p:spPr>
          <a:xfrm>
            <a:off x="1666445" y="1825855"/>
            <a:ext cx="731520" cy="3035808"/>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67.1</a:t>
            </a:r>
          </a:p>
        </p:txBody>
      </p:sp>
      <p:sp>
        <p:nvSpPr>
          <p:cNvPr id="19" name="Rectangle 18">
            <a:extLst>
              <a:ext uri="{FF2B5EF4-FFF2-40B4-BE49-F238E27FC236}">
                <a16:creationId xmlns:a16="http://schemas.microsoft.com/office/drawing/2014/main" id="{F2E903FB-D1B4-44BC-A72B-A849A939CC17}"/>
              </a:ext>
            </a:extLst>
          </p:cNvPr>
          <p:cNvSpPr/>
          <p:nvPr/>
        </p:nvSpPr>
        <p:spPr>
          <a:xfrm>
            <a:off x="12501" y="4778521"/>
            <a:ext cx="1645920" cy="30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mj-lt"/>
              </a:rPr>
              <a:t>Unemployed</a:t>
            </a:r>
          </a:p>
        </p:txBody>
      </p:sp>
      <p:sp>
        <p:nvSpPr>
          <p:cNvPr id="20" name="Rectangle 19">
            <a:extLst>
              <a:ext uri="{FF2B5EF4-FFF2-40B4-BE49-F238E27FC236}">
                <a16:creationId xmlns:a16="http://schemas.microsoft.com/office/drawing/2014/main" id="{DA6987E5-8864-42B4-B5D7-FB2870828A00}"/>
              </a:ext>
            </a:extLst>
          </p:cNvPr>
          <p:cNvSpPr/>
          <p:nvPr/>
        </p:nvSpPr>
        <p:spPr>
          <a:xfrm>
            <a:off x="10866" y="1828800"/>
            <a:ext cx="1645920" cy="3053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mj-lt"/>
              </a:rPr>
              <a:t>Not in </a:t>
            </a:r>
          </a:p>
          <a:p>
            <a:pPr algn="r"/>
            <a:r>
              <a:rPr lang="en-US" sz="2000" dirty="0">
                <a:solidFill>
                  <a:schemeClr val="tx1"/>
                </a:solidFill>
                <a:latin typeface="+mj-lt"/>
              </a:rPr>
              <a:t>Labor</a:t>
            </a:r>
          </a:p>
          <a:p>
            <a:pPr algn="r"/>
            <a:r>
              <a:rPr lang="en-US" sz="2000" dirty="0">
                <a:solidFill>
                  <a:schemeClr val="tx1"/>
                </a:solidFill>
                <a:latin typeface="+mj-lt"/>
              </a:rPr>
              <a:t>Force</a:t>
            </a:r>
          </a:p>
        </p:txBody>
      </p:sp>
      <p:sp>
        <p:nvSpPr>
          <p:cNvPr id="28" name="Rectangle 27">
            <a:extLst>
              <a:ext uri="{FF2B5EF4-FFF2-40B4-BE49-F238E27FC236}">
                <a16:creationId xmlns:a16="http://schemas.microsoft.com/office/drawing/2014/main" id="{7A9B783B-C4F7-4F41-AB4A-47B17BE9C5A3}"/>
              </a:ext>
            </a:extLst>
          </p:cNvPr>
          <p:cNvSpPr/>
          <p:nvPr/>
        </p:nvSpPr>
        <p:spPr>
          <a:xfrm>
            <a:off x="2944614" y="1828801"/>
            <a:ext cx="731520" cy="3072384"/>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71.6</a:t>
            </a:r>
          </a:p>
        </p:txBody>
      </p:sp>
      <p:sp>
        <p:nvSpPr>
          <p:cNvPr id="29" name="Rectangle 28">
            <a:extLst>
              <a:ext uri="{FF2B5EF4-FFF2-40B4-BE49-F238E27FC236}">
                <a16:creationId xmlns:a16="http://schemas.microsoft.com/office/drawing/2014/main" id="{D43F270D-13FE-4183-AC95-4A36E505B2EA}"/>
              </a:ext>
            </a:extLst>
          </p:cNvPr>
          <p:cNvSpPr/>
          <p:nvPr/>
        </p:nvSpPr>
        <p:spPr>
          <a:xfrm>
            <a:off x="2944614" y="4901418"/>
            <a:ext cx="731520" cy="301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6.5</a:t>
            </a:r>
          </a:p>
        </p:txBody>
      </p:sp>
      <p:sp>
        <p:nvSpPr>
          <p:cNvPr id="31" name="Rectangle 30">
            <a:extLst>
              <a:ext uri="{FF2B5EF4-FFF2-40B4-BE49-F238E27FC236}">
                <a16:creationId xmlns:a16="http://schemas.microsoft.com/office/drawing/2014/main" id="{20EF8F86-20F1-4143-9AD4-C4D52BDB3089}"/>
              </a:ext>
            </a:extLst>
          </p:cNvPr>
          <p:cNvSpPr/>
          <p:nvPr/>
        </p:nvSpPr>
        <p:spPr>
          <a:xfrm>
            <a:off x="5566347" y="1826013"/>
            <a:ext cx="731520" cy="1005840"/>
          </a:xfrm>
          <a:prstGeom prst="rect">
            <a:avLst/>
          </a:prstGeom>
          <a:solidFill>
            <a:srgbClr val="7DAB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22.8</a:t>
            </a:r>
          </a:p>
        </p:txBody>
      </p:sp>
      <p:sp>
        <p:nvSpPr>
          <p:cNvPr id="33" name="Rectangle 32">
            <a:extLst>
              <a:ext uri="{FF2B5EF4-FFF2-40B4-BE49-F238E27FC236}">
                <a16:creationId xmlns:a16="http://schemas.microsoft.com/office/drawing/2014/main" id="{E4020938-63F3-461D-830A-796615671F92}"/>
              </a:ext>
            </a:extLst>
          </p:cNvPr>
          <p:cNvSpPr/>
          <p:nvPr/>
        </p:nvSpPr>
        <p:spPr>
          <a:xfrm>
            <a:off x="5562600" y="2831853"/>
            <a:ext cx="731520" cy="128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glow rad="127000">
                    <a:schemeClr val="bg1">
                      <a:lumMod val="85000"/>
                    </a:schemeClr>
                  </a:glow>
                </a:effectLst>
              </a:rPr>
              <a:t>2.6</a:t>
            </a:r>
          </a:p>
        </p:txBody>
      </p:sp>
      <p:sp>
        <p:nvSpPr>
          <p:cNvPr id="34" name="Rectangle 33">
            <a:extLst>
              <a:ext uri="{FF2B5EF4-FFF2-40B4-BE49-F238E27FC236}">
                <a16:creationId xmlns:a16="http://schemas.microsoft.com/office/drawing/2014/main" id="{A734CEE3-73E5-4B66-83C3-7E2BEE22719F}"/>
              </a:ext>
            </a:extLst>
          </p:cNvPr>
          <p:cNvSpPr/>
          <p:nvPr/>
        </p:nvSpPr>
        <p:spPr>
          <a:xfrm>
            <a:off x="6836873" y="3518075"/>
            <a:ext cx="731520" cy="2887105"/>
          </a:xfrm>
          <a:prstGeom prst="rect">
            <a:avLst/>
          </a:prstGeom>
          <a:solidFill>
            <a:srgbClr val="00359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63.2</a:t>
            </a:r>
          </a:p>
        </p:txBody>
      </p:sp>
      <p:sp>
        <p:nvSpPr>
          <p:cNvPr id="35" name="Rectangle 34">
            <a:extLst>
              <a:ext uri="{FF2B5EF4-FFF2-40B4-BE49-F238E27FC236}">
                <a16:creationId xmlns:a16="http://schemas.microsoft.com/office/drawing/2014/main" id="{38C3EF1F-BF2A-4CA5-9A67-6B60DC155428}"/>
              </a:ext>
            </a:extLst>
          </p:cNvPr>
          <p:cNvSpPr/>
          <p:nvPr/>
        </p:nvSpPr>
        <p:spPr>
          <a:xfrm>
            <a:off x="6831749" y="1835876"/>
            <a:ext cx="731520" cy="1207008"/>
          </a:xfrm>
          <a:prstGeom prst="rect">
            <a:avLst/>
          </a:prstGeom>
          <a:solidFill>
            <a:srgbClr val="7DAB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26.3</a:t>
            </a:r>
          </a:p>
        </p:txBody>
      </p:sp>
      <p:sp>
        <p:nvSpPr>
          <p:cNvPr id="36" name="Rectangle 35">
            <a:extLst>
              <a:ext uri="{FF2B5EF4-FFF2-40B4-BE49-F238E27FC236}">
                <a16:creationId xmlns:a16="http://schemas.microsoft.com/office/drawing/2014/main" id="{898B2C49-F0FA-4A7B-A9BA-35BCC12AEEEA}"/>
              </a:ext>
            </a:extLst>
          </p:cNvPr>
          <p:cNvSpPr/>
          <p:nvPr/>
        </p:nvSpPr>
        <p:spPr>
          <a:xfrm>
            <a:off x="6831157" y="3033000"/>
            <a:ext cx="731520" cy="484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innerShdw dist="38100">
                    <a:prstClr val="black"/>
                  </a:innerShdw>
                </a:effectLst>
              </a:rPr>
              <a:t>10.5</a:t>
            </a:r>
          </a:p>
        </p:txBody>
      </p:sp>
      <p:sp>
        <p:nvSpPr>
          <p:cNvPr id="24" name="Rectangle 23">
            <a:extLst>
              <a:ext uri="{FF2B5EF4-FFF2-40B4-BE49-F238E27FC236}">
                <a16:creationId xmlns:a16="http://schemas.microsoft.com/office/drawing/2014/main" id="{35536F22-2D33-4D7E-A849-55C9D4E26F28}"/>
              </a:ext>
            </a:extLst>
          </p:cNvPr>
          <p:cNvSpPr/>
          <p:nvPr/>
        </p:nvSpPr>
        <p:spPr>
          <a:xfrm>
            <a:off x="1666444" y="1449324"/>
            <a:ext cx="3061357" cy="200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People with Disabilities</a:t>
            </a:r>
          </a:p>
        </p:txBody>
      </p:sp>
      <p:sp>
        <p:nvSpPr>
          <p:cNvPr id="25" name="Rectangle 24">
            <a:extLst>
              <a:ext uri="{FF2B5EF4-FFF2-40B4-BE49-F238E27FC236}">
                <a16:creationId xmlns:a16="http://schemas.microsoft.com/office/drawing/2014/main" id="{68DB60C6-6DB4-494D-999C-0316A7995E71}"/>
              </a:ext>
            </a:extLst>
          </p:cNvPr>
          <p:cNvSpPr/>
          <p:nvPr/>
        </p:nvSpPr>
        <p:spPr>
          <a:xfrm>
            <a:off x="5410200" y="1432124"/>
            <a:ext cx="3276600" cy="241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People without Disabilities</a:t>
            </a:r>
          </a:p>
        </p:txBody>
      </p:sp>
      <p:sp>
        <p:nvSpPr>
          <p:cNvPr id="26" name="Rectangle 25">
            <a:extLst>
              <a:ext uri="{FF2B5EF4-FFF2-40B4-BE49-F238E27FC236}">
                <a16:creationId xmlns:a16="http://schemas.microsoft.com/office/drawing/2014/main" id="{B2515F53-140A-4D7A-B68E-14A94B27A191}"/>
              </a:ext>
            </a:extLst>
          </p:cNvPr>
          <p:cNvSpPr/>
          <p:nvPr/>
        </p:nvSpPr>
        <p:spPr>
          <a:xfrm>
            <a:off x="1667565" y="6385560"/>
            <a:ext cx="73152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May </a:t>
            </a:r>
            <a:r>
              <a:rPr lang="en-US" sz="1400" b="1" dirty="0">
                <a:solidFill>
                  <a:schemeClr val="tx1"/>
                </a:solidFill>
                <a:latin typeface="+mj-lt"/>
              </a:rPr>
              <a:t>2019</a:t>
            </a:r>
          </a:p>
        </p:txBody>
      </p:sp>
      <p:sp>
        <p:nvSpPr>
          <p:cNvPr id="32" name="Rectangle 31">
            <a:extLst>
              <a:ext uri="{FF2B5EF4-FFF2-40B4-BE49-F238E27FC236}">
                <a16:creationId xmlns:a16="http://schemas.microsoft.com/office/drawing/2014/main" id="{E634C6FB-7AB6-4251-B89E-075DB97C9407}"/>
              </a:ext>
            </a:extLst>
          </p:cNvPr>
          <p:cNvSpPr/>
          <p:nvPr/>
        </p:nvSpPr>
        <p:spPr>
          <a:xfrm>
            <a:off x="6824830" y="6382838"/>
            <a:ext cx="73152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April </a:t>
            </a:r>
            <a:r>
              <a:rPr lang="en-US" sz="1400" b="1" dirty="0">
                <a:solidFill>
                  <a:schemeClr val="tx1"/>
                </a:solidFill>
                <a:latin typeface="+mj-lt"/>
              </a:rPr>
              <a:t>2020</a:t>
            </a:r>
          </a:p>
        </p:txBody>
      </p:sp>
      <p:sp>
        <p:nvSpPr>
          <p:cNvPr id="37" name="Rectangle 36">
            <a:extLst>
              <a:ext uri="{FF2B5EF4-FFF2-40B4-BE49-F238E27FC236}">
                <a16:creationId xmlns:a16="http://schemas.microsoft.com/office/drawing/2014/main" id="{ADBD3AA6-361C-41DE-980F-49CC1D5EF4FF}"/>
              </a:ext>
            </a:extLst>
          </p:cNvPr>
          <p:cNvSpPr/>
          <p:nvPr/>
        </p:nvSpPr>
        <p:spPr>
          <a:xfrm>
            <a:off x="2935854" y="6382837"/>
            <a:ext cx="73152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April </a:t>
            </a:r>
            <a:r>
              <a:rPr lang="en-US" sz="1400" b="1" dirty="0">
                <a:solidFill>
                  <a:schemeClr val="tx1"/>
                </a:solidFill>
                <a:latin typeface="+mj-lt"/>
              </a:rPr>
              <a:t>2020</a:t>
            </a:r>
          </a:p>
        </p:txBody>
      </p:sp>
      <p:sp>
        <p:nvSpPr>
          <p:cNvPr id="38" name="Rectangle 37">
            <a:extLst>
              <a:ext uri="{FF2B5EF4-FFF2-40B4-BE49-F238E27FC236}">
                <a16:creationId xmlns:a16="http://schemas.microsoft.com/office/drawing/2014/main" id="{AA09F84A-F632-47CF-8C05-2753649F7D25}"/>
              </a:ext>
            </a:extLst>
          </p:cNvPr>
          <p:cNvSpPr/>
          <p:nvPr/>
        </p:nvSpPr>
        <p:spPr>
          <a:xfrm>
            <a:off x="5559552" y="6383068"/>
            <a:ext cx="73152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May </a:t>
            </a:r>
            <a:r>
              <a:rPr lang="en-US" sz="1400" b="1" dirty="0">
                <a:solidFill>
                  <a:schemeClr val="tx1"/>
                </a:solidFill>
                <a:latin typeface="+mj-lt"/>
              </a:rPr>
              <a:t>2019</a:t>
            </a:r>
          </a:p>
        </p:txBody>
      </p:sp>
      <p:sp>
        <p:nvSpPr>
          <p:cNvPr id="40" name="Rectangle 39">
            <a:extLst>
              <a:ext uri="{FF2B5EF4-FFF2-40B4-BE49-F238E27FC236}">
                <a16:creationId xmlns:a16="http://schemas.microsoft.com/office/drawing/2014/main" id="{EBD27E00-89BB-4C25-BA13-9F18AA6F0A8E}"/>
              </a:ext>
            </a:extLst>
          </p:cNvPr>
          <p:cNvSpPr/>
          <p:nvPr/>
        </p:nvSpPr>
        <p:spPr>
          <a:xfrm>
            <a:off x="2939485" y="1822477"/>
            <a:ext cx="731520" cy="4584617"/>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1" name="Rectangle 40">
            <a:extLst>
              <a:ext uri="{FF2B5EF4-FFF2-40B4-BE49-F238E27FC236}">
                <a16:creationId xmlns:a16="http://schemas.microsoft.com/office/drawing/2014/main" id="{296BC120-C128-4EA6-A89F-3C3712FB0E8F}"/>
              </a:ext>
            </a:extLst>
          </p:cNvPr>
          <p:cNvSpPr/>
          <p:nvPr/>
        </p:nvSpPr>
        <p:spPr>
          <a:xfrm>
            <a:off x="5560135" y="1823722"/>
            <a:ext cx="731520" cy="458337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Rectangle 42">
            <a:extLst>
              <a:ext uri="{FF2B5EF4-FFF2-40B4-BE49-F238E27FC236}">
                <a16:creationId xmlns:a16="http://schemas.microsoft.com/office/drawing/2014/main" id="{A9F7DA11-9BBF-43A4-95D3-98DB451E7129}"/>
              </a:ext>
            </a:extLst>
          </p:cNvPr>
          <p:cNvSpPr/>
          <p:nvPr/>
        </p:nvSpPr>
        <p:spPr>
          <a:xfrm>
            <a:off x="1669130" y="4980369"/>
            <a:ext cx="731520" cy="1426464"/>
          </a:xfrm>
          <a:prstGeom prst="rect">
            <a:avLst/>
          </a:prstGeom>
          <a:solidFill>
            <a:srgbClr val="007A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30.7</a:t>
            </a:r>
          </a:p>
        </p:txBody>
      </p:sp>
      <p:sp>
        <p:nvSpPr>
          <p:cNvPr id="42" name="Rectangle 41">
            <a:extLst>
              <a:ext uri="{FF2B5EF4-FFF2-40B4-BE49-F238E27FC236}">
                <a16:creationId xmlns:a16="http://schemas.microsoft.com/office/drawing/2014/main" id="{2656B88D-67DD-4628-A193-5B0E4EEC7238}"/>
              </a:ext>
            </a:extLst>
          </p:cNvPr>
          <p:cNvSpPr/>
          <p:nvPr/>
        </p:nvSpPr>
        <p:spPr>
          <a:xfrm>
            <a:off x="6831221" y="1826137"/>
            <a:ext cx="731520" cy="457835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4" name="Rectangle 13">
            <a:extLst>
              <a:ext uri="{FF2B5EF4-FFF2-40B4-BE49-F238E27FC236}">
                <a16:creationId xmlns:a16="http://schemas.microsoft.com/office/drawing/2014/main" id="{C7910B8F-25FB-4F91-BB55-EE7303DEFF2A}"/>
              </a:ext>
            </a:extLst>
          </p:cNvPr>
          <p:cNvSpPr/>
          <p:nvPr/>
        </p:nvSpPr>
        <p:spPr>
          <a:xfrm>
            <a:off x="1666445" y="4859407"/>
            <a:ext cx="731520" cy="1188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glow rad="127000">
                    <a:schemeClr val="bg1">
                      <a:lumMod val="85000"/>
                    </a:schemeClr>
                  </a:glow>
                </a:effectLst>
              </a:rPr>
              <a:t>2.1</a:t>
            </a:r>
          </a:p>
        </p:txBody>
      </p:sp>
      <p:sp>
        <p:nvSpPr>
          <p:cNvPr id="52" name="Rectangle 51">
            <a:extLst>
              <a:ext uri="{FF2B5EF4-FFF2-40B4-BE49-F238E27FC236}">
                <a16:creationId xmlns:a16="http://schemas.microsoft.com/office/drawing/2014/main" id="{C53904F5-905E-40D2-B75A-AF8C50BAE17B}"/>
              </a:ext>
            </a:extLst>
          </p:cNvPr>
          <p:cNvSpPr/>
          <p:nvPr/>
        </p:nvSpPr>
        <p:spPr>
          <a:xfrm>
            <a:off x="4020249" y="1822220"/>
            <a:ext cx="731520" cy="3008376"/>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67.1</a:t>
            </a:r>
          </a:p>
        </p:txBody>
      </p:sp>
      <p:sp>
        <p:nvSpPr>
          <p:cNvPr id="53" name="Rectangle 52">
            <a:extLst>
              <a:ext uri="{FF2B5EF4-FFF2-40B4-BE49-F238E27FC236}">
                <a16:creationId xmlns:a16="http://schemas.microsoft.com/office/drawing/2014/main" id="{EBDC0692-7819-4264-8BC0-E9C5F68721C8}"/>
              </a:ext>
            </a:extLst>
          </p:cNvPr>
          <p:cNvSpPr/>
          <p:nvPr/>
        </p:nvSpPr>
        <p:spPr>
          <a:xfrm>
            <a:off x="4020249" y="4829868"/>
            <a:ext cx="731520" cy="301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6.5</a:t>
            </a:r>
          </a:p>
        </p:txBody>
      </p:sp>
      <p:sp>
        <p:nvSpPr>
          <p:cNvPr id="54" name="Rectangle 53">
            <a:extLst>
              <a:ext uri="{FF2B5EF4-FFF2-40B4-BE49-F238E27FC236}">
                <a16:creationId xmlns:a16="http://schemas.microsoft.com/office/drawing/2014/main" id="{19266BD3-B491-4428-9C57-325BD5B80905}"/>
              </a:ext>
            </a:extLst>
          </p:cNvPr>
          <p:cNvSpPr/>
          <p:nvPr/>
        </p:nvSpPr>
        <p:spPr>
          <a:xfrm>
            <a:off x="4009584" y="6382837"/>
            <a:ext cx="73152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May </a:t>
            </a:r>
            <a:r>
              <a:rPr lang="en-US" sz="1400" b="1" dirty="0">
                <a:solidFill>
                  <a:schemeClr val="tx1"/>
                </a:solidFill>
                <a:latin typeface="+mj-lt"/>
              </a:rPr>
              <a:t>2020</a:t>
            </a:r>
          </a:p>
        </p:txBody>
      </p:sp>
      <p:sp>
        <p:nvSpPr>
          <p:cNvPr id="55" name="Rectangle 54">
            <a:extLst>
              <a:ext uri="{FF2B5EF4-FFF2-40B4-BE49-F238E27FC236}">
                <a16:creationId xmlns:a16="http://schemas.microsoft.com/office/drawing/2014/main" id="{3B34FCB5-7E11-417C-A5F6-99E8E3BAC6D6}"/>
              </a:ext>
            </a:extLst>
          </p:cNvPr>
          <p:cNvSpPr/>
          <p:nvPr/>
        </p:nvSpPr>
        <p:spPr>
          <a:xfrm>
            <a:off x="4013215" y="1827935"/>
            <a:ext cx="731520" cy="457846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7" name="Rectangle 56">
            <a:extLst>
              <a:ext uri="{FF2B5EF4-FFF2-40B4-BE49-F238E27FC236}">
                <a16:creationId xmlns:a16="http://schemas.microsoft.com/office/drawing/2014/main" id="{2E2E2C06-E586-4069-A598-E1FAE3642BB4}"/>
              </a:ext>
            </a:extLst>
          </p:cNvPr>
          <p:cNvSpPr/>
          <p:nvPr/>
        </p:nvSpPr>
        <p:spPr>
          <a:xfrm>
            <a:off x="7796392" y="3423285"/>
            <a:ext cx="731520" cy="2980743"/>
          </a:xfrm>
          <a:prstGeom prst="rect">
            <a:avLst/>
          </a:prstGeom>
          <a:solidFill>
            <a:srgbClr val="00359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65.1</a:t>
            </a:r>
          </a:p>
        </p:txBody>
      </p:sp>
      <p:sp>
        <p:nvSpPr>
          <p:cNvPr id="58" name="Rectangle 57">
            <a:extLst>
              <a:ext uri="{FF2B5EF4-FFF2-40B4-BE49-F238E27FC236}">
                <a16:creationId xmlns:a16="http://schemas.microsoft.com/office/drawing/2014/main" id="{B445F72C-E936-47C5-B920-EC1FDAAB0FCE}"/>
              </a:ext>
            </a:extLst>
          </p:cNvPr>
          <p:cNvSpPr/>
          <p:nvPr/>
        </p:nvSpPr>
        <p:spPr>
          <a:xfrm>
            <a:off x="7799429" y="1825135"/>
            <a:ext cx="731520" cy="1161288"/>
          </a:xfrm>
          <a:prstGeom prst="rect">
            <a:avLst/>
          </a:prstGeom>
          <a:solidFill>
            <a:srgbClr val="7DAB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25.3</a:t>
            </a:r>
          </a:p>
        </p:txBody>
      </p:sp>
      <p:sp>
        <p:nvSpPr>
          <p:cNvPr id="59" name="Rectangle 58">
            <a:extLst>
              <a:ext uri="{FF2B5EF4-FFF2-40B4-BE49-F238E27FC236}">
                <a16:creationId xmlns:a16="http://schemas.microsoft.com/office/drawing/2014/main" id="{6756FFAE-2B5E-436A-A9CD-ED4651449E6F}"/>
              </a:ext>
            </a:extLst>
          </p:cNvPr>
          <p:cNvSpPr/>
          <p:nvPr/>
        </p:nvSpPr>
        <p:spPr>
          <a:xfrm>
            <a:off x="7796932" y="2983235"/>
            <a:ext cx="731520" cy="4389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innerShdw dist="38100">
                    <a:prstClr val="black"/>
                  </a:innerShdw>
                </a:effectLst>
              </a:rPr>
              <a:t>9.6</a:t>
            </a:r>
          </a:p>
        </p:txBody>
      </p:sp>
      <p:sp>
        <p:nvSpPr>
          <p:cNvPr id="60" name="Rectangle 59">
            <a:extLst>
              <a:ext uri="{FF2B5EF4-FFF2-40B4-BE49-F238E27FC236}">
                <a16:creationId xmlns:a16="http://schemas.microsoft.com/office/drawing/2014/main" id="{5B83D100-9EE0-452A-BC87-1A071DBC23E3}"/>
              </a:ext>
            </a:extLst>
          </p:cNvPr>
          <p:cNvSpPr/>
          <p:nvPr/>
        </p:nvSpPr>
        <p:spPr>
          <a:xfrm>
            <a:off x="7790605" y="6384162"/>
            <a:ext cx="73152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May </a:t>
            </a:r>
            <a:r>
              <a:rPr lang="en-US" sz="1400" b="1" dirty="0">
                <a:solidFill>
                  <a:schemeClr val="tx1"/>
                </a:solidFill>
                <a:latin typeface="+mj-lt"/>
              </a:rPr>
              <a:t>2020</a:t>
            </a:r>
          </a:p>
        </p:txBody>
      </p:sp>
      <p:sp>
        <p:nvSpPr>
          <p:cNvPr id="61" name="Rectangle 60">
            <a:extLst>
              <a:ext uri="{FF2B5EF4-FFF2-40B4-BE49-F238E27FC236}">
                <a16:creationId xmlns:a16="http://schemas.microsoft.com/office/drawing/2014/main" id="{EC8A3D94-B4A4-4291-B35C-FDDE98AFFEFA}"/>
              </a:ext>
            </a:extLst>
          </p:cNvPr>
          <p:cNvSpPr/>
          <p:nvPr/>
        </p:nvSpPr>
        <p:spPr>
          <a:xfrm>
            <a:off x="7796996" y="1827460"/>
            <a:ext cx="731520" cy="457847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8" name="Rectangle 17">
            <a:extLst>
              <a:ext uri="{FF2B5EF4-FFF2-40B4-BE49-F238E27FC236}">
                <a16:creationId xmlns:a16="http://schemas.microsoft.com/office/drawing/2014/main" id="{CAFD8DA8-1C32-48DB-AC5C-37391BE6756F}"/>
              </a:ext>
            </a:extLst>
          </p:cNvPr>
          <p:cNvSpPr/>
          <p:nvPr/>
        </p:nvSpPr>
        <p:spPr>
          <a:xfrm>
            <a:off x="10867" y="4990336"/>
            <a:ext cx="1645920" cy="1417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mj-lt"/>
              </a:rPr>
              <a:t>Employed</a:t>
            </a:r>
          </a:p>
        </p:txBody>
      </p:sp>
      <p:sp>
        <p:nvSpPr>
          <p:cNvPr id="39" name="Rectangle 38">
            <a:extLst>
              <a:ext uri="{FF2B5EF4-FFF2-40B4-BE49-F238E27FC236}">
                <a16:creationId xmlns:a16="http://schemas.microsoft.com/office/drawing/2014/main" id="{E7732AF7-B47A-4D54-9080-405CB770E3EE}"/>
              </a:ext>
            </a:extLst>
          </p:cNvPr>
          <p:cNvSpPr/>
          <p:nvPr/>
        </p:nvSpPr>
        <p:spPr>
          <a:xfrm>
            <a:off x="1663893" y="1827934"/>
            <a:ext cx="731520" cy="457846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5" name="Straight Connector 4">
            <a:extLst>
              <a:ext uri="{FF2B5EF4-FFF2-40B4-BE49-F238E27FC236}">
                <a16:creationId xmlns:a16="http://schemas.microsoft.com/office/drawing/2014/main" id="{79FC2F5D-E5FE-473B-BB48-6D815419D99F}"/>
              </a:ext>
            </a:extLst>
          </p:cNvPr>
          <p:cNvCxnSpPr>
            <a:cxnSpLocks/>
          </p:cNvCxnSpPr>
          <p:nvPr/>
        </p:nvCxnSpPr>
        <p:spPr>
          <a:xfrm flipV="1">
            <a:off x="897544" y="6407656"/>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0669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4" grpId="0" animBg="1"/>
      <p:bldP spid="45" grpId="0" animBg="1"/>
      <p:bldP spid="13" grpId="0" animBg="1"/>
      <p:bldP spid="28" grpId="0" animBg="1"/>
      <p:bldP spid="29" grpId="0" animBg="1"/>
      <p:bldP spid="31" grpId="0" animBg="1"/>
      <p:bldP spid="33" grpId="0" animBg="1"/>
      <p:bldP spid="34" grpId="0" animBg="1"/>
      <p:bldP spid="35" grpId="0" animBg="1"/>
      <p:bldP spid="36" grpId="0" animBg="1"/>
      <p:bldP spid="43" grpId="0" animBg="1"/>
      <p:bldP spid="14" grpId="0" animBg="1"/>
      <p:bldP spid="52" grpId="0" animBg="1"/>
      <p:bldP spid="53" grpId="0" animBg="1"/>
      <p:bldP spid="57" grpId="0" animBg="1"/>
      <p:bldP spid="58"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Unemployed</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323778" y="3414009"/>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14</a:t>
            </a:fld>
            <a:endParaRPr lang="en-US" dirty="0"/>
          </a:p>
        </p:txBody>
      </p:sp>
      <p:sp>
        <p:nvSpPr>
          <p:cNvPr id="27" name="Rectangle 26">
            <a:extLst>
              <a:ext uri="{FF2B5EF4-FFF2-40B4-BE49-F238E27FC236}">
                <a16:creationId xmlns:a16="http://schemas.microsoft.com/office/drawing/2014/main" id="{FD67F481-127A-4B95-8543-3A3E0F19F144}"/>
              </a:ext>
            </a:extLst>
          </p:cNvPr>
          <p:cNvSpPr/>
          <p:nvPr/>
        </p:nvSpPr>
        <p:spPr>
          <a:xfrm>
            <a:off x="2258958" y="3077633"/>
            <a:ext cx="731520" cy="3337560"/>
          </a:xfrm>
          <a:prstGeom prst="rect">
            <a:avLst/>
          </a:prstGeom>
          <a:solidFill>
            <a:srgbClr val="007A2C">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72.9</a:t>
            </a:r>
          </a:p>
        </p:txBody>
      </p:sp>
      <p:sp>
        <p:nvSpPr>
          <p:cNvPr id="28" name="Rectangle 27">
            <a:extLst>
              <a:ext uri="{FF2B5EF4-FFF2-40B4-BE49-F238E27FC236}">
                <a16:creationId xmlns:a16="http://schemas.microsoft.com/office/drawing/2014/main" id="{7A9B783B-C4F7-4F41-AB4A-47B17BE9C5A3}"/>
              </a:ext>
            </a:extLst>
          </p:cNvPr>
          <p:cNvSpPr/>
          <p:nvPr/>
        </p:nvSpPr>
        <p:spPr>
          <a:xfrm>
            <a:off x="2264597" y="1834091"/>
            <a:ext cx="725881" cy="1243584"/>
          </a:xfrm>
          <a:prstGeom prst="rect">
            <a:avLst/>
          </a:prstGeom>
          <a:solidFill>
            <a:srgbClr val="92D05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27.1</a:t>
            </a:r>
          </a:p>
        </p:txBody>
      </p:sp>
      <p:sp>
        <p:nvSpPr>
          <p:cNvPr id="34" name="Rectangle 33">
            <a:extLst>
              <a:ext uri="{FF2B5EF4-FFF2-40B4-BE49-F238E27FC236}">
                <a16:creationId xmlns:a16="http://schemas.microsoft.com/office/drawing/2014/main" id="{A734CEE3-73E5-4B66-83C3-7E2BEE22719F}"/>
              </a:ext>
            </a:extLst>
          </p:cNvPr>
          <p:cNvSpPr/>
          <p:nvPr/>
        </p:nvSpPr>
        <p:spPr>
          <a:xfrm>
            <a:off x="6141201" y="2782993"/>
            <a:ext cx="731520" cy="3630168"/>
          </a:xfrm>
          <a:prstGeom prst="rect">
            <a:avLst/>
          </a:prstGeom>
          <a:solidFill>
            <a:srgbClr val="003591">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79.0</a:t>
            </a:r>
          </a:p>
          <a:p>
            <a:pPr algn="ctr"/>
            <a:endParaRPr lang="en-US" sz="2000" b="1" dirty="0">
              <a:solidFill>
                <a:schemeClr val="bg1"/>
              </a:solidFill>
            </a:endParaRPr>
          </a:p>
        </p:txBody>
      </p:sp>
      <p:sp>
        <p:nvSpPr>
          <p:cNvPr id="35" name="Rectangle 34">
            <a:extLst>
              <a:ext uri="{FF2B5EF4-FFF2-40B4-BE49-F238E27FC236}">
                <a16:creationId xmlns:a16="http://schemas.microsoft.com/office/drawing/2014/main" id="{38C3EF1F-BF2A-4CA5-9A67-6B60DC155428}"/>
              </a:ext>
            </a:extLst>
          </p:cNvPr>
          <p:cNvSpPr/>
          <p:nvPr/>
        </p:nvSpPr>
        <p:spPr>
          <a:xfrm>
            <a:off x="6146925" y="1830519"/>
            <a:ext cx="731520" cy="960120"/>
          </a:xfrm>
          <a:prstGeom prst="rect">
            <a:avLst/>
          </a:prstGeom>
          <a:solidFill>
            <a:srgbClr val="7DAB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21.0</a:t>
            </a:r>
          </a:p>
        </p:txBody>
      </p:sp>
      <p:sp>
        <p:nvSpPr>
          <p:cNvPr id="24" name="Rectangle 23">
            <a:extLst>
              <a:ext uri="{FF2B5EF4-FFF2-40B4-BE49-F238E27FC236}">
                <a16:creationId xmlns:a16="http://schemas.microsoft.com/office/drawing/2014/main" id="{35536F22-2D33-4D7E-A849-55C9D4E26F28}"/>
              </a:ext>
            </a:extLst>
          </p:cNvPr>
          <p:cNvSpPr/>
          <p:nvPr/>
        </p:nvSpPr>
        <p:spPr>
          <a:xfrm>
            <a:off x="1666444" y="1449324"/>
            <a:ext cx="3061357" cy="200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People with Disabilities</a:t>
            </a:r>
          </a:p>
        </p:txBody>
      </p:sp>
      <p:sp>
        <p:nvSpPr>
          <p:cNvPr id="25" name="Rectangle 24">
            <a:extLst>
              <a:ext uri="{FF2B5EF4-FFF2-40B4-BE49-F238E27FC236}">
                <a16:creationId xmlns:a16="http://schemas.microsoft.com/office/drawing/2014/main" id="{68DB60C6-6DB4-494D-999C-0316A7995E71}"/>
              </a:ext>
            </a:extLst>
          </p:cNvPr>
          <p:cNvSpPr/>
          <p:nvPr/>
        </p:nvSpPr>
        <p:spPr>
          <a:xfrm>
            <a:off x="5410200" y="1432124"/>
            <a:ext cx="3276600" cy="241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People without Disabilities</a:t>
            </a:r>
          </a:p>
        </p:txBody>
      </p:sp>
      <p:sp>
        <p:nvSpPr>
          <p:cNvPr id="39" name="Rectangle 38">
            <a:extLst>
              <a:ext uri="{FF2B5EF4-FFF2-40B4-BE49-F238E27FC236}">
                <a16:creationId xmlns:a16="http://schemas.microsoft.com/office/drawing/2014/main" id="{6C16CAD4-BF8B-4153-A496-AF298DB94538}"/>
              </a:ext>
            </a:extLst>
          </p:cNvPr>
          <p:cNvSpPr/>
          <p:nvPr/>
        </p:nvSpPr>
        <p:spPr>
          <a:xfrm>
            <a:off x="12501" y="1828800"/>
            <a:ext cx="1505777" cy="4537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2000" dirty="0">
                <a:solidFill>
                  <a:schemeClr val="tx1"/>
                </a:solidFill>
                <a:latin typeface="+mj-lt"/>
              </a:rPr>
              <a:t>Unemployed</a:t>
            </a:r>
          </a:p>
        </p:txBody>
      </p:sp>
      <p:sp>
        <p:nvSpPr>
          <p:cNvPr id="40" name="Rectangle 39">
            <a:extLst>
              <a:ext uri="{FF2B5EF4-FFF2-40B4-BE49-F238E27FC236}">
                <a16:creationId xmlns:a16="http://schemas.microsoft.com/office/drawing/2014/main" id="{6771E1E0-196F-4E4B-8568-4219E0732E15}"/>
              </a:ext>
            </a:extLst>
          </p:cNvPr>
          <p:cNvSpPr/>
          <p:nvPr/>
        </p:nvSpPr>
        <p:spPr>
          <a:xfrm rot="5400000">
            <a:off x="1499348" y="4562389"/>
            <a:ext cx="3294302"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On Temporary Layoff</a:t>
            </a:r>
          </a:p>
        </p:txBody>
      </p:sp>
      <p:sp>
        <p:nvSpPr>
          <p:cNvPr id="42" name="Rectangle 41">
            <a:extLst>
              <a:ext uri="{FF2B5EF4-FFF2-40B4-BE49-F238E27FC236}">
                <a16:creationId xmlns:a16="http://schemas.microsoft.com/office/drawing/2014/main" id="{394CA5F1-109E-412A-B81B-5A9D3C443DCE}"/>
              </a:ext>
            </a:extLst>
          </p:cNvPr>
          <p:cNvSpPr/>
          <p:nvPr/>
        </p:nvSpPr>
        <p:spPr>
          <a:xfrm rot="16200000" flipV="1">
            <a:off x="2529390" y="2292844"/>
            <a:ext cx="1240816"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Looking</a:t>
            </a:r>
          </a:p>
        </p:txBody>
      </p:sp>
      <p:sp>
        <p:nvSpPr>
          <p:cNvPr id="30" name="Rectangle 29">
            <a:extLst>
              <a:ext uri="{FF2B5EF4-FFF2-40B4-BE49-F238E27FC236}">
                <a16:creationId xmlns:a16="http://schemas.microsoft.com/office/drawing/2014/main" id="{F19F0BC9-FFA8-4480-A886-7B55BD1EEDC5}"/>
              </a:ext>
            </a:extLst>
          </p:cNvPr>
          <p:cNvSpPr/>
          <p:nvPr/>
        </p:nvSpPr>
        <p:spPr>
          <a:xfrm>
            <a:off x="4144761" y="3253740"/>
            <a:ext cx="731520" cy="3154680"/>
          </a:xfrm>
          <a:prstGeom prst="rect">
            <a:avLst/>
          </a:prstGeom>
          <a:solidFill>
            <a:srgbClr val="007A2C">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68.9</a:t>
            </a:r>
          </a:p>
        </p:txBody>
      </p:sp>
      <p:sp>
        <p:nvSpPr>
          <p:cNvPr id="31" name="Rectangle 30">
            <a:extLst>
              <a:ext uri="{FF2B5EF4-FFF2-40B4-BE49-F238E27FC236}">
                <a16:creationId xmlns:a16="http://schemas.microsoft.com/office/drawing/2014/main" id="{6FC7B8A4-F622-4953-9138-B51B80A594E9}"/>
              </a:ext>
            </a:extLst>
          </p:cNvPr>
          <p:cNvSpPr/>
          <p:nvPr/>
        </p:nvSpPr>
        <p:spPr>
          <a:xfrm>
            <a:off x="4146167" y="1833033"/>
            <a:ext cx="728421" cy="1426464"/>
          </a:xfrm>
          <a:prstGeom prst="rect">
            <a:avLst/>
          </a:prstGeom>
          <a:solidFill>
            <a:srgbClr val="92D05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31.1</a:t>
            </a:r>
          </a:p>
        </p:txBody>
      </p:sp>
      <p:sp>
        <p:nvSpPr>
          <p:cNvPr id="29" name="Rectangle 28">
            <a:extLst>
              <a:ext uri="{FF2B5EF4-FFF2-40B4-BE49-F238E27FC236}">
                <a16:creationId xmlns:a16="http://schemas.microsoft.com/office/drawing/2014/main" id="{183E8E18-01B2-4F0F-AC58-EBDED1AD5453}"/>
              </a:ext>
            </a:extLst>
          </p:cNvPr>
          <p:cNvSpPr/>
          <p:nvPr/>
        </p:nvSpPr>
        <p:spPr>
          <a:xfrm>
            <a:off x="3437022" y="1831843"/>
            <a:ext cx="731520" cy="45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100" b="1" dirty="0">
                <a:solidFill>
                  <a:schemeClr val="tx1"/>
                </a:solidFill>
                <a:effectLst>
                  <a:glow rad="127000">
                    <a:schemeClr val="bg1">
                      <a:lumMod val="85000"/>
                    </a:schemeClr>
                  </a:glow>
                </a:effectLst>
              </a:rPr>
              <a:t>945,000 </a:t>
            </a:r>
          </a:p>
        </p:txBody>
      </p:sp>
      <p:sp>
        <p:nvSpPr>
          <p:cNvPr id="33" name="Rectangle 32">
            <a:extLst>
              <a:ext uri="{FF2B5EF4-FFF2-40B4-BE49-F238E27FC236}">
                <a16:creationId xmlns:a16="http://schemas.microsoft.com/office/drawing/2014/main" id="{E4020938-63F3-461D-830A-796615671F92}"/>
              </a:ext>
            </a:extLst>
          </p:cNvPr>
          <p:cNvSpPr/>
          <p:nvPr/>
        </p:nvSpPr>
        <p:spPr>
          <a:xfrm>
            <a:off x="5428178" y="1831001"/>
            <a:ext cx="731520" cy="45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sz="2100" b="1" dirty="0">
                <a:solidFill>
                  <a:schemeClr val="tx1"/>
                </a:solidFill>
                <a:effectLst>
                  <a:glow rad="177800">
                    <a:schemeClr val="bg1">
                      <a:lumMod val="85000"/>
                    </a:schemeClr>
                  </a:glow>
                </a:effectLst>
              </a:rPr>
              <a:t>20,095,000 </a:t>
            </a:r>
          </a:p>
        </p:txBody>
      </p:sp>
      <p:sp>
        <p:nvSpPr>
          <p:cNvPr id="43" name="Rectangle 42">
            <a:extLst>
              <a:ext uri="{FF2B5EF4-FFF2-40B4-BE49-F238E27FC236}">
                <a16:creationId xmlns:a16="http://schemas.microsoft.com/office/drawing/2014/main" id="{CC09ACEE-B897-4014-91DE-B8F6071E0450}"/>
              </a:ext>
            </a:extLst>
          </p:cNvPr>
          <p:cNvSpPr/>
          <p:nvPr/>
        </p:nvSpPr>
        <p:spPr>
          <a:xfrm>
            <a:off x="8045225" y="3387683"/>
            <a:ext cx="731520" cy="3026664"/>
          </a:xfrm>
          <a:prstGeom prst="rect">
            <a:avLst/>
          </a:prstGeom>
          <a:solidFill>
            <a:srgbClr val="003591">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72.5</a:t>
            </a:r>
          </a:p>
          <a:p>
            <a:pPr algn="ctr"/>
            <a:endParaRPr lang="en-US" sz="2000" b="1" dirty="0">
              <a:solidFill>
                <a:schemeClr val="bg1"/>
              </a:solidFill>
            </a:endParaRPr>
          </a:p>
        </p:txBody>
      </p:sp>
      <p:sp>
        <p:nvSpPr>
          <p:cNvPr id="44" name="Rectangle 43">
            <a:extLst>
              <a:ext uri="{FF2B5EF4-FFF2-40B4-BE49-F238E27FC236}">
                <a16:creationId xmlns:a16="http://schemas.microsoft.com/office/drawing/2014/main" id="{DBD49C50-DCA5-421D-8945-BF6A8EBCA3B6}"/>
              </a:ext>
            </a:extLst>
          </p:cNvPr>
          <p:cNvSpPr/>
          <p:nvPr/>
        </p:nvSpPr>
        <p:spPr>
          <a:xfrm>
            <a:off x="8045087" y="2233611"/>
            <a:ext cx="731520" cy="1152144"/>
          </a:xfrm>
          <a:prstGeom prst="rect">
            <a:avLst/>
          </a:prstGeom>
          <a:solidFill>
            <a:srgbClr val="7DAB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27.5</a:t>
            </a:r>
          </a:p>
        </p:txBody>
      </p:sp>
      <p:sp>
        <p:nvSpPr>
          <p:cNvPr id="45" name="Rectangle 44">
            <a:extLst>
              <a:ext uri="{FF2B5EF4-FFF2-40B4-BE49-F238E27FC236}">
                <a16:creationId xmlns:a16="http://schemas.microsoft.com/office/drawing/2014/main" id="{89F6FA81-1A43-4845-A433-FEEC33FF45FB}"/>
              </a:ext>
            </a:extLst>
          </p:cNvPr>
          <p:cNvSpPr/>
          <p:nvPr/>
        </p:nvSpPr>
        <p:spPr>
          <a:xfrm>
            <a:off x="7320478" y="2226225"/>
            <a:ext cx="731520" cy="41788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sz="2100" b="1" dirty="0">
                <a:solidFill>
                  <a:schemeClr val="tx1"/>
                </a:solidFill>
                <a:effectLst>
                  <a:glow rad="177800">
                    <a:schemeClr val="bg1">
                      <a:lumMod val="85000"/>
                    </a:schemeClr>
                  </a:glow>
                </a:effectLst>
              </a:rPr>
              <a:t>18,355,000</a:t>
            </a:r>
          </a:p>
        </p:txBody>
      </p:sp>
      <p:sp>
        <p:nvSpPr>
          <p:cNvPr id="14" name="Rectangle 13">
            <a:extLst>
              <a:ext uri="{FF2B5EF4-FFF2-40B4-BE49-F238E27FC236}">
                <a16:creationId xmlns:a16="http://schemas.microsoft.com/office/drawing/2014/main" id="{C7910B8F-25FB-4F91-BB55-EE7303DEFF2A}"/>
              </a:ext>
            </a:extLst>
          </p:cNvPr>
          <p:cNvSpPr/>
          <p:nvPr/>
        </p:nvSpPr>
        <p:spPr>
          <a:xfrm>
            <a:off x="1532023" y="1832901"/>
            <a:ext cx="731520" cy="45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100" b="1" dirty="0">
                <a:solidFill>
                  <a:schemeClr val="tx1"/>
                </a:solidFill>
                <a:effectLst>
                  <a:glow rad="127000">
                    <a:schemeClr val="bg1">
                      <a:lumMod val="85000"/>
                    </a:schemeClr>
                  </a:glow>
                </a:effectLst>
              </a:rPr>
              <a:t>945,000 </a:t>
            </a:r>
          </a:p>
        </p:txBody>
      </p:sp>
      <p:sp>
        <p:nvSpPr>
          <p:cNvPr id="46" name="Rectangle 45">
            <a:extLst>
              <a:ext uri="{FF2B5EF4-FFF2-40B4-BE49-F238E27FC236}">
                <a16:creationId xmlns:a16="http://schemas.microsoft.com/office/drawing/2014/main" id="{A8EF005D-1008-473F-9AD7-D96FED0FC57D}"/>
              </a:ext>
            </a:extLst>
          </p:cNvPr>
          <p:cNvSpPr/>
          <p:nvPr/>
        </p:nvSpPr>
        <p:spPr>
          <a:xfrm>
            <a:off x="1524000" y="6382837"/>
            <a:ext cx="1462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April</a:t>
            </a:r>
            <a:endParaRPr lang="en-US" sz="1400" b="1" dirty="0">
              <a:solidFill>
                <a:schemeClr val="tx1"/>
              </a:solidFill>
              <a:latin typeface="+mj-lt"/>
            </a:endParaRPr>
          </a:p>
        </p:txBody>
      </p:sp>
      <p:sp>
        <p:nvSpPr>
          <p:cNvPr id="49" name="Rectangle 48">
            <a:extLst>
              <a:ext uri="{FF2B5EF4-FFF2-40B4-BE49-F238E27FC236}">
                <a16:creationId xmlns:a16="http://schemas.microsoft.com/office/drawing/2014/main" id="{2D57FFB6-E245-4D33-9DA5-0324648ACA9E}"/>
              </a:ext>
            </a:extLst>
          </p:cNvPr>
          <p:cNvSpPr/>
          <p:nvPr/>
        </p:nvSpPr>
        <p:spPr>
          <a:xfrm>
            <a:off x="3446979" y="6382837"/>
            <a:ext cx="143933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May</a:t>
            </a:r>
            <a:endParaRPr lang="en-US" sz="1400" b="1" dirty="0">
              <a:solidFill>
                <a:schemeClr val="tx1"/>
              </a:solidFill>
              <a:latin typeface="+mj-lt"/>
            </a:endParaRPr>
          </a:p>
        </p:txBody>
      </p:sp>
      <p:sp>
        <p:nvSpPr>
          <p:cNvPr id="50" name="Rectangle 49">
            <a:extLst>
              <a:ext uri="{FF2B5EF4-FFF2-40B4-BE49-F238E27FC236}">
                <a16:creationId xmlns:a16="http://schemas.microsoft.com/office/drawing/2014/main" id="{9375F4A5-767E-47D4-9546-7408EF4E851D}"/>
              </a:ext>
            </a:extLst>
          </p:cNvPr>
          <p:cNvSpPr/>
          <p:nvPr/>
        </p:nvSpPr>
        <p:spPr>
          <a:xfrm>
            <a:off x="5428178" y="6388594"/>
            <a:ext cx="14628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April</a:t>
            </a:r>
            <a:endParaRPr lang="en-US" sz="1400" b="1" dirty="0">
              <a:solidFill>
                <a:schemeClr val="tx1"/>
              </a:solidFill>
              <a:latin typeface="+mj-lt"/>
            </a:endParaRPr>
          </a:p>
        </p:txBody>
      </p:sp>
      <p:sp>
        <p:nvSpPr>
          <p:cNvPr id="51" name="Rectangle 50">
            <a:extLst>
              <a:ext uri="{FF2B5EF4-FFF2-40B4-BE49-F238E27FC236}">
                <a16:creationId xmlns:a16="http://schemas.microsoft.com/office/drawing/2014/main" id="{F7AA3E17-B7BB-454B-9927-D54760C6C85D}"/>
              </a:ext>
            </a:extLst>
          </p:cNvPr>
          <p:cNvSpPr/>
          <p:nvPr/>
        </p:nvSpPr>
        <p:spPr>
          <a:xfrm>
            <a:off x="7351157" y="6388594"/>
            <a:ext cx="143933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May</a:t>
            </a:r>
            <a:endParaRPr lang="en-US" sz="1400" b="1" dirty="0">
              <a:solidFill>
                <a:schemeClr val="tx1"/>
              </a:solidFill>
              <a:latin typeface="+mj-lt"/>
            </a:endParaRPr>
          </a:p>
        </p:txBody>
      </p:sp>
      <p:sp>
        <p:nvSpPr>
          <p:cNvPr id="32" name="Rectangle 31">
            <a:extLst>
              <a:ext uri="{FF2B5EF4-FFF2-40B4-BE49-F238E27FC236}">
                <a16:creationId xmlns:a16="http://schemas.microsoft.com/office/drawing/2014/main" id="{467713A7-0928-4885-A28A-F696115E4581}"/>
              </a:ext>
            </a:extLst>
          </p:cNvPr>
          <p:cNvSpPr/>
          <p:nvPr/>
        </p:nvSpPr>
        <p:spPr>
          <a:xfrm>
            <a:off x="1543095" y="1827934"/>
            <a:ext cx="1441158" cy="457846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7" name="Rectangle 36">
            <a:extLst>
              <a:ext uri="{FF2B5EF4-FFF2-40B4-BE49-F238E27FC236}">
                <a16:creationId xmlns:a16="http://schemas.microsoft.com/office/drawing/2014/main" id="{2F90EB45-ABC1-43DE-BF45-FAABB164E3D0}"/>
              </a:ext>
            </a:extLst>
          </p:cNvPr>
          <p:cNvSpPr/>
          <p:nvPr/>
        </p:nvSpPr>
        <p:spPr>
          <a:xfrm>
            <a:off x="3429357" y="1828430"/>
            <a:ext cx="1441158" cy="457846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38" name="Rectangle 37">
            <a:extLst>
              <a:ext uri="{FF2B5EF4-FFF2-40B4-BE49-F238E27FC236}">
                <a16:creationId xmlns:a16="http://schemas.microsoft.com/office/drawing/2014/main" id="{BD2F2E1A-FCC2-4262-8C5A-CE2834BBB455}"/>
              </a:ext>
            </a:extLst>
          </p:cNvPr>
          <p:cNvSpPr/>
          <p:nvPr/>
        </p:nvSpPr>
        <p:spPr>
          <a:xfrm>
            <a:off x="5430037" y="1828836"/>
            <a:ext cx="1441158" cy="457846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1" name="Rectangle 40">
            <a:extLst>
              <a:ext uri="{FF2B5EF4-FFF2-40B4-BE49-F238E27FC236}">
                <a16:creationId xmlns:a16="http://schemas.microsoft.com/office/drawing/2014/main" id="{A24BCBCD-3612-4A29-95BC-11C68242C752}"/>
              </a:ext>
            </a:extLst>
          </p:cNvPr>
          <p:cNvSpPr/>
          <p:nvPr/>
        </p:nvSpPr>
        <p:spPr>
          <a:xfrm>
            <a:off x="7328595" y="2226225"/>
            <a:ext cx="1441158" cy="417918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cxnSp>
        <p:nvCxnSpPr>
          <p:cNvPr id="4" name="Straight Connector 3">
            <a:extLst>
              <a:ext uri="{FF2B5EF4-FFF2-40B4-BE49-F238E27FC236}">
                <a16:creationId xmlns:a16="http://schemas.microsoft.com/office/drawing/2014/main" id="{756A9DCD-2786-4E37-9148-F64ACABD0E6A}"/>
              </a:ext>
            </a:extLst>
          </p:cNvPr>
          <p:cNvCxnSpPr>
            <a:cxnSpLocks/>
            <a:endCxn id="32" idx="2"/>
          </p:cNvCxnSpPr>
          <p:nvPr/>
        </p:nvCxnSpPr>
        <p:spPr>
          <a:xfrm flipH="1">
            <a:off x="2263674" y="1834698"/>
            <a:ext cx="5730" cy="4571699"/>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4FCA2E4-AC13-47D7-B965-6041EFAEDD18}"/>
              </a:ext>
            </a:extLst>
          </p:cNvPr>
          <p:cNvCxnSpPr>
            <a:cxnSpLocks/>
          </p:cNvCxnSpPr>
          <p:nvPr/>
        </p:nvCxnSpPr>
        <p:spPr>
          <a:xfrm flipV="1">
            <a:off x="897544" y="6407656"/>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2E83476-7BA1-4179-AB2F-00806E5704A1}"/>
              </a:ext>
            </a:extLst>
          </p:cNvPr>
          <p:cNvCxnSpPr>
            <a:cxnSpLocks/>
          </p:cNvCxnSpPr>
          <p:nvPr/>
        </p:nvCxnSpPr>
        <p:spPr>
          <a:xfrm flipV="1">
            <a:off x="2263543" y="3071771"/>
            <a:ext cx="71741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132ED49-9672-493B-A2B5-1F5EE89892C4}"/>
              </a:ext>
            </a:extLst>
          </p:cNvPr>
          <p:cNvCxnSpPr>
            <a:cxnSpLocks/>
          </p:cNvCxnSpPr>
          <p:nvPr/>
        </p:nvCxnSpPr>
        <p:spPr>
          <a:xfrm flipH="1">
            <a:off x="4157055" y="1828800"/>
            <a:ext cx="5730" cy="4571699"/>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C29D5BC-A504-42AB-9A1F-14401FEC8ED1}"/>
              </a:ext>
            </a:extLst>
          </p:cNvPr>
          <p:cNvCxnSpPr>
            <a:cxnSpLocks/>
          </p:cNvCxnSpPr>
          <p:nvPr/>
        </p:nvCxnSpPr>
        <p:spPr>
          <a:xfrm flipV="1">
            <a:off x="4156924" y="3253445"/>
            <a:ext cx="71741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CD1DA98-46F7-4091-A540-D6469FD2346F}"/>
              </a:ext>
            </a:extLst>
          </p:cNvPr>
          <p:cNvCxnSpPr>
            <a:cxnSpLocks/>
          </p:cNvCxnSpPr>
          <p:nvPr/>
        </p:nvCxnSpPr>
        <p:spPr>
          <a:xfrm flipH="1">
            <a:off x="6157596" y="1832416"/>
            <a:ext cx="5730" cy="4571699"/>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F6241C02-6CE7-4CBC-A04B-0B9C22D34CD6}"/>
              </a:ext>
            </a:extLst>
          </p:cNvPr>
          <p:cNvCxnSpPr>
            <a:cxnSpLocks/>
          </p:cNvCxnSpPr>
          <p:nvPr/>
        </p:nvCxnSpPr>
        <p:spPr>
          <a:xfrm flipV="1">
            <a:off x="6157465" y="2782261"/>
            <a:ext cx="71741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57D6D734-52AD-4089-8F89-1D44453C5EBF}"/>
              </a:ext>
            </a:extLst>
          </p:cNvPr>
          <p:cNvCxnSpPr>
            <a:cxnSpLocks/>
            <a:stCxn id="41" idx="0"/>
          </p:cNvCxnSpPr>
          <p:nvPr/>
        </p:nvCxnSpPr>
        <p:spPr>
          <a:xfrm flipH="1">
            <a:off x="8047366" y="2226225"/>
            <a:ext cx="1808" cy="4174274"/>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6FCC397D-0796-4C24-840B-4E947B812150}"/>
              </a:ext>
            </a:extLst>
          </p:cNvPr>
          <p:cNvCxnSpPr>
            <a:cxnSpLocks/>
          </p:cNvCxnSpPr>
          <p:nvPr/>
        </p:nvCxnSpPr>
        <p:spPr>
          <a:xfrm flipV="1">
            <a:off x="8047234" y="3378544"/>
            <a:ext cx="71741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6986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4"/>
                                        </p:tgtEl>
                                      </p:cBhvr>
                                    </p:animEffect>
                                    <p:set>
                                      <p:cBhvr>
                                        <p:cTn id="10" dur="1" fill="hold">
                                          <p:stCondLst>
                                            <p:cond delay="499"/>
                                          </p:stCondLst>
                                        </p:cTn>
                                        <p:tgtEl>
                                          <p:spTgt spid="5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7"/>
                                        </p:tgtEl>
                                      </p:cBhvr>
                                    </p:animEffect>
                                    <p:set>
                                      <p:cBhvr>
                                        <p:cTn id="16" dur="1" fill="hold">
                                          <p:stCondLst>
                                            <p:cond delay="499"/>
                                          </p:stCondLst>
                                        </p:cTn>
                                        <p:tgtEl>
                                          <p:spTgt spid="4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4" grpId="0" animBg="1"/>
      <p:bldP spid="35" grpId="0" animBg="1"/>
      <p:bldP spid="30" grpId="0" animBg="1"/>
      <p:bldP spid="31" grpId="0" animBg="1"/>
      <p:bldP spid="29" grpId="0" animBg="1"/>
      <p:bldP spid="33" grpId="0" animBg="1"/>
      <p:bldP spid="43" grpId="0" animBg="1"/>
      <p:bldP spid="44" grpId="0" animBg="1"/>
      <p:bldP spid="45"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18288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solidFill>
                  <a:schemeClr val="tx1"/>
                </a:solidFill>
                <a:latin typeface="Calibri" panose="020F0502020204030204" pitchFamily="34" charset="0"/>
              </a:rPr>
              <a:t>Implications for the Field</a:t>
            </a:r>
            <a:br>
              <a:rPr lang="en-US" sz="3600" b="1" u="sng" dirty="0">
                <a:solidFill>
                  <a:schemeClr val="tx1"/>
                </a:solidFill>
                <a:latin typeface="Calibri" panose="020F0502020204030204" pitchFamily="34" charset="0"/>
              </a:rPr>
            </a:br>
            <a:br>
              <a:rPr lang="en-US" sz="3600" b="1" u="sng" dirty="0">
                <a:solidFill>
                  <a:schemeClr val="tx1"/>
                </a:solidFill>
                <a:latin typeface="Calibri" panose="020F0502020204030204" pitchFamily="34" charset="0"/>
              </a:rPr>
            </a:br>
            <a:r>
              <a:rPr lang="en-US" sz="2400" b="1" dirty="0">
                <a:solidFill>
                  <a:schemeClr val="tx1"/>
                </a:solidFill>
                <a:latin typeface="Calibri" panose="020F0502020204030204" pitchFamily="34" charset="0"/>
              </a:rPr>
              <a:t>John O’Neill</a:t>
            </a:r>
            <a:br>
              <a:rPr lang="en-US" sz="2400" b="1"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Kessler Foundation</a:t>
            </a:r>
            <a:br>
              <a:rPr lang="en-US" sz="2400" dirty="0">
                <a:solidFill>
                  <a:schemeClr val="tx1"/>
                </a:solidFill>
                <a:latin typeface="Calibri" panose="020F0502020204030204" pitchFamily="34" charset="0"/>
              </a:rPr>
            </a:br>
            <a:br>
              <a:rPr lang="en-US" sz="2400" dirty="0">
                <a:solidFill>
                  <a:schemeClr val="tx1"/>
                </a:solidFill>
                <a:latin typeface="Calibri" panose="020F0502020204030204" pitchFamily="34" charset="0"/>
              </a:rPr>
            </a:br>
            <a:r>
              <a:rPr lang="en-US" sz="2400" b="1" dirty="0">
                <a:solidFill>
                  <a:schemeClr val="tx1"/>
                </a:solidFill>
                <a:latin typeface="Calibri" panose="020F0502020204030204" pitchFamily="34" charset="0"/>
              </a:rPr>
              <a:t>Denise Rozell</a:t>
            </a:r>
            <a:br>
              <a:rPr lang="en-US" sz="2400"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Association of University Centers on Disabilities (AUCD)</a:t>
            </a:r>
            <a:br>
              <a:rPr lang="en-US" sz="2400" dirty="0">
                <a:solidFill>
                  <a:schemeClr val="tx1"/>
                </a:solidFill>
                <a:latin typeface="Calibri" panose="020F0502020204030204" pitchFamily="34" charset="0"/>
              </a:rPr>
            </a:b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684E6037-7C72-4E97-BC96-12602920F21A}"/>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15</a:t>
            </a:fld>
            <a:endParaRPr lang="en-US" dirty="0"/>
          </a:p>
        </p:txBody>
      </p:sp>
    </p:spTree>
    <p:extLst>
      <p:ext uri="{BB962C8B-B14F-4D97-AF65-F5344CB8AC3E}">
        <p14:creationId xmlns:p14="http://schemas.microsoft.com/office/powerpoint/2010/main" val="3600885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42900" y="1905000"/>
            <a:ext cx="8602466" cy="2897188"/>
          </a:xfrm>
        </p:spPr>
        <p:txBody>
          <a:bodyPr/>
          <a:lstStyle/>
          <a:p>
            <a:pPr>
              <a:spcBef>
                <a:spcPts val="1800"/>
              </a:spcBef>
            </a:pPr>
            <a:r>
              <a:rPr lang="en-US" sz="2800" dirty="0"/>
              <a:t>Returning to work after being furloughed</a:t>
            </a:r>
          </a:p>
          <a:p>
            <a:pPr>
              <a:spcBef>
                <a:spcPts val="1800"/>
              </a:spcBef>
            </a:pPr>
            <a:r>
              <a:rPr lang="en-US" sz="2800" dirty="0"/>
              <a:t>How to ensure that </a:t>
            </a:r>
            <a:r>
              <a:rPr lang="en-US" sz="2800" dirty="0" err="1"/>
              <a:t>PwD</a:t>
            </a:r>
            <a:r>
              <a:rPr lang="en-US" sz="2800" dirty="0"/>
              <a:t> on furlough are not the </a:t>
            </a:r>
            <a:br>
              <a:rPr lang="en-US" sz="2800" dirty="0"/>
            </a:br>
            <a:r>
              <a:rPr lang="en-US" sz="2800" dirty="0"/>
              <a:t>last employees to return to work</a:t>
            </a:r>
          </a:p>
          <a:p>
            <a:pPr>
              <a:spcBef>
                <a:spcPts val="1800"/>
              </a:spcBef>
            </a:pPr>
            <a:r>
              <a:rPr lang="en-US" sz="2800" dirty="0"/>
              <a:t>Employers and supervisors not as available saying </a:t>
            </a:r>
            <a:br>
              <a:rPr lang="en-US" sz="2800" dirty="0"/>
            </a:br>
            <a:r>
              <a:rPr lang="en-US" sz="2800" dirty="0"/>
              <a:t>they “just can’t think about this right now” </a:t>
            </a:r>
            <a:endParaRPr lang="en-US" sz="2800" dirty="0">
              <a:latin typeface="Calibri" panose="020F0502020204030204" pitchFamily="34" charset="0"/>
            </a:endParaRPr>
          </a:p>
          <a:p>
            <a:pPr marL="457200" lvl="1" indent="0">
              <a:spcBef>
                <a:spcPts val="600"/>
              </a:spcBef>
              <a:buNone/>
            </a:pPr>
            <a:br>
              <a:rPr lang="en-US" sz="2000" dirty="0"/>
            </a:br>
            <a:br>
              <a:rPr lang="en-US" sz="2000" dirty="0"/>
            </a:br>
            <a:br>
              <a:rPr lang="en-US" sz="2000" dirty="0"/>
            </a:br>
            <a:br>
              <a:rPr lang="en-US" sz="2000" dirty="0"/>
            </a:br>
            <a:endParaRPr lang="en-US" sz="2000" dirty="0"/>
          </a:p>
          <a:p>
            <a:pPr lvl="1">
              <a:spcBef>
                <a:spcPts val="600"/>
              </a:spcBef>
            </a:pPr>
            <a:endParaRPr lang="en-US" sz="2000" dirty="0">
              <a:latin typeface="Calibri" panose="020F0502020204030204" pitchFamily="34" charset="0"/>
            </a:endParaRP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COVID Related Employment Challenges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33B8A3FF-79FE-47EA-9533-B4ABB6748D29}"/>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16</a:t>
            </a:fld>
            <a:endParaRPr lang="en-US" dirty="0"/>
          </a:p>
        </p:txBody>
      </p:sp>
    </p:spTree>
    <p:extLst>
      <p:ext uri="{BB962C8B-B14F-4D97-AF65-F5344CB8AC3E}">
        <p14:creationId xmlns:p14="http://schemas.microsoft.com/office/powerpoint/2010/main" val="1163288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12934" y="1463703"/>
            <a:ext cx="8602466" cy="2897188"/>
          </a:xfrm>
        </p:spPr>
        <p:txBody>
          <a:bodyPr/>
          <a:lstStyle/>
          <a:p>
            <a:pPr marL="0" indent="0">
              <a:spcBef>
                <a:spcPts val="600"/>
              </a:spcBef>
              <a:buNone/>
            </a:pPr>
            <a:endParaRPr lang="en-US" dirty="0">
              <a:latin typeface="Calibri" panose="020F0502020204030204" pitchFamily="34" charset="0"/>
            </a:endParaRPr>
          </a:p>
          <a:p>
            <a:pPr>
              <a:spcBef>
                <a:spcPts val="600"/>
              </a:spcBef>
            </a:pPr>
            <a:r>
              <a:rPr lang="en-US" sz="2800" kern="1200" dirty="0">
                <a:solidFill>
                  <a:prstClr val="black"/>
                </a:solidFill>
                <a:latin typeface="Calibri" panose="020F0502020204030204"/>
              </a:rPr>
              <a:t>Working from home will open up </a:t>
            </a:r>
            <a:br>
              <a:rPr lang="en-US" sz="2800" kern="1200" dirty="0">
                <a:solidFill>
                  <a:prstClr val="black"/>
                </a:solidFill>
                <a:latin typeface="Calibri" panose="020F0502020204030204"/>
              </a:rPr>
            </a:br>
            <a:r>
              <a:rPr lang="en-US" sz="2800" kern="1200" dirty="0">
                <a:solidFill>
                  <a:prstClr val="black"/>
                </a:solidFill>
                <a:latin typeface="Calibri" panose="020F0502020204030204"/>
              </a:rPr>
              <a:t>employment opportunities (e.g., contact tracing)</a:t>
            </a:r>
          </a:p>
          <a:p>
            <a:pPr>
              <a:spcBef>
                <a:spcPts val="600"/>
              </a:spcBef>
            </a:pPr>
            <a:r>
              <a:rPr lang="en-US" sz="2800" kern="1200" dirty="0">
                <a:solidFill>
                  <a:prstClr val="black"/>
                </a:solidFill>
                <a:latin typeface="Calibri" panose="020F0502020204030204"/>
              </a:rPr>
              <a:t>Employers will have a better understanding of </a:t>
            </a:r>
            <a:br>
              <a:rPr lang="en-US" sz="2800" kern="1200" dirty="0">
                <a:solidFill>
                  <a:prstClr val="black"/>
                </a:solidFill>
                <a:latin typeface="Calibri" panose="020F0502020204030204"/>
              </a:rPr>
            </a:br>
            <a:r>
              <a:rPr lang="en-US" sz="2800" kern="1200" dirty="0">
                <a:solidFill>
                  <a:prstClr val="black"/>
                </a:solidFill>
                <a:latin typeface="Calibri" panose="020F0502020204030204"/>
              </a:rPr>
              <a:t>accommodations </a:t>
            </a:r>
          </a:p>
          <a:p>
            <a:pPr>
              <a:spcBef>
                <a:spcPts val="600"/>
              </a:spcBef>
            </a:pPr>
            <a:r>
              <a:rPr lang="en-US" sz="2800" kern="1200" dirty="0">
                <a:solidFill>
                  <a:prstClr val="black"/>
                </a:solidFill>
                <a:latin typeface="Calibri" panose="020F0502020204030204"/>
              </a:rPr>
              <a:t>Organizations providing customized employment </a:t>
            </a:r>
            <a:br>
              <a:rPr lang="en-US" sz="2800" kern="1200" dirty="0">
                <a:solidFill>
                  <a:prstClr val="black"/>
                </a:solidFill>
                <a:latin typeface="Calibri" panose="020F0502020204030204"/>
              </a:rPr>
            </a:br>
            <a:r>
              <a:rPr lang="en-US" sz="2800" kern="1200" dirty="0">
                <a:solidFill>
                  <a:prstClr val="black"/>
                </a:solidFill>
                <a:latin typeface="Calibri" panose="020F0502020204030204"/>
              </a:rPr>
              <a:t>services can assist employers bring back employees</a:t>
            </a:r>
            <a:br>
              <a:rPr lang="en-US" sz="2800" kern="1200" dirty="0">
                <a:solidFill>
                  <a:prstClr val="black"/>
                </a:solidFill>
                <a:latin typeface="Calibri" panose="020F0502020204030204"/>
              </a:rPr>
            </a:br>
            <a:r>
              <a:rPr lang="en-US" sz="2800" kern="1200" dirty="0">
                <a:solidFill>
                  <a:prstClr val="black"/>
                </a:solidFill>
                <a:latin typeface="Calibri" panose="020F0502020204030204"/>
              </a:rPr>
              <a:t>into greatly changed work environments.</a:t>
            </a:r>
            <a:br>
              <a:rPr lang="en-US" sz="2400" kern="1200" dirty="0">
                <a:solidFill>
                  <a:prstClr val="black"/>
                </a:solidFill>
                <a:latin typeface="Calibri" panose="020F0502020204030204"/>
              </a:rPr>
            </a:br>
            <a:br>
              <a:rPr lang="en-US" sz="2400" kern="1200" dirty="0">
                <a:solidFill>
                  <a:prstClr val="black"/>
                </a:solidFill>
                <a:latin typeface="Calibri" panose="020F0502020204030204"/>
              </a:rPr>
            </a:br>
            <a:br>
              <a:rPr lang="en-US" sz="2400" kern="1200" dirty="0">
                <a:solidFill>
                  <a:prstClr val="black"/>
                </a:solidFill>
                <a:latin typeface="Calibri" panose="020F0502020204030204"/>
              </a:rPr>
            </a:br>
            <a:br>
              <a:rPr lang="en-US" sz="2400" kern="1200" dirty="0">
                <a:solidFill>
                  <a:prstClr val="black"/>
                </a:solidFill>
                <a:latin typeface="Calibri" panose="020F0502020204030204"/>
              </a:rPr>
            </a:br>
            <a:endParaRPr lang="en-US" sz="2400" dirty="0">
              <a:latin typeface="Calibri" panose="020F0502020204030204" pitchFamily="34" charset="0"/>
            </a:endParaRP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COVID Related Employment Opportunities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charset="0"/>
                <a:ea typeface="+mn-ea"/>
                <a:cs typeface="Arial" charset="0"/>
              </a:rPr>
              <a:t>#</a:t>
            </a:r>
            <a:r>
              <a:rPr kumimoji="0" lang="en-US" sz="1600" b="1" i="1" u="none" strike="noStrike" kern="1200" cap="none" spc="0" normalizeH="0" baseline="0" noProof="0" dirty="0" err="1">
                <a:ln>
                  <a:noFill/>
                </a:ln>
                <a:solidFill>
                  <a:srgbClr val="FFFFFF"/>
                </a:solidFill>
                <a:effectLst/>
                <a:uLnTx/>
                <a:uFillTx/>
                <a:latin typeface="Arial" charset="0"/>
                <a:ea typeface="+mn-ea"/>
                <a:cs typeface="Arial" charset="0"/>
              </a:rPr>
              <a:t>nTIDELearn</a:t>
            </a:r>
            <a:endParaRPr kumimoji="0" lang="en-US" sz="1600" b="1" i="1"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33B8A3FF-79FE-47EA-9533-B4ABB6748D29}"/>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43CCB1A-5FAC-44C2-A958-39EC00897567}" type="slidenum">
              <a:rPr kumimoji="0" lang="en-US"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33666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42900" y="1905000"/>
            <a:ext cx="8602466" cy="2897188"/>
          </a:xfrm>
        </p:spPr>
        <p:txBody>
          <a:bodyPr/>
          <a:lstStyle/>
          <a:p>
            <a:r>
              <a:rPr lang="en-US" sz="2400" dirty="0">
                <a:latin typeface="Calibri" panose="020F0502020204030204" pitchFamily="34" charset="0"/>
                <a:cs typeface="Calibri" panose="020F0502020204030204" pitchFamily="34" charset="0"/>
              </a:rPr>
              <a:t>House Democrats $3 trillion bill  legislation to provide Americans with economic relief from the coronavirus pandemic.</a:t>
            </a:r>
          </a:p>
          <a:p>
            <a:r>
              <a:rPr lang="en-US" sz="2400" dirty="0">
                <a:latin typeface="Calibri" panose="020F0502020204030204" pitchFamily="34" charset="0"/>
                <a:cs typeface="Calibri" panose="020F0502020204030204" pitchFamily="34" charset="0"/>
              </a:rPr>
              <a:t>Passed along party lines</a:t>
            </a:r>
          </a:p>
          <a:p>
            <a:r>
              <a:rPr lang="en-US" sz="2400" dirty="0">
                <a:latin typeface="Calibri" panose="020F0502020204030204" pitchFamily="34" charset="0"/>
                <a:cs typeface="Calibri" panose="020F0502020204030204" pitchFamily="34" charset="0"/>
              </a:rPr>
              <a:t>Some Needs Meet</a:t>
            </a:r>
          </a:p>
          <a:p>
            <a:pPr lvl="1">
              <a:buFont typeface="Wingdings" panose="05000000000000000000" pitchFamily="2" charset="2"/>
              <a:buChar char="ü"/>
            </a:pPr>
            <a:r>
              <a:rPr lang="en-US" sz="2400" dirty="0">
                <a:latin typeface="Calibri" panose="020F0502020204030204" pitchFamily="34" charset="0"/>
                <a:cs typeface="Calibri" panose="020F0502020204030204" pitchFamily="34" charset="0"/>
              </a:rPr>
              <a:t>HCBS</a:t>
            </a:r>
          </a:p>
          <a:p>
            <a:pPr lvl="1">
              <a:buFont typeface="Wingdings" panose="05000000000000000000" pitchFamily="2" charset="2"/>
              <a:buChar char="ü"/>
            </a:pPr>
            <a:r>
              <a:rPr lang="en-US" sz="2400" dirty="0">
                <a:latin typeface="Calibri" panose="020F0502020204030204" pitchFamily="34" charset="0"/>
                <a:cs typeface="Calibri" panose="020F0502020204030204" pitchFamily="34" charset="0"/>
              </a:rPr>
              <a:t>DD act dollars</a:t>
            </a:r>
          </a:p>
          <a:p>
            <a:pPr lvl="1">
              <a:buFont typeface="Wingdings" panose="05000000000000000000" pitchFamily="2" charset="2"/>
              <a:buChar char="ü"/>
            </a:pPr>
            <a:r>
              <a:rPr lang="en-US" sz="2400" dirty="0">
                <a:latin typeface="Calibri" panose="020F0502020204030204" pitchFamily="34" charset="0"/>
                <a:cs typeface="Calibri" panose="020F0502020204030204" pitchFamily="34" charset="0"/>
              </a:rPr>
              <a:t>Nutrition dollars</a:t>
            </a:r>
          </a:p>
          <a:p>
            <a:pPr lvl="1">
              <a:buFont typeface="Wingdings" panose="05000000000000000000" pitchFamily="2" charset="2"/>
              <a:buChar char="ü"/>
            </a:pPr>
            <a:r>
              <a:rPr lang="en-US" sz="2400" dirty="0">
                <a:latin typeface="Calibri" panose="020F0502020204030204" pitchFamily="34" charset="0"/>
                <a:cs typeface="Calibri" panose="020F0502020204030204" pitchFamily="34" charset="0"/>
              </a:rPr>
              <a:t>Research on disparity PWD </a:t>
            </a:r>
          </a:p>
          <a:p>
            <a:pPr marL="457200" lvl="1" indent="0">
              <a:spcBef>
                <a:spcPts val="600"/>
              </a:spcBef>
              <a:buNone/>
            </a:pPr>
            <a:br>
              <a:rPr lang="en-US" sz="2000" dirty="0"/>
            </a:br>
            <a:br>
              <a:rPr lang="en-US" sz="2000" dirty="0"/>
            </a:br>
            <a:br>
              <a:rPr lang="en-US" sz="2000" dirty="0"/>
            </a:br>
            <a:br>
              <a:rPr lang="en-US" sz="2000" dirty="0"/>
            </a:br>
            <a:endParaRPr lang="en-US" sz="2000" dirty="0"/>
          </a:p>
          <a:p>
            <a:pPr lvl="1">
              <a:spcBef>
                <a:spcPts val="600"/>
              </a:spcBef>
            </a:pPr>
            <a:endParaRPr lang="en-US" sz="2000" dirty="0">
              <a:latin typeface="Calibri" panose="020F0502020204030204" pitchFamily="34" charset="0"/>
            </a:endParaRP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000" b="1" dirty="0">
                <a:latin typeface="Calibri" panose="020F0502020204030204" pitchFamily="34" charset="0"/>
                <a:cs typeface="Calibri" panose="020F0502020204030204" pitchFamily="34" charset="0"/>
              </a:rPr>
              <a:t>COVID 4 – House: Health and Economic Recovery </a:t>
            </a:r>
            <a:r>
              <a:rPr lang="en-US" sz="3000" b="1" u="sng" dirty="0">
                <a:latin typeface="Calibri" panose="020F0502020204030204" pitchFamily="34" charset="0"/>
                <a:cs typeface="Calibri" panose="020F0502020204030204" pitchFamily="34" charset="0"/>
              </a:rPr>
              <a:t>Omnibus Emergency Solutions Act</a:t>
            </a:r>
            <a:endParaRPr lang="en-US" sz="3000" b="1" u="sng" dirty="0">
              <a:solidFill>
                <a:schemeClr val="tx1"/>
              </a:solidFill>
              <a:latin typeface="Calibri" panose="020F0502020204030204" pitchFamily="34" charset="0"/>
              <a:cs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charset="0"/>
                <a:ea typeface="+mn-ea"/>
                <a:cs typeface="Arial" charset="0"/>
              </a:rPr>
              <a:t>#</a:t>
            </a:r>
            <a:r>
              <a:rPr kumimoji="0" lang="en-US" sz="1600" b="1" i="1" u="none" strike="noStrike" kern="1200" cap="none" spc="0" normalizeH="0" baseline="0" noProof="0" dirty="0" err="1">
                <a:ln>
                  <a:noFill/>
                </a:ln>
                <a:solidFill>
                  <a:srgbClr val="FFFFFF"/>
                </a:solidFill>
                <a:effectLst/>
                <a:uLnTx/>
                <a:uFillTx/>
                <a:latin typeface="Arial" charset="0"/>
                <a:ea typeface="+mn-ea"/>
                <a:cs typeface="Arial" charset="0"/>
              </a:rPr>
              <a:t>nTIDELearn</a:t>
            </a:r>
            <a:endParaRPr kumimoji="0" lang="en-US" sz="1600" b="1" i="1"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33B8A3FF-79FE-47EA-9533-B4ABB6748D29}"/>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43CCB1A-5FAC-44C2-A958-39EC00897567}" type="slidenum">
              <a:rPr kumimoji="0" lang="en-US"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81360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42900" y="1219200"/>
            <a:ext cx="8602466" cy="2897188"/>
          </a:xfrm>
        </p:spPr>
        <p:txBody>
          <a:bodyPr/>
          <a:lstStyle/>
          <a:p>
            <a:pPr marL="228600" lvl="0" indent="-228600" fontAlgn="t">
              <a:lnSpc>
                <a:spcPct val="90000"/>
              </a:lnSpc>
              <a:spcBef>
                <a:spcPts val="1000"/>
              </a:spcBef>
              <a:spcAft>
                <a:spcPts val="0"/>
              </a:spcAft>
              <a:buFont typeface="Arial" panose="020B0604020202020204" pitchFamily="34" charset="0"/>
              <a:buChar char="•"/>
            </a:pPr>
            <a:r>
              <a:rPr lang="en-US" sz="2000" kern="1200" dirty="0">
                <a:solidFill>
                  <a:prstClr val="black"/>
                </a:solidFill>
                <a:latin typeface="Calibri" panose="020F0502020204030204"/>
              </a:rPr>
              <a:t>Fund HCBS meet the emergency needs of PWD living in the community, including employment services</a:t>
            </a:r>
          </a:p>
          <a:p>
            <a:pPr marL="685800" lvl="1" indent="-228600" fontAlgn="t">
              <a:lnSpc>
                <a:spcPct val="90000"/>
              </a:lnSpc>
              <a:spcBef>
                <a:spcPts val="500"/>
              </a:spcBef>
              <a:spcAft>
                <a:spcPts val="0"/>
              </a:spcAft>
              <a:buFont typeface="Arial" panose="020B0604020202020204" pitchFamily="34" charset="0"/>
              <a:buChar char="•"/>
            </a:pPr>
            <a:r>
              <a:rPr lang="en-US" sz="2000" kern="1200" dirty="0">
                <a:solidFill>
                  <a:prstClr val="black"/>
                </a:solidFill>
                <a:latin typeface="Calibri" panose="020F0502020204030204"/>
                <a:ea typeface="+mn-ea"/>
                <a:cs typeface="+mn-cs"/>
              </a:rPr>
              <a:t>personal stories from each state</a:t>
            </a:r>
          </a:p>
          <a:p>
            <a:pPr marL="685800" lvl="1" indent="-228600" fontAlgn="t">
              <a:lnSpc>
                <a:spcPct val="90000"/>
              </a:lnSpc>
              <a:spcBef>
                <a:spcPts val="500"/>
              </a:spcBef>
              <a:spcAft>
                <a:spcPts val="0"/>
              </a:spcAft>
              <a:buFont typeface="Arial" panose="020B0604020202020204" pitchFamily="34" charset="0"/>
              <a:buChar char="•"/>
            </a:pPr>
            <a:r>
              <a:rPr lang="en-US" sz="2000" kern="1200" dirty="0">
                <a:solidFill>
                  <a:prstClr val="black"/>
                </a:solidFill>
                <a:latin typeface="Calibri" panose="020F0502020204030204"/>
                <a:ea typeface="+mn-ea"/>
                <a:cs typeface="+mn-cs"/>
              </a:rPr>
              <a:t>flag local news stories </a:t>
            </a:r>
          </a:p>
          <a:p>
            <a:pPr marL="228600" lvl="0" indent="-228600" fontAlgn="t">
              <a:lnSpc>
                <a:spcPct val="90000"/>
              </a:lnSpc>
              <a:spcBef>
                <a:spcPts val="1000"/>
              </a:spcBef>
              <a:spcAft>
                <a:spcPts val="0"/>
              </a:spcAft>
              <a:buFont typeface="Arial" panose="020B0604020202020204" pitchFamily="34" charset="0"/>
              <a:buChar char="•"/>
            </a:pPr>
            <a:r>
              <a:rPr lang="en-US" sz="2000" kern="1200" dirty="0">
                <a:solidFill>
                  <a:prstClr val="black"/>
                </a:solidFill>
                <a:latin typeface="Calibri" panose="020F0502020204030204"/>
              </a:rPr>
              <a:t> Additional FMAP bump to assist states in meeting the needs of Medicaid eligible citizens</a:t>
            </a:r>
          </a:p>
          <a:p>
            <a:pPr marL="228600" lvl="0" indent="-228600" fontAlgn="t">
              <a:lnSpc>
                <a:spcPct val="90000"/>
              </a:lnSpc>
              <a:spcBef>
                <a:spcPts val="1000"/>
              </a:spcBef>
              <a:spcAft>
                <a:spcPts val="0"/>
              </a:spcAft>
              <a:buFont typeface="Arial" panose="020B0604020202020204" pitchFamily="34" charset="0"/>
              <a:buChar char="•"/>
            </a:pPr>
            <a:r>
              <a:rPr lang="en-US" sz="2000" kern="1200" dirty="0">
                <a:solidFill>
                  <a:prstClr val="black"/>
                </a:solidFill>
                <a:latin typeface="Calibri" panose="020F0502020204030204"/>
              </a:rPr>
              <a:t>CDC Disability Health Program</a:t>
            </a:r>
          </a:p>
          <a:p>
            <a:pPr marL="685800" lvl="1" indent="-228600" fontAlgn="t">
              <a:lnSpc>
                <a:spcPct val="90000"/>
              </a:lnSpc>
              <a:spcBef>
                <a:spcPts val="500"/>
              </a:spcBef>
              <a:spcAft>
                <a:spcPts val="0"/>
              </a:spcAft>
              <a:buFont typeface="Arial" panose="020B0604020202020204" pitchFamily="34" charset="0"/>
              <a:buChar char="•"/>
            </a:pPr>
            <a:r>
              <a:rPr lang="en-US" sz="2000" kern="1200" dirty="0">
                <a:solidFill>
                  <a:prstClr val="black"/>
                </a:solidFill>
                <a:latin typeface="Calibri" panose="020F0502020204030204"/>
                <a:ea typeface="+mn-ea"/>
                <a:cs typeface="+mn-cs"/>
              </a:rPr>
              <a:t>updates on data challenges </a:t>
            </a:r>
          </a:p>
          <a:p>
            <a:pPr marL="228600" lvl="0" indent="-228600" fontAlgn="t">
              <a:lnSpc>
                <a:spcPct val="90000"/>
              </a:lnSpc>
              <a:spcBef>
                <a:spcPts val="1000"/>
              </a:spcBef>
              <a:spcAft>
                <a:spcPts val="0"/>
              </a:spcAft>
              <a:buFont typeface="Arial" panose="020B0604020202020204" pitchFamily="34" charset="0"/>
              <a:buChar char="•"/>
            </a:pPr>
            <a:r>
              <a:rPr lang="en-US" sz="2000" kern="1200" dirty="0">
                <a:solidFill>
                  <a:prstClr val="black"/>
                </a:solidFill>
                <a:latin typeface="Calibri" panose="020F0502020204030204"/>
              </a:rPr>
              <a:t>SNAP/ Meals on Wheels remotely use their Supplemental Nutrition Assistance Program (SNAP) funds and access food delivery services during the novel coronavirus (COVID-19) pandemic. </a:t>
            </a:r>
          </a:p>
          <a:p>
            <a:pPr marL="685800" lvl="1" indent="-228600" fontAlgn="t">
              <a:lnSpc>
                <a:spcPct val="90000"/>
              </a:lnSpc>
              <a:spcBef>
                <a:spcPts val="500"/>
              </a:spcBef>
              <a:spcAft>
                <a:spcPts val="0"/>
              </a:spcAft>
              <a:buFont typeface="Arial" panose="020B0604020202020204" pitchFamily="34" charset="0"/>
              <a:buChar char="•"/>
            </a:pPr>
            <a:r>
              <a:rPr lang="en-US" sz="2000" kern="1200" dirty="0">
                <a:solidFill>
                  <a:prstClr val="black"/>
                </a:solidFill>
                <a:latin typeface="Calibri" panose="020F0502020204030204"/>
                <a:ea typeface="+mn-ea"/>
                <a:cs typeface="+mn-cs"/>
              </a:rPr>
              <a:t>personal stories </a:t>
            </a:r>
          </a:p>
          <a:p>
            <a:pPr marL="228600" lvl="0" indent="-228600" fontAlgn="auto">
              <a:lnSpc>
                <a:spcPct val="90000"/>
              </a:lnSpc>
              <a:spcBef>
                <a:spcPts val="1000"/>
              </a:spcBef>
              <a:spcAft>
                <a:spcPts val="0"/>
              </a:spcAft>
              <a:buFont typeface="Arial" panose="020B0604020202020204" pitchFamily="34" charset="0"/>
              <a:buChar char="•"/>
            </a:pPr>
            <a:r>
              <a:rPr lang="en-US" sz="2000" kern="1200" dirty="0">
                <a:solidFill>
                  <a:prstClr val="black"/>
                </a:solidFill>
                <a:latin typeface="Calibri" panose="020F0502020204030204"/>
              </a:rPr>
              <a:t>Hazard pay, overtime pay, shift differential pay and access to personal protective equipment for DSPs, including job coaches and job developers</a:t>
            </a:r>
          </a:p>
          <a:p>
            <a:pPr marL="228600" lvl="0" indent="-228600" fontAlgn="auto">
              <a:lnSpc>
                <a:spcPct val="90000"/>
              </a:lnSpc>
              <a:spcBef>
                <a:spcPts val="1000"/>
              </a:spcBef>
              <a:spcAft>
                <a:spcPts val="0"/>
              </a:spcAft>
              <a:buFont typeface="Arial" panose="020B0604020202020204" pitchFamily="34" charset="0"/>
              <a:buChar char="•"/>
            </a:pPr>
            <a:r>
              <a:rPr lang="en-US" sz="2000" kern="1200" dirty="0">
                <a:solidFill>
                  <a:prstClr val="black"/>
                </a:solidFill>
                <a:latin typeface="Calibri" panose="020F0502020204030204"/>
              </a:rPr>
              <a:t>State education stabilization fund that includes a requirement for no waivers to IDEA</a:t>
            </a:r>
          </a:p>
          <a:p>
            <a:pPr marL="457200" lvl="1" indent="0">
              <a:spcBef>
                <a:spcPts val="600"/>
              </a:spcBef>
              <a:buNone/>
            </a:pPr>
            <a:br>
              <a:rPr lang="en-US" sz="2000" dirty="0"/>
            </a:br>
            <a:br>
              <a:rPr lang="en-US" sz="2000" dirty="0"/>
            </a:br>
            <a:br>
              <a:rPr lang="en-US" sz="2000" dirty="0"/>
            </a:br>
            <a:br>
              <a:rPr lang="en-US" sz="2000" dirty="0"/>
            </a:br>
            <a:endParaRPr lang="en-US" sz="2000" dirty="0"/>
          </a:p>
          <a:p>
            <a:pPr lvl="1">
              <a:spcBef>
                <a:spcPts val="600"/>
              </a:spcBef>
            </a:pPr>
            <a:endParaRPr lang="en-US" sz="2000" dirty="0">
              <a:latin typeface="Calibri" panose="020F0502020204030204" pitchFamily="34" charset="0"/>
            </a:endParaRPr>
          </a:p>
        </p:txBody>
      </p:sp>
      <p:sp>
        <p:nvSpPr>
          <p:cNvPr id="3075" name="Text Box 12"/>
          <p:cNvSpPr txBox="1">
            <a:spLocks noGrp="1" noChangeArrowheads="1"/>
          </p:cNvSpPr>
          <p:nvPr>
            <p:ph type="title"/>
          </p:nvPr>
        </p:nvSpPr>
        <p:spPr bwMode="auto">
          <a:xfrm>
            <a:off x="0" y="6096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300" b="1" u="sng" dirty="0">
                <a:latin typeface="Calibri" panose="020F0502020204030204" pitchFamily="34" charset="0"/>
                <a:cs typeface="Calibri" panose="020F0502020204030204" pitchFamily="34" charset="0"/>
              </a:rPr>
              <a:t>COVID 4 - Senate?  July??</a:t>
            </a:r>
            <a:endParaRPr lang="en-US" sz="3300" b="1" u="sng" dirty="0">
              <a:solidFill>
                <a:schemeClr val="tx1"/>
              </a:solidFill>
              <a:latin typeface="Calibri" panose="020F0502020204030204" pitchFamily="34" charset="0"/>
              <a:cs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charset="0"/>
                <a:ea typeface="+mn-ea"/>
                <a:cs typeface="Arial" charset="0"/>
              </a:rPr>
              <a:t>#</a:t>
            </a:r>
            <a:r>
              <a:rPr kumimoji="0" lang="en-US" sz="1600" b="1" i="1" u="none" strike="noStrike" kern="1200" cap="none" spc="0" normalizeH="0" baseline="0" noProof="0" dirty="0" err="1">
                <a:ln>
                  <a:noFill/>
                </a:ln>
                <a:solidFill>
                  <a:srgbClr val="FFFFFF"/>
                </a:solidFill>
                <a:effectLst/>
                <a:uLnTx/>
                <a:uFillTx/>
                <a:latin typeface="Arial" charset="0"/>
                <a:ea typeface="+mn-ea"/>
                <a:cs typeface="Arial" charset="0"/>
              </a:rPr>
              <a:t>nTIDELearn</a:t>
            </a:r>
            <a:endParaRPr kumimoji="0" lang="en-US" sz="1600" b="1" i="1"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33B8A3FF-79FE-47EA-9533-B4ABB6748D29}"/>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43CCB1A-5FAC-44C2-A958-39EC00897567}" type="slidenum">
              <a:rPr kumimoji="0" lang="en-US"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25976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598D4E-1108-4520-A32F-6D760544203A}"/>
              </a:ext>
            </a:extLst>
          </p:cNvPr>
          <p:cNvGrpSpPr/>
          <p:nvPr/>
        </p:nvGrpSpPr>
        <p:grpSpPr>
          <a:xfrm>
            <a:off x="0" y="0"/>
            <a:ext cx="9144000" cy="6858000"/>
            <a:chOff x="0" y="0"/>
            <a:chExt cx="9144000" cy="68580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Image result for unh iod">
              <a:extLst>
                <a:ext uri="{FF2B5EF4-FFF2-40B4-BE49-F238E27FC236}">
                  <a16:creationId xmlns:a16="http://schemas.microsoft.com/office/drawing/2014/main" id="{C9E716EE-4C23-41B8-9A0E-7D4F45ED4E86}"/>
                </a:ext>
              </a:extLst>
            </p:cNvPr>
            <p:cNvPicPr/>
            <p:nvPr/>
          </p:nvPicPr>
          <p:blipFill rotWithShape="1">
            <a:blip r:embed="rId6">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87871"/>
            <a:ext cx="9144000" cy="2286000"/>
          </a:xfrm>
          <a:prstGeom prst="rect">
            <a:avLst/>
          </a:prstGeom>
        </p:spPr>
      </p:pic>
      <p:sp>
        <p:nvSpPr>
          <p:cNvPr id="8" name="Subtitle 2"/>
          <p:cNvSpPr txBox="1">
            <a:spLocks/>
          </p:cNvSpPr>
          <p:nvPr/>
        </p:nvSpPr>
        <p:spPr bwMode="auto">
          <a:xfrm>
            <a:off x="5867400" y="5038986"/>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June 19, 2020</a:t>
            </a:r>
          </a:p>
        </p:txBody>
      </p:sp>
      <p:pic>
        <p:nvPicPr>
          <p:cNvPr id="2" name="nTID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562600" y="4876800"/>
            <a:ext cx="533400" cy="533400"/>
          </a:xfrm>
          <a:prstGeom prst="rect">
            <a:avLst/>
          </a:prstGeom>
        </p:spPr>
      </p:pic>
    </p:spTree>
    <p:extLst>
      <p:ext uri="{BB962C8B-B14F-4D97-AF65-F5344CB8AC3E}">
        <p14:creationId xmlns:p14="http://schemas.microsoft.com/office/powerpoint/2010/main" val="287234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35" objId="3"/>
        <p14:triggerEvt type="onClick" time="1635" objId="3"/>
        <p14:pauseEvt time="6549" objId="3"/>
        <p14:seekEvt time="6549" objId="3" seek="4826"/>
        <p14:resumeEvt time="6549" objId="3"/>
        <p14:pauseEvt time="41954" objId="3"/>
        <p14:seekEvt time="41954" objId="3" seek="40190"/>
        <p14:resumeEvt time="41954" objId="3"/>
        <p14:stopEvt time="46606"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3600" b="1" u="sng" dirty="0">
                <a:solidFill>
                  <a:schemeClr val="tx1"/>
                </a:solidFill>
                <a:latin typeface="Calibri" panose="020F0502020204030204" pitchFamily="34" charset="0"/>
              </a:rPr>
              <a:t>Questions and Answers</a:t>
            </a:r>
            <a:br>
              <a:rPr lang="en-US" sz="3600" b="1" u="sng" dirty="0">
                <a:solidFill>
                  <a:schemeClr val="tx1"/>
                </a:solidFill>
                <a:latin typeface="Calibri" panose="020F0502020204030204" pitchFamily="34" charset="0"/>
              </a:rPr>
            </a:br>
            <a:br>
              <a:rPr lang="en-US" sz="3600" b="1" u="sng" dirty="0">
                <a:solidFill>
                  <a:schemeClr val="tx1"/>
                </a:solidFill>
                <a:latin typeface="Calibri" panose="020F0502020204030204" pitchFamily="34" charset="0"/>
              </a:rPr>
            </a:br>
            <a:br>
              <a:rPr lang="en-US" sz="3600" b="1" i="1" u="sng" dirty="0">
                <a:latin typeface="Calibri" panose="020F0502020204030204" pitchFamily="34" charset="0"/>
                <a:cs typeface="Microsoft Sans Serif" pitchFamily="34" charset="0"/>
              </a:rPr>
            </a:br>
            <a:endParaRPr lang="en-US" sz="3600" u="sng"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1866900" y="2744686"/>
            <a:ext cx="5829300" cy="523220"/>
          </a:xfrm>
          <a:prstGeom prst="rect">
            <a:avLst/>
          </a:prstGeom>
        </p:spPr>
        <p:txBody>
          <a:bodyPr wrap="square">
            <a:spAutoFit/>
          </a:bodyPr>
          <a:lstStyle/>
          <a:p>
            <a:pPr>
              <a:spcBef>
                <a:spcPts val="1800"/>
              </a:spcBef>
            </a:pPr>
            <a:r>
              <a:rPr lang="en-US" sz="2800" dirty="0">
                <a:latin typeface="Calibri" panose="020F0502020204030204" pitchFamily="34" charset="0"/>
                <a:cs typeface="Microsoft Sans Serif" pitchFamily="34" charset="0"/>
              </a:rPr>
              <a:t>Use Q&amp;A button on Zoom</a:t>
            </a:r>
          </a:p>
        </p:txBody>
      </p:sp>
      <p:sp>
        <p:nvSpPr>
          <p:cNvPr id="13" name="Slide Number Placeholder 7">
            <a:extLst>
              <a:ext uri="{FF2B5EF4-FFF2-40B4-BE49-F238E27FC236}">
                <a16:creationId xmlns:a16="http://schemas.microsoft.com/office/drawing/2014/main" id="{8A889F45-F38B-4FCE-9C53-A6A0F960D4E6}"/>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20</a:t>
            </a:fld>
            <a:endParaRPr lang="en-US" dirty="0"/>
          </a:p>
        </p:txBody>
      </p:sp>
      <p:pic>
        <p:nvPicPr>
          <p:cNvPr id="8" name="Picture 7" descr="Q&amp;A"/>
          <p:cNvPicPr>
            <a:picLocks noChangeAspect="1"/>
          </p:cNvPicPr>
          <p:nvPr/>
        </p:nvPicPr>
        <p:blipFill>
          <a:blip r:embed="rId4"/>
          <a:stretch>
            <a:fillRect/>
          </a:stretch>
        </p:blipFill>
        <p:spPr>
          <a:xfrm>
            <a:off x="5867400" y="2590800"/>
            <a:ext cx="1126058" cy="864186"/>
          </a:xfrm>
          <a:prstGeom prst="rect">
            <a:avLst/>
          </a:prstGeom>
        </p:spPr>
      </p:pic>
      <p:sp>
        <p:nvSpPr>
          <p:cNvPr id="4" name="Rectangle 3">
            <a:extLst>
              <a:ext uri="{FF2B5EF4-FFF2-40B4-BE49-F238E27FC236}">
                <a16:creationId xmlns:a16="http://schemas.microsoft.com/office/drawing/2014/main" id="{26452DE0-F9D5-47FE-9F8D-CA9D39FD87E5}"/>
              </a:ext>
            </a:extLst>
          </p:cNvPr>
          <p:cNvSpPr/>
          <p:nvPr/>
        </p:nvSpPr>
        <p:spPr>
          <a:xfrm>
            <a:off x="0" y="4315115"/>
            <a:ext cx="9144000" cy="1384995"/>
          </a:xfrm>
          <a:prstGeom prst="rect">
            <a:avLst/>
          </a:prstGeom>
        </p:spPr>
        <p:txBody>
          <a:bodyPr wrap="square">
            <a:spAutoFit/>
          </a:bodyPr>
          <a:lstStyle/>
          <a:p>
            <a:pPr algn="ctr">
              <a:spcBef>
                <a:spcPts val="600"/>
              </a:spcBef>
            </a:pPr>
            <a:r>
              <a:rPr lang="en-US" sz="2600" dirty="0">
                <a:latin typeface="Calibri" panose="020F0502020204030204" pitchFamily="34" charset="0"/>
                <a:cs typeface="Microsoft Sans Serif" pitchFamily="34" charset="0"/>
              </a:rPr>
              <a:t>Also … take our feedback survey at …</a:t>
            </a:r>
          </a:p>
          <a:p>
            <a:pPr algn="ctr">
              <a:spcBef>
                <a:spcPts val="600"/>
              </a:spcBef>
            </a:pPr>
            <a:r>
              <a:rPr lang="en-US" sz="2400" dirty="0">
                <a:latin typeface="Calibri" panose="020F0502020204030204" pitchFamily="34" charset="0"/>
                <a:cs typeface="Microsoft Sans Serif" pitchFamily="34" charset="0"/>
              </a:rPr>
              <a:t>www.researchondisability.org/ntide/ntide-survey</a:t>
            </a:r>
          </a:p>
          <a:p>
            <a:pPr algn="ctr">
              <a:spcBef>
                <a:spcPts val="600"/>
              </a:spcBef>
            </a:pPr>
            <a:endParaRPr lang="en-US" sz="2400" dirty="0">
              <a:latin typeface="Calibri" panose="020F0502020204030204" pitchFamily="34" charset="0"/>
              <a:cs typeface="Microsoft Sans Serif" pitchFamily="34" charset="0"/>
            </a:endParaRPr>
          </a:p>
        </p:txBody>
      </p:sp>
    </p:spTree>
    <p:extLst>
      <p:ext uri="{BB962C8B-B14F-4D97-AF65-F5344CB8AC3E}">
        <p14:creationId xmlns:p14="http://schemas.microsoft.com/office/powerpoint/2010/main" val="1060819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3600" b="1" u="sng" dirty="0">
                <a:solidFill>
                  <a:schemeClr val="tx1"/>
                </a:solidFill>
                <a:latin typeface="Calibri" panose="020F0502020204030204" pitchFamily="34" charset="0"/>
              </a:rPr>
              <a:t>Closing Comments</a:t>
            </a:r>
            <a:endParaRPr lang="en-US" sz="3600" u="sng"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571500" y="1630127"/>
            <a:ext cx="8953500" cy="4970591"/>
          </a:xfrm>
          <a:prstGeom prst="rect">
            <a:avLst/>
          </a:prstGeom>
        </p:spPr>
        <p:txBody>
          <a:bodyPr wrap="square">
            <a:spAutoFit/>
          </a:bodyPr>
          <a:lstStyle/>
          <a:p>
            <a:pPr marL="285750" indent="-285750">
              <a:spcBef>
                <a:spcPts val="1800"/>
              </a:spcBef>
              <a:buFont typeface="Arial" panose="020B0604020202020204" pitchFamily="34" charset="0"/>
              <a:buChar char="•"/>
            </a:pPr>
            <a:r>
              <a:rPr lang="en-US" sz="2800" dirty="0">
                <a:latin typeface="Calibri" panose="020F0502020204030204" pitchFamily="34" charset="0"/>
                <a:cs typeface="Microsoft Sans Serif" pitchFamily="34" charset="0"/>
              </a:rPr>
              <a:t>Take our survey and tell us what you think:</a:t>
            </a:r>
            <a:br>
              <a:rPr lang="en-US" sz="2800" dirty="0">
                <a:latin typeface="Calibri" panose="020F0502020204030204" pitchFamily="34" charset="0"/>
                <a:cs typeface="Microsoft Sans Serif" pitchFamily="34" charset="0"/>
              </a:rPr>
            </a:br>
            <a:r>
              <a:rPr lang="en-US" sz="2800" dirty="0">
                <a:latin typeface="Calibri" panose="020F0502020204030204" pitchFamily="34" charset="0"/>
                <a:cs typeface="Microsoft Sans Serif" pitchFamily="34" charset="0"/>
              </a:rPr>
              <a:t> </a:t>
            </a:r>
            <a:r>
              <a:rPr lang="en-US" sz="2400" dirty="0">
                <a:latin typeface="Calibri" panose="020F0502020204030204" pitchFamily="34" charset="0"/>
                <a:cs typeface="Microsoft Sans Serif" pitchFamily="34" charset="0"/>
              </a:rPr>
              <a:t>     - www.researchondisability.org/ntide/ntide-survey</a:t>
            </a:r>
          </a:p>
          <a:p>
            <a:pPr marL="285750" indent="-285750">
              <a:spcBef>
                <a:spcPts val="1800"/>
              </a:spcBef>
              <a:buFont typeface="Arial" panose="020B0604020202020204" pitchFamily="34" charset="0"/>
              <a:buChar char="•"/>
            </a:pPr>
            <a:r>
              <a:rPr lang="en-US" sz="2800" dirty="0">
                <a:latin typeface="Calibri" panose="020F0502020204030204" pitchFamily="34" charset="0"/>
                <a:cs typeface="Microsoft Sans Serif" pitchFamily="34" charset="0"/>
              </a:rPr>
              <a:t>Thanks to our partners:</a:t>
            </a:r>
            <a:br>
              <a:rPr lang="en-US" sz="28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UNH/Institute on Disability (www.ResearchOnDisability.org)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Kessler Foundation (www.KesslerFoundation.org)</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2800" dirty="0">
                <a:latin typeface="Calibri" panose="020F0502020204030204" pitchFamily="34" charset="0"/>
                <a:cs typeface="Microsoft Sans Serif" pitchFamily="34" charset="0"/>
              </a:rPr>
              <a:t>Contact us:</a:t>
            </a:r>
            <a:br>
              <a:rPr lang="en-US" sz="28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Email: Disability.Statistics@unh.edu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Call: </a:t>
            </a:r>
            <a:r>
              <a:rPr lang="en-US" sz="2400" dirty="0">
                <a:latin typeface="Calibri" panose="020F0502020204030204" pitchFamily="34" charset="0"/>
              </a:rPr>
              <a:t>866-538-9521 (toll free</a:t>
            </a:r>
            <a:r>
              <a:rPr lang="en-US" sz="2800" dirty="0">
                <a:latin typeface="Calibri" panose="020F0502020204030204" pitchFamily="34" charset="0"/>
              </a:rPr>
              <a:t>)</a:t>
            </a:r>
            <a:endParaRPr lang="en-US" sz="2800" b="1" dirty="0">
              <a:latin typeface="Calibri" panose="020F0502020204030204" pitchFamily="34" charset="0"/>
            </a:endParaRPr>
          </a:p>
          <a:p>
            <a:pPr marL="285750" indent="-285750">
              <a:spcBef>
                <a:spcPts val="1800"/>
              </a:spcBef>
              <a:buFont typeface="Arial" panose="020B0604020202020204" pitchFamily="34" charset="0"/>
              <a:buChar char="•"/>
            </a:pPr>
            <a:r>
              <a:rPr lang="en-US" sz="2800" dirty="0">
                <a:latin typeface="Calibri" panose="020F0502020204030204" pitchFamily="34" charset="0"/>
              </a:rPr>
              <a:t>Twitter at </a:t>
            </a:r>
            <a:r>
              <a:rPr lang="en-US" sz="2800" i="1" dirty="0">
                <a:latin typeface="Calibri" panose="020F0502020204030204" pitchFamily="34" charset="0"/>
              </a:rPr>
              <a:t>#</a:t>
            </a:r>
            <a:r>
              <a:rPr lang="en-US" sz="2800" i="1" dirty="0" err="1">
                <a:latin typeface="Calibri" panose="020F0502020204030204" pitchFamily="34" charset="0"/>
              </a:rPr>
              <a:t>nTIDELearn</a:t>
            </a:r>
            <a:endParaRPr lang="en-US" sz="2800" dirty="0">
              <a:latin typeface="Calibri" panose="020F0502020204030204" pitchFamily="34" charset="0"/>
            </a:endParaRPr>
          </a:p>
        </p:txBody>
      </p:sp>
      <p:sp>
        <p:nvSpPr>
          <p:cNvPr id="13" name="Slide Number Placeholder 7">
            <a:extLst>
              <a:ext uri="{FF2B5EF4-FFF2-40B4-BE49-F238E27FC236}">
                <a16:creationId xmlns:a16="http://schemas.microsoft.com/office/drawing/2014/main" id="{8A889F45-F38B-4FCE-9C53-A6A0F960D4E6}"/>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21</a:t>
            </a:fld>
            <a:endParaRPr lang="en-US" dirty="0"/>
          </a:p>
        </p:txBody>
      </p:sp>
      <p:pic>
        <p:nvPicPr>
          <p:cNvPr id="9" name="Picture 3" descr="C:\Users\pel3\AppData\Local\Microsoft\Windows\Temporary Internet Files\Content.IE5\OCJJ5H03\Twitter_logo_2012.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5387" y="6172200"/>
            <a:ext cx="471413"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22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This webinar is being recorded. We will post an archive of along side the Monthly nTIDE broadcast on our webinar, each month, on our website at </a:t>
            </a:r>
            <a:r>
              <a:rPr lang="en-US" sz="2400" u="sng" dirty="0">
                <a:hlinkClick r:id="rId5"/>
              </a:rPr>
              <a:t>www.researchondisability.org/nTIDE</a:t>
            </a:r>
            <a:r>
              <a:rPr lang="en-US" sz="2400" dirty="0"/>
              <a:t>. This site will also provide copies of the presentations, the speakers’ bios, full transcripts, and other valuable resources.</a:t>
            </a:r>
          </a:p>
          <a:p>
            <a:pPr>
              <a:spcBef>
                <a:spcPts val="1800"/>
              </a:spcBef>
            </a:pPr>
            <a:r>
              <a:rPr lang="en-US" sz="24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400" dirty="0">
              <a:latin typeface="Calibri" panose="020F0502020204030204" pitchFamily="34" charset="0"/>
            </a:endParaRP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533400" cy="533400"/>
          </a:xfrm>
          <a:prstGeom prst="rect">
            <a:avLst/>
          </a:prstGeom>
        </p:spPr>
      </p:pic>
      <p:sp>
        <p:nvSpPr>
          <p:cNvPr id="9" name="Slide Number Placeholder 7">
            <a:extLst>
              <a:ext uri="{FF2B5EF4-FFF2-40B4-BE49-F238E27FC236}">
                <a16:creationId xmlns:a16="http://schemas.microsoft.com/office/drawing/2014/main" id="{49427C5F-85D6-44BF-914C-D04DFFED84BB}"/>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3</a:t>
            </a:fld>
            <a:endParaRPr lang="en-US" dirty="0"/>
          </a:p>
        </p:txBody>
      </p:sp>
    </p:spTree>
    <p:extLst>
      <p:ext uri="{BB962C8B-B14F-4D97-AF65-F5344CB8AC3E}">
        <p14:creationId xmlns:p14="http://schemas.microsoft.com/office/powerpoint/2010/main" val="4195420217"/>
      </p:ext>
    </p:extLst>
  </p:cSld>
  <p:clrMapOvr>
    <a:masterClrMapping/>
  </p:clrMapOvr>
  <mc:AlternateContent xmlns:mc="http://schemas.openxmlformats.org/markup-compatibility/2006" xmlns:p14="http://schemas.microsoft.com/office/powerpoint/2010/main">
    <mc:Choice Requires="p14">
      <p:transition p14:dur="10" advClick="0" advTm="38000"/>
    </mc:Choice>
    <mc:Fallback xmlns="">
      <p:transition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If you have any questions following this recording, please contact us at </a:t>
            </a:r>
            <a:r>
              <a:rPr lang="en-US" sz="2400" u="sng" dirty="0">
                <a:hlinkClick r:id="rId5"/>
              </a:rPr>
              <a:t>disability.statistics@unh.edu</a:t>
            </a:r>
            <a:r>
              <a:rPr lang="en-US" sz="2400" dirty="0"/>
              <a:t>, or toll free at 866-538-9521 for more information. Thanks for joining us. Enjoy today's webinar!</a:t>
            </a: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485201" cy="485201"/>
          </a:xfrm>
          <a:prstGeom prst="rect">
            <a:avLst/>
          </a:prstGeom>
        </p:spPr>
      </p:pic>
      <p:sp>
        <p:nvSpPr>
          <p:cNvPr id="9" name="Slide Number Placeholder 7">
            <a:extLst>
              <a:ext uri="{FF2B5EF4-FFF2-40B4-BE49-F238E27FC236}">
                <a16:creationId xmlns:a16="http://schemas.microsoft.com/office/drawing/2014/main" id="{D619131F-2933-44B2-9BC5-61AB18F9D20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4</a:t>
            </a:fld>
            <a:endParaRPr lang="en-US" dirty="0"/>
          </a:p>
        </p:txBody>
      </p:sp>
    </p:spTree>
    <p:extLst>
      <p:ext uri="{BB962C8B-B14F-4D97-AF65-F5344CB8AC3E}">
        <p14:creationId xmlns:p14="http://schemas.microsoft.com/office/powerpoint/2010/main" val="81341910"/>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0" y="11430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solidFill>
                  <a:schemeClr val="tx1"/>
                </a:solidFill>
                <a:latin typeface="Calibri" panose="020F0502020204030204" pitchFamily="34" charset="0"/>
                <a:cs typeface="Calibri" panose="020F0502020204030204" pitchFamily="34" charset="0"/>
              </a:rPr>
              <a:t>nTIDE COVID-19 Update - June</a:t>
            </a:r>
            <a:br>
              <a:rPr lang="en-US" sz="3600" dirty="0">
                <a:solidFill>
                  <a:schemeClr val="tx1"/>
                </a:solidFill>
                <a:latin typeface="Calibri" panose="020F0502020204030204" pitchFamily="34" charset="0"/>
                <a:cs typeface="Calibri" panose="020F0502020204030204" pitchFamily="34" charset="0"/>
              </a:rPr>
            </a:br>
            <a:br>
              <a:rPr lang="en-US" sz="2400" dirty="0">
                <a:solidFill>
                  <a:schemeClr val="tx1"/>
                </a:solidFill>
                <a:latin typeface="Calibri" panose="020F0502020204030204" pitchFamily="34" charset="0"/>
                <a:cs typeface="Calibri" panose="020F0502020204030204" pitchFamily="34" charset="0"/>
              </a:rPr>
            </a:br>
            <a:br>
              <a:rPr lang="en-US" sz="2400"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Andrew Houtenville</a:t>
            </a:r>
            <a:br>
              <a:rPr lang="en-US" sz="2400" b="1"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University of New Hampshire</a:t>
            </a:r>
            <a:br>
              <a:rPr lang="en-US" sz="2400" dirty="0">
                <a:solidFill>
                  <a:schemeClr val="tx1"/>
                </a:solidFill>
                <a:latin typeface="Calibri" panose="020F0502020204030204" pitchFamily="34" charset="0"/>
                <a:cs typeface="Calibri" panose="020F0502020204030204" pitchFamily="34" charset="0"/>
              </a:rPr>
            </a:br>
            <a:br>
              <a:rPr lang="en-US" sz="2400"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John O’Neill</a:t>
            </a:r>
            <a:br>
              <a:rPr lang="en-US" sz="2400" b="1"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Kessler Foundation</a:t>
            </a:r>
            <a:br>
              <a:rPr lang="en-US" sz="2400" dirty="0">
                <a:solidFill>
                  <a:schemeClr val="tx1"/>
                </a:solidFill>
                <a:latin typeface="Calibri" panose="020F0502020204030204" pitchFamily="34" charset="0"/>
                <a:cs typeface="Calibri" panose="020F0502020204030204" pitchFamily="34" charset="0"/>
              </a:rPr>
            </a:br>
            <a:br>
              <a:rPr lang="en-US" sz="2400"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Denise Rozell</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Association of Centers on Disabilities (AUCD)</a:t>
            </a:r>
            <a:br>
              <a:rPr lang="en-US" sz="2400" dirty="0">
                <a:solidFill>
                  <a:schemeClr val="tx1"/>
                </a:solidFill>
                <a:latin typeface="Calibri" panose="020F0502020204030204" pitchFamily="34" charset="0"/>
                <a:cs typeface="Calibri" panose="020F0502020204030204" pitchFamily="34" charset="0"/>
              </a:rPr>
            </a:br>
            <a:endParaRPr lang="en-US" sz="2400" dirty="0">
              <a:solidFill>
                <a:schemeClr val="tx1"/>
              </a:solidFill>
              <a:latin typeface="Calibri" panose="020F0502020204030204" pitchFamily="34" charset="0"/>
              <a:cs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CAA6F2E8-1F9C-4367-A40F-E1AC6E766CF7}"/>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5</a:t>
            </a:fld>
            <a:endParaRPr lang="en-US" dirty="0"/>
          </a:p>
        </p:txBody>
      </p:sp>
    </p:spTree>
    <p:extLst>
      <p:ext uri="{BB962C8B-B14F-4D97-AF65-F5344CB8AC3E}">
        <p14:creationId xmlns:p14="http://schemas.microsoft.com/office/powerpoint/2010/main" val="1677803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697724"/>
            <a:ext cx="8229600" cy="9024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latin typeface="Calibri" panose="020F0502020204030204" pitchFamily="34" charset="0"/>
                <a:cs typeface="Calibri" panose="020F0502020204030204" pitchFamily="34" charset="0"/>
              </a:rPr>
              <a:t>Captions are Available</a:t>
            </a:r>
            <a:endParaRPr lang="en-US" sz="3600" u="sng" dirty="0">
              <a:solidFill>
                <a:schemeClr val="tx1"/>
              </a:solidFill>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4BC5D99D-A5D4-4B21-9C2C-ADDA61A4BB37}"/>
              </a:ext>
            </a:extLst>
          </p:cNvPr>
          <p:cNvSpPr>
            <a:spLocks noGrp="1"/>
          </p:cNvSpPr>
          <p:nvPr>
            <p:ph sz="half" idx="1"/>
          </p:nvPr>
        </p:nvSpPr>
        <p:spPr>
          <a:xfrm>
            <a:off x="152400" y="1720544"/>
            <a:ext cx="8763000" cy="4420174"/>
          </a:xfrm>
        </p:spPr>
        <p:txBody>
          <a:bodyPr/>
          <a:lstStyle/>
          <a:p>
            <a:r>
              <a:rPr lang="en-US" sz="2400" dirty="0"/>
              <a:t>After selecting </a:t>
            </a:r>
            <a:r>
              <a:rPr lang="en-US" sz="2400" b="1" dirty="0"/>
              <a:t>Closed Caption (CC)</a:t>
            </a:r>
            <a:r>
              <a:rPr lang="en-US" sz="2400" dirty="0"/>
              <a:t>, </a:t>
            </a:r>
          </a:p>
          <a:p>
            <a:pPr marL="0" indent="0">
              <a:buNone/>
            </a:pPr>
            <a:r>
              <a:rPr lang="en-US" sz="2400"/>
              <a:t>pick </a:t>
            </a:r>
            <a:r>
              <a:rPr lang="en-US" sz="2400" b="1"/>
              <a:t>Show </a:t>
            </a:r>
            <a:r>
              <a:rPr lang="en-US" sz="2400" b="1" dirty="0"/>
              <a:t>Subtitle</a:t>
            </a:r>
            <a:r>
              <a:rPr lang="en-US" sz="2400" dirty="0"/>
              <a:t> and the captions will </a:t>
            </a:r>
          </a:p>
          <a:p>
            <a:pPr marL="0" indent="0">
              <a:buNone/>
            </a:pPr>
            <a:r>
              <a:rPr lang="en-US" sz="2400" dirty="0"/>
              <a:t>    appear on the bottom. </a:t>
            </a:r>
            <a:endParaRPr lang="en-US" sz="2400" dirty="0">
              <a:cs typeface="Calibri"/>
            </a:endParaRPr>
          </a:p>
          <a:p>
            <a:r>
              <a:rPr lang="en-US" sz="2400" dirty="0">
                <a:cs typeface="Calibri"/>
              </a:rPr>
              <a:t>If you pick </a:t>
            </a:r>
            <a:r>
              <a:rPr lang="en-US" sz="2400" b="1" dirty="0">
                <a:cs typeface="Calibri"/>
              </a:rPr>
              <a:t>View Full Transcript</a:t>
            </a:r>
            <a:r>
              <a:rPr lang="en-US" sz="2400" dirty="0">
                <a:cs typeface="Calibri"/>
              </a:rPr>
              <a:t>, a </a:t>
            </a:r>
          </a:p>
          <a:p>
            <a:pPr marL="0" indent="0">
              <a:buNone/>
            </a:pPr>
            <a:r>
              <a:rPr lang="en-US" sz="2400" dirty="0">
                <a:cs typeface="Calibri"/>
              </a:rPr>
              <a:t>    running transcript of the captions will </a:t>
            </a:r>
          </a:p>
          <a:p>
            <a:pPr marL="0" indent="0">
              <a:buNone/>
            </a:pPr>
            <a:r>
              <a:rPr lang="en-US" sz="2400" dirty="0">
                <a:cs typeface="Calibri"/>
              </a:rPr>
              <a:t>    appear on the side.</a:t>
            </a:r>
          </a:p>
          <a:p>
            <a:r>
              <a:rPr lang="en-US" sz="2400" dirty="0">
                <a:cs typeface="Calibri"/>
              </a:rPr>
              <a:t>Select </a:t>
            </a:r>
            <a:r>
              <a:rPr lang="en-US" sz="2400" b="1" dirty="0">
                <a:cs typeface="Calibri"/>
              </a:rPr>
              <a:t>Subtitle Settings </a:t>
            </a:r>
            <a:r>
              <a:rPr lang="en-US" sz="2400" dirty="0">
                <a:cs typeface="Calibri"/>
              </a:rPr>
              <a:t>to adjust the caption size.</a:t>
            </a:r>
          </a:p>
          <a:p>
            <a:endParaRPr lang="en-US" sz="2400" dirty="0">
              <a:cs typeface="Calibri"/>
            </a:endParaRPr>
          </a:p>
          <a:p>
            <a:r>
              <a:rPr lang="en-US" sz="2400" dirty="0">
                <a:cs typeface="Calibri"/>
              </a:rPr>
              <a:t>If you prefer to use </a:t>
            </a:r>
            <a:r>
              <a:rPr lang="en-US" sz="2400" dirty="0" err="1">
                <a:cs typeface="Calibri"/>
              </a:rPr>
              <a:t>Streamtext</a:t>
            </a:r>
            <a:r>
              <a:rPr lang="en-US" sz="2400" dirty="0">
                <a:cs typeface="Calibri"/>
              </a:rPr>
              <a:t>, here is the link: </a:t>
            </a:r>
            <a:r>
              <a:rPr lang="en-US" u="sng" dirty="0">
                <a:hlinkClick r:id="rId3"/>
              </a:rPr>
              <a:t>https://www.streamtext.net/player?event=UNH</a:t>
            </a:r>
            <a:endParaRPr lang="en-US" sz="2400" dirty="0">
              <a:cs typeface="Calibri"/>
            </a:endParaRPr>
          </a:p>
          <a:p>
            <a:endParaRPr lang="en-US" sz="2400" dirty="0"/>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CAA6F2E8-1F9C-4367-A40F-E1AC6E766CF7}"/>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6</a:t>
            </a:fld>
            <a:endParaRPr lang="en-US" dirty="0"/>
          </a:p>
        </p:txBody>
      </p:sp>
      <p:pic>
        <p:nvPicPr>
          <p:cNvPr id="9" name="Picture 3" descr="A screenshot of zoom closed caption controls">
            <a:extLst>
              <a:ext uri="{FF2B5EF4-FFF2-40B4-BE49-F238E27FC236}">
                <a16:creationId xmlns:a16="http://schemas.microsoft.com/office/drawing/2014/main" id="{6AB972F2-A188-4BB0-B79E-D744CAF388AD}"/>
              </a:ext>
            </a:extLst>
          </p:cNvPr>
          <p:cNvPicPr>
            <a:picLocks noChangeAspect="1"/>
          </p:cNvPicPr>
          <p:nvPr/>
        </p:nvPicPr>
        <p:blipFill rotWithShape="1">
          <a:blip r:embed="rId5"/>
          <a:srcRect l="4663" r="19243" b="-1"/>
          <a:stretch/>
        </p:blipFill>
        <p:spPr>
          <a:xfrm>
            <a:off x="6011264" y="1705989"/>
            <a:ext cx="2541721" cy="2514600"/>
          </a:xfrm>
          <a:prstGeom prst="rect">
            <a:avLst/>
          </a:prstGeom>
        </p:spPr>
      </p:pic>
    </p:spTree>
    <p:extLst>
      <p:ext uri="{BB962C8B-B14F-4D97-AF65-F5344CB8AC3E}">
        <p14:creationId xmlns:p14="http://schemas.microsoft.com/office/powerpoint/2010/main" val="4255034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12934" y="1463703"/>
            <a:ext cx="8496300" cy="2897188"/>
          </a:xfrm>
        </p:spPr>
        <p:txBody>
          <a:bodyPr/>
          <a:lstStyle/>
          <a:p>
            <a:pPr>
              <a:spcBef>
                <a:spcPts val="1800"/>
              </a:spcBef>
            </a:pPr>
            <a:r>
              <a:rPr lang="en-US" dirty="0">
                <a:latin typeface="Calibri" panose="020F0502020204030204" pitchFamily="34" charset="0"/>
              </a:rPr>
              <a:t>nTIDE Lunch &amp; Learn: </a:t>
            </a:r>
          </a:p>
          <a:p>
            <a:pPr lvl="1">
              <a:spcBef>
                <a:spcPts val="1800"/>
              </a:spcBef>
            </a:pPr>
            <a:r>
              <a:rPr lang="en-US" sz="2400" dirty="0">
                <a:latin typeface="Calibri" panose="020F0502020204030204" pitchFamily="34" charset="0"/>
              </a:rPr>
              <a:t>A joint effort of the University of New Hampshire, Kessler Foundation, and the Association of University Centers on Disability (AUCD).</a:t>
            </a:r>
          </a:p>
          <a:p>
            <a:pPr lvl="1">
              <a:spcBef>
                <a:spcPts val="1800"/>
              </a:spcBef>
            </a:pPr>
            <a:r>
              <a:rPr lang="en-US" sz="2400" dirty="0">
                <a:latin typeface="Calibri" panose="020F0502020204030204" pitchFamily="34" charset="0"/>
              </a:rPr>
              <a:t>This is a special episode of the nTIDE Lunch and Learn series based on the unique circumstances in the U.S. economy and the COVID-19 Pandemic.</a:t>
            </a:r>
            <a:endParaRPr lang="en-US" sz="2400" dirty="0">
              <a:solidFill>
                <a:srgbClr val="FF0000"/>
              </a:solidFill>
              <a:latin typeface="Calibri" panose="020F0502020204030204" pitchFamily="34" charset="0"/>
            </a:endParaRPr>
          </a:p>
          <a:p>
            <a:pPr lvl="1">
              <a:spcBef>
                <a:spcPts val="1800"/>
              </a:spcBef>
            </a:pPr>
            <a:r>
              <a:rPr lang="en-US" sz="2400" dirty="0">
                <a:latin typeface="Calibri" panose="020F0502020204030204" pitchFamily="34" charset="0"/>
              </a:rPr>
              <a:t>A part of the Rehabilitation and Research Training Center on Employment Policy and Measurement, which is funded by the National Institute on Disability, Independent Living and Rehabilitation Research (NIDILRR), grant no. 90RT0537.  </a:t>
            </a: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Welcome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33B8A3FF-79FE-47EA-9533-B4ABB6748D29}"/>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7</a:t>
            </a:fld>
            <a:endParaRPr lang="en-US" dirty="0"/>
          </a:p>
        </p:txBody>
      </p:sp>
    </p:spTree>
    <p:extLst>
      <p:ext uri="{BB962C8B-B14F-4D97-AF65-F5344CB8AC3E}">
        <p14:creationId xmlns:p14="http://schemas.microsoft.com/office/powerpoint/2010/main" val="112527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528119"/>
            <a:ext cx="8496300" cy="4644081"/>
          </a:xfrm>
        </p:spPr>
        <p:txBody>
          <a:bodyPr/>
          <a:lstStyle/>
          <a:p>
            <a:pPr marL="1828800" indent="-1810512">
              <a:spcBef>
                <a:spcPts val="1200"/>
              </a:spcBef>
              <a:buNone/>
            </a:pPr>
            <a:r>
              <a:rPr lang="en-US" sz="2800" baseline="12000" dirty="0">
                <a:latin typeface="Calibri" panose="020F0502020204030204" pitchFamily="34" charset="0"/>
                <a:cs typeface="Calibri" panose="020F0502020204030204" pitchFamily="34" charset="0"/>
              </a:rPr>
              <a:t>●   </a:t>
            </a:r>
            <a:r>
              <a:rPr lang="en-US" sz="2700" dirty="0">
                <a:latin typeface="Calibri" panose="020F0502020204030204" pitchFamily="34" charset="0"/>
              </a:rPr>
              <a:t>12:00 pm: Welcome and Introduction</a:t>
            </a:r>
          </a:p>
          <a:p>
            <a:pPr marL="1828800" indent="-1810512">
              <a:spcBef>
                <a:spcPts val="1200"/>
              </a:spcBef>
              <a:buNone/>
            </a:pPr>
            <a:r>
              <a:rPr lang="en-US" sz="2800" baseline="12000" dirty="0">
                <a:latin typeface="Calibri" panose="020F0502020204030204" pitchFamily="34" charset="0"/>
                <a:cs typeface="Calibri" panose="020F0502020204030204" pitchFamily="34" charset="0"/>
              </a:rPr>
              <a:t>●   </a:t>
            </a:r>
            <a:r>
              <a:rPr lang="en-US" sz="2700" dirty="0">
                <a:latin typeface="Calibri" panose="020F0502020204030204" pitchFamily="34" charset="0"/>
              </a:rPr>
              <a:t>12:10 pm:	Updated Numbers from the Public-Use Micro Data of the Current Population Survey</a:t>
            </a:r>
          </a:p>
          <a:p>
            <a:pPr marL="1828800" indent="-1810512">
              <a:spcBef>
                <a:spcPts val="1200"/>
              </a:spcBef>
              <a:buNone/>
            </a:pPr>
            <a:r>
              <a:rPr lang="en-US" sz="2800" baseline="12000" dirty="0">
                <a:latin typeface="Calibri" panose="020F0502020204030204" pitchFamily="34" charset="0"/>
                <a:cs typeface="Calibri" panose="020F0502020204030204" pitchFamily="34" charset="0"/>
              </a:rPr>
              <a:t>●   </a:t>
            </a:r>
            <a:r>
              <a:rPr lang="en-US" sz="2700" dirty="0">
                <a:latin typeface="Calibri" panose="020F0502020204030204" pitchFamily="34" charset="0"/>
              </a:rPr>
              <a:t>12:20 pm:	Implications for Employment Service Providers and Economic Stimulus Programs</a:t>
            </a:r>
          </a:p>
          <a:p>
            <a:pPr marL="1828800" indent="-1810512">
              <a:spcBef>
                <a:spcPts val="1200"/>
              </a:spcBef>
              <a:buNone/>
            </a:pPr>
            <a:r>
              <a:rPr lang="en-US" sz="2800" baseline="12000" dirty="0">
                <a:latin typeface="Calibri" panose="020F0502020204030204" pitchFamily="34" charset="0"/>
                <a:cs typeface="Calibri" panose="020F0502020204030204" pitchFamily="34" charset="0"/>
              </a:rPr>
              <a:t>●   </a:t>
            </a:r>
            <a:r>
              <a:rPr lang="en-US" sz="2700" dirty="0">
                <a:latin typeface="Calibri" panose="020F0502020204030204" pitchFamily="34" charset="0"/>
              </a:rPr>
              <a:t>12:39 pm:	Open Q&amp;A period</a:t>
            </a: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Today’s Agenda</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C0F25625-67D7-44B9-BEBF-201214AED048}"/>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8</a:t>
            </a:fld>
            <a:endParaRPr lang="en-US" dirty="0"/>
          </a:p>
        </p:txBody>
      </p:sp>
    </p:spTree>
    <p:extLst>
      <p:ext uri="{BB962C8B-B14F-4D97-AF65-F5344CB8AC3E}">
        <p14:creationId xmlns:p14="http://schemas.microsoft.com/office/powerpoint/2010/main" val="106890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23749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solidFill>
                  <a:schemeClr val="tx1"/>
                </a:solidFill>
                <a:latin typeface="Calibri" panose="020F0502020204030204" pitchFamily="34" charset="0"/>
              </a:rPr>
              <a:t>The Numbers</a:t>
            </a:r>
            <a:br>
              <a:rPr lang="en-US" sz="3600" b="1" u="sng" dirty="0">
                <a:solidFill>
                  <a:schemeClr val="tx1"/>
                </a:solidFill>
                <a:latin typeface="Calibri" panose="020F0502020204030204" pitchFamily="34" charset="0"/>
              </a:rPr>
            </a:br>
            <a:br>
              <a:rPr lang="en-US" sz="3600" b="1" u="sng" dirty="0">
                <a:solidFill>
                  <a:schemeClr val="tx1"/>
                </a:solidFill>
                <a:latin typeface="Calibri" panose="020F0502020204030204" pitchFamily="34" charset="0"/>
              </a:rPr>
            </a:br>
            <a:r>
              <a:rPr lang="en-US" sz="2400" b="1" dirty="0">
                <a:solidFill>
                  <a:schemeClr val="tx1"/>
                </a:solidFill>
                <a:latin typeface="Calibri" panose="020F0502020204030204" pitchFamily="34" charset="0"/>
              </a:rPr>
              <a:t>Andrew Houtenville</a:t>
            </a:r>
            <a:br>
              <a:rPr lang="en-US" sz="2400" b="1"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University of New Hampshire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684E6037-7C72-4E97-BC96-12602920F21A}"/>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9</a:t>
            </a:fld>
            <a:endParaRPr lang="en-US" dirty="0"/>
          </a:p>
        </p:txBody>
      </p:sp>
    </p:spTree>
    <p:extLst>
      <p:ext uri="{BB962C8B-B14F-4D97-AF65-F5344CB8AC3E}">
        <p14:creationId xmlns:p14="http://schemas.microsoft.com/office/powerpoint/2010/main" val="58978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Houtenville_2014 compendium (4)">
  <a:themeElements>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erimental3">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Houtenville_2014 compendium (4)</Template>
  <TotalTime>9727</TotalTime>
  <Words>1471</Words>
  <Application>Microsoft Office PowerPoint</Application>
  <PresentationFormat>On-screen Show (4:3)</PresentationFormat>
  <Paragraphs>198</Paragraphs>
  <Slides>21</Slides>
  <Notes>21</Notes>
  <HiddenSlides>0</HiddenSlides>
  <MMClips>3</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Calibri Light</vt:lpstr>
      <vt:lpstr>Wingdings</vt:lpstr>
      <vt:lpstr>Houtenville_2014 compendium (4)</vt:lpstr>
      <vt:lpstr>1_Office Theme</vt:lpstr>
      <vt:lpstr>Custom Design</vt:lpstr>
      <vt:lpstr>1_Custom Design</vt:lpstr>
      <vt:lpstr>PowerPoint Presentation</vt:lpstr>
      <vt:lpstr>PowerPoint Presentation</vt:lpstr>
      <vt:lpstr>Up Front Matters</vt:lpstr>
      <vt:lpstr>Up Front Matters</vt:lpstr>
      <vt:lpstr>nTIDE COVID-19 Update - June   Andrew Houtenville University of New Hampshire  John O’Neill Kessler Foundation  Denise Rozell Association of Centers on Disabilities (AUCD) </vt:lpstr>
      <vt:lpstr>Captions are Available</vt:lpstr>
      <vt:lpstr>Welcome</vt:lpstr>
      <vt:lpstr>Today’s Agenda</vt:lpstr>
      <vt:lpstr>The Numbers  Andrew Houtenville University of New Hampshire</vt:lpstr>
      <vt:lpstr>Employment-to-Population Ratio</vt:lpstr>
      <vt:lpstr>Employment-to-Population Ratio</vt:lpstr>
      <vt:lpstr>Employment-to-Population Ratio</vt:lpstr>
      <vt:lpstr>“Employment Status”</vt:lpstr>
      <vt:lpstr>Unemployed</vt:lpstr>
      <vt:lpstr>Implications for the Field  John O’Neill Kessler Foundation  Denise Rozell Association of University Centers on Disabilities (AUCD) </vt:lpstr>
      <vt:lpstr>COVID Related Employment Challenges</vt:lpstr>
      <vt:lpstr>COVID Related Employment Opportunities</vt:lpstr>
      <vt:lpstr>COVID 4 – House: Health and Economic Recovery Omnibus Emergency Solutions Act</vt:lpstr>
      <vt:lpstr>COVID 4 - Senate?  July??</vt:lpstr>
      <vt:lpstr>Questions and Answers   </vt:lpstr>
      <vt:lpstr>Closing Comments</vt:lpstr>
    </vt:vector>
  </TitlesOfParts>
  <Company>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 Penny</dc:creator>
  <cp:lastModifiedBy>Volle, Karen</cp:lastModifiedBy>
  <cp:revision>7239</cp:revision>
  <cp:lastPrinted>2019-08-02T13:40:56Z</cp:lastPrinted>
  <dcterms:created xsi:type="dcterms:W3CDTF">2016-01-08T20:42:16Z</dcterms:created>
  <dcterms:modified xsi:type="dcterms:W3CDTF">2020-06-19T13:05:12Z</dcterms:modified>
</cp:coreProperties>
</file>