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80" r:id="rId2"/>
    <p:sldMasterId id="2147483794" r:id="rId3"/>
    <p:sldMasterId id="2147483806" r:id="rId4"/>
    <p:sldMasterId id="2147483818" r:id="rId5"/>
    <p:sldMasterId id="2147483830" r:id="rId6"/>
    <p:sldMasterId id="2147483842" r:id="rId7"/>
  </p:sldMasterIdLst>
  <p:notesMasterIdLst>
    <p:notesMasterId r:id="rId53"/>
  </p:notesMasterIdLst>
  <p:handoutMasterIdLst>
    <p:handoutMasterId r:id="rId54"/>
  </p:handoutMasterIdLst>
  <p:sldIdLst>
    <p:sldId id="348" r:id="rId8"/>
    <p:sldId id="435" r:id="rId9"/>
    <p:sldId id="391" r:id="rId10"/>
    <p:sldId id="858" r:id="rId11"/>
    <p:sldId id="859" r:id="rId12"/>
    <p:sldId id="860" r:id="rId13"/>
    <p:sldId id="1122" r:id="rId14"/>
    <p:sldId id="862" r:id="rId15"/>
    <p:sldId id="863" r:id="rId16"/>
    <p:sldId id="864" r:id="rId17"/>
    <p:sldId id="865" r:id="rId18"/>
    <p:sldId id="866" r:id="rId19"/>
    <p:sldId id="1019" r:id="rId20"/>
    <p:sldId id="1085" r:id="rId21"/>
    <p:sldId id="1123" r:id="rId22"/>
    <p:sldId id="1158" r:id="rId23"/>
    <p:sldId id="1053" r:id="rId24"/>
    <p:sldId id="1160" r:id="rId25"/>
    <p:sldId id="1161" r:id="rId26"/>
    <p:sldId id="1162" r:id="rId27"/>
    <p:sldId id="1163" r:id="rId28"/>
    <p:sldId id="1164" r:id="rId29"/>
    <p:sldId id="1165" r:id="rId30"/>
    <p:sldId id="1166" r:id="rId31"/>
    <p:sldId id="1167" r:id="rId32"/>
    <p:sldId id="1168" r:id="rId33"/>
    <p:sldId id="1169" r:id="rId34"/>
    <p:sldId id="1170" r:id="rId35"/>
    <p:sldId id="1154" r:id="rId36"/>
    <p:sldId id="1059" r:id="rId37"/>
    <p:sldId id="267" r:id="rId38"/>
    <p:sldId id="276" r:id="rId39"/>
    <p:sldId id="268" r:id="rId40"/>
    <p:sldId id="258" r:id="rId41"/>
    <p:sldId id="271" r:id="rId42"/>
    <p:sldId id="270" r:id="rId43"/>
    <p:sldId id="269" r:id="rId44"/>
    <p:sldId id="259" r:id="rId45"/>
    <p:sldId id="1159" r:id="rId46"/>
    <p:sldId id="272" r:id="rId47"/>
    <p:sldId id="273" r:id="rId48"/>
    <p:sldId id="275" r:id="rId49"/>
    <p:sldId id="274" r:id="rId50"/>
    <p:sldId id="879" r:id="rId51"/>
    <p:sldId id="976" r:id="rId52"/>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9F1C360A-E6E6-4EC3-86B5-7F18B4DD3AA9}">
          <p14:sldIdLst>
            <p14:sldId id="348"/>
            <p14:sldId id="435"/>
            <p14:sldId id="391"/>
            <p14:sldId id="858"/>
            <p14:sldId id="859"/>
            <p14:sldId id="860"/>
            <p14:sldId id="1122"/>
            <p14:sldId id="862"/>
            <p14:sldId id="863"/>
            <p14:sldId id="864"/>
            <p14:sldId id="865"/>
            <p14:sldId id="866"/>
            <p14:sldId id="1019"/>
            <p14:sldId id="1085"/>
            <p14:sldId id="1123"/>
            <p14:sldId id="1158"/>
            <p14:sldId id="1053"/>
            <p14:sldId id="1160"/>
            <p14:sldId id="1161"/>
            <p14:sldId id="1162"/>
            <p14:sldId id="1163"/>
            <p14:sldId id="1164"/>
            <p14:sldId id="1165"/>
            <p14:sldId id="1166"/>
            <p14:sldId id="1167"/>
            <p14:sldId id="1168"/>
            <p14:sldId id="1169"/>
            <p14:sldId id="1170"/>
            <p14:sldId id="1154"/>
            <p14:sldId id="1059"/>
            <p14:sldId id="267"/>
            <p14:sldId id="276"/>
            <p14:sldId id="268"/>
            <p14:sldId id="258"/>
            <p14:sldId id="271"/>
            <p14:sldId id="270"/>
            <p14:sldId id="269"/>
            <p14:sldId id="259"/>
            <p14:sldId id="1159"/>
            <p14:sldId id="272"/>
            <p14:sldId id="273"/>
            <p14:sldId id="275"/>
            <p14:sldId id="274"/>
          </p14:sldIdLst>
        </p14:section>
        <p14:section name="Untitled Section" id="{18B710CF-65CA-4FF3-92B3-264684AA6E66}">
          <p14:sldIdLst>
            <p14:sldId id="879"/>
            <p14:sldId id="9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81"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Wolff" initials="KW" lastIdx="1" clrIdx="0"/>
  <p:cmAuthor id="2" name="Debra Brucker" initials="DB" lastIdx="1" clrIdx="1">
    <p:extLst>
      <p:ext uri="{19B8F6BF-5375-455C-9EA6-DF929625EA0E}">
        <p15:presenceInfo xmlns:p15="http://schemas.microsoft.com/office/powerpoint/2012/main" userId="S-1-5-21-1343024091-287218729-682003330-453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F0D"/>
    <a:srgbClr val="3EC241"/>
    <a:srgbClr val="0000FF"/>
    <a:srgbClr val="F2CB07"/>
    <a:srgbClr val="D37D0B"/>
    <a:srgbClr val="EAF1FA"/>
    <a:srgbClr val="000080"/>
    <a:srgbClr val="A40000"/>
    <a:srgbClr val="F2C108"/>
    <a:srgbClr val="F2A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94278" autoAdjust="0"/>
  </p:normalViewPr>
  <p:slideViewPr>
    <p:cSldViewPr>
      <p:cViewPr varScale="1">
        <p:scale>
          <a:sx n="76" d="100"/>
          <a:sy n="76" d="100"/>
        </p:scale>
        <p:origin x="1470" y="60"/>
      </p:cViewPr>
      <p:guideLst>
        <p:guide orient="horz" pos="2160"/>
        <p:guide pos="2880"/>
      </p:guideLst>
    </p:cSldViewPr>
  </p:slideViewPr>
  <p:outlineViewPr>
    <p:cViewPr>
      <p:scale>
        <a:sx n="33" d="100"/>
        <a:sy n="33" d="100"/>
      </p:scale>
      <p:origin x="0" y="-39022"/>
    </p:cViewPr>
  </p:outlineViewPr>
  <p:notesTextViewPr>
    <p:cViewPr>
      <p:scale>
        <a:sx n="100" d="100"/>
        <a:sy n="100" d="100"/>
      </p:scale>
      <p:origin x="0" y="0"/>
    </p:cViewPr>
  </p:notesTextViewPr>
  <p:sorterViewPr>
    <p:cViewPr>
      <p:scale>
        <a:sx n="100" d="100"/>
        <a:sy n="100" d="100"/>
      </p:scale>
      <p:origin x="0" y="-16269"/>
    </p:cViewPr>
  </p:sorterViewPr>
  <p:notesViewPr>
    <p:cSldViewPr>
      <p:cViewPr varScale="1">
        <p:scale>
          <a:sx n="60" d="100"/>
          <a:sy n="60" d="100"/>
        </p:scale>
        <p:origin x="3046" y="32"/>
      </p:cViewPr>
      <p:guideLst>
        <p:guide orient="horz" pos="2981"/>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73536"/>
          </a:xfrm>
          <a:prstGeom prst="rect">
            <a:avLst/>
          </a:prstGeom>
        </p:spPr>
        <p:txBody>
          <a:bodyPr vert="horz" lIns="93324" tIns="46662" rIns="93324" bIns="46662"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7532" y="0"/>
            <a:ext cx="3043979" cy="473536"/>
          </a:xfrm>
          <a:prstGeom prst="rect">
            <a:avLst/>
          </a:prstGeom>
        </p:spPr>
        <p:txBody>
          <a:bodyPr vert="horz" lIns="93324" tIns="46662" rIns="93324" bIns="46662" rtlCol="0"/>
          <a:lstStyle>
            <a:lvl1pPr algn="r">
              <a:defRPr sz="1200">
                <a:cs typeface="+mn-cs"/>
              </a:defRPr>
            </a:lvl1pPr>
          </a:lstStyle>
          <a:p>
            <a:pPr>
              <a:defRPr/>
            </a:pPr>
            <a:fld id="{B7604B2F-4C23-49D1-B52A-780C162449A6}" type="datetimeFigureOut">
              <a:rPr lang="en-US"/>
              <a:pPr>
                <a:defRPr/>
              </a:pPr>
              <a:t>1/10/2020</a:t>
            </a:fld>
            <a:endParaRPr lang="en-US"/>
          </a:p>
        </p:txBody>
      </p:sp>
      <p:sp>
        <p:nvSpPr>
          <p:cNvPr id="4" name="Footer Placeholder 3"/>
          <p:cNvSpPr>
            <a:spLocks noGrp="1"/>
          </p:cNvSpPr>
          <p:nvPr>
            <p:ph type="ftr" sz="quarter" idx="2"/>
          </p:nvPr>
        </p:nvSpPr>
        <p:spPr>
          <a:xfrm>
            <a:off x="2" y="8989100"/>
            <a:ext cx="3043979" cy="473536"/>
          </a:xfrm>
          <a:prstGeom prst="rect">
            <a:avLst/>
          </a:prstGeom>
        </p:spPr>
        <p:txBody>
          <a:bodyPr vert="horz" lIns="93324" tIns="46662" rIns="93324" bIns="46662"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7532" y="8989100"/>
            <a:ext cx="3043979" cy="473536"/>
          </a:xfrm>
          <a:prstGeom prst="rect">
            <a:avLst/>
          </a:prstGeom>
        </p:spPr>
        <p:txBody>
          <a:bodyPr vert="horz" lIns="93324" tIns="46662" rIns="93324" bIns="46662" rtlCol="0" anchor="b"/>
          <a:lstStyle>
            <a:lvl1pPr algn="r">
              <a:defRPr sz="1200">
                <a:cs typeface="+mn-cs"/>
              </a:defRPr>
            </a:lvl1pPr>
          </a:lstStyle>
          <a:p>
            <a:pPr>
              <a:defRPr/>
            </a:pPr>
            <a:fld id="{EBF4AA8F-969A-4DF6-B13F-2E6EB4CE0E12}" type="slidenum">
              <a:rPr lang="en-US"/>
              <a:pPr>
                <a:defRPr/>
              </a:pPr>
              <a:t>‹#›</a:t>
            </a:fld>
            <a:endParaRPr lang="en-US"/>
          </a:p>
        </p:txBody>
      </p:sp>
    </p:spTree>
    <p:extLst>
      <p:ext uri="{BB962C8B-B14F-4D97-AF65-F5344CB8AC3E}">
        <p14:creationId xmlns:p14="http://schemas.microsoft.com/office/powerpoint/2010/main" val="1928168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0"/>
            <a:ext cx="3043979" cy="473536"/>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lvl1pPr defTabSz="951059">
              <a:defRPr sz="1200">
                <a:cs typeface="+mn-cs"/>
              </a:defRPr>
            </a:lvl1pPr>
          </a:lstStyle>
          <a:p>
            <a:pPr>
              <a:defRPr/>
            </a:pPr>
            <a:endParaRPr lang="en-US"/>
          </a:p>
        </p:txBody>
      </p:sp>
      <p:sp>
        <p:nvSpPr>
          <p:cNvPr id="14339" name="Rectangle 3"/>
          <p:cNvSpPr>
            <a:spLocks noGrp="1" noChangeArrowheads="1"/>
          </p:cNvSpPr>
          <p:nvPr>
            <p:ph type="dt" idx="1"/>
          </p:nvPr>
        </p:nvSpPr>
        <p:spPr bwMode="auto">
          <a:xfrm>
            <a:off x="3977532" y="0"/>
            <a:ext cx="3043979" cy="473536"/>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lvl1pPr algn="r" defTabSz="951059">
              <a:defRPr sz="120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4588" y="709613"/>
            <a:ext cx="4733925" cy="3549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2946" y="4496167"/>
            <a:ext cx="5617208" cy="4258591"/>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2" y="8989100"/>
            <a:ext cx="3043979" cy="473536"/>
          </a:xfrm>
          <a:prstGeom prst="rect">
            <a:avLst/>
          </a:prstGeom>
          <a:noFill/>
          <a:ln w="9525">
            <a:noFill/>
            <a:miter lim="800000"/>
            <a:headEnd/>
            <a:tailEnd/>
          </a:ln>
          <a:effectLst/>
        </p:spPr>
        <p:txBody>
          <a:bodyPr vert="horz" wrap="square" lIns="95096" tIns="47549" rIns="95096" bIns="47549" numCol="1" anchor="b" anchorCtr="0" compatLnSpc="1">
            <a:prstTxWarp prst="textNoShape">
              <a:avLst/>
            </a:prstTxWarp>
          </a:bodyPr>
          <a:lstStyle>
            <a:lvl1pPr defTabSz="951059">
              <a:defRPr sz="120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977532" y="8989100"/>
            <a:ext cx="3043979" cy="473536"/>
          </a:xfrm>
          <a:prstGeom prst="rect">
            <a:avLst/>
          </a:prstGeom>
          <a:noFill/>
          <a:ln w="9525">
            <a:noFill/>
            <a:miter lim="800000"/>
            <a:headEnd/>
            <a:tailEnd/>
          </a:ln>
          <a:effectLst/>
        </p:spPr>
        <p:txBody>
          <a:bodyPr vert="horz" wrap="square" lIns="95096" tIns="47549" rIns="95096" bIns="47549" numCol="1" anchor="b" anchorCtr="0" compatLnSpc="1">
            <a:prstTxWarp prst="textNoShape">
              <a:avLst/>
            </a:prstTxWarp>
          </a:bodyPr>
          <a:lstStyle>
            <a:lvl1pPr algn="r" defTabSz="951059">
              <a:defRPr sz="1200">
                <a:cs typeface="+mn-cs"/>
              </a:defRPr>
            </a:lvl1pPr>
          </a:lstStyle>
          <a:p>
            <a:pPr>
              <a:defRPr/>
            </a:pPr>
            <a:fld id="{DC5BF3A7-7ADB-44B5-A588-E84FF536DCA0}" type="slidenum">
              <a:rPr lang="en-US"/>
              <a:pPr>
                <a:defRPr/>
              </a:pPr>
              <a:t>‹#›</a:t>
            </a:fld>
            <a:endParaRPr lang="en-US"/>
          </a:p>
        </p:txBody>
      </p:sp>
    </p:spTree>
    <p:extLst>
      <p:ext uri="{BB962C8B-B14F-4D97-AF65-F5344CB8AC3E}">
        <p14:creationId xmlns:p14="http://schemas.microsoft.com/office/powerpoint/2010/main" val="2599230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esearchondisability.org/nTID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esearchondisability.org/nTID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Hello, and welcome, everybody, to the new national trends in disability employment, or </a:t>
            </a:r>
            <a:r>
              <a:rPr lang="en-US" dirty="0" err="1"/>
              <a:t>nTIDE</a:t>
            </a:r>
            <a:r>
              <a:rPr lang="en-US" dirty="0"/>
              <a:t> lunch &amp; learn series. On the first Friday of every month, corresponding with the Bureau of Labor Statistics jobs report, we'll be offering this live broadcast via Zoom webinar to share the results of the latest </a:t>
            </a:r>
            <a:r>
              <a:rPr lang="en-US" dirty="0" err="1"/>
              <a:t>nTIDE</a:t>
            </a:r>
            <a:r>
              <a:rPr lang="en-US" dirty="0"/>
              <a:t> findings. In addition, we will provide news and updates from the field on disability employment, as well as host an invited panelist who will discuss current disability related findings and events.  </a:t>
            </a:r>
          </a:p>
          <a:p>
            <a:pPr eaLnBrk="1" hangingPunct="1"/>
            <a:endParaRPr lang="en-US" dirty="0"/>
          </a:p>
          <a:p>
            <a:pPr eaLnBrk="1" hangingPunct="1"/>
            <a:r>
              <a:rPr lang="en-US" dirty="0"/>
              <a:t>Just a few housekeeping items before we begin. </a:t>
            </a:r>
          </a:p>
          <a:p>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1</a:t>
            </a:fld>
            <a:endParaRPr lang="en-US"/>
          </a:p>
        </p:txBody>
      </p:sp>
    </p:spTree>
    <p:extLst>
      <p:ext uri="{BB962C8B-B14F-4D97-AF65-F5344CB8AC3E}">
        <p14:creationId xmlns:p14="http://schemas.microsoft.com/office/powerpoint/2010/main" val="2679008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10</a:t>
            </a:fld>
            <a:endParaRPr lang="en-US"/>
          </a:p>
        </p:txBody>
      </p:sp>
    </p:spTree>
    <p:extLst>
      <p:ext uri="{BB962C8B-B14F-4D97-AF65-F5344CB8AC3E}">
        <p14:creationId xmlns:p14="http://schemas.microsoft.com/office/powerpoint/2010/main" val="643245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11</a:t>
            </a:fld>
            <a:endParaRPr lang="en-US"/>
          </a:p>
        </p:txBody>
      </p:sp>
    </p:spTree>
    <p:extLst>
      <p:ext uri="{BB962C8B-B14F-4D97-AF65-F5344CB8AC3E}">
        <p14:creationId xmlns:p14="http://schemas.microsoft.com/office/powerpoint/2010/main" val="186203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12</a:t>
            </a:fld>
            <a:endParaRPr lang="en-US"/>
          </a:p>
        </p:txBody>
      </p:sp>
    </p:spTree>
    <p:extLst>
      <p:ext uri="{BB962C8B-B14F-4D97-AF65-F5344CB8AC3E}">
        <p14:creationId xmlns:p14="http://schemas.microsoft.com/office/powerpoint/2010/main" val="833392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13</a:t>
            </a:fld>
            <a:endParaRPr lang="en-US"/>
          </a:p>
        </p:txBody>
      </p:sp>
    </p:spTree>
    <p:extLst>
      <p:ext uri="{BB962C8B-B14F-4D97-AF65-F5344CB8AC3E}">
        <p14:creationId xmlns:p14="http://schemas.microsoft.com/office/powerpoint/2010/main" val="2345985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14</a:t>
            </a:fld>
            <a:endParaRPr lang="en-US"/>
          </a:p>
        </p:txBody>
      </p:sp>
    </p:spTree>
    <p:extLst>
      <p:ext uri="{BB962C8B-B14F-4D97-AF65-F5344CB8AC3E}">
        <p14:creationId xmlns:p14="http://schemas.microsoft.com/office/powerpoint/2010/main" val="2833891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15</a:t>
            </a:fld>
            <a:endParaRPr lang="en-US"/>
          </a:p>
        </p:txBody>
      </p:sp>
    </p:spTree>
    <p:extLst>
      <p:ext uri="{BB962C8B-B14F-4D97-AF65-F5344CB8AC3E}">
        <p14:creationId xmlns:p14="http://schemas.microsoft.com/office/powerpoint/2010/main" val="78126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16</a:t>
            </a:fld>
            <a:endParaRPr lang="en-US"/>
          </a:p>
        </p:txBody>
      </p:sp>
    </p:spTree>
    <p:extLst>
      <p:ext uri="{BB962C8B-B14F-4D97-AF65-F5344CB8AC3E}">
        <p14:creationId xmlns:p14="http://schemas.microsoft.com/office/powerpoint/2010/main" val="1332431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8535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20753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58961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Hello, and welcome, everybody, to the new national trends in disability employment, or </a:t>
            </a:r>
            <a:r>
              <a:rPr lang="en-US" dirty="0" err="1"/>
              <a:t>nTIDE</a:t>
            </a:r>
            <a:r>
              <a:rPr lang="en-US" dirty="0"/>
              <a:t> lunch &amp; learn series. On the first Friday of every month, corresponding with the Bureau of Labor Statistics jobs report, we'll be offering this live broadcast via Zoom webinar to share the results of the latest </a:t>
            </a:r>
            <a:r>
              <a:rPr lang="en-US" dirty="0" err="1"/>
              <a:t>nTIDE</a:t>
            </a:r>
            <a:r>
              <a:rPr lang="en-US" dirty="0"/>
              <a:t> findings. In addition, we will provide news and updates from the field on disability employment, as well as host an invited panelist who will discuss current disability related findings and events.  </a:t>
            </a:r>
          </a:p>
          <a:p>
            <a:pPr eaLnBrk="1" hangingPunct="1"/>
            <a:endParaRPr lang="en-US" dirty="0"/>
          </a:p>
          <a:p>
            <a:pPr eaLnBrk="1" hangingPunct="1"/>
            <a:r>
              <a:rPr lang="en-US" dirty="0"/>
              <a:t>Just a few housekeeping items before we begin. </a:t>
            </a:r>
          </a:p>
          <a:p>
            <a:endParaRPr lang="en-US" dirty="0"/>
          </a:p>
        </p:txBody>
      </p:sp>
      <p:sp>
        <p:nvSpPr>
          <p:cNvPr id="4" name="Slide Number Placeholder 3"/>
          <p:cNvSpPr>
            <a:spLocks noGrp="1"/>
          </p:cNvSpPr>
          <p:nvPr>
            <p:ph type="sldNum" sz="quarter" idx="10"/>
          </p:nvPr>
        </p:nvSpPr>
        <p:spPr/>
        <p:txBody>
          <a:bodyPr/>
          <a:lstStyle/>
          <a:p>
            <a:pPr>
              <a:defRPr/>
            </a:pPr>
            <a:fld id="{DC5BF3A7-7ADB-44B5-A588-E84FF536DCA0}" type="slidenum">
              <a:rPr lang="en-US" smtClean="0"/>
              <a:pPr>
                <a:defRPr/>
              </a:pPr>
              <a:t>2</a:t>
            </a:fld>
            <a:endParaRPr lang="en-US"/>
          </a:p>
        </p:txBody>
      </p:sp>
    </p:spTree>
    <p:extLst>
      <p:ext uri="{BB962C8B-B14F-4D97-AF65-F5344CB8AC3E}">
        <p14:creationId xmlns:p14="http://schemas.microsoft.com/office/powerpoint/2010/main" val="2679008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05672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41836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02789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19810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7904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96686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40508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98566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33570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5BF3A7-7ADB-44B5-A588-E84FF536DCA0}"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6239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webinar is being recorded. We will post an archive of each webinar, each month, on our Web site at </a:t>
            </a:r>
            <a:r>
              <a:rPr lang="en-US" dirty="0">
                <a:hlinkClick r:id="rId3"/>
              </a:rPr>
              <a:t>www.researchondisability.org/nTIDE</a:t>
            </a:r>
            <a:r>
              <a:rPr lang="en-US" dirty="0"/>
              <a:t>. This site will also provide copies of the presentations, the panelist bios, full transcripts and other valuable resources. </a:t>
            </a:r>
          </a:p>
          <a:p>
            <a:pPr eaLnBrk="1" hangingPunct="1"/>
            <a:r>
              <a:rPr lang="en-US" dirty="0"/>
              <a:t>As an attendee of this webinar, you are a viewer and no sound is enabled. To ask questions of the panelists, simply click on the Q &amp; A box on your webinar screen and type your questions into the box. Panelists will review these questions during the assigned question and answer periods. </a:t>
            </a:r>
            <a:br>
              <a:rPr lang="en-US" dirty="0"/>
            </a:br>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3</a:t>
            </a:fld>
            <a:endParaRPr lang="en-US"/>
          </a:p>
        </p:txBody>
      </p:sp>
    </p:spTree>
    <p:extLst>
      <p:ext uri="{BB962C8B-B14F-4D97-AF65-F5344CB8AC3E}">
        <p14:creationId xmlns:p14="http://schemas.microsoft.com/office/powerpoint/2010/main" val="3642538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2319462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8A0FA-68DB-3D48-AFE9-8F782CFC9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718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that improve preparation and outcomes related to the career pursuits of youth with disabilities</a:t>
            </a:r>
            <a:br>
              <a:rPr lang="en-US" sz="1200" dirty="0"/>
            </a:b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8A0FA-68DB-3D48-AFE9-8F782CFC9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652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8A0FA-68DB-3D48-AFE9-8F782CFC9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970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8A0FA-68DB-3D48-AFE9-8F782CFC9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810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5-year research project </a:t>
            </a:r>
          </a:p>
          <a:p>
            <a:pPr lvl="1"/>
            <a:r>
              <a:rPr lang="en-US" sz="2800" dirty="0"/>
              <a:t>Random control design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8A0FA-68DB-3D48-AFE9-8F782CFC9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320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8A0FA-68DB-3D48-AFE9-8F782CFC9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5138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8A0FA-68DB-3D48-AFE9-8F782CFC9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117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8A0FA-68DB-3D48-AFE9-8F782CFC9E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131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44</a:t>
            </a:fld>
            <a:endParaRPr lang="en-US"/>
          </a:p>
        </p:txBody>
      </p:sp>
    </p:spTree>
    <p:extLst>
      <p:ext uri="{BB962C8B-B14F-4D97-AF65-F5344CB8AC3E}">
        <p14:creationId xmlns:p14="http://schemas.microsoft.com/office/powerpoint/2010/main" val="62067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webinar is being recorded. We will post an archive of each webinar, each month, on our Web site at </a:t>
            </a:r>
            <a:r>
              <a:rPr lang="en-US" dirty="0">
                <a:hlinkClick r:id="rId3"/>
              </a:rPr>
              <a:t>www.researchondisability.org/nTIDE</a:t>
            </a:r>
            <a:r>
              <a:rPr lang="en-US" dirty="0"/>
              <a:t>. This site will also provide copies of the presentations, the panelist bios, full transcripts and other valuable resources. </a:t>
            </a:r>
          </a:p>
          <a:p>
            <a:pPr eaLnBrk="1" hangingPunct="1"/>
            <a:r>
              <a:rPr lang="en-US" dirty="0"/>
              <a:t>As an attendee of this webinar, you are a viewer and no sound is enabled. To ask questions of the panelists, simply click on the Q &amp; A box on your webinar screen and type your questions into the box. Panelists will review these questions during the assigned question and answer periods. </a:t>
            </a:r>
            <a:br>
              <a:rPr lang="en-US" dirty="0"/>
            </a:br>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4</a:t>
            </a:fld>
            <a:endParaRPr lang="en-US"/>
          </a:p>
        </p:txBody>
      </p:sp>
    </p:spTree>
    <p:extLst>
      <p:ext uri="{BB962C8B-B14F-4D97-AF65-F5344CB8AC3E}">
        <p14:creationId xmlns:p14="http://schemas.microsoft.com/office/powerpoint/2010/main" val="1313881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45</a:t>
            </a:fld>
            <a:endParaRPr lang="en-US"/>
          </a:p>
        </p:txBody>
      </p:sp>
    </p:spTree>
    <p:extLst>
      <p:ext uri="{BB962C8B-B14F-4D97-AF65-F5344CB8AC3E}">
        <p14:creationId xmlns:p14="http://schemas.microsoft.com/office/powerpoint/2010/main" val="1266303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5</a:t>
            </a:fld>
            <a:endParaRPr lang="en-US"/>
          </a:p>
        </p:txBody>
      </p:sp>
    </p:spTree>
    <p:extLst>
      <p:ext uri="{BB962C8B-B14F-4D97-AF65-F5344CB8AC3E}">
        <p14:creationId xmlns:p14="http://schemas.microsoft.com/office/powerpoint/2010/main" val="241941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6</a:t>
            </a:fld>
            <a:endParaRPr lang="en-US"/>
          </a:p>
        </p:txBody>
      </p:sp>
    </p:spTree>
    <p:extLst>
      <p:ext uri="{BB962C8B-B14F-4D97-AF65-F5344CB8AC3E}">
        <p14:creationId xmlns:p14="http://schemas.microsoft.com/office/powerpoint/2010/main" val="170476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7</a:t>
            </a:fld>
            <a:endParaRPr lang="en-US"/>
          </a:p>
        </p:txBody>
      </p:sp>
    </p:spTree>
    <p:extLst>
      <p:ext uri="{BB962C8B-B14F-4D97-AF65-F5344CB8AC3E}">
        <p14:creationId xmlns:p14="http://schemas.microsoft.com/office/powerpoint/2010/main" val="315407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8</a:t>
            </a:fld>
            <a:endParaRPr lang="en-US"/>
          </a:p>
        </p:txBody>
      </p:sp>
    </p:spTree>
    <p:extLst>
      <p:ext uri="{BB962C8B-B14F-4D97-AF65-F5344CB8AC3E}">
        <p14:creationId xmlns:p14="http://schemas.microsoft.com/office/powerpoint/2010/main" val="720498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 name="Slide Number Placeholder 1"/>
          <p:cNvSpPr>
            <a:spLocks noGrp="1"/>
          </p:cNvSpPr>
          <p:nvPr>
            <p:ph type="sldNum" sz="quarter" idx="10"/>
          </p:nvPr>
        </p:nvSpPr>
        <p:spPr/>
        <p:txBody>
          <a:bodyPr/>
          <a:lstStyle/>
          <a:p>
            <a:pPr>
              <a:defRPr/>
            </a:pPr>
            <a:fld id="{DC5BF3A7-7ADB-44B5-A588-E84FF536DCA0}" type="slidenum">
              <a:rPr lang="en-US" smtClean="0"/>
              <a:pPr>
                <a:defRPr/>
              </a:pPr>
              <a:t>9</a:t>
            </a:fld>
            <a:endParaRPr lang="en-US"/>
          </a:p>
        </p:txBody>
      </p:sp>
    </p:spTree>
    <p:extLst>
      <p:ext uri="{BB962C8B-B14F-4D97-AF65-F5344CB8AC3E}">
        <p14:creationId xmlns:p14="http://schemas.microsoft.com/office/powerpoint/2010/main" val="65915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5DB47AAD-5729-4AB7-8E5A-03CEAB249222}"/>
              </a:ext>
            </a:extLst>
          </p:cNvPr>
          <p:cNvSpPr>
            <a:spLocks noGrp="1"/>
          </p:cNvSpPr>
          <p:nvPr>
            <p:ph type="sldNum" sz="quarter" idx="10"/>
          </p:nvPr>
        </p:nvSpPr>
        <p:spPr>
          <a:xfrm>
            <a:off x="1371600" y="6254749"/>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00955929"/>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E4A78F6F-E6FA-430A-B7F6-39EBBDEC8EF2}"/>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444706925"/>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256BB929-C51E-4E8D-A73A-F16BF39337B4}"/>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402213493"/>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3C44-2044-495F-B004-95852D9FEB9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3619FF-4A2B-4D17-97B4-46F5BB3F4E92}"/>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3">
            <a:extLst>
              <a:ext uri="{FF2B5EF4-FFF2-40B4-BE49-F238E27FC236}">
                <a16:creationId xmlns:a16="http://schemas.microsoft.com/office/drawing/2014/main" id="{701457B2-39A2-47B9-A96D-CA092AE9650C}"/>
              </a:ext>
            </a:extLst>
          </p:cNvPr>
          <p:cNvSpPr>
            <a:spLocks noGrp="1"/>
          </p:cNvSpPr>
          <p:nvPr>
            <p:ph type="sldNum" sz="quarter" idx="10"/>
          </p:nvPr>
        </p:nvSpPr>
        <p:spPr>
          <a:xfrm>
            <a:off x="304800" y="6096000"/>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14989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3555790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5670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26770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04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867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2826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35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3">
            <a:extLst>
              <a:ext uri="{FF2B5EF4-FFF2-40B4-BE49-F238E27FC236}">
                <a16:creationId xmlns:a16="http://schemas.microsoft.com/office/drawing/2014/main" id="{EAB15776-39E1-4FEA-9ECA-70F640C05558}"/>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289937265"/>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971486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821913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1741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4469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0358-5BC6-4B83-BC52-36C8AF24FC2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C164A05-84B1-4DE2-8A85-5A21EFD7D6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6">
            <a:extLst>
              <a:ext uri="{FF2B5EF4-FFF2-40B4-BE49-F238E27FC236}">
                <a16:creationId xmlns:a16="http://schemas.microsoft.com/office/drawing/2014/main" id="{63812E8A-B720-45C0-B8ED-3AD9B495D703}"/>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990085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793C9-F2D5-42B1-84F8-914F22E7E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16DA4-3230-462D-8D94-D82DF94713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0FA22EE-6227-4C4D-9886-7389A0508EEA}"/>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388917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D4CBE-CB1B-456D-9E55-8CC4533F0A8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B42C416-E313-479D-A205-0603051040F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50CAD9C3-EDA0-4931-99B3-34724CA23D1C}"/>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844662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E930-0768-4F6F-8C2F-9E389F0DC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240943-CCB0-4BD0-847F-8BB5C10B4DB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3885F6-4DAC-4CE4-A566-BDAB27E77F4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a:extLst>
              <a:ext uri="{FF2B5EF4-FFF2-40B4-BE49-F238E27FC236}">
                <a16:creationId xmlns:a16="http://schemas.microsoft.com/office/drawing/2014/main" id="{D379E987-37F6-4678-A558-AC700F538DD8}"/>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1233554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E5CF-00A2-466E-9CA8-7553B0DDDB3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6C45B-7537-4305-979D-2B0BD33E28F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B247B72-E2B4-4A8D-BEDE-0BF39A172EA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51E56F-F05E-48F7-B8E5-22DAF325E38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76E6826-0AD8-4048-9EF4-E0ADA80305F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a:extLst>
              <a:ext uri="{FF2B5EF4-FFF2-40B4-BE49-F238E27FC236}">
                <a16:creationId xmlns:a16="http://schemas.microsoft.com/office/drawing/2014/main" id="{CA49EB93-BF1C-4FC0-8829-1F66EA802966}"/>
              </a:ext>
            </a:extLst>
          </p:cNvPr>
          <p:cNvSpPr>
            <a:spLocks noGrp="1" noChangeArrowheads="1"/>
          </p:cNvSpPr>
          <p:nvPr>
            <p:ph type="sldNum" sz="quarter" idx="10"/>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4268168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6F6F-EBF6-4C6C-9408-83519674884B}"/>
              </a:ext>
            </a:extLst>
          </p:cNvPr>
          <p:cNvSpPr>
            <a:spLocks noGrp="1"/>
          </p:cNvSpPr>
          <p:nvPr>
            <p:ph type="title"/>
          </p:nvPr>
        </p:nvSpPr>
        <p:spPr/>
        <p:txBody>
          <a:bodyPr/>
          <a:lstStyle/>
          <a:p>
            <a:r>
              <a:rPr lang="en-US"/>
              <a:t>Click to edit Master title style</a:t>
            </a:r>
          </a:p>
        </p:txBody>
      </p:sp>
      <p:sp>
        <p:nvSpPr>
          <p:cNvPr id="6" name="Rectangle 6">
            <a:extLst>
              <a:ext uri="{FF2B5EF4-FFF2-40B4-BE49-F238E27FC236}">
                <a16:creationId xmlns:a16="http://schemas.microsoft.com/office/drawing/2014/main" id="{42975038-0136-4E56-83D8-7F44AB47F286}"/>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44309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2484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66A14FFA-8A01-46D8-A549-868224A33FC6}"/>
              </a:ext>
            </a:extLst>
          </p:cNvPr>
          <p:cNvSpPr>
            <a:spLocks noGrp="1"/>
          </p:cNvSpPr>
          <p:nvPr>
            <p:ph type="sldNum" sz="quarter" idx="12"/>
          </p:nvPr>
        </p:nvSpPr>
        <p:spPr>
          <a:xfrm>
            <a:off x="1371600" y="6254749"/>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998138933"/>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03121B-BF9C-4189-B853-1F692B09B20F}"/>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429993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3A09-4FC2-4658-A5B0-EAFD99971DA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A27FC91-8865-48A1-AC1B-21DD40F9A51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BEC978-AD9C-436A-A647-DFFC804E4C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Rectangle 6">
            <a:extLst>
              <a:ext uri="{FF2B5EF4-FFF2-40B4-BE49-F238E27FC236}">
                <a16:creationId xmlns:a16="http://schemas.microsoft.com/office/drawing/2014/main" id="{646C4438-5BA3-47B2-A3BB-E0FB521DA245}"/>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391783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C35D-50B3-40ED-A4BC-32FD56ECEC5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849CAED-0B74-4EE2-993D-2D8FA6128B7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B91A3DF-2013-4587-AF6E-B122F2316F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Rectangle 6">
            <a:extLst>
              <a:ext uri="{FF2B5EF4-FFF2-40B4-BE49-F238E27FC236}">
                <a16:creationId xmlns:a16="http://schemas.microsoft.com/office/drawing/2014/main" id="{CDACC954-FC92-4D01-A980-F55F1842EC96}"/>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375688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1012-ED94-48E5-B3AB-30BF6271D6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BDA651-9CAB-4481-927C-DC5F24C5FE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94A6015-DE70-4725-81EE-866BBD1AC649}"/>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502210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63D7F-AF45-4D01-9E21-845E7D3738B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DF104D-8DE8-4A05-9A68-F0A3E5D5ABB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9D5010F-4F3D-4062-A147-DA1D089C95EC}"/>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451867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Slide Number Placeholder 3">
            <a:extLst>
              <a:ext uri="{FF2B5EF4-FFF2-40B4-BE49-F238E27FC236}">
                <a16:creationId xmlns:a16="http://schemas.microsoft.com/office/drawing/2014/main" id="{6F4B634B-DC8E-491A-9D8A-BA94529798B1}"/>
              </a:ext>
            </a:extLst>
          </p:cNvPr>
          <p:cNvSpPr>
            <a:spLocks noGrp="1"/>
          </p:cNvSpPr>
          <p:nvPr>
            <p:ph type="sldNum" sz="quarter" idx="10"/>
          </p:nvPr>
        </p:nvSpPr>
        <p:spPr>
          <a:xfrm>
            <a:off x="1143000" y="6324600"/>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197374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9E174F-A791-4181-A214-71CD65088A7F}"/>
              </a:ext>
            </a:extLst>
          </p:cNvPr>
          <p:cNvSpPr>
            <a:spLocks noGrp="1"/>
          </p:cNvSpPr>
          <p:nvPr>
            <p:ph type="sldNum" sz="quarter" idx="10"/>
          </p:nvPr>
        </p:nvSpPr>
        <p:spPr>
          <a:xfrm>
            <a:off x="914400" y="6311899"/>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2892724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Slide Number Placeholder 3">
            <a:extLst>
              <a:ext uri="{FF2B5EF4-FFF2-40B4-BE49-F238E27FC236}">
                <a16:creationId xmlns:a16="http://schemas.microsoft.com/office/drawing/2014/main" id="{5549D3FC-87FD-45A8-BE19-BD9E8176BB90}"/>
              </a:ext>
            </a:extLst>
          </p:cNvPr>
          <p:cNvSpPr>
            <a:spLocks noGrp="1"/>
          </p:cNvSpPr>
          <p:nvPr>
            <p:ph type="sldNum" sz="quarter" idx="10"/>
          </p:nvPr>
        </p:nvSpPr>
        <p:spPr>
          <a:xfrm>
            <a:off x="990600" y="6248400"/>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528092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8CA029CB-8370-43D2-8B6D-18892B05D7A8}"/>
              </a:ext>
            </a:extLst>
          </p:cNvPr>
          <p:cNvSpPr>
            <a:spLocks noGrp="1"/>
          </p:cNvSpPr>
          <p:nvPr>
            <p:ph type="sldNum" sz="quarter" idx="10"/>
          </p:nvPr>
        </p:nvSpPr>
        <p:spPr>
          <a:xfrm>
            <a:off x="990600" y="6176963"/>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348431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9002DC84-2DCA-4065-BB21-6A4AE37AF162}"/>
              </a:ext>
            </a:extLst>
          </p:cNvPr>
          <p:cNvSpPr>
            <a:spLocks noGrp="1"/>
          </p:cNvSpPr>
          <p:nvPr>
            <p:ph type="sldNum" sz="quarter" idx="10"/>
          </p:nvPr>
        </p:nvSpPr>
        <p:spPr>
          <a:xfrm>
            <a:off x="1371600" y="6254749"/>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265172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3246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88D8B302-7C4B-46DA-9A36-C944A6AD4B37}"/>
              </a:ext>
            </a:extLst>
          </p:cNvPr>
          <p:cNvSpPr>
            <a:spLocks noGrp="1"/>
          </p:cNvSpPr>
          <p:nvPr>
            <p:ph type="sldNum" sz="quarter" idx="12"/>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032749070"/>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3">
            <a:extLst>
              <a:ext uri="{FF2B5EF4-FFF2-40B4-BE49-F238E27FC236}">
                <a16:creationId xmlns:a16="http://schemas.microsoft.com/office/drawing/2014/main" id="{0C59E925-95C4-4BDC-AD1B-F6BF0304635B}"/>
              </a:ext>
            </a:extLst>
          </p:cNvPr>
          <p:cNvSpPr>
            <a:spLocks noGrp="1"/>
          </p:cNvSpPr>
          <p:nvPr>
            <p:ph type="sldNum" sz="quarter" idx="10"/>
          </p:nvPr>
        </p:nvSpPr>
        <p:spPr>
          <a:xfrm>
            <a:off x="1676400" y="6096000"/>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1278021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4EB86E90-25A8-4F7F-AEAF-E82A1842201A}"/>
              </a:ext>
            </a:extLst>
          </p:cNvPr>
          <p:cNvSpPr>
            <a:spLocks noGrp="1"/>
          </p:cNvSpPr>
          <p:nvPr>
            <p:ph type="sldNum" sz="quarter" idx="10"/>
          </p:nvPr>
        </p:nvSpPr>
        <p:spPr>
          <a:xfrm>
            <a:off x="1371600" y="6254749"/>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373124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Slide Number Placeholder 3">
            <a:extLst>
              <a:ext uri="{FF2B5EF4-FFF2-40B4-BE49-F238E27FC236}">
                <a16:creationId xmlns:a16="http://schemas.microsoft.com/office/drawing/2014/main" id="{5980EAEF-8BE3-4A7C-8848-777AA5D330B9}"/>
              </a:ext>
            </a:extLst>
          </p:cNvPr>
          <p:cNvSpPr>
            <a:spLocks noGrp="1"/>
          </p:cNvSpPr>
          <p:nvPr>
            <p:ph type="sldNum" sz="quarter" idx="10"/>
          </p:nvPr>
        </p:nvSpPr>
        <p:spPr>
          <a:xfrm>
            <a:off x="1371600" y="6254749"/>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878818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Slide Number Placeholder 3">
            <a:extLst>
              <a:ext uri="{FF2B5EF4-FFF2-40B4-BE49-F238E27FC236}">
                <a16:creationId xmlns:a16="http://schemas.microsoft.com/office/drawing/2014/main" id="{F9B059D7-E930-430A-8522-6DCF83B07A68}"/>
              </a:ext>
            </a:extLst>
          </p:cNvPr>
          <p:cNvSpPr>
            <a:spLocks noGrp="1"/>
          </p:cNvSpPr>
          <p:nvPr>
            <p:ph type="sldNum" sz="quarter" idx="10"/>
          </p:nvPr>
        </p:nvSpPr>
        <p:spPr>
          <a:xfrm>
            <a:off x="1371600" y="6254749"/>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957262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1D05161-74D5-4EE2-9F38-7DF9B6C3FB33}"/>
              </a:ext>
            </a:extLst>
          </p:cNvPr>
          <p:cNvSpPr>
            <a:spLocks noGrp="1"/>
          </p:cNvSpPr>
          <p:nvPr>
            <p:ph type="sldNum" sz="quarter" idx="10"/>
          </p:nvPr>
        </p:nvSpPr>
        <p:spPr>
          <a:xfrm>
            <a:off x="628650" y="6302934"/>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051208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0A06155-8072-430F-8F51-F8FD02B2050E}"/>
              </a:ext>
            </a:extLst>
          </p:cNvPr>
          <p:cNvSpPr>
            <a:spLocks noGrp="1"/>
          </p:cNvSpPr>
          <p:nvPr>
            <p:ph type="sldNum" sz="quarter" idx="10"/>
          </p:nvPr>
        </p:nvSpPr>
        <p:spPr>
          <a:xfrm>
            <a:off x="838200" y="6254750"/>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740790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3">
            <a:extLst>
              <a:ext uri="{FF2B5EF4-FFF2-40B4-BE49-F238E27FC236}">
                <a16:creationId xmlns:a16="http://schemas.microsoft.com/office/drawing/2014/main" id="{AC208A90-1D93-4A0E-BD3D-A9C4CBE84E72}"/>
              </a:ext>
            </a:extLst>
          </p:cNvPr>
          <p:cNvSpPr>
            <a:spLocks noGrp="1"/>
          </p:cNvSpPr>
          <p:nvPr>
            <p:ph type="sldNum" sz="quarter" idx="10"/>
          </p:nvPr>
        </p:nvSpPr>
        <p:spPr>
          <a:xfrm>
            <a:off x="609600" y="6248400"/>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9066409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66D2C19F-9F43-4E1F-B3D6-763D75774B74}"/>
              </a:ext>
            </a:extLst>
          </p:cNvPr>
          <p:cNvSpPr>
            <a:spLocks noGrp="1"/>
          </p:cNvSpPr>
          <p:nvPr>
            <p:ph type="sldNum" sz="quarter" idx="10"/>
          </p:nvPr>
        </p:nvSpPr>
        <p:spPr>
          <a:xfrm>
            <a:off x="1066800" y="6248400"/>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48374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Slide Number Placeholder 3">
            <a:extLst>
              <a:ext uri="{FF2B5EF4-FFF2-40B4-BE49-F238E27FC236}">
                <a16:creationId xmlns:a16="http://schemas.microsoft.com/office/drawing/2014/main" id="{8B3079BD-9634-4592-A242-BFC6C9650D06}"/>
              </a:ext>
            </a:extLst>
          </p:cNvPr>
          <p:cNvSpPr>
            <a:spLocks noGrp="1"/>
          </p:cNvSpPr>
          <p:nvPr>
            <p:ph type="sldNum" sz="quarter" idx="10"/>
          </p:nvPr>
        </p:nvSpPr>
        <p:spPr>
          <a:xfrm>
            <a:off x="609600" y="6248400"/>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18614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a:extLst>
              <a:ext uri="{FF2B5EF4-FFF2-40B4-BE49-F238E27FC236}">
                <a16:creationId xmlns:a16="http://schemas.microsoft.com/office/drawing/2014/main" id="{903BC94B-D67C-4558-9A69-2B4C335ED2D1}"/>
              </a:ext>
            </a:extLst>
          </p:cNvPr>
          <p:cNvSpPr>
            <a:spLocks noGrp="1"/>
          </p:cNvSpPr>
          <p:nvPr>
            <p:ph type="sldNum" sz="quarter" idx="10"/>
          </p:nvPr>
        </p:nvSpPr>
        <p:spPr>
          <a:xfrm>
            <a:off x="609600" y="6248400"/>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108536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979B1757-1528-4994-9FFD-D9EB86A6048D}"/>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81751830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3">
            <a:extLst>
              <a:ext uri="{FF2B5EF4-FFF2-40B4-BE49-F238E27FC236}">
                <a16:creationId xmlns:a16="http://schemas.microsoft.com/office/drawing/2014/main" id="{16C80BB4-514A-496D-BA22-CAA0220D687F}"/>
              </a:ext>
            </a:extLst>
          </p:cNvPr>
          <p:cNvSpPr>
            <a:spLocks noGrp="1"/>
          </p:cNvSpPr>
          <p:nvPr>
            <p:ph type="sldNum" sz="quarter" idx="10"/>
          </p:nvPr>
        </p:nvSpPr>
        <p:spPr>
          <a:xfrm>
            <a:off x="609600" y="6248400"/>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4990132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3">
            <a:extLst>
              <a:ext uri="{FF2B5EF4-FFF2-40B4-BE49-F238E27FC236}">
                <a16:creationId xmlns:a16="http://schemas.microsoft.com/office/drawing/2014/main" id="{E2B7BC68-11D7-4AA7-A43D-863DF4FE2C7F}"/>
              </a:ext>
            </a:extLst>
          </p:cNvPr>
          <p:cNvSpPr>
            <a:spLocks noGrp="1"/>
          </p:cNvSpPr>
          <p:nvPr>
            <p:ph type="sldNum" sz="quarter" idx="10"/>
          </p:nvPr>
        </p:nvSpPr>
        <p:spPr>
          <a:xfrm>
            <a:off x="609600" y="6248400"/>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1947674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4DDA9603-7E6C-4F4B-B01A-C733AFA2909F}"/>
              </a:ext>
            </a:extLst>
          </p:cNvPr>
          <p:cNvSpPr>
            <a:spLocks noGrp="1"/>
          </p:cNvSpPr>
          <p:nvPr>
            <p:ph type="sldNum" sz="quarter" idx="10"/>
          </p:nvPr>
        </p:nvSpPr>
        <p:spPr>
          <a:xfrm>
            <a:off x="609600" y="6248400"/>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244853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Slide Number Placeholder 3">
            <a:extLst>
              <a:ext uri="{FF2B5EF4-FFF2-40B4-BE49-F238E27FC236}">
                <a16:creationId xmlns:a16="http://schemas.microsoft.com/office/drawing/2014/main" id="{CDB3D91F-D03C-4C8E-95BD-83FFF1C53F82}"/>
              </a:ext>
            </a:extLst>
          </p:cNvPr>
          <p:cNvSpPr>
            <a:spLocks noGrp="1"/>
          </p:cNvSpPr>
          <p:nvPr>
            <p:ph type="sldNum" sz="quarter" idx="10"/>
          </p:nvPr>
        </p:nvSpPr>
        <p:spPr>
          <a:xfrm>
            <a:off x="609600" y="6248400"/>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610798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Slide Number Placeholder 3">
            <a:extLst>
              <a:ext uri="{FF2B5EF4-FFF2-40B4-BE49-F238E27FC236}">
                <a16:creationId xmlns:a16="http://schemas.microsoft.com/office/drawing/2014/main" id="{38F6CF8F-CBC5-46A4-8F64-06010B222221}"/>
              </a:ext>
            </a:extLst>
          </p:cNvPr>
          <p:cNvSpPr>
            <a:spLocks noGrp="1"/>
          </p:cNvSpPr>
          <p:nvPr>
            <p:ph type="sldNum" sz="quarter" idx="10"/>
          </p:nvPr>
        </p:nvSpPr>
        <p:spPr>
          <a:xfrm>
            <a:off x="609600" y="6248400"/>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13005932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68AE0A06-479E-48DB-B7C1-CC9E8B17E408}"/>
              </a:ext>
            </a:extLst>
          </p:cNvPr>
          <p:cNvSpPr>
            <a:spLocks noGrp="1"/>
          </p:cNvSpPr>
          <p:nvPr>
            <p:ph type="sldNum" sz="quarter" idx="10"/>
          </p:nvPr>
        </p:nvSpPr>
        <p:spPr>
          <a:xfrm>
            <a:off x="609600" y="6248400"/>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138556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543D4468-06AF-4E1F-A0FF-86BDBCC1532A}"/>
              </a:ext>
            </a:extLst>
          </p:cNvPr>
          <p:cNvSpPr>
            <a:spLocks noGrp="1"/>
          </p:cNvSpPr>
          <p:nvPr>
            <p:ph type="sldNum" sz="quarter" idx="10"/>
          </p:nvPr>
        </p:nvSpPr>
        <p:spPr>
          <a:xfrm>
            <a:off x="914400" y="6248400"/>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7420878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152400" y="6248400"/>
            <a:ext cx="609600" cy="476250"/>
          </a:xfrm>
          <a:ln/>
        </p:spPr>
        <p:txBody>
          <a:bodyPr/>
          <a:lstStyle>
            <a:lvl1pPr>
              <a:defRPr/>
            </a:lvl1pPr>
          </a:lstStyle>
          <a:p>
            <a:pPr>
              <a:defRPr/>
            </a:pPr>
            <a:fld id="{443C8C51-5C2C-4384-A700-77A3B77AC634}" type="slidenum">
              <a:rPr lang="en-US"/>
              <a:pPr>
                <a:defRPr/>
              </a:pPr>
              <a:t>‹#›</a:t>
            </a:fld>
            <a:endParaRPr lang="en-US" dirty="0"/>
          </a:p>
        </p:txBody>
      </p:sp>
    </p:spTree>
    <p:extLst>
      <p:ext uri="{BB962C8B-B14F-4D97-AF65-F5344CB8AC3E}">
        <p14:creationId xmlns:p14="http://schemas.microsoft.com/office/powerpoint/2010/main" val="2289937265"/>
      </p:ext>
    </p:extLst>
  </p:cSld>
  <p:clrMapOvr>
    <a:masterClrMapping/>
  </p:clrMapOvr>
  <mc:AlternateContent xmlns:mc="http://schemas.openxmlformats.org/markup-compatibility/2006">
    <mc:Choice xmlns:p14="http://schemas.microsoft.com/office/powerpoint/2010/main" Requires="p14">
      <p:transition p14:dur="10" advClick="0" advTm="33000"/>
    </mc:Choice>
    <mc:Fallback>
      <p:transition advClick="0" advTm="3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E7295D8D-6F92-4035-A152-926CC3F86CE8}"/>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737910124"/>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7693A9EC-ADB4-462B-A331-F94C96B4AF60}"/>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70222549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6CE54DB6-E5CA-48DE-B27B-99B63BD0239F}"/>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156336391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1A353DD2-E744-4F49-8A47-D39F40A33F0B}"/>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693328928"/>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905000"/>
            <a:ext cx="80772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Text Box 15"/>
          <p:cNvSpPr txBox="1">
            <a:spLocks noChangeArrowheads="1"/>
          </p:cNvSpPr>
          <p:nvPr/>
        </p:nvSpPr>
        <p:spPr bwMode="auto">
          <a:xfrm>
            <a:off x="5029200" y="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400">
              <a:cs typeface="+mn-cs"/>
            </a:endParaRPr>
          </a:p>
        </p:txBody>
      </p:sp>
      <p:sp>
        <p:nvSpPr>
          <p:cNvPr id="5" name="Slide Number Placeholder 3">
            <a:extLst>
              <a:ext uri="{FF2B5EF4-FFF2-40B4-BE49-F238E27FC236}">
                <a16:creationId xmlns:a16="http://schemas.microsoft.com/office/drawing/2014/main" id="{19476574-89D5-4AA1-BF05-6ACC5F1AC87B}"/>
              </a:ext>
            </a:extLst>
          </p:cNvPr>
          <p:cNvSpPr>
            <a:spLocks noGrp="1"/>
          </p:cNvSpPr>
          <p:nvPr>
            <p:ph type="sldNum" sz="quarter" idx="4"/>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C91B4-EA54-476D-ACBF-55D4A6DFB21D}"/>
              </a:ext>
            </a:extLst>
          </p:cNvPr>
          <p:cNvSpPr>
            <a:spLocks noGrp="1"/>
          </p:cNvSpPr>
          <p:nvPr>
            <p:ph type="sldNum" sz="quarter" idx="4"/>
          </p:nvPr>
        </p:nvSpPr>
        <p:spPr>
          <a:xfrm>
            <a:off x="381000" y="6096000"/>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292337941"/>
      </p:ext>
    </p:extLst>
  </p:cSld>
  <p:clrMap bg1="lt1" tx1="dk1" bg2="lt2" tx2="dk2" accent1="accent1" accent2="accent2" accent3="accent3" accent4="accent4" accent5="accent5" accent6="accent6" hlink="hlink" folHlink="folHlink"/>
  <p:sldLayoutIdLst>
    <p:sldLayoutId id="214748379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51B3672-0555-418D-BBDF-4FD46FA00DC7}"/>
              </a:ext>
            </a:extLst>
          </p:cNvPr>
          <p:cNvSpPr txBox="1">
            <a:spLocks noChangeArrowheads="1"/>
          </p:cNvSpPr>
          <p:nvPr userDrawn="1"/>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43CCB1A-5FAC-44C2-A958-39EC00897567}" type="slidenum">
              <a:rPr lang="en-US" smtClean="0"/>
              <a:pPr>
                <a:defRPr/>
              </a:pPr>
              <a:t>‹#›</a:t>
            </a:fld>
            <a:endParaRPr lang="en-US" dirty="0"/>
          </a:p>
        </p:txBody>
      </p:sp>
    </p:spTree>
    <p:extLst>
      <p:ext uri="{BB962C8B-B14F-4D97-AF65-F5344CB8AC3E}">
        <p14:creationId xmlns:p14="http://schemas.microsoft.com/office/powerpoint/2010/main" val="384637861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78CDE-E249-4FEC-81B2-8F8B43BC571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EB4F57-C26B-4FEE-A4E2-654FB489D8B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8DF0197-24C1-485E-8C52-9C073AC7F342}"/>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dirty="0"/>
          </a:p>
        </p:txBody>
      </p:sp>
    </p:spTree>
    <p:extLst>
      <p:ext uri="{BB962C8B-B14F-4D97-AF65-F5344CB8AC3E}">
        <p14:creationId xmlns:p14="http://schemas.microsoft.com/office/powerpoint/2010/main" val="7293199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a:extLst>
              <a:ext uri="{FF2B5EF4-FFF2-40B4-BE49-F238E27FC236}">
                <a16:creationId xmlns:a16="http://schemas.microsoft.com/office/drawing/2014/main" id="{ADA2678E-AA1C-43E7-B953-D122C62E7F2C}"/>
              </a:ext>
            </a:extLst>
          </p:cNvPr>
          <p:cNvSpPr>
            <a:spLocks noGrp="1"/>
          </p:cNvSpPr>
          <p:nvPr>
            <p:ph type="sldNum" sz="quarter" idx="4"/>
          </p:nvPr>
        </p:nvSpPr>
        <p:spPr>
          <a:xfrm>
            <a:off x="62865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15373376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a:extLst>
              <a:ext uri="{FF2B5EF4-FFF2-40B4-BE49-F238E27FC236}">
                <a16:creationId xmlns:a16="http://schemas.microsoft.com/office/drawing/2014/main" id="{F4EB2685-FA7C-4D87-BA5B-74519B88AFC4}"/>
              </a:ext>
            </a:extLst>
          </p:cNvPr>
          <p:cNvSpPr>
            <a:spLocks noGrp="1"/>
          </p:cNvSpPr>
          <p:nvPr>
            <p:ph type="sldNum" sz="quarter" idx="4"/>
          </p:nvPr>
        </p:nvSpPr>
        <p:spPr>
          <a:xfrm>
            <a:off x="4572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70841519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905000"/>
            <a:ext cx="80772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dirty="0"/>
          </a:p>
        </p:txBody>
      </p:sp>
      <p:sp>
        <p:nvSpPr>
          <p:cNvPr id="1030" name="Text Box 15"/>
          <p:cNvSpPr txBox="1">
            <a:spLocks noChangeArrowheads="1"/>
          </p:cNvSpPr>
          <p:nvPr/>
        </p:nvSpPr>
        <p:spPr bwMode="auto">
          <a:xfrm>
            <a:off x="5029200" y="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400" dirty="0">
              <a:cs typeface="+mn-cs"/>
            </a:endParaRPr>
          </a:p>
        </p:txBody>
      </p:sp>
    </p:spTree>
  </p:cSld>
  <p:clrMap bg1="lt1" tx1="dk1" bg2="lt2" tx2="dk2" accent1="accent1" accent2="accent2" accent3="accent3" accent4="accent4" accent5="accent5" accent6="accent6" hlink="hlink" folHlink="folHlink"/>
  <p:sldLayoutIdLst>
    <p:sldLayoutId id="2147483843" r:id="rId1"/>
  </p:sldLayoutIdLst>
  <mc:AlternateContent xmlns:mc="http://schemas.openxmlformats.org/markup-compatibility/2006">
    <mc:Choice xmlns:p14="http://schemas.microsoft.com/office/powerpoint/2010/main" Requires="p14">
      <p:transition p14:dur="10" advClick="0" advTm="33000"/>
    </mc:Choice>
    <mc:Fallback>
      <p:transition advClick="0" advTm="33000"/>
    </mc:Fallback>
  </mc:AlternateConten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www.regulations.gov/document?D=SSA-2018-0026-0001" TargetMode="External"/><Relationship Id="rId2" Type="http://schemas.openxmlformats.org/officeDocument/2006/relationships/notesSlide" Target="../notesSlides/notesSlide18.xml"/><Relationship Id="rId1" Type="http://schemas.openxmlformats.org/officeDocument/2006/relationships/slideLayout" Target="../slideLayouts/slideLayout5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hyperlink" Target="https://www.regulations.gov/comment?D=SSA-2018-0026-000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hyperlink" Target="https://www.georgetownpoverty.org/issues/democracy/census/2020-census-group-quarters-operation/" TargetMode="External"/><Relationship Id="rId3" Type="http://schemas.openxmlformats.org/officeDocument/2006/relationships/hyperlink" Target="https://www.census.gov/library/fact-sheets/2019/dec/2020-census-accessible.html" TargetMode="External"/><Relationship Id="rId7" Type="http://schemas.openxmlformats.org/officeDocument/2006/relationships/hyperlink" Target="https://censuscounts.org/gotc-toolkit/" TargetMode="External"/><Relationship Id="rId2" Type="http://schemas.openxmlformats.org/officeDocument/2006/relationships/notesSlide" Target="../notesSlides/notesSlide20.xml"/><Relationship Id="rId1" Type="http://schemas.openxmlformats.org/officeDocument/2006/relationships/slideLayout" Target="../slideLayouts/slideLayout57.xml"/><Relationship Id="rId6" Type="http://schemas.openxmlformats.org/officeDocument/2006/relationships/hyperlink" Target="https://www.ndrn.org/wp-content/uploads/2019/06/People-with-Disabilities-Brief.pdf" TargetMode="External"/><Relationship Id="rId5" Type="http://schemas.openxmlformats.org/officeDocument/2006/relationships/hyperlink" Target="https://www.ndrn.org/wp-content/uploads/2019/07/States-Ranked-by-Percent-of-People-with-Disabilities.pdf" TargetMode="External"/><Relationship Id="rId10" Type="http://schemas.openxmlformats.org/officeDocument/2006/relationships/image" Target="../media/image12.png"/><Relationship Id="rId4" Type="http://schemas.openxmlformats.org/officeDocument/2006/relationships/hyperlink" Target="https://www.ndrn.org/wp-content/uploads/2019/12/GCPI-ESOI-An-Accessible-2020-Census-201901127.pdf" TargetMode="External"/><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community.lincs.ed.gov/bulletin/call-peer-reviewers-vocational-rehabilitation-experience" TargetMode="External"/><Relationship Id="rId2" Type="http://schemas.openxmlformats.org/officeDocument/2006/relationships/notesSlide" Target="../notesSlides/notesSlide21.xml"/><Relationship Id="rId1" Type="http://schemas.openxmlformats.org/officeDocument/2006/relationships/slideLayout" Target="../slideLayouts/slideLayout5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hyperlink" Target="mailto:RSAPeerReview@ed.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5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5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https://click.icptrack.com/icp/relay.php?r=94901907&amp;msgid=904487&amp;act=X324&amp;c=654309&amp;destination=https%3A%2F%2Fescholarship.umassmed.edu%2Fcgi%2Fviewcontent.cgi%3Farticle%3D1137%26context%3Dpib" TargetMode="External"/><Relationship Id="rId2" Type="http://schemas.openxmlformats.org/officeDocument/2006/relationships/notesSlide" Target="../notesSlides/notesSlide24.xml"/><Relationship Id="rId1" Type="http://schemas.openxmlformats.org/officeDocument/2006/relationships/slideLayout" Target="../slideLayouts/slideLayout5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hyperlink" Target="https://click.icptrack.com/icp/relay.php?r=94901907&amp;msgid=904487&amp;act=X324&amp;c=654309&amp;destination=https%3A%2F%2Fwww.umassmed.edu%2FTransitionsAC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publications.ici.umn.edu/impact/32-1/cover" TargetMode="External"/><Relationship Id="rId2" Type="http://schemas.openxmlformats.org/officeDocument/2006/relationships/notesSlide" Target="../notesSlides/notesSlide25.xml"/><Relationship Id="rId1" Type="http://schemas.openxmlformats.org/officeDocument/2006/relationships/slideLayout" Target="../slideLayouts/slideLayout57.xml"/><Relationship Id="rId5" Type="http://schemas.openxmlformats.org/officeDocument/2006/relationships/image" Target="../media/image12.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hyperlink" Target="https://www.tandfonline.com/doi/abs/10.1080/15348431.2019.1689136" TargetMode="External"/><Relationship Id="rId2" Type="http://schemas.openxmlformats.org/officeDocument/2006/relationships/notesSlide" Target="../notesSlides/notesSlide26.xml"/><Relationship Id="rId1" Type="http://schemas.openxmlformats.org/officeDocument/2006/relationships/slideLayout" Target="../slideLayouts/slideLayout57.xml"/><Relationship Id="rId5" Type="http://schemas.openxmlformats.org/officeDocument/2006/relationships/image" Target="../media/image12.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57.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https://disabilitypolicyseminar.org/" TargetMode="External"/><Relationship Id="rId2" Type="http://schemas.openxmlformats.org/officeDocument/2006/relationships/notesSlide" Target="../notesSlides/notesSlide28.xml"/><Relationship Id="rId1" Type="http://schemas.openxmlformats.org/officeDocument/2006/relationships/slideLayout" Target="../slideLayouts/slideLayout57.xml"/><Relationship Id="rId5" Type="http://schemas.openxmlformats.org/officeDocument/2006/relationships/image" Target="../media/image12.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hyperlink" Target="https://researchondisability.org/annual-compendium-registrat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6.png"/><Relationship Id="rId5" Type="http://schemas.openxmlformats.org/officeDocument/2006/relationships/hyperlink" Target="http://www.researchondisability.org/nTIDE" TargetMode="Externa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36.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36.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36.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6.png"/><Relationship Id="rId5" Type="http://schemas.openxmlformats.org/officeDocument/2006/relationships/hyperlink" Target="mailto:disability.statistics@unh.edu" TargetMode="Externa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8" Type="http://schemas.openxmlformats.org/officeDocument/2006/relationships/hyperlink" Target="http://www.kesslerfoundation.org/" TargetMode="External"/><Relationship Id="rId3" Type="http://schemas.openxmlformats.org/officeDocument/2006/relationships/image" Target="../media/image6.png"/><Relationship Id="rId7" Type="http://schemas.openxmlformats.org/officeDocument/2006/relationships/hyperlink" Target="http://www.researchondisability.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www.researchondisability.org/ntide/ntide-survey" TargetMode="External"/><Relationship Id="rId11" Type="http://schemas.openxmlformats.org/officeDocument/2006/relationships/hyperlink" Target="http://www.unh.edu/" TargetMode="External"/><Relationship Id="rId5" Type="http://schemas.openxmlformats.org/officeDocument/2006/relationships/image" Target="../media/image22.png"/><Relationship Id="rId10" Type="http://schemas.openxmlformats.org/officeDocument/2006/relationships/hyperlink" Target="mailto:Disability.Statistics@unh.edu" TargetMode="External"/><Relationship Id="rId4" Type="http://schemas.openxmlformats.org/officeDocument/2006/relationships/image" Target="../media/image21.png"/><Relationship Id="rId9" Type="http://schemas.openxmlformats.org/officeDocument/2006/relationships/hyperlink" Target="http://www.aucd.org/"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kesslerfoundation.org/" TargetMode="External"/><Relationship Id="rId3" Type="http://schemas.openxmlformats.org/officeDocument/2006/relationships/slideLayout" Target="../slideLayouts/slideLayout2.xml"/><Relationship Id="rId7" Type="http://schemas.openxmlformats.org/officeDocument/2006/relationships/hyperlink" Target="http://www.researchondisability.org/" TargetMode="External"/><Relationship Id="rId12" Type="http://schemas.openxmlformats.org/officeDocument/2006/relationships/image" Target="../media/image5.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2.png"/><Relationship Id="rId11" Type="http://schemas.openxmlformats.org/officeDocument/2006/relationships/hyperlink" Target="http://www.unh.edu/" TargetMode="External"/><Relationship Id="rId5" Type="http://schemas.openxmlformats.org/officeDocument/2006/relationships/image" Target="../media/image6.png"/><Relationship Id="rId10" Type="http://schemas.openxmlformats.org/officeDocument/2006/relationships/hyperlink" Target="mailto:Disability.Statistics@unh.edu" TargetMode="External"/><Relationship Id="rId4" Type="http://schemas.openxmlformats.org/officeDocument/2006/relationships/notesSlide" Target="../notesSlides/notesSlide40.xml"/><Relationship Id="rId9" Type="http://schemas.openxmlformats.org/officeDocument/2006/relationships/hyperlink" Target="http://www.aucd.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F33BEA-E441-4D02-BBE9-B29CEAD35C84}"/>
              </a:ext>
            </a:extLst>
          </p:cNvPr>
          <p:cNvGrpSpPr/>
          <p:nvPr/>
        </p:nvGrpSpPr>
        <p:grpSpPr>
          <a:xfrm>
            <a:off x="0" y="0"/>
            <a:ext cx="9164053" cy="6858000"/>
            <a:chOff x="0" y="0"/>
            <a:chExt cx="9164053" cy="68580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4053" cy="6858000"/>
            </a:xfrm>
            <a:prstGeom prst="rect">
              <a:avLst/>
            </a:prstGeom>
          </p:spPr>
        </p:pic>
        <p:pic>
          <p:nvPicPr>
            <p:cNvPr id="7" name="Picture 6" descr="Image result for unh iod">
              <a:extLst>
                <a:ext uri="{FF2B5EF4-FFF2-40B4-BE49-F238E27FC236}">
                  <a16:creationId xmlns:a16="http://schemas.microsoft.com/office/drawing/2014/main" id="{1E2C603E-8861-49A3-A689-ECF0D8966565}"/>
                </a:ext>
              </a:extLst>
            </p:cNvPr>
            <p:cNvPicPr/>
            <p:nvPr/>
          </p:nvPicPr>
          <p:blipFill rotWithShape="1">
            <a:blip r:embed="rId4">
              <a:extLst>
                <a:ext uri="{28A0092B-C50C-407E-A947-70E740481C1C}">
                  <a14:useLocalDpi xmlns:a14="http://schemas.microsoft.com/office/drawing/2010/main" val="0"/>
                </a:ext>
              </a:extLst>
            </a:blip>
            <a:srcRect l="29562" t="35836" r="21898" b="24940"/>
            <a:stretch/>
          </p:blipFill>
          <p:spPr bwMode="auto">
            <a:xfrm>
              <a:off x="10160" y="0"/>
              <a:ext cx="2047240" cy="2514600"/>
            </a:xfrm>
            <a:prstGeom prst="rect">
              <a:avLst/>
            </a:prstGeom>
            <a:noFill/>
            <a:ln>
              <a:noFill/>
            </a:ln>
            <a:extLst>
              <a:ext uri="{53640926-AAD7-44D8-BBD7-CCE9431645EC}">
                <a14:shadowObscured xmlns:a14="http://schemas.microsoft.com/office/drawing/2010/main"/>
              </a:ext>
            </a:extLst>
          </p:spPr>
        </p:pic>
      </p:grpSp>
      <p:sp>
        <p:nvSpPr>
          <p:cNvPr id="2053" name="Title 1"/>
          <p:cNvSpPr txBox="1">
            <a:spLocks/>
          </p:cNvSpPr>
          <p:nvPr/>
        </p:nvSpPr>
        <p:spPr bwMode="auto">
          <a:xfrm>
            <a:off x="152400" y="2819400"/>
            <a:ext cx="525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2200" dirty="0">
              <a:solidFill>
                <a:schemeClr val="tx2"/>
              </a:solidFill>
            </a:endParaRPr>
          </a:p>
          <a:p>
            <a:pPr algn="ctr"/>
            <a:endParaRPr lang="en-US" sz="4400" dirty="0">
              <a:solidFill>
                <a:schemeClr val="tx2"/>
              </a:solidFill>
            </a:endParaRPr>
          </a:p>
        </p:txBody>
      </p:sp>
      <p:sp>
        <p:nvSpPr>
          <p:cNvPr id="2054" name="Subtitle 2"/>
          <p:cNvSpPr txBox="1">
            <a:spLocks/>
          </p:cNvSpPr>
          <p:nvPr/>
        </p:nvSpPr>
        <p:spPr bwMode="auto">
          <a:xfrm>
            <a:off x="5867400" y="5042552"/>
            <a:ext cx="31242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pPr>
            <a:r>
              <a:rPr lang="en-US" sz="2800" dirty="0">
                <a:solidFill>
                  <a:schemeClr val="bg1"/>
                </a:solidFill>
              </a:rPr>
              <a:t>FRIDAY</a:t>
            </a:r>
          </a:p>
          <a:p>
            <a:pPr algn="ctr">
              <a:spcBef>
                <a:spcPct val="20000"/>
              </a:spcBef>
            </a:pPr>
            <a:r>
              <a:rPr lang="en-US" sz="2400" dirty="0">
                <a:solidFill>
                  <a:schemeClr val="bg1"/>
                </a:solidFill>
              </a:rPr>
              <a:t>January 10, 2020</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3" y="2590800"/>
            <a:ext cx="9144000" cy="2286000"/>
          </a:xfrm>
          <a:prstGeom prst="rect">
            <a:avLst/>
          </a:prstGeom>
        </p:spPr>
      </p:pic>
      <p:sp>
        <p:nvSpPr>
          <p:cNvPr id="9" name="Slide Number Placeholder 8">
            <a:extLst>
              <a:ext uri="{FF2B5EF4-FFF2-40B4-BE49-F238E27FC236}">
                <a16:creationId xmlns:a16="http://schemas.microsoft.com/office/drawing/2014/main" id="{1AB1C2A5-FD5D-48C6-8477-21C81C3FEC5D}"/>
              </a:ext>
            </a:extLst>
          </p:cNvPr>
          <p:cNvSpPr>
            <a:spLocks noGrp="1"/>
          </p:cNvSpPr>
          <p:nvPr>
            <p:ph type="sldNum" sz="quarter" idx="10"/>
          </p:nvPr>
        </p:nvSpPr>
        <p:spPr/>
        <p:txBody>
          <a:bodyPr/>
          <a:lstStyle/>
          <a:p>
            <a:pPr>
              <a:defRPr/>
            </a:pPr>
            <a:fld id="{843CCB1A-5FAC-44C2-A958-39EC00897567}" type="slidenum">
              <a:rPr lang="en-US" smtClean="0"/>
              <a:pPr>
                <a:defRPr/>
              </a:pPr>
              <a:t>1</a:t>
            </a:fld>
            <a:endParaRPr lang="en-US"/>
          </a:p>
        </p:txBody>
      </p:sp>
    </p:spTree>
    <p:extLst>
      <p:ext uri="{BB962C8B-B14F-4D97-AF65-F5344CB8AC3E}">
        <p14:creationId xmlns:p14="http://schemas.microsoft.com/office/powerpoint/2010/main" val="2552488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2897188"/>
          </a:xfrm>
        </p:spPr>
        <p:txBody>
          <a:bodyPr/>
          <a:lstStyle/>
          <a:p>
            <a:pPr>
              <a:spcBef>
                <a:spcPts val="1200"/>
              </a:spcBef>
            </a:pPr>
            <a:r>
              <a:rPr lang="en-US" dirty="0">
                <a:latin typeface="Calibri" panose="020F0502020204030204" pitchFamily="34" charset="0"/>
              </a:rPr>
              <a:t>U.S. BLS, Current Population Survey (CPS).</a:t>
            </a:r>
          </a:p>
          <a:p>
            <a:pPr lvl="1">
              <a:spcBef>
                <a:spcPts val="1200"/>
              </a:spcBef>
            </a:pPr>
            <a:r>
              <a:rPr lang="en-US" sz="2400" dirty="0">
                <a:latin typeface="Calibri" panose="020F0502020204030204" pitchFamily="34" charset="0"/>
              </a:rPr>
              <a:t>Source of the “official” unemployment rate.</a:t>
            </a:r>
          </a:p>
          <a:p>
            <a:pPr>
              <a:spcBef>
                <a:spcPts val="1800"/>
              </a:spcBef>
            </a:pPr>
            <a:r>
              <a:rPr lang="en-US" dirty="0">
                <a:latin typeface="Calibri" panose="020F0502020204030204" pitchFamily="34" charset="0"/>
              </a:rPr>
              <a:t>Civilians, ages 16-64, not living in institutions.</a:t>
            </a:r>
          </a:p>
          <a:p>
            <a:pPr>
              <a:spcBef>
                <a:spcPts val="1800"/>
              </a:spcBef>
            </a:pPr>
            <a:r>
              <a:rPr lang="en-US" dirty="0">
                <a:latin typeface="Calibri" panose="020F0502020204030204" pitchFamily="34" charset="0"/>
              </a:rPr>
              <a:t>Available September 2008 onward.</a:t>
            </a:r>
          </a:p>
          <a:p>
            <a:pPr>
              <a:spcBef>
                <a:spcPts val="1800"/>
              </a:spcBef>
            </a:pPr>
            <a:r>
              <a:rPr lang="en-US" dirty="0">
                <a:latin typeface="Calibri" panose="020F0502020204030204" pitchFamily="34" charset="0"/>
              </a:rPr>
              <a:t>Not yet seasonally adjusted.</a:t>
            </a:r>
          </a:p>
          <a:p>
            <a:pPr lvl="1">
              <a:spcBef>
                <a:spcPts val="1200"/>
              </a:spcBef>
            </a:pPr>
            <a:r>
              <a:rPr lang="en-US" sz="2400" dirty="0">
                <a:latin typeface="Calibri" panose="020F0502020204030204" pitchFamily="34" charset="0"/>
              </a:rPr>
              <a:t>which is why we compare to the same month last year.</a:t>
            </a:r>
          </a:p>
          <a:p>
            <a:pPr>
              <a:spcBef>
                <a:spcPts val="1800"/>
              </a:spcBef>
            </a:pPr>
            <a:endParaRPr lang="en-US" dirty="0">
              <a:latin typeface="Calibri" panose="020F0502020204030204" pitchFamily="34" charset="0"/>
            </a:endParaRPr>
          </a:p>
          <a:p>
            <a:pPr>
              <a:spcBef>
                <a:spcPts val="1800"/>
              </a:spcBef>
            </a:pPr>
            <a:endParaRPr lang="en-US" dirty="0">
              <a:latin typeface="Calibri" panose="020F0502020204030204" pitchFamily="34" charset="0"/>
            </a:endParaRPr>
          </a:p>
          <a:p>
            <a:pPr>
              <a:spcBef>
                <a:spcPts val="1800"/>
              </a:spcBef>
            </a:pPr>
            <a:endParaRPr lang="en-US" dirty="0">
              <a:latin typeface="Calibri" panose="020F0502020204030204" pitchFamily="34" charset="0"/>
            </a:endParaRPr>
          </a:p>
          <a:p>
            <a:pPr>
              <a:spcBef>
                <a:spcPts val="1800"/>
              </a:spcBef>
            </a:pPr>
            <a:endParaRPr lang="en-US" dirty="0">
              <a:latin typeface="Calibri" panose="020F0502020204030204" pitchFamily="34" charset="0"/>
            </a:endParaRPr>
          </a:p>
        </p:txBody>
      </p:sp>
      <p:sp>
        <p:nvSpPr>
          <p:cNvPr id="3075" name="Text Box 12"/>
          <p:cNvSpPr txBox="1">
            <a:spLocks noGrp="1" noChangeArrowheads="1"/>
          </p:cNvSpPr>
          <p:nvPr>
            <p:ph type="title"/>
          </p:nvPr>
        </p:nvSpPr>
        <p:spPr bwMode="auto">
          <a:xfrm>
            <a:off x="0"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Source of the Data</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2" name="Picture 11"/>
          <p:cNvPicPr>
            <a:picLocks noChangeAspect="1"/>
          </p:cNvPicPr>
          <p:nvPr/>
        </p:nvPicPr>
        <p:blipFill>
          <a:blip r:embed="rId3"/>
          <a:stretch>
            <a:fillRect/>
          </a:stretch>
        </p:blipFill>
        <p:spPr>
          <a:xfrm>
            <a:off x="8149266" y="80364"/>
            <a:ext cx="952549" cy="482625"/>
          </a:xfrm>
          <a:prstGeom prst="rect">
            <a:avLst/>
          </a:prstGeom>
        </p:spPr>
      </p:pic>
      <p:sp>
        <p:nvSpPr>
          <p:cNvPr id="6" name="Slide Number Placeholder 5">
            <a:extLst>
              <a:ext uri="{FF2B5EF4-FFF2-40B4-BE49-F238E27FC236}">
                <a16:creationId xmlns:a16="http://schemas.microsoft.com/office/drawing/2014/main" id="{892E6F59-CA4B-4E65-9037-8734DAE2C234}"/>
              </a:ext>
            </a:extLst>
          </p:cNvPr>
          <p:cNvSpPr>
            <a:spLocks noGrp="1"/>
          </p:cNvSpPr>
          <p:nvPr>
            <p:ph type="sldNum" sz="quarter" idx="10"/>
          </p:nvPr>
        </p:nvSpPr>
        <p:spPr/>
        <p:txBody>
          <a:bodyPr/>
          <a:lstStyle/>
          <a:p>
            <a:pPr>
              <a:defRPr/>
            </a:pPr>
            <a:fld id="{843CCB1A-5FAC-44C2-A958-39EC00897567}" type="slidenum">
              <a:rPr lang="en-US" smtClean="0"/>
              <a:pPr>
                <a:defRPr/>
              </a:pPr>
              <a:t>10</a:t>
            </a:fld>
            <a:endParaRPr lang="en-US"/>
          </a:p>
        </p:txBody>
      </p:sp>
    </p:spTree>
    <p:extLst>
      <p:ext uri="{BB962C8B-B14F-4D97-AF65-F5344CB8AC3E}">
        <p14:creationId xmlns:p14="http://schemas.microsoft.com/office/powerpoint/2010/main" val="1739031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2374900"/>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5400" b="1" dirty="0">
                <a:solidFill>
                  <a:schemeClr val="tx1"/>
                </a:solidFill>
                <a:latin typeface="Calibri" panose="020F0502020204030204" pitchFamily="34" charset="0"/>
              </a:rPr>
              <a:t>The Numbers</a:t>
            </a: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r>
              <a:rPr lang="en-US" sz="3600" dirty="0">
                <a:solidFill>
                  <a:schemeClr val="tx1"/>
                </a:solidFill>
                <a:latin typeface="Calibri" panose="020F0502020204030204" pitchFamily="34" charset="0"/>
              </a:rPr>
              <a:t>John O’Neill</a:t>
            </a:r>
            <a:br>
              <a:rPr lang="en-US" sz="3600" dirty="0">
                <a:solidFill>
                  <a:schemeClr val="tx1"/>
                </a:solidFill>
                <a:latin typeface="Calibri" panose="020F0502020204030204" pitchFamily="34" charset="0"/>
              </a:rPr>
            </a:br>
            <a:r>
              <a:rPr lang="en-US" sz="2800" dirty="0">
                <a:solidFill>
                  <a:schemeClr val="tx1"/>
                </a:solidFill>
                <a:latin typeface="Calibri" panose="020F0502020204030204" pitchFamily="34" charset="0"/>
              </a:rPr>
              <a:t>Kessler Foundation</a:t>
            </a:r>
            <a:endParaRPr lang="en-US" sz="2400"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6" name="Slide Number Placeholder 5">
            <a:extLst>
              <a:ext uri="{FF2B5EF4-FFF2-40B4-BE49-F238E27FC236}">
                <a16:creationId xmlns:a16="http://schemas.microsoft.com/office/drawing/2014/main" id="{DF6A73E3-6816-4E99-B662-BBF531D3C568}"/>
              </a:ext>
            </a:extLst>
          </p:cNvPr>
          <p:cNvSpPr>
            <a:spLocks noGrp="1"/>
          </p:cNvSpPr>
          <p:nvPr>
            <p:ph type="sldNum" sz="quarter" idx="10"/>
          </p:nvPr>
        </p:nvSpPr>
        <p:spPr/>
        <p:txBody>
          <a:bodyPr/>
          <a:lstStyle/>
          <a:p>
            <a:pPr>
              <a:defRPr/>
            </a:pPr>
            <a:fld id="{843CCB1A-5FAC-44C2-A958-39EC00897567}" type="slidenum">
              <a:rPr lang="en-US" smtClean="0"/>
              <a:pPr>
                <a:defRPr/>
              </a:pPr>
              <a:t>11</a:t>
            </a:fld>
            <a:endParaRPr lang="en-US"/>
          </a:p>
        </p:txBody>
      </p:sp>
    </p:spTree>
    <p:extLst>
      <p:ext uri="{BB962C8B-B14F-4D97-AF65-F5344CB8AC3E}">
        <p14:creationId xmlns:p14="http://schemas.microsoft.com/office/powerpoint/2010/main" val="589783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3" name="Picture 2">
            <a:extLst>
              <a:ext uri="{FF2B5EF4-FFF2-40B4-BE49-F238E27FC236}">
                <a16:creationId xmlns:a16="http://schemas.microsoft.com/office/drawing/2014/main" id="{088FC9E2-A683-44FB-93E1-8D8954295CC2}"/>
              </a:ext>
            </a:extLst>
          </p:cNvPr>
          <p:cNvPicPr>
            <a:picLocks noChangeAspect="1"/>
          </p:cNvPicPr>
          <p:nvPr/>
        </p:nvPicPr>
        <p:blipFill>
          <a:blip r:embed="rId4"/>
          <a:stretch>
            <a:fillRect/>
          </a:stretch>
        </p:blipFill>
        <p:spPr>
          <a:xfrm>
            <a:off x="469036" y="1563198"/>
            <a:ext cx="8205927" cy="4913802"/>
          </a:xfrm>
          <a:prstGeom prst="rect">
            <a:avLst/>
          </a:prstGeom>
        </p:spPr>
      </p:pic>
      <p:sp>
        <p:nvSpPr>
          <p:cNvPr id="7" name="Slide Number Placeholder 6">
            <a:extLst>
              <a:ext uri="{FF2B5EF4-FFF2-40B4-BE49-F238E27FC236}">
                <a16:creationId xmlns:a16="http://schemas.microsoft.com/office/drawing/2014/main" id="{4F0E4BDF-6A71-4244-A982-43AFFBAC7433}"/>
              </a:ext>
            </a:extLst>
          </p:cNvPr>
          <p:cNvSpPr>
            <a:spLocks noGrp="1"/>
          </p:cNvSpPr>
          <p:nvPr>
            <p:ph type="sldNum" sz="quarter" idx="10"/>
          </p:nvPr>
        </p:nvSpPr>
        <p:spPr>
          <a:xfrm>
            <a:off x="703413" y="6360895"/>
            <a:ext cx="685800" cy="476250"/>
          </a:xfrm>
        </p:spPr>
        <p:txBody>
          <a:bodyPr/>
          <a:lstStyle/>
          <a:p>
            <a:pPr>
              <a:defRPr/>
            </a:pPr>
            <a:fld id="{843CCB1A-5FAC-44C2-A958-39EC00897567}" type="slidenum">
              <a:rPr lang="en-US" smtClean="0"/>
              <a:pPr>
                <a:defRPr/>
              </a:pPr>
              <a:t>12</a:t>
            </a:fld>
            <a:endParaRPr lang="en-US" dirty="0"/>
          </a:p>
        </p:txBody>
      </p:sp>
    </p:spTree>
    <p:extLst>
      <p:ext uri="{BB962C8B-B14F-4D97-AF65-F5344CB8AC3E}">
        <p14:creationId xmlns:p14="http://schemas.microsoft.com/office/powerpoint/2010/main" val="2094507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Labor Force Participation Rate</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3" name="Picture 2">
            <a:extLst>
              <a:ext uri="{FF2B5EF4-FFF2-40B4-BE49-F238E27FC236}">
                <a16:creationId xmlns:a16="http://schemas.microsoft.com/office/drawing/2014/main" id="{FA151E4F-0774-4D53-8E5D-B9EA5BBCE875}"/>
              </a:ext>
            </a:extLst>
          </p:cNvPr>
          <p:cNvPicPr>
            <a:picLocks noChangeAspect="1"/>
          </p:cNvPicPr>
          <p:nvPr/>
        </p:nvPicPr>
        <p:blipFill>
          <a:blip r:embed="rId4"/>
          <a:stretch>
            <a:fillRect/>
          </a:stretch>
        </p:blipFill>
        <p:spPr>
          <a:xfrm>
            <a:off x="469036" y="1557102"/>
            <a:ext cx="8205927" cy="4919898"/>
          </a:xfrm>
          <a:prstGeom prst="rect">
            <a:avLst/>
          </a:prstGeom>
        </p:spPr>
      </p:pic>
      <p:sp>
        <p:nvSpPr>
          <p:cNvPr id="7" name="Slide Number Placeholder 6">
            <a:extLst>
              <a:ext uri="{FF2B5EF4-FFF2-40B4-BE49-F238E27FC236}">
                <a16:creationId xmlns:a16="http://schemas.microsoft.com/office/drawing/2014/main" id="{5BB27B75-9AF2-4273-8685-C39B601695D7}"/>
              </a:ext>
            </a:extLst>
          </p:cNvPr>
          <p:cNvSpPr>
            <a:spLocks noGrp="1"/>
          </p:cNvSpPr>
          <p:nvPr>
            <p:ph type="sldNum" sz="quarter" idx="10"/>
          </p:nvPr>
        </p:nvSpPr>
        <p:spPr>
          <a:xfrm>
            <a:off x="688975" y="6271977"/>
            <a:ext cx="685800" cy="476250"/>
          </a:xfrm>
        </p:spPr>
        <p:txBody>
          <a:bodyPr/>
          <a:lstStyle/>
          <a:p>
            <a:pPr>
              <a:defRPr/>
            </a:pPr>
            <a:fld id="{843CCB1A-5FAC-44C2-A958-39EC00897567}" type="slidenum">
              <a:rPr lang="en-US" smtClean="0"/>
              <a:pPr>
                <a:defRPr/>
              </a:pPr>
              <a:t>13</a:t>
            </a:fld>
            <a:endParaRPr lang="en-US" dirty="0"/>
          </a:p>
        </p:txBody>
      </p:sp>
    </p:spTree>
    <p:extLst>
      <p:ext uri="{BB962C8B-B14F-4D97-AF65-F5344CB8AC3E}">
        <p14:creationId xmlns:p14="http://schemas.microsoft.com/office/powerpoint/2010/main" val="3395655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a:extLst>
              <a:ext uri="{FF2B5EF4-FFF2-40B4-BE49-F238E27FC236}">
                <a16:creationId xmlns:a16="http://schemas.microsoft.com/office/drawing/2014/main" id="{F71D73BA-64D9-4928-BEA9-DD8070B21924}"/>
              </a:ext>
            </a:extLst>
          </p:cNvPr>
          <p:cNvPicPr>
            <a:picLocks noChangeAspect="1"/>
          </p:cNvPicPr>
          <p:nvPr/>
        </p:nvPicPr>
        <p:blipFill>
          <a:blip r:embed="rId4"/>
          <a:stretch>
            <a:fillRect/>
          </a:stretch>
        </p:blipFill>
        <p:spPr>
          <a:xfrm>
            <a:off x="0" y="1510553"/>
            <a:ext cx="9144000" cy="4205952"/>
          </a:xfrm>
          <a:prstGeom prst="rect">
            <a:avLst/>
          </a:prstGeom>
        </p:spPr>
      </p:pic>
      <p:sp>
        <p:nvSpPr>
          <p:cNvPr id="8" name="Slide Number Placeholder 7">
            <a:extLst>
              <a:ext uri="{FF2B5EF4-FFF2-40B4-BE49-F238E27FC236}">
                <a16:creationId xmlns:a16="http://schemas.microsoft.com/office/drawing/2014/main" id="{5C6C5E24-7CC4-4FE9-AD37-0C5044774664}"/>
              </a:ext>
            </a:extLst>
          </p:cNvPr>
          <p:cNvSpPr>
            <a:spLocks noGrp="1"/>
          </p:cNvSpPr>
          <p:nvPr>
            <p:ph type="sldNum" sz="quarter" idx="10"/>
          </p:nvPr>
        </p:nvSpPr>
        <p:spPr/>
        <p:txBody>
          <a:bodyPr/>
          <a:lstStyle/>
          <a:p>
            <a:pPr>
              <a:defRPr/>
            </a:pPr>
            <a:fld id="{843CCB1A-5FAC-44C2-A958-39EC00897567}" type="slidenum">
              <a:rPr lang="en-US" smtClean="0"/>
              <a:pPr>
                <a:defRPr/>
              </a:pPr>
              <a:t>14</a:t>
            </a:fld>
            <a:endParaRPr lang="en-US"/>
          </a:p>
        </p:txBody>
      </p:sp>
    </p:spTree>
    <p:extLst>
      <p:ext uri="{BB962C8B-B14F-4D97-AF65-F5344CB8AC3E}">
        <p14:creationId xmlns:p14="http://schemas.microsoft.com/office/powerpoint/2010/main" val="3639658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a:extLst>
              <a:ext uri="{FF2B5EF4-FFF2-40B4-BE49-F238E27FC236}">
                <a16:creationId xmlns:a16="http://schemas.microsoft.com/office/drawing/2014/main" id="{8EA12420-E783-4B93-AB57-388FC677C5C4}"/>
              </a:ext>
            </a:extLst>
          </p:cNvPr>
          <p:cNvPicPr>
            <a:picLocks noChangeAspect="1"/>
          </p:cNvPicPr>
          <p:nvPr/>
        </p:nvPicPr>
        <p:blipFill>
          <a:blip r:embed="rId4"/>
          <a:stretch>
            <a:fillRect/>
          </a:stretch>
        </p:blipFill>
        <p:spPr>
          <a:xfrm>
            <a:off x="0" y="1524000"/>
            <a:ext cx="9144000" cy="4191000"/>
          </a:xfrm>
          <a:prstGeom prst="rect">
            <a:avLst/>
          </a:prstGeom>
        </p:spPr>
      </p:pic>
      <p:sp>
        <p:nvSpPr>
          <p:cNvPr id="8" name="Slide Number Placeholder 7">
            <a:extLst>
              <a:ext uri="{FF2B5EF4-FFF2-40B4-BE49-F238E27FC236}">
                <a16:creationId xmlns:a16="http://schemas.microsoft.com/office/drawing/2014/main" id="{4DED83C5-1D24-4B38-A1C7-F72A4C8B92F2}"/>
              </a:ext>
            </a:extLst>
          </p:cNvPr>
          <p:cNvSpPr>
            <a:spLocks noGrp="1"/>
          </p:cNvSpPr>
          <p:nvPr>
            <p:ph type="sldNum" sz="quarter" idx="10"/>
          </p:nvPr>
        </p:nvSpPr>
        <p:spPr/>
        <p:txBody>
          <a:bodyPr/>
          <a:lstStyle/>
          <a:p>
            <a:pPr>
              <a:defRPr/>
            </a:pPr>
            <a:fld id="{843CCB1A-5FAC-44C2-A958-39EC00897567}" type="slidenum">
              <a:rPr lang="en-US" smtClean="0"/>
              <a:pPr>
                <a:defRPr/>
              </a:pPr>
              <a:t>15</a:t>
            </a:fld>
            <a:endParaRPr lang="en-US"/>
          </a:p>
        </p:txBody>
      </p:sp>
    </p:spTree>
    <p:extLst>
      <p:ext uri="{BB962C8B-B14F-4D97-AF65-F5344CB8AC3E}">
        <p14:creationId xmlns:p14="http://schemas.microsoft.com/office/powerpoint/2010/main" val="3178345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CD445E1A-14D4-439F-9068-0B1561F5FF35}"/>
              </a:ext>
            </a:extLst>
          </p:cNvPr>
          <p:cNvPicPr>
            <a:picLocks noChangeAspect="1"/>
          </p:cNvPicPr>
          <p:nvPr/>
        </p:nvPicPr>
        <p:blipFill>
          <a:blip r:embed="rId4"/>
          <a:stretch>
            <a:fillRect/>
          </a:stretch>
        </p:blipFill>
        <p:spPr>
          <a:xfrm>
            <a:off x="0" y="1499412"/>
            <a:ext cx="9144000" cy="4291788"/>
          </a:xfrm>
          <a:prstGeom prst="rect">
            <a:avLst/>
          </a:prstGeom>
        </p:spPr>
      </p:pic>
      <p:sp>
        <p:nvSpPr>
          <p:cNvPr id="8" name="Slide Number Placeholder 7">
            <a:extLst>
              <a:ext uri="{FF2B5EF4-FFF2-40B4-BE49-F238E27FC236}">
                <a16:creationId xmlns:a16="http://schemas.microsoft.com/office/drawing/2014/main" id="{BA32ED0B-547E-461A-ADAA-5237B98B735E}"/>
              </a:ext>
            </a:extLst>
          </p:cNvPr>
          <p:cNvSpPr>
            <a:spLocks noGrp="1"/>
          </p:cNvSpPr>
          <p:nvPr>
            <p:ph type="sldNum" sz="quarter" idx="10"/>
          </p:nvPr>
        </p:nvSpPr>
        <p:spPr/>
        <p:txBody>
          <a:bodyPr/>
          <a:lstStyle/>
          <a:p>
            <a:pPr>
              <a:defRPr/>
            </a:pPr>
            <a:fld id="{843CCB1A-5FAC-44C2-A958-39EC00897567}" type="slidenum">
              <a:rPr lang="en-US" smtClean="0"/>
              <a:pPr>
                <a:defRPr/>
              </a:pPr>
              <a:t>16</a:t>
            </a:fld>
            <a:endParaRPr lang="en-US"/>
          </a:p>
        </p:txBody>
      </p:sp>
    </p:spTree>
    <p:extLst>
      <p:ext uri="{BB962C8B-B14F-4D97-AF65-F5344CB8AC3E}">
        <p14:creationId xmlns:p14="http://schemas.microsoft.com/office/powerpoint/2010/main" val="3376698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558797"/>
            <a:ext cx="8229600" cy="8838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br>
              <a:rPr lang="en-US" dirty="0">
                <a:solidFill>
                  <a:schemeClr val="tx1"/>
                </a:solidFill>
                <a:latin typeface="+mj-ea"/>
                <a:cs typeface="+mj-ea"/>
              </a:rPr>
            </a:br>
            <a:br>
              <a:rPr lang="en-US" dirty="0">
                <a:solidFill>
                  <a:schemeClr val="tx1"/>
                </a:solidFill>
                <a:latin typeface="+mj-ea"/>
                <a:cs typeface="+mj-ea"/>
              </a:rPr>
            </a:br>
            <a:br>
              <a:rPr lang="en-US" dirty="0">
                <a:solidFill>
                  <a:schemeClr val="tx1"/>
                </a:solidFill>
                <a:latin typeface="+mj-ea"/>
                <a:cs typeface="+mj-ea"/>
              </a:rPr>
            </a:br>
            <a:br>
              <a:rPr lang="en-US" dirty="0">
                <a:solidFill>
                  <a:schemeClr val="tx1"/>
                </a:solidFill>
                <a:latin typeface="+mj-ea"/>
                <a:cs typeface="+mj-ea"/>
              </a:rPr>
            </a:br>
            <a:endParaRPr lang="en-US" sz="2400" dirty="0">
              <a:solidFill>
                <a:schemeClr val="tx1"/>
              </a:solidFill>
              <a:latin typeface="Calibri" panose="020F0502020204030204" pitchFamily="34" charset="0"/>
            </a:endParaRPr>
          </a:p>
        </p:txBody>
      </p:sp>
      <p:sp>
        <p:nvSpPr>
          <p:cNvPr id="5" name="Content Placeholder 4"/>
          <p:cNvSpPr>
            <a:spLocks noGrp="1"/>
          </p:cNvSpPr>
          <p:nvPr>
            <p:ph idx="1"/>
          </p:nvPr>
        </p:nvSpPr>
        <p:spPr>
          <a:xfrm>
            <a:off x="309633" y="1934245"/>
            <a:ext cx="8627992" cy="4586134"/>
          </a:xfrm>
          <a:ln>
            <a:solidFill>
              <a:schemeClr val="accent1"/>
            </a:solidFill>
          </a:ln>
        </p:spPr>
        <p:txBody>
          <a:bodyPr/>
          <a:lstStyle/>
          <a:p>
            <a:pPr algn="ctr">
              <a:buNone/>
              <a:tabLst>
                <a:tab pos="182880" algn="l"/>
              </a:tabLst>
            </a:pPr>
            <a:r>
              <a:rPr lang="en-US" sz="5400" b="1" u="sng" dirty="0">
                <a:solidFill>
                  <a:srgbClr val="000000"/>
                </a:solidFill>
                <a:latin typeface="Calibri"/>
                <a:cs typeface="Calibri"/>
              </a:rPr>
              <a:t>Part 2</a:t>
            </a:r>
            <a:br>
              <a:rPr lang="en-US" sz="5400" b="1" u="sng" dirty="0">
                <a:solidFill>
                  <a:srgbClr val="000000"/>
                </a:solidFill>
                <a:latin typeface="Calibri"/>
                <a:cs typeface="Calibri"/>
              </a:rPr>
            </a:br>
            <a:r>
              <a:rPr lang="en-US" sz="2000" b="1" u="sng" dirty="0">
                <a:solidFill>
                  <a:srgbClr val="000000"/>
                </a:solidFill>
                <a:latin typeface="Calibri"/>
                <a:cs typeface="Calibri"/>
              </a:rPr>
              <a:t> </a:t>
            </a:r>
            <a:r>
              <a:rPr lang="en-US" sz="5400" b="1" dirty="0">
                <a:solidFill>
                  <a:srgbClr val="000000"/>
                </a:solidFill>
                <a:latin typeface="Calibri"/>
                <a:cs typeface="Calibri"/>
              </a:rPr>
              <a:t>nTIDE News</a:t>
            </a:r>
            <a:br>
              <a:rPr lang="en-US" sz="5400" b="1" dirty="0">
                <a:solidFill>
                  <a:srgbClr val="000000"/>
                </a:solidFill>
                <a:latin typeface="Calibri"/>
                <a:cs typeface="Calibri"/>
              </a:rPr>
            </a:br>
            <a:r>
              <a:rPr lang="en-US" sz="2000" b="1" dirty="0">
                <a:solidFill>
                  <a:srgbClr val="000000"/>
                </a:solidFill>
                <a:latin typeface="Calibri"/>
                <a:cs typeface="Calibri"/>
              </a:rPr>
              <a:t> </a:t>
            </a:r>
            <a:endParaRPr lang="en-US" sz="2400" dirty="0">
              <a:solidFill>
                <a:srgbClr val="000000"/>
              </a:solidFill>
              <a:latin typeface="Arial"/>
              <a:cs typeface="Arial"/>
            </a:endParaRPr>
          </a:p>
          <a:p>
            <a:pPr algn="ctr">
              <a:buNone/>
              <a:tabLst>
                <a:tab pos="182880" algn="l"/>
              </a:tabLst>
            </a:pPr>
            <a:endParaRPr lang="en-US" sz="2000" b="1" dirty="0">
              <a:latin typeface="Calibri"/>
              <a:cs typeface="Calibri"/>
            </a:endParaRPr>
          </a:p>
          <a:p>
            <a:pPr algn="ctr">
              <a:buNone/>
              <a:tabLst>
                <a:tab pos="182880" algn="l"/>
              </a:tabLst>
            </a:pPr>
            <a:r>
              <a:rPr lang="en-US" dirty="0">
                <a:solidFill>
                  <a:srgbClr val="000000"/>
                </a:solidFill>
                <a:latin typeface="Calibri"/>
                <a:cs typeface="Calibri"/>
              </a:rPr>
              <a:t>Denise Rozell</a:t>
            </a:r>
            <a:br>
              <a:rPr lang="en-US" dirty="0">
                <a:solidFill>
                  <a:srgbClr val="000000"/>
                </a:solidFill>
                <a:latin typeface="Calibri"/>
                <a:cs typeface="Calibri"/>
              </a:rPr>
            </a:br>
            <a:r>
              <a:rPr lang="en-US" sz="2000" b="1" dirty="0">
                <a:solidFill>
                  <a:srgbClr val="000000"/>
                </a:solidFill>
                <a:latin typeface="Calibri"/>
                <a:cs typeface="Calibri"/>
              </a:rPr>
              <a:t> </a:t>
            </a:r>
            <a:r>
              <a:rPr lang="en-US" sz="2400" dirty="0">
                <a:solidFill>
                  <a:srgbClr val="000000"/>
                </a:solidFill>
                <a:latin typeface="Calibri"/>
                <a:cs typeface="Calibri"/>
              </a:rPr>
              <a:t>Association of University Centers on Disabilities (AUCD</a:t>
            </a:r>
            <a:r>
              <a:rPr lang="en-US" sz="2400" dirty="0">
                <a:latin typeface="Calibri"/>
                <a:cs typeface="Calibri"/>
              </a:rPr>
              <a:t>)</a:t>
            </a:r>
            <a:endParaRPr lang="en-US" sz="2400" dirty="0">
              <a:cs typeface="Arial"/>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2" name="Picture 2"/>
          <p:cNvPicPr>
            <a:picLocks noChangeAspect="1"/>
          </p:cNvPicPr>
          <p:nvPr/>
        </p:nvPicPr>
        <p:blipFill>
          <a:blip r:embed="rId4"/>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9" name="Slide Number Placeholder 8">
            <a:extLst>
              <a:ext uri="{FF2B5EF4-FFF2-40B4-BE49-F238E27FC236}">
                <a16:creationId xmlns:a16="http://schemas.microsoft.com/office/drawing/2014/main" id="{7286A799-1BC7-46DB-8EDE-33CEB27D9643}"/>
              </a:ext>
            </a:extLst>
          </p:cNvPr>
          <p:cNvSpPr>
            <a:spLocks noGrp="1"/>
          </p:cNvSpPr>
          <p:nvPr>
            <p:ph type="sldNum" sz="quarter" idx="10"/>
          </p:nvPr>
        </p:nvSpPr>
        <p:spPr/>
        <p:txBody>
          <a:bodyPr/>
          <a:lstStyle/>
          <a:p>
            <a:pPr>
              <a:defRPr/>
            </a:pPr>
            <a:fld id="{843CCB1A-5FAC-44C2-A958-39EC00897567}" type="slidenum">
              <a:rPr lang="en-US" smtClean="0"/>
              <a:pPr>
                <a:defRPr/>
              </a:pPr>
              <a:t>17</a:t>
            </a:fld>
            <a:endParaRPr lang="en-US"/>
          </a:p>
        </p:txBody>
      </p:sp>
    </p:spTree>
    <p:extLst>
      <p:ext uri="{BB962C8B-B14F-4D97-AF65-F5344CB8AC3E}">
        <p14:creationId xmlns:p14="http://schemas.microsoft.com/office/powerpoint/2010/main" val="3493003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716947"/>
            <a:ext cx="8229600" cy="955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rPr>
              <a:t>Federal Policy Update</a:t>
            </a:r>
          </a:p>
        </p:txBody>
      </p:sp>
      <p:sp>
        <p:nvSpPr>
          <p:cNvPr id="5" name="Content Placeholder 4"/>
          <p:cNvSpPr>
            <a:spLocks noGrp="1"/>
          </p:cNvSpPr>
          <p:nvPr>
            <p:ph idx="1"/>
          </p:nvPr>
        </p:nvSpPr>
        <p:spPr>
          <a:xfrm>
            <a:off x="309633" y="1934245"/>
            <a:ext cx="8627992" cy="4586134"/>
          </a:xfrm>
          <a:ln>
            <a:noFill/>
          </a:ln>
        </p:spPr>
        <p:txBody>
          <a:bodyPr/>
          <a:lstStyle/>
          <a:p>
            <a:pPr>
              <a:spcBef>
                <a:spcPts val="20"/>
              </a:spcBef>
              <a:buFont typeface="Arial"/>
              <a:buChar char="•"/>
              <a:tabLst>
                <a:tab pos="182880" algn="l"/>
              </a:tabLst>
            </a:pPr>
            <a:r>
              <a:rPr lang="en-US" sz="2800" dirty="0">
                <a:latin typeface="Calibri"/>
                <a:cs typeface="Calibri"/>
              </a:rPr>
              <a:t>Appropriations  -- FY 2020 DONE!! </a:t>
            </a:r>
          </a:p>
          <a:p>
            <a:pPr lvl="1">
              <a:spcBef>
                <a:spcPts val="20"/>
              </a:spcBef>
              <a:buFont typeface="Arial"/>
              <a:buChar char="•"/>
              <a:tabLst>
                <a:tab pos="182880" algn="l"/>
              </a:tabLst>
            </a:pPr>
            <a:endParaRPr lang="en-US" dirty="0">
              <a:latin typeface="Calibri"/>
              <a:cs typeface="Calibri"/>
            </a:endParaRPr>
          </a:p>
          <a:p>
            <a:pPr>
              <a:spcBef>
                <a:spcPts val="20"/>
              </a:spcBef>
              <a:buFont typeface="Arial"/>
              <a:buChar char="•"/>
              <a:tabLst>
                <a:tab pos="182880" algn="l"/>
              </a:tabLst>
            </a:pPr>
            <a:r>
              <a:rPr lang="en-US" sz="2800" dirty="0">
                <a:latin typeface="Calibri"/>
                <a:cs typeface="Calibri"/>
              </a:rPr>
              <a:t>MFP, Spousal Impoverishment and other extenders</a:t>
            </a:r>
          </a:p>
          <a:p>
            <a:pPr>
              <a:spcBef>
                <a:spcPts val="20"/>
              </a:spcBef>
              <a:buFont typeface="Arial"/>
              <a:buChar char="•"/>
              <a:tabLst>
                <a:tab pos="182880" algn="l"/>
              </a:tabLst>
            </a:pPr>
            <a:endParaRPr lang="en-US" sz="2800" dirty="0">
              <a:latin typeface="Calibri"/>
              <a:cs typeface="Calibri"/>
            </a:endParaRPr>
          </a:p>
          <a:p>
            <a:pPr>
              <a:spcBef>
                <a:spcPts val="20"/>
              </a:spcBef>
              <a:buFont typeface="Arial"/>
              <a:buChar char="•"/>
              <a:tabLst>
                <a:tab pos="182880" algn="l"/>
              </a:tabLst>
            </a:pPr>
            <a:endParaRPr lang="en-US" sz="2800" dirty="0">
              <a:latin typeface="Calibri"/>
              <a:cs typeface="Calibri"/>
            </a:endParaRPr>
          </a:p>
          <a:p>
            <a:pPr>
              <a:spcBef>
                <a:spcPts val="20"/>
              </a:spcBef>
              <a:buFont typeface="Arial"/>
              <a:buChar char="•"/>
              <a:tabLst>
                <a:tab pos="182880" algn="l"/>
              </a:tabLst>
            </a:pPr>
            <a:r>
              <a:rPr lang="en-US" sz="2800" dirty="0">
                <a:solidFill>
                  <a:schemeClr val="accent1">
                    <a:lumMod val="50000"/>
                  </a:schemeClr>
                </a:solidFill>
                <a:latin typeface="Calibri"/>
                <a:cs typeface="Calibri"/>
                <a:hlinkClick r:id="rId3">
                  <a:extLst>
                    <a:ext uri="{A12FA001-AC4F-418D-AE19-62706E023703}">
                      <ahyp:hlinkClr xmlns:ahyp="http://schemas.microsoft.com/office/drawing/2018/hyperlinkcolor" val="tx"/>
                    </a:ext>
                  </a:extLst>
                </a:hlinkClick>
              </a:rPr>
              <a:t>Social Security Rule </a:t>
            </a:r>
            <a:r>
              <a:rPr lang="en-US" sz="2800" dirty="0">
                <a:latin typeface="Calibri"/>
                <a:cs typeface="Calibri"/>
              </a:rPr>
              <a:t>proposed changes: prove disability every two years under continuing disability reviews – </a:t>
            </a:r>
            <a:r>
              <a:rPr lang="en-US" sz="2800" dirty="0">
                <a:solidFill>
                  <a:schemeClr val="accent1">
                    <a:lumMod val="50000"/>
                  </a:schemeClr>
                </a:solidFill>
                <a:latin typeface="Calibri"/>
                <a:cs typeface="Calibri"/>
                <a:hlinkClick r:id="rId4">
                  <a:extLst>
                    <a:ext uri="{A12FA001-AC4F-418D-AE19-62706E023703}">
                      <ahyp:hlinkClr xmlns:ahyp="http://schemas.microsoft.com/office/drawing/2018/hyperlinkcolor" val="tx"/>
                    </a:ext>
                  </a:extLst>
                </a:hlinkClick>
              </a:rPr>
              <a:t>submit comments </a:t>
            </a:r>
            <a:r>
              <a:rPr lang="en-US" sz="2800" dirty="0">
                <a:latin typeface="Calibri"/>
                <a:cs typeface="Calibri"/>
              </a:rPr>
              <a:t>by January 31, 2020 </a:t>
            </a:r>
          </a:p>
          <a:p>
            <a:pPr>
              <a:spcBef>
                <a:spcPts val="20"/>
              </a:spcBef>
              <a:buFont typeface="Arial"/>
              <a:buChar char="•"/>
              <a:tabLst>
                <a:tab pos="182880" algn="l"/>
              </a:tabLst>
            </a:pPr>
            <a:endParaRPr lang="en-US" dirty="0">
              <a:latin typeface="Calibri"/>
              <a:cs typeface="Calibri"/>
            </a:endParaRPr>
          </a:p>
          <a:p>
            <a:pPr lvl="1">
              <a:spcBef>
                <a:spcPts val="20"/>
              </a:spcBef>
              <a:buFont typeface="Arial"/>
              <a:buChar char="•"/>
              <a:tabLst>
                <a:tab pos="182880" algn="l"/>
              </a:tabLst>
            </a:pPr>
            <a:endParaRPr lang="en-US" sz="3200" dirty="0">
              <a:latin typeface="Calibri"/>
              <a:cs typeface="Calibri"/>
            </a:endParaRPr>
          </a:p>
          <a:p>
            <a:pPr>
              <a:spcBef>
                <a:spcPts val="20"/>
              </a:spcBef>
              <a:buFont typeface="Arial"/>
              <a:buChar char="•"/>
              <a:tabLst>
                <a:tab pos="182880" algn="l"/>
              </a:tabLst>
            </a:pPr>
            <a:endParaRPr lang="en-US" sz="2400" dirty="0">
              <a:latin typeface="Calibri"/>
              <a:cs typeface="Calibri"/>
            </a:endParaRPr>
          </a:p>
          <a:p>
            <a:pPr>
              <a:spcBef>
                <a:spcPts val="20"/>
              </a:spcBef>
              <a:buFont typeface="Arial"/>
              <a:buChar char="•"/>
              <a:tabLst>
                <a:tab pos="182880" algn="l"/>
              </a:tabLst>
            </a:pPr>
            <a:endParaRPr lang="en-US" sz="2400" dirty="0">
              <a:latin typeface="Calibri"/>
              <a:cs typeface="Calibri"/>
            </a:endParaRPr>
          </a:p>
          <a:p>
            <a:pPr marL="0" indent="0">
              <a:spcBef>
                <a:spcPts val="20"/>
              </a:spcBef>
              <a:buNone/>
              <a:tabLst>
                <a:tab pos="182880" algn="l"/>
              </a:tabLst>
            </a:pPr>
            <a:endParaRPr lang="en-US" sz="2400" dirty="0">
              <a:latin typeface="Calibri"/>
              <a:cs typeface="Calibri"/>
            </a:endParaRPr>
          </a:p>
          <a:p>
            <a:pPr>
              <a:spcBef>
                <a:spcPts val="20"/>
              </a:spcBef>
              <a:buFont typeface="Arial"/>
              <a:buChar char="•"/>
              <a:tabLst>
                <a:tab pos="182880" algn="l"/>
              </a:tabLst>
            </a:pPr>
            <a:endParaRPr lang="en-US" sz="2400" dirty="0">
              <a:latin typeface="Calibri"/>
              <a:cs typeface="Calibri"/>
            </a:endParaRPr>
          </a:p>
          <a:p>
            <a:pPr>
              <a:buFont typeface="Arial"/>
              <a:buChar char="•"/>
              <a:tabLst>
                <a:tab pos="182880" algn="l"/>
              </a:tabLst>
            </a:pPr>
            <a:endParaRPr lang="en-US" sz="2800" dirty="0">
              <a:latin typeface="Calibri"/>
              <a:cs typeface="Calibri"/>
            </a:endParaRPr>
          </a:p>
          <a:p>
            <a:pPr>
              <a:buFont typeface="Arial"/>
              <a:buChar cha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5"/>
          <a:stretch>
            <a:fillRect/>
          </a:stretch>
        </p:blipFill>
        <p:spPr>
          <a:xfrm>
            <a:off x="8149266" y="80364"/>
            <a:ext cx="952549" cy="482625"/>
          </a:xfrm>
          <a:prstGeom prst="rect">
            <a:avLst/>
          </a:prstGeom>
        </p:spPr>
      </p:pic>
      <p:pic>
        <p:nvPicPr>
          <p:cNvPr id="2" name="Picture 2"/>
          <p:cNvPicPr>
            <a:picLocks noChangeAspect="1"/>
          </p:cNvPicPr>
          <p:nvPr/>
        </p:nvPicPr>
        <p:blipFill>
          <a:blip r:embed="rId6"/>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947972F5-927B-4341-B04C-31067AD1F87A}"/>
              </a:ext>
            </a:extLst>
          </p:cNvPr>
          <p:cNvSpPr>
            <a:spLocks noGrp="1"/>
          </p:cNvSpPr>
          <p:nvPr>
            <p:ph type="sldNum" sz="quarter" idx="12"/>
          </p:nvPr>
        </p:nvSpPr>
        <p:spPr/>
        <p:txBody>
          <a:bodyPr/>
          <a:lstStyle/>
          <a:p>
            <a:pPr>
              <a:defRPr/>
            </a:pPr>
            <a:fld id="{443C8C51-5C2C-4384-A700-77A3B77AC634}" type="slidenum">
              <a:rPr lang="en-US" smtClean="0"/>
              <a:pPr>
                <a:defRPr/>
              </a:pPr>
              <a:t>18</a:t>
            </a:fld>
            <a:endParaRPr lang="en-US" dirty="0"/>
          </a:p>
        </p:txBody>
      </p:sp>
    </p:spTree>
    <p:extLst>
      <p:ext uri="{BB962C8B-B14F-4D97-AF65-F5344CB8AC3E}">
        <p14:creationId xmlns:p14="http://schemas.microsoft.com/office/powerpoint/2010/main" val="15380731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716947"/>
            <a:ext cx="8229600" cy="7308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rPr>
              <a:t>Census 2020</a:t>
            </a:r>
            <a:br>
              <a:rPr lang="en-US" sz="4000" b="1" dirty="0">
                <a:latin typeface="Calibri" panose="020F0502020204030204" pitchFamily="34" charset="0"/>
                <a:cs typeface="Calibri" panose="020F0502020204030204" pitchFamily="34" charset="0"/>
              </a:rPr>
            </a:br>
            <a:endParaRPr lang="en-US" sz="40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1527605"/>
            <a:ext cx="8627992" cy="4992774"/>
          </a:xfrm>
          <a:ln>
            <a:noFill/>
          </a:ln>
        </p:spPr>
        <p:txBody>
          <a:bodyPr/>
          <a:lstStyle/>
          <a:p>
            <a:pPr>
              <a:spcBef>
                <a:spcPts val="20"/>
              </a:spcBef>
              <a:tabLst>
                <a:tab pos="182880" algn="l"/>
              </a:tabLst>
            </a:pPr>
            <a:r>
              <a:rPr lang="en-US" sz="2800" dirty="0">
                <a:latin typeface="Calibri"/>
                <a:cs typeface="Calibri"/>
              </a:rPr>
              <a:t>People with disabilities identified as hard-to-count population = greater risk of undercount</a:t>
            </a:r>
          </a:p>
          <a:p>
            <a:pPr>
              <a:spcBef>
                <a:spcPts val="20"/>
              </a:spcBef>
              <a:tabLst>
                <a:tab pos="182880" algn="l"/>
              </a:tabLst>
            </a:pPr>
            <a:r>
              <a:rPr lang="en-US" sz="2800" dirty="0">
                <a:latin typeface="Calibri"/>
                <a:cs typeface="Calibri"/>
              </a:rPr>
              <a:t>People with disabilities overrepresented among other hard-to-count groups -- people of color people with low incomes, people experiencing homelessness. </a:t>
            </a:r>
          </a:p>
          <a:p>
            <a:pPr>
              <a:spcBef>
                <a:spcPts val="20"/>
              </a:spcBef>
              <a:tabLst>
                <a:tab pos="182880" algn="l"/>
              </a:tabLst>
            </a:pPr>
            <a:r>
              <a:rPr lang="en-US" sz="2800" dirty="0">
                <a:latin typeface="Calibri"/>
                <a:cs typeface="Calibri"/>
              </a:rPr>
              <a:t>Census important to people with disabilities because:</a:t>
            </a:r>
          </a:p>
          <a:p>
            <a:pPr lvl="1">
              <a:spcBef>
                <a:spcPts val="20"/>
              </a:spcBef>
              <a:tabLst>
                <a:tab pos="182880" algn="l"/>
              </a:tabLst>
            </a:pPr>
            <a:r>
              <a:rPr lang="en-US" sz="2400" dirty="0">
                <a:latin typeface="Calibri"/>
                <a:cs typeface="Calibri"/>
              </a:rPr>
              <a:t>Allocating Congressional districts</a:t>
            </a:r>
          </a:p>
          <a:p>
            <a:pPr lvl="1">
              <a:spcBef>
                <a:spcPts val="20"/>
              </a:spcBef>
              <a:tabLst>
                <a:tab pos="182880" algn="l"/>
              </a:tabLst>
            </a:pPr>
            <a:r>
              <a:rPr lang="en-US" sz="2400" dirty="0">
                <a:latin typeface="Calibri"/>
                <a:cs typeface="Calibri"/>
              </a:rPr>
              <a:t>How federal money gets distributed : IDEA, Title I, SNAP, Medicaid, Housing (Section 811), VR,  </a:t>
            </a:r>
          </a:p>
          <a:p>
            <a:pPr lvl="1">
              <a:spcBef>
                <a:spcPts val="20"/>
              </a:spcBef>
              <a:tabLst>
                <a:tab pos="182880" algn="l"/>
              </a:tabLst>
            </a:pPr>
            <a:endParaRPr lang="en-US" sz="2400" dirty="0">
              <a:latin typeface="Calibri"/>
              <a:cs typeface="Calibri"/>
            </a:endParaRPr>
          </a:p>
          <a:p>
            <a:pPr>
              <a:spcBef>
                <a:spcPts val="20"/>
              </a:spcBef>
              <a:tabLst>
                <a:tab pos="182880" algn="l"/>
              </a:tabLst>
            </a:pPr>
            <a:r>
              <a:rPr lang="en-US" sz="2800" dirty="0">
                <a:latin typeface="Calibri"/>
                <a:cs typeface="Calibri"/>
              </a:rPr>
              <a:t>National Disability Rights Network </a:t>
            </a:r>
          </a:p>
          <a:p>
            <a:pPr>
              <a:spcBef>
                <a:spcPts val="20"/>
              </a:spcBef>
              <a:tabLst>
                <a:tab pos="182880" algn="l"/>
              </a:tabLst>
            </a:pPr>
            <a:endParaRPr lang="en-US" sz="2800" dirty="0">
              <a:latin typeface="Calibri"/>
              <a:cs typeface="Calibri"/>
            </a:endParaRPr>
          </a:p>
          <a:p>
            <a:pPr>
              <a:spcBef>
                <a:spcPts val="20"/>
              </a:spcBef>
              <a:tabLst>
                <a:tab pos="182880" algn="l"/>
              </a:tabLst>
            </a:pPr>
            <a:endParaRPr lang="en-US" sz="2800" dirty="0">
              <a:latin typeface="Calibri"/>
              <a:cs typeface="Calibri"/>
            </a:endParaRPr>
          </a:p>
          <a:p>
            <a:pPr marL="0" indent="0">
              <a:buNone/>
              <a:tabLst>
                <a:tab pos="182880" algn="l"/>
              </a:tabLst>
            </a:pPr>
            <a:endParaRPr lang="en-US" sz="2800" dirty="0">
              <a:latin typeface="Calibri"/>
              <a:cs typeface="Calibri"/>
            </a:endParaRPr>
          </a:p>
          <a:p>
            <a:pPr>
              <a:buFont typeface="Arial"/>
              <a:buChar cha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2" name="Picture 2"/>
          <p:cNvPicPr>
            <a:picLocks noChangeAspect="1"/>
          </p:cNvPicPr>
          <p:nvPr/>
        </p:nvPicPr>
        <p:blipFill>
          <a:blip r:embed="rId4"/>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85BF6719-BBF4-4B41-9929-2672CF053135}"/>
              </a:ext>
            </a:extLst>
          </p:cNvPr>
          <p:cNvSpPr>
            <a:spLocks noGrp="1"/>
          </p:cNvSpPr>
          <p:nvPr>
            <p:ph type="sldNum" sz="quarter" idx="12"/>
          </p:nvPr>
        </p:nvSpPr>
        <p:spPr/>
        <p:txBody>
          <a:bodyPr/>
          <a:lstStyle/>
          <a:p>
            <a:pPr>
              <a:defRPr/>
            </a:pPr>
            <a:fld id="{443C8C51-5C2C-4384-A700-77A3B77AC634}" type="slidenum">
              <a:rPr lang="en-US" smtClean="0"/>
              <a:pPr>
                <a:defRPr/>
              </a:pPr>
              <a:t>19</a:t>
            </a:fld>
            <a:endParaRPr lang="en-US" dirty="0"/>
          </a:p>
        </p:txBody>
      </p:sp>
    </p:spTree>
    <p:extLst>
      <p:ext uri="{BB962C8B-B14F-4D97-AF65-F5344CB8AC3E}">
        <p14:creationId xmlns:p14="http://schemas.microsoft.com/office/powerpoint/2010/main" val="38080614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598D4E-1108-4520-A32F-6D760544203A}"/>
              </a:ext>
            </a:extLst>
          </p:cNvPr>
          <p:cNvGrpSpPr/>
          <p:nvPr/>
        </p:nvGrpSpPr>
        <p:grpSpPr>
          <a:xfrm>
            <a:off x="0" y="0"/>
            <a:ext cx="9144000" cy="6858000"/>
            <a:chOff x="0" y="0"/>
            <a:chExt cx="9144000" cy="685800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Image result for unh iod">
              <a:extLst>
                <a:ext uri="{FF2B5EF4-FFF2-40B4-BE49-F238E27FC236}">
                  <a16:creationId xmlns:a16="http://schemas.microsoft.com/office/drawing/2014/main" id="{C9E716EE-4C23-41B8-9A0E-7D4F45ED4E86}"/>
                </a:ext>
              </a:extLst>
            </p:cNvPr>
            <p:cNvPicPr/>
            <p:nvPr/>
          </p:nvPicPr>
          <p:blipFill rotWithShape="1">
            <a:blip r:embed="rId6">
              <a:extLst>
                <a:ext uri="{28A0092B-C50C-407E-A947-70E740481C1C}">
                  <a14:useLocalDpi xmlns:a14="http://schemas.microsoft.com/office/drawing/2010/main" val="0"/>
                </a:ext>
              </a:extLst>
            </a:blip>
            <a:srcRect l="29562" t="35836" r="21898" b="24940"/>
            <a:stretch/>
          </p:blipFill>
          <p:spPr bwMode="auto">
            <a:xfrm>
              <a:off x="10160" y="0"/>
              <a:ext cx="2047240" cy="2514600"/>
            </a:xfrm>
            <a:prstGeom prst="rect">
              <a:avLst/>
            </a:prstGeom>
            <a:noFill/>
            <a:ln>
              <a:noFill/>
            </a:ln>
            <a:extLst>
              <a:ext uri="{53640926-AAD7-44D8-BBD7-CCE9431645EC}">
                <a14:shadowObscured xmlns:a14="http://schemas.microsoft.com/office/drawing/2010/main"/>
              </a:ext>
            </a:extLst>
          </p:spPr>
        </p:pic>
      </p:grpSp>
      <p:sp>
        <p:nvSpPr>
          <p:cNvPr id="2053" name="Title 1"/>
          <p:cNvSpPr txBox="1">
            <a:spLocks/>
          </p:cNvSpPr>
          <p:nvPr/>
        </p:nvSpPr>
        <p:spPr bwMode="auto">
          <a:xfrm>
            <a:off x="152400" y="2819400"/>
            <a:ext cx="525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2200" dirty="0">
              <a:solidFill>
                <a:schemeClr val="tx2"/>
              </a:solidFill>
            </a:endParaRPr>
          </a:p>
          <a:p>
            <a:pPr algn="ctr"/>
            <a:endParaRPr lang="en-US" sz="4400" dirty="0">
              <a:solidFill>
                <a:schemeClr val="tx2"/>
              </a:solidFill>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4003"/>
            <a:ext cx="9144000" cy="2286000"/>
          </a:xfrm>
          <a:prstGeom prst="rect">
            <a:avLst/>
          </a:prstGeom>
        </p:spPr>
      </p:pic>
      <p:sp>
        <p:nvSpPr>
          <p:cNvPr id="8" name="Subtitle 2"/>
          <p:cNvSpPr txBox="1">
            <a:spLocks/>
          </p:cNvSpPr>
          <p:nvPr/>
        </p:nvSpPr>
        <p:spPr bwMode="auto">
          <a:xfrm>
            <a:off x="5867400" y="5038986"/>
            <a:ext cx="31242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pPr>
            <a:r>
              <a:rPr lang="en-US" sz="2800" dirty="0">
                <a:solidFill>
                  <a:schemeClr val="bg1"/>
                </a:solidFill>
              </a:rPr>
              <a:t>FRIDAY</a:t>
            </a:r>
          </a:p>
          <a:p>
            <a:pPr algn="ctr">
              <a:spcBef>
                <a:spcPct val="20000"/>
              </a:spcBef>
            </a:pPr>
            <a:r>
              <a:rPr lang="en-US" sz="2400" dirty="0">
                <a:solidFill>
                  <a:schemeClr val="bg1"/>
                </a:solidFill>
              </a:rPr>
              <a:t>January 10, 2020</a:t>
            </a:r>
          </a:p>
        </p:txBody>
      </p:sp>
      <p:pic>
        <p:nvPicPr>
          <p:cNvPr id="2" name="nTID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562600" y="4876800"/>
            <a:ext cx="533400" cy="533400"/>
          </a:xfrm>
          <a:prstGeom prst="rect">
            <a:avLst/>
          </a:prstGeom>
        </p:spPr>
      </p:pic>
      <p:sp>
        <p:nvSpPr>
          <p:cNvPr id="11" name="Slide Number Placeholder 10">
            <a:extLst>
              <a:ext uri="{FF2B5EF4-FFF2-40B4-BE49-F238E27FC236}">
                <a16:creationId xmlns:a16="http://schemas.microsoft.com/office/drawing/2014/main" id="{9F3C9AD0-5A2D-4B84-844E-1376F39296BB}"/>
              </a:ext>
            </a:extLst>
          </p:cNvPr>
          <p:cNvSpPr>
            <a:spLocks noGrp="1"/>
          </p:cNvSpPr>
          <p:nvPr>
            <p:ph type="sldNum" sz="quarter" idx="10"/>
          </p:nvPr>
        </p:nvSpPr>
        <p:spPr/>
        <p:txBody>
          <a:bodyPr/>
          <a:lstStyle/>
          <a:p>
            <a:pPr>
              <a:defRPr/>
            </a:pPr>
            <a:fld id="{843CCB1A-5FAC-44C2-A958-39EC00897567}" type="slidenum">
              <a:rPr lang="en-US" smtClean="0"/>
              <a:pPr>
                <a:defRPr/>
              </a:pPr>
              <a:t>2</a:t>
            </a:fld>
            <a:endParaRPr lang="en-US"/>
          </a:p>
        </p:txBody>
      </p:sp>
    </p:spTree>
    <p:extLst>
      <p:ext uri="{BB962C8B-B14F-4D97-AF65-F5344CB8AC3E}">
        <p14:creationId xmlns:p14="http://schemas.microsoft.com/office/powerpoint/2010/main" val="2872347"/>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635" objId="3"/>
        <p14:triggerEvt type="onClick" time="1635" objId="3"/>
        <p14:pauseEvt time="6549" objId="3"/>
        <p14:seekEvt time="6549" objId="3" seek="4826"/>
        <p14:resumeEvt time="6549" objId="3"/>
        <p14:pauseEvt time="41954" objId="3"/>
        <p14:seekEvt time="41954" objId="3" seek="40190"/>
        <p14:resumeEvt time="41954" objId="3"/>
        <p14:stopEvt time="46606" objId="3"/>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716947"/>
            <a:ext cx="8229600" cy="8070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rPr>
              <a:t>Census 2020 </a:t>
            </a:r>
          </a:p>
        </p:txBody>
      </p:sp>
      <p:sp>
        <p:nvSpPr>
          <p:cNvPr id="5" name="Content Placeholder 4"/>
          <p:cNvSpPr>
            <a:spLocks noGrp="1"/>
          </p:cNvSpPr>
          <p:nvPr>
            <p:ph idx="1"/>
          </p:nvPr>
        </p:nvSpPr>
        <p:spPr>
          <a:xfrm>
            <a:off x="309633" y="1603805"/>
            <a:ext cx="8627992" cy="4916574"/>
          </a:xfrm>
          <a:ln>
            <a:noFill/>
          </a:ln>
        </p:spPr>
        <p:txBody>
          <a:bodyPr/>
          <a:lstStyle/>
          <a:p>
            <a:pPr lvl="0"/>
            <a:r>
              <a:rPr lang="en-US" sz="2400" u="sng" dirty="0">
                <a:solidFill>
                  <a:schemeClr val="accent1">
                    <a:lumMod val="50000"/>
                  </a:schemeClr>
                </a:solidFill>
                <a:hlinkClick r:id="rId3">
                  <a:extLst>
                    <a:ext uri="{A12FA001-AC4F-418D-AE19-62706E023703}">
                      <ahyp:hlinkClr xmlns:ahyp="http://schemas.microsoft.com/office/drawing/2018/hyperlinkcolor" val="tx"/>
                    </a:ext>
                  </a:extLst>
                </a:hlinkClick>
              </a:rPr>
              <a:t>The 2020 Census is accessible for everyone</a:t>
            </a:r>
            <a:endParaRPr lang="en-US" sz="2400" dirty="0">
              <a:solidFill>
                <a:schemeClr val="accent1">
                  <a:lumMod val="50000"/>
                </a:schemeClr>
              </a:solidFill>
            </a:endParaRPr>
          </a:p>
          <a:p>
            <a:pPr lvl="0"/>
            <a:r>
              <a:rPr lang="en-US" sz="2400" u="sng" dirty="0">
                <a:solidFill>
                  <a:schemeClr val="accent1">
                    <a:lumMod val="50000"/>
                  </a:schemeClr>
                </a:solidFill>
                <a:hlinkClick r:id="rId4">
                  <a:extLst>
                    <a:ext uri="{A12FA001-AC4F-418D-AE19-62706E023703}">
                      <ahyp:hlinkClr xmlns:ahyp="http://schemas.microsoft.com/office/drawing/2018/hyperlinkcolor" val="tx"/>
                    </a:ext>
                  </a:extLst>
                </a:hlinkClick>
              </a:rPr>
              <a:t>An Accessible 2020 Census: Frequently Asked Questions by the Disability Community about Census Operations</a:t>
            </a:r>
            <a:endParaRPr lang="en-US" sz="2400" dirty="0">
              <a:solidFill>
                <a:schemeClr val="accent1">
                  <a:lumMod val="50000"/>
                </a:schemeClr>
              </a:solidFill>
            </a:endParaRPr>
          </a:p>
          <a:p>
            <a:pPr lvl="0"/>
            <a:r>
              <a:rPr lang="en-US" sz="2400" u="sng" dirty="0">
                <a:solidFill>
                  <a:schemeClr val="accent1">
                    <a:lumMod val="50000"/>
                  </a:schemeClr>
                </a:solidFill>
                <a:hlinkClick r:id="rId5">
                  <a:extLst>
                    <a:ext uri="{A12FA001-AC4F-418D-AE19-62706E023703}">
                      <ahyp:hlinkClr xmlns:ahyp="http://schemas.microsoft.com/office/drawing/2018/hyperlinkcolor" val="tx"/>
                    </a:ext>
                  </a:extLst>
                </a:hlinkClick>
              </a:rPr>
              <a:t>States Ranked by Percent of People with Disabilities Living in Hard-to-Count Census Tracts</a:t>
            </a:r>
            <a:endParaRPr lang="en-US" sz="2400" dirty="0">
              <a:solidFill>
                <a:schemeClr val="accent1">
                  <a:lumMod val="50000"/>
                </a:schemeClr>
              </a:solidFill>
            </a:endParaRPr>
          </a:p>
          <a:p>
            <a:pPr lvl="0"/>
            <a:r>
              <a:rPr lang="en-US" sz="2400" u="sng" dirty="0">
                <a:solidFill>
                  <a:schemeClr val="accent1">
                    <a:lumMod val="50000"/>
                  </a:schemeClr>
                </a:solidFill>
                <a:hlinkClick r:id="rId6">
                  <a:extLst>
                    <a:ext uri="{A12FA001-AC4F-418D-AE19-62706E023703}">
                      <ahyp:hlinkClr xmlns:ahyp="http://schemas.microsoft.com/office/drawing/2018/hyperlinkcolor" val="tx"/>
                    </a:ext>
                  </a:extLst>
                </a:hlinkClick>
              </a:rPr>
              <a:t>Why the Census Matters for People with Disabilities: A Guide to the 2020 Census Operations &amp; Challenges</a:t>
            </a:r>
            <a:endParaRPr lang="en-US" sz="2400" dirty="0">
              <a:solidFill>
                <a:schemeClr val="accent1">
                  <a:lumMod val="50000"/>
                </a:schemeClr>
              </a:solidFill>
            </a:endParaRPr>
          </a:p>
          <a:p>
            <a:pPr lvl="0"/>
            <a:r>
              <a:rPr lang="en-US" sz="2400" u="sng" dirty="0">
                <a:solidFill>
                  <a:schemeClr val="accent1">
                    <a:lumMod val="50000"/>
                  </a:schemeClr>
                </a:solidFill>
                <a:hlinkClick r:id="rId7">
                  <a:extLst>
                    <a:ext uri="{A12FA001-AC4F-418D-AE19-62706E023703}">
                      <ahyp:hlinkClr xmlns:ahyp="http://schemas.microsoft.com/office/drawing/2018/hyperlinkcolor" val="tx"/>
                    </a:ext>
                  </a:extLst>
                </a:hlinkClick>
              </a:rPr>
              <a:t>Get Out the Count Toolkit</a:t>
            </a:r>
            <a:endParaRPr lang="en-US" sz="2400" dirty="0">
              <a:solidFill>
                <a:schemeClr val="accent1">
                  <a:lumMod val="50000"/>
                </a:schemeClr>
              </a:solidFill>
            </a:endParaRPr>
          </a:p>
          <a:p>
            <a:pPr lvl="0"/>
            <a:r>
              <a:rPr lang="en-US" sz="2400" u="sng" dirty="0">
                <a:solidFill>
                  <a:schemeClr val="accent1">
                    <a:lumMod val="50000"/>
                  </a:schemeClr>
                </a:solidFill>
                <a:hlinkClick r:id="rId8">
                  <a:extLst>
                    <a:ext uri="{A12FA001-AC4F-418D-AE19-62706E023703}">
                      <ahyp:hlinkClr xmlns:ahyp="http://schemas.microsoft.com/office/drawing/2018/hyperlinkcolor" val="tx"/>
                    </a:ext>
                  </a:extLst>
                </a:hlinkClick>
              </a:rPr>
              <a:t>2020 Census Group Quarters Operation</a:t>
            </a:r>
            <a:endParaRPr lang="en-US" sz="2400" dirty="0">
              <a:solidFill>
                <a:schemeClr val="accent1">
                  <a:lumMod val="50000"/>
                </a:schemeClr>
              </a:solidFill>
            </a:endParaRPr>
          </a:p>
          <a:p>
            <a:pPr>
              <a:buFont typeface="Arial"/>
              <a:buChar char="•"/>
              <a:tabLst>
                <a:tab pos="182880" algn="l"/>
              </a:tabLst>
            </a:pPr>
            <a:endParaRPr lang="en-US" sz="2800" dirty="0">
              <a:latin typeface="Calibri" panose="020F0502020204030204" pitchFamily="34" charset="0"/>
              <a:cs typeface="Calibri" panose="020F0502020204030204" pitchFamily="34" charset="0"/>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9"/>
          <a:stretch>
            <a:fillRect/>
          </a:stretch>
        </p:blipFill>
        <p:spPr>
          <a:xfrm>
            <a:off x="8149266" y="80364"/>
            <a:ext cx="952549" cy="482625"/>
          </a:xfrm>
          <a:prstGeom prst="rect">
            <a:avLst/>
          </a:prstGeom>
        </p:spPr>
      </p:pic>
      <p:pic>
        <p:nvPicPr>
          <p:cNvPr id="2" name="Picture 2"/>
          <p:cNvPicPr>
            <a:picLocks noChangeAspect="1"/>
          </p:cNvPicPr>
          <p:nvPr/>
        </p:nvPicPr>
        <p:blipFill>
          <a:blip r:embed="rId10"/>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E81E4BBE-C0A7-4527-B339-5F474E1D4B0E}"/>
              </a:ext>
            </a:extLst>
          </p:cNvPr>
          <p:cNvSpPr>
            <a:spLocks noGrp="1"/>
          </p:cNvSpPr>
          <p:nvPr>
            <p:ph type="sldNum" sz="quarter" idx="12"/>
          </p:nvPr>
        </p:nvSpPr>
        <p:spPr/>
        <p:txBody>
          <a:bodyPr/>
          <a:lstStyle/>
          <a:p>
            <a:pPr>
              <a:defRPr/>
            </a:pPr>
            <a:fld id="{443C8C51-5C2C-4384-A700-77A3B77AC634}" type="slidenum">
              <a:rPr lang="en-US" smtClean="0"/>
              <a:pPr>
                <a:defRPr/>
              </a:pPr>
              <a:t>20</a:t>
            </a:fld>
            <a:endParaRPr lang="en-US" dirty="0"/>
          </a:p>
        </p:txBody>
      </p:sp>
    </p:spTree>
    <p:extLst>
      <p:ext uri="{BB962C8B-B14F-4D97-AF65-F5344CB8AC3E}">
        <p14:creationId xmlns:p14="http://schemas.microsoft.com/office/powerpoint/2010/main" val="284852001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268288" y="716947"/>
            <a:ext cx="8418512" cy="8832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dirty="0">
                <a:latin typeface="Calibri" panose="020F0502020204030204" pitchFamily="34" charset="0"/>
                <a:cs typeface="Calibri" panose="020F0502020204030204" pitchFamily="34" charset="0"/>
                <a:hlinkClick r:id="rId3"/>
              </a:rPr>
              <a:t>Call for Peer Reviewers with VR Experience </a:t>
            </a:r>
            <a:endParaRPr lang="en-US" sz="36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1600200"/>
            <a:ext cx="8627992" cy="4920179"/>
          </a:xfrm>
          <a:ln>
            <a:noFill/>
          </a:ln>
        </p:spPr>
        <p:txBody>
          <a:bodyPr/>
          <a:lstStyle/>
          <a:p>
            <a:pPr>
              <a:buFont typeface="Arial"/>
              <a:buChar char="•"/>
              <a:tabLst>
                <a:tab pos="182880" algn="l"/>
              </a:tabLst>
            </a:pPr>
            <a:r>
              <a:rPr lang="en-US" sz="2800" dirty="0">
                <a:latin typeface="Calibri"/>
                <a:cs typeface="Calibri"/>
              </a:rPr>
              <a:t>RSA ; RFPs between April 2020 and September 2020</a:t>
            </a:r>
          </a:p>
          <a:p>
            <a:pPr>
              <a:buFont typeface="Arial"/>
              <a:buChar char="•"/>
              <a:tabLst>
                <a:tab pos="182880" algn="l"/>
              </a:tabLst>
            </a:pPr>
            <a:r>
              <a:rPr lang="en-US" sz="2800" dirty="0">
                <a:latin typeface="Calibri"/>
                <a:cs typeface="Calibri"/>
              </a:rPr>
              <a:t>Fields: </a:t>
            </a:r>
          </a:p>
          <a:p>
            <a:pPr lvl="1">
              <a:buFont typeface="Arial"/>
              <a:buChar char="•"/>
              <a:tabLst>
                <a:tab pos="182880" algn="l"/>
              </a:tabLst>
            </a:pPr>
            <a:r>
              <a:rPr lang="en-US" sz="2400" dirty="0">
                <a:latin typeface="Calibri"/>
                <a:cs typeface="Calibri"/>
              </a:rPr>
              <a:t>Rehabilitation Long-Term Training, </a:t>
            </a:r>
          </a:p>
          <a:p>
            <a:pPr lvl="1">
              <a:buFont typeface="Arial"/>
              <a:buChar char="•"/>
              <a:tabLst>
                <a:tab pos="182880" algn="l"/>
              </a:tabLst>
            </a:pPr>
            <a:r>
              <a:rPr lang="en-US" sz="2400" dirty="0">
                <a:latin typeface="Calibri"/>
                <a:cs typeface="Calibri"/>
              </a:rPr>
              <a:t>Demonstration and Training Programs, </a:t>
            </a:r>
          </a:p>
          <a:p>
            <a:pPr lvl="1">
              <a:buFont typeface="Arial"/>
              <a:buChar char="•"/>
              <a:tabLst>
                <a:tab pos="182880" algn="l"/>
              </a:tabLst>
            </a:pPr>
            <a:r>
              <a:rPr lang="en-US" sz="2400" dirty="0">
                <a:latin typeface="Calibri"/>
                <a:cs typeface="Calibri"/>
              </a:rPr>
              <a:t>Innovative Rehabilitation Training, </a:t>
            </a:r>
          </a:p>
          <a:p>
            <a:pPr lvl="1">
              <a:buFont typeface="Arial"/>
              <a:buChar char="•"/>
              <a:tabLst>
                <a:tab pos="182880" algn="l"/>
              </a:tabLst>
            </a:pPr>
            <a:r>
              <a:rPr lang="en-US" sz="2400" dirty="0">
                <a:latin typeface="Calibri"/>
                <a:cs typeface="Calibri"/>
              </a:rPr>
              <a:t>Parent Training and Information, </a:t>
            </a:r>
          </a:p>
          <a:p>
            <a:pPr lvl="1">
              <a:buFont typeface="Arial"/>
              <a:buChar char="•"/>
              <a:tabLst>
                <a:tab pos="182880" algn="l"/>
              </a:tabLst>
            </a:pPr>
            <a:r>
              <a:rPr lang="en-US" sz="2400" dirty="0">
                <a:latin typeface="Calibri"/>
                <a:cs typeface="Calibri"/>
              </a:rPr>
              <a:t>American Indian Vocational Rehabilitation Services (AIVRS),</a:t>
            </a:r>
          </a:p>
          <a:p>
            <a:pPr lvl="1">
              <a:buFont typeface="Arial"/>
              <a:buChar char="•"/>
              <a:tabLst>
                <a:tab pos="182880" algn="l"/>
              </a:tabLst>
            </a:pPr>
            <a:r>
              <a:rPr lang="en-US" sz="2400" dirty="0">
                <a:latin typeface="Calibri"/>
                <a:cs typeface="Calibri"/>
              </a:rPr>
              <a:t> Vocational Rehabilitation Technical Assistance Centers, </a:t>
            </a:r>
          </a:p>
          <a:p>
            <a:pPr lvl="1">
              <a:buFont typeface="Arial"/>
              <a:buChar char="•"/>
              <a:tabLst>
                <a:tab pos="182880" algn="l"/>
              </a:tabLst>
            </a:pPr>
            <a:r>
              <a:rPr lang="en-US" sz="2400" dirty="0">
                <a:latin typeface="Calibri"/>
                <a:cs typeface="Calibri"/>
              </a:rPr>
              <a:t>Independent Living Services for Older Individuals Who Are Blind (OIB),</a:t>
            </a:r>
          </a:p>
          <a:p>
            <a:pPr>
              <a:buFont typeface="Arial"/>
              <a:buChar char="•"/>
              <a:tabLst>
                <a:tab pos="182880" algn="l"/>
              </a:tabLst>
            </a:pPr>
            <a:r>
              <a:rPr lang="en-US" sz="2800" dirty="0">
                <a:latin typeface="Calibri"/>
                <a:cs typeface="Calibri"/>
              </a:rPr>
              <a:t>Questions: </a:t>
            </a:r>
            <a:r>
              <a:rPr lang="en-US" sz="2800" dirty="0">
                <a:latin typeface="Calibri"/>
                <a:cs typeface="Calibri"/>
                <a:hlinkClick r:id="rId4"/>
              </a:rPr>
              <a:t>RSAPeerReview@ed.gov</a:t>
            </a:r>
            <a:r>
              <a:rPr lang="en-US" sz="2800" dirty="0">
                <a:latin typeface="Calibri"/>
                <a:cs typeface="Calibri"/>
              </a:rPr>
              <a:t> </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5"/>
          <a:stretch>
            <a:fillRect/>
          </a:stretch>
        </p:blipFill>
        <p:spPr>
          <a:xfrm>
            <a:off x="8149266" y="80364"/>
            <a:ext cx="952549" cy="482625"/>
          </a:xfrm>
          <a:prstGeom prst="rect">
            <a:avLst/>
          </a:prstGeom>
        </p:spPr>
      </p:pic>
      <p:pic>
        <p:nvPicPr>
          <p:cNvPr id="2" name="Picture 2"/>
          <p:cNvPicPr>
            <a:picLocks noChangeAspect="1"/>
          </p:cNvPicPr>
          <p:nvPr/>
        </p:nvPicPr>
        <p:blipFill>
          <a:blip r:embed="rId6"/>
          <a:stretch>
            <a:fillRect/>
          </a:stretch>
        </p:blipFill>
        <p:spPr>
          <a:xfrm>
            <a:off x="7372167" y="6374831"/>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6C220E07-7C28-4E18-8B5A-6AA9E44B6546}"/>
              </a:ext>
            </a:extLst>
          </p:cNvPr>
          <p:cNvSpPr>
            <a:spLocks noGrp="1"/>
          </p:cNvSpPr>
          <p:nvPr>
            <p:ph type="sldNum" sz="quarter" idx="12"/>
          </p:nvPr>
        </p:nvSpPr>
        <p:spPr/>
        <p:txBody>
          <a:bodyPr/>
          <a:lstStyle/>
          <a:p>
            <a:pPr>
              <a:defRPr/>
            </a:pPr>
            <a:fld id="{443C8C51-5C2C-4384-A700-77A3B77AC634}" type="slidenum">
              <a:rPr lang="en-US" smtClean="0"/>
              <a:pPr>
                <a:defRPr/>
              </a:pPr>
              <a:t>21</a:t>
            </a:fld>
            <a:endParaRPr lang="en-US" dirty="0"/>
          </a:p>
        </p:txBody>
      </p:sp>
    </p:spTree>
    <p:extLst>
      <p:ext uri="{BB962C8B-B14F-4D97-AF65-F5344CB8AC3E}">
        <p14:creationId xmlns:p14="http://schemas.microsoft.com/office/powerpoint/2010/main" val="24149579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268289" y="716947"/>
            <a:ext cx="8669336" cy="12642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rPr>
              <a:t>RSA Workgroup </a:t>
            </a:r>
            <a:br>
              <a:rPr lang="en-US" sz="4000" b="1" dirty="0">
                <a:latin typeface="Calibri" panose="020F0502020204030204" pitchFamily="34" charset="0"/>
                <a:cs typeface="Calibri" panose="020F0502020204030204" pitchFamily="34" charset="0"/>
              </a:rPr>
            </a:br>
            <a:endParaRPr lang="en-US" sz="40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309633" y="1752475"/>
            <a:ext cx="8627992" cy="4767904"/>
          </a:xfrm>
          <a:ln>
            <a:noFill/>
          </a:ln>
        </p:spPr>
        <p:txBody>
          <a:bodyPr/>
          <a:lstStyle/>
          <a:p>
            <a:pPr>
              <a:buFont typeface="Arial"/>
              <a:buChar char="•"/>
              <a:tabLst>
                <a:tab pos="182880" algn="l"/>
              </a:tabLst>
            </a:pPr>
            <a:r>
              <a:rPr lang="en-US" sz="2800" dirty="0">
                <a:latin typeface="Calibri"/>
                <a:cs typeface="Calibri"/>
              </a:rPr>
              <a:t>Workgroup of Federal and State VR/WINTAC/DOE with data or program expertise to identify how to:</a:t>
            </a:r>
          </a:p>
          <a:p>
            <a:pPr lvl="1">
              <a:buFont typeface="Arial"/>
              <a:buChar char="•"/>
              <a:tabLst>
                <a:tab pos="182880" algn="l"/>
              </a:tabLst>
            </a:pPr>
            <a:r>
              <a:rPr lang="en-US" sz="2400" dirty="0">
                <a:latin typeface="Calibri"/>
                <a:cs typeface="Calibri"/>
              </a:rPr>
              <a:t> use data to best tell the story of the success of the VR program and identify areas for continued evaluation</a:t>
            </a:r>
          </a:p>
          <a:p>
            <a:pPr lvl="1">
              <a:buFont typeface="Arial"/>
              <a:buChar char="•"/>
              <a:tabLst>
                <a:tab pos="182880" algn="l"/>
              </a:tabLst>
            </a:pPr>
            <a:r>
              <a:rPr lang="en-US" sz="2400" dirty="0">
                <a:latin typeface="Calibri"/>
                <a:cs typeface="Calibri"/>
              </a:rPr>
              <a:t>develop tools and information that State VR agencies may use to help assess VR program performance using data that is already being collected</a:t>
            </a:r>
          </a:p>
          <a:p>
            <a:pPr>
              <a:buFont typeface="Arial"/>
              <a:buChar char="•"/>
              <a:tabLst>
                <a:tab pos="182880" algn="l"/>
              </a:tabLst>
            </a:pPr>
            <a:r>
              <a:rPr lang="en-US" sz="2800" dirty="0">
                <a:latin typeface="Calibri"/>
                <a:cs typeface="Calibri"/>
              </a:rPr>
              <a:t>First project re Measurable Skill Gains data reported in Program Years 2017 and 2018. </a:t>
            </a:r>
          </a:p>
          <a:p>
            <a:pPr>
              <a:buFont typeface="Arial"/>
              <a:buChar char="•"/>
              <a:tabLst>
                <a:tab pos="182880" algn="l"/>
              </a:tabLst>
            </a:pPr>
            <a:r>
              <a:rPr lang="en-US" sz="2800" dirty="0">
                <a:latin typeface="Calibri"/>
                <a:cs typeface="Calibri"/>
              </a:rPr>
              <a:t>Upcoming opportunities for stakeholder input </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2" name="Picture 2"/>
          <p:cNvPicPr>
            <a:picLocks noChangeAspect="1"/>
          </p:cNvPicPr>
          <p:nvPr/>
        </p:nvPicPr>
        <p:blipFill>
          <a:blip r:embed="rId4"/>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3C8E297E-365E-41DE-8067-946EA6F49C98}"/>
              </a:ext>
            </a:extLst>
          </p:cNvPr>
          <p:cNvSpPr>
            <a:spLocks noGrp="1"/>
          </p:cNvSpPr>
          <p:nvPr>
            <p:ph type="sldNum" sz="quarter" idx="12"/>
          </p:nvPr>
        </p:nvSpPr>
        <p:spPr/>
        <p:txBody>
          <a:bodyPr/>
          <a:lstStyle/>
          <a:p>
            <a:pPr>
              <a:defRPr/>
            </a:pPr>
            <a:fld id="{443C8C51-5C2C-4384-A700-77A3B77AC634}" type="slidenum">
              <a:rPr lang="en-US" smtClean="0"/>
              <a:pPr>
                <a:defRPr/>
              </a:pPr>
              <a:t>22</a:t>
            </a:fld>
            <a:endParaRPr lang="en-US" dirty="0"/>
          </a:p>
        </p:txBody>
      </p:sp>
    </p:spTree>
    <p:extLst>
      <p:ext uri="{BB962C8B-B14F-4D97-AF65-F5344CB8AC3E}">
        <p14:creationId xmlns:p14="http://schemas.microsoft.com/office/powerpoint/2010/main" val="36589478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9633" y="716947"/>
            <a:ext cx="8627992" cy="8832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rPr>
              <a:t>ODEP Chooses FY2020 States for TA</a:t>
            </a:r>
          </a:p>
        </p:txBody>
      </p:sp>
      <p:sp>
        <p:nvSpPr>
          <p:cNvPr id="5" name="Content Placeholder 4"/>
          <p:cNvSpPr>
            <a:spLocks noGrp="1"/>
          </p:cNvSpPr>
          <p:nvPr>
            <p:ph idx="1"/>
          </p:nvPr>
        </p:nvSpPr>
        <p:spPr>
          <a:xfrm>
            <a:off x="309633" y="1680005"/>
            <a:ext cx="8627992" cy="4840373"/>
          </a:xfrm>
          <a:ln>
            <a:noFill/>
          </a:ln>
        </p:spPr>
        <p:txBody>
          <a:bodyPr/>
          <a:lstStyle/>
          <a:p>
            <a:pPr>
              <a:tabLst>
                <a:tab pos="182880" algn="l"/>
              </a:tabLst>
            </a:pPr>
            <a:r>
              <a:rPr lang="en-US" sz="2800" dirty="0">
                <a:latin typeface="Calibri"/>
                <a:cs typeface="Calibri"/>
              </a:rPr>
              <a:t>Visionary Opportunities to Increase Competitive Employment (VOICE) initiative</a:t>
            </a:r>
          </a:p>
          <a:p>
            <a:pPr>
              <a:tabLst>
                <a:tab pos="182880" algn="l"/>
              </a:tabLst>
            </a:pPr>
            <a:r>
              <a:rPr lang="en-US" sz="2800" dirty="0">
                <a:latin typeface="Calibri"/>
                <a:cs typeface="Calibri"/>
              </a:rPr>
              <a:t> TA to improve employment outcomes within their statewide mental health systems</a:t>
            </a:r>
          </a:p>
          <a:p>
            <a:pPr lvl="1">
              <a:tabLst>
                <a:tab pos="182880" algn="l"/>
              </a:tabLst>
            </a:pPr>
            <a:r>
              <a:rPr lang="en-US" sz="2400" dirty="0">
                <a:latin typeface="Calibri"/>
                <a:cs typeface="Calibri"/>
              </a:rPr>
              <a:t>Arkansas, Colorado, District of Columbia, Indiana, Iowa, Kentucky, Louisiana, Michigan, Missouri, North Carolina, Tennessee, Virginia , Wisconsin</a:t>
            </a:r>
          </a:p>
          <a:p>
            <a:pPr>
              <a:tabLst>
                <a:tab pos="182880" algn="l"/>
              </a:tabLst>
            </a:pPr>
            <a:r>
              <a:rPr lang="en-US" sz="2800" dirty="0">
                <a:latin typeface="Calibri"/>
                <a:cs typeface="Calibri"/>
              </a:rPr>
              <a:t>Policy consulting, technical support &amp; mentoring to support the efforts to increase competitive integrated employment via provider transformation, capacity building , policy development. </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2" name="Picture 2"/>
          <p:cNvPicPr>
            <a:picLocks noChangeAspect="1"/>
          </p:cNvPicPr>
          <p:nvPr/>
        </p:nvPicPr>
        <p:blipFill>
          <a:blip r:embed="rId4"/>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F132D822-D936-447B-93B1-53F6857DA248}"/>
              </a:ext>
            </a:extLst>
          </p:cNvPr>
          <p:cNvSpPr>
            <a:spLocks noGrp="1"/>
          </p:cNvSpPr>
          <p:nvPr>
            <p:ph type="sldNum" sz="quarter" idx="12"/>
          </p:nvPr>
        </p:nvSpPr>
        <p:spPr/>
        <p:txBody>
          <a:bodyPr/>
          <a:lstStyle/>
          <a:p>
            <a:pPr>
              <a:defRPr/>
            </a:pPr>
            <a:fld id="{443C8C51-5C2C-4384-A700-77A3B77AC634}" type="slidenum">
              <a:rPr lang="en-US" smtClean="0"/>
              <a:pPr>
                <a:defRPr/>
              </a:pPr>
              <a:t>23</a:t>
            </a:fld>
            <a:endParaRPr lang="en-US" dirty="0"/>
          </a:p>
        </p:txBody>
      </p:sp>
    </p:spTree>
    <p:extLst>
      <p:ext uri="{BB962C8B-B14F-4D97-AF65-F5344CB8AC3E}">
        <p14:creationId xmlns:p14="http://schemas.microsoft.com/office/powerpoint/2010/main" val="22646425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52400" y="490954"/>
            <a:ext cx="8785225" cy="1414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u="sng" dirty="0">
                <a:latin typeface="Calibri" panose="020F0502020204030204" pitchFamily="34" charset="0"/>
                <a:cs typeface="Calibri" panose="020F0502020204030204" pitchFamily="34" charset="0"/>
                <a:hlinkClick r:id="rId3"/>
              </a:rPr>
              <a:t>Disparities in Vocational Supports for Black Young Adults with Mental Health Conditions</a:t>
            </a:r>
            <a:endParaRPr lang="en-US" sz="3600" b="1" dirty="0">
              <a:latin typeface="Calibri" panose="020F0502020204030204" pitchFamily="34" charset="0"/>
              <a:cs typeface="Calibri" panose="020F0502020204030204" pitchFamily="34" charset="0"/>
            </a:endParaRPr>
          </a:p>
        </p:txBody>
      </p:sp>
      <p:sp>
        <p:nvSpPr>
          <p:cNvPr id="5" name="Content Placeholder 4"/>
          <p:cNvSpPr>
            <a:spLocks noGrp="1"/>
          </p:cNvSpPr>
          <p:nvPr>
            <p:ph idx="1"/>
          </p:nvPr>
        </p:nvSpPr>
        <p:spPr>
          <a:xfrm>
            <a:off x="191135" y="1904999"/>
            <a:ext cx="8627992" cy="4819651"/>
          </a:xfrm>
          <a:ln>
            <a:noFill/>
          </a:ln>
        </p:spPr>
        <p:txBody>
          <a:bodyPr/>
          <a:lstStyle/>
          <a:p>
            <a:pPr>
              <a:tabLst>
                <a:tab pos="182880" algn="l"/>
              </a:tabLst>
            </a:pPr>
            <a:r>
              <a:rPr lang="en-US" sz="2400" dirty="0">
                <a:latin typeface="Calibri" panose="020F0502020204030204" pitchFamily="34" charset="0"/>
                <a:cs typeface="Calibri" panose="020F0502020204030204" pitchFamily="34" charset="0"/>
              </a:rPr>
              <a:t>The NIDILRR-funded </a:t>
            </a:r>
            <a:r>
              <a:rPr lang="en-US" sz="2400" u="sng" dirty="0">
                <a:solidFill>
                  <a:schemeClr val="accent1">
                    <a:lumMod val="5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Learning and Working During the Transition to Adulthood Rehabilitation Research and Training Center (Transitions ACR)</a:t>
            </a:r>
            <a:endParaRPr lang="en-US" sz="2400" u="sng" dirty="0">
              <a:solidFill>
                <a:schemeClr val="accent1">
                  <a:lumMod val="50000"/>
                </a:schemeClr>
              </a:solidFill>
              <a:latin typeface="Calibri" panose="020F0502020204030204" pitchFamily="34" charset="0"/>
              <a:cs typeface="Calibri" panose="020F0502020204030204" pitchFamily="34" charset="0"/>
            </a:endParaRPr>
          </a:p>
          <a:p>
            <a:pPr lvl="1">
              <a:tabLst>
                <a:tab pos="182880" algn="l"/>
              </a:tabLst>
            </a:pPr>
            <a:r>
              <a:rPr lang="en-US" sz="2400" dirty="0">
                <a:latin typeface="Calibri" panose="020F0502020204030204" pitchFamily="34" charset="0"/>
                <a:cs typeface="Calibri" panose="020F0502020204030204" pitchFamily="34" charset="0"/>
              </a:rPr>
              <a:t>significant disparities in delivery and outcomes of vocational services between white and black people with disabilities, </a:t>
            </a:r>
          </a:p>
          <a:p>
            <a:pPr lvl="1">
              <a:tabLst>
                <a:tab pos="182880" algn="l"/>
              </a:tabLst>
            </a:pPr>
            <a:r>
              <a:rPr lang="en-US" sz="2400" dirty="0">
                <a:latin typeface="Calibri" panose="020F0502020204030204" pitchFamily="34" charset="0"/>
                <a:cs typeface="Calibri" panose="020F0502020204030204" pitchFamily="34" charset="0"/>
              </a:rPr>
              <a:t>current research on barriers and facilitators to employment for Black young adults with disabilities, </a:t>
            </a:r>
          </a:p>
          <a:p>
            <a:pPr lvl="1">
              <a:tabLst>
                <a:tab pos="182880" algn="l"/>
              </a:tabLst>
            </a:pPr>
            <a:r>
              <a:rPr lang="en-US" sz="2400" dirty="0">
                <a:latin typeface="Calibri" panose="020F0502020204030204" pitchFamily="34" charset="0"/>
                <a:cs typeface="Calibri" panose="020F0502020204030204" pitchFamily="34" charset="0"/>
              </a:rPr>
              <a:t>how vocational service agencies may struggle to meet needs of young adults with disabilities from marginalized racial/ethnic backgrounds.</a:t>
            </a:r>
          </a:p>
          <a:p>
            <a:pPr>
              <a:tabLst>
                <a:tab pos="182880" algn="l"/>
              </a:tabLst>
            </a:pPr>
            <a:r>
              <a:rPr lang="en-US" sz="2400" dirty="0">
                <a:latin typeface="Calibri" panose="020F0502020204030204" pitchFamily="34" charset="0"/>
                <a:cs typeface="Calibri" panose="020F0502020204030204" pitchFamily="34" charset="0"/>
              </a:rPr>
              <a:t>List of more research needed</a:t>
            </a:r>
          </a:p>
          <a:p>
            <a:pPr>
              <a:tabLst>
                <a:tab pos="182880" algn="l"/>
              </a:tabLst>
            </a:pPr>
            <a:r>
              <a:rPr lang="en-US" sz="2400" dirty="0">
                <a:latin typeface="Calibri" panose="020F0502020204030204" pitchFamily="34" charset="0"/>
                <a:cs typeface="Calibri" panose="020F0502020204030204" pitchFamily="34" charset="0"/>
              </a:rPr>
              <a:t>Resources</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5"/>
          <a:stretch>
            <a:fillRect/>
          </a:stretch>
        </p:blipFill>
        <p:spPr>
          <a:xfrm>
            <a:off x="8149266" y="80364"/>
            <a:ext cx="952549" cy="482625"/>
          </a:xfrm>
          <a:prstGeom prst="rect">
            <a:avLst/>
          </a:prstGeom>
        </p:spPr>
      </p:pic>
      <p:pic>
        <p:nvPicPr>
          <p:cNvPr id="2" name="Picture 2"/>
          <p:cNvPicPr>
            <a:picLocks noChangeAspect="1"/>
          </p:cNvPicPr>
          <p:nvPr/>
        </p:nvPicPr>
        <p:blipFill>
          <a:blip r:embed="rId6"/>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8FF2B53B-5F02-4D82-94FB-C89DFC4E61BC}"/>
              </a:ext>
            </a:extLst>
          </p:cNvPr>
          <p:cNvSpPr>
            <a:spLocks noGrp="1"/>
          </p:cNvSpPr>
          <p:nvPr>
            <p:ph type="sldNum" sz="quarter" idx="12"/>
          </p:nvPr>
        </p:nvSpPr>
        <p:spPr>
          <a:xfrm>
            <a:off x="3935412" y="6367046"/>
            <a:ext cx="609600" cy="476250"/>
          </a:xfrm>
        </p:spPr>
        <p:txBody>
          <a:bodyPr/>
          <a:lstStyle/>
          <a:p>
            <a:pPr>
              <a:defRPr/>
            </a:pPr>
            <a:fld id="{443C8C51-5C2C-4384-A700-77A3B77AC634}" type="slidenum">
              <a:rPr lang="en-US" smtClean="0"/>
              <a:pPr>
                <a:defRPr/>
              </a:pPr>
              <a:t>24</a:t>
            </a:fld>
            <a:endParaRPr lang="en-US" dirty="0"/>
          </a:p>
        </p:txBody>
      </p:sp>
    </p:spTree>
    <p:extLst>
      <p:ext uri="{BB962C8B-B14F-4D97-AF65-F5344CB8AC3E}">
        <p14:creationId xmlns:p14="http://schemas.microsoft.com/office/powerpoint/2010/main" val="41211466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716947"/>
            <a:ext cx="8229600" cy="11880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rPr>
              <a:t>Self Determination and Supported Decision-Making </a:t>
            </a:r>
          </a:p>
        </p:txBody>
      </p:sp>
      <p:sp>
        <p:nvSpPr>
          <p:cNvPr id="5" name="Content Placeholder 4"/>
          <p:cNvSpPr>
            <a:spLocks noGrp="1"/>
          </p:cNvSpPr>
          <p:nvPr>
            <p:ph idx="1"/>
          </p:nvPr>
        </p:nvSpPr>
        <p:spPr>
          <a:xfrm>
            <a:off x="309633" y="2060878"/>
            <a:ext cx="8627992" cy="4716758"/>
          </a:xfrm>
          <a:ln>
            <a:noFill/>
          </a:ln>
        </p:spPr>
        <p:txBody>
          <a:bodyPr/>
          <a:lstStyle/>
          <a:p>
            <a:pPr>
              <a:buFont typeface="Arial"/>
              <a:buChar char="•"/>
              <a:tabLst>
                <a:tab pos="182880" algn="l"/>
              </a:tabLst>
            </a:pPr>
            <a:r>
              <a:rPr lang="en-US" sz="2400" dirty="0">
                <a:latin typeface="Calibri"/>
                <a:cs typeface="Calibri"/>
                <a:hlinkClick r:id="rId3"/>
              </a:rPr>
              <a:t>Impact: Feature Issue on Self-Determination and Supported Decision-Making for People with Intellectual, Developmental, and Other Disabilities</a:t>
            </a:r>
            <a:endParaRPr lang="en-US" sz="2400" dirty="0">
              <a:latin typeface="Calibri"/>
              <a:cs typeface="Calibri"/>
            </a:endParaRPr>
          </a:p>
          <a:p>
            <a:pPr>
              <a:buFont typeface="Arial"/>
              <a:buChar char="•"/>
              <a:tabLst>
                <a:tab pos="182880" algn="l"/>
              </a:tabLst>
            </a:pPr>
            <a:r>
              <a:rPr lang="en-US" sz="2400" dirty="0">
                <a:latin typeface="Calibri"/>
                <a:cs typeface="Calibri"/>
              </a:rPr>
              <a:t>Institute on Community Integration, RTC on Community Living, University of Minnesota, Bol. 32, No. 1</a:t>
            </a:r>
          </a:p>
          <a:p>
            <a:pPr>
              <a:buFont typeface="Arial"/>
              <a:buChar char="•"/>
              <a:tabLst>
                <a:tab pos="182880" algn="l"/>
              </a:tabLst>
            </a:pPr>
            <a:r>
              <a:rPr lang="en-US" sz="2400" dirty="0">
                <a:latin typeface="Calibri"/>
                <a:cs typeface="Calibri"/>
              </a:rPr>
              <a:t>How people with disabilities are experiencing self-determination in the U.S. and other countries, and at the emergence of Supported Decision-Making (SDM)</a:t>
            </a:r>
          </a:p>
          <a:p>
            <a:pPr lvl="1">
              <a:buFont typeface="Arial"/>
              <a:buChar char="•"/>
              <a:tabLst>
                <a:tab pos="182880" algn="l"/>
              </a:tabLst>
            </a:pPr>
            <a:r>
              <a:rPr lang="en-US" sz="2000" i="1" dirty="0">
                <a:latin typeface="Calibri"/>
                <a:cs typeface="Calibri"/>
              </a:rPr>
              <a:t>Self-Determination Cultural Differences in Perception and Practice </a:t>
            </a:r>
          </a:p>
          <a:p>
            <a:pPr lvl="1">
              <a:buFont typeface="Arial"/>
              <a:buChar char="•"/>
              <a:tabLst>
                <a:tab pos="182880" algn="l"/>
              </a:tabLst>
            </a:pPr>
            <a:r>
              <a:rPr lang="en-US" sz="2000" i="1" dirty="0">
                <a:latin typeface="Calibri"/>
                <a:cs typeface="Calibri"/>
              </a:rPr>
              <a:t>A Global Snap[shot of Self-Determination and People with Disabilities</a:t>
            </a:r>
          </a:p>
          <a:p>
            <a:pPr>
              <a:buFont typeface="Arial"/>
              <a:buChar char="•"/>
              <a:tabLst>
                <a:tab pos="182880" algn="l"/>
              </a:tabLst>
            </a:pPr>
            <a:r>
              <a:rPr lang="en-US" sz="2400" dirty="0">
                <a:latin typeface="Calibri"/>
                <a:cs typeface="Calibri"/>
              </a:rPr>
              <a:t>Available in the interactive digital edition with bonus content (videos, webinars, podcasts) and also in print</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372167" y="6374831"/>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01B0DDC1-6360-4671-93CF-274875EC1AAD}"/>
              </a:ext>
            </a:extLst>
          </p:cNvPr>
          <p:cNvSpPr>
            <a:spLocks noGrp="1"/>
          </p:cNvSpPr>
          <p:nvPr>
            <p:ph type="sldNum" sz="quarter" idx="12"/>
          </p:nvPr>
        </p:nvSpPr>
        <p:spPr>
          <a:xfrm>
            <a:off x="-1219" y="6393950"/>
            <a:ext cx="609600" cy="476250"/>
          </a:xfrm>
        </p:spPr>
        <p:txBody>
          <a:bodyPr/>
          <a:lstStyle/>
          <a:p>
            <a:pPr>
              <a:defRPr/>
            </a:pPr>
            <a:fld id="{443C8C51-5C2C-4384-A700-77A3B77AC634}" type="slidenum">
              <a:rPr lang="en-US" smtClean="0"/>
              <a:pPr>
                <a:defRPr/>
              </a:pPr>
              <a:t>25</a:t>
            </a:fld>
            <a:endParaRPr lang="en-US" dirty="0"/>
          </a:p>
        </p:txBody>
      </p:sp>
    </p:spTree>
    <p:extLst>
      <p:ext uri="{BB962C8B-B14F-4D97-AF65-F5344CB8AC3E}">
        <p14:creationId xmlns:p14="http://schemas.microsoft.com/office/powerpoint/2010/main" val="9042525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716947"/>
            <a:ext cx="8229600" cy="12642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dirty="0">
                <a:latin typeface="Calibri" panose="020F0502020204030204" pitchFamily="34" charset="0"/>
                <a:cs typeface="Calibri" panose="020F0502020204030204" pitchFamily="34" charset="0"/>
              </a:rPr>
              <a:t>Culturally and Linguistically Diverse (CLD) Students with Learning Disabilities (LD)</a:t>
            </a:r>
          </a:p>
        </p:txBody>
      </p:sp>
      <p:sp>
        <p:nvSpPr>
          <p:cNvPr id="5" name="Content Placeholder 4"/>
          <p:cNvSpPr>
            <a:spLocks noGrp="1"/>
          </p:cNvSpPr>
          <p:nvPr>
            <p:ph idx="1"/>
          </p:nvPr>
        </p:nvSpPr>
        <p:spPr>
          <a:xfrm>
            <a:off x="309633" y="2057276"/>
            <a:ext cx="8627992" cy="4648324"/>
          </a:xfrm>
          <a:ln>
            <a:noFill/>
          </a:ln>
        </p:spPr>
        <p:txBody>
          <a:bodyPr/>
          <a:lstStyle/>
          <a:p>
            <a:pPr>
              <a:tabLst>
                <a:tab pos="182880" algn="l"/>
              </a:tabLst>
            </a:pPr>
            <a:r>
              <a:rPr lang="en-US" sz="2400" dirty="0">
                <a:latin typeface="Calibri" panose="020F0502020204030204" pitchFamily="34" charset="0"/>
                <a:cs typeface="Calibri" panose="020F0502020204030204" pitchFamily="34" charset="0"/>
                <a:hlinkClick r:id="rId3"/>
              </a:rPr>
              <a:t>Parental Expectations of Postsecondary Outcomes for Diverse Students with Learning Disabilities: A Funds of Knowledge and Social Capital Approach to Transition Planning </a:t>
            </a:r>
            <a:endParaRPr lang="en-US" sz="2400" dirty="0">
              <a:latin typeface="Calibri" panose="020F0502020204030204" pitchFamily="34" charset="0"/>
              <a:cs typeface="Calibri" panose="020F0502020204030204" pitchFamily="34" charset="0"/>
            </a:endParaRPr>
          </a:p>
          <a:p>
            <a:pPr>
              <a:tabLst>
                <a:tab pos="182880" algn="l"/>
              </a:tabLst>
            </a:pPr>
            <a:r>
              <a:rPr lang="en-US" sz="2600" dirty="0">
                <a:latin typeface="Calibri" panose="020F0502020204030204" pitchFamily="34" charset="0"/>
                <a:cs typeface="Calibri" panose="020F0502020204030204" pitchFamily="34" charset="0"/>
              </a:rPr>
              <a:t>Sara Werner Juarez, Gabriel Chaparro, Cecilia Rios-Aguilar &amp; Nancy </a:t>
            </a:r>
            <a:r>
              <a:rPr lang="en-US" sz="2600" dirty="0" err="1">
                <a:latin typeface="Calibri" panose="020F0502020204030204" pitchFamily="34" charset="0"/>
                <a:cs typeface="Calibri" panose="020F0502020204030204" pitchFamily="34" charset="0"/>
              </a:rPr>
              <a:t>Guarneros</a:t>
            </a:r>
            <a:r>
              <a:rPr lang="en-US" sz="2600" dirty="0">
                <a:latin typeface="Calibri" panose="020F0502020204030204" pitchFamily="34" charset="0"/>
                <a:cs typeface="Calibri" panose="020F0502020204030204" pitchFamily="34" charset="0"/>
              </a:rPr>
              <a:t> (2019); Journal of Latinos and Education</a:t>
            </a:r>
          </a:p>
          <a:p>
            <a:pPr>
              <a:tabLst>
                <a:tab pos="182880" algn="l"/>
              </a:tabLst>
            </a:pPr>
            <a:r>
              <a:rPr lang="en-US" sz="2600" dirty="0">
                <a:latin typeface="Calibri" panose="020F0502020204030204" pitchFamily="34" charset="0"/>
                <a:cs typeface="Calibri" panose="020F0502020204030204" pitchFamily="34" charset="0"/>
              </a:rPr>
              <a:t>CLD students with LD are persistently underrepresented in higher ed;  lower postsecondary outcomes than non-minority peers</a:t>
            </a:r>
          </a:p>
          <a:p>
            <a:pPr>
              <a:tabLst>
                <a:tab pos="182880" algn="l"/>
              </a:tabLst>
            </a:pPr>
            <a:r>
              <a:rPr lang="en-US" sz="2600" dirty="0">
                <a:latin typeface="Calibri" panose="020F0502020204030204" pitchFamily="34" charset="0"/>
                <a:cs typeface="Calibri" panose="020F0502020204030204" pitchFamily="34" charset="0"/>
              </a:rPr>
              <a:t>examine the relationships between funds of knowledge, social capital, parental expectations, and goals via sample of individualized transition plans</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734965" y="630715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F5D38620-0F48-4BA7-983F-2E4BE66CF4C7}"/>
              </a:ext>
            </a:extLst>
          </p:cNvPr>
          <p:cNvSpPr>
            <a:spLocks noGrp="1"/>
          </p:cNvSpPr>
          <p:nvPr>
            <p:ph type="sldNum" sz="quarter" idx="12"/>
          </p:nvPr>
        </p:nvSpPr>
        <p:spPr/>
        <p:txBody>
          <a:bodyPr/>
          <a:lstStyle/>
          <a:p>
            <a:pPr>
              <a:defRPr/>
            </a:pPr>
            <a:fld id="{443C8C51-5C2C-4384-A700-77A3B77AC634}" type="slidenum">
              <a:rPr lang="en-US" smtClean="0"/>
              <a:pPr>
                <a:defRPr/>
              </a:pPr>
              <a:t>26</a:t>
            </a:fld>
            <a:endParaRPr lang="en-US" dirty="0"/>
          </a:p>
        </p:txBody>
      </p:sp>
    </p:spTree>
    <p:extLst>
      <p:ext uri="{BB962C8B-B14F-4D97-AF65-F5344CB8AC3E}">
        <p14:creationId xmlns:p14="http://schemas.microsoft.com/office/powerpoint/2010/main" val="7229049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52400" y="715388"/>
            <a:ext cx="8627992" cy="11916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rPr>
              <a:t>Culturally and Linguistically Diverse Students with LD (con) </a:t>
            </a:r>
          </a:p>
        </p:txBody>
      </p:sp>
      <p:sp>
        <p:nvSpPr>
          <p:cNvPr id="5" name="Content Placeholder 4"/>
          <p:cNvSpPr>
            <a:spLocks noGrp="1"/>
          </p:cNvSpPr>
          <p:nvPr>
            <p:ph idx="1"/>
          </p:nvPr>
        </p:nvSpPr>
        <p:spPr>
          <a:xfrm>
            <a:off x="309633" y="1981200"/>
            <a:ext cx="8627992" cy="4539179"/>
          </a:xfrm>
          <a:ln>
            <a:noFill/>
          </a:ln>
        </p:spPr>
        <p:txBody>
          <a:bodyPr/>
          <a:lstStyle/>
          <a:p>
            <a:pPr>
              <a:buFont typeface="Arial"/>
              <a:buChar char="•"/>
              <a:tabLst>
                <a:tab pos="182880" algn="l"/>
              </a:tabLst>
            </a:pPr>
            <a:r>
              <a:rPr lang="en-US" sz="2800" dirty="0">
                <a:latin typeface="Calibri"/>
                <a:cs typeface="Calibri"/>
              </a:rPr>
              <a:t>Findings:</a:t>
            </a:r>
          </a:p>
          <a:p>
            <a:pPr lvl="1">
              <a:buFont typeface="Arial"/>
              <a:buChar char="•"/>
              <a:tabLst>
                <a:tab pos="182880" algn="l"/>
              </a:tabLst>
            </a:pPr>
            <a:r>
              <a:rPr lang="en-US" dirty="0">
                <a:latin typeface="Calibri"/>
                <a:cs typeface="Calibri"/>
              </a:rPr>
              <a:t>Parents of CLD children with LD have high educational expectations and philosophies</a:t>
            </a:r>
          </a:p>
          <a:p>
            <a:pPr lvl="1">
              <a:buFont typeface="Arial"/>
              <a:buChar char="•"/>
              <a:tabLst>
                <a:tab pos="182880" algn="l"/>
              </a:tabLst>
            </a:pPr>
            <a:r>
              <a:rPr lang="en-US" dirty="0">
                <a:latin typeface="Calibri"/>
                <a:cs typeface="Calibri"/>
              </a:rPr>
              <a:t>Goals established in students’ transition plans do not reflect these expectations</a:t>
            </a:r>
          </a:p>
          <a:p>
            <a:pPr lvl="1">
              <a:buFont typeface="Arial"/>
              <a:buChar char="•"/>
              <a:tabLst>
                <a:tab pos="182880" algn="l"/>
              </a:tabLst>
            </a:pPr>
            <a:r>
              <a:rPr lang="en-US" dirty="0">
                <a:latin typeface="Calibri"/>
                <a:cs typeface="Calibri"/>
              </a:rPr>
              <a:t>Connection between high expectations and those who build capital through support groups</a:t>
            </a:r>
          </a:p>
          <a:p>
            <a:pPr lvl="1">
              <a:buFont typeface="Arial"/>
              <a:buChar char="•"/>
              <a:tabLst>
                <a:tab pos="182880" algn="l"/>
              </a:tabLst>
            </a:pPr>
            <a:r>
              <a:rPr lang="en-US" dirty="0">
                <a:latin typeface="Calibri"/>
                <a:cs typeface="Calibri"/>
              </a:rPr>
              <a:t>Limitations and future research discussed </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2" name="Picture 2"/>
          <p:cNvPicPr>
            <a:picLocks noChangeAspect="1"/>
          </p:cNvPicPr>
          <p:nvPr/>
        </p:nvPicPr>
        <p:blipFill>
          <a:blip r:embed="rId4"/>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0D25FCEC-DFC2-4ED8-A3E3-E35DFE66DDCA}"/>
              </a:ext>
            </a:extLst>
          </p:cNvPr>
          <p:cNvSpPr>
            <a:spLocks noGrp="1"/>
          </p:cNvSpPr>
          <p:nvPr>
            <p:ph type="sldNum" sz="quarter" idx="12"/>
          </p:nvPr>
        </p:nvSpPr>
        <p:spPr/>
        <p:txBody>
          <a:bodyPr/>
          <a:lstStyle/>
          <a:p>
            <a:pPr>
              <a:defRPr/>
            </a:pPr>
            <a:fld id="{443C8C51-5C2C-4384-A700-77A3B77AC634}" type="slidenum">
              <a:rPr lang="en-US" smtClean="0"/>
              <a:pPr>
                <a:defRPr/>
              </a:pPr>
              <a:t>27</a:t>
            </a:fld>
            <a:endParaRPr lang="en-US" dirty="0"/>
          </a:p>
        </p:txBody>
      </p:sp>
    </p:spTree>
    <p:extLst>
      <p:ext uri="{BB962C8B-B14F-4D97-AF65-F5344CB8AC3E}">
        <p14:creationId xmlns:p14="http://schemas.microsoft.com/office/powerpoint/2010/main" val="36045431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57200" y="716947"/>
            <a:ext cx="8229600" cy="6371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hlinkClick r:id="rId3"/>
              </a:rPr>
              <a:t>Disability Policy Seminar</a:t>
            </a:r>
            <a:br>
              <a:rPr lang="en-US" sz="4000" b="1" dirty="0">
                <a:latin typeface="Calibri" panose="020F0502020204030204" pitchFamily="34" charset="0"/>
                <a:cs typeface="Calibri" panose="020F0502020204030204" pitchFamily="34" charset="0"/>
                <a:hlinkClick r:id="rId3"/>
              </a:rPr>
            </a:br>
            <a:endParaRPr lang="en-US" sz="4000" b="1" dirty="0">
              <a:latin typeface="Calibri" panose="020F0502020204030204" pitchFamily="34" charset="0"/>
              <a:cs typeface="Calibri" panose="020F0502020204030204" pitchFamily="34" charset="0"/>
              <a:hlinkClick r:id="rId3"/>
            </a:endParaRPr>
          </a:p>
        </p:txBody>
      </p:sp>
      <p:sp>
        <p:nvSpPr>
          <p:cNvPr id="5" name="Content Placeholder 4"/>
          <p:cNvSpPr>
            <a:spLocks noGrp="1"/>
          </p:cNvSpPr>
          <p:nvPr>
            <p:ph idx="1"/>
          </p:nvPr>
        </p:nvSpPr>
        <p:spPr>
          <a:xfrm>
            <a:off x="309633" y="1752475"/>
            <a:ext cx="8627992" cy="4767904"/>
          </a:xfrm>
          <a:ln>
            <a:noFill/>
          </a:ln>
        </p:spPr>
        <p:txBody>
          <a:bodyPr/>
          <a:lstStyle/>
          <a:p>
            <a:pPr>
              <a:tabLst>
                <a:tab pos="182880" algn="l"/>
              </a:tabLst>
            </a:pPr>
            <a:r>
              <a:rPr lang="en-US" sz="2800" dirty="0">
                <a:latin typeface="Calibri"/>
                <a:cs typeface="Calibri"/>
              </a:rPr>
              <a:t>Opportunity for 700+ passionate advocates, self-advocates, experts, and professionals to learn about key issues that affect them most. </a:t>
            </a:r>
          </a:p>
          <a:p>
            <a:pPr>
              <a:tabLst>
                <a:tab pos="182880" algn="l"/>
              </a:tabLst>
            </a:pPr>
            <a:r>
              <a:rPr lang="en-US" sz="2800" dirty="0">
                <a:latin typeface="Calibri"/>
                <a:cs typeface="Calibri"/>
              </a:rPr>
              <a:t>After two days of training and learning, attendees head to Capitol Hill to meet with their Members of  Congress.</a:t>
            </a:r>
          </a:p>
          <a:p>
            <a:pPr marL="0" indent="0">
              <a:buNone/>
              <a:tabLst>
                <a:tab pos="182880" algn="l"/>
              </a:tabLst>
            </a:pPr>
            <a:r>
              <a:rPr lang="en-US" sz="2800" dirty="0">
                <a:latin typeface="Calibri"/>
                <a:cs typeface="Calibri"/>
              </a:rPr>
              <a:t> </a:t>
            </a:r>
          </a:p>
          <a:p>
            <a:pPr>
              <a:tabLst>
                <a:tab pos="182880" algn="l"/>
              </a:tabLst>
            </a:pPr>
            <a:r>
              <a:rPr lang="en-US" sz="2800" b="1" i="1" dirty="0">
                <a:latin typeface="Calibri"/>
                <a:cs typeface="Calibri"/>
              </a:rPr>
              <a:t>March 23-25, 2020, Washington DC</a:t>
            </a:r>
          </a:p>
          <a:p>
            <a:pPr>
              <a:tabLst>
                <a:tab pos="182880" algn="l"/>
              </a:tabLst>
            </a:pPr>
            <a:r>
              <a:rPr lang="en-US" sz="2800" dirty="0">
                <a:latin typeface="Calibri"/>
                <a:cs typeface="Calibri"/>
              </a:rPr>
              <a:t>Cosponsors: AUCD, the Arc, AAIDD, ASA, NACDD, NDSC, SABE, and UCP </a:t>
            </a: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4" name="Slide Number Placeholder 3">
            <a:extLst>
              <a:ext uri="{FF2B5EF4-FFF2-40B4-BE49-F238E27FC236}">
                <a16:creationId xmlns:a16="http://schemas.microsoft.com/office/drawing/2014/main" id="{C984899A-CFE9-4B6A-9EF3-021FD3D58EB3}"/>
              </a:ext>
            </a:extLst>
          </p:cNvPr>
          <p:cNvSpPr>
            <a:spLocks noGrp="1"/>
          </p:cNvSpPr>
          <p:nvPr>
            <p:ph type="sldNum" sz="quarter" idx="12"/>
          </p:nvPr>
        </p:nvSpPr>
        <p:spPr/>
        <p:txBody>
          <a:bodyPr/>
          <a:lstStyle/>
          <a:p>
            <a:pPr>
              <a:defRPr/>
            </a:pPr>
            <a:fld id="{443C8C51-5C2C-4384-A700-77A3B77AC634}" type="slidenum">
              <a:rPr lang="en-US" smtClean="0"/>
              <a:pPr>
                <a:defRPr/>
              </a:pPr>
              <a:t>28</a:t>
            </a:fld>
            <a:endParaRPr lang="en-US" dirty="0"/>
          </a:p>
        </p:txBody>
      </p:sp>
    </p:spTree>
    <p:extLst>
      <p:ext uri="{BB962C8B-B14F-4D97-AF65-F5344CB8AC3E}">
        <p14:creationId xmlns:p14="http://schemas.microsoft.com/office/powerpoint/2010/main" val="27506664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1" y="716947"/>
            <a:ext cx="9003145" cy="9557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b="1" dirty="0">
                <a:latin typeface="Calibri" panose="020F0502020204030204" pitchFamily="34" charset="0"/>
                <a:cs typeface="Calibri" panose="020F0502020204030204" pitchFamily="34" charset="0"/>
              </a:rPr>
              <a:t>Registration is Open! </a:t>
            </a:r>
          </a:p>
        </p:txBody>
      </p:sp>
      <p:sp>
        <p:nvSpPr>
          <p:cNvPr id="5" name="Content Placeholder 4"/>
          <p:cNvSpPr>
            <a:spLocks noGrp="1"/>
          </p:cNvSpPr>
          <p:nvPr>
            <p:ph idx="1"/>
          </p:nvPr>
        </p:nvSpPr>
        <p:spPr>
          <a:xfrm>
            <a:off x="294079" y="1905000"/>
            <a:ext cx="8627992" cy="4713922"/>
          </a:xfrm>
          <a:ln>
            <a:noFill/>
          </a:ln>
        </p:spPr>
        <p:txBody>
          <a:bodyPr/>
          <a:lstStyle/>
          <a:p>
            <a:pPr marL="0" indent="0" algn="ctr">
              <a:buNone/>
              <a:tabLst>
                <a:tab pos="182880" algn="l"/>
              </a:tabLst>
            </a:pPr>
            <a:r>
              <a:rPr lang="en-US" sz="2800" dirty="0">
                <a:latin typeface="Calibri"/>
                <a:cs typeface="Calibri"/>
              </a:rPr>
              <a:t>Join us in person or online for the Release of the </a:t>
            </a:r>
          </a:p>
          <a:p>
            <a:pPr marL="0" indent="0" algn="ctr">
              <a:buNone/>
              <a:tabLst>
                <a:tab pos="182880" algn="l"/>
              </a:tabLst>
            </a:pPr>
            <a:r>
              <a:rPr lang="en-US" sz="2800" dirty="0">
                <a:latin typeface="Calibri"/>
                <a:cs typeface="Calibri"/>
              </a:rPr>
              <a:t>Annual Disability Statistics Compendium </a:t>
            </a:r>
          </a:p>
          <a:p>
            <a:pPr marL="0" indent="0">
              <a:buNone/>
              <a:tabLst>
                <a:tab pos="182880" algn="l"/>
              </a:tabLst>
            </a:pPr>
            <a:endParaRPr lang="en-US" sz="2400" dirty="0">
              <a:latin typeface="Calibri"/>
              <a:cs typeface="Calibri"/>
            </a:endParaRPr>
          </a:p>
          <a:p>
            <a:pPr marL="0" indent="0">
              <a:buNone/>
              <a:tabLst>
                <a:tab pos="182880" algn="l"/>
              </a:tabLst>
            </a:pPr>
            <a:r>
              <a:rPr lang="en-US" sz="2400" dirty="0">
                <a:latin typeface="Calibri"/>
                <a:cs typeface="Calibri"/>
              </a:rPr>
              <a:t>February 11, 2020</a:t>
            </a:r>
          </a:p>
          <a:p>
            <a:pPr marL="0" indent="0">
              <a:buNone/>
              <a:tabLst>
                <a:tab pos="182880" algn="l"/>
              </a:tabLst>
            </a:pPr>
            <a:r>
              <a:rPr lang="en-US" sz="2400" dirty="0">
                <a:latin typeface="Calibri"/>
                <a:cs typeface="Calibri"/>
              </a:rPr>
              <a:t>Holiday Inn Washington – Capitol</a:t>
            </a:r>
          </a:p>
          <a:p>
            <a:pPr marL="0" indent="0">
              <a:buNone/>
              <a:tabLst>
                <a:tab pos="182880" algn="l"/>
              </a:tabLst>
            </a:pPr>
            <a:r>
              <a:rPr lang="en-US" sz="2400" dirty="0">
                <a:latin typeface="Calibri"/>
                <a:cs typeface="Calibri"/>
              </a:rPr>
              <a:t>Washington, DC</a:t>
            </a:r>
          </a:p>
          <a:p>
            <a:pPr marL="0" indent="0">
              <a:buNone/>
              <a:tabLst>
                <a:tab pos="182880" algn="l"/>
              </a:tabLst>
            </a:pPr>
            <a:endParaRPr lang="en-US" sz="2400" i="1" dirty="0">
              <a:solidFill>
                <a:srgbClr val="0070C0"/>
              </a:solidFill>
              <a:latin typeface="Calibri"/>
              <a:cs typeface="Calibri"/>
            </a:endParaRPr>
          </a:p>
          <a:p>
            <a:pPr marL="0" indent="0">
              <a:buNone/>
              <a:tabLst>
                <a:tab pos="182880" algn="l"/>
              </a:tabLst>
            </a:pPr>
            <a:r>
              <a:rPr lang="en-US" sz="2800" b="1" i="1" dirty="0">
                <a:solidFill>
                  <a:srgbClr val="002060"/>
                </a:solidFill>
                <a:latin typeface="Calibri"/>
                <a:cs typeface="Calibri"/>
              </a:rPr>
              <a:t>Register here:</a:t>
            </a:r>
          </a:p>
          <a:p>
            <a:pPr marL="0" indent="0">
              <a:buNone/>
              <a:tabLst>
                <a:tab pos="182880" algn="l"/>
              </a:tabLst>
            </a:pPr>
            <a:r>
              <a:rPr lang="en-US" sz="2400" i="1" dirty="0">
                <a:solidFill>
                  <a:srgbClr val="002060"/>
                </a:solidFill>
                <a:latin typeface="Calibri"/>
                <a:cs typeface="Calibri"/>
              </a:rPr>
              <a:t> </a:t>
            </a:r>
            <a:r>
              <a:rPr lang="en-US" sz="1800" dirty="0">
                <a:hlinkClick r:id="rId3"/>
              </a:rPr>
              <a:t>https://researchondisability.org/annual-compendium-registration</a:t>
            </a:r>
            <a:endParaRPr lang="en-US" sz="1800" i="1" dirty="0">
              <a:solidFill>
                <a:srgbClr val="002060"/>
              </a:solidFill>
              <a:latin typeface="Calibri"/>
              <a:cs typeface="Calibri"/>
            </a:endParaRPr>
          </a:p>
          <a:p>
            <a:pPr algn="ctr">
              <a:tabLst>
                <a:tab pos="182880" algn="l"/>
              </a:tabLst>
            </a:pPr>
            <a:endParaRPr lang="en-US" sz="2400" dirty="0">
              <a:latin typeface="Calibri"/>
              <a:cs typeface="Calibri"/>
            </a:endParaRPr>
          </a:p>
          <a:p>
            <a:pPr algn="ctr">
              <a:tabLst>
                <a:tab pos="182880" algn="l"/>
              </a:tabLst>
            </a:pPr>
            <a:endParaRPr lang="en-US" sz="2400" dirty="0">
              <a:latin typeface="Calibri"/>
              <a:cs typeface="Calibri"/>
            </a:endParaRPr>
          </a:p>
          <a:p>
            <a:pPr algn="ctr">
              <a:tabLst>
                <a:tab pos="182880" algn="l"/>
              </a:tabLst>
            </a:pPr>
            <a:endParaRPr lang="en-US" sz="2400" dirty="0">
              <a:latin typeface="Calibri"/>
              <a:cs typeface="Calibri"/>
            </a:endParaRPr>
          </a:p>
          <a:p>
            <a:pPr>
              <a:tabLst>
                <a:tab pos="182880" algn="l"/>
              </a:tabLst>
            </a:pPr>
            <a:endParaRPr lang="en-US" sz="2400" dirty="0">
              <a:latin typeface="Calibri"/>
              <a:cs typeface="Calibri"/>
            </a:endParaRPr>
          </a:p>
          <a:p>
            <a:pPr lvl="1">
              <a:tabLst>
                <a:tab pos="182880" algn="l"/>
              </a:tabLst>
            </a:pPr>
            <a:endParaRPr lang="en-US" sz="2000" dirty="0">
              <a:latin typeface="Calibri"/>
              <a:cs typeface="Calibri"/>
            </a:endParaRPr>
          </a:p>
          <a:p>
            <a:pPr lvl="1">
              <a:tabLst>
                <a:tab pos="182880" algn="l"/>
              </a:tabLst>
            </a:pPr>
            <a:endParaRPr lang="en-US" sz="2000" dirty="0">
              <a:latin typeface="Calibri"/>
              <a:cs typeface="Calibri"/>
            </a:endParaRPr>
          </a:p>
          <a:p>
            <a:pPr lvl="1">
              <a:tabLst>
                <a:tab pos="182880" algn="l"/>
              </a:tabLst>
            </a:pPr>
            <a:endParaRPr lang="en-US" sz="2400" dirty="0">
              <a:latin typeface="Calibri"/>
              <a:cs typeface="Calibri"/>
            </a:endParaRPr>
          </a:p>
          <a:p>
            <a:pPr>
              <a:tabLst>
                <a:tab pos="182880" algn="l"/>
              </a:tabLst>
            </a:pPr>
            <a:endParaRPr lang="en-US" sz="2400" dirty="0">
              <a:latin typeface="Calibri"/>
              <a:cs typeface="Calibri"/>
            </a:endParaRPr>
          </a:p>
          <a:p>
            <a:pPr lvl="1">
              <a:buFont typeface="Arial"/>
              <a:buChar char="•"/>
              <a:tabLst>
                <a:tab pos="182880" algn="l"/>
              </a:tabLst>
            </a:pPr>
            <a:endParaRPr lang="en-US" sz="2400" dirty="0">
              <a:latin typeface="Calibri"/>
              <a:cs typeface="Calibri"/>
            </a:endParaRPr>
          </a:p>
          <a:p>
            <a:pPr>
              <a:buFont typeface="Arial"/>
              <a:buChar char="•"/>
              <a:tabLst>
                <a:tab pos="182880" algn="l"/>
              </a:tabLst>
            </a:pPr>
            <a:endParaRPr lang="en-US" sz="2400" dirty="0">
              <a:latin typeface="Calibri"/>
              <a:cs typeface="Calibri"/>
            </a:endParaRPr>
          </a:p>
          <a:p>
            <a:pPr>
              <a:buFont typeface="Arial"/>
              <a:buChar char="•"/>
              <a:tabLst>
                <a:tab pos="182880" algn="l"/>
              </a:tabLst>
            </a:pPr>
            <a:endParaRPr lang="en-US" sz="2400" dirty="0">
              <a:latin typeface="Calibri"/>
              <a:cs typeface="Calibri"/>
            </a:endParaRPr>
          </a:p>
          <a:p>
            <a:pPr>
              <a:buFont typeface="Arial"/>
              <a:buChar char="•"/>
              <a:tabLst>
                <a:tab pos="182880" algn="l"/>
              </a:tabLst>
            </a:pPr>
            <a:endParaRPr lang="en-US" sz="2800" dirty="0">
              <a:latin typeface="Calibri"/>
              <a:cs typeface="Calibri"/>
            </a:endParaRPr>
          </a:p>
        </p:txBody>
      </p:sp>
      <p:sp>
        <p:nvSpPr>
          <p:cNvPr id="3076" name="Rectangle 14"/>
          <p:cNvSpPr>
            <a:spLocks noChangeArrowheads="1"/>
          </p:cNvSpPr>
          <p:nvPr/>
        </p:nvSpPr>
        <p:spPr bwMode="auto">
          <a:xfrm>
            <a:off x="0" y="0"/>
            <a:ext cx="9144000" cy="63714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FF"/>
                </a:solidFill>
                <a:effectLst/>
                <a:uLnTx/>
                <a:uFillTx/>
                <a:latin typeface="Arial" charset="0"/>
                <a:ea typeface="+mn-ea"/>
                <a:cs typeface="Arial" charset="0"/>
              </a:rPr>
              <a:t>#nTIDELearn</a:t>
            </a:r>
          </a:p>
        </p:txBody>
      </p:sp>
      <p:pic>
        <p:nvPicPr>
          <p:cNvPr id="11" name="Picture 10"/>
          <p:cNvPicPr>
            <a:picLocks noChangeAspect="1"/>
          </p:cNvPicPr>
          <p:nvPr/>
        </p:nvPicPr>
        <p:blipFill>
          <a:blip r:embed="rId4"/>
          <a:stretch>
            <a:fillRect/>
          </a:stretch>
        </p:blipFill>
        <p:spPr>
          <a:xfrm>
            <a:off x="8149266" y="80364"/>
            <a:ext cx="952549" cy="482625"/>
          </a:xfrm>
          <a:prstGeom prst="rect">
            <a:avLst/>
          </a:prstGeom>
        </p:spPr>
      </p:pic>
      <p:pic>
        <p:nvPicPr>
          <p:cNvPr id="2" name="Picture 2"/>
          <p:cNvPicPr>
            <a:picLocks noChangeAspect="1"/>
          </p:cNvPicPr>
          <p:nvPr/>
        </p:nvPicPr>
        <p:blipFill>
          <a:blip r:embed="rId5"/>
          <a:stretch>
            <a:fillRect/>
          </a:stretch>
        </p:blipFill>
        <p:spPr>
          <a:xfrm>
            <a:off x="7688512" y="6277489"/>
            <a:ext cx="1314633" cy="495369"/>
          </a:xfrm>
          <a:prstGeom prst="rect">
            <a:avLst/>
          </a:prstGeom>
        </p:spPr>
      </p:pic>
      <p:sp>
        <p:nvSpPr>
          <p:cNvPr id="3" name="TextBox 2">
            <a:extLst>
              <a:ext uri="{FF2B5EF4-FFF2-40B4-BE49-F238E27FC236}">
                <a16:creationId xmlns:a16="http://schemas.microsoft.com/office/drawing/2014/main" id="{C636762E-5DFC-42D3-84CD-D17CE6F8C9D8}"/>
              </a:ext>
            </a:extLst>
          </p:cNvPr>
          <p:cNvSpPr txBox="1"/>
          <p:nvPr/>
        </p:nvSpPr>
        <p:spPr>
          <a:xfrm>
            <a:off x="-2079434" y="3186628"/>
            <a:ext cx="82627" cy="760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Calibri"/>
            </a:endParaRPr>
          </a:p>
        </p:txBody>
      </p:sp>
      <p:pic>
        <p:nvPicPr>
          <p:cNvPr id="6" name="Picture 5" descr="A screen shot of a group of people posing for the camera&#10;&#10;Description automatically generated">
            <a:extLst>
              <a:ext uri="{FF2B5EF4-FFF2-40B4-BE49-F238E27FC236}">
                <a16:creationId xmlns:a16="http://schemas.microsoft.com/office/drawing/2014/main" id="{B2C7200F-FE2C-4234-8C74-E3C7F8679B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3350" y="3087911"/>
            <a:ext cx="2828062" cy="2348100"/>
          </a:xfrm>
          <a:prstGeom prst="rect">
            <a:avLst/>
          </a:prstGeom>
        </p:spPr>
      </p:pic>
      <p:sp>
        <p:nvSpPr>
          <p:cNvPr id="12" name="Slide Number Placeholder 11">
            <a:extLst>
              <a:ext uri="{FF2B5EF4-FFF2-40B4-BE49-F238E27FC236}">
                <a16:creationId xmlns:a16="http://schemas.microsoft.com/office/drawing/2014/main" id="{856CF557-F2C3-4B5E-8F6C-18D565A68100}"/>
              </a:ext>
            </a:extLst>
          </p:cNvPr>
          <p:cNvSpPr>
            <a:spLocks noGrp="1"/>
          </p:cNvSpPr>
          <p:nvPr>
            <p:ph type="sldNum" sz="quarter" idx="10"/>
          </p:nvPr>
        </p:nvSpPr>
        <p:spPr/>
        <p:txBody>
          <a:bodyPr/>
          <a:lstStyle/>
          <a:p>
            <a:pPr>
              <a:defRPr/>
            </a:pPr>
            <a:fld id="{843CCB1A-5FAC-44C2-A958-39EC00897567}" type="slidenum">
              <a:rPr lang="en-US" smtClean="0"/>
              <a:pPr>
                <a:defRPr/>
              </a:pPr>
              <a:t>29</a:t>
            </a:fld>
            <a:endParaRPr lang="en-US"/>
          </a:p>
        </p:txBody>
      </p:sp>
    </p:spTree>
    <p:extLst>
      <p:ext uri="{BB962C8B-B14F-4D97-AF65-F5344CB8AC3E}">
        <p14:creationId xmlns:p14="http://schemas.microsoft.com/office/powerpoint/2010/main" val="1550564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4699000"/>
          </a:xfrm>
        </p:spPr>
        <p:txBody>
          <a:bodyPr/>
          <a:lstStyle/>
          <a:p>
            <a:pPr>
              <a:spcBef>
                <a:spcPts val="1800"/>
              </a:spcBef>
            </a:pPr>
            <a:r>
              <a:rPr lang="en-US" sz="2400" dirty="0"/>
              <a:t>This webinar is being recorded. We will post an archive of each webinar, each month, on our website at </a:t>
            </a:r>
            <a:r>
              <a:rPr lang="en-US" sz="2400" u="sng" dirty="0">
                <a:hlinkClick r:id="rId5"/>
              </a:rPr>
              <a:t>www.researchondisability.org/nTIDE</a:t>
            </a:r>
            <a:r>
              <a:rPr lang="en-US" sz="2400" dirty="0"/>
              <a:t>. This site will also provide copies of the presentations, the speakers’ bios, full transcripts, and other valuable resources.</a:t>
            </a:r>
          </a:p>
          <a:p>
            <a:pPr>
              <a:spcBef>
                <a:spcPts val="1800"/>
              </a:spcBef>
            </a:pPr>
            <a:r>
              <a:rPr lang="en-US" sz="24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endParaRPr lang="en-US" sz="2400" dirty="0">
              <a:latin typeface="Calibri" panose="020F0502020204030204" pitchFamily="34" charset="0"/>
            </a:endParaRPr>
          </a:p>
        </p:txBody>
      </p:sp>
      <p:sp>
        <p:nvSpPr>
          <p:cNvPr id="3075" name="Text Box 12"/>
          <p:cNvSpPr txBox="1">
            <a:spLocks noGrp="1" noChangeArrowheads="1"/>
          </p:cNvSpPr>
          <p:nvPr>
            <p:ph type="title"/>
          </p:nvPr>
        </p:nvSpPr>
        <p:spPr bwMode="auto">
          <a:xfrm>
            <a:off x="-8468"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Up Front Matters</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TextBox 10"/>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5" name="Picture 4"/>
          <p:cNvPicPr>
            <a:picLocks noChangeAspect="1"/>
          </p:cNvPicPr>
          <p:nvPr/>
        </p:nvPicPr>
        <p:blipFill>
          <a:blip r:embed="rId6"/>
          <a:stretch>
            <a:fillRect/>
          </a:stretch>
        </p:blipFill>
        <p:spPr>
          <a:xfrm>
            <a:off x="8149266" y="80364"/>
            <a:ext cx="952549" cy="482625"/>
          </a:xfrm>
          <a:prstGeom prst="rect">
            <a:avLst/>
          </a:prstGeom>
        </p:spPr>
      </p:pic>
      <p:pic>
        <p:nvPicPr>
          <p:cNvPr id="3" name="nTID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00" y="685800"/>
            <a:ext cx="533400" cy="533400"/>
          </a:xfrm>
          <a:prstGeom prst="rect">
            <a:avLst/>
          </a:prstGeom>
        </p:spPr>
      </p:pic>
      <p:sp>
        <p:nvSpPr>
          <p:cNvPr id="8" name="Slide Number Placeholder 7">
            <a:extLst>
              <a:ext uri="{FF2B5EF4-FFF2-40B4-BE49-F238E27FC236}">
                <a16:creationId xmlns:a16="http://schemas.microsoft.com/office/drawing/2014/main" id="{2FE3D9FB-3417-47F2-B026-E90FBCBD7F3C}"/>
              </a:ext>
            </a:extLst>
          </p:cNvPr>
          <p:cNvSpPr>
            <a:spLocks noGrp="1"/>
          </p:cNvSpPr>
          <p:nvPr>
            <p:ph type="sldNum" sz="quarter" idx="10"/>
          </p:nvPr>
        </p:nvSpPr>
        <p:spPr/>
        <p:txBody>
          <a:bodyPr/>
          <a:lstStyle/>
          <a:p>
            <a:pPr>
              <a:defRPr/>
            </a:pPr>
            <a:fld id="{843CCB1A-5FAC-44C2-A958-39EC00897567}" type="slidenum">
              <a:rPr lang="en-US" smtClean="0"/>
              <a:pPr>
                <a:defRPr/>
              </a:pPr>
              <a:t>3</a:t>
            </a:fld>
            <a:endParaRPr lang="en-US"/>
          </a:p>
        </p:txBody>
      </p:sp>
    </p:spTree>
    <p:extLst>
      <p:ext uri="{BB962C8B-B14F-4D97-AF65-F5344CB8AC3E}">
        <p14:creationId xmlns:p14="http://schemas.microsoft.com/office/powerpoint/2010/main" val="4195420217"/>
      </p:ext>
    </p:extLst>
  </p:cSld>
  <p:clrMapOvr>
    <a:masterClrMapping/>
  </p:clrMapOvr>
  <mc:AlternateContent xmlns:mc="http://schemas.openxmlformats.org/markup-compatibility/2006" xmlns:p14="http://schemas.microsoft.com/office/powerpoint/2010/main">
    <mc:Choice Requires="p14">
      <p:transition p14:dur="10" advClick="0" advTm="38000"/>
    </mc:Choice>
    <mc:Fallback xmlns="">
      <p:transition advClick="0"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2"/>
        <p14:stopEvt time="39077" objId="2"/>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11352" y="762000"/>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sz="4800" b="1" dirty="0">
                <a:solidFill>
                  <a:schemeClr val="tx1"/>
                </a:solidFill>
                <a:latin typeface="Calibri" panose="020F0502020204030204" pitchFamily="34" charset="0"/>
              </a:rPr>
              <a:t>                      </a:t>
            </a:r>
            <a:r>
              <a:rPr lang="en-US" sz="4800" b="1" u="sng" dirty="0">
                <a:solidFill>
                  <a:schemeClr val="tx1"/>
                </a:solidFill>
                <a:latin typeface="Calibri" panose="020F0502020204030204" pitchFamily="34" charset="0"/>
              </a:rPr>
              <a:t>Part 3</a:t>
            </a:r>
            <a:br>
              <a:rPr lang="en-US" sz="4800" b="1" u="sng" dirty="0">
                <a:solidFill>
                  <a:schemeClr val="tx1"/>
                </a:solidFill>
                <a:latin typeface="Calibri" panose="020F0502020204030204" pitchFamily="34" charset="0"/>
              </a:rPr>
            </a:br>
            <a:r>
              <a:rPr lang="en-US" sz="4800" b="1" dirty="0">
                <a:solidFill>
                  <a:schemeClr val="tx1"/>
                </a:solidFill>
                <a:latin typeface="Calibri" panose="020F0502020204030204" pitchFamily="34" charset="0"/>
              </a:rPr>
              <a:t>         nTIDE Guest Speaker</a:t>
            </a:r>
            <a:br>
              <a:rPr lang="en-US" sz="4800" b="1" dirty="0">
                <a:solidFill>
                  <a:schemeClr val="tx1"/>
                </a:solidFill>
                <a:latin typeface="Calibri" panose="020F0502020204030204" pitchFamily="34" charset="0"/>
              </a:rPr>
            </a:br>
            <a:br>
              <a:rPr lang="en-US" sz="3200" dirty="0">
                <a:solidFill>
                  <a:schemeClr val="tx1"/>
                </a:solidFill>
                <a:latin typeface="Calibri" panose="020F0502020204030204" pitchFamily="34" charset="0"/>
              </a:rPr>
            </a:br>
            <a:r>
              <a:rPr lang="en-US" sz="3200" b="1" i="1" dirty="0">
                <a:solidFill>
                  <a:schemeClr val="tx1"/>
                </a:solidFill>
                <a:latin typeface="Calibri" panose="020F0502020204030204" pitchFamily="34" charset="0"/>
              </a:rPr>
              <a:t>Kelli Crane</a:t>
            </a:r>
            <a:br>
              <a:rPr lang="en-US" sz="3200" dirty="0">
                <a:solidFill>
                  <a:schemeClr val="tx1"/>
                </a:solidFill>
                <a:latin typeface="Calibri" panose="020F0502020204030204" pitchFamily="34" charset="0"/>
              </a:rPr>
            </a:br>
            <a:r>
              <a:rPr lang="en-US" sz="2800" dirty="0">
                <a:solidFill>
                  <a:schemeClr val="tx1"/>
                </a:solidFill>
                <a:latin typeface="Calibri" panose="020F0502020204030204" pitchFamily="34" charset="0"/>
              </a:rPr>
              <a:t>Center for Transition and </a:t>
            </a:r>
            <a:br>
              <a:rPr lang="en-US" sz="2800" dirty="0">
                <a:solidFill>
                  <a:schemeClr val="tx1"/>
                </a:solidFill>
                <a:latin typeface="Calibri" panose="020F0502020204030204" pitchFamily="34" charset="0"/>
              </a:rPr>
            </a:br>
            <a:r>
              <a:rPr lang="en-US" sz="2800" dirty="0">
                <a:solidFill>
                  <a:schemeClr val="tx1"/>
                </a:solidFill>
                <a:latin typeface="Calibri" panose="020F0502020204030204" pitchFamily="34" charset="0"/>
              </a:rPr>
              <a:t>Career Innovation,</a:t>
            </a:r>
            <a:br>
              <a:rPr lang="en-US" sz="2800" dirty="0">
                <a:solidFill>
                  <a:schemeClr val="tx1"/>
                </a:solidFill>
                <a:latin typeface="Calibri" panose="020F0502020204030204" pitchFamily="34" charset="0"/>
              </a:rPr>
            </a:br>
            <a:r>
              <a:rPr lang="en-US" sz="2800" dirty="0">
                <a:solidFill>
                  <a:schemeClr val="tx1"/>
                </a:solidFill>
                <a:latin typeface="Calibri" panose="020F0502020204030204" pitchFamily="34" charset="0"/>
              </a:rPr>
              <a:t>University of Maryland</a:t>
            </a:r>
            <a:r>
              <a:rPr lang="en-US" sz="2400" dirty="0">
                <a:solidFill>
                  <a:schemeClr val="tx1"/>
                </a:solidFill>
                <a:latin typeface="Calibri" panose="020F0502020204030204" pitchFamily="34" charset="0"/>
              </a:rPr>
              <a:t>		</a:t>
            </a: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r>
              <a:rPr lang="en-US" sz="1200" dirty="0">
                <a:solidFill>
                  <a:schemeClr val="tx1"/>
                </a:solidFill>
                <a:latin typeface="Calibri" panose="020F0502020204030204" pitchFamily="34" charset="0"/>
              </a:rPr>
              <a:t>   </a:t>
            </a:r>
            <a:r>
              <a:rPr lang="en-US" sz="2400" i="1" dirty="0">
                <a:solidFill>
                  <a:srgbClr val="0070C0"/>
                </a:solidFill>
                <a:latin typeface="Calibri" panose="020F0502020204030204" pitchFamily="34" charset="0"/>
                <a:cs typeface="Calibri" panose="020F0502020204030204" pitchFamily="34" charset="0"/>
              </a:rPr>
              <a:t>"Translating research into contemporary transition services”</a:t>
            </a:r>
            <a:endParaRPr lang="en-US" sz="2400" dirty="0">
              <a:solidFill>
                <a:srgbClr val="0070C0"/>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 name="TextBox 9"/>
          <p:cNvSpPr txBox="1"/>
          <p:nvPr/>
        </p:nvSpPr>
        <p:spPr>
          <a:xfrm>
            <a:off x="268288" y="152400"/>
            <a:ext cx="2212975"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rgbClr val="FFFFFF"/>
                </a:solidFill>
                <a:effectLst/>
                <a:uLnTx/>
                <a:uFillTx/>
                <a:latin typeface="Arial" charset="0"/>
                <a:ea typeface="+mn-ea"/>
                <a:cs typeface="Arial" charset="0"/>
              </a:rPr>
              <a:t>#</a:t>
            </a:r>
            <a:r>
              <a:rPr kumimoji="0" lang="en-US" sz="1600" b="1" i="1" u="none" strike="noStrike" kern="1200" cap="none" spc="0" normalizeH="0" baseline="0" noProof="0" dirty="0" err="1">
                <a:ln>
                  <a:noFill/>
                </a:ln>
                <a:solidFill>
                  <a:srgbClr val="FFFFFF"/>
                </a:solidFill>
                <a:effectLst/>
                <a:uLnTx/>
                <a:uFillTx/>
                <a:latin typeface="Arial" charset="0"/>
                <a:ea typeface="+mn-ea"/>
                <a:cs typeface="Arial" charset="0"/>
              </a:rPr>
              <a:t>nTIDELearn</a:t>
            </a:r>
            <a:endParaRPr kumimoji="0" lang="en-US" sz="1600" b="1" i="1"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pic>
        <p:nvPicPr>
          <p:cNvPr id="4" name="Picture 3" descr="A person wearing a blue shirt&#10;&#10;Description automatically generated">
            <a:extLst>
              <a:ext uri="{FF2B5EF4-FFF2-40B4-BE49-F238E27FC236}">
                <a16:creationId xmlns:a16="http://schemas.microsoft.com/office/drawing/2014/main" id="{6985FCEA-0212-435A-846D-7FF79C4E00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438400"/>
            <a:ext cx="2743200" cy="2743200"/>
          </a:xfrm>
          <a:prstGeom prst="rect">
            <a:avLst/>
          </a:prstGeom>
        </p:spPr>
      </p:pic>
      <p:sp>
        <p:nvSpPr>
          <p:cNvPr id="7" name="Slide Number Placeholder 6">
            <a:extLst>
              <a:ext uri="{FF2B5EF4-FFF2-40B4-BE49-F238E27FC236}">
                <a16:creationId xmlns:a16="http://schemas.microsoft.com/office/drawing/2014/main" id="{6D97846F-9160-4B9B-BFAF-AE6837B3FEF6}"/>
              </a:ext>
            </a:extLst>
          </p:cNvPr>
          <p:cNvSpPr>
            <a:spLocks noGrp="1"/>
          </p:cNvSpPr>
          <p:nvPr>
            <p:ph type="sldNum" sz="quarter" idx="10"/>
          </p:nvPr>
        </p:nvSpPr>
        <p:spPr/>
        <p:txBody>
          <a:bodyPr/>
          <a:lstStyle/>
          <a:p>
            <a:pPr>
              <a:defRPr/>
            </a:pPr>
            <a:fld id="{843CCB1A-5FAC-44C2-A958-39EC00897567}" type="slidenum">
              <a:rPr lang="en-US" smtClean="0"/>
              <a:pPr>
                <a:defRPr/>
              </a:pPr>
              <a:t>30</a:t>
            </a:fld>
            <a:endParaRPr lang="en-US"/>
          </a:p>
        </p:txBody>
      </p:sp>
    </p:spTree>
    <p:extLst>
      <p:ext uri="{BB962C8B-B14F-4D97-AF65-F5344CB8AC3E}">
        <p14:creationId xmlns:p14="http://schemas.microsoft.com/office/powerpoint/2010/main" val="4217439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08622" y="2361411"/>
            <a:ext cx="6935378" cy="1715678"/>
          </a:xfrm>
        </p:spPr>
        <p:txBody>
          <a:bodyPr>
            <a:noAutofit/>
          </a:bodyPr>
          <a:lstStyle/>
          <a:p>
            <a:pPr marR="8890" algn="l">
              <a:lnSpc>
                <a:spcPct val="70000"/>
              </a:lnSpc>
              <a:spcBef>
                <a:spcPts val="0"/>
              </a:spcBef>
            </a:pPr>
            <a:r>
              <a:rPr lang="en-US" sz="4000" dirty="0">
                <a:latin typeface="+mn-lt"/>
              </a:rPr>
              <a:t>Translating Research into Contemporary Transition Services</a:t>
            </a:r>
            <a:endParaRPr lang="en-US" sz="4000" dirty="0">
              <a:latin typeface="+mn-lt"/>
              <a:ea typeface="Univers 55" charset="0"/>
              <a:cs typeface="Univers 55" charset="0"/>
            </a:endParaRPr>
          </a:p>
        </p:txBody>
      </p:sp>
      <p:sp>
        <p:nvSpPr>
          <p:cNvPr id="3" name="Subtitle 2"/>
          <p:cNvSpPr>
            <a:spLocks noGrp="1"/>
          </p:cNvSpPr>
          <p:nvPr>
            <p:ph type="subTitle" idx="1"/>
          </p:nvPr>
        </p:nvSpPr>
        <p:spPr>
          <a:xfrm>
            <a:off x="2208622" y="4441716"/>
            <a:ext cx="7202079" cy="604273"/>
          </a:xfrm>
        </p:spPr>
        <p:txBody>
          <a:bodyPr>
            <a:noAutofit/>
          </a:bodyPr>
          <a:lstStyle/>
          <a:p>
            <a:pPr algn="l">
              <a:lnSpc>
                <a:spcPct val="100000"/>
              </a:lnSpc>
              <a:spcBef>
                <a:spcPts val="204"/>
              </a:spcBef>
            </a:pPr>
            <a:r>
              <a:rPr lang="en-US" sz="3200" dirty="0">
                <a:ea typeface="Univers 55" charset="0"/>
                <a:cs typeface="Univers 55" charset="0"/>
              </a:rPr>
              <a:t>Kelli Crane, Ph.D.</a:t>
            </a:r>
          </a:p>
          <a:p>
            <a:pPr algn="l">
              <a:lnSpc>
                <a:spcPct val="100000"/>
              </a:lnSpc>
              <a:spcBef>
                <a:spcPts val="204"/>
              </a:spcBef>
            </a:pPr>
            <a:r>
              <a:rPr lang="en-US" sz="2900" dirty="0">
                <a:ea typeface="Univers 55" charset="0"/>
                <a:cs typeface="Univers 55" charset="0"/>
              </a:rPr>
              <a:t>Center for Transition &amp; Career Innovation</a:t>
            </a:r>
          </a:p>
          <a:p>
            <a:pPr algn="l">
              <a:lnSpc>
                <a:spcPct val="100000"/>
              </a:lnSpc>
              <a:spcBef>
                <a:spcPts val="204"/>
              </a:spcBef>
            </a:pPr>
            <a:r>
              <a:rPr lang="en-US" sz="2400" dirty="0">
                <a:ea typeface="Univers 55" charset="0"/>
                <a:cs typeface="Univers 55" charset="0"/>
              </a:rPr>
              <a:t>kcrane@umd.edu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703294"/>
            <a:ext cx="2002151" cy="323971"/>
          </a:xfrm>
          <a:prstGeom prst="rect">
            <a:avLst/>
          </a:prstGeom>
        </p:spPr>
      </p:pic>
      <p:sp>
        <p:nvSpPr>
          <p:cNvPr id="7" name="Slide Number Placeholder 6">
            <a:extLst>
              <a:ext uri="{FF2B5EF4-FFF2-40B4-BE49-F238E27FC236}">
                <a16:creationId xmlns:a16="http://schemas.microsoft.com/office/drawing/2014/main" id="{D73BF80F-D522-496B-9066-32E48D1990EE}"/>
              </a:ext>
            </a:extLst>
          </p:cNvPr>
          <p:cNvSpPr>
            <a:spLocks noGrp="1"/>
          </p:cNvSpPr>
          <p:nvPr>
            <p:ph type="sldNum" sz="quarter" idx="10"/>
          </p:nvPr>
        </p:nvSpPr>
        <p:spPr/>
        <p:txBody>
          <a:bodyPr/>
          <a:lstStyle/>
          <a:p>
            <a:pPr>
              <a:defRPr/>
            </a:pPr>
            <a:fld id="{843CCB1A-5FAC-44C2-A958-39EC00897567}" type="slidenum">
              <a:rPr lang="en-US" smtClean="0"/>
              <a:pPr>
                <a:defRPr/>
              </a:pPr>
              <a:t>31</a:t>
            </a:fld>
            <a:endParaRPr lang="en-US"/>
          </a:p>
        </p:txBody>
      </p:sp>
    </p:spTree>
    <p:extLst>
      <p:ext uri="{BB962C8B-B14F-4D97-AF65-F5344CB8AC3E}">
        <p14:creationId xmlns:p14="http://schemas.microsoft.com/office/powerpoint/2010/main" val="1493738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47800" y="365126"/>
            <a:ext cx="7067550" cy="1325563"/>
          </a:xfrm>
        </p:spPr>
        <p:txBody>
          <a:bodyPr>
            <a:normAutofit/>
          </a:bodyPr>
          <a:lstStyle/>
          <a:p>
            <a:r>
              <a:rPr lang="en-US" sz="4000" dirty="0">
                <a:solidFill>
                  <a:srgbClr val="C00000"/>
                </a:solidFill>
                <a:latin typeface="+mn-lt"/>
              </a:rPr>
              <a:t>Center for Transition and Career Innovation (CTCI)</a:t>
            </a:r>
          </a:p>
        </p:txBody>
      </p:sp>
      <p:sp>
        <p:nvSpPr>
          <p:cNvPr id="3" name="Content Placeholder 2"/>
          <p:cNvSpPr>
            <a:spLocks noGrp="1"/>
          </p:cNvSpPr>
          <p:nvPr>
            <p:ph idx="1"/>
          </p:nvPr>
        </p:nvSpPr>
        <p:spPr>
          <a:xfrm>
            <a:off x="1447800" y="1825625"/>
            <a:ext cx="7543800" cy="4351338"/>
          </a:xfrm>
        </p:spPr>
        <p:txBody>
          <a:bodyPr>
            <a:normAutofit/>
          </a:bodyPr>
          <a:lstStyle/>
          <a:p>
            <a:r>
              <a:rPr lang="en-US" sz="2400" dirty="0"/>
              <a:t>Housed in the College of Education, University of Maryland, College Park</a:t>
            </a:r>
          </a:p>
          <a:p>
            <a:pPr lvl="1"/>
            <a:r>
              <a:rPr lang="en-US" sz="2400" dirty="0"/>
              <a:t>1 of 16 Centers or Institutes in the College</a:t>
            </a:r>
          </a:p>
          <a:p>
            <a:pPr marL="0" indent="0">
              <a:buNone/>
            </a:pPr>
            <a:endParaRPr lang="en-US" sz="2400" dirty="0"/>
          </a:p>
          <a:p>
            <a:r>
              <a:rPr lang="en-US" sz="2400" dirty="0"/>
              <a:t>Established in 2018 in partnership with:</a:t>
            </a:r>
          </a:p>
          <a:p>
            <a:pPr lvl="1"/>
            <a:r>
              <a:rPr lang="en-US" sz="2400" dirty="0"/>
              <a:t>Maryland State Department of Education</a:t>
            </a:r>
          </a:p>
          <a:p>
            <a:pPr lvl="1"/>
            <a:r>
              <a:rPr lang="en-US" sz="2400" dirty="0"/>
              <a:t>Maryland Division of Rehabilitation Services</a:t>
            </a:r>
          </a:p>
          <a:p>
            <a:pPr lvl="1"/>
            <a:r>
              <a:rPr lang="en-US" sz="2400" dirty="0"/>
              <a:t>Maryland Department of Disabilities</a:t>
            </a:r>
          </a:p>
          <a:p>
            <a:endParaRPr lang="en-US" sz="2400" dirty="0"/>
          </a:p>
          <a:p>
            <a:r>
              <a:rPr lang="en-US" sz="2400" dirty="0"/>
              <a:t>Supported by Federal, State, and University funds</a:t>
            </a:r>
          </a:p>
        </p:txBody>
      </p:sp>
      <p:sp>
        <p:nvSpPr>
          <p:cNvPr id="6" name="Slide Number Placeholder 5">
            <a:extLst>
              <a:ext uri="{FF2B5EF4-FFF2-40B4-BE49-F238E27FC236}">
                <a16:creationId xmlns:a16="http://schemas.microsoft.com/office/drawing/2014/main" id="{E25AFEED-805C-49EB-A0D1-2AD82D0BD19F}"/>
              </a:ext>
            </a:extLst>
          </p:cNvPr>
          <p:cNvSpPr>
            <a:spLocks noGrp="1"/>
          </p:cNvSpPr>
          <p:nvPr>
            <p:ph type="sldNum" sz="quarter" idx="10"/>
          </p:nvPr>
        </p:nvSpPr>
        <p:spPr>
          <a:xfrm>
            <a:off x="1104900" y="6311899"/>
            <a:ext cx="685800" cy="476250"/>
          </a:xfrm>
        </p:spPr>
        <p:txBody>
          <a:bodyPr/>
          <a:lstStyle/>
          <a:p>
            <a:pPr>
              <a:defRPr/>
            </a:pPr>
            <a:fld id="{843CCB1A-5FAC-44C2-A958-39EC00897567}" type="slidenum">
              <a:rPr lang="en-US" smtClean="0"/>
              <a:pPr>
                <a:defRPr/>
              </a:pPr>
              <a:t>32</a:t>
            </a:fld>
            <a:endParaRPr lang="en-US" dirty="0"/>
          </a:p>
        </p:txBody>
      </p:sp>
    </p:spTree>
    <p:extLst>
      <p:ext uri="{BB962C8B-B14F-4D97-AF65-F5344CB8AC3E}">
        <p14:creationId xmlns:p14="http://schemas.microsoft.com/office/powerpoint/2010/main" val="2705581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93" y="0"/>
            <a:ext cx="9144000" cy="6858000"/>
          </a:xfrm>
          <a:prstGeom prst="rect">
            <a:avLst/>
          </a:prstGeom>
        </p:spPr>
      </p:pic>
      <p:sp>
        <p:nvSpPr>
          <p:cNvPr id="77" name="object 77"/>
          <p:cNvSpPr txBox="1">
            <a:spLocks noGrp="1"/>
          </p:cNvSpPr>
          <p:nvPr>
            <p:ph type="title"/>
          </p:nvPr>
        </p:nvSpPr>
        <p:spPr>
          <a:xfrm>
            <a:off x="1446364" y="198020"/>
            <a:ext cx="7158690" cy="995400"/>
          </a:xfrm>
        </p:spPr>
        <p:txBody>
          <a:bodyPr>
            <a:normAutofit/>
          </a:bodyPr>
          <a:lstStyle/>
          <a:p>
            <a:r>
              <a:rPr lang="en-US" sz="4000" dirty="0">
                <a:solidFill>
                  <a:srgbClr val="C00000"/>
                </a:solidFill>
                <a:latin typeface="+mn-lt"/>
                <a:ea typeface="Univers 55" charset="0"/>
                <a:cs typeface="Univers 55" charset="0"/>
              </a:rPr>
              <a:t>CTCI Mission</a:t>
            </a:r>
          </a:p>
        </p:txBody>
      </p:sp>
      <p:sp>
        <p:nvSpPr>
          <p:cNvPr id="84" name="Text Placeholder 101"/>
          <p:cNvSpPr>
            <a:spLocks noGrp="1"/>
          </p:cNvSpPr>
          <p:nvPr>
            <p:ph idx="1"/>
          </p:nvPr>
        </p:nvSpPr>
        <p:spPr>
          <a:xfrm>
            <a:off x="1446364" y="1407774"/>
            <a:ext cx="6934200" cy="4688225"/>
          </a:xfrm>
        </p:spPr>
        <p:txBody>
          <a:bodyPr>
            <a:normAutofit/>
          </a:bodyPr>
          <a:lstStyle/>
          <a:p>
            <a:pPr marL="22860" marR="5080" indent="0">
              <a:lnSpc>
                <a:spcPct val="115100"/>
              </a:lnSpc>
              <a:spcBef>
                <a:spcPts val="1200"/>
              </a:spcBef>
              <a:buNone/>
            </a:pPr>
            <a:r>
              <a:rPr lang="en-US" sz="3200" dirty="0">
                <a:ea typeface="Univers 55" charset="0"/>
                <a:cs typeface="Univers 55" charset="0"/>
              </a:rPr>
              <a:t>To inform policies and practices that enhance programmatic, resource, service access and opportunities for students &amp; youth with disabilities to improve their post-school outcomes</a:t>
            </a:r>
          </a:p>
          <a:p>
            <a:pPr marL="22860" marR="5080" indent="0">
              <a:lnSpc>
                <a:spcPct val="115100"/>
              </a:lnSpc>
              <a:spcBef>
                <a:spcPts val="1200"/>
              </a:spcBef>
              <a:buNone/>
            </a:pPr>
            <a:endParaRPr lang="en-US" sz="4000" dirty="0">
              <a:ea typeface="Univers 55" charset="0"/>
              <a:cs typeface="Univers 55" charset="0"/>
            </a:endParaRPr>
          </a:p>
          <a:p>
            <a:pPr marL="537210" marR="5080" indent="-514350">
              <a:lnSpc>
                <a:spcPct val="115100"/>
              </a:lnSpc>
              <a:spcBef>
                <a:spcPts val="1200"/>
              </a:spcBef>
              <a:buAutoNum type="arabicParenR"/>
            </a:pPr>
            <a:endParaRPr lang="en-US" sz="3200" dirty="0">
              <a:latin typeface="Univers 55" charset="0"/>
              <a:ea typeface="Univers 55" charset="0"/>
              <a:cs typeface="Univers 55"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6259" y="4780538"/>
            <a:ext cx="2002151" cy="323971"/>
          </a:xfrm>
          <a:prstGeom prst="rect">
            <a:avLst/>
          </a:prstGeom>
        </p:spPr>
      </p:pic>
      <p:sp>
        <p:nvSpPr>
          <p:cNvPr id="5" name="Slide Number Placeholder 4">
            <a:extLst>
              <a:ext uri="{FF2B5EF4-FFF2-40B4-BE49-F238E27FC236}">
                <a16:creationId xmlns:a16="http://schemas.microsoft.com/office/drawing/2014/main" id="{AB06C847-AAC4-4D24-9BE2-AA85DC83FA4B}"/>
              </a:ext>
            </a:extLst>
          </p:cNvPr>
          <p:cNvSpPr>
            <a:spLocks noGrp="1"/>
          </p:cNvSpPr>
          <p:nvPr>
            <p:ph type="sldNum" sz="quarter" idx="10"/>
          </p:nvPr>
        </p:nvSpPr>
        <p:spPr>
          <a:xfrm>
            <a:off x="1143000" y="6310353"/>
            <a:ext cx="685800" cy="476250"/>
          </a:xfrm>
        </p:spPr>
        <p:txBody>
          <a:bodyPr/>
          <a:lstStyle/>
          <a:p>
            <a:pPr>
              <a:defRPr/>
            </a:pPr>
            <a:fld id="{843CCB1A-5FAC-44C2-A958-39EC00897567}" type="slidenum">
              <a:rPr lang="en-US" smtClean="0"/>
              <a:pPr>
                <a:defRPr/>
              </a:pPr>
              <a:t>33</a:t>
            </a:fld>
            <a:endParaRPr lang="en-US" dirty="0"/>
          </a:p>
        </p:txBody>
      </p:sp>
    </p:spTree>
    <p:extLst>
      <p:ext uri="{BB962C8B-B14F-4D97-AF65-F5344CB8AC3E}">
        <p14:creationId xmlns:p14="http://schemas.microsoft.com/office/powerpoint/2010/main" val="1588171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3" y="8021"/>
            <a:ext cx="9144000" cy="6858000"/>
          </a:xfrm>
          <a:prstGeom prst="rect">
            <a:avLst/>
          </a:prstGeom>
        </p:spPr>
      </p:pic>
      <p:sp>
        <p:nvSpPr>
          <p:cNvPr id="77" name="object 77"/>
          <p:cNvSpPr txBox="1">
            <a:spLocks noGrp="1"/>
          </p:cNvSpPr>
          <p:nvPr>
            <p:ph type="title"/>
          </p:nvPr>
        </p:nvSpPr>
        <p:spPr>
          <a:xfrm>
            <a:off x="1417320" y="381000"/>
            <a:ext cx="7067549" cy="995400"/>
          </a:xfrm>
        </p:spPr>
        <p:txBody>
          <a:bodyPr>
            <a:normAutofit/>
          </a:bodyPr>
          <a:lstStyle/>
          <a:p>
            <a:r>
              <a:rPr lang="en-US" sz="4000" dirty="0">
                <a:solidFill>
                  <a:srgbClr val="C00000"/>
                </a:solidFill>
                <a:latin typeface="+mn-lt"/>
                <a:ea typeface="Univers 55" charset="0"/>
                <a:cs typeface="Univers 55" charset="0"/>
              </a:rPr>
              <a:t>CTCI Activities </a:t>
            </a:r>
          </a:p>
        </p:txBody>
      </p:sp>
      <p:sp>
        <p:nvSpPr>
          <p:cNvPr id="84" name="Text Placeholder 101"/>
          <p:cNvSpPr>
            <a:spLocks noGrp="1"/>
          </p:cNvSpPr>
          <p:nvPr>
            <p:ph idx="1"/>
          </p:nvPr>
        </p:nvSpPr>
        <p:spPr>
          <a:xfrm>
            <a:off x="1447800" y="1600200"/>
            <a:ext cx="7467600" cy="4419600"/>
          </a:xfrm>
        </p:spPr>
        <p:txBody>
          <a:bodyPr>
            <a:noAutofit/>
          </a:bodyPr>
          <a:lstStyle/>
          <a:p>
            <a:pPr marL="341313" marR="5080" indent="-341313">
              <a:lnSpc>
                <a:spcPct val="100000"/>
              </a:lnSpc>
              <a:spcBef>
                <a:spcPts val="1200"/>
              </a:spcBef>
              <a:buFont typeface="Arial" charset="0"/>
              <a:buChar char="•"/>
            </a:pPr>
            <a:r>
              <a:rPr lang="en-US" sz="2600" dirty="0"/>
              <a:t>Design and conduct high-quality research and evaluation</a:t>
            </a:r>
          </a:p>
          <a:p>
            <a:pPr marL="341313" marR="5080" indent="-341313">
              <a:lnSpc>
                <a:spcPct val="100000"/>
              </a:lnSpc>
              <a:spcBef>
                <a:spcPts val="1200"/>
              </a:spcBef>
              <a:buFont typeface="Arial" charset="0"/>
              <a:buChar char="•"/>
            </a:pPr>
            <a:r>
              <a:rPr lang="en-US" sz="2600" dirty="0"/>
              <a:t> Disseminate research findings</a:t>
            </a:r>
          </a:p>
          <a:p>
            <a:pPr marL="341313" marR="5080" indent="-341313">
              <a:lnSpc>
                <a:spcPct val="100000"/>
              </a:lnSpc>
              <a:spcBef>
                <a:spcPts val="1200"/>
              </a:spcBef>
              <a:buFont typeface="Arial" charset="0"/>
              <a:buChar char="•"/>
            </a:pPr>
            <a:r>
              <a:rPr lang="en-US" sz="2600" dirty="0"/>
              <a:t>Build the capacity of systems by offering a range of professional development opportunities</a:t>
            </a:r>
          </a:p>
          <a:p>
            <a:pPr marL="341313" marR="5080" indent="-341313">
              <a:lnSpc>
                <a:spcPct val="100000"/>
              </a:lnSpc>
              <a:spcBef>
                <a:spcPts val="1200"/>
              </a:spcBef>
              <a:buFont typeface="Arial" charset="0"/>
              <a:buChar char="•"/>
            </a:pPr>
            <a:r>
              <a:rPr lang="en-US" sz="2600" dirty="0"/>
              <a:t>Build collaborative interventions and partnerships to promote evidence-based practices</a:t>
            </a:r>
            <a:endParaRPr lang="en-US" sz="2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6259" y="4780538"/>
            <a:ext cx="2002151" cy="323971"/>
          </a:xfrm>
          <a:prstGeom prst="rect">
            <a:avLst/>
          </a:prstGeom>
        </p:spPr>
      </p:pic>
      <p:sp>
        <p:nvSpPr>
          <p:cNvPr id="4" name="Slide Number Placeholder 3">
            <a:extLst>
              <a:ext uri="{FF2B5EF4-FFF2-40B4-BE49-F238E27FC236}">
                <a16:creationId xmlns:a16="http://schemas.microsoft.com/office/drawing/2014/main" id="{0C3BB482-A735-457C-BA4B-1E631BCA6611}"/>
              </a:ext>
            </a:extLst>
          </p:cNvPr>
          <p:cNvSpPr>
            <a:spLocks noGrp="1"/>
          </p:cNvSpPr>
          <p:nvPr>
            <p:ph type="sldNum" sz="quarter" idx="10"/>
          </p:nvPr>
        </p:nvSpPr>
        <p:spPr>
          <a:xfrm>
            <a:off x="1104900" y="6373729"/>
            <a:ext cx="685800" cy="476250"/>
          </a:xfrm>
        </p:spPr>
        <p:txBody>
          <a:bodyPr/>
          <a:lstStyle/>
          <a:p>
            <a:pPr>
              <a:defRPr/>
            </a:pPr>
            <a:fld id="{843CCB1A-5FAC-44C2-A958-39EC00897567}"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47800" y="393902"/>
            <a:ext cx="7068741" cy="596698"/>
          </a:xfrm>
        </p:spPr>
        <p:txBody>
          <a:bodyPr>
            <a:noAutofit/>
          </a:bodyPr>
          <a:lstStyle/>
          <a:p>
            <a:r>
              <a:rPr lang="en-US" sz="4000" dirty="0">
                <a:solidFill>
                  <a:srgbClr val="C00000"/>
                </a:solidFill>
                <a:latin typeface="+mn-lt"/>
              </a:rPr>
              <a:t>What We Know</a:t>
            </a:r>
          </a:p>
        </p:txBody>
      </p:sp>
      <p:sp>
        <p:nvSpPr>
          <p:cNvPr id="3" name="Content Placeholder 2"/>
          <p:cNvSpPr>
            <a:spLocks noGrp="1"/>
          </p:cNvSpPr>
          <p:nvPr>
            <p:ph type="body" idx="1"/>
          </p:nvPr>
        </p:nvSpPr>
        <p:spPr>
          <a:xfrm>
            <a:off x="1358767" y="1259630"/>
            <a:ext cx="3126580" cy="428049"/>
          </a:xfrm>
        </p:spPr>
        <p:txBody>
          <a:bodyPr>
            <a:noAutofit/>
          </a:bodyPr>
          <a:lstStyle/>
          <a:p>
            <a:pPr marL="0" lvl="1"/>
            <a:r>
              <a:rPr lang="en-US" sz="2800" b="0" dirty="0"/>
              <a:t>The Problem</a:t>
            </a:r>
          </a:p>
        </p:txBody>
      </p:sp>
      <p:sp>
        <p:nvSpPr>
          <p:cNvPr id="6" name="Content Placeholder 5"/>
          <p:cNvSpPr>
            <a:spLocks noGrp="1"/>
          </p:cNvSpPr>
          <p:nvPr>
            <p:ph sz="half" idx="2"/>
          </p:nvPr>
        </p:nvSpPr>
        <p:spPr>
          <a:xfrm>
            <a:off x="1358767" y="1855916"/>
            <a:ext cx="3733800" cy="3979863"/>
          </a:xfrm>
        </p:spPr>
        <p:txBody>
          <a:bodyPr>
            <a:normAutofit/>
          </a:bodyPr>
          <a:lstStyle/>
          <a:p>
            <a:r>
              <a:rPr lang="en-US" altLang="en-US" sz="2400" dirty="0">
                <a:ea typeface="ＭＳ Ｐゴシック" panose="020B0600070205080204" pitchFamily="34" charset="-128"/>
              </a:rPr>
              <a:t>Low educational attainment and employment rates</a:t>
            </a:r>
          </a:p>
          <a:p>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Low postsecondary and/or vocational rehabilitation enrollment rates</a:t>
            </a:r>
          </a:p>
          <a:p>
            <a:endParaRPr lang="en-US" altLang="en-US" sz="2400" dirty="0">
              <a:ea typeface="ＭＳ Ｐゴシック" panose="020B0600070205080204" pitchFamily="34" charset="-128"/>
            </a:endParaRPr>
          </a:p>
          <a:p>
            <a:r>
              <a:rPr lang="en-US" sz="2400" dirty="0"/>
              <a:t>Fragmented service systems</a:t>
            </a:r>
          </a:p>
        </p:txBody>
      </p:sp>
      <p:sp>
        <p:nvSpPr>
          <p:cNvPr id="7" name="Text Placeholder 6"/>
          <p:cNvSpPr>
            <a:spLocks noGrp="1"/>
          </p:cNvSpPr>
          <p:nvPr>
            <p:ph type="body" sz="quarter" idx="3"/>
          </p:nvPr>
        </p:nvSpPr>
        <p:spPr>
          <a:xfrm>
            <a:off x="5092567" y="1249332"/>
            <a:ext cx="3653082" cy="428048"/>
          </a:xfrm>
        </p:spPr>
        <p:txBody>
          <a:bodyPr>
            <a:noAutofit/>
          </a:bodyPr>
          <a:lstStyle/>
          <a:p>
            <a:r>
              <a:rPr lang="en-US" sz="2800" b="0" dirty="0"/>
              <a:t>The Solution</a:t>
            </a:r>
          </a:p>
        </p:txBody>
      </p:sp>
      <p:sp>
        <p:nvSpPr>
          <p:cNvPr id="8" name="Content Placeholder 7"/>
          <p:cNvSpPr>
            <a:spLocks noGrp="1"/>
          </p:cNvSpPr>
          <p:nvPr>
            <p:ph sz="quarter" idx="4"/>
          </p:nvPr>
        </p:nvSpPr>
        <p:spPr>
          <a:xfrm>
            <a:off x="5092567" y="1862540"/>
            <a:ext cx="3886200" cy="3979863"/>
          </a:xfrm>
        </p:spPr>
        <p:txBody>
          <a:bodyPr>
            <a:normAutofit/>
          </a:bodyPr>
          <a:lstStyle/>
          <a:p>
            <a:r>
              <a:rPr lang="en-US" sz="2400" dirty="0"/>
              <a:t>Paid work experiences while in secondary education</a:t>
            </a:r>
          </a:p>
          <a:p>
            <a:endParaRPr lang="en-US" sz="2400" dirty="0"/>
          </a:p>
          <a:p>
            <a:r>
              <a:rPr lang="en-US" sz="2400" dirty="0"/>
              <a:t>Work as both a  critical intervention and expected outcome</a:t>
            </a:r>
          </a:p>
          <a:p>
            <a:endParaRPr lang="en-US" sz="2400" dirty="0"/>
          </a:p>
          <a:p>
            <a:r>
              <a:rPr lang="en-US" sz="2400" dirty="0"/>
              <a:t>Well defined &amp; delivered intervention across service systems</a:t>
            </a:r>
          </a:p>
        </p:txBody>
      </p:sp>
      <p:sp>
        <p:nvSpPr>
          <p:cNvPr id="5" name="Slide Number Placeholder 4">
            <a:extLst>
              <a:ext uri="{FF2B5EF4-FFF2-40B4-BE49-F238E27FC236}">
                <a16:creationId xmlns:a16="http://schemas.microsoft.com/office/drawing/2014/main" id="{70047B46-AC34-434C-B7E0-8BDAFE51B139}"/>
              </a:ext>
            </a:extLst>
          </p:cNvPr>
          <p:cNvSpPr>
            <a:spLocks noGrp="1"/>
          </p:cNvSpPr>
          <p:nvPr>
            <p:ph type="sldNum" sz="quarter" idx="10"/>
          </p:nvPr>
        </p:nvSpPr>
        <p:spPr/>
        <p:txBody>
          <a:bodyPr/>
          <a:lstStyle/>
          <a:p>
            <a:pPr>
              <a:defRPr/>
            </a:pPr>
            <a:fld id="{843CCB1A-5FAC-44C2-A958-39EC00897567}" type="slidenum">
              <a:rPr lang="en-US" smtClean="0"/>
              <a:pPr>
                <a:defRPr/>
              </a:pPr>
              <a:t>35</a:t>
            </a:fld>
            <a:endParaRPr lang="en-US"/>
          </a:p>
        </p:txBody>
      </p:sp>
    </p:spTree>
    <p:extLst>
      <p:ext uri="{BB962C8B-B14F-4D97-AF65-F5344CB8AC3E}">
        <p14:creationId xmlns:p14="http://schemas.microsoft.com/office/powerpoint/2010/main" val="24769287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981200" y="2438400"/>
            <a:ext cx="693420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Univers 55"/>
                <a:ea typeface="+mn-ea"/>
                <a:cs typeface="+mn-cs"/>
              </a:rPr>
              <a:t>How CTCI is translating research into effective transition services</a:t>
            </a:r>
          </a:p>
        </p:txBody>
      </p:sp>
      <p:sp>
        <p:nvSpPr>
          <p:cNvPr id="4" name="Rectangle 3"/>
          <p:cNvSpPr/>
          <p:nvPr/>
        </p:nvSpPr>
        <p:spPr>
          <a:xfrm>
            <a:off x="-27542" y="1"/>
            <a:ext cx="1877458" cy="6865883"/>
          </a:xfrm>
          <a:prstGeom prst="rect">
            <a:avLst/>
          </a:prstGeom>
          <a:solidFill>
            <a:srgbClr val="B03738"/>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oogle Shape;70;p13"/>
          <p:cNvPicPr preferRelativeResize="0"/>
          <p:nvPr/>
        </p:nvPicPr>
        <p:blipFill>
          <a:blip r:embed="rId3">
            <a:alphaModFix/>
          </a:blip>
          <a:stretch>
            <a:fillRect/>
          </a:stretch>
        </p:blipFill>
        <p:spPr>
          <a:xfrm rot="16200000">
            <a:off x="-827642" y="4104244"/>
            <a:ext cx="3505200" cy="1849915"/>
          </a:xfrm>
          <a:prstGeom prst="rect">
            <a:avLst/>
          </a:prstGeom>
          <a:noFill/>
          <a:ln>
            <a:noFill/>
          </a:ln>
        </p:spPr>
      </p:pic>
      <p:sp>
        <p:nvSpPr>
          <p:cNvPr id="6" name="Slide Number Placeholder 5">
            <a:extLst>
              <a:ext uri="{FF2B5EF4-FFF2-40B4-BE49-F238E27FC236}">
                <a16:creationId xmlns:a16="http://schemas.microsoft.com/office/drawing/2014/main" id="{041B1B0C-A6D8-41B1-BB3E-4A1D0D699A0F}"/>
              </a:ext>
            </a:extLst>
          </p:cNvPr>
          <p:cNvSpPr>
            <a:spLocks noGrp="1"/>
          </p:cNvSpPr>
          <p:nvPr>
            <p:ph type="sldNum" sz="quarter" idx="10"/>
          </p:nvPr>
        </p:nvSpPr>
        <p:spPr/>
        <p:txBody>
          <a:bodyPr/>
          <a:lstStyle/>
          <a:p>
            <a:pPr>
              <a:defRPr/>
            </a:pPr>
            <a:fld id="{843CCB1A-5FAC-44C2-A958-39EC00897567}" type="slidenum">
              <a:rPr lang="en-US" smtClean="0"/>
              <a:pPr>
                <a:defRPr/>
              </a:pPr>
              <a:t>36</a:t>
            </a:fld>
            <a:endParaRPr lang="en-US"/>
          </a:p>
        </p:txBody>
      </p:sp>
    </p:spTree>
    <p:extLst>
      <p:ext uri="{BB962C8B-B14F-4D97-AF65-F5344CB8AC3E}">
        <p14:creationId xmlns:p14="http://schemas.microsoft.com/office/powerpoint/2010/main" val="1425024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7" name="object 77"/>
          <p:cNvSpPr txBox="1">
            <a:spLocks noGrp="1"/>
          </p:cNvSpPr>
          <p:nvPr>
            <p:ph type="title"/>
          </p:nvPr>
        </p:nvSpPr>
        <p:spPr>
          <a:xfrm>
            <a:off x="1371600" y="325270"/>
            <a:ext cx="7624813" cy="950463"/>
          </a:xfrm>
        </p:spPr>
        <p:txBody>
          <a:bodyPr>
            <a:noAutofit/>
          </a:bodyPr>
          <a:lstStyle/>
          <a:p>
            <a:r>
              <a:rPr lang="en-US" sz="3600" dirty="0">
                <a:solidFill>
                  <a:srgbClr val="C00000"/>
                </a:solidFill>
                <a:latin typeface="+mn-lt"/>
                <a:ea typeface="Univers 55" charset="0"/>
                <a:cs typeface="Univers 55" charset="0"/>
              </a:rPr>
              <a:t>One Example of </a:t>
            </a:r>
            <a:r>
              <a:rPr lang="en-US" sz="3600" b="1" dirty="0">
                <a:solidFill>
                  <a:srgbClr val="C00000"/>
                </a:solidFill>
                <a:latin typeface="+mn-lt"/>
                <a:ea typeface="Univers 55" charset="0"/>
                <a:cs typeface="Univers 55" charset="0"/>
              </a:rPr>
              <a:t>CTCI Research</a:t>
            </a:r>
            <a:r>
              <a:rPr lang="en-US" sz="3600" dirty="0">
                <a:solidFill>
                  <a:srgbClr val="C00000"/>
                </a:solidFill>
                <a:latin typeface="+mn-lt"/>
                <a:ea typeface="Univers 55" charset="0"/>
                <a:cs typeface="Univers 55" charset="0"/>
              </a:rPr>
              <a:t>: Way2Work Maryland</a:t>
            </a:r>
          </a:p>
        </p:txBody>
      </p:sp>
      <p:sp>
        <p:nvSpPr>
          <p:cNvPr id="84" name="Text Placeholder 101"/>
          <p:cNvSpPr>
            <a:spLocks noGrp="1"/>
          </p:cNvSpPr>
          <p:nvPr>
            <p:ph idx="1"/>
          </p:nvPr>
        </p:nvSpPr>
        <p:spPr>
          <a:xfrm>
            <a:off x="1371600" y="1601003"/>
            <a:ext cx="7620000" cy="5180797"/>
          </a:xfrm>
        </p:spPr>
        <p:txBody>
          <a:bodyPr>
            <a:normAutofit/>
          </a:bodyPr>
          <a:lstStyle/>
          <a:p>
            <a:r>
              <a:rPr lang="en-US" sz="3100" dirty="0"/>
              <a:t>Awarded to Maryland Division of Rehabilitation Services (DORS) in partnership with University of Maryland, College Park</a:t>
            </a:r>
          </a:p>
          <a:p>
            <a:endParaRPr lang="en-US" sz="3100" dirty="0"/>
          </a:p>
          <a:p>
            <a:r>
              <a:rPr lang="en-US" sz="3100" dirty="0"/>
              <a:t>Funded by the U.S. Department of Education, Rehabilitation Services Administration </a:t>
            </a:r>
          </a:p>
          <a:p>
            <a:endParaRPr lang="en-US" sz="2800" dirty="0"/>
          </a:p>
          <a:p>
            <a:r>
              <a:rPr lang="en-US" sz="2800" dirty="0"/>
              <a:t>Purpose: To provide effective </a:t>
            </a:r>
            <a:r>
              <a:rPr lang="en-US" sz="2800" b="1" dirty="0"/>
              <a:t>work-based learning experiences </a:t>
            </a:r>
            <a:r>
              <a:rPr lang="en-US" sz="2800" dirty="0"/>
              <a:t>in coordination with other transition services, including </a:t>
            </a:r>
            <a:r>
              <a:rPr lang="en-US" sz="2800" b="1" dirty="0"/>
              <a:t>pre-employment transition services </a:t>
            </a:r>
            <a:endParaRPr lang="en-US" sz="2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6259" y="4780538"/>
            <a:ext cx="2002151" cy="323971"/>
          </a:xfrm>
          <a:prstGeom prst="rect">
            <a:avLst/>
          </a:prstGeom>
        </p:spPr>
      </p:pic>
      <p:sp>
        <p:nvSpPr>
          <p:cNvPr id="3" name="Slide Number Placeholder 2">
            <a:extLst>
              <a:ext uri="{FF2B5EF4-FFF2-40B4-BE49-F238E27FC236}">
                <a16:creationId xmlns:a16="http://schemas.microsoft.com/office/drawing/2014/main" id="{FDCE4870-41CC-4C76-956D-74273234CA48}"/>
              </a:ext>
            </a:extLst>
          </p:cNvPr>
          <p:cNvSpPr>
            <a:spLocks noGrp="1"/>
          </p:cNvSpPr>
          <p:nvPr>
            <p:ph type="sldNum" sz="quarter" idx="10"/>
          </p:nvPr>
        </p:nvSpPr>
        <p:spPr>
          <a:xfrm>
            <a:off x="1161864" y="6343650"/>
            <a:ext cx="685800" cy="476250"/>
          </a:xfrm>
        </p:spPr>
        <p:txBody>
          <a:bodyPr/>
          <a:lstStyle/>
          <a:p>
            <a:pPr>
              <a:defRPr/>
            </a:pPr>
            <a:fld id="{843CCB1A-5FAC-44C2-A958-39EC00897567}" type="slidenum">
              <a:rPr lang="en-US" smtClean="0"/>
              <a:pPr>
                <a:defRPr/>
              </a:pPr>
              <a:t>37</a:t>
            </a:fld>
            <a:endParaRPr lang="en-US" dirty="0"/>
          </a:p>
        </p:txBody>
      </p:sp>
    </p:spTree>
    <p:extLst>
      <p:ext uri="{BB962C8B-B14F-4D97-AF65-F5344CB8AC3E}">
        <p14:creationId xmlns:p14="http://schemas.microsoft.com/office/powerpoint/2010/main" val="926639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object 3"/>
          <p:cNvSpPr txBox="1">
            <a:spLocks noGrp="1"/>
          </p:cNvSpPr>
          <p:nvPr>
            <p:ph type="title"/>
          </p:nvPr>
        </p:nvSpPr>
        <p:spPr>
          <a:xfrm>
            <a:off x="1536592" y="352762"/>
            <a:ext cx="6840320" cy="566822"/>
          </a:xfrm>
          <a:prstGeom prst="rect">
            <a:avLst/>
          </a:prstGeom>
        </p:spPr>
        <p:txBody>
          <a:bodyPr vert="horz" wrap="square" lIns="0" tIns="12700" rIns="0" bIns="0" rtlCol="0" anchor="ctr">
            <a:spAutoFit/>
          </a:bodyPr>
          <a:lstStyle/>
          <a:p>
            <a:pPr marL="12700">
              <a:lnSpc>
                <a:spcPct val="100000"/>
              </a:lnSpc>
              <a:spcBef>
                <a:spcPts val="100"/>
              </a:spcBef>
            </a:pPr>
            <a:r>
              <a:rPr lang="en-US" sz="3600" spc="-50" dirty="0">
                <a:solidFill>
                  <a:srgbClr val="C00000"/>
                </a:solidFill>
                <a:latin typeface="+mn-lt"/>
                <a:ea typeface="Univers 55" charset="0"/>
                <a:cs typeface="Univers 55" charset="0"/>
              </a:rPr>
              <a:t>Way2Work Outcomes (to date)</a:t>
            </a:r>
            <a:endParaRPr sz="3600" dirty="0">
              <a:solidFill>
                <a:srgbClr val="C00000"/>
              </a:solidFill>
              <a:latin typeface="+mn-lt"/>
              <a:ea typeface="Univers 55" charset="0"/>
              <a:cs typeface="Univers 55" charset="0"/>
            </a:endParaRPr>
          </a:p>
        </p:txBody>
      </p:sp>
      <p:sp>
        <p:nvSpPr>
          <p:cNvPr id="101" name="Text Placeholder 100"/>
          <p:cNvSpPr>
            <a:spLocks noGrp="1"/>
          </p:cNvSpPr>
          <p:nvPr>
            <p:ph idx="1"/>
          </p:nvPr>
        </p:nvSpPr>
        <p:spPr>
          <a:xfrm>
            <a:off x="1515571" y="1203993"/>
            <a:ext cx="6837914" cy="5257800"/>
          </a:xfrm>
        </p:spPr>
        <p:txBody>
          <a:bodyPr>
            <a:normAutofit/>
          </a:bodyPr>
          <a:lstStyle/>
          <a:p>
            <a:pPr marL="0" marR="282567" indent="0">
              <a:lnSpc>
                <a:spcPct val="115100"/>
              </a:lnSpc>
              <a:spcBef>
                <a:spcPts val="100"/>
              </a:spcBef>
              <a:buNone/>
            </a:pPr>
            <a:r>
              <a:rPr lang="en-US" sz="2400" dirty="0"/>
              <a:t>n=94 students in Way2Work treatment group</a:t>
            </a:r>
          </a:p>
          <a:p>
            <a:pPr marL="0" marR="282567" indent="0">
              <a:lnSpc>
                <a:spcPct val="115100"/>
              </a:lnSpc>
              <a:spcBef>
                <a:spcPts val="100"/>
              </a:spcBef>
              <a:buNone/>
            </a:pPr>
            <a:endParaRPr lang="en-US" sz="2400" dirty="0"/>
          </a:p>
          <a:p>
            <a:pPr marR="282567">
              <a:lnSpc>
                <a:spcPct val="115100"/>
              </a:lnSpc>
              <a:spcBef>
                <a:spcPts val="100"/>
              </a:spcBef>
            </a:pPr>
            <a:r>
              <a:rPr lang="en-US" sz="2400" dirty="0"/>
              <a:t>137 total work-based learning experiences</a:t>
            </a:r>
          </a:p>
          <a:p>
            <a:pPr marR="282567" lvl="1">
              <a:lnSpc>
                <a:spcPct val="115100"/>
              </a:lnSpc>
              <a:spcBef>
                <a:spcPts val="100"/>
              </a:spcBef>
            </a:pPr>
            <a:r>
              <a:rPr lang="en-US" sz="2400" dirty="0"/>
              <a:t>78% secured at least 1 WBLE  </a:t>
            </a:r>
          </a:p>
          <a:p>
            <a:pPr marR="282567" lvl="1">
              <a:lnSpc>
                <a:spcPct val="115100"/>
              </a:lnSpc>
              <a:spcBef>
                <a:spcPts val="100"/>
              </a:spcBef>
            </a:pPr>
            <a:r>
              <a:rPr lang="en-US" sz="2400" dirty="0"/>
              <a:t>52 % (49 students) with 2 or more WBLE </a:t>
            </a:r>
          </a:p>
          <a:p>
            <a:pPr marR="282567" lvl="1">
              <a:lnSpc>
                <a:spcPct val="115100"/>
              </a:lnSpc>
              <a:spcBef>
                <a:spcPts val="100"/>
              </a:spcBef>
            </a:pPr>
            <a:r>
              <a:rPr lang="en-US" sz="2400" dirty="0"/>
              <a:t>41% (39 students) paid directly by the employer</a:t>
            </a:r>
          </a:p>
          <a:p>
            <a:pPr marR="282567" lvl="1">
              <a:lnSpc>
                <a:spcPct val="115100"/>
              </a:lnSpc>
              <a:spcBef>
                <a:spcPts val="100"/>
              </a:spcBef>
            </a:pPr>
            <a:endParaRPr lang="en-US" sz="2400" dirty="0"/>
          </a:p>
          <a:p>
            <a:pPr marR="282567">
              <a:lnSpc>
                <a:spcPct val="115100"/>
              </a:lnSpc>
              <a:spcBef>
                <a:spcPts val="100"/>
              </a:spcBef>
            </a:pPr>
            <a:r>
              <a:rPr lang="en-US" sz="2400" dirty="0"/>
              <a:t>93 (or 99%) graduated from high school</a:t>
            </a:r>
          </a:p>
          <a:p>
            <a:pPr marR="282567" lvl="1">
              <a:lnSpc>
                <a:spcPct val="115100"/>
              </a:lnSpc>
              <a:spcBef>
                <a:spcPts val="100"/>
              </a:spcBef>
            </a:pPr>
            <a:r>
              <a:rPr lang="en-US" sz="2400" dirty="0"/>
              <a:t>85 with a high school diploma</a:t>
            </a:r>
          </a:p>
          <a:p>
            <a:pPr marR="282567" lvl="1">
              <a:lnSpc>
                <a:spcPct val="115100"/>
              </a:lnSpc>
              <a:spcBef>
                <a:spcPts val="100"/>
              </a:spcBef>
            </a:pPr>
            <a:r>
              <a:rPr lang="en-US" sz="2400" dirty="0"/>
              <a:t>8 with a certificate</a:t>
            </a:r>
          </a:p>
          <a:p>
            <a:pPr marR="282567" lvl="1">
              <a:lnSpc>
                <a:spcPct val="115100"/>
              </a:lnSpc>
              <a:spcBef>
                <a:spcPts val="100"/>
              </a:spcBef>
            </a:pPr>
            <a:endParaRPr lang="en-US" dirty="0"/>
          </a:p>
          <a:p>
            <a:pPr marL="0" marR="282567" indent="0">
              <a:lnSpc>
                <a:spcPct val="115100"/>
              </a:lnSpc>
              <a:spcBef>
                <a:spcPts val="100"/>
              </a:spcBef>
              <a:buNone/>
            </a:pPr>
            <a:endParaRPr lang="en-US" sz="2400" dirty="0">
              <a:solidFill>
                <a:srgbClr val="FF0000"/>
              </a:solidFill>
            </a:endParaRPr>
          </a:p>
          <a:p>
            <a:pPr>
              <a:buFont typeface="Arial" charset="0"/>
              <a:buChar char="•"/>
            </a:pP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6259" y="4780538"/>
            <a:ext cx="2002151" cy="323971"/>
          </a:xfrm>
          <a:prstGeom prst="rect">
            <a:avLst/>
          </a:prstGeom>
        </p:spPr>
      </p:pic>
      <p:sp>
        <p:nvSpPr>
          <p:cNvPr id="4" name="Slide Number Placeholder 3">
            <a:extLst>
              <a:ext uri="{FF2B5EF4-FFF2-40B4-BE49-F238E27FC236}">
                <a16:creationId xmlns:a16="http://schemas.microsoft.com/office/drawing/2014/main" id="{7EDBD1BF-2B4C-4918-87A9-73007BD8581C}"/>
              </a:ext>
            </a:extLst>
          </p:cNvPr>
          <p:cNvSpPr>
            <a:spLocks noGrp="1"/>
          </p:cNvSpPr>
          <p:nvPr>
            <p:ph type="sldNum" sz="quarter" idx="10"/>
          </p:nvPr>
        </p:nvSpPr>
        <p:spPr>
          <a:xfrm>
            <a:off x="1193692" y="6325603"/>
            <a:ext cx="685800" cy="476250"/>
          </a:xfrm>
        </p:spPr>
        <p:txBody>
          <a:bodyPr/>
          <a:lstStyle/>
          <a:p>
            <a:pPr>
              <a:defRPr/>
            </a:pPr>
            <a:fld id="{843CCB1A-5FAC-44C2-A958-39EC00897567}"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371600" y="365127"/>
            <a:ext cx="7143750" cy="1082674"/>
          </a:xfrm>
        </p:spPr>
        <p:txBody>
          <a:bodyPr>
            <a:normAutofit/>
          </a:bodyPr>
          <a:lstStyle/>
          <a:p>
            <a:r>
              <a:rPr lang="en-US" sz="3600" dirty="0">
                <a:solidFill>
                  <a:srgbClr val="C00000"/>
                </a:solidFill>
                <a:latin typeface="+mn-lt"/>
              </a:rPr>
              <a:t>Way2Work Paid WBLEs</a:t>
            </a:r>
          </a:p>
        </p:txBody>
      </p:sp>
      <p:sp>
        <p:nvSpPr>
          <p:cNvPr id="3" name="Content Placeholder 2"/>
          <p:cNvSpPr>
            <a:spLocks noGrp="1"/>
          </p:cNvSpPr>
          <p:nvPr>
            <p:ph idx="1"/>
          </p:nvPr>
        </p:nvSpPr>
        <p:spPr>
          <a:xfrm>
            <a:off x="1371600" y="1600200"/>
            <a:ext cx="7143750" cy="4576763"/>
          </a:xfrm>
        </p:spPr>
        <p:txBody>
          <a:bodyPr/>
          <a:lstStyle/>
          <a:p>
            <a:pPr marL="0" indent="0">
              <a:buNone/>
            </a:pPr>
            <a:r>
              <a:rPr lang="en-US" sz="2800" dirty="0"/>
              <a:t>N=201 students in cohorts 1 &amp; 2 </a:t>
            </a:r>
          </a:p>
          <a:p>
            <a:r>
              <a:rPr lang="en-US" sz="2400" dirty="0"/>
              <a:t>431 WBLEs and PE * </a:t>
            </a:r>
          </a:p>
          <a:p>
            <a:pPr lvl="1"/>
            <a:r>
              <a:rPr lang="en-US" sz="2100" dirty="0"/>
              <a:t>* do not have data yet on WBLEs paid by agency</a:t>
            </a:r>
          </a:p>
          <a:p>
            <a:r>
              <a:rPr lang="en-US" sz="2400" dirty="0"/>
              <a:t>129 work experience paid by employer</a:t>
            </a:r>
          </a:p>
          <a:p>
            <a:endParaRPr lang="en-US" sz="2400" dirty="0"/>
          </a:p>
          <a:p>
            <a:r>
              <a:rPr lang="en-US" sz="2400" dirty="0"/>
              <a:t>Avg. hourly wage $10.17</a:t>
            </a:r>
          </a:p>
          <a:p>
            <a:r>
              <a:rPr lang="en-US" sz="2400" dirty="0"/>
              <a:t>Avg. hours per week 15.7</a:t>
            </a:r>
          </a:p>
          <a:p>
            <a:endParaRPr lang="en-US" sz="2400" dirty="0"/>
          </a:p>
        </p:txBody>
      </p:sp>
      <p:sp>
        <p:nvSpPr>
          <p:cNvPr id="6" name="Slide Number Placeholder 5">
            <a:extLst>
              <a:ext uri="{FF2B5EF4-FFF2-40B4-BE49-F238E27FC236}">
                <a16:creationId xmlns:a16="http://schemas.microsoft.com/office/drawing/2014/main" id="{77DF4443-938B-4C54-A57D-1F5FF7E466EC}"/>
              </a:ext>
            </a:extLst>
          </p:cNvPr>
          <p:cNvSpPr>
            <a:spLocks noGrp="1"/>
          </p:cNvSpPr>
          <p:nvPr>
            <p:ph type="sldNum" sz="quarter" idx="10"/>
          </p:nvPr>
        </p:nvSpPr>
        <p:spPr/>
        <p:txBody>
          <a:bodyPr/>
          <a:lstStyle/>
          <a:p>
            <a:pPr>
              <a:defRPr/>
            </a:pPr>
            <a:fld id="{843CCB1A-5FAC-44C2-A958-39EC00897567}" type="slidenum">
              <a:rPr lang="en-US" smtClean="0"/>
              <a:pPr>
                <a:defRPr/>
              </a:pPr>
              <a:t>39</a:t>
            </a:fld>
            <a:endParaRPr lang="en-US"/>
          </a:p>
        </p:txBody>
      </p:sp>
    </p:spTree>
    <p:extLst>
      <p:ext uri="{BB962C8B-B14F-4D97-AF65-F5344CB8AC3E}">
        <p14:creationId xmlns:p14="http://schemas.microsoft.com/office/powerpoint/2010/main" val="3564177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4699000"/>
          </a:xfrm>
        </p:spPr>
        <p:txBody>
          <a:bodyPr/>
          <a:lstStyle/>
          <a:p>
            <a:pPr>
              <a:spcBef>
                <a:spcPts val="1800"/>
              </a:spcBef>
            </a:pPr>
            <a:r>
              <a:rPr lang="en-US" sz="2400" dirty="0"/>
              <a:t>If you have any questions following this recording, please contact us at </a:t>
            </a:r>
            <a:r>
              <a:rPr lang="en-US" sz="2400" u="sng" dirty="0">
                <a:hlinkClick r:id="rId5"/>
              </a:rPr>
              <a:t>disability.statistics@unh.edu</a:t>
            </a:r>
            <a:r>
              <a:rPr lang="en-US" sz="2400" dirty="0"/>
              <a:t>, or toll free at 866-538-9521 for more information. Thanks for joining us. Enjoy today's webinar!</a:t>
            </a:r>
          </a:p>
        </p:txBody>
      </p:sp>
      <p:sp>
        <p:nvSpPr>
          <p:cNvPr id="3075" name="Text Box 12"/>
          <p:cNvSpPr txBox="1">
            <a:spLocks noGrp="1" noChangeArrowheads="1"/>
          </p:cNvSpPr>
          <p:nvPr>
            <p:ph type="title"/>
          </p:nvPr>
        </p:nvSpPr>
        <p:spPr bwMode="auto">
          <a:xfrm>
            <a:off x="-8468"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Up Front Matters</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TextBox 10"/>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5" name="Picture 4"/>
          <p:cNvPicPr>
            <a:picLocks noChangeAspect="1"/>
          </p:cNvPicPr>
          <p:nvPr/>
        </p:nvPicPr>
        <p:blipFill>
          <a:blip r:embed="rId6"/>
          <a:stretch>
            <a:fillRect/>
          </a:stretch>
        </p:blipFill>
        <p:spPr>
          <a:xfrm>
            <a:off x="8149266" y="80364"/>
            <a:ext cx="952549" cy="482625"/>
          </a:xfrm>
          <a:prstGeom prst="rect">
            <a:avLst/>
          </a:prstGeom>
        </p:spPr>
      </p:pic>
      <p:pic>
        <p:nvPicPr>
          <p:cNvPr id="3" name="nTID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00" y="685800"/>
            <a:ext cx="485201" cy="485201"/>
          </a:xfrm>
          <a:prstGeom prst="rect">
            <a:avLst/>
          </a:prstGeom>
        </p:spPr>
      </p:pic>
      <p:sp>
        <p:nvSpPr>
          <p:cNvPr id="8" name="Slide Number Placeholder 7">
            <a:extLst>
              <a:ext uri="{FF2B5EF4-FFF2-40B4-BE49-F238E27FC236}">
                <a16:creationId xmlns:a16="http://schemas.microsoft.com/office/drawing/2014/main" id="{4ACA1147-3B9F-47FA-B67B-47E76D716AC5}"/>
              </a:ext>
            </a:extLst>
          </p:cNvPr>
          <p:cNvSpPr>
            <a:spLocks noGrp="1"/>
          </p:cNvSpPr>
          <p:nvPr>
            <p:ph type="sldNum" sz="quarter" idx="10"/>
          </p:nvPr>
        </p:nvSpPr>
        <p:spPr/>
        <p:txBody>
          <a:bodyPr/>
          <a:lstStyle/>
          <a:p>
            <a:pPr>
              <a:defRPr/>
            </a:pPr>
            <a:fld id="{843CCB1A-5FAC-44C2-A958-39EC00897567}" type="slidenum">
              <a:rPr lang="en-US" smtClean="0"/>
              <a:pPr>
                <a:defRPr/>
              </a:pPr>
              <a:t>4</a:t>
            </a:fld>
            <a:endParaRPr lang="en-US"/>
          </a:p>
        </p:txBody>
      </p:sp>
    </p:spTree>
    <p:extLst>
      <p:ext uri="{BB962C8B-B14F-4D97-AF65-F5344CB8AC3E}">
        <p14:creationId xmlns:p14="http://schemas.microsoft.com/office/powerpoint/2010/main" val="81341910"/>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2"/>
        <p14:stopEvt time="39077" objId="2"/>
      </p14:showEvt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337733" y="106364"/>
            <a:ext cx="7143750" cy="1158874"/>
          </a:xfrm>
        </p:spPr>
        <p:txBody>
          <a:bodyPr>
            <a:normAutofit fontScale="90000"/>
          </a:bodyPr>
          <a:lstStyle/>
          <a:p>
            <a:r>
              <a:rPr lang="en-US" sz="3200" b="1" dirty="0">
                <a:solidFill>
                  <a:srgbClr val="C00000"/>
                </a:solidFill>
                <a:latin typeface="+mn-lt"/>
              </a:rPr>
              <a:t>CTCI Collaborative Partnerships</a:t>
            </a:r>
            <a:r>
              <a:rPr lang="en-US" sz="3200" dirty="0">
                <a:solidFill>
                  <a:srgbClr val="C00000"/>
                </a:solidFill>
                <a:latin typeface="+mn-lt"/>
              </a:rPr>
              <a:t>:</a:t>
            </a:r>
            <a:br>
              <a:rPr lang="en-US" sz="3200" dirty="0">
                <a:solidFill>
                  <a:srgbClr val="C00000"/>
                </a:solidFill>
                <a:latin typeface="+mn-lt"/>
              </a:rPr>
            </a:br>
            <a:r>
              <a:rPr lang="en-US" sz="3200" dirty="0">
                <a:solidFill>
                  <a:srgbClr val="C00000"/>
                </a:solidFill>
                <a:latin typeface="+mn-lt"/>
              </a:rPr>
              <a:t>The Maryland Transition Tracker (The Tracker)</a:t>
            </a:r>
          </a:p>
        </p:txBody>
      </p:sp>
      <p:sp>
        <p:nvSpPr>
          <p:cNvPr id="3" name="Content Placeholder 2"/>
          <p:cNvSpPr>
            <a:spLocks noGrp="1"/>
          </p:cNvSpPr>
          <p:nvPr>
            <p:ph idx="1"/>
          </p:nvPr>
        </p:nvSpPr>
        <p:spPr>
          <a:xfrm>
            <a:off x="1371600" y="1265239"/>
            <a:ext cx="7543800" cy="5287962"/>
          </a:xfrm>
        </p:spPr>
        <p:txBody>
          <a:bodyPr>
            <a:normAutofit/>
          </a:bodyPr>
          <a:lstStyle/>
          <a:p>
            <a:r>
              <a:rPr lang="en-US" sz="2800" dirty="0"/>
              <a:t>Partnership with and funded by the Maryland State Department of Education</a:t>
            </a:r>
          </a:p>
          <a:p>
            <a:endParaRPr lang="en-US" sz="2800" dirty="0"/>
          </a:p>
          <a:p>
            <a:r>
              <a:rPr lang="en-US" sz="2800" dirty="0"/>
              <a:t>User-friendly, accessible, secure software program </a:t>
            </a:r>
          </a:p>
          <a:p>
            <a:endParaRPr lang="en-US" sz="2800" dirty="0"/>
          </a:p>
          <a:p>
            <a:r>
              <a:rPr lang="en-US" sz="2600" dirty="0"/>
              <a:t>Direct sharing and tracking of service and outcome information</a:t>
            </a:r>
          </a:p>
          <a:p>
            <a:pPr lvl="1"/>
            <a:r>
              <a:rPr lang="en-US" sz="2600" dirty="0"/>
              <a:t>link students with IEPs with post school services </a:t>
            </a:r>
          </a:p>
          <a:p>
            <a:pPr lvl="1"/>
            <a:r>
              <a:rPr lang="en-US" sz="2600" dirty="0"/>
              <a:t>shares data among state and local partners (e.g., school, VR, DDA)</a:t>
            </a:r>
          </a:p>
        </p:txBody>
      </p:sp>
      <p:sp>
        <p:nvSpPr>
          <p:cNvPr id="6" name="Slide Number Placeholder 5">
            <a:extLst>
              <a:ext uri="{FF2B5EF4-FFF2-40B4-BE49-F238E27FC236}">
                <a16:creationId xmlns:a16="http://schemas.microsoft.com/office/drawing/2014/main" id="{0190E6C7-F8E2-449F-8FDA-882030EE1E63}"/>
              </a:ext>
            </a:extLst>
          </p:cNvPr>
          <p:cNvSpPr>
            <a:spLocks noGrp="1"/>
          </p:cNvSpPr>
          <p:nvPr>
            <p:ph type="sldNum" sz="quarter" idx="10"/>
          </p:nvPr>
        </p:nvSpPr>
        <p:spPr>
          <a:xfrm>
            <a:off x="1337733" y="6239777"/>
            <a:ext cx="685800" cy="476250"/>
          </a:xfrm>
        </p:spPr>
        <p:txBody>
          <a:bodyPr/>
          <a:lstStyle/>
          <a:p>
            <a:pPr>
              <a:defRPr/>
            </a:pPr>
            <a:fld id="{843CCB1A-5FAC-44C2-A958-39EC00897567}" type="slidenum">
              <a:rPr lang="en-US" smtClean="0"/>
              <a:pPr>
                <a:defRPr/>
              </a:pPr>
              <a:t>40</a:t>
            </a:fld>
            <a:endParaRPr lang="en-US" dirty="0"/>
          </a:p>
        </p:txBody>
      </p:sp>
    </p:spTree>
    <p:extLst>
      <p:ext uri="{BB962C8B-B14F-4D97-AF65-F5344CB8AC3E}">
        <p14:creationId xmlns:p14="http://schemas.microsoft.com/office/powerpoint/2010/main" val="1105015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447800" y="365126"/>
            <a:ext cx="7067550" cy="1325563"/>
          </a:xfrm>
        </p:spPr>
        <p:txBody>
          <a:bodyPr>
            <a:normAutofit fontScale="90000"/>
          </a:bodyPr>
          <a:lstStyle/>
          <a:p>
            <a:r>
              <a:rPr lang="en-US" sz="3600" b="1" dirty="0">
                <a:solidFill>
                  <a:srgbClr val="C00000"/>
                </a:solidFill>
                <a:latin typeface="+mn-lt"/>
              </a:rPr>
              <a:t>Professional Development</a:t>
            </a:r>
            <a:r>
              <a:rPr lang="en-US" sz="3600" dirty="0">
                <a:solidFill>
                  <a:srgbClr val="C00000"/>
                </a:solidFill>
                <a:latin typeface="+mn-lt"/>
              </a:rPr>
              <a:t>:</a:t>
            </a:r>
            <a:br>
              <a:rPr lang="en-US" sz="3600" dirty="0">
                <a:solidFill>
                  <a:srgbClr val="C00000"/>
                </a:solidFill>
                <a:latin typeface="+mn-lt"/>
              </a:rPr>
            </a:br>
            <a:r>
              <a:rPr lang="en-US" sz="3600" dirty="0">
                <a:solidFill>
                  <a:srgbClr val="C00000"/>
                </a:solidFill>
                <a:latin typeface="+mn-lt"/>
              </a:rPr>
              <a:t>Interactive Online Training Curriculum</a:t>
            </a:r>
          </a:p>
        </p:txBody>
      </p:sp>
      <p:sp>
        <p:nvSpPr>
          <p:cNvPr id="3" name="Content Placeholder 2"/>
          <p:cNvSpPr>
            <a:spLocks noGrp="1"/>
          </p:cNvSpPr>
          <p:nvPr>
            <p:ph idx="1"/>
          </p:nvPr>
        </p:nvSpPr>
        <p:spPr>
          <a:xfrm>
            <a:off x="1447800" y="1524000"/>
            <a:ext cx="7315200" cy="5105400"/>
          </a:xfrm>
        </p:spPr>
        <p:txBody>
          <a:bodyPr>
            <a:normAutofit/>
          </a:bodyPr>
          <a:lstStyle/>
          <a:p>
            <a:r>
              <a:rPr lang="en-US" sz="2400" dirty="0"/>
              <a:t>Partnership with and funded by the MSDE and the MDOD</a:t>
            </a:r>
          </a:p>
          <a:p>
            <a:r>
              <a:rPr lang="en-US" sz="2400" dirty="0"/>
              <a:t>Enable transition professionals to gain skills and knowledge to:</a:t>
            </a:r>
          </a:p>
          <a:p>
            <a:pPr lvl="1"/>
            <a:r>
              <a:rPr lang="en-US" sz="2400" dirty="0"/>
              <a:t>plan for and facilitate student-centered work experiences and jobs </a:t>
            </a:r>
          </a:p>
          <a:p>
            <a:pPr lvl="1"/>
            <a:r>
              <a:rPr lang="en-US" sz="2400" dirty="0"/>
              <a:t>Collaborate with families and other transition professionals</a:t>
            </a:r>
          </a:p>
          <a:p>
            <a:pPr lvl="1"/>
            <a:r>
              <a:rPr lang="en-US" sz="2400" dirty="0"/>
              <a:t>Negotiate with employers</a:t>
            </a:r>
          </a:p>
          <a:p>
            <a:pPr lvl="1"/>
            <a:r>
              <a:rPr lang="en-US" sz="2400" dirty="0"/>
              <a:t>Support students in the workplace</a:t>
            </a:r>
          </a:p>
          <a:p>
            <a:r>
              <a:rPr lang="en-US" sz="2400" dirty="0"/>
              <a:t>Self-paced curriculum </a:t>
            </a:r>
          </a:p>
          <a:p>
            <a:pPr lvl="1"/>
            <a:r>
              <a:rPr lang="en-US" sz="2400" dirty="0"/>
              <a:t>Eight sessions with skill building activities</a:t>
            </a:r>
          </a:p>
          <a:p>
            <a:pPr lvl="1"/>
            <a:r>
              <a:rPr lang="en-US" sz="2400" dirty="0"/>
              <a:t>Live coaching </a:t>
            </a:r>
          </a:p>
          <a:p>
            <a:endParaRPr lang="en-US" sz="2400" dirty="0"/>
          </a:p>
        </p:txBody>
      </p:sp>
      <p:sp>
        <p:nvSpPr>
          <p:cNvPr id="6" name="Slide Number Placeholder 5">
            <a:extLst>
              <a:ext uri="{FF2B5EF4-FFF2-40B4-BE49-F238E27FC236}">
                <a16:creationId xmlns:a16="http://schemas.microsoft.com/office/drawing/2014/main" id="{F28AE511-7749-4964-ADEE-A04830250D35}"/>
              </a:ext>
            </a:extLst>
          </p:cNvPr>
          <p:cNvSpPr>
            <a:spLocks noGrp="1"/>
          </p:cNvSpPr>
          <p:nvPr>
            <p:ph type="sldNum" sz="quarter" idx="10"/>
          </p:nvPr>
        </p:nvSpPr>
        <p:spPr>
          <a:xfrm>
            <a:off x="1295400" y="6372927"/>
            <a:ext cx="685800" cy="476250"/>
          </a:xfrm>
        </p:spPr>
        <p:txBody>
          <a:bodyPr/>
          <a:lstStyle/>
          <a:p>
            <a:pPr>
              <a:defRPr/>
            </a:pPr>
            <a:fld id="{843CCB1A-5FAC-44C2-A958-39EC00897567}" type="slidenum">
              <a:rPr lang="en-US" smtClean="0"/>
              <a:pPr>
                <a:defRPr/>
              </a:pPr>
              <a:t>41</a:t>
            </a:fld>
            <a:endParaRPr lang="en-US" dirty="0"/>
          </a:p>
        </p:txBody>
      </p:sp>
    </p:spTree>
    <p:extLst>
      <p:ext uri="{BB962C8B-B14F-4D97-AF65-F5344CB8AC3E}">
        <p14:creationId xmlns:p14="http://schemas.microsoft.com/office/powerpoint/2010/main" val="743714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65126"/>
            <a:ext cx="6457950" cy="1325563"/>
          </a:xfrm>
        </p:spPr>
        <p:txBody>
          <a:bodyPr/>
          <a:lstStyle/>
          <a:p>
            <a:r>
              <a:rPr lang="en-US" dirty="0">
                <a:solidFill>
                  <a:srgbClr val="C00000"/>
                </a:solidFill>
                <a:latin typeface="+mn-lt"/>
              </a:rPr>
              <a:t>For More Information</a:t>
            </a:r>
          </a:p>
        </p:txBody>
      </p:sp>
      <p:sp>
        <p:nvSpPr>
          <p:cNvPr id="3" name="Content Placeholder 2"/>
          <p:cNvSpPr>
            <a:spLocks noGrp="1"/>
          </p:cNvSpPr>
          <p:nvPr>
            <p:ph idx="1"/>
          </p:nvPr>
        </p:nvSpPr>
        <p:spPr>
          <a:xfrm>
            <a:off x="2057400" y="1825624"/>
            <a:ext cx="6934200" cy="4727575"/>
          </a:xfrm>
        </p:spPr>
        <p:txBody>
          <a:bodyPr/>
          <a:lstStyle/>
          <a:p>
            <a:pPr marL="0" indent="0" algn="ctr">
              <a:buNone/>
            </a:pPr>
            <a:r>
              <a:rPr lang="en-US" sz="3200" dirty="0"/>
              <a:t>Visit:</a:t>
            </a:r>
          </a:p>
          <a:p>
            <a:pPr marL="0" indent="0" algn="ctr">
              <a:buNone/>
            </a:pPr>
            <a:r>
              <a:rPr lang="en-US" sz="3200" dirty="0"/>
              <a:t>ctci-umd.org</a:t>
            </a:r>
          </a:p>
          <a:p>
            <a:pPr marL="0" indent="0" algn="ctr">
              <a:buNone/>
            </a:pPr>
            <a:endParaRPr lang="en-US" sz="2400" dirty="0"/>
          </a:p>
          <a:p>
            <a:pPr algn="ctr"/>
            <a:endParaRPr lang="en-US" sz="2400" dirty="0"/>
          </a:p>
          <a:p>
            <a:endParaRPr lang="en-US" dirty="0"/>
          </a:p>
          <a:p>
            <a:endParaRPr lang="en-US" dirty="0"/>
          </a:p>
          <a:p>
            <a:endParaRPr lang="en-US" dirty="0"/>
          </a:p>
        </p:txBody>
      </p:sp>
      <p:sp>
        <p:nvSpPr>
          <p:cNvPr id="4" name="Rectangle 3"/>
          <p:cNvSpPr/>
          <p:nvPr/>
        </p:nvSpPr>
        <p:spPr>
          <a:xfrm>
            <a:off x="-27542" y="1"/>
            <a:ext cx="1877458" cy="6865883"/>
          </a:xfrm>
          <a:prstGeom prst="rect">
            <a:avLst/>
          </a:prstGeom>
          <a:solidFill>
            <a:srgbClr val="B03738"/>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oogle Shape;70;p13"/>
          <p:cNvPicPr preferRelativeResize="0"/>
          <p:nvPr/>
        </p:nvPicPr>
        <p:blipFill>
          <a:blip r:embed="rId2">
            <a:alphaModFix/>
          </a:blip>
          <a:stretch>
            <a:fillRect/>
          </a:stretch>
        </p:blipFill>
        <p:spPr>
          <a:xfrm rot="16200000">
            <a:off x="-827642" y="4104244"/>
            <a:ext cx="3505200" cy="1849915"/>
          </a:xfrm>
          <a:prstGeom prst="rect">
            <a:avLst/>
          </a:prstGeom>
          <a:noFill/>
          <a:ln>
            <a:no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048000"/>
            <a:ext cx="3416298" cy="3416298"/>
          </a:xfrm>
          <a:prstGeom prst="rect">
            <a:avLst/>
          </a:prstGeom>
        </p:spPr>
      </p:pic>
      <p:sp>
        <p:nvSpPr>
          <p:cNvPr id="7" name="Slide Number Placeholder 6">
            <a:extLst>
              <a:ext uri="{FF2B5EF4-FFF2-40B4-BE49-F238E27FC236}">
                <a16:creationId xmlns:a16="http://schemas.microsoft.com/office/drawing/2014/main" id="{9D926721-AACA-45BB-AB43-34B5FBA5124B}"/>
              </a:ext>
            </a:extLst>
          </p:cNvPr>
          <p:cNvSpPr>
            <a:spLocks noGrp="1"/>
          </p:cNvSpPr>
          <p:nvPr>
            <p:ph type="sldNum" sz="quarter" idx="10"/>
          </p:nvPr>
        </p:nvSpPr>
        <p:spPr>
          <a:xfrm>
            <a:off x="1267858" y="6315074"/>
            <a:ext cx="685800" cy="476250"/>
          </a:xfrm>
        </p:spPr>
        <p:txBody>
          <a:bodyPr/>
          <a:lstStyle/>
          <a:p>
            <a:pPr>
              <a:defRPr/>
            </a:pPr>
            <a:fld id="{843CCB1A-5FAC-44C2-A958-39EC00897567}" type="slidenum">
              <a:rPr lang="en-US" smtClean="0"/>
              <a:pPr>
                <a:defRPr/>
              </a:pPr>
              <a:t>42</a:t>
            </a:fld>
            <a:endParaRPr lang="en-US" dirty="0"/>
          </a:p>
        </p:txBody>
      </p:sp>
    </p:spTree>
    <p:extLst>
      <p:ext uri="{BB962C8B-B14F-4D97-AF65-F5344CB8AC3E}">
        <p14:creationId xmlns:p14="http://schemas.microsoft.com/office/powerpoint/2010/main" val="3604510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334000"/>
            <a:ext cx="7886700" cy="922338"/>
          </a:xfrm>
        </p:spPr>
        <p:txBody>
          <a:bodyPr/>
          <a:lstStyle/>
          <a:p>
            <a:pPr marL="0" indent="0">
              <a:buNone/>
            </a:pPr>
            <a:endParaRPr lang="en-US" dirty="0"/>
          </a:p>
        </p:txBody>
      </p:sp>
      <p:pic>
        <p:nvPicPr>
          <p:cNvPr id="4" name="Google Shape;158;p25"/>
          <p:cNvPicPr preferRelativeResize="0"/>
          <p:nvPr/>
        </p:nvPicPr>
        <p:blipFill>
          <a:blip r:embed="rId2">
            <a:alphaModFix/>
          </a:blip>
          <a:stretch>
            <a:fillRect/>
          </a:stretch>
        </p:blipFill>
        <p:spPr>
          <a:xfrm>
            <a:off x="0" y="0"/>
            <a:ext cx="9144001" cy="6870700"/>
          </a:xfrm>
          <a:prstGeom prst="rect">
            <a:avLst/>
          </a:prstGeom>
          <a:noFill/>
          <a:ln>
            <a:noFill/>
          </a:ln>
        </p:spPr>
      </p:pic>
      <p:sp>
        <p:nvSpPr>
          <p:cNvPr id="5" name="Slide Number Placeholder 4">
            <a:extLst>
              <a:ext uri="{FF2B5EF4-FFF2-40B4-BE49-F238E27FC236}">
                <a16:creationId xmlns:a16="http://schemas.microsoft.com/office/drawing/2014/main" id="{1EDAB807-F18A-475E-BDEE-A4295A7313D3}"/>
              </a:ext>
            </a:extLst>
          </p:cNvPr>
          <p:cNvSpPr>
            <a:spLocks noGrp="1"/>
          </p:cNvSpPr>
          <p:nvPr>
            <p:ph type="sldNum" sz="quarter" idx="10"/>
          </p:nvPr>
        </p:nvSpPr>
        <p:spPr>
          <a:xfrm>
            <a:off x="1219200" y="6355866"/>
            <a:ext cx="685800" cy="476250"/>
          </a:xfrm>
        </p:spPr>
        <p:txBody>
          <a:bodyPr/>
          <a:lstStyle/>
          <a:p>
            <a:pPr>
              <a:defRPr/>
            </a:pPr>
            <a:fld id="{843CCB1A-5FAC-44C2-A958-39EC00897567}" type="slidenum">
              <a:rPr lang="en-US" smtClean="0"/>
              <a:pPr>
                <a:defRPr/>
              </a:pPr>
              <a:t>43</a:t>
            </a:fld>
            <a:endParaRPr lang="en-US" dirty="0"/>
          </a:p>
        </p:txBody>
      </p:sp>
    </p:spTree>
    <p:extLst>
      <p:ext uri="{BB962C8B-B14F-4D97-AF65-F5344CB8AC3E}">
        <p14:creationId xmlns:p14="http://schemas.microsoft.com/office/powerpoint/2010/main" val="2200322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689077"/>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sz="5400" b="1" dirty="0">
                <a:solidFill>
                  <a:schemeClr val="tx1"/>
                </a:solidFill>
                <a:latin typeface="Calibri" panose="020F0502020204030204" pitchFamily="34" charset="0"/>
              </a:rPr>
              <a:t>Questions and Answers</a:t>
            </a: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br>
              <a:rPr lang="en-US" sz="3200" b="1" i="1" dirty="0">
                <a:latin typeface="Calibri" panose="020F0502020204030204" pitchFamily="34" charset="0"/>
                <a:cs typeface="Microsoft Sans Serif" pitchFamily="34" charset="0"/>
              </a:rPr>
            </a:br>
            <a:endParaRPr lang="en-US" sz="2400"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2" name="TextBox 1"/>
          <p:cNvSpPr txBox="1"/>
          <p:nvPr/>
        </p:nvSpPr>
        <p:spPr>
          <a:xfrm>
            <a:off x="762000" y="1685670"/>
            <a:ext cx="6515100" cy="584775"/>
          </a:xfrm>
          <a:prstGeom prst="rect">
            <a:avLst/>
          </a:prstGeom>
          <a:noFill/>
        </p:spPr>
        <p:txBody>
          <a:bodyPr wrap="square" rtlCol="0">
            <a:spAutoFit/>
          </a:bodyPr>
          <a:lstStyle/>
          <a:p>
            <a:endParaRPr lang="en-US" sz="800" dirty="0">
              <a:latin typeface="Calibri" panose="020F0502020204030204" pitchFamily="34" charset="0"/>
              <a:cs typeface="Microsoft Sans Serif" pitchFamily="34" charset="0"/>
            </a:endParaRPr>
          </a:p>
          <a:p>
            <a:pPr marL="342900" indent="-342900">
              <a:buFont typeface="Arial" panose="020B0604020202020204" pitchFamily="34" charset="0"/>
              <a:buChar char="•"/>
            </a:pPr>
            <a:r>
              <a:rPr lang="en-US" sz="2400" dirty="0">
                <a:latin typeface="Calibri" panose="020F0502020204030204" pitchFamily="34" charset="0"/>
                <a:cs typeface="Microsoft Sans Serif" pitchFamily="34" charset="0"/>
              </a:rPr>
              <a:t>Zoom’s Q&amp;A button</a:t>
            </a:r>
          </a:p>
        </p:txBody>
      </p:sp>
      <p:pic>
        <p:nvPicPr>
          <p:cNvPr id="8" name="Picture 7" descr="Q&amp;A"/>
          <p:cNvPicPr>
            <a:picLocks noChangeAspect="1"/>
          </p:cNvPicPr>
          <p:nvPr/>
        </p:nvPicPr>
        <p:blipFill>
          <a:blip r:embed="rId4"/>
          <a:stretch>
            <a:fillRect/>
          </a:stretch>
        </p:blipFill>
        <p:spPr>
          <a:xfrm>
            <a:off x="4238935" y="1653178"/>
            <a:ext cx="804316" cy="617267"/>
          </a:xfrm>
          <a:prstGeom prst="rect">
            <a:avLst/>
          </a:prstGeom>
        </p:spPr>
      </p:pic>
      <p:pic>
        <p:nvPicPr>
          <p:cNvPr id="9" name="Picture 3" descr="C:\Users\pel3\AppData\Local\Microsoft\Windows\Temporary Internet Files\Content.IE5\OCJJ5H03\Twitter_logo_2012.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5387" y="5640777"/>
            <a:ext cx="471413" cy="381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0" y="2319085"/>
            <a:ext cx="8001000" cy="3785652"/>
          </a:xfrm>
          <a:prstGeom prst="rect">
            <a:avLst/>
          </a:prstGeom>
        </p:spPr>
        <p:txBody>
          <a:bodyPr wrap="square">
            <a:spAutoFit/>
          </a:bodyPr>
          <a:lstStyle/>
          <a:p>
            <a:pPr marL="285750" indent="-285750">
              <a:spcBef>
                <a:spcPts val="1800"/>
              </a:spcBef>
              <a:buFont typeface="Arial" panose="020B0604020202020204" pitchFamily="34" charset="0"/>
              <a:buChar char="•"/>
            </a:pPr>
            <a:r>
              <a:rPr lang="en-US" sz="2400" b="1" dirty="0">
                <a:latin typeface="Calibri" panose="020F0502020204030204" pitchFamily="34" charset="0"/>
                <a:cs typeface="Microsoft Sans Serif" pitchFamily="34" charset="0"/>
              </a:rPr>
              <a:t>Take our survey and tell us what you think!   </a:t>
            </a:r>
            <a:br>
              <a:rPr lang="en-US" sz="2400" b="1" dirty="0">
                <a:latin typeface="Calibri" panose="020F0502020204030204" pitchFamily="34" charset="0"/>
                <a:cs typeface="Microsoft Sans Serif" pitchFamily="34" charset="0"/>
              </a:rPr>
            </a:br>
            <a:r>
              <a:rPr lang="en-US" sz="2400" dirty="0">
                <a:solidFill>
                  <a:srgbClr val="0000FF"/>
                </a:solidFill>
                <a:latin typeface="Calibri" panose="020F0502020204030204" pitchFamily="34" charset="0"/>
                <a:cs typeface="Microsoft Sans Serif" pitchFamily="34" charset="0"/>
                <a:hlinkClick r:id="rId6"/>
              </a:rPr>
              <a:t>www.researchondisability.org/ntide/ntide-survey</a:t>
            </a:r>
            <a:endParaRPr lang="en-US" sz="2400" dirty="0">
              <a:solidFill>
                <a:srgbClr val="0000FF"/>
              </a:solidFill>
              <a:latin typeface="Calibri" panose="020F0502020204030204" pitchFamily="34" charset="0"/>
              <a:cs typeface="Microsoft Sans Serif" pitchFamily="34" charset="0"/>
            </a:endParaRPr>
          </a:p>
          <a:p>
            <a:pPr marL="285750" indent="-285750">
              <a:spcBef>
                <a:spcPts val="0"/>
              </a:spcBef>
              <a:buFont typeface="Arial" panose="020B0604020202020204" pitchFamily="34" charset="0"/>
              <a:buChar char="•"/>
            </a:pPr>
            <a:r>
              <a:rPr lang="en-US" sz="2400" b="1" dirty="0">
                <a:latin typeface="Calibri" panose="020F0502020204030204" pitchFamily="34" charset="0"/>
                <a:cs typeface="Microsoft Sans Serif" pitchFamily="34" charset="0"/>
              </a:rPr>
              <a:t>Thanks to our partners:</a:t>
            </a:r>
            <a:br>
              <a:rPr lang="en-US" sz="2400" b="1"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Institute on Disability 	</a:t>
            </a:r>
            <a:r>
              <a:rPr lang="en-US" sz="2400" dirty="0">
                <a:latin typeface="Calibri" panose="020F0502020204030204" pitchFamily="34" charset="0"/>
                <a:cs typeface="Microsoft Sans Serif" pitchFamily="34" charset="0"/>
                <a:hlinkClick r:id="rId7"/>
              </a:rPr>
              <a:t>www.ResearchOnDisability.org</a:t>
            </a:r>
            <a:r>
              <a:rPr lang="en-US" sz="2400" dirty="0">
                <a:latin typeface="Calibri" panose="020F0502020204030204" pitchFamily="34" charset="0"/>
                <a:cs typeface="Microsoft Sans Serif" pitchFamily="34" charset="0"/>
              </a:rPr>
              <a:t>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Kessler Foundation	  	</a:t>
            </a:r>
            <a:r>
              <a:rPr lang="en-US" sz="2400" dirty="0">
                <a:latin typeface="Calibri" panose="020F0502020204030204" pitchFamily="34" charset="0"/>
                <a:cs typeface="Microsoft Sans Serif" pitchFamily="34" charset="0"/>
                <a:hlinkClick r:id="rId8"/>
              </a:rPr>
              <a:t>www.KesslerFoundation.org</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AUCD			</a:t>
            </a:r>
            <a:r>
              <a:rPr lang="en-US" sz="2400" dirty="0">
                <a:latin typeface="Calibri" panose="020F0502020204030204" pitchFamily="34" charset="0"/>
                <a:cs typeface="Microsoft Sans Serif" pitchFamily="34" charset="0"/>
                <a:hlinkClick r:id="rId9"/>
              </a:rPr>
              <a:t>www.AUCD.org</a:t>
            </a:r>
            <a:r>
              <a:rPr lang="en-US" sz="2400" dirty="0">
                <a:latin typeface="Calibri" panose="020F0502020204030204" pitchFamily="34" charset="0"/>
                <a:cs typeface="Microsoft Sans Serif" pitchFamily="34" charset="0"/>
              </a:rPr>
              <a:t>	</a:t>
            </a:r>
          </a:p>
          <a:p>
            <a:pPr marL="285750" indent="-285750">
              <a:spcBef>
                <a:spcPts val="0"/>
              </a:spcBef>
              <a:buFont typeface="Arial" panose="020B0604020202020204" pitchFamily="34" charset="0"/>
              <a:buChar char="•"/>
            </a:pPr>
            <a:r>
              <a:rPr lang="en-US" sz="2400" b="1" dirty="0">
                <a:latin typeface="Calibri" panose="020F0502020204030204" pitchFamily="34" charset="0"/>
                <a:cs typeface="Microsoft Sans Serif" pitchFamily="34" charset="0"/>
              </a:rPr>
              <a:t>Contact us:</a:t>
            </a:r>
            <a:br>
              <a:rPr lang="en-US" sz="2400" b="1"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Email: </a:t>
            </a:r>
            <a:r>
              <a:rPr lang="en-US" sz="2400" dirty="0">
                <a:latin typeface="Calibri" panose="020F0502020204030204" pitchFamily="34" charset="0"/>
                <a:cs typeface="Microsoft Sans Serif" pitchFamily="34" charset="0"/>
                <a:hlinkClick r:id="rId10"/>
              </a:rPr>
              <a:t>Disability.Statistics@unh.edu</a:t>
            </a:r>
            <a:r>
              <a:rPr lang="en-US" sz="2400" dirty="0">
                <a:latin typeface="Calibri" panose="020F0502020204030204" pitchFamily="34" charset="0"/>
                <a:cs typeface="Microsoft Sans Serif" pitchFamily="34" charset="0"/>
              </a:rPr>
              <a:t>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Call: </a:t>
            </a:r>
            <a:r>
              <a:rPr lang="en-US" sz="2400" dirty="0">
                <a:latin typeface="Calibri" panose="020F0502020204030204" pitchFamily="34" charset="0"/>
                <a:hlinkClick r:id="rId11"/>
              </a:rPr>
              <a:t>866-538-9521</a:t>
            </a:r>
            <a:r>
              <a:rPr lang="en-US" sz="2400" dirty="0">
                <a:latin typeface="Calibri" panose="020F0502020204030204" pitchFamily="34" charset="0"/>
              </a:rPr>
              <a:t> (toll free)</a:t>
            </a:r>
          </a:p>
          <a:p>
            <a:pPr marL="285750" indent="-285750">
              <a:spcBef>
                <a:spcPts val="0"/>
              </a:spcBef>
              <a:buFont typeface="Arial" panose="020B0604020202020204" pitchFamily="34" charset="0"/>
              <a:buChar char="•"/>
            </a:pPr>
            <a:r>
              <a:rPr lang="en-US" sz="2400" b="1" dirty="0">
                <a:latin typeface="Calibri" panose="020F0502020204030204" pitchFamily="34" charset="0"/>
              </a:rPr>
              <a:t>Twitter</a:t>
            </a:r>
            <a:r>
              <a:rPr lang="en-US" sz="2400" dirty="0">
                <a:latin typeface="Calibri" panose="020F0502020204030204" pitchFamily="34" charset="0"/>
              </a:rPr>
              <a:t> at </a:t>
            </a:r>
            <a:r>
              <a:rPr lang="en-US" sz="2400" i="1" dirty="0">
                <a:latin typeface="Calibri" panose="020F0502020204030204" pitchFamily="34" charset="0"/>
              </a:rPr>
              <a:t>#</a:t>
            </a:r>
            <a:r>
              <a:rPr lang="en-US" sz="2400" i="1" dirty="0" err="1">
                <a:latin typeface="Calibri" panose="020F0502020204030204" pitchFamily="34" charset="0"/>
              </a:rPr>
              <a:t>nTIDELearn</a:t>
            </a:r>
            <a:endParaRPr lang="en-US" sz="2400" dirty="0">
              <a:latin typeface="Calibri" panose="020F0502020204030204" pitchFamily="34" charset="0"/>
            </a:endParaRPr>
          </a:p>
        </p:txBody>
      </p:sp>
      <p:sp>
        <p:nvSpPr>
          <p:cNvPr id="12" name="Slide Number Placeholder 11">
            <a:extLst>
              <a:ext uri="{FF2B5EF4-FFF2-40B4-BE49-F238E27FC236}">
                <a16:creationId xmlns:a16="http://schemas.microsoft.com/office/drawing/2014/main" id="{4DE7D676-8EB3-4AEE-B098-01C5069470D6}"/>
              </a:ext>
            </a:extLst>
          </p:cNvPr>
          <p:cNvSpPr>
            <a:spLocks noGrp="1"/>
          </p:cNvSpPr>
          <p:nvPr>
            <p:ph type="sldNum" sz="quarter" idx="10"/>
          </p:nvPr>
        </p:nvSpPr>
        <p:spPr/>
        <p:txBody>
          <a:bodyPr/>
          <a:lstStyle/>
          <a:p>
            <a:pPr>
              <a:defRPr/>
            </a:pPr>
            <a:fld id="{843CCB1A-5FAC-44C2-A958-39EC00897567}" type="slidenum">
              <a:rPr lang="en-US" smtClean="0"/>
              <a:pPr>
                <a:defRPr/>
              </a:pPr>
              <a:t>44</a:t>
            </a:fld>
            <a:endParaRPr lang="en-US"/>
          </a:p>
        </p:txBody>
      </p:sp>
    </p:spTree>
    <p:extLst>
      <p:ext uri="{BB962C8B-B14F-4D97-AF65-F5344CB8AC3E}">
        <p14:creationId xmlns:p14="http://schemas.microsoft.com/office/powerpoint/2010/main" val="140587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689077"/>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sz="5400" b="1" dirty="0">
                <a:solidFill>
                  <a:schemeClr val="tx1"/>
                </a:solidFill>
                <a:latin typeface="Calibri" panose="020F0502020204030204" pitchFamily="34" charset="0"/>
              </a:rPr>
              <a:t>So Long Everyone</a:t>
            </a:r>
            <a:br>
              <a:rPr lang="en-US" sz="1200" b="1" u="sng" dirty="0">
                <a:solidFill>
                  <a:schemeClr val="tx1"/>
                </a:solidFill>
                <a:latin typeface="Calibri" panose="020F0502020204030204" pitchFamily="34" charset="0"/>
              </a:rPr>
            </a:br>
            <a:br>
              <a:rPr lang="en-US" sz="3200" b="1" i="1" dirty="0">
                <a:latin typeface="Calibri" panose="020F0502020204030204" pitchFamily="34" charset="0"/>
                <a:cs typeface="Microsoft Sans Serif" pitchFamily="34" charset="0"/>
              </a:rPr>
            </a:br>
            <a:endParaRPr lang="en-US" sz="2400"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5"/>
          <a:stretch>
            <a:fillRect/>
          </a:stretch>
        </p:blipFill>
        <p:spPr>
          <a:xfrm>
            <a:off x="8149266" y="80364"/>
            <a:ext cx="952549" cy="482625"/>
          </a:xfrm>
          <a:prstGeom prst="rect">
            <a:avLst/>
          </a:prstGeom>
        </p:spPr>
      </p:pic>
      <p:pic>
        <p:nvPicPr>
          <p:cNvPr id="9" name="Picture 3" descr="C:\Users\pel3\AppData\Local\Microsoft\Windows\Temporary Internet Files\Content.IE5\OCJJ5H03\Twitter_logo_2012.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5387" y="5640777"/>
            <a:ext cx="471413" cy="381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0" y="2362200"/>
            <a:ext cx="8001000" cy="3046988"/>
          </a:xfrm>
          <a:prstGeom prst="rect">
            <a:avLst/>
          </a:prstGeom>
        </p:spPr>
        <p:txBody>
          <a:bodyPr wrap="square">
            <a:spAutoFit/>
          </a:bodyPr>
          <a:lstStyle/>
          <a:p>
            <a:pPr marL="285750" indent="-285750">
              <a:spcBef>
                <a:spcPts val="0"/>
              </a:spcBef>
              <a:buFont typeface="Arial" panose="020B0604020202020204" pitchFamily="34" charset="0"/>
              <a:buChar char="•"/>
            </a:pPr>
            <a:r>
              <a:rPr lang="en-US" sz="2400" b="1" dirty="0">
                <a:latin typeface="Calibri" panose="020F0502020204030204" pitchFamily="34" charset="0"/>
                <a:cs typeface="Microsoft Sans Serif" pitchFamily="34" charset="0"/>
              </a:rPr>
              <a:t>Thanks to our partners:</a:t>
            </a:r>
            <a:br>
              <a:rPr lang="en-US" sz="2400" b="1"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Institute on Disability 	</a:t>
            </a:r>
            <a:r>
              <a:rPr lang="en-US" sz="2400" dirty="0">
                <a:latin typeface="Calibri" panose="020F0502020204030204" pitchFamily="34" charset="0"/>
                <a:cs typeface="Microsoft Sans Serif" pitchFamily="34" charset="0"/>
                <a:hlinkClick r:id="rId7"/>
              </a:rPr>
              <a:t>www.ResearchOnDisability.org</a:t>
            </a:r>
            <a:r>
              <a:rPr lang="en-US" sz="2400" dirty="0">
                <a:latin typeface="Calibri" panose="020F0502020204030204" pitchFamily="34" charset="0"/>
                <a:cs typeface="Microsoft Sans Serif" pitchFamily="34" charset="0"/>
              </a:rPr>
              <a:t>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Kessler Foundation	  	</a:t>
            </a:r>
            <a:r>
              <a:rPr lang="en-US" sz="2400" dirty="0">
                <a:latin typeface="Calibri" panose="020F0502020204030204" pitchFamily="34" charset="0"/>
                <a:cs typeface="Microsoft Sans Serif" pitchFamily="34" charset="0"/>
                <a:hlinkClick r:id="rId8"/>
              </a:rPr>
              <a:t>www.KesslerFoundation.org</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AUCD			</a:t>
            </a:r>
            <a:r>
              <a:rPr lang="en-US" sz="2400" dirty="0">
                <a:latin typeface="Calibri" panose="020F0502020204030204" pitchFamily="34" charset="0"/>
                <a:cs typeface="Microsoft Sans Serif" pitchFamily="34" charset="0"/>
                <a:hlinkClick r:id="rId9"/>
              </a:rPr>
              <a:t>www.AUCD.org</a:t>
            </a:r>
            <a:r>
              <a:rPr lang="en-US" sz="2400" dirty="0">
                <a:latin typeface="Calibri" panose="020F0502020204030204" pitchFamily="34" charset="0"/>
                <a:cs typeface="Microsoft Sans Serif" pitchFamily="34" charset="0"/>
              </a:rPr>
              <a:t>	</a:t>
            </a:r>
          </a:p>
          <a:p>
            <a:pPr marL="285750" indent="-285750">
              <a:spcBef>
                <a:spcPts val="0"/>
              </a:spcBef>
              <a:buFont typeface="Arial" panose="020B0604020202020204" pitchFamily="34" charset="0"/>
              <a:buChar char="•"/>
            </a:pPr>
            <a:r>
              <a:rPr lang="en-US" sz="2400" b="1" dirty="0">
                <a:latin typeface="Calibri" panose="020F0502020204030204" pitchFamily="34" charset="0"/>
                <a:cs typeface="Microsoft Sans Serif" pitchFamily="34" charset="0"/>
              </a:rPr>
              <a:t>Contact us:</a:t>
            </a:r>
            <a:br>
              <a:rPr lang="en-US" sz="2400" b="1"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Email: </a:t>
            </a:r>
            <a:r>
              <a:rPr lang="en-US" sz="2400" dirty="0">
                <a:latin typeface="Calibri" panose="020F0502020204030204" pitchFamily="34" charset="0"/>
                <a:cs typeface="Microsoft Sans Serif" pitchFamily="34" charset="0"/>
                <a:hlinkClick r:id="rId10"/>
              </a:rPr>
              <a:t>Disability.Statistics@unh.edu</a:t>
            </a:r>
            <a:r>
              <a:rPr lang="en-US" sz="2400" dirty="0">
                <a:latin typeface="Calibri" panose="020F0502020204030204" pitchFamily="34" charset="0"/>
                <a:cs typeface="Microsoft Sans Serif" pitchFamily="34" charset="0"/>
              </a:rPr>
              <a:t>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Call: </a:t>
            </a:r>
            <a:r>
              <a:rPr lang="en-US" sz="2400" dirty="0">
                <a:latin typeface="Calibri" panose="020F0502020204030204" pitchFamily="34" charset="0"/>
                <a:hlinkClick r:id="rId11"/>
              </a:rPr>
              <a:t>866-538-9521</a:t>
            </a:r>
            <a:r>
              <a:rPr lang="en-US" sz="2400" dirty="0">
                <a:latin typeface="Calibri" panose="020F0502020204030204" pitchFamily="34" charset="0"/>
              </a:rPr>
              <a:t> (toll free)</a:t>
            </a:r>
          </a:p>
          <a:p>
            <a:pPr marL="285750" indent="-285750">
              <a:spcBef>
                <a:spcPts val="0"/>
              </a:spcBef>
              <a:buFont typeface="Arial" panose="020B0604020202020204" pitchFamily="34" charset="0"/>
              <a:buChar char="•"/>
            </a:pPr>
            <a:r>
              <a:rPr lang="en-US" sz="2400" b="1" dirty="0">
                <a:latin typeface="Calibri" panose="020F0502020204030204" pitchFamily="34" charset="0"/>
              </a:rPr>
              <a:t>Twitter</a:t>
            </a:r>
            <a:r>
              <a:rPr lang="en-US" sz="2400" dirty="0">
                <a:latin typeface="Calibri" panose="020F0502020204030204" pitchFamily="34" charset="0"/>
              </a:rPr>
              <a:t> at </a:t>
            </a:r>
            <a:r>
              <a:rPr lang="en-US" sz="2400" i="1" dirty="0">
                <a:latin typeface="Calibri" panose="020F0502020204030204" pitchFamily="34" charset="0"/>
              </a:rPr>
              <a:t>#</a:t>
            </a:r>
            <a:r>
              <a:rPr lang="en-US" sz="2400" i="1" dirty="0" err="1">
                <a:latin typeface="Calibri" panose="020F0502020204030204" pitchFamily="34" charset="0"/>
              </a:rPr>
              <a:t>nTIDELearn</a:t>
            </a:r>
            <a:endParaRPr lang="en-US" sz="2400" dirty="0">
              <a:latin typeface="Calibri" panose="020F0502020204030204" pitchFamily="34" charset="0"/>
            </a:endParaRPr>
          </a:p>
        </p:txBody>
      </p:sp>
      <p:pic>
        <p:nvPicPr>
          <p:cNvPr id="12" name="nTIDE-4">
            <a:hlinkClick r:id="" action="ppaction://media"/>
            <a:extLst>
              <a:ext uri="{FF2B5EF4-FFF2-40B4-BE49-F238E27FC236}">
                <a16:creationId xmlns:a16="http://schemas.microsoft.com/office/drawing/2014/main" id="{B8B67D9B-E98E-4154-B901-7BCDD65DB2F3}"/>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7000" y="707817"/>
            <a:ext cx="489366" cy="489366"/>
          </a:xfrm>
          <a:prstGeom prst="rect">
            <a:avLst/>
          </a:prstGeom>
        </p:spPr>
      </p:pic>
      <p:sp>
        <p:nvSpPr>
          <p:cNvPr id="7" name="Slide Number Placeholder 6">
            <a:extLst>
              <a:ext uri="{FF2B5EF4-FFF2-40B4-BE49-F238E27FC236}">
                <a16:creationId xmlns:a16="http://schemas.microsoft.com/office/drawing/2014/main" id="{86B531DE-4ECB-41AB-9796-DBA26FC773F3}"/>
              </a:ext>
            </a:extLst>
          </p:cNvPr>
          <p:cNvSpPr>
            <a:spLocks noGrp="1"/>
          </p:cNvSpPr>
          <p:nvPr>
            <p:ph type="sldNum" sz="quarter" idx="10"/>
          </p:nvPr>
        </p:nvSpPr>
        <p:spPr/>
        <p:txBody>
          <a:bodyPr/>
          <a:lstStyle/>
          <a:p>
            <a:pPr>
              <a:defRPr/>
            </a:pPr>
            <a:fld id="{843CCB1A-5FAC-44C2-A958-39EC00897567}" type="slidenum">
              <a:rPr lang="en-US" smtClean="0"/>
              <a:pPr>
                <a:defRPr/>
              </a:pPr>
              <a:t>45</a:t>
            </a:fld>
            <a:endParaRPr lang="en-US"/>
          </a:p>
        </p:txBody>
      </p:sp>
    </p:spTree>
    <p:extLst>
      <p:ext uri="{BB962C8B-B14F-4D97-AF65-F5344CB8AC3E}">
        <p14:creationId xmlns:p14="http://schemas.microsoft.com/office/powerpoint/2010/main" val="2685342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2374900"/>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5400" b="1" dirty="0">
                <a:solidFill>
                  <a:schemeClr val="tx1"/>
                </a:solidFill>
                <a:latin typeface="Calibri" panose="020F0502020204030204" pitchFamily="34" charset="0"/>
              </a:rPr>
              <a:t>Welcome</a:t>
            </a:r>
            <a:br>
              <a:rPr lang="en-US" dirty="0">
                <a:solidFill>
                  <a:schemeClr val="tx1"/>
                </a:solidFill>
              </a:rPr>
            </a:br>
            <a:br>
              <a:rPr lang="en-US" dirty="0">
                <a:solidFill>
                  <a:schemeClr val="tx1"/>
                </a:solidFill>
              </a:rPr>
            </a:br>
            <a:r>
              <a:rPr lang="en-US" dirty="0">
                <a:solidFill>
                  <a:schemeClr val="tx1"/>
                </a:solidFill>
              </a:rPr>
              <a:t>John O’Neill</a:t>
            </a:r>
            <a:br>
              <a:rPr lang="en-US" sz="4800" dirty="0">
                <a:solidFill>
                  <a:schemeClr val="tx1"/>
                </a:solidFill>
                <a:latin typeface="Calibri" panose="020F0502020204030204" pitchFamily="34" charset="0"/>
              </a:rPr>
            </a:br>
            <a:r>
              <a:rPr lang="en-US" sz="2800" dirty="0">
                <a:solidFill>
                  <a:schemeClr val="tx1"/>
                </a:solidFill>
                <a:latin typeface="Calibri" panose="020F0502020204030204" pitchFamily="34" charset="0"/>
              </a:rPr>
              <a:t>Kessler Foundation</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6" name="Slide Number Placeholder 5">
            <a:extLst>
              <a:ext uri="{FF2B5EF4-FFF2-40B4-BE49-F238E27FC236}">
                <a16:creationId xmlns:a16="http://schemas.microsoft.com/office/drawing/2014/main" id="{A7C2ED94-989D-4B93-8C07-FD480564B0FC}"/>
              </a:ext>
            </a:extLst>
          </p:cNvPr>
          <p:cNvSpPr>
            <a:spLocks noGrp="1"/>
          </p:cNvSpPr>
          <p:nvPr>
            <p:ph type="sldNum" sz="quarter" idx="10"/>
          </p:nvPr>
        </p:nvSpPr>
        <p:spPr/>
        <p:txBody>
          <a:bodyPr/>
          <a:lstStyle/>
          <a:p>
            <a:pPr>
              <a:defRPr/>
            </a:pPr>
            <a:fld id="{843CCB1A-5FAC-44C2-A958-39EC00897567}" type="slidenum">
              <a:rPr lang="en-US" smtClean="0"/>
              <a:pPr>
                <a:defRPr/>
              </a:pPr>
              <a:t>5</a:t>
            </a:fld>
            <a:endParaRPr lang="en-US"/>
          </a:p>
        </p:txBody>
      </p:sp>
    </p:spTree>
    <p:extLst>
      <p:ext uri="{BB962C8B-B14F-4D97-AF65-F5344CB8AC3E}">
        <p14:creationId xmlns:p14="http://schemas.microsoft.com/office/powerpoint/2010/main" val="1677803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42900" y="1676400"/>
            <a:ext cx="8496300" cy="2897188"/>
          </a:xfrm>
        </p:spPr>
        <p:txBody>
          <a:bodyPr/>
          <a:lstStyle/>
          <a:p>
            <a:pPr>
              <a:spcBef>
                <a:spcPts val="1800"/>
              </a:spcBef>
            </a:pPr>
            <a:r>
              <a:rPr lang="en-US" dirty="0">
                <a:latin typeface="Calibri" panose="020F0502020204030204" pitchFamily="34" charset="0"/>
              </a:rPr>
              <a:t>nTIDE Lunch &amp; Learn: </a:t>
            </a:r>
          </a:p>
          <a:p>
            <a:pPr lvl="1">
              <a:spcBef>
                <a:spcPts val="1800"/>
              </a:spcBef>
            </a:pPr>
            <a:r>
              <a:rPr lang="en-US" sz="2400" dirty="0">
                <a:latin typeface="Calibri" panose="020F0502020204030204" pitchFamily="34" charset="0"/>
              </a:rPr>
              <a:t>A joint effort of the University of New Hampshire, Kessler Foundation, and the Association of University Centers on Disability (AUCD).</a:t>
            </a:r>
          </a:p>
          <a:p>
            <a:pPr lvl="1">
              <a:spcBef>
                <a:spcPts val="1800"/>
              </a:spcBef>
            </a:pPr>
            <a:r>
              <a:rPr lang="en-US" sz="2400" dirty="0">
                <a:latin typeface="Calibri" panose="020F0502020204030204" pitchFamily="34" charset="0"/>
              </a:rPr>
              <a:t>Occurs at noon Eastern-time on the first Friday day of each month, with the release of the </a:t>
            </a:r>
            <a:r>
              <a:rPr lang="en-US" sz="2400" u="sng" dirty="0">
                <a:latin typeface="Calibri" panose="020F0502020204030204" pitchFamily="34" charset="0"/>
              </a:rPr>
              <a:t>nTIDE Report</a:t>
            </a:r>
            <a:r>
              <a:rPr lang="en-US" sz="2400" dirty="0">
                <a:latin typeface="Calibri" panose="020F0502020204030204" pitchFamily="34" charset="0"/>
              </a:rPr>
              <a:t>.</a:t>
            </a:r>
          </a:p>
          <a:p>
            <a:pPr lvl="1">
              <a:spcBef>
                <a:spcPts val="1800"/>
              </a:spcBef>
            </a:pPr>
            <a:r>
              <a:rPr lang="en-US" sz="2400" dirty="0">
                <a:latin typeface="Calibri" panose="020F0502020204030204" pitchFamily="34" charset="0"/>
              </a:rPr>
              <a:t>A part of the Rehabilitation and Research Training Center on Employment Policy and Measurement, which is funded by the National Institute on Disability, Independent Living and Rehabilitation Research (NIDILRR).  </a:t>
            </a:r>
          </a:p>
        </p:txBody>
      </p:sp>
      <p:sp>
        <p:nvSpPr>
          <p:cNvPr id="3075" name="Text Box 12"/>
          <p:cNvSpPr txBox="1">
            <a:spLocks noGrp="1" noChangeArrowheads="1"/>
          </p:cNvSpPr>
          <p:nvPr>
            <p:ph type="title"/>
          </p:nvPr>
        </p:nvSpPr>
        <p:spPr bwMode="auto">
          <a:xfrm>
            <a:off x="8467"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u="sng" dirty="0">
                <a:solidFill>
                  <a:schemeClr val="tx1"/>
                </a:solidFill>
                <a:latin typeface="Calibri" panose="020F0502020204030204" pitchFamily="34" charset="0"/>
              </a:rPr>
              <a:t>Welcome</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6" name="Slide Number Placeholder 5">
            <a:extLst>
              <a:ext uri="{FF2B5EF4-FFF2-40B4-BE49-F238E27FC236}">
                <a16:creationId xmlns:a16="http://schemas.microsoft.com/office/drawing/2014/main" id="{C12625CA-F6D7-4917-942D-51779A95B14F}"/>
              </a:ext>
            </a:extLst>
          </p:cNvPr>
          <p:cNvSpPr>
            <a:spLocks noGrp="1"/>
          </p:cNvSpPr>
          <p:nvPr>
            <p:ph type="sldNum" sz="quarter" idx="10"/>
          </p:nvPr>
        </p:nvSpPr>
        <p:spPr/>
        <p:txBody>
          <a:bodyPr/>
          <a:lstStyle/>
          <a:p>
            <a:pPr>
              <a:defRPr/>
            </a:pPr>
            <a:fld id="{843CCB1A-5FAC-44C2-A958-39EC00897567}" type="slidenum">
              <a:rPr lang="en-US" smtClean="0"/>
              <a:pPr>
                <a:defRPr/>
              </a:pPr>
              <a:t>6</a:t>
            </a:fld>
            <a:endParaRPr lang="en-US"/>
          </a:p>
        </p:txBody>
      </p:sp>
    </p:spTree>
    <p:extLst>
      <p:ext uri="{BB962C8B-B14F-4D97-AF65-F5344CB8AC3E}">
        <p14:creationId xmlns:p14="http://schemas.microsoft.com/office/powerpoint/2010/main" val="1125271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1519881"/>
            <a:ext cx="8496300" cy="4495800"/>
          </a:xfrm>
        </p:spPr>
        <p:txBody>
          <a:bodyPr/>
          <a:lstStyle/>
          <a:p>
            <a:pPr>
              <a:spcBef>
                <a:spcPts val="1200"/>
              </a:spcBef>
            </a:pPr>
            <a:r>
              <a:rPr lang="en-US" sz="2400" dirty="0">
                <a:latin typeface="Calibri" panose="020F0502020204030204" pitchFamily="34" charset="0"/>
              </a:rPr>
              <a:t>Part 1: nTIDE Report … “The Numbers”</a:t>
            </a:r>
          </a:p>
          <a:p>
            <a:pPr lvl="1">
              <a:spcBef>
                <a:spcPts val="800"/>
              </a:spcBef>
            </a:pPr>
            <a:r>
              <a:rPr lang="en-US" sz="2400" dirty="0">
                <a:latin typeface="Calibri" panose="020F0502020204030204" pitchFamily="34" charset="0"/>
              </a:rPr>
              <a:t>John O’Neill, Kessler Foundation</a:t>
            </a:r>
          </a:p>
          <a:p>
            <a:r>
              <a:rPr lang="en-US" sz="2400" dirty="0">
                <a:latin typeface="Calibri" panose="020F0502020204030204" pitchFamily="34" charset="0"/>
              </a:rPr>
              <a:t>Part 2: nTIDE News</a:t>
            </a:r>
          </a:p>
          <a:p>
            <a:pPr lvl="1"/>
            <a:r>
              <a:rPr lang="en-US" sz="2400" dirty="0">
                <a:latin typeface="Calibri" panose="020F0502020204030204" pitchFamily="34" charset="0"/>
              </a:rPr>
              <a:t>Denise Rozell, </a:t>
            </a:r>
            <a:r>
              <a:rPr lang="en-US" sz="2400" dirty="0">
                <a:solidFill>
                  <a:srgbClr val="000000"/>
                </a:solidFill>
                <a:latin typeface="Calibri"/>
                <a:cs typeface="Calibri"/>
              </a:rPr>
              <a:t>Association of University Centers on Disabilities (AUCD</a:t>
            </a:r>
            <a:r>
              <a:rPr lang="en-US" sz="2400" dirty="0">
                <a:latin typeface="Calibri"/>
                <a:cs typeface="Calibri"/>
              </a:rPr>
              <a:t>)</a:t>
            </a:r>
            <a:endParaRPr lang="en-US" sz="2400" dirty="0">
              <a:latin typeface="Calibri" panose="020F0502020204030204" pitchFamily="34" charset="0"/>
            </a:endParaRPr>
          </a:p>
          <a:p>
            <a:pPr>
              <a:spcBef>
                <a:spcPts val="1200"/>
              </a:spcBef>
            </a:pPr>
            <a:r>
              <a:rPr lang="en-US" sz="2400" dirty="0">
                <a:latin typeface="Calibri" panose="020F0502020204030204" pitchFamily="34" charset="0"/>
              </a:rPr>
              <a:t>Part 3: Guest Speaker</a:t>
            </a:r>
          </a:p>
          <a:p>
            <a:pPr lvl="1">
              <a:spcBef>
                <a:spcPts val="1200"/>
              </a:spcBef>
            </a:pPr>
            <a:r>
              <a:rPr lang="en-US" sz="2400" dirty="0">
                <a:latin typeface="Calibri" panose="020F0502020204030204" pitchFamily="34" charset="0"/>
              </a:rPr>
              <a:t>Kelli Crane, Center for Transition and Career Innovation, University of Maryland</a:t>
            </a:r>
          </a:p>
          <a:p>
            <a:r>
              <a:rPr lang="en-US" sz="2400" dirty="0">
                <a:latin typeface="Calibri" panose="020F0502020204030204" pitchFamily="34" charset="0"/>
              </a:rPr>
              <a:t>Part 4: Q&amp;A … for Parts 1-3</a:t>
            </a:r>
          </a:p>
        </p:txBody>
      </p:sp>
      <p:sp>
        <p:nvSpPr>
          <p:cNvPr id="3075" name="Text Box 12"/>
          <p:cNvSpPr txBox="1">
            <a:spLocks noGrp="1" noChangeArrowheads="1"/>
          </p:cNvSpPr>
          <p:nvPr>
            <p:ph type="title"/>
          </p:nvPr>
        </p:nvSpPr>
        <p:spPr bwMode="auto">
          <a:xfrm>
            <a:off x="8467"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u="sng" dirty="0">
                <a:solidFill>
                  <a:schemeClr val="tx1"/>
                </a:solidFill>
                <a:latin typeface="Calibri" panose="020F0502020204030204" pitchFamily="34" charset="0"/>
              </a:rPr>
              <a:t>Today’s Program</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6" name="Slide Number Placeholder 5">
            <a:extLst>
              <a:ext uri="{FF2B5EF4-FFF2-40B4-BE49-F238E27FC236}">
                <a16:creationId xmlns:a16="http://schemas.microsoft.com/office/drawing/2014/main" id="{B79817A9-0436-4D6D-8D22-7856CBA74694}"/>
              </a:ext>
            </a:extLst>
          </p:cNvPr>
          <p:cNvSpPr>
            <a:spLocks noGrp="1"/>
          </p:cNvSpPr>
          <p:nvPr>
            <p:ph type="sldNum" sz="quarter" idx="10"/>
          </p:nvPr>
        </p:nvSpPr>
        <p:spPr/>
        <p:txBody>
          <a:bodyPr/>
          <a:lstStyle/>
          <a:p>
            <a:pPr>
              <a:defRPr/>
            </a:pPr>
            <a:fld id="{843CCB1A-5FAC-44C2-A958-39EC00897567}" type="slidenum">
              <a:rPr lang="en-US" smtClean="0"/>
              <a:pPr>
                <a:defRPr/>
              </a:pPr>
              <a:t>7</a:t>
            </a:fld>
            <a:endParaRPr lang="en-US"/>
          </a:p>
        </p:txBody>
      </p:sp>
    </p:spTree>
    <p:extLst>
      <p:ext uri="{BB962C8B-B14F-4D97-AF65-F5344CB8AC3E}">
        <p14:creationId xmlns:p14="http://schemas.microsoft.com/office/powerpoint/2010/main" val="1068906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1752600"/>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b="1" u="sng" dirty="0">
                <a:solidFill>
                  <a:schemeClr val="tx1"/>
                </a:solidFill>
                <a:latin typeface="Calibri" panose="020F0502020204030204" pitchFamily="34" charset="0"/>
              </a:rPr>
              <a:t>Part 1</a:t>
            </a:r>
            <a:br>
              <a:rPr lang="en-US" sz="5400" b="1" dirty="0">
                <a:solidFill>
                  <a:schemeClr val="tx1"/>
                </a:solidFill>
                <a:latin typeface="Calibri" panose="020F0502020204030204" pitchFamily="34" charset="0"/>
              </a:rPr>
            </a:br>
            <a:r>
              <a:rPr lang="en-US" sz="5400" b="1" dirty="0">
                <a:solidFill>
                  <a:schemeClr val="tx1"/>
                </a:solidFill>
                <a:latin typeface="Calibri" panose="020F0502020204030204" pitchFamily="34" charset="0"/>
              </a:rPr>
              <a:t>The nTIDE Report</a:t>
            </a: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br>
              <a:rPr lang="en-US" sz="1200" b="1" u="sng" dirty="0">
                <a:solidFill>
                  <a:schemeClr val="tx1"/>
                </a:solidFill>
                <a:latin typeface="Calibri" panose="020F0502020204030204" pitchFamily="34" charset="0"/>
              </a:rPr>
            </a:br>
            <a:r>
              <a:rPr lang="en-US" sz="3200" dirty="0">
                <a:solidFill>
                  <a:schemeClr val="tx1"/>
                </a:solidFill>
                <a:latin typeface="Calibri" panose="020F0502020204030204" pitchFamily="34" charset="0"/>
              </a:rPr>
              <a:t>John O’Neill</a:t>
            </a:r>
            <a:br>
              <a:rPr lang="en-US" sz="3200" dirty="0">
                <a:solidFill>
                  <a:schemeClr val="tx1"/>
                </a:solidFill>
                <a:latin typeface="Calibri" panose="020F0502020204030204" pitchFamily="34" charset="0"/>
              </a:rPr>
            </a:br>
            <a:r>
              <a:rPr lang="en-US" sz="2400" dirty="0">
                <a:solidFill>
                  <a:schemeClr val="tx1"/>
                </a:solidFill>
                <a:latin typeface="Calibri" panose="020F0502020204030204" pitchFamily="34" charset="0"/>
              </a:rPr>
              <a:t>Kessler Foundation</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6" name="Slide Number Placeholder 5">
            <a:extLst>
              <a:ext uri="{FF2B5EF4-FFF2-40B4-BE49-F238E27FC236}">
                <a16:creationId xmlns:a16="http://schemas.microsoft.com/office/drawing/2014/main" id="{D57FAA74-D3BD-44CC-8C5F-38B06EABF392}"/>
              </a:ext>
            </a:extLst>
          </p:cNvPr>
          <p:cNvSpPr>
            <a:spLocks noGrp="1"/>
          </p:cNvSpPr>
          <p:nvPr>
            <p:ph type="sldNum" sz="quarter" idx="10"/>
          </p:nvPr>
        </p:nvSpPr>
        <p:spPr/>
        <p:txBody>
          <a:bodyPr/>
          <a:lstStyle/>
          <a:p>
            <a:pPr>
              <a:defRPr/>
            </a:pPr>
            <a:fld id="{843CCB1A-5FAC-44C2-A958-39EC00897567}" type="slidenum">
              <a:rPr lang="en-US" smtClean="0"/>
              <a:pPr>
                <a:defRPr/>
              </a:pPr>
              <a:t>8</a:t>
            </a:fld>
            <a:endParaRPr lang="en-US"/>
          </a:p>
        </p:txBody>
      </p:sp>
    </p:spTree>
    <p:extLst>
      <p:ext uri="{BB962C8B-B14F-4D97-AF65-F5344CB8AC3E}">
        <p14:creationId xmlns:p14="http://schemas.microsoft.com/office/powerpoint/2010/main" val="148515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2897188"/>
          </a:xfrm>
        </p:spPr>
        <p:txBody>
          <a:bodyPr/>
          <a:lstStyle/>
          <a:p>
            <a:pPr>
              <a:spcBef>
                <a:spcPts val="1200"/>
              </a:spcBef>
            </a:pPr>
            <a:r>
              <a:rPr lang="en-US" dirty="0">
                <a:latin typeface="Calibri" panose="020F0502020204030204" pitchFamily="34" charset="0"/>
              </a:rPr>
              <a:t>The monthly </a:t>
            </a:r>
            <a:r>
              <a:rPr lang="en-US" u="sng" dirty="0">
                <a:latin typeface="Calibri" panose="020F0502020204030204" pitchFamily="34" charset="0"/>
              </a:rPr>
              <a:t>nTIDE Report</a:t>
            </a:r>
            <a:r>
              <a:rPr lang="en-US" dirty="0">
                <a:latin typeface="Calibri" panose="020F0502020204030204" pitchFamily="34" charset="0"/>
              </a:rPr>
              <a:t> is a press release and infographic, looking at the latest employment statistics.</a:t>
            </a:r>
          </a:p>
          <a:p>
            <a:pPr>
              <a:spcBef>
                <a:spcPts val="1800"/>
              </a:spcBef>
            </a:pPr>
            <a:r>
              <a:rPr lang="en-US" dirty="0">
                <a:latin typeface="Calibri" panose="020F0502020204030204" pitchFamily="34" charset="0"/>
              </a:rPr>
              <a:t>Uses data from the “jobs report” released by the U.S. Bureau of Labor Statistics, on the 1</a:t>
            </a:r>
            <a:r>
              <a:rPr lang="en-US" baseline="30000" dirty="0">
                <a:latin typeface="Calibri" panose="020F0502020204030204" pitchFamily="34" charset="0"/>
              </a:rPr>
              <a:t>st</a:t>
            </a:r>
            <a:r>
              <a:rPr lang="en-US" dirty="0">
                <a:latin typeface="Calibri" panose="020F0502020204030204" pitchFamily="34" charset="0"/>
              </a:rPr>
              <a:t> Friday of each month.</a:t>
            </a:r>
          </a:p>
        </p:txBody>
      </p:sp>
      <p:sp>
        <p:nvSpPr>
          <p:cNvPr id="3075" name="Text Box 12"/>
          <p:cNvSpPr txBox="1">
            <a:spLocks noGrp="1" noChangeArrowheads="1"/>
          </p:cNvSpPr>
          <p:nvPr>
            <p:ph type="title"/>
          </p:nvPr>
        </p:nvSpPr>
        <p:spPr bwMode="auto">
          <a:xfrm>
            <a:off x="0"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The Monthly nTIDE Report</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TextBox 11"/>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6" name="Slide Number Placeholder 5">
            <a:extLst>
              <a:ext uri="{FF2B5EF4-FFF2-40B4-BE49-F238E27FC236}">
                <a16:creationId xmlns:a16="http://schemas.microsoft.com/office/drawing/2014/main" id="{D42D27DA-11DF-4399-B845-FAC79CB7E24F}"/>
              </a:ext>
            </a:extLst>
          </p:cNvPr>
          <p:cNvSpPr>
            <a:spLocks noGrp="1"/>
          </p:cNvSpPr>
          <p:nvPr>
            <p:ph type="sldNum" sz="quarter" idx="10"/>
          </p:nvPr>
        </p:nvSpPr>
        <p:spPr/>
        <p:txBody>
          <a:bodyPr/>
          <a:lstStyle/>
          <a:p>
            <a:pPr>
              <a:defRPr/>
            </a:pPr>
            <a:fld id="{843CCB1A-5FAC-44C2-A958-39EC00897567}" type="slidenum">
              <a:rPr lang="en-US" smtClean="0"/>
              <a:pPr>
                <a:defRPr/>
              </a:pPr>
              <a:t>9</a:t>
            </a:fld>
            <a:endParaRPr lang="en-US"/>
          </a:p>
        </p:txBody>
      </p:sp>
    </p:spTree>
    <p:extLst>
      <p:ext uri="{BB962C8B-B14F-4D97-AF65-F5344CB8AC3E}">
        <p14:creationId xmlns:p14="http://schemas.microsoft.com/office/powerpoint/2010/main" val="1897470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Houtenville_2014 compendium (4)">
  <a:themeElements>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perimental3">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erimental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erimental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erimental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erimental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erimental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erimental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erimental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erimental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erimental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erimental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erimental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Houtenville_2014 compendium (4)">
  <a:themeElements>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perimental3">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erimental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erimental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erimental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erimental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erimental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erimental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erimental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erimental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erimental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erimental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erimental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Houtenville_2014 compendium (4)</Template>
  <TotalTime>8764</TotalTime>
  <Words>2416</Words>
  <Application>Microsoft Office PowerPoint</Application>
  <PresentationFormat>On-screen Show (4:3)</PresentationFormat>
  <Paragraphs>375</Paragraphs>
  <Slides>45</Slides>
  <Notes>40</Notes>
  <HiddenSlides>0</HiddenSlides>
  <MMClips>4</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45</vt:i4>
      </vt:variant>
    </vt:vector>
  </HeadingPairs>
  <TitlesOfParts>
    <vt:vector size="56" baseType="lpstr">
      <vt:lpstr>Arial</vt:lpstr>
      <vt:lpstr>Calibri</vt:lpstr>
      <vt:lpstr>Calibri Light</vt:lpstr>
      <vt:lpstr>Univers 55</vt:lpstr>
      <vt:lpstr>Houtenville_2014 compendium (4)</vt:lpstr>
      <vt:lpstr>1_Office Theme</vt:lpstr>
      <vt:lpstr>Custom Design</vt:lpstr>
      <vt:lpstr>1_Custom Design</vt:lpstr>
      <vt:lpstr>Office Theme</vt:lpstr>
      <vt:lpstr>2_Office Theme</vt:lpstr>
      <vt:lpstr>Houtenville_2014 compendium (4)</vt:lpstr>
      <vt:lpstr>PowerPoint Presentation</vt:lpstr>
      <vt:lpstr>PowerPoint Presentation</vt:lpstr>
      <vt:lpstr>Up Front Matters</vt:lpstr>
      <vt:lpstr>Up Front Matters</vt:lpstr>
      <vt:lpstr>Welcome  John O’Neill Kessler Foundation</vt:lpstr>
      <vt:lpstr>Welcome</vt:lpstr>
      <vt:lpstr>Today’s Program</vt:lpstr>
      <vt:lpstr>Part 1 The nTIDE Report   John O’Neill Kessler Foundation</vt:lpstr>
      <vt:lpstr>The Monthly nTIDE Report</vt:lpstr>
      <vt:lpstr>Source of the Data</vt:lpstr>
      <vt:lpstr>The Numbers  John O’Neill Kessler Foundation</vt:lpstr>
      <vt:lpstr>Employment-to-Population Ratio</vt:lpstr>
      <vt:lpstr>Labor Force Participation Rate</vt:lpstr>
      <vt:lpstr>Employment-to-Population Ratio</vt:lpstr>
      <vt:lpstr>Employment-to-Population Ratio</vt:lpstr>
      <vt:lpstr>Employment-to-Population Ratio</vt:lpstr>
      <vt:lpstr>    </vt:lpstr>
      <vt:lpstr>Federal Policy Update</vt:lpstr>
      <vt:lpstr>Census 2020 </vt:lpstr>
      <vt:lpstr>Census 2020 </vt:lpstr>
      <vt:lpstr>Call for Peer Reviewers with VR Experience </vt:lpstr>
      <vt:lpstr>RSA Workgroup  </vt:lpstr>
      <vt:lpstr>ODEP Chooses FY2020 States for TA</vt:lpstr>
      <vt:lpstr>Disparities in Vocational Supports for Black Young Adults with Mental Health Conditions</vt:lpstr>
      <vt:lpstr>Self Determination and Supported Decision-Making </vt:lpstr>
      <vt:lpstr>Culturally and Linguistically Diverse (CLD) Students with Learning Disabilities (LD)</vt:lpstr>
      <vt:lpstr>Culturally and Linguistically Diverse Students with LD (con) </vt:lpstr>
      <vt:lpstr>Disability Policy Seminar </vt:lpstr>
      <vt:lpstr>Registration is Open! </vt:lpstr>
      <vt:lpstr>                      Part 3          nTIDE Guest Speaker  Kelli Crane Center for Transition and  Career Innovation, University of Maryland           "Translating research into contemporary transition services”</vt:lpstr>
      <vt:lpstr>Translating Research into Contemporary Transition Services</vt:lpstr>
      <vt:lpstr>Center for Transition and Career Innovation (CTCI)</vt:lpstr>
      <vt:lpstr>CTCI Mission</vt:lpstr>
      <vt:lpstr>CTCI Activities </vt:lpstr>
      <vt:lpstr>What We Know</vt:lpstr>
      <vt:lpstr>PowerPoint Presentation</vt:lpstr>
      <vt:lpstr>One Example of CTCI Research: Way2Work Maryland</vt:lpstr>
      <vt:lpstr>Way2Work Outcomes (to date)</vt:lpstr>
      <vt:lpstr>Way2Work Paid WBLEs</vt:lpstr>
      <vt:lpstr>CTCI Collaborative Partnerships: The Maryland Transition Tracker (The Tracker)</vt:lpstr>
      <vt:lpstr>Professional Development: Interactive Online Training Curriculum</vt:lpstr>
      <vt:lpstr>For More Information</vt:lpstr>
      <vt:lpstr>PowerPoint Presentation</vt:lpstr>
      <vt:lpstr>Questions and Answers   </vt:lpstr>
      <vt:lpstr>So Long Everyone  </vt:lpstr>
    </vt:vector>
  </TitlesOfParts>
  <Company>Institute on Disability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 Penny</dc:creator>
  <cp:lastModifiedBy>Filanoski, Kate</cp:lastModifiedBy>
  <cp:revision>7114</cp:revision>
  <cp:lastPrinted>2019-08-02T13:40:56Z</cp:lastPrinted>
  <dcterms:created xsi:type="dcterms:W3CDTF">2016-01-08T20:42:16Z</dcterms:created>
  <dcterms:modified xsi:type="dcterms:W3CDTF">2020-01-10T15:52:16Z</dcterms:modified>
</cp:coreProperties>
</file>