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80" r:id="rId2"/>
    <p:sldMasterId id="2147483794" r:id="rId3"/>
    <p:sldMasterId id="2147483806" r:id="rId4"/>
  </p:sldMasterIdLst>
  <p:notesMasterIdLst>
    <p:notesMasterId r:id="rId66"/>
  </p:notesMasterIdLst>
  <p:handoutMasterIdLst>
    <p:handoutMasterId r:id="rId67"/>
  </p:handoutMasterIdLst>
  <p:sldIdLst>
    <p:sldId id="348" r:id="rId5"/>
    <p:sldId id="435" r:id="rId6"/>
    <p:sldId id="391" r:id="rId7"/>
    <p:sldId id="858" r:id="rId8"/>
    <p:sldId id="859" r:id="rId9"/>
    <p:sldId id="860" r:id="rId10"/>
    <p:sldId id="1122" r:id="rId11"/>
    <p:sldId id="862" r:id="rId12"/>
    <p:sldId id="863" r:id="rId13"/>
    <p:sldId id="864" r:id="rId14"/>
    <p:sldId id="865" r:id="rId15"/>
    <p:sldId id="866" r:id="rId16"/>
    <p:sldId id="1019" r:id="rId17"/>
    <p:sldId id="1085" r:id="rId18"/>
    <p:sldId id="1123" r:id="rId19"/>
    <p:sldId id="1157" r:id="rId20"/>
    <p:sldId id="1114" r:id="rId21"/>
    <p:sldId id="1130" r:id="rId22"/>
    <p:sldId id="1132" r:id="rId23"/>
    <p:sldId id="1131" r:id="rId24"/>
    <p:sldId id="1133" r:id="rId25"/>
    <p:sldId id="1127" r:id="rId26"/>
    <p:sldId id="1129" r:id="rId27"/>
    <p:sldId id="1125" r:id="rId28"/>
    <p:sldId id="1135" r:id="rId29"/>
    <p:sldId id="1136" r:id="rId30"/>
    <p:sldId id="1154" r:id="rId31"/>
    <p:sldId id="1059" r:id="rId32"/>
    <p:sldId id="303" r:id="rId33"/>
    <p:sldId id="304" r:id="rId34"/>
    <p:sldId id="300" r:id="rId35"/>
    <p:sldId id="1155" r:id="rId36"/>
    <p:sldId id="360" r:id="rId37"/>
    <p:sldId id="357" r:id="rId38"/>
    <p:sldId id="297" r:id="rId39"/>
    <p:sldId id="289" r:id="rId40"/>
    <p:sldId id="282" r:id="rId41"/>
    <p:sldId id="293" r:id="rId42"/>
    <p:sldId id="285" r:id="rId43"/>
    <p:sldId id="370" r:id="rId44"/>
    <p:sldId id="371" r:id="rId45"/>
    <p:sldId id="372" r:id="rId46"/>
    <p:sldId id="373" r:id="rId47"/>
    <p:sldId id="374" r:id="rId48"/>
    <p:sldId id="286" r:id="rId49"/>
    <p:sldId id="301" r:id="rId50"/>
    <p:sldId id="375" r:id="rId51"/>
    <p:sldId id="376" r:id="rId52"/>
    <p:sldId id="377" r:id="rId53"/>
    <p:sldId id="378" r:id="rId54"/>
    <p:sldId id="379" r:id="rId55"/>
    <p:sldId id="380" r:id="rId56"/>
    <p:sldId id="381" r:id="rId57"/>
    <p:sldId id="382" r:id="rId58"/>
    <p:sldId id="383" r:id="rId59"/>
    <p:sldId id="1156" r:id="rId60"/>
    <p:sldId id="384" r:id="rId61"/>
    <p:sldId id="385" r:id="rId62"/>
    <p:sldId id="305" r:id="rId63"/>
    <p:sldId id="879" r:id="rId64"/>
    <p:sldId id="976" r:id="rId65"/>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9F1C360A-E6E6-4EC3-86B5-7F18B4DD3AA9}">
          <p14:sldIdLst>
            <p14:sldId id="348"/>
            <p14:sldId id="435"/>
            <p14:sldId id="391"/>
            <p14:sldId id="858"/>
            <p14:sldId id="859"/>
            <p14:sldId id="860"/>
            <p14:sldId id="1122"/>
            <p14:sldId id="862"/>
            <p14:sldId id="863"/>
            <p14:sldId id="864"/>
            <p14:sldId id="865"/>
            <p14:sldId id="866"/>
            <p14:sldId id="1019"/>
            <p14:sldId id="1085"/>
            <p14:sldId id="1123"/>
            <p14:sldId id="1157"/>
            <p14:sldId id="1114"/>
            <p14:sldId id="1130"/>
            <p14:sldId id="1132"/>
            <p14:sldId id="1131"/>
            <p14:sldId id="1133"/>
            <p14:sldId id="1127"/>
            <p14:sldId id="1129"/>
            <p14:sldId id="1125"/>
            <p14:sldId id="1135"/>
            <p14:sldId id="1136"/>
            <p14:sldId id="1154"/>
            <p14:sldId id="1059"/>
            <p14:sldId id="303"/>
            <p14:sldId id="304"/>
            <p14:sldId id="300"/>
            <p14:sldId id="1155"/>
            <p14:sldId id="360"/>
            <p14:sldId id="357"/>
            <p14:sldId id="297"/>
            <p14:sldId id="289"/>
            <p14:sldId id="282"/>
            <p14:sldId id="293"/>
            <p14:sldId id="285"/>
            <p14:sldId id="370"/>
            <p14:sldId id="371"/>
            <p14:sldId id="372"/>
            <p14:sldId id="373"/>
            <p14:sldId id="374"/>
            <p14:sldId id="286"/>
            <p14:sldId id="301"/>
            <p14:sldId id="375"/>
            <p14:sldId id="376"/>
            <p14:sldId id="377"/>
            <p14:sldId id="378"/>
            <p14:sldId id="379"/>
            <p14:sldId id="380"/>
            <p14:sldId id="381"/>
            <p14:sldId id="382"/>
          </p14:sldIdLst>
        </p14:section>
        <p14:section name="Untitled Section" id="{18B710CF-65CA-4FF3-92B3-264684AA6E66}">
          <p14:sldIdLst>
            <p14:sldId id="383"/>
            <p14:sldId id="1156"/>
            <p14:sldId id="384"/>
            <p14:sldId id="385"/>
            <p14:sldId id="305"/>
            <p14:sldId id="879"/>
            <p14:sldId id="9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81"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Wolff" initials="KW" lastIdx="1" clrIdx="0"/>
  <p:cmAuthor id="2" name="Debra Brucker" initials="DB" lastIdx="1" clrIdx="1">
    <p:extLst>
      <p:ext uri="{19B8F6BF-5375-455C-9EA6-DF929625EA0E}">
        <p15:presenceInfo xmlns:p15="http://schemas.microsoft.com/office/powerpoint/2012/main" userId="S-1-5-21-1343024091-287218729-682003330-453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F0D"/>
    <a:srgbClr val="3EC241"/>
    <a:srgbClr val="0000FF"/>
    <a:srgbClr val="F2CB07"/>
    <a:srgbClr val="D37D0B"/>
    <a:srgbClr val="EAF1FA"/>
    <a:srgbClr val="000080"/>
    <a:srgbClr val="A40000"/>
    <a:srgbClr val="F2C108"/>
    <a:srgbClr val="F2A3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4278" autoAdjust="0"/>
  </p:normalViewPr>
  <p:slideViewPr>
    <p:cSldViewPr>
      <p:cViewPr varScale="1">
        <p:scale>
          <a:sx n="62" d="100"/>
          <a:sy n="62" d="100"/>
        </p:scale>
        <p:origin x="1066" y="58"/>
      </p:cViewPr>
      <p:guideLst>
        <p:guide orient="horz" pos="2160"/>
        <p:guide pos="2880"/>
      </p:guideLst>
    </p:cSldViewPr>
  </p:slideViewPr>
  <p:outlineViewPr>
    <p:cViewPr>
      <p:scale>
        <a:sx n="33" d="100"/>
        <a:sy n="33" d="100"/>
      </p:scale>
      <p:origin x="0" y="-39022"/>
    </p:cViewPr>
  </p:outlineViewPr>
  <p:notesTextViewPr>
    <p:cViewPr>
      <p:scale>
        <a:sx n="100" d="100"/>
        <a:sy n="100" d="100"/>
      </p:scale>
      <p:origin x="0" y="0"/>
    </p:cViewPr>
  </p:notesTextViewPr>
  <p:sorterViewPr>
    <p:cViewPr>
      <p:scale>
        <a:sx n="100" d="100"/>
        <a:sy n="100" d="100"/>
      </p:scale>
      <p:origin x="0" y="-16269"/>
    </p:cViewPr>
  </p:sorterViewPr>
  <p:notesViewPr>
    <p:cSldViewPr>
      <p:cViewPr varScale="1">
        <p:scale>
          <a:sx n="60" d="100"/>
          <a:sy n="60" d="100"/>
        </p:scale>
        <p:origin x="3046" y="18"/>
      </p:cViewPr>
      <p:guideLst>
        <p:guide orient="horz" pos="2981"/>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419214-DC5C-4C5B-996D-05BE0597508F}" type="doc">
      <dgm:prSet loTypeId="urn:microsoft.com/office/officeart/2005/8/layout/hProcess9" loCatId="process" qsTypeId="urn:microsoft.com/office/officeart/2005/8/quickstyle/simple1" qsCatId="simple" csTypeId="urn:microsoft.com/office/officeart/2005/8/colors/colorful4" csCatId="colorful" phldr="1"/>
      <dgm:spPr/>
    </dgm:pt>
    <dgm:pt modelId="{C27C45DC-1E1F-48E9-8EC1-62C42966D8C8}">
      <dgm:prSet phldrT="[Text]" custT="1"/>
      <dgm:spPr>
        <a:xfrm>
          <a:off x="5085" y="1198721"/>
          <a:ext cx="2647521" cy="1598295"/>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2400" dirty="0">
              <a:solidFill>
                <a:sysClr val="window" lastClr="FFFFFF"/>
              </a:solidFill>
              <a:latin typeface="Calibri"/>
              <a:ea typeface="+mn-ea"/>
              <a:cs typeface="+mn-cs"/>
            </a:rPr>
            <a:t>Financial </a:t>
          </a:r>
          <a:br>
            <a:rPr lang="en-US" sz="2400" dirty="0">
              <a:solidFill>
                <a:sysClr val="window" lastClr="FFFFFF"/>
              </a:solidFill>
              <a:latin typeface="Calibri"/>
              <a:ea typeface="+mn-ea"/>
              <a:cs typeface="+mn-cs"/>
            </a:rPr>
          </a:br>
          <a:r>
            <a:rPr lang="en-US" sz="2400" dirty="0">
              <a:solidFill>
                <a:sysClr val="window" lastClr="FFFFFF"/>
              </a:solidFill>
              <a:latin typeface="Calibri"/>
              <a:ea typeface="+mn-ea"/>
              <a:cs typeface="+mn-cs"/>
            </a:rPr>
            <a:t>Education</a:t>
          </a:r>
        </a:p>
        <a:p>
          <a:r>
            <a:rPr lang="en-US" sz="2400" dirty="0">
              <a:solidFill>
                <a:sysClr val="window" lastClr="FFFFFF"/>
              </a:solidFill>
              <a:latin typeface="Calibri"/>
              <a:ea typeface="+mn-ea"/>
              <a:cs typeface="+mn-cs"/>
            </a:rPr>
            <a:t>(Knowledge &amp; Skills)</a:t>
          </a:r>
        </a:p>
      </dgm:t>
    </dgm:pt>
    <dgm:pt modelId="{D428B1BD-4338-4963-A7DF-1966DDF0732A}" type="parTrans" cxnId="{C1016376-8589-49EC-B384-ABD8D16F0212}">
      <dgm:prSet/>
      <dgm:spPr/>
      <dgm:t>
        <a:bodyPr/>
        <a:lstStyle/>
        <a:p>
          <a:endParaRPr lang="en-US"/>
        </a:p>
      </dgm:t>
    </dgm:pt>
    <dgm:pt modelId="{9AE31024-4998-46DA-946F-6DABD1103B77}" type="sibTrans" cxnId="{C1016376-8589-49EC-B384-ABD8D16F0212}">
      <dgm:prSet/>
      <dgm:spPr/>
      <dgm:t>
        <a:bodyPr/>
        <a:lstStyle/>
        <a:p>
          <a:endParaRPr lang="en-US"/>
        </a:p>
      </dgm:t>
    </dgm:pt>
    <dgm:pt modelId="{AE2EBE24-D6F2-4B32-8092-9F7E4D6BD3CA}">
      <dgm:prSet phldrT="[Text]" custT="1"/>
      <dgm:spPr>
        <a:xfrm>
          <a:off x="2791039" y="1198721"/>
          <a:ext cx="2647521" cy="1598295"/>
        </a:xfrm>
        <a:prstGeom prst="roundRect">
          <a:avLst/>
        </a:prstGeom>
        <a:solidFill>
          <a:srgbClr val="8064A2">
            <a:hueOff val="-2232385"/>
            <a:satOff val="13449"/>
            <a:lumOff val="1078"/>
            <a:alphaOff val="0"/>
          </a:srgbClr>
        </a:solidFill>
        <a:ln w="25400" cap="flat" cmpd="sng" algn="ctr">
          <a:solidFill>
            <a:sysClr val="window" lastClr="FFFFFF">
              <a:hueOff val="0"/>
              <a:satOff val="0"/>
              <a:lumOff val="0"/>
              <a:alphaOff val="0"/>
            </a:sysClr>
          </a:solidFill>
          <a:prstDash val="solid"/>
        </a:ln>
        <a:effectLst/>
      </dgm:spPr>
      <dgm:t>
        <a:bodyPr/>
        <a:lstStyle/>
        <a:p>
          <a:r>
            <a:rPr lang="en-US" sz="2400" dirty="0">
              <a:solidFill>
                <a:sysClr val="window" lastClr="FFFFFF"/>
              </a:solidFill>
              <a:latin typeface="Calibri"/>
              <a:ea typeface="+mn-ea"/>
              <a:cs typeface="+mn-cs"/>
            </a:rPr>
            <a:t>Financial Capability</a:t>
          </a:r>
        </a:p>
        <a:p>
          <a:r>
            <a:rPr lang="en-US" sz="2400" dirty="0">
              <a:solidFill>
                <a:sysClr val="window" lastClr="FFFFFF"/>
              </a:solidFill>
              <a:latin typeface="Calibri"/>
              <a:ea typeface="+mn-ea"/>
              <a:cs typeface="+mn-cs"/>
            </a:rPr>
            <a:t>(Actions)</a:t>
          </a:r>
        </a:p>
      </dgm:t>
    </dgm:pt>
    <dgm:pt modelId="{7889258D-E139-4B98-8397-9477BE4AD094}" type="parTrans" cxnId="{45099F31-BF77-4A13-A68D-7A138BDEFAD3}">
      <dgm:prSet/>
      <dgm:spPr/>
      <dgm:t>
        <a:bodyPr/>
        <a:lstStyle/>
        <a:p>
          <a:endParaRPr lang="en-US"/>
        </a:p>
      </dgm:t>
    </dgm:pt>
    <dgm:pt modelId="{1DDAA280-333D-496C-B119-34B83AF25FEA}" type="sibTrans" cxnId="{45099F31-BF77-4A13-A68D-7A138BDEFAD3}">
      <dgm:prSet/>
      <dgm:spPr/>
      <dgm:t>
        <a:bodyPr/>
        <a:lstStyle/>
        <a:p>
          <a:endParaRPr lang="en-US"/>
        </a:p>
      </dgm:t>
    </dgm:pt>
    <dgm:pt modelId="{7C9D895E-372D-4F7E-9350-EA172F538BA7}">
      <dgm:prSet phldrT="[Text]" custT="1"/>
      <dgm:spPr>
        <a:xfrm>
          <a:off x="5576993" y="1198721"/>
          <a:ext cx="2647521" cy="1598295"/>
        </a:xfrm>
        <a:prstGeom prst="roundRect">
          <a:avLst/>
        </a:prstGeom>
        <a:solidFill>
          <a:srgbClr val="8064A2">
            <a:hueOff val="-4464770"/>
            <a:satOff val="26899"/>
            <a:lumOff val="2156"/>
            <a:alphaOff val="0"/>
          </a:srgbClr>
        </a:solidFill>
        <a:ln w="25400" cap="flat" cmpd="sng" algn="ctr">
          <a:solidFill>
            <a:sysClr val="window" lastClr="FFFFFF">
              <a:hueOff val="0"/>
              <a:satOff val="0"/>
              <a:lumOff val="0"/>
              <a:alphaOff val="0"/>
            </a:sysClr>
          </a:solidFill>
          <a:prstDash val="solid"/>
        </a:ln>
        <a:effectLst/>
      </dgm:spPr>
      <dgm:t>
        <a:bodyPr/>
        <a:lstStyle/>
        <a:p>
          <a:r>
            <a:rPr lang="en-US" sz="2400" dirty="0">
              <a:solidFill>
                <a:sysClr val="window" lastClr="FFFFFF"/>
              </a:solidFill>
              <a:latin typeface="Calibri"/>
              <a:ea typeface="+mn-ea"/>
              <a:cs typeface="+mn-cs"/>
            </a:rPr>
            <a:t>Financial</a:t>
          </a:r>
          <a:br>
            <a:rPr lang="en-US" sz="2400" dirty="0">
              <a:solidFill>
                <a:sysClr val="window" lastClr="FFFFFF"/>
              </a:solidFill>
              <a:latin typeface="Calibri"/>
              <a:ea typeface="+mn-ea"/>
              <a:cs typeface="+mn-cs"/>
            </a:rPr>
          </a:br>
          <a:r>
            <a:rPr lang="en-US" sz="2400" dirty="0">
              <a:solidFill>
                <a:sysClr val="window" lastClr="FFFFFF"/>
              </a:solidFill>
              <a:latin typeface="Calibri"/>
              <a:ea typeface="+mn-ea"/>
              <a:cs typeface="+mn-cs"/>
            </a:rPr>
            <a:t>Well-Being</a:t>
          </a:r>
        </a:p>
        <a:p>
          <a:r>
            <a:rPr lang="en-US" sz="2400" dirty="0">
              <a:solidFill>
                <a:sysClr val="window" lastClr="FFFFFF"/>
              </a:solidFill>
              <a:latin typeface="Calibri"/>
              <a:ea typeface="+mn-ea"/>
              <a:cs typeface="+mn-cs"/>
            </a:rPr>
            <a:t>(Outcomes)</a:t>
          </a:r>
        </a:p>
      </dgm:t>
    </dgm:pt>
    <dgm:pt modelId="{CE0B0640-6DE9-4A0B-86AC-51FBDB175629}" type="parTrans" cxnId="{6BE8671D-A314-44E2-8138-C98336F89DF0}">
      <dgm:prSet/>
      <dgm:spPr/>
      <dgm:t>
        <a:bodyPr/>
        <a:lstStyle/>
        <a:p>
          <a:endParaRPr lang="en-US"/>
        </a:p>
      </dgm:t>
    </dgm:pt>
    <dgm:pt modelId="{439008A9-9371-4761-922B-4EBDDC09556E}" type="sibTrans" cxnId="{6BE8671D-A314-44E2-8138-C98336F89DF0}">
      <dgm:prSet/>
      <dgm:spPr/>
      <dgm:t>
        <a:bodyPr/>
        <a:lstStyle/>
        <a:p>
          <a:endParaRPr lang="en-US"/>
        </a:p>
      </dgm:t>
    </dgm:pt>
    <dgm:pt modelId="{6966DC5F-64A4-4BD6-8582-61022E4250C6}" type="pres">
      <dgm:prSet presAssocID="{F8419214-DC5C-4C5B-996D-05BE0597508F}" presName="CompostProcess" presStyleCnt="0">
        <dgm:presLayoutVars>
          <dgm:dir/>
          <dgm:resizeHandles val="exact"/>
        </dgm:presLayoutVars>
      </dgm:prSet>
      <dgm:spPr/>
    </dgm:pt>
    <dgm:pt modelId="{B73AE36E-38D6-4963-AFF2-3E592C0EF080}" type="pres">
      <dgm:prSet presAssocID="{F8419214-DC5C-4C5B-996D-05BE0597508F}" presName="arrow" presStyleLbl="bgShp" presStyleIdx="0" presStyleCnt="1"/>
      <dgm:spPr>
        <a:xfrm>
          <a:off x="617219" y="0"/>
          <a:ext cx="6995160" cy="3995738"/>
        </a:xfrm>
        <a:prstGeom prst="rightArrow">
          <a:avLst/>
        </a:prstGeom>
        <a:solidFill>
          <a:srgbClr val="8064A2">
            <a:tint val="40000"/>
            <a:hueOff val="0"/>
            <a:satOff val="0"/>
            <a:lumOff val="0"/>
            <a:alphaOff val="0"/>
          </a:srgbClr>
        </a:solidFill>
        <a:ln>
          <a:noFill/>
        </a:ln>
        <a:effectLst/>
      </dgm:spPr>
    </dgm:pt>
    <dgm:pt modelId="{C4A26C26-2E24-4143-8621-1CD1F85221FE}" type="pres">
      <dgm:prSet presAssocID="{F8419214-DC5C-4C5B-996D-05BE0597508F}" presName="linearProcess" presStyleCnt="0"/>
      <dgm:spPr/>
    </dgm:pt>
    <dgm:pt modelId="{345CF53F-17FD-42F9-A9FB-0493CD09A8FA}" type="pres">
      <dgm:prSet presAssocID="{C27C45DC-1E1F-48E9-8EC1-62C42966D8C8}" presName="textNode" presStyleLbl="node1" presStyleIdx="0" presStyleCnt="3" custScaleX="113845" custScaleY="102128">
        <dgm:presLayoutVars>
          <dgm:bulletEnabled val="1"/>
        </dgm:presLayoutVars>
      </dgm:prSet>
      <dgm:spPr/>
    </dgm:pt>
    <dgm:pt modelId="{A99024F4-9028-4AAB-8D62-B384F18E0523}" type="pres">
      <dgm:prSet presAssocID="{9AE31024-4998-46DA-946F-6DABD1103B77}" presName="sibTrans" presStyleCnt="0"/>
      <dgm:spPr/>
    </dgm:pt>
    <dgm:pt modelId="{EE35C165-9009-4847-91C6-31A07C27B1F3}" type="pres">
      <dgm:prSet presAssocID="{AE2EBE24-D6F2-4B32-8092-9F7E4D6BD3CA}" presName="textNode" presStyleLbl="node1" presStyleIdx="1" presStyleCnt="3" custScaleX="74991" custScaleY="102128">
        <dgm:presLayoutVars>
          <dgm:bulletEnabled val="1"/>
        </dgm:presLayoutVars>
      </dgm:prSet>
      <dgm:spPr/>
    </dgm:pt>
    <dgm:pt modelId="{14083FB1-C0B6-43AA-951F-00B7ADE70C70}" type="pres">
      <dgm:prSet presAssocID="{1DDAA280-333D-496C-B119-34B83AF25FEA}" presName="sibTrans" presStyleCnt="0"/>
      <dgm:spPr/>
    </dgm:pt>
    <dgm:pt modelId="{252BECB0-F981-4D88-9C08-91E76CE288B5}" type="pres">
      <dgm:prSet presAssocID="{7C9D895E-372D-4F7E-9350-EA172F538BA7}" presName="textNode" presStyleLbl="node1" presStyleIdx="2" presStyleCnt="3" custScaleX="86344" custScaleY="102128">
        <dgm:presLayoutVars>
          <dgm:bulletEnabled val="1"/>
        </dgm:presLayoutVars>
      </dgm:prSet>
      <dgm:spPr/>
    </dgm:pt>
  </dgm:ptLst>
  <dgm:cxnLst>
    <dgm:cxn modelId="{F0F7A200-5650-4563-9005-24288B73D528}" type="presOf" srcId="{F8419214-DC5C-4C5B-996D-05BE0597508F}" destId="{6966DC5F-64A4-4BD6-8582-61022E4250C6}" srcOrd="0" destOrd="0" presId="urn:microsoft.com/office/officeart/2005/8/layout/hProcess9"/>
    <dgm:cxn modelId="{E46EBB0A-86B2-4813-99C9-EFB07453B87A}" type="presOf" srcId="{7C9D895E-372D-4F7E-9350-EA172F538BA7}" destId="{252BECB0-F981-4D88-9C08-91E76CE288B5}" srcOrd="0" destOrd="0" presId="urn:microsoft.com/office/officeart/2005/8/layout/hProcess9"/>
    <dgm:cxn modelId="{6BE8671D-A314-44E2-8138-C98336F89DF0}" srcId="{F8419214-DC5C-4C5B-996D-05BE0597508F}" destId="{7C9D895E-372D-4F7E-9350-EA172F538BA7}" srcOrd="2" destOrd="0" parTransId="{CE0B0640-6DE9-4A0B-86AC-51FBDB175629}" sibTransId="{439008A9-9371-4761-922B-4EBDDC09556E}"/>
    <dgm:cxn modelId="{45099F31-BF77-4A13-A68D-7A138BDEFAD3}" srcId="{F8419214-DC5C-4C5B-996D-05BE0597508F}" destId="{AE2EBE24-D6F2-4B32-8092-9F7E4D6BD3CA}" srcOrd="1" destOrd="0" parTransId="{7889258D-E139-4B98-8397-9477BE4AD094}" sibTransId="{1DDAA280-333D-496C-B119-34B83AF25FEA}"/>
    <dgm:cxn modelId="{C1016376-8589-49EC-B384-ABD8D16F0212}" srcId="{F8419214-DC5C-4C5B-996D-05BE0597508F}" destId="{C27C45DC-1E1F-48E9-8EC1-62C42966D8C8}" srcOrd="0" destOrd="0" parTransId="{D428B1BD-4338-4963-A7DF-1966DDF0732A}" sibTransId="{9AE31024-4998-46DA-946F-6DABD1103B77}"/>
    <dgm:cxn modelId="{CF7A9287-3D9A-4C78-8C42-C32149868DEC}" type="presOf" srcId="{AE2EBE24-D6F2-4B32-8092-9F7E4D6BD3CA}" destId="{EE35C165-9009-4847-91C6-31A07C27B1F3}" srcOrd="0" destOrd="0" presId="urn:microsoft.com/office/officeart/2005/8/layout/hProcess9"/>
    <dgm:cxn modelId="{3C446C96-CC21-48E9-AC80-6A2BC18D765A}" type="presOf" srcId="{C27C45DC-1E1F-48E9-8EC1-62C42966D8C8}" destId="{345CF53F-17FD-42F9-A9FB-0493CD09A8FA}" srcOrd="0" destOrd="0" presId="urn:microsoft.com/office/officeart/2005/8/layout/hProcess9"/>
    <dgm:cxn modelId="{47A2466E-8C6E-4F0B-A324-B55A8DA57FF9}" type="presParOf" srcId="{6966DC5F-64A4-4BD6-8582-61022E4250C6}" destId="{B73AE36E-38D6-4963-AFF2-3E592C0EF080}" srcOrd="0" destOrd="0" presId="urn:microsoft.com/office/officeart/2005/8/layout/hProcess9"/>
    <dgm:cxn modelId="{1490D33F-02ED-4B15-87E4-8BB9899CA4C7}" type="presParOf" srcId="{6966DC5F-64A4-4BD6-8582-61022E4250C6}" destId="{C4A26C26-2E24-4143-8621-1CD1F85221FE}" srcOrd="1" destOrd="0" presId="urn:microsoft.com/office/officeart/2005/8/layout/hProcess9"/>
    <dgm:cxn modelId="{B672324D-0B13-4185-A88D-F7F116CE674B}" type="presParOf" srcId="{C4A26C26-2E24-4143-8621-1CD1F85221FE}" destId="{345CF53F-17FD-42F9-A9FB-0493CD09A8FA}" srcOrd="0" destOrd="0" presId="urn:microsoft.com/office/officeart/2005/8/layout/hProcess9"/>
    <dgm:cxn modelId="{9AA20432-CE52-4D91-8A56-8A35C8DF5B45}" type="presParOf" srcId="{C4A26C26-2E24-4143-8621-1CD1F85221FE}" destId="{A99024F4-9028-4AAB-8D62-B384F18E0523}" srcOrd="1" destOrd="0" presId="urn:microsoft.com/office/officeart/2005/8/layout/hProcess9"/>
    <dgm:cxn modelId="{76AED921-2333-4F81-B0E4-09AE32F80526}" type="presParOf" srcId="{C4A26C26-2E24-4143-8621-1CD1F85221FE}" destId="{EE35C165-9009-4847-91C6-31A07C27B1F3}" srcOrd="2" destOrd="0" presId="urn:microsoft.com/office/officeart/2005/8/layout/hProcess9"/>
    <dgm:cxn modelId="{8A5E2E96-DDEE-4BCC-AA1F-546BA2EF7A69}" type="presParOf" srcId="{C4A26C26-2E24-4143-8621-1CD1F85221FE}" destId="{14083FB1-C0B6-43AA-951F-00B7ADE70C70}" srcOrd="3" destOrd="0" presId="urn:microsoft.com/office/officeart/2005/8/layout/hProcess9"/>
    <dgm:cxn modelId="{2D3850FA-3C86-47F5-8557-0CB06EAAF55D}" type="presParOf" srcId="{C4A26C26-2E24-4143-8621-1CD1F85221FE}" destId="{252BECB0-F981-4D88-9C08-91E76CE288B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AE36E-38D6-4963-AFF2-3E592C0EF080}">
      <dsp:nvSpPr>
        <dsp:cNvPr id="0" name=""/>
        <dsp:cNvSpPr/>
      </dsp:nvSpPr>
      <dsp:spPr>
        <a:xfrm>
          <a:off x="565784" y="0"/>
          <a:ext cx="6412230" cy="3581400"/>
        </a:xfrm>
        <a:prstGeom prst="rightArrow">
          <a:avLst/>
        </a:prstGeom>
        <a:solidFill>
          <a:srgbClr val="8064A2">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45CF53F-17FD-42F9-A9FB-0493CD09A8FA}">
      <dsp:nvSpPr>
        <dsp:cNvPr id="0" name=""/>
        <dsp:cNvSpPr/>
      </dsp:nvSpPr>
      <dsp:spPr>
        <a:xfrm>
          <a:off x="4181" y="1059177"/>
          <a:ext cx="2850200" cy="1463044"/>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Calibri"/>
              <a:ea typeface="+mn-ea"/>
              <a:cs typeface="+mn-cs"/>
            </a:rPr>
            <a:t>Financial </a:t>
          </a:r>
          <a:br>
            <a:rPr lang="en-US" sz="2400" kern="1200" dirty="0">
              <a:solidFill>
                <a:sysClr val="window" lastClr="FFFFFF"/>
              </a:solidFill>
              <a:latin typeface="Calibri"/>
              <a:ea typeface="+mn-ea"/>
              <a:cs typeface="+mn-cs"/>
            </a:rPr>
          </a:br>
          <a:r>
            <a:rPr lang="en-US" sz="2400" kern="1200" dirty="0">
              <a:solidFill>
                <a:sysClr val="window" lastClr="FFFFFF"/>
              </a:solidFill>
              <a:latin typeface="Calibri"/>
              <a:ea typeface="+mn-ea"/>
              <a:cs typeface="+mn-cs"/>
            </a:rPr>
            <a:t>Education</a:t>
          </a:r>
        </a:p>
        <a:p>
          <a:pPr marL="0" lvl="0" indent="0" algn="ctr" defTabSz="1066800">
            <a:lnSpc>
              <a:spcPct val="90000"/>
            </a:lnSpc>
            <a:spcBef>
              <a:spcPct val="0"/>
            </a:spcBef>
            <a:spcAft>
              <a:spcPct val="35000"/>
            </a:spcAft>
            <a:buNone/>
          </a:pPr>
          <a:r>
            <a:rPr lang="en-US" sz="2400" kern="1200" dirty="0">
              <a:solidFill>
                <a:sysClr val="window" lastClr="FFFFFF"/>
              </a:solidFill>
              <a:latin typeface="Calibri"/>
              <a:ea typeface="+mn-ea"/>
              <a:cs typeface="+mn-cs"/>
            </a:rPr>
            <a:t>(Knowledge &amp; Skills)</a:t>
          </a:r>
        </a:p>
      </dsp:txBody>
      <dsp:txXfrm>
        <a:off x="75601" y="1130597"/>
        <a:ext cx="2707360" cy="1320204"/>
      </dsp:txXfrm>
    </dsp:sp>
    <dsp:sp modelId="{EE35C165-9009-4847-91C6-31A07C27B1F3}">
      <dsp:nvSpPr>
        <dsp:cNvPr id="0" name=""/>
        <dsp:cNvSpPr/>
      </dsp:nvSpPr>
      <dsp:spPr>
        <a:xfrm>
          <a:off x="3177424" y="1059177"/>
          <a:ext cx="1877459" cy="1463044"/>
        </a:xfrm>
        <a:prstGeom prst="roundRect">
          <a:avLst/>
        </a:prstGeom>
        <a:solidFill>
          <a:srgbClr val="8064A2">
            <a:hueOff val="-2232385"/>
            <a:satOff val="13449"/>
            <a:lumOff val="1078"/>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Calibri"/>
              <a:ea typeface="+mn-ea"/>
              <a:cs typeface="+mn-cs"/>
            </a:rPr>
            <a:t>Financial Capability</a:t>
          </a:r>
        </a:p>
        <a:p>
          <a:pPr marL="0" lvl="0" indent="0" algn="ctr" defTabSz="1066800">
            <a:lnSpc>
              <a:spcPct val="90000"/>
            </a:lnSpc>
            <a:spcBef>
              <a:spcPct val="0"/>
            </a:spcBef>
            <a:spcAft>
              <a:spcPct val="35000"/>
            </a:spcAft>
            <a:buNone/>
          </a:pPr>
          <a:r>
            <a:rPr lang="en-US" sz="2400" kern="1200" dirty="0">
              <a:solidFill>
                <a:sysClr val="window" lastClr="FFFFFF"/>
              </a:solidFill>
              <a:latin typeface="Calibri"/>
              <a:ea typeface="+mn-ea"/>
              <a:cs typeface="+mn-cs"/>
            </a:rPr>
            <a:t>(Actions)</a:t>
          </a:r>
        </a:p>
      </dsp:txBody>
      <dsp:txXfrm>
        <a:off x="3248844" y="1130597"/>
        <a:ext cx="1734619" cy="1320204"/>
      </dsp:txXfrm>
    </dsp:sp>
    <dsp:sp modelId="{252BECB0-F981-4D88-9C08-91E76CE288B5}">
      <dsp:nvSpPr>
        <dsp:cNvPr id="0" name=""/>
        <dsp:cNvSpPr/>
      </dsp:nvSpPr>
      <dsp:spPr>
        <a:xfrm>
          <a:off x="5377927" y="1059177"/>
          <a:ext cx="2161691" cy="1463044"/>
        </a:xfrm>
        <a:prstGeom prst="roundRect">
          <a:avLst/>
        </a:prstGeom>
        <a:solidFill>
          <a:srgbClr val="8064A2">
            <a:hueOff val="-4464770"/>
            <a:satOff val="26899"/>
            <a:lumOff val="2156"/>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Calibri"/>
              <a:ea typeface="+mn-ea"/>
              <a:cs typeface="+mn-cs"/>
            </a:rPr>
            <a:t>Financial</a:t>
          </a:r>
          <a:br>
            <a:rPr lang="en-US" sz="2400" kern="1200" dirty="0">
              <a:solidFill>
                <a:sysClr val="window" lastClr="FFFFFF"/>
              </a:solidFill>
              <a:latin typeface="Calibri"/>
              <a:ea typeface="+mn-ea"/>
              <a:cs typeface="+mn-cs"/>
            </a:rPr>
          </a:br>
          <a:r>
            <a:rPr lang="en-US" sz="2400" kern="1200" dirty="0">
              <a:solidFill>
                <a:sysClr val="window" lastClr="FFFFFF"/>
              </a:solidFill>
              <a:latin typeface="Calibri"/>
              <a:ea typeface="+mn-ea"/>
              <a:cs typeface="+mn-cs"/>
            </a:rPr>
            <a:t>Well-Being</a:t>
          </a:r>
        </a:p>
        <a:p>
          <a:pPr marL="0" lvl="0" indent="0" algn="ctr" defTabSz="1066800">
            <a:lnSpc>
              <a:spcPct val="90000"/>
            </a:lnSpc>
            <a:spcBef>
              <a:spcPct val="0"/>
            </a:spcBef>
            <a:spcAft>
              <a:spcPct val="35000"/>
            </a:spcAft>
            <a:buNone/>
          </a:pPr>
          <a:r>
            <a:rPr lang="en-US" sz="2400" kern="1200" dirty="0">
              <a:solidFill>
                <a:sysClr val="window" lastClr="FFFFFF"/>
              </a:solidFill>
              <a:latin typeface="Calibri"/>
              <a:ea typeface="+mn-ea"/>
              <a:cs typeface="+mn-cs"/>
            </a:rPr>
            <a:t>(Outcomes)</a:t>
          </a:r>
        </a:p>
      </dsp:txBody>
      <dsp:txXfrm>
        <a:off x="5449347" y="1130597"/>
        <a:ext cx="2018851" cy="1320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979" cy="473536"/>
          </a:xfrm>
          <a:prstGeom prst="rect">
            <a:avLst/>
          </a:prstGeom>
        </p:spPr>
        <p:txBody>
          <a:bodyPr vert="horz" lIns="93324" tIns="46662" rIns="93324" bIns="46662" rtlCol="0"/>
          <a:lstStyle>
            <a:lvl1pPr algn="l">
              <a:defRPr sz="1200">
                <a:cs typeface="+mn-cs"/>
              </a:defRPr>
            </a:lvl1pPr>
          </a:lstStyle>
          <a:p>
            <a:pPr>
              <a:defRPr/>
            </a:pPr>
            <a:endParaRPr lang="en-US"/>
          </a:p>
        </p:txBody>
      </p:sp>
      <p:sp>
        <p:nvSpPr>
          <p:cNvPr id="3" name="Date Placeholder 2"/>
          <p:cNvSpPr>
            <a:spLocks noGrp="1"/>
          </p:cNvSpPr>
          <p:nvPr>
            <p:ph type="dt" sz="quarter" idx="1"/>
          </p:nvPr>
        </p:nvSpPr>
        <p:spPr>
          <a:xfrm>
            <a:off x="3977532" y="0"/>
            <a:ext cx="3043979" cy="473536"/>
          </a:xfrm>
          <a:prstGeom prst="rect">
            <a:avLst/>
          </a:prstGeom>
        </p:spPr>
        <p:txBody>
          <a:bodyPr vert="horz" lIns="93324" tIns="46662" rIns="93324" bIns="46662" rtlCol="0"/>
          <a:lstStyle>
            <a:lvl1pPr algn="r">
              <a:defRPr sz="1200">
                <a:cs typeface="+mn-cs"/>
              </a:defRPr>
            </a:lvl1pPr>
          </a:lstStyle>
          <a:p>
            <a:pPr>
              <a:defRPr/>
            </a:pPr>
            <a:fld id="{B7604B2F-4C23-49D1-B52A-780C162449A6}" type="datetimeFigureOut">
              <a:rPr lang="en-US"/>
              <a:pPr>
                <a:defRPr/>
              </a:pPr>
              <a:t>10/4/2019</a:t>
            </a:fld>
            <a:endParaRPr lang="en-US"/>
          </a:p>
        </p:txBody>
      </p:sp>
      <p:sp>
        <p:nvSpPr>
          <p:cNvPr id="4" name="Footer Placeholder 3"/>
          <p:cNvSpPr>
            <a:spLocks noGrp="1"/>
          </p:cNvSpPr>
          <p:nvPr>
            <p:ph type="ftr" sz="quarter" idx="2"/>
          </p:nvPr>
        </p:nvSpPr>
        <p:spPr>
          <a:xfrm>
            <a:off x="2" y="8989100"/>
            <a:ext cx="3043979" cy="473536"/>
          </a:xfrm>
          <a:prstGeom prst="rect">
            <a:avLst/>
          </a:prstGeom>
        </p:spPr>
        <p:txBody>
          <a:bodyPr vert="horz" lIns="93324" tIns="46662" rIns="93324" bIns="46662" rtlCol="0" anchor="b"/>
          <a:lstStyle>
            <a:lvl1pPr algn="l">
              <a:defRPr sz="1200">
                <a:cs typeface="+mn-cs"/>
              </a:defRPr>
            </a:lvl1pPr>
          </a:lstStyle>
          <a:p>
            <a:pPr>
              <a:defRPr/>
            </a:pPr>
            <a:endParaRPr lang="en-US"/>
          </a:p>
        </p:txBody>
      </p:sp>
      <p:sp>
        <p:nvSpPr>
          <p:cNvPr id="5" name="Slide Number Placeholder 4"/>
          <p:cNvSpPr>
            <a:spLocks noGrp="1"/>
          </p:cNvSpPr>
          <p:nvPr>
            <p:ph type="sldNum" sz="quarter" idx="3"/>
          </p:nvPr>
        </p:nvSpPr>
        <p:spPr>
          <a:xfrm>
            <a:off x="3977532" y="8989100"/>
            <a:ext cx="3043979" cy="473536"/>
          </a:xfrm>
          <a:prstGeom prst="rect">
            <a:avLst/>
          </a:prstGeom>
        </p:spPr>
        <p:txBody>
          <a:bodyPr vert="horz" lIns="93324" tIns="46662" rIns="93324" bIns="46662" rtlCol="0" anchor="b"/>
          <a:lstStyle>
            <a:lvl1pPr algn="r">
              <a:defRPr sz="1200">
                <a:cs typeface="+mn-cs"/>
              </a:defRPr>
            </a:lvl1pPr>
          </a:lstStyle>
          <a:p>
            <a:pPr>
              <a:defRPr/>
            </a:pPr>
            <a:fld id="{EBF4AA8F-969A-4DF6-B13F-2E6EB4CE0E12}" type="slidenum">
              <a:rPr lang="en-US"/>
              <a:pPr>
                <a:defRPr/>
              </a:pPr>
              <a:t>‹#›</a:t>
            </a:fld>
            <a:endParaRPr lang="en-US"/>
          </a:p>
        </p:txBody>
      </p:sp>
    </p:spTree>
    <p:extLst>
      <p:ext uri="{BB962C8B-B14F-4D97-AF65-F5344CB8AC3E}">
        <p14:creationId xmlns:p14="http://schemas.microsoft.com/office/powerpoint/2010/main" val="1928168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43979" cy="473536"/>
          </a:xfrm>
          <a:prstGeom prst="rect">
            <a:avLst/>
          </a:prstGeom>
          <a:noFill/>
          <a:ln w="9525">
            <a:noFill/>
            <a:miter lim="800000"/>
            <a:headEnd/>
            <a:tailEnd/>
          </a:ln>
          <a:effectLst/>
        </p:spPr>
        <p:txBody>
          <a:bodyPr vert="horz" wrap="square" lIns="95096" tIns="47549" rIns="95096" bIns="47549" numCol="1" anchor="t" anchorCtr="0" compatLnSpc="1">
            <a:prstTxWarp prst="textNoShape">
              <a:avLst/>
            </a:prstTxWarp>
          </a:bodyPr>
          <a:lstStyle>
            <a:lvl1pPr defTabSz="951059">
              <a:defRPr sz="1200">
                <a:cs typeface="+mn-cs"/>
              </a:defRPr>
            </a:lvl1pPr>
          </a:lstStyle>
          <a:p>
            <a:pPr>
              <a:defRPr/>
            </a:pPr>
            <a:endParaRPr lang="en-US"/>
          </a:p>
        </p:txBody>
      </p:sp>
      <p:sp>
        <p:nvSpPr>
          <p:cNvPr id="14339" name="Rectangle 3"/>
          <p:cNvSpPr>
            <a:spLocks noGrp="1" noChangeArrowheads="1"/>
          </p:cNvSpPr>
          <p:nvPr>
            <p:ph type="dt" idx="1"/>
          </p:nvPr>
        </p:nvSpPr>
        <p:spPr bwMode="auto">
          <a:xfrm>
            <a:off x="3977532" y="0"/>
            <a:ext cx="3043979" cy="473536"/>
          </a:xfrm>
          <a:prstGeom prst="rect">
            <a:avLst/>
          </a:prstGeom>
          <a:noFill/>
          <a:ln w="9525">
            <a:noFill/>
            <a:miter lim="800000"/>
            <a:headEnd/>
            <a:tailEnd/>
          </a:ln>
          <a:effectLst/>
        </p:spPr>
        <p:txBody>
          <a:bodyPr vert="horz" wrap="square" lIns="95096" tIns="47549" rIns="95096" bIns="47549" numCol="1" anchor="t" anchorCtr="0" compatLnSpc="1">
            <a:prstTxWarp prst="textNoShape">
              <a:avLst/>
            </a:prstTxWarp>
          </a:bodyPr>
          <a:lstStyle>
            <a:lvl1pPr algn="r" defTabSz="951059">
              <a:defRPr sz="1200">
                <a:cs typeface="+mn-cs"/>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44588" y="709613"/>
            <a:ext cx="4733925" cy="3549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702946" y="4496167"/>
            <a:ext cx="5617208" cy="4258591"/>
          </a:xfrm>
          <a:prstGeom prst="rect">
            <a:avLst/>
          </a:prstGeom>
          <a:noFill/>
          <a:ln w="9525">
            <a:noFill/>
            <a:miter lim="800000"/>
            <a:headEnd/>
            <a:tailEnd/>
          </a:ln>
          <a:effectLst/>
        </p:spPr>
        <p:txBody>
          <a:bodyPr vert="horz" wrap="square" lIns="95096" tIns="47549" rIns="95096" bIns="4754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2" y="8989100"/>
            <a:ext cx="3043979" cy="473536"/>
          </a:xfrm>
          <a:prstGeom prst="rect">
            <a:avLst/>
          </a:prstGeom>
          <a:noFill/>
          <a:ln w="9525">
            <a:noFill/>
            <a:miter lim="800000"/>
            <a:headEnd/>
            <a:tailEnd/>
          </a:ln>
          <a:effectLst/>
        </p:spPr>
        <p:txBody>
          <a:bodyPr vert="horz" wrap="square" lIns="95096" tIns="47549" rIns="95096" bIns="47549" numCol="1" anchor="b" anchorCtr="0" compatLnSpc="1">
            <a:prstTxWarp prst="textNoShape">
              <a:avLst/>
            </a:prstTxWarp>
          </a:bodyPr>
          <a:lstStyle>
            <a:lvl1pPr defTabSz="951059">
              <a:defRPr sz="1200">
                <a:cs typeface="+mn-cs"/>
              </a:defRPr>
            </a:lvl1pPr>
          </a:lstStyle>
          <a:p>
            <a:pPr>
              <a:defRPr/>
            </a:pPr>
            <a:endParaRPr lang="en-US"/>
          </a:p>
        </p:txBody>
      </p:sp>
      <p:sp>
        <p:nvSpPr>
          <p:cNvPr id="14343" name="Rectangle 7"/>
          <p:cNvSpPr>
            <a:spLocks noGrp="1" noChangeArrowheads="1"/>
          </p:cNvSpPr>
          <p:nvPr>
            <p:ph type="sldNum" sz="quarter" idx="5"/>
          </p:nvPr>
        </p:nvSpPr>
        <p:spPr bwMode="auto">
          <a:xfrm>
            <a:off x="3977532" y="8989100"/>
            <a:ext cx="3043979" cy="473536"/>
          </a:xfrm>
          <a:prstGeom prst="rect">
            <a:avLst/>
          </a:prstGeom>
          <a:noFill/>
          <a:ln w="9525">
            <a:noFill/>
            <a:miter lim="800000"/>
            <a:headEnd/>
            <a:tailEnd/>
          </a:ln>
          <a:effectLst/>
        </p:spPr>
        <p:txBody>
          <a:bodyPr vert="horz" wrap="square" lIns="95096" tIns="47549" rIns="95096" bIns="47549" numCol="1" anchor="b" anchorCtr="0" compatLnSpc="1">
            <a:prstTxWarp prst="textNoShape">
              <a:avLst/>
            </a:prstTxWarp>
          </a:bodyPr>
          <a:lstStyle>
            <a:lvl1pPr algn="r" defTabSz="951059">
              <a:defRPr sz="1200">
                <a:cs typeface="+mn-cs"/>
              </a:defRPr>
            </a:lvl1pPr>
          </a:lstStyle>
          <a:p>
            <a:pPr>
              <a:defRPr/>
            </a:pPr>
            <a:fld id="{DC5BF3A7-7ADB-44B5-A588-E84FF536DCA0}" type="slidenum">
              <a:rPr lang="en-US"/>
              <a:pPr>
                <a:defRPr/>
              </a:pPr>
              <a:t>‹#›</a:t>
            </a:fld>
            <a:endParaRPr lang="en-US"/>
          </a:p>
        </p:txBody>
      </p:sp>
    </p:spTree>
    <p:extLst>
      <p:ext uri="{BB962C8B-B14F-4D97-AF65-F5344CB8AC3E}">
        <p14:creationId xmlns:p14="http://schemas.microsoft.com/office/powerpoint/2010/main" val="259923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researchondisability.org/nTID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researchondisability.org/nTI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Hello, and welcome, everybody, to the new national trends in disability employment, or </a:t>
            </a:r>
            <a:r>
              <a:rPr lang="en-US" dirty="0" err="1"/>
              <a:t>nTIDE</a:t>
            </a:r>
            <a:r>
              <a:rPr lang="en-US" dirty="0"/>
              <a:t> lunch &amp; learn series. On the first Friday of every month, corresponding with the Bureau of Labor Statistics jobs report, we'll be offering this live broadcast via Zoom webinar to share the results of the latest </a:t>
            </a:r>
            <a:r>
              <a:rPr lang="en-US" dirty="0" err="1"/>
              <a:t>nTIDE</a:t>
            </a:r>
            <a:r>
              <a:rPr lang="en-US" dirty="0"/>
              <a:t> findings. In addition, we will provide news and updates from the field on disability employment, as well as host an invited panelist who will discuss current disability related findings and events.  </a:t>
            </a:r>
          </a:p>
          <a:p>
            <a:pPr eaLnBrk="1" hangingPunct="1"/>
            <a:endParaRPr lang="en-US" dirty="0"/>
          </a:p>
          <a:p>
            <a:pPr eaLnBrk="1" hangingPunct="1"/>
            <a:r>
              <a:rPr lang="en-US" dirty="0"/>
              <a:t>Just a few housekeeping items before we begin. </a:t>
            </a:r>
          </a:p>
          <a:p>
            <a:endParaRPr lang="en-US" dirty="0"/>
          </a:p>
        </p:txBody>
      </p:sp>
      <p:sp>
        <p:nvSpPr>
          <p:cNvPr id="4" name="Slide Number Placeholder 3"/>
          <p:cNvSpPr>
            <a:spLocks noGrp="1"/>
          </p:cNvSpPr>
          <p:nvPr>
            <p:ph type="sldNum" sz="quarter" idx="10"/>
          </p:nvPr>
        </p:nvSpPr>
        <p:spPr/>
        <p:txBody>
          <a:bodyPr/>
          <a:lstStyle/>
          <a:p>
            <a:pPr>
              <a:defRPr/>
            </a:pPr>
            <a:fld id="{DC5BF3A7-7ADB-44B5-A588-E84FF536DCA0}" type="slidenum">
              <a:rPr lang="en-US" smtClean="0"/>
              <a:pPr>
                <a:defRPr/>
              </a:pPr>
              <a:t>1</a:t>
            </a:fld>
            <a:endParaRPr lang="en-US"/>
          </a:p>
        </p:txBody>
      </p:sp>
    </p:spTree>
    <p:extLst>
      <p:ext uri="{BB962C8B-B14F-4D97-AF65-F5344CB8AC3E}">
        <p14:creationId xmlns:p14="http://schemas.microsoft.com/office/powerpoint/2010/main" val="2679008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10</a:t>
            </a:fld>
            <a:endParaRPr lang="en-US"/>
          </a:p>
        </p:txBody>
      </p:sp>
    </p:spTree>
    <p:extLst>
      <p:ext uri="{BB962C8B-B14F-4D97-AF65-F5344CB8AC3E}">
        <p14:creationId xmlns:p14="http://schemas.microsoft.com/office/powerpoint/2010/main" val="643245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11</a:t>
            </a:fld>
            <a:endParaRPr lang="en-US"/>
          </a:p>
        </p:txBody>
      </p:sp>
    </p:spTree>
    <p:extLst>
      <p:ext uri="{BB962C8B-B14F-4D97-AF65-F5344CB8AC3E}">
        <p14:creationId xmlns:p14="http://schemas.microsoft.com/office/powerpoint/2010/main" val="1862035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12</a:t>
            </a:fld>
            <a:endParaRPr lang="en-US"/>
          </a:p>
        </p:txBody>
      </p:sp>
    </p:spTree>
    <p:extLst>
      <p:ext uri="{BB962C8B-B14F-4D97-AF65-F5344CB8AC3E}">
        <p14:creationId xmlns:p14="http://schemas.microsoft.com/office/powerpoint/2010/main" val="83339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13</a:t>
            </a:fld>
            <a:endParaRPr lang="en-US"/>
          </a:p>
        </p:txBody>
      </p:sp>
    </p:spTree>
    <p:extLst>
      <p:ext uri="{BB962C8B-B14F-4D97-AF65-F5344CB8AC3E}">
        <p14:creationId xmlns:p14="http://schemas.microsoft.com/office/powerpoint/2010/main" val="2345985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14</a:t>
            </a:fld>
            <a:endParaRPr lang="en-US"/>
          </a:p>
        </p:txBody>
      </p:sp>
    </p:spTree>
    <p:extLst>
      <p:ext uri="{BB962C8B-B14F-4D97-AF65-F5344CB8AC3E}">
        <p14:creationId xmlns:p14="http://schemas.microsoft.com/office/powerpoint/2010/main" val="2833891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15</a:t>
            </a:fld>
            <a:endParaRPr lang="en-US"/>
          </a:p>
        </p:txBody>
      </p:sp>
    </p:spTree>
    <p:extLst>
      <p:ext uri="{BB962C8B-B14F-4D97-AF65-F5344CB8AC3E}">
        <p14:creationId xmlns:p14="http://schemas.microsoft.com/office/powerpoint/2010/main" val="781260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8535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20753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668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58961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Hello, and welcome, everybody, to the new national trends in disability employment, or </a:t>
            </a:r>
            <a:r>
              <a:rPr lang="en-US" dirty="0" err="1"/>
              <a:t>nTIDE</a:t>
            </a:r>
            <a:r>
              <a:rPr lang="en-US" dirty="0"/>
              <a:t> lunch &amp; learn series. On the first Friday of every month, corresponding with the Bureau of Labor Statistics jobs report, we'll be offering this live broadcast via Zoom webinar to share the results of the latest </a:t>
            </a:r>
            <a:r>
              <a:rPr lang="en-US" dirty="0" err="1"/>
              <a:t>nTIDE</a:t>
            </a:r>
            <a:r>
              <a:rPr lang="en-US" dirty="0"/>
              <a:t> findings. In addition, we will provide news and updates from the field on disability employment, as well as host an invited panelist who will discuss current disability related findings and events.  </a:t>
            </a:r>
          </a:p>
          <a:p>
            <a:pPr eaLnBrk="1" hangingPunct="1"/>
            <a:endParaRPr lang="en-US" dirty="0"/>
          </a:p>
          <a:p>
            <a:pPr eaLnBrk="1" hangingPunct="1"/>
            <a:r>
              <a:rPr lang="en-US" dirty="0"/>
              <a:t>Just a few housekeeping items before we begin. </a:t>
            </a:r>
          </a:p>
          <a:p>
            <a:endParaRPr lang="en-US" dirty="0"/>
          </a:p>
        </p:txBody>
      </p:sp>
      <p:sp>
        <p:nvSpPr>
          <p:cNvPr id="4" name="Slide Number Placeholder 3"/>
          <p:cNvSpPr>
            <a:spLocks noGrp="1"/>
          </p:cNvSpPr>
          <p:nvPr>
            <p:ph type="sldNum" sz="quarter" idx="10"/>
          </p:nvPr>
        </p:nvSpPr>
        <p:spPr/>
        <p:txBody>
          <a:bodyPr/>
          <a:lstStyle/>
          <a:p>
            <a:pPr>
              <a:defRPr/>
            </a:pPr>
            <a:fld id="{DC5BF3A7-7ADB-44B5-A588-E84FF536DCA0}" type="slidenum">
              <a:rPr lang="en-US" smtClean="0"/>
              <a:pPr>
                <a:defRPr/>
              </a:pPr>
              <a:t>2</a:t>
            </a:fld>
            <a:endParaRPr lang="en-US"/>
          </a:p>
        </p:txBody>
      </p:sp>
    </p:spTree>
    <p:extLst>
      <p:ext uri="{BB962C8B-B14F-4D97-AF65-F5344CB8AC3E}">
        <p14:creationId xmlns:p14="http://schemas.microsoft.com/office/powerpoint/2010/main" val="2679008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1836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2789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56407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561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05672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19810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8566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C5BF3A7-7ADB-44B5-A588-E84FF536DCA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2396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a:solidFill>
                  <a:srgbClr val="000000"/>
                </a:solidFill>
              </a:rPr>
              <a:pPr>
                <a:defRPr/>
              </a:pPr>
              <a:t>28</a:t>
            </a:fld>
            <a:endParaRPr lang="en-US">
              <a:solidFill>
                <a:srgbClr val="000000"/>
              </a:solidFill>
            </a:endParaRPr>
          </a:p>
        </p:txBody>
      </p:sp>
    </p:spTree>
    <p:extLst>
      <p:ext uri="{BB962C8B-B14F-4D97-AF65-F5344CB8AC3E}">
        <p14:creationId xmlns:p14="http://schemas.microsoft.com/office/powerpoint/2010/main" val="2319462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Michael</a:t>
            </a:r>
            <a:r>
              <a:rPr lang="en-US" baseline="0" dirty="0"/>
              <a:t> Morris, the executive director of National Disability Institute. </a:t>
            </a:r>
          </a:p>
          <a:p>
            <a:r>
              <a:rPr lang="en-US" dirty="0"/>
              <a:t>All</a:t>
            </a:r>
            <a:r>
              <a:rPr lang="en-US" baseline="0" dirty="0"/>
              <a:t> the paintings in this presentation were done by people with disabilities…and represent a spectrum of disabilities---downs syndrome, cerebral palsy, autism, Spinal cord injuries, learning disabilities, mental health issues.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035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webinar is being recorded. We will post an archive of each webinar, each month, on our Web site at </a:t>
            </a:r>
            <a:r>
              <a:rPr lang="en-US" dirty="0">
                <a:hlinkClick r:id="rId3"/>
              </a:rPr>
              <a:t>www.researchondisability.org/nTIDE</a:t>
            </a:r>
            <a:r>
              <a:rPr lang="en-US" dirty="0"/>
              <a:t>. This site will also provide copies of the presentations, the panelist bios, full transcripts and other valuable resources. </a:t>
            </a:r>
          </a:p>
          <a:p>
            <a:pPr eaLnBrk="1" hangingPunct="1"/>
            <a:r>
              <a:rPr lang="en-US" dirty="0"/>
              <a:t>As an attendee of this webinar, you are a viewer and no sound is enabled. To ask questions of the panelists, simply click on the Q &amp; A box on your webinar screen and type your questions into the box. Panelists will review these questions during the assigned question and answer periods. </a:t>
            </a:r>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3</a:t>
            </a:fld>
            <a:endParaRPr lang="en-US"/>
          </a:p>
        </p:txBody>
      </p:sp>
    </p:spTree>
    <p:extLst>
      <p:ext uri="{BB962C8B-B14F-4D97-AF65-F5344CB8AC3E}">
        <p14:creationId xmlns:p14="http://schemas.microsoft.com/office/powerpoint/2010/main" val="3642538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NDI is the organization working to change the exclusion of people with disabilities within financial inclusion…we can help you to make change within this important social issue.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673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a:t>
            </a:r>
            <a:r>
              <a:rPr lang="en-US" baseline="0" dirty="0"/>
              <a:t> the importance of inclusion we need to look at the cost of exclusion.</a:t>
            </a:r>
          </a:p>
          <a:p>
            <a:r>
              <a:rPr lang="en-US" baseline="0" dirty="0"/>
              <a:t>Most working age people with disabilities are not working, half are either unbanked or underbanked, they have relatively low levels of education and one in four live in poverty. </a:t>
            </a:r>
          </a:p>
          <a:p>
            <a:r>
              <a:rPr lang="en-US" baseline="0" dirty="0"/>
              <a:t>These statistics are striking when compared to those without disabilities and puts them at the bottom of the economic ladder.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719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a:t>
            </a:r>
            <a:r>
              <a:rPr lang="en-US" baseline="0" dirty="0"/>
              <a:t> the importance of inclusion we need to look at the cost of exclusion.</a:t>
            </a:r>
          </a:p>
          <a:p>
            <a:r>
              <a:rPr lang="en-US" baseline="0" dirty="0"/>
              <a:t>Most working age people with disabilities are not working, half are either unbanked or underbanked, they have relatively low levels of education and one in four live in poverty. </a:t>
            </a:r>
          </a:p>
          <a:p>
            <a:r>
              <a:rPr lang="en-US" baseline="0" dirty="0"/>
              <a:t>These statistics are striking when compared to those without disabilities and puts them at the bottom of the economic ladder.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183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1222375"/>
            <a:ext cx="4398963" cy="3298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001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a:t>
            </a:r>
            <a:r>
              <a:rPr lang="en-US" baseline="0" dirty="0"/>
              <a:t> inclusion has a two part definition</a:t>
            </a:r>
          </a:p>
          <a:p>
            <a:r>
              <a:rPr lang="en-US" baseline="0" dirty="0"/>
              <a:t>It is not only about financial services that are affordable and accessible. But it is also about the financial education and coaching that help individuals take advantage of those services and make fully informed decisions.</a:t>
            </a:r>
          </a:p>
          <a:p>
            <a:r>
              <a:rPr lang="en-US" baseline="0" dirty="0"/>
              <a:t>When we have and inclusive system, people across the economic spectrum, not just people with disabilities benefit.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9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a:t>
            </a:r>
            <a:r>
              <a:rPr lang="en-US" baseline="0" dirty="0"/>
              <a:t> that financial inclusion </a:t>
            </a:r>
          </a:p>
          <a:p>
            <a:pPr marL="457138" indent="-457138">
              <a:buFont typeface="Arial" panose="020B0604020202020204" pitchFamily="34" charset="0"/>
              <a:buChar char="•"/>
            </a:pPr>
            <a:r>
              <a:rPr lang="en-US" dirty="0"/>
              <a:t>Not a fringe issue</a:t>
            </a:r>
          </a:p>
          <a:p>
            <a:pPr marL="457138" indent="-457138">
              <a:buFont typeface="Arial" panose="020B0604020202020204" pitchFamily="34" charset="0"/>
              <a:buChar char="•"/>
            </a:pPr>
            <a:r>
              <a:rPr lang="en-US" dirty="0"/>
              <a:t>Fundamental to the definition of community</a:t>
            </a:r>
          </a:p>
          <a:p>
            <a:pPr marL="457138" indent="-457138">
              <a:buFont typeface="Arial" panose="020B0604020202020204" pitchFamily="34" charset="0"/>
              <a:buChar char="•"/>
            </a:pPr>
            <a:r>
              <a:rPr lang="en-US" dirty="0"/>
              <a:t>Fundamental to solving other intractable social issues whether it relates to poverty, hunger, homelessness.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061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 a Nation Can do Better</a:t>
            </a:r>
          </a:p>
          <a:p>
            <a:endParaRPr lang="en-US" dirty="0"/>
          </a:p>
          <a:p>
            <a:r>
              <a:rPr lang="en-US" dirty="0"/>
              <a:t>We need… as individuals, organizations, corporations, and as a culture, </a:t>
            </a:r>
          </a:p>
          <a:p>
            <a:pPr defTabSz="914276">
              <a:defRPr/>
            </a:pPr>
            <a:r>
              <a:rPr lang="en-US" dirty="0"/>
              <a:t>to Change thinking</a:t>
            </a:r>
          </a:p>
          <a:p>
            <a:pPr defTabSz="914276">
              <a:defRPr/>
            </a:pPr>
            <a:r>
              <a:rPr lang="en-US" dirty="0"/>
              <a:t>to  Change behavior</a:t>
            </a:r>
          </a:p>
          <a:p>
            <a:pPr defTabSz="914276">
              <a:defRPr/>
            </a:pPr>
            <a:r>
              <a:rPr lang="en-US" dirty="0"/>
              <a:t>to Change policy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069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share</a:t>
            </a:r>
            <a:r>
              <a:rPr lang="en-US" baseline="0" dirty="0"/>
              <a:t> a couple of examples of us “doing better”…these are transformative policy changes.</a:t>
            </a:r>
          </a:p>
          <a:p>
            <a:pPr defTabSz="914276">
              <a:defRPr/>
            </a:pPr>
            <a:r>
              <a:rPr lang="en-US" baseline="0" dirty="0"/>
              <a:t>The </a:t>
            </a:r>
            <a:r>
              <a:rPr lang="en-US" dirty="0"/>
              <a:t>ABLE – Achieving a Better Life Experience Act enacted in 2014, will allow over 8 million people, families with children with disabilities, adults with disabilities, to open tax advantaged savings accounts that will not be counted against them when determining eligibility for critically needed public benefits. For many, this offers their first opportunity to save for the future.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154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lot of untapped</a:t>
            </a:r>
            <a:r>
              <a:rPr lang="en-US" baseline="0" dirty="0"/>
              <a:t> potential.</a:t>
            </a:r>
          </a:p>
          <a:p>
            <a:r>
              <a:rPr lang="en-US" dirty="0"/>
              <a:t>For the ABLE</a:t>
            </a:r>
            <a:r>
              <a:rPr lang="en-US" baseline="0" dirty="0"/>
              <a:t> account, there are </a:t>
            </a:r>
            <a:r>
              <a:rPr lang="en-US" dirty="0"/>
              <a:t>8 million eligible individuals with disabilities and families</a:t>
            </a:r>
            <a:r>
              <a:rPr lang="en-US" baseline="0" dirty="0"/>
              <a:t> but i</a:t>
            </a:r>
            <a:r>
              <a:rPr lang="en-US" dirty="0"/>
              <a:t>n Year Four of program implementation, there are only 35,000 accounts open.</a:t>
            </a:r>
          </a:p>
          <a:p>
            <a:r>
              <a:rPr lang="en-US" dirty="0"/>
              <a:t>So there is a massive outreach campaign that needs</a:t>
            </a:r>
            <a:r>
              <a:rPr lang="en-US" baseline="0" dirty="0"/>
              <a:t> to happen.</a:t>
            </a:r>
          </a:p>
          <a:p>
            <a:r>
              <a:rPr lang="en-US" baseline="0" dirty="0"/>
              <a:t>I will share with you ways we can transform the lives of your employees with disabilities.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414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C5BF3A7-7ADB-44B5-A588-E84FF536DCA0}" type="slidenum">
              <a:rPr lang="en-US" smtClean="0"/>
              <a:pPr>
                <a:defRPr/>
              </a:pPr>
              <a:t>44</a:t>
            </a:fld>
            <a:endParaRPr lang="en-US"/>
          </a:p>
        </p:txBody>
      </p:sp>
    </p:spTree>
    <p:extLst>
      <p:ext uri="{BB962C8B-B14F-4D97-AF65-F5344CB8AC3E}">
        <p14:creationId xmlns:p14="http://schemas.microsoft.com/office/powerpoint/2010/main" val="83640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webinar is being recorded. We will post an archive of each webinar, each month, on our Web site at </a:t>
            </a:r>
            <a:r>
              <a:rPr lang="en-US" dirty="0">
                <a:hlinkClick r:id="rId3"/>
              </a:rPr>
              <a:t>www.researchondisability.org/nTIDE</a:t>
            </a:r>
            <a:r>
              <a:rPr lang="en-US" dirty="0"/>
              <a:t>. This site will also provide copies of the presentations, the panelist bios, full transcripts and other valuable resources. </a:t>
            </a:r>
          </a:p>
          <a:p>
            <a:pPr eaLnBrk="1" hangingPunct="1"/>
            <a:r>
              <a:rPr lang="en-US" dirty="0"/>
              <a:t>As an attendee of this webinar, you are a viewer and no sound is enabled. To ask questions of the panelists, simply click on the Q &amp; A box on your webinar screen and type your questions into the box. Panelists will review these questions during the assigned question and answer periods. </a:t>
            </a:r>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4</a:t>
            </a:fld>
            <a:endParaRPr lang="en-US"/>
          </a:p>
        </p:txBody>
      </p:sp>
    </p:spTree>
    <p:extLst>
      <p:ext uri="{BB962C8B-B14F-4D97-AF65-F5344CB8AC3E}">
        <p14:creationId xmlns:p14="http://schemas.microsoft.com/office/powerpoint/2010/main" val="1313881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a:t>
            </a:r>
            <a:r>
              <a:rPr lang="en-US" baseline="0" dirty="0"/>
              <a:t> does all of this take us? </a:t>
            </a:r>
            <a:r>
              <a:rPr lang="en-US" dirty="0"/>
              <a:t>Financial inclusion offers stability and security</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306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defRPr/>
            </a:pPr>
            <a:r>
              <a:rPr lang="en-US" dirty="0"/>
              <a:t>What</a:t>
            </a:r>
            <a:r>
              <a:rPr lang="en-US" baseline="0" dirty="0"/>
              <a:t> more can we collectively do to provide that hand up…to support financial inclusion to help people with disabilities become more </a:t>
            </a:r>
            <a:r>
              <a:rPr lang="en-US" dirty="0"/>
              <a:t>independent through saving and asset building?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421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949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125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415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336E1F-42ED-034D-B844-B33CE02495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8817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414FB-CF86-D943-8F0A-913E7D5F2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538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60</a:t>
            </a:fld>
            <a:endParaRPr lang="en-US"/>
          </a:p>
        </p:txBody>
      </p:sp>
    </p:spTree>
    <p:extLst>
      <p:ext uri="{BB962C8B-B14F-4D97-AF65-F5344CB8AC3E}">
        <p14:creationId xmlns:p14="http://schemas.microsoft.com/office/powerpoint/2010/main" val="620672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61</a:t>
            </a:fld>
            <a:endParaRPr lang="en-US"/>
          </a:p>
        </p:txBody>
      </p:sp>
    </p:spTree>
    <p:extLst>
      <p:ext uri="{BB962C8B-B14F-4D97-AF65-F5344CB8AC3E}">
        <p14:creationId xmlns:p14="http://schemas.microsoft.com/office/powerpoint/2010/main" val="126630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5</a:t>
            </a:fld>
            <a:endParaRPr lang="en-US"/>
          </a:p>
        </p:txBody>
      </p:sp>
    </p:spTree>
    <p:extLst>
      <p:ext uri="{BB962C8B-B14F-4D97-AF65-F5344CB8AC3E}">
        <p14:creationId xmlns:p14="http://schemas.microsoft.com/office/powerpoint/2010/main" val="24194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6</a:t>
            </a:fld>
            <a:endParaRPr lang="en-US"/>
          </a:p>
        </p:txBody>
      </p:sp>
    </p:spTree>
    <p:extLst>
      <p:ext uri="{BB962C8B-B14F-4D97-AF65-F5344CB8AC3E}">
        <p14:creationId xmlns:p14="http://schemas.microsoft.com/office/powerpoint/2010/main" val="170476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7</a:t>
            </a:fld>
            <a:endParaRPr lang="en-US"/>
          </a:p>
        </p:txBody>
      </p:sp>
    </p:spTree>
    <p:extLst>
      <p:ext uri="{BB962C8B-B14F-4D97-AF65-F5344CB8AC3E}">
        <p14:creationId xmlns:p14="http://schemas.microsoft.com/office/powerpoint/2010/main" val="3154079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8</a:t>
            </a:fld>
            <a:endParaRPr lang="en-US"/>
          </a:p>
        </p:txBody>
      </p:sp>
    </p:spTree>
    <p:extLst>
      <p:ext uri="{BB962C8B-B14F-4D97-AF65-F5344CB8AC3E}">
        <p14:creationId xmlns:p14="http://schemas.microsoft.com/office/powerpoint/2010/main" val="72049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9</a:t>
            </a:fld>
            <a:endParaRPr lang="en-US"/>
          </a:p>
        </p:txBody>
      </p:sp>
    </p:spTree>
    <p:extLst>
      <p:ext uri="{BB962C8B-B14F-4D97-AF65-F5344CB8AC3E}">
        <p14:creationId xmlns:p14="http://schemas.microsoft.com/office/powerpoint/2010/main" val="659157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40B660-498D-42BD-91AE-00904B7AFE41}" type="slidenum">
              <a:rPr lang="en-US"/>
              <a:pPr>
                <a:defRPr/>
              </a:pPr>
              <a:t>‹#›</a:t>
            </a:fld>
            <a:endParaRPr lang="en-US"/>
          </a:p>
        </p:txBody>
      </p:sp>
    </p:spTree>
    <p:extLst>
      <p:ext uri="{BB962C8B-B14F-4D97-AF65-F5344CB8AC3E}">
        <p14:creationId xmlns:p14="http://schemas.microsoft.com/office/powerpoint/2010/main" val="300955929"/>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444706925"/>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2402213493"/>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3C44-2044-495F-B004-95852D9FEB9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619FF-4A2B-4D17-97B4-46F5BB3F4E9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CB36D16-31AB-4413-9995-433E768A6DFF}"/>
              </a:ext>
            </a:extLst>
          </p:cNvPr>
          <p:cNvSpPr>
            <a:spLocks noGrp="1"/>
          </p:cNvSpPr>
          <p:nvPr>
            <p:ph type="sldNum" sz="quarter" idx="10"/>
          </p:nvPr>
        </p:nvSpPr>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314989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Tree>
    <p:extLst>
      <p:ext uri="{BB962C8B-B14F-4D97-AF65-F5344CB8AC3E}">
        <p14:creationId xmlns:p14="http://schemas.microsoft.com/office/powerpoint/2010/main" val="3555790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670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26770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047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867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2826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355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2289937265"/>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97148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821913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741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469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596901" y="1352732"/>
            <a:ext cx="7785100" cy="1150757"/>
          </a:xfrm>
        </p:spPr>
        <p:txBody>
          <a:bodyPr>
            <a:normAutofit/>
          </a:bodyPr>
          <a:lstStyle>
            <a:lvl1pPr algn="ctr">
              <a:defRPr sz="3200"/>
            </a:lvl1pPr>
          </a:lstStyle>
          <a:p>
            <a:r>
              <a:rPr lang="en-US" dirty="0"/>
              <a:t>Click to edit Master title style</a:t>
            </a:r>
          </a:p>
        </p:txBody>
      </p:sp>
      <p:sp>
        <p:nvSpPr>
          <p:cNvPr id="7" name="Text Placeholder 6"/>
          <p:cNvSpPr>
            <a:spLocks noGrp="1"/>
          </p:cNvSpPr>
          <p:nvPr>
            <p:ph type="body" sz="quarter" idx="11" hasCustomPrompt="1"/>
          </p:nvPr>
        </p:nvSpPr>
        <p:spPr>
          <a:xfrm>
            <a:off x="1746251" y="3598339"/>
            <a:ext cx="5530851" cy="1879601"/>
          </a:xfrm>
          <a:prstGeom prst="rect">
            <a:avLst/>
          </a:prstGeom>
        </p:spPr>
        <p:txBody>
          <a:bodyPr/>
          <a:lstStyle>
            <a:lvl1pPr marL="0" indent="0" algn="ctr">
              <a:buNone/>
              <a:defRPr baseline="0"/>
            </a:lvl1pPr>
            <a:lvl2pPr algn="ctr">
              <a:defRPr/>
            </a:lvl2pPr>
            <a:lvl3pPr algn="ctr">
              <a:defRPr/>
            </a:lvl3pPr>
            <a:lvl4pPr algn="ctr">
              <a:defRPr/>
            </a:lvl4pPr>
            <a:lvl5pPr algn="ctr">
              <a:defRPr/>
            </a:lvl5pPr>
          </a:lstStyle>
          <a:p>
            <a:pPr lvl="0"/>
            <a:r>
              <a:rPr lang="en-US" dirty="0"/>
              <a:t>Click to add subtitle or presenter info</a:t>
            </a:r>
          </a:p>
        </p:txBody>
      </p:sp>
    </p:spTree>
    <p:extLst>
      <p:ext uri="{BB962C8B-B14F-4D97-AF65-F5344CB8AC3E}">
        <p14:creationId xmlns:p14="http://schemas.microsoft.com/office/powerpoint/2010/main" val="1530012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 y="731520"/>
            <a:ext cx="7749540" cy="959168"/>
          </a:xfrm>
        </p:spPr>
        <p:txBody>
          <a:bodyPr/>
          <a:lstStyle>
            <a:lvl1pPr>
              <a:defRPr baseline="0">
                <a:solidFill>
                  <a:srgbClr val="274448"/>
                </a:solidFill>
                <a:latin typeface="Arial" panose="020B0604020202020204" pitchFamily="34" charset="0"/>
                <a:cs typeface="Arial" panose="020B0604020202020204" pitchFamily="34" charset="0"/>
              </a:defRPr>
            </a:lvl1pPr>
          </a:lstStyle>
          <a:p>
            <a:r>
              <a:rPr lang="en-US" dirty="0"/>
              <a:t>This is my page title.</a:t>
            </a:r>
          </a:p>
        </p:txBody>
      </p:sp>
      <p:sp>
        <p:nvSpPr>
          <p:cNvPr id="3" name="Content Placeholder 2"/>
          <p:cNvSpPr>
            <a:spLocks noGrp="1"/>
          </p:cNvSpPr>
          <p:nvPr>
            <p:ph idx="1" hasCustomPrompt="1"/>
          </p:nvPr>
        </p:nvSpPr>
        <p:spPr>
          <a:xfrm>
            <a:off x="240032" y="1825630"/>
            <a:ext cx="8623935" cy="3872443"/>
          </a:xfrm>
          <a:prstGeom prst="rect">
            <a:avLst/>
          </a:prstGeom>
        </p:spPr>
        <p:txBody>
          <a:bodyPr/>
          <a:lstStyle>
            <a:lvl1pPr marL="195556" marR="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sz="1350">
                <a:latin typeface="Arial" panose="020B0604020202020204" pitchFamily="34" charset="0"/>
                <a:cs typeface="Arial" panose="020B0604020202020204" pitchFamily="34" charset="0"/>
              </a:defRPr>
            </a:lvl1pPr>
            <a:lvl2pPr marL="452724" marR="0"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sz="1125">
                <a:latin typeface="Arial" panose="020B0604020202020204" pitchFamily="34" charset="0"/>
                <a:cs typeface="Arial" panose="020B0604020202020204" pitchFamily="34" charset="0"/>
              </a:defRPr>
            </a:lvl2pPr>
            <a:lvl3pPr marL="642921" marR="0"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sz="900">
                <a:latin typeface="Arial" panose="020B0604020202020204" pitchFamily="34" charset="0"/>
                <a:cs typeface="Arial" panose="020B0604020202020204" pitchFamily="34" charset="0"/>
              </a:defRPr>
            </a:lvl3pPr>
            <a:lvl4pPr marL="900090" marR="0"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sz="788">
                <a:latin typeface="Arial" panose="020B0604020202020204" pitchFamily="34" charset="0"/>
                <a:cs typeface="Arial" panose="020B0604020202020204" pitchFamily="34" charset="0"/>
              </a:defRPr>
            </a:lvl4pPr>
          </a:lstStyle>
          <a:p>
            <a:pPr marL="195556" marR="0" lvl="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a:pPr>
            <a:r>
              <a:rPr kumimoji="0" lang="en-US" sz="28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Edit Master text styles</a:t>
            </a:r>
          </a:p>
          <a:p>
            <a:pPr marL="452724" marR="0" lvl="1"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Second level</a:t>
            </a:r>
          </a:p>
          <a:p>
            <a:pPr marL="642921" marR="0" lvl="2"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Third level</a:t>
            </a:r>
          </a:p>
          <a:p>
            <a:pPr marL="900090" marR="0" lvl="3"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Fourth level</a:t>
            </a:r>
          </a:p>
        </p:txBody>
      </p:sp>
    </p:spTree>
    <p:extLst>
      <p:ext uri="{BB962C8B-B14F-4D97-AF65-F5344CB8AC3E}">
        <p14:creationId xmlns:p14="http://schemas.microsoft.com/office/powerpoint/2010/main" val="3845299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 y="731520"/>
            <a:ext cx="7749540" cy="959168"/>
          </a:xfrm>
        </p:spPr>
        <p:txBody>
          <a:bodyPr/>
          <a:lstStyle>
            <a:lvl1pPr>
              <a:defRPr baseline="0">
                <a:solidFill>
                  <a:srgbClr val="274448"/>
                </a:solidFill>
                <a:latin typeface="Arial" panose="020B0604020202020204" pitchFamily="34" charset="0"/>
                <a:cs typeface="Arial" panose="020B0604020202020204" pitchFamily="34" charset="0"/>
              </a:defRPr>
            </a:lvl1pPr>
          </a:lstStyle>
          <a:p>
            <a:r>
              <a:rPr lang="en-US" dirty="0"/>
              <a:t>This is my page title.</a:t>
            </a:r>
          </a:p>
        </p:txBody>
      </p:sp>
      <p:sp>
        <p:nvSpPr>
          <p:cNvPr id="3" name="Content Placeholder 2"/>
          <p:cNvSpPr>
            <a:spLocks noGrp="1"/>
          </p:cNvSpPr>
          <p:nvPr>
            <p:ph idx="1" hasCustomPrompt="1"/>
          </p:nvPr>
        </p:nvSpPr>
        <p:spPr>
          <a:xfrm>
            <a:off x="240030" y="1825630"/>
            <a:ext cx="3474720" cy="3872443"/>
          </a:xfrm>
          <a:prstGeom prst="rect">
            <a:avLst/>
          </a:prstGeom>
        </p:spPr>
        <p:txBody>
          <a:bodyPr/>
          <a:lstStyle>
            <a:lvl1pPr marL="195556" marR="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sz="1350">
                <a:latin typeface="Arial" panose="020B0604020202020204" pitchFamily="34" charset="0"/>
                <a:cs typeface="Arial" panose="020B0604020202020204" pitchFamily="34" charset="0"/>
              </a:defRPr>
            </a:lvl1pPr>
            <a:lvl2pPr marL="452724" marR="0"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sz="1125">
                <a:latin typeface="Arial" panose="020B0604020202020204" pitchFamily="34" charset="0"/>
                <a:cs typeface="Arial" panose="020B0604020202020204" pitchFamily="34" charset="0"/>
              </a:defRPr>
            </a:lvl2pPr>
            <a:lvl3pPr marL="642921" marR="0"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sz="900">
                <a:latin typeface="Arial" panose="020B0604020202020204" pitchFamily="34" charset="0"/>
                <a:cs typeface="Arial" panose="020B0604020202020204" pitchFamily="34" charset="0"/>
              </a:defRPr>
            </a:lvl3pPr>
            <a:lvl4pPr marL="900090" marR="0"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sz="788">
                <a:latin typeface="Arial" panose="020B0604020202020204" pitchFamily="34" charset="0"/>
                <a:cs typeface="Arial" panose="020B0604020202020204" pitchFamily="34" charset="0"/>
              </a:defRPr>
            </a:lvl4pPr>
          </a:lstStyle>
          <a:p>
            <a:pPr marL="195556" marR="0" lvl="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a:pPr>
            <a:r>
              <a:rPr kumimoji="0" lang="en-US" sz="28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Edit Master text styles</a:t>
            </a:r>
          </a:p>
          <a:p>
            <a:pPr marL="452724" marR="0" lvl="1"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Second level</a:t>
            </a:r>
          </a:p>
          <a:p>
            <a:pPr marL="642921" marR="0" lvl="2"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Third level</a:t>
            </a:r>
          </a:p>
          <a:p>
            <a:pPr marL="900090" marR="0" lvl="3"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Fourth level</a:t>
            </a:r>
          </a:p>
          <a:p>
            <a:pPr lvl="0"/>
            <a:endParaRPr lang="en-US" dirty="0"/>
          </a:p>
        </p:txBody>
      </p:sp>
      <p:sp>
        <p:nvSpPr>
          <p:cNvPr id="5" name="Content Placeholder 4"/>
          <p:cNvSpPr>
            <a:spLocks noGrp="1"/>
          </p:cNvSpPr>
          <p:nvPr>
            <p:ph sz="quarter" idx="10"/>
          </p:nvPr>
        </p:nvSpPr>
        <p:spPr>
          <a:xfrm>
            <a:off x="3879853" y="1825629"/>
            <a:ext cx="3695699" cy="3871913"/>
          </a:xfrm>
          <a:prstGeom prst="rect">
            <a:avLst/>
          </a:prstGeom>
        </p:spPr>
        <p:txBody>
          <a:bodyPr/>
          <a:lstStyle>
            <a:lvl5pPr marL="1028675"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77419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57200" y="1600204"/>
            <a:ext cx="4038600" cy="4525963"/>
          </a:xfrm>
          <a:prstGeom prst="rect">
            <a:avLst/>
          </a:prstGeom>
        </p:spPr>
        <p:txBody>
          <a:bodyPr/>
          <a:lstStyle>
            <a:lvl1pPr marL="195556" marR="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sz="2100"/>
            </a:lvl1pPr>
            <a:lvl2pPr marL="452724" marR="0"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sz="1800"/>
            </a:lvl2pPr>
            <a:lvl3pPr marL="642921" marR="0"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sz="1500"/>
            </a:lvl3pPr>
            <a:lvl4pPr marL="900090" marR="0"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sz="1350"/>
            </a:lvl4pPr>
            <a:lvl5pPr>
              <a:defRPr sz="2400"/>
            </a:lvl5pPr>
            <a:lvl6pPr>
              <a:defRPr sz="1350"/>
            </a:lvl6pPr>
            <a:lvl7pPr>
              <a:defRPr sz="1350"/>
            </a:lvl7pPr>
            <a:lvl8pPr>
              <a:defRPr sz="1350"/>
            </a:lvl8pPr>
            <a:lvl9pPr>
              <a:defRPr sz="1350"/>
            </a:lvl9pPr>
          </a:lstStyle>
          <a:p>
            <a:pPr marL="195556" marR="0" lvl="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a:pPr>
            <a:r>
              <a:rPr kumimoji="0" lang="en-US" sz="28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Edit Master text styles</a:t>
            </a:r>
          </a:p>
          <a:p>
            <a:pPr marL="452724" marR="0" lvl="1"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Second level</a:t>
            </a:r>
          </a:p>
          <a:p>
            <a:pPr marL="642921" marR="0" lvl="2"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Third level</a:t>
            </a:r>
          </a:p>
          <a:p>
            <a:pPr marL="900090" marR="0" lvl="3"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Fourth level</a:t>
            </a:r>
          </a:p>
          <a:p>
            <a:pPr lvl="4"/>
            <a:r>
              <a:rPr lang="en-US" dirty="0"/>
              <a:t>Fifth level</a:t>
            </a:r>
          </a:p>
        </p:txBody>
      </p:sp>
      <p:sp>
        <p:nvSpPr>
          <p:cNvPr id="4" name="Content Placeholder 3"/>
          <p:cNvSpPr>
            <a:spLocks noGrp="1"/>
          </p:cNvSpPr>
          <p:nvPr>
            <p:ph sz="half" idx="2" hasCustomPrompt="1"/>
          </p:nvPr>
        </p:nvSpPr>
        <p:spPr>
          <a:xfrm>
            <a:off x="4648200" y="1600204"/>
            <a:ext cx="4038600" cy="4525963"/>
          </a:xfrm>
          <a:prstGeom prst="rect">
            <a:avLst/>
          </a:prstGeom>
        </p:spPr>
        <p:txBody>
          <a:bodyPr/>
          <a:lstStyle>
            <a:lvl1pPr marL="195556" marR="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sz="2100"/>
            </a:lvl1pPr>
            <a:lvl2pPr marL="452724" marR="0"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sz="1800"/>
            </a:lvl2pPr>
            <a:lvl3pPr marL="642921" marR="0"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sz="1500"/>
            </a:lvl3pPr>
            <a:lvl4pPr marL="900090" marR="0"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sz="1350"/>
            </a:lvl4pPr>
            <a:lvl5pPr>
              <a:defRPr sz="2400"/>
            </a:lvl5pPr>
            <a:lvl6pPr>
              <a:defRPr sz="1350"/>
            </a:lvl6pPr>
            <a:lvl7pPr>
              <a:defRPr sz="1350"/>
            </a:lvl7pPr>
            <a:lvl8pPr>
              <a:defRPr sz="1350"/>
            </a:lvl8pPr>
            <a:lvl9pPr>
              <a:defRPr sz="1350"/>
            </a:lvl9pPr>
          </a:lstStyle>
          <a:p>
            <a:pPr marL="195556" marR="0" lvl="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a:pPr>
            <a:r>
              <a:rPr kumimoji="0" lang="en-US" sz="28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Edit Master text styles</a:t>
            </a:r>
          </a:p>
          <a:p>
            <a:pPr marL="452724" marR="0" lvl="1"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Second level</a:t>
            </a:r>
          </a:p>
          <a:p>
            <a:pPr marL="642921" marR="0" lvl="2"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Third level</a:t>
            </a:r>
          </a:p>
          <a:p>
            <a:pPr marL="900090" marR="0" lvl="3"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Fourth level</a:t>
            </a:r>
          </a:p>
          <a:p>
            <a:pPr lvl="4"/>
            <a:r>
              <a:rPr lang="en-US" dirty="0"/>
              <a:t>Fifth level</a:t>
            </a:r>
          </a:p>
        </p:txBody>
      </p:sp>
    </p:spTree>
    <p:extLst>
      <p:ext uri="{BB962C8B-B14F-4D97-AF65-F5344CB8AC3E}">
        <p14:creationId xmlns:p14="http://schemas.microsoft.com/office/powerpoint/2010/main" val="3158761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3"/>
          </a:xfrm>
          <a:prstGeom prst="rect">
            <a:avLst/>
          </a:prstGeo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hasCustomPrompt="1"/>
          </p:nvPr>
        </p:nvSpPr>
        <p:spPr>
          <a:xfrm>
            <a:off x="457200" y="2174875"/>
            <a:ext cx="4040188" cy="3951288"/>
          </a:xfrm>
          <a:prstGeom prst="rect">
            <a:avLst/>
          </a:prstGeom>
        </p:spPr>
        <p:txBody>
          <a:bodyPr/>
          <a:lstStyle>
            <a:lvl1pPr marL="195556" marR="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sz="1800"/>
            </a:lvl1pPr>
            <a:lvl2pPr marL="452724" marR="0"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sz="1500"/>
            </a:lvl2pPr>
            <a:lvl3pPr marL="642921" marR="0"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sz="1350"/>
            </a:lvl3pPr>
            <a:lvl4pPr marL="900090" marR="0"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sz="1200"/>
            </a:lvl4pPr>
            <a:lvl5pPr>
              <a:defRPr sz="1200"/>
            </a:lvl5pPr>
            <a:lvl6pPr>
              <a:defRPr sz="1200"/>
            </a:lvl6pPr>
            <a:lvl7pPr>
              <a:defRPr sz="1200"/>
            </a:lvl7pPr>
            <a:lvl8pPr>
              <a:defRPr sz="1200"/>
            </a:lvl8pPr>
            <a:lvl9pPr>
              <a:defRPr sz="1200"/>
            </a:lvl9pPr>
          </a:lstStyle>
          <a:p>
            <a:pPr marL="195556" marR="0" lvl="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a:pPr>
            <a:r>
              <a:rPr kumimoji="0" lang="en-US" sz="28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Edit Master text styles</a:t>
            </a:r>
          </a:p>
          <a:p>
            <a:pPr marL="452724" marR="0" lvl="1"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Second level</a:t>
            </a:r>
          </a:p>
          <a:p>
            <a:pPr marL="642921" marR="0" lvl="2"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Third level</a:t>
            </a:r>
          </a:p>
          <a:p>
            <a:pPr marL="900090" marR="0" lvl="3"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Fourth level</a:t>
            </a:r>
          </a:p>
          <a:p>
            <a:pPr lvl="4"/>
            <a:r>
              <a:rPr lang="en-US" dirty="0"/>
              <a:t>Fifth level</a:t>
            </a:r>
          </a:p>
        </p:txBody>
      </p:sp>
      <p:sp>
        <p:nvSpPr>
          <p:cNvPr id="5" name="Text Placeholder 4"/>
          <p:cNvSpPr>
            <a:spLocks noGrp="1"/>
          </p:cNvSpPr>
          <p:nvPr>
            <p:ph type="body" sz="quarter" idx="3"/>
          </p:nvPr>
        </p:nvSpPr>
        <p:spPr>
          <a:xfrm>
            <a:off x="4645028" y="1535116"/>
            <a:ext cx="4041775" cy="639763"/>
          </a:xfrm>
          <a:prstGeom prst="rect">
            <a:avLst/>
          </a:prstGeo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hasCustomPrompt="1"/>
          </p:nvPr>
        </p:nvSpPr>
        <p:spPr>
          <a:xfrm>
            <a:off x="4645028" y="2174875"/>
            <a:ext cx="4041775" cy="3951288"/>
          </a:xfrm>
          <a:prstGeom prst="rect">
            <a:avLst/>
          </a:prstGeom>
        </p:spPr>
        <p:txBody>
          <a:bodyPr/>
          <a:lstStyle>
            <a:lvl1pPr marL="195556" marR="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sz="1800"/>
            </a:lvl1pPr>
            <a:lvl2pPr marL="452724" marR="0"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sz="1500"/>
            </a:lvl2pPr>
            <a:lvl3pPr marL="642921" marR="0"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sz="1350"/>
            </a:lvl3pPr>
            <a:lvl4pPr marL="900090" marR="0"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sz="1200"/>
            </a:lvl4pPr>
            <a:lvl5pPr>
              <a:defRPr sz="1200"/>
            </a:lvl5pPr>
            <a:lvl6pPr>
              <a:defRPr sz="1200"/>
            </a:lvl6pPr>
            <a:lvl7pPr>
              <a:defRPr sz="1200"/>
            </a:lvl7pPr>
            <a:lvl8pPr>
              <a:defRPr sz="1200"/>
            </a:lvl8pPr>
            <a:lvl9pPr>
              <a:defRPr sz="1200"/>
            </a:lvl9pPr>
          </a:lstStyle>
          <a:p>
            <a:pPr marL="195556" marR="0" lvl="0" indent="-195556" algn="l" defTabSz="514337" rtl="0" eaLnBrk="1" fontAlgn="auto" latinLnBrk="0" hangingPunct="1">
              <a:lnSpc>
                <a:spcPct val="90000"/>
              </a:lnSpc>
              <a:spcBef>
                <a:spcPts val="338"/>
              </a:spcBef>
              <a:spcAft>
                <a:spcPts val="675"/>
              </a:spcAft>
              <a:buClr>
                <a:srgbClr val="274448"/>
              </a:buClr>
              <a:buSzPct val="145000"/>
              <a:buFont typeface="Arial" panose="020B0604020202020204" pitchFamily="34" charset="0"/>
              <a:buChar char="•"/>
              <a:tabLst/>
              <a:defRPr/>
            </a:pPr>
            <a:r>
              <a:rPr kumimoji="0" lang="en-US" sz="28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Edit Master text styles</a:t>
            </a:r>
          </a:p>
          <a:p>
            <a:pPr marL="452724" marR="0" lvl="1" indent="-195556" algn="l" defTabSz="514337" rtl="0" eaLnBrk="1" fontAlgn="auto" latinLnBrk="0" hangingPunct="1">
              <a:lnSpc>
                <a:spcPct val="90000"/>
              </a:lnSpc>
              <a:spcBef>
                <a:spcPts val="338"/>
              </a:spcBef>
              <a:spcAft>
                <a:spcPts val="675"/>
              </a:spcAft>
              <a:buClr>
                <a:srgbClr val="3EA9C0"/>
              </a:buClr>
              <a:buSzTx/>
              <a:buFont typeface="Courier New" charset="0"/>
              <a:buChar char="o"/>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Second level</a:t>
            </a:r>
          </a:p>
          <a:p>
            <a:pPr marL="642921" marR="0" lvl="2" indent="-128585" algn="l" defTabSz="514337" rtl="0" eaLnBrk="1" fontAlgn="auto" latinLnBrk="0" hangingPunct="1">
              <a:lnSpc>
                <a:spcPct val="90000"/>
              </a:lnSpc>
              <a:spcBef>
                <a:spcPts val="338"/>
              </a:spcBef>
              <a:spcAft>
                <a:spcPts val="675"/>
              </a:spcAft>
              <a:buClr>
                <a:srgbClr val="274448"/>
              </a:buClr>
              <a:buSzPct val="80000"/>
              <a:buFont typeface="Wingdings" panose="05000000000000000000" pitchFamily="2" charset="2"/>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Third level</a:t>
            </a:r>
          </a:p>
          <a:p>
            <a:pPr marL="900090" marR="0" lvl="3" indent="-128585" algn="l" defTabSz="514337" rtl="0" eaLnBrk="1" fontAlgn="auto" latinLnBrk="0" hangingPunct="1">
              <a:lnSpc>
                <a:spcPct val="90000"/>
              </a:lnSpc>
              <a:spcBef>
                <a:spcPts val="338"/>
              </a:spcBef>
              <a:spcAft>
                <a:spcPts val="675"/>
              </a:spcAft>
              <a:buClr>
                <a:srgbClr val="3EA9C0"/>
              </a:buClr>
              <a:buSzTx/>
              <a:buFont typeface="Arial" charset="0"/>
              <a:buChar char="•"/>
              <a:tabLst/>
              <a:defRPr/>
            </a:pPr>
            <a:r>
              <a:rPr kumimoji="0" lang="en-US" sz="2400" b="0" i="0" u="none" strike="noStrike" kern="1200" cap="none" spc="0" normalizeH="0" baseline="0" noProof="0" dirty="0">
                <a:ln>
                  <a:noFill/>
                </a:ln>
                <a:solidFill>
                  <a:srgbClr val="274448"/>
                </a:solidFill>
                <a:effectLst/>
                <a:uLnTx/>
                <a:uFillTx/>
                <a:latin typeface="Arial" panose="020B0604020202020204" pitchFamily="34" charset="0"/>
                <a:cs typeface="Arial" panose="020B0604020202020204" pitchFamily="34" charset="0"/>
              </a:rPr>
              <a:t>Fourth level</a:t>
            </a:r>
          </a:p>
          <a:p>
            <a:pPr lvl="4"/>
            <a:r>
              <a:rPr lang="en-US" dirty="0"/>
              <a:t>Fifth level</a:t>
            </a:r>
          </a:p>
        </p:txBody>
      </p:sp>
    </p:spTree>
    <p:extLst>
      <p:ext uri="{BB962C8B-B14F-4D97-AF65-F5344CB8AC3E}">
        <p14:creationId xmlns:p14="http://schemas.microsoft.com/office/powerpoint/2010/main" val="3527341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37452"/>
            <a:ext cx="5486400" cy="566739"/>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1792288" y="349624"/>
            <a:ext cx="5486400" cy="4114800"/>
          </a:xfrm>
          <a:prstGeom prst="rect">
            <a:avLst/>
          </a:prstGeom>
        </p:spPr>
        <p:txBody>
          <a:bodyPr/>
          <a:lstStyle>
            <a:lvl1pPr marL="0" indent="0">
              <a:buNone/>
              <a:defRPr sz="2400"/>
            </a:lvl1pPr>
            <a:lvl2pPr marL="342892" indent="0">
              <a:buNone/>
              <a:defRPr sz="2100"/>
            </a:lvl2pPr>
            <a:lvl3pPr marL="685784" indent="0">
              <a:buNone/>
              <a:defRPr sz="1800"/>
            </a:lvl3pPr>
            <a:lvl4pPr marL="1028675"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2" indent="0">
              <a:buNone/>
              <a:defRPr sz="1500"/>
            </a:lvl9pPr>
          </a:lstStyle>
          <a:p>
            <a:r>
              <a:rPr lang="en-US" dirty="0"/>
              <a:t>Click icon to add picture</a:t>
            </a:r>
          </a:p>
        </p:txBody>
      </p:sp>
      <p:sp>
        <p:nvSpPr>
          <p:cNvPr id="4" name="Text Placeholder 3"/>
          <p:cNvSpPr>
            <a:spLocks noGrp="1"/>
          </p:cNvSpPr>
          <p:nvPr>
            <p:ph type="body" sz="half" idx="2"/>
          </p:nvPr>
        </p:nvSpPr>
        <p:spPr>
          <a:xfrm>
            <a:off x="1792288" y="5104190"/>
            <a:ext cx="5486400" cy="804863"/>
          </a:xfrm>
          <a:prstGeom prst="rect">
            <a:avLst/>
          </a:prstGeom>
        </p:spPr>
        <p:txBody>
          <a:bodyPr>
            <a:normAutofit/>
          </a:bodyPr>
          <a:lstStyle>
            <a:lvl1pPr marL="0" indent="0">
              <a:buNone/>
              <a:defRPr sz="2400"/>
            </a:lvl1pPr>
            <a:lvl2pPr marL="342892" indent="0">
              <a:buNone/>
              <a:defRPr sz="900"/>
            </a:lvl2pPr>
            <a:lvl3pPr marL="685784" indent="0">
              <a:buNone/>
              <a:defRPr sz="750"/>
            </a:lvl3pPr>
            <a:lvl4pPr marL="1028675"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2" indent="0">
              <a:buNone/>
              <a:defRPr sz="675"/>
            </a:lvl9pPr>
          </a:lstStyle>
          <a:p>
            <a:pPr lvl="0"/>
            <a:r>
              <a:rPr lang="en-US" dirty="0"/>
              <a:t>Edit Master text styles</a:t>
            </a:r>
          </a:p>
        </p:txBody>
      </p:sp>
    </p:spTree>
    <p:extLst>
      <p:ext uri="{BB962C8B-B14F-4D97-AF65-F5344CB8AC3E}">
        <p14:creationId xmlns:p14="http://schemas.microsoft.com/office/powerpoint/2010/main" val="65337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2484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3998138933"/>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905000"/>
            <a:ext cx="39624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905000"/>
            <a:ext cx="39624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3246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3032749070"/>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10"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3817518301"/>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737910124"/>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2702225491"/>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1563363911"/>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152400" y="6248400"/>
            <a:ext cx="609600" cy="476250"/>
          </a:xfrm>
          <a:ln/>
        </p:spPr>
        <p:txBody>
          <a:bodyPr/>
          <a:lstStyle>
            <a:lvl1pPr>
              <a:defRPr/>
            </a:lvl1pPr>
          </a:lstStyle>
          <a:p>
            <a:pPr>
              <a:defRPr/>
            </a:pPr>
            <a:fld id="{443C8C51-5C2C-4384-A700-77A3B77AC634}" type="slidenum">
              <a:rPr lang="en-US"/>
              <a:pPr>
                <a:defRPr/>
              </a:pPr>
              <a:t>‹#›</a:t>
            </a:fld>
            <a:endParaRPr lang="en-US" dirty="0"/>
          </a:p>
        </p:txBody>
      </p:sp>
    </p:spTree>
    <p:extLst>
      <p:ext uri="{BB962C8B-B14F-4D97-AF65-F5344CB8AC3E}">
        <p14:creationId xmlns:p14="http://schemas.microsoft.com/office/powerpoint/2010/main" val="2693328928"/>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905000"/>
            <a:ext cx="80772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sldNum" sz="quarter" idx="4"/>
          </p:nvPr>
        </p:nvSpPr>
        <p:spPr bwMode="auto">
          <a:xfrm>
            <a:off x="304800" y="6248400"/>
            <a:ext cx="685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843CCB1A-5FAC-44C2-A958-39EC00897567}" type="slidenum">
              <a:rPr lang="en-US"/>
              <a:pPr>
                <a:defRPr/>
              </a:pPr>
              <a:t>‹#›</a:t>
            </a:fld>
            <a:endParaRPr lang="en-US"/>
          </a:p>
        </p:txBody>
      </p:sp>
      <p:sp>
        <p:nvSpPr>
          <p:cNvPr id="1030" name="Text Box 15"/>
          <p:cNvSpPr txBox="1">
            <a:spLocks noChangeArrowheads="1"/>
          </p:cNvSpPr>
          <p:nvPr/>
        </p:nvSpPr>
        <p:spPr bwMode="auto">
          <a:xfrm>
            <a:off x="5029200" y="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endParaRPr lang="en-US" sz="1400">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Rectangle 6"/>
          <p:cNvSpPr>
            <a:spLocks noGrp="1" noChangeArrowheads="1"/>
          </p:cNvSpPr>
          <p:nvPr>
            <p:ph type="sldNum" sz="quarter" idx="4"/>
          </p:nvPr>
        </p:nvSpPr>
        <p:spPr bwMode="auto">
          <a:xfrm>
            <a:off x="304800" y="6248400"/>
            <a:ext cx="685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2292337941"/>
      </p:ext>
    </p:extLst>
  </p:cSld>
  <p:clrMap bg1="lt1" tx1="dk1" bg2="lt2" tx2="dk2" accent1="accent1" accent2="accent2" accent3="accent3" accent4="accent4" accent5="accent5" accent6="accent6" hlink="hlink" folHlink="folHlink"/>
  <p:sldLayoutIdLst>
    <p:sldLayoutId id="214748379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51B3672-0555-418D-BBDF-4FD46FA00DC7}"/>
              </a:ext>
            </a:extLst>
          </p:cNvPr>
          <p:cNvSpPr txBox="1">
            <a:spLocks noChangeArrowheads="1"/>
          </p:cNvSpPr>
          <p:nvPr userDrawn="1"/>
        </p:nvSpPr>
        <p:spPr bwMode="auto">
          <a:xfrm>
            <a:off x="304800" y="6248400"/>
            <a:ext cx="685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43CCB1A-5FAC-44C2-A958-39EC00897567}" type="slidenum">
              <a:rPr lang="en-US" smtClean="0"/>
              <a:pPr>
                <a:defRPr/>
              </a:pPr>
              <a:t>‹#›</a:t>
            </a:fld>
            <a:endParaRPr lang="en-US" dirty="0"/>
          </a:p>
        </p:txBody>
      </p:sp>
    </p:spTree>
    <p:extLst>
      <p:ext uri="{BB962C8B-B14F-4D97-AF65-F5344CB8AC3E}">
        <p14:creationId xmlns:p14="http://schemas.microsoft.com/office/powerpoint/2010/main" val="384637861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3" y="539938"/>
            <a:ext cx="7403783" cy="1150757"/>
          </a:xfrm>
          <a:prstGeom prst="rect">
            <a:avLst/>
          </a:prstGeom>
          <a:ln>
            <a:noFill/>
          </a:ln>
        </p:spPr>
        <p:txBody>
          <a:bodyPr vert="horz" lIns="91440" tIns="45720" rIns="91440" bIns="45720" rtlCol="0" anchor="ctr">
            <a:normAutofit/>
          </a:bodyPr>
          <a:lstStyle/>
          <a:p>
            <a:r>
              <a:rPr lang="en-US" dirty="0"/>
              <a:t>This is my page title.</a:t>
            </a:r>
          </a:p>
        </p:txBody>
      </p:sp>
      <p:sp>
        <p:nvSpPr>
          <p:cNvPr id="3" name="Text Placeholder 2"/>
          <p:cNvSpPr>
            <a:spLocks noGrp="1"/>
          </p:cNvSpPr>
          <p:nvPr>
            <p:ph type="body" idx="1"/>
          </p:nvPr>
        </p:nvSpPr>
        <p:spPr>
          <a:xfrm>
            <a:off x="628651" y="1825625"/>
            <a:ext cx="819250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p:cNvSpPr/>
          <p:nvPr userDrawn="1"/>
        </p:nvSpPr>
        <p:spPr>
          <a:xfrm>
            <a:off x="0" y="0"/>
            <a:ext cx="9144000" cy="475488"/>
          </a:xfrm>
          <a:prstGeom prst="rect">
            <a:avLst/>
          </a:prstGeom>
          <a:solidFill>
            <a:srgbClr val="3EA9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 name="Rectangle 9"/>
          <p:cNvSpPr/>
          <p:nvPr userDrawn="1"/>
        </p:nvSpPr>
        <p:spPr>
          <a:xfrm>
            <a:off x="0" y="6504272"/>
            <a:ext cx="4000500" cy="118872"/>
          </a:xfrm>
          <a:prstGeom prst="rect">
            <a:avLst/>
          </a:prstGeom>
          <a:solidFill>
            <a:srgbClr val="274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Rectangle 10"/>
          <p:cNvSpPr/>
          <p:nvPr userDrawn="1"/>
        </p:nvSpPr>
        <p:spPr>
          <a:xfrm>
            <a:off x="0" y="560451"/>
            <a:ext cx="9144000" cy="99948"/>
          </a:xfrm>
          <a:prstGeom prst="rect">
            <a:avLst/>
          </a:prstGeom>
          <a:solidFill>
            <a:srgbClr val="2744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9" name="Picture 8" descr="National Disability Institute logo." title="NDI logo"/>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08243" y="213512"/>
            <a:ext cx="701457" cy="626777"/>
          </a:xfrm>
          <a:prstGeom prst="rect">
            <a:avLst/>
          </a:prstGeom>
          <a:effectLst/>
        </p:spPr>
      </p:pic>
      <p:sp>
        <p:nvSpPr>
          <p:cNvPr id="14" name="Rectangle 13"/>
          <p:cNvSpPr/>
          <p:nvPr userDrawn="1"/>
        </p:nvSpPr>
        <p:spPr>
          <a:xfrm>
            <a:off x="5143500" y="6503620"/>
            <a:ext cx="4000500" cy="118872"/>
          </a:xfrm>
          <a:prstGeom prst="rect">
            <a:avLst/>
          </a:prstGeom>
          <a:solidFill>
            <a:srgbClr val="274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6">
            <a:extLst>
              <a:ext uri="{FF2B5EF4-FFF2-40B4-BE49-F238E27FC236}">
                <a16:creationId xmlns:a16="http://schemas.microsoft.com/office/drawing/2014/main" id="{89D0706C-DB4B-4D07-B38A-23E474F37BA6}"/>
              </a:ext>
            </a:extLst>
          </p:cNvPr>
          <p:cNvSpPr txBox="1">
            <a:spLocks noChangeArrowheads="1"/>
          </p:cNvSpPr>
          <p:nvPr userDrawn="1"/>
        </p:nvSpPr>
        <p:spPr bwMode="auto">
          <a:xfrm>
            <a:off x="304800" y="6248400"/>
            <a:ext cx="685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43CCB1A-5FAC-44C2-A958-39EC00897567}" type="slidenum">
              <a:rPr lang="en-US" smtClean="0"/>
              <a:pPr>
                <a:defRPr/>
              </a:pPr>
              <a:t>‹#›</a:t>
            </a:fld>
            <a:endParaRPr lang="en-US" dirty="0"/>
          </a:p>
        </p:txBody>
      </p:sp>
    </p:spTree>
    <p:extLst>
      <p:ext uri="{BB962C8B-B14F-4D97-AF65-F5344CB8AC3E}">
        <p14:creationId xmlns:p14="http://schemas.microsoft.com/office/powerpoint/2010/main" val="365374208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Lst>
  <p:hf hdr="0" ftr="0" dt="0"/>
  <p:txStyles>
    <p:titleStyle>
      <a:lvl1pPr algn="l" defTabSz="514337" rtl="0" eaLnBrk="1" latinLnBrk="0" hangingPunct="1">
        <a:lnSpc>
          <a:spcPct val="90000"/>
        </a:lnSpc>
        <a:spcBef>
          <a:spcPct val="0"/>
        </a:spcBef>
        <a:buNone/>
        <a:defRPr sz="3200" b="1" kern="1200" baseline="0">
          <a:solidFill>
            <a:srgbClr val="274448"/>
          </a:solidFill>
          <a:latin typeface="Arial" panose="020B0604020202020204" pitchFamily="34" charset="0"/>
          <a:ea typeface="Arial" panose="020B0604020202020204" pitchFamily="34" charset="0"/>
          <a:cs typeface="Arial" panose="020B0604020202020204" pitchFamily="34" charset="0"/>
        </a:defRPr>
      </a:lvl1pPr>
    </p:titleStyle>
    <p:bodyStyle>
      <a:lvl1pPr marL="195556" indent="-195556" algn="l" defTabSz="514337" rtl="0" eaLnBrk="1" latinLnBrk="0" hangingPunct="1">
        <a:lnSpc>
          <a:spcPct val="90000"/>
        </a:lnSpc>
        <a:spcBef>
          <a:spcPts val="338"/>
        </a:spcBef>
        <a:spcAft>
          <a:spcPts val="675"/>
        </a:spcAft>
        <a:buClr>
          <a:srgbClr val="274448"/>
        </a:buClr>
        <a:buSzPct val="145000"/>
        <a:buFont typeface="Arial" panose="020B0604020202020204" pitchFamily="34" charset="0"/>
        <a:buChar char="•"/>
        <a:defRPr sz="2800" kern="1200">
          <a:solidFill>
            <a:srgbClr val="274448"/>
          </a:solidFill>
          <a:latin typeface="Arial" panose="020B0604020202020204" pitchFamily="34" charset="0"/>
          <a:ea typeface="Arial" panose="020B0604020202020204" pitchFamily="34" charset="0"/>
          <a:cs typeface="Arial" panose="020B0604020202020204" pitchFamily="34" charset="0"/>
        </a:defRPr>
      </a:lvl1pPr>
      <a:lvl2pPr marL="452724" indent="-195556" algn="l" defTabSz="514337" rtl="0" eaLnBrk="1" latinLnBrk="0" hangingPunct="1">
        <a:lnSpc>
          <a:spcPct val="90000"/>
        </a:lnSpc>
        <a:spcBef>
          <a:spcPts val="338"/>
        </a:spcBef>
        <a:spcAft>
          <a:spcPts val="675"/>
        </a:spcAft>
        <a:buClr>
          <a:srgbClr val="3EA9C0"/>
        </a:buClr>
        <a:buFont typeface="Courier New" charset="0"/>
        <a:buChar char="o"/>
        <a:defRPr sz="2400" kern="1200">
          <a:solidFill>
            <a:srgbClr val="274448"/>
          </a:solidFill>
          <a:latin typeface="Arial" panose="020B0604020202020204" pitchFamily="34" charset="0"/>
          <a:ea typeface="Arial" panose="020B0604020202020204" pitchFamily="34" charset="0"/>
          <a:cs typeface="Arial" panose="020B0604020202020204" pitchFamily="34" charset="0"/>
        </a:defRPr>
      </a:lvl2pPr>
      <a:lvl3pPr marL="642921" indent="-128585" algn="l" defTabSz="514337" rtl="0" eaLnBrk="1" latinLnBrk="0" hangingPunct="1">
        <a:lnSpc>
          <a:spcPct val="90000"/>
        </a:lnSpc>
        <a:spcBef>
          <a:spcPts val="338"/>
        </a:spcBef>
        <a:spcAft>
          <a:spcPts val="675"/>
        </a:spcAft>
        <a:buClr>
          <a:srgbClr val="274448"/>
        </a:buClr>
        <a:buSzPct val="80000"/>
        <a:buFont typeface="Wingdings" panose="05000000000000000000" pitchFamily="2" charset="2"/>
        <a:buChar char="§"/>
        <a:defRPr sz="2400" kern="1200">
          <a:solidFill>
            <a:srgbClr val="274448"/>
          </a:solidFill>
          <a:latin typeface="Arial" panose="020B0604020202020204" pitchFamily="34" charset="0"/>
          <a:ea typeface="Arial" panose="020B0604020202020204" pitchFamily="34" charset="0"/>
          <a:cs typeface="Arial" panose="020B0604020202020204" pitchFamily="34" charset="0"/>
        </a:defRPr>
      </a:lvl3pPr>
      <a:lvl4pPr marL="900090" indent="-128585" algn="l" defTabSz="514337" rtl="0" eaLnBrk="1" latinLnBrk="0" hangingPunct="1">
        <a:lnSpc>
          <a:spcPct val="90000"/>
        </a:lnSpc>
        <a:spcBef>
          <a:spcPts val="338"/>
        </a:spcBef>
        <a:spcAft>
          <a:spcPts val="675"/>
        </a:spcAft>
        <a:buClr>
          <a:srgbClr val="3EA9C0"/>
        </a:buClr>
        <a:buFont typeface="Arial" charset="0"/>
        <a:buChar char="•"/>
        <a:defRPr sz="2400" kern="1200">
          <a:solidFill>
            <a:srgbClr val="274448"/>
          </a:solidFill>
          <a:latin typeface="Arial" panose="020B0604020202020204" pitchFamily="34" charset="0"/>
          <a:ea typeface="Arial" panose="020B0604020202020204" pitchFamily="34" charset="0"/>
          <a:cs typeface="Arial" panose="020B0604020202020204" pitchFamily="34" charset="0"/>
        </a:defRPr>
      </a:lvl4pPr>
      <a:lvl5pPr marL="1157259" indent="-128585" algn="l" defTabSz="514337" rtl="0" eaLnBrk="1" latinLnBrk="0" hangingPunct="1">
        <a:lnSpc>
          <a:spcPct val="90000"/>
        </a:lnSpc>
        <a:spcBef>
          <a:spcPts val="338"/>
        </a:spcBef>
        <a:spcAft>
          <a:spcPts val="675"/>
        </a:spcAft>
        <a:buFont typeface="Arial"/>
        <a:buChar char="•"/>
        <a:defRPr sz="1013" kern="1200">
          <a:solidFill>
            <a:schemeClr val="tx1"/>
          </a:solidFill>
          <a:latin typeface="Warnock Pro" charset="0"/>
          <a:ea typeface="Warnock Pro" charset="0"/>
          <a:cs typeface="Warnock Pro" charset="0"/>
        </a:defRPr>
      </a:lvl5pPr>
      <a:lvl6pPr marL="1414427"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s://www.dol.gov/odep/topics/ndea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hyperlink" Target="http://r20.rs6.net/tn.jsp?f=0011uRx3b3oUV8hkCmLyW61WHN-XC6EahnaUVEZGAVUiWHaXwAIdnK7sRIoAFgSyyJXX6WtIZIlNRerpO28okU3JpMnZDNXQyA9ZKp8SwSbYFgHxDxyeQdKBRykOvS2ES95ZI7VRDNmp4DiDr2m89VM4pzpYKsHLsfBKlFDBuD8xuQpSkwSxYv6FqNsQ9K4hPDUOj0Ty7xFhqPq971xh54HdkvphQNUUUp11FqerTQns-sDRQC8lT4g6jH_f_czCAiddZfz9eGjNo1WLiDmrXWP4i0at0E-VVbHXFnC5kFdtg5tw0clM1Gz8nWX-tNbWShnROpp3Mvv9dXs8GiIsGJ9kp6qdDWaM1GawkqUr2wHFvKEVXP_NAeUDVnP8WnHV2_Jr8fzGE7Olpmcn0WnPhIeCwFyFf0nd64rThbgBVP0HtXDRx2PbKZvS4o5Q3hb5u__Mv6bBOGsmnnk-6w5Zqyl0P9D6nigmmjd96a_CECN6VCy0RjeJk7hdULM1A2ShSpgJPhA0AGNI1VFLmP2bwJfmto2SCU_5W8X_iJAKgWVV-NsG1Oyb2ILCINvHzxJRYey6FSYbENEr7Y--ke9Y4R_-BTGVkoagWKla4GgXb_i0tYFp0DNijj2_raHj8G7qSqy8H-hAIz9R5Pct6EAsrlexq9KTDt3Ge5WCRzNdvyQzj9VhXo1YzLOKOlF2VLucLBfuLiEETG4s7L-dLfwm2qy_360IUYwbVx4gy971oj6LTi_Tf11rMY8mUkIZO29am5yS0qVoNfazCf8VOnCMC90pP1ZtKFrab0E4Xo_CR6u_MD90jFCrYM7aGwZIPP5HyS6bTReAgLSrNf5USdN50fedQ==&amp;c=fBn9M-JYhtEAcquFv-m4U3OqLbFWKMvM_KjdBUKnsq5uIYLZDDCotQ==&amp;ch=razYW20PVwwq2isQhrKNgLHpO9tPi79dY-QGBqfUeMhaNwdBZPCrD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www.ncsl.org/research/military-and-veterans-affairs/a-path-to-employment-for-veterans-with-disabilities.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lind.msstate.edu/our-products/transitionresourc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hyperlink" Target="http://www.askearn.org/topics/neurodiversity-in-the-workplac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hyperlink" Target="https://content.iospress.com/journals/journal-of-vocational-rehabilitation/51/2?start=0&amp;rows=5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hyperlink" Target="https://www.tandfonline.com/doi/abs/10.1080/09638288.2018.147026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hyperlink" Target="http://links.news.mathematica-mpr.com/ctt?kn=50&amp;ms=MjIwNTg4MjYS1&amp;r=MzQyMDMwNzM3MDQwS0&amp;b=0&amp;j=MTU4MDI5ODk4OAS2&amp;mt=1&amp;rt=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hyperlink" Target="https://journals.sagepub.com/doi/full/10.1177/1044207319871745"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mmsend25.com/link.cfm?r=NrwH8fyED257g3hONkdseA~~&amp;pe=Dp18kS3_dW9Ratv7t1dHxFp05Hb5yKZT7ZrVUxVuvybHthcjU2a27tR_YbPxjQXg9jtLmmxGC9VwzpWji3C3jw~~&amp;t=aJ5kg7x1smmytp00n6KBCQ~~"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https://askjan.org/events/register/2019-2020-webcast-series.cf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hyperlink" Target="http://www.researchondisability.org/nTIDE"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png"/><Relationship Id="rId5" Type="http://schemas.openxmlformats.org/officeDocument/2006/relationships/hyperlink" Target="mailto:disability.statistics@unh.edu"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hyperlink" Target="https://www.nationaldisabilityinstitute.org/achievable-corner/" TargetMode="External"/><Relationship Id="rId2" Type="http://schemas.openxmlformats.org/officeDocument/2006/relationships/hyperlink" Target="http://www.ablenrc.org/" TargetMode="Externa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hyperlink" Target="http://ablenrc.org/road-map-enrollment" TargetMode="External"/><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30.jpeg"/><Relationship Id="rId5" Type="http://schemas.openxmlformats.org/officeDocument/2006/relationships/hyperlink" Target="http://ablenrc.org/road-map-independence" TargetMode="Externa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hyperlink" Target="https://www.nationaldisabilityinstitute.org/events/" TargetMode="Externa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hyperlink" Target="https://www.nationaldisabilityinstitute.org/disability-inclusive-community-developmen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hyperlink" Target="https://www.nationaldisabilityinstitute.org/disability-inclusive-community-developmen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hyperlink" Target="mailto:mmorris@ndi-inc.org" TargetMode="External"/><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www.kesslerfoundation.org/" TargetMode="External"/><Relationship Id="rId3" Type="http://schemas.openxmlformats.org/officeDocument/2006/relationships/image" Target="../media/image7.png"/><Relationship Id="rId7" Type="http://schemas.openxmlformats.org/officeDocument/2006/relationships/hyperlink" Target="http://www.researchondisability.o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researchondisability.org/ntide/ntide-survey" TargetMode="External"/><Relationship Id="rId11" Type="http://schemas.openxmlformats.org/officeDocument/2006/relationships/hyperlink" Target="http://www.unh.edu/" TargetMode="External"/><Relationship Id="rId5" Type="http://schemas.openxmlformats.org/officeDocument/2006/relationships/image" Target="../media/image35.png"/><Relationship Id="rId10" Type="http://schemas.openxmlformats.org/officeDocument/2006/relationships/hyperlink" Target="mailto:Disability.Statistics@unh.edu" TargetMode="External"/><Relationship Id="rId4" Type="http://schemas.openxmlformats.org/officeDocument/2006/relationships/image" Target="../media/image34.png"/><Relationship Id="rId9" Type="http://schemas.openxmlformats.org/officeDocument/2006/relationships/hyperlink" Target="http://www.aucd.org/"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www.kesslerfoundation.org/" TargetMode="External"/><Relationship Id="rId3" Type="http://schemas.openxmlformats.org/officeDocument/2006/relationships/slideLayout" Target="../slideLayouts/slideLayout2.xml"/><Relationship Id="rId7" Type="http://schemas.openxmlformats.org/officeDocument/2006/relationships/hyperlink" Target="http://www.researchondisability.org/" TargetMode="External"/><Relationship Id="rId12" Type="http://schemas.openxmlformats.org/officeDocument/2006/relationships/image" Target="../media/image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5.png"/><Relationship Id="rId11" Type="http://schemas.openxmlformats.org/officeDocument/2006/relationships/hyperlink" Target="http://www.unh.edu/" TargetMode="External"/><Relationship Id="rId5" Type="http://schemas.openxmlformats.org/officeDocument/2006/relationships/image" Target="../media/image7.png"/><Relationship Id="rId10" Type="http://schemas.openxmlformats.org/officeDocument/2006/relationships/hyperlink" Target="mailto:Disability.Statistics@unh.edu" TargetMode="External"/><Relationship Id="rId4" Type="http://schemas.openxmlformats.org/officeDocument/2006/relationships/notesSlide" Target="../notesSlides/notesSlide48.xml"/><Relationship Id="rId9" Type="http://schemas.openxmlformats.org/officeDocument/2006/relationships/hyperlink" Target="http://www.aucd.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F33BEA-E441-4D02-BBE9-B29CEAD35C84}"/>
              </a:ext>
            </a:extLst>
          </p:cNvPr>
          <p:cNvGrpSpPr/>
          <p:nvPr/>
        </p:nvGrpSpPr>
        <p:grpSpPr>
          <a:xfrm>
            <a:off x="0" y="0"/>
            <a:ext cx="9164053" cy="6858000"/>
            <a:chOff x="0" y="0"/>
            <a:chExt cx="9164053"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4053" cy="6858000"/>
            </a:xfrm>
            <a:prstGeom prst="rect">
              <a:avLst/>
            </a:prstGeom>
          </p:spPr>
        </p:pic>
        <p:pic>
          <p:nvPicPr>
            <p:cNvPr id="7" name="Picture 6" descr="Image result for unh iod">
              <a:extLst>
                <a:ext uri="{FF2B5EF4-FFF2-40B4-BE49-F238E27FC236}">
                  <a16:creationId xmlns:a16="http://schemas.microsoft.com/office/drawing/2014/main" id="{1E2C603E-8861-49A3-A689-ECF0D8966565}"/>
                </a:ext>
              </a:extLst>
            </p:cNvPr>
            <p:cNvPicPr/>
            <p:nvPr/>
          </p:nvPicPr>
          <p:blipFill rotWithShape="1">
            <a:blip r:embed="rId4">
              <a:extLst>
                <a:ext uri="{28A0092B-C50C-407E-A947-70E740481C1C}">
                  <a14:useLocalDpi xmlns:a14="http://schemas.microsoft.com/office/drawing/2010/main" val="0"/>
                </a:ext>
              </a:extLst>
            </a:blip>
            <a:srcRect l="29562" t="35836" r="21898" b="24940"/>
            <a:stretch/>
          </p:blipFill>
          <p:spPr bwMode="auto">
            <a:xfrm>
              <a:off x="10160" y="0"/>
              <a:ext cx="2047240" cy="2514600"/>
            </a:xfrm>
            <a:prstGeom prst="rect">
              <a:avLst/>
            </a:prstGeom>
            <a:noFill/>
            <a:ln>
              <a:noFill/>
            </a:ln>
            <a:extLst>
              <a:ext uri="{53640926-AAD7-44D8-BBD7-CCE9431645EC}">
                <a14:shadowObscured xmlns:a14="http://schemas.microsoft.com/office/drawing/2010/main"/>
              </a:ext>
            </a:extLst>
          </p:spPr>
        </p:pic>
      </p:grpSp>
      <p:sp>
        <p:nvSpPr>
          <p:cNvPr id="2053" name="Title 1"/>
          <p:cNvSpPr txBox="1">
            <a:spLocks/>
          </p:cNvSpPr>
          <p:nvPr/>
        </p:nvSpPr>
        <p:spPr bwMode="auto">
          <a:xfrm>
            <a:off x="152400" y="2819400"/>
            <a:ext cx="525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sz="2200" dirty="0">
              <a:solidFill>
                <a:schemeClr val="tx2"/>
              </a:solidFill>
            </a:endParaRPr>
          </a:p>
          <a:p>
            <a:pPr algn="ctr"/>
            <a:endParaRPr lang="en-US" sz="4400" dirty="0">
              <a:solidFill>
                <a:schemeClr val="tx2"/>
              </a:solidFill>
            </a:endParaRPr>
          </a:p>
        </p:txBody>
      </p:sp>
      <p:sp>
        <p:nvSpPr>
          <p:cNvPr id="2054" name="Subtitle 2"/>
          <p:cNvSpPr txBox="1">
            <a:spLocks/>
          </p:cNvSpPr>
          <p:nvPr/>
        </p:nvSpPr>
        <p:spPr bwMode="auto">
          <a:xfrm>
            <a:off x="5867400" y="5042552"/>
            <a:ext cx="3124200"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20000"/>
              </a:spcBef>
            </a:pPr>
            <a:r>
              <a:rPr lang="en-US" sz="2800" dirty="0">
                <a:solidFill>
                  <a:schemeClr val="bg1"/>
                </a:solidFill>
              </a:rPr>
              <a:t>FRIDAY</a:t>
            </a:r>
          </a:p>
          <a:p>
            <a:pPr algn="ctr">
              <a:spcBef>
                <a:spcPct val="20000"/>
              </a:spcBef>
            </a:pPr>
            <a:r>
              <a:rPr lang="en-US" sz="2400" dirty="0">
                <a:solidFill>
                  <a:schemeClr val="bg1"/>
                </a:solidFill>
              </a:rPr>
              <a:t>October 4, 2019</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 y="2590800"/>
            <a:ext cx="9144000" cy="2286000"/>
          </a:xfrm>
          <a:prstGeom prst="rect">
            <a:avLst/>
          </a:prstGeom>
        </p:spPr>
      </p:pic>
    </p:spTree>
    <p:extLst>
      <p:ext uri="{BB962C8B-B14F-4D97-AF65-F5344CB8AC3E}">
        <p14:creationId xmlns:p14="http://schemas.microsoft.com/office/powerpoint/2010/main" val="2552488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19100" y="1676400"/>
            <a:ext cx="8496300" cy="2897188"/>
          </a:xfrm>
        </p:spPr>
        <p:txBody>
          <a:bodyPr/>
          <a:lstStyle/>
          <a:p>
            <a:pPr>
              <a:spcBef>
                <a:spcPts val="1200"/>
              </a:spcBef>
            </a:pPr>
            <a:r>
              <a:rPr lang="en-US" dirty="0">
                <a:latin typeface="Calibri" panose="020F0502020204030204" pitchFamily="34" charset="0"/>
              </a:rPr>
              <a:t>U.S. BLS, Current Population Survey (CPS).</a:t>
            </a:r>
          </a:p>
          <a:p>
            <a:pPr lvl="1">
              <a:spcBef>
                <a:spcPts val="1200"/>
              </a:spcBef>
            </a:pPr>
            <a:r>
              <a:rPr lang="en-US" sz="2400" dirty="0">
                <a:latin typeface="Calibri" panose="020F0502020204030204" pitchFamily="34" charset="0"/>
              </a:rPr>
              <a:t>Source of the “official” unemployment rate.</a:t>
            </a:r>
          </a:p>
          <a:p>
            <a:pPr>
              <a:spcBef>
                <a:spcPts val="1800"/>
              </a:spcBef>
            </a:pPr>
            <a:r>
              <a:rPr lang="en-US" dirty="0">
                <a:latin typeface="Calibri" panose="020F0502020204030204" pitchFamily="34" charset="0"/>
              </a:rPr>
              <a:t>Civilians, ages 16-64, not living in institutions.</a:t>
            </a:r>
          </a:p>
          <a:p>
            <a:pPr>
              <a:spcBef>
                <a:spcPts val="1800"/>
              </a:spcBef>
            </a:pPr>
            <a:r>
              <a:rPr lang="en-US" dirty="0">
                <a:latin typeface="Calibri" panose="020F0502020204030204" pitchFamily="34" charset="0"/>
              </a:rPr>
              <a:t>Available September 2008 onward.</a:t>
            </a:r>
          </a:p>
          <a:p>
            <a:pPr>
              <a:spcBef>
                <a:spcPts val="1800"/>
              </a:spcBef>
            </a:pPr>
            <a:r>
              <a:rPr lang="en-US" dirty="0">
                <a:latin typeface="Calibri" panose="020F0502020204030204" pitchFamily="34" charset="0"/>
              </a:rPr>
              <a:t>Not yet seasonally adjusted.</a:t>
            </a:r>
          </a:p>
          <a:p>
            <a:pPr lvl="1">
              <a:spcBef>
                <a:spcPts val="1200"/>
              </a:spcBef>
            </a:pPr>
            <a:r>
              <a:rPr lang="en-US" sz="2400" dirty="0">
                <a:latin typeface="Calibri" panose="020F0502020204030204" pitchFamily="34" charset="0"/>
              </a:rPr>
              <a:t>which is why we compare to the same month last year.</a:t>
            </a:r>
          </a:p>
          <a:p>
            <a:pPr>
              <a:spcBef>
                <a:spcPts val="1800"/>
              </a:spcBef>
            </a:pPr>
            <a:endParaRPr lang="en-US" dirty="0">
              <a:latin typeface="Calibri" panose="020F0502020204030204" pitchFamily="34" charset="0"/>
            </a:endParaRPr>
          </a:p>
          <a:p>
            <a:pPr>
              <a:spcBef>
                <a:spcPts val="1800"/>
              </a:spcBef>
            </a:pPr>
            <a:endParaRPr lang="en-US" dirty="0">
              <a:latin typeface="Calibri" panose="020F0502020204030204" pitchFamily="34" charset="0"/>
            </a:endParaRPr>
          </a:p>
          <a:p>
            <a:pPr>
              <a:spcBef>
                <a:spcPts val="1800"/>
              </a:spcBef>
            </a:pPr>
            <a:endParaRPr lang="en-US" dirty="0">
              <a:latin typeface="Calibri" panose="020F0502020204030204" pitchFamily="34" charset="0"/>
            </a:endParaRPr>
          </a:p>
          <a:p>
            <a:pPr>
              <a:spcBef>
                <a:spcPts val="1800"/>
              </a:spcBef>
            </a:pPr>
            <a:endParaRPr lang="en-US" dirty="0">
              <a:latin typeface="Calibri" panose="020F0502020204030204" pitchFamily="34" charset="0"/>
            </a:endParaRPr>
          </a:p>
        </p:txBody>
      </p:sp>
      <p:sp>
        <p:nvSpPr>
          <p:cNvPr id="3075" name="Text Box 12"/>
          <p:cNvSpPr txBox="1">
            <a:spLocks noGrp="1" noChangeArrowheads="1"/>
          </p:cNvSpPr>
          <p:nvPr>
            <p:ph type="title"/>
          </p:nvPr>
        </p:nvSpPr>
        <p:spPr bwMode="auto">
          <a:xfrm>
            <a:off x="0"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Source of the Data</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2" name="Picture 11"/>
          <p:cNvPicPr>
            <a:picLocks noChangeAspect="1"/>
          </p:cNvPicPr>
          <p:nvPr/>
        </p:nvPicPr>
        <p:blipFill>
          <a:blip r:embed="rId3"/>
          <a:stretch>
            <a:fillRect/>
          </a:stretch>
        </p:blipFill>
        <p:spPr>
          <a:xfrm>
            <a:off x="8149266" y="80364"/>
            <a:ext cx="952549" cy="482625"/>
          </a:xfrm>
          <a:prstGeom prst="rect">
            <a:avLst/>
          </a:prstGeom>
        </p:spPr>
      </p:pic>
      <p:sp>
        <p:nvSpPr>
          <p:cNvPr id="2" name="Slide Number Placeholder 1">
            <a:extLst>
              <a:ext uri="{FF2B5EF4-FFF2-40B4-BE49-F238E27FC236}">
                <a16:creationId xmlns:a16="http://schemas.microsoft.com/office/drawing/2014/main" id="{F5372ABD-9A38-4D0E-A76E-08C13164568F}"/>
              </a:ext>
            </a:extLst>
          </p:cNvPr>
          <p:cNvSpPr>
            <a:spLocks noGrp="1"/>
          </p:cNvSpPr>
          <p:nvPr>
            <p:ph type="sldNum" sz="quarter" idx="12"/>
          </p:nvPr>
        </p:nvSpPr>
        <p:spPr/>
        <p:txBody>
          <a:bodyPr/>
          <a:lstStyle/>
          <a:p>
            <a:pPr>
              <a:defRPr/>
            </a:pPr>
            <a:fld id="{443C8C51-5C2C-4384-A700-77A3B77AC634}" type="slidenum">
              <a:rPr lang="en-US" smtClean="0"/>
              <a:pPr>
                <a:defRPr/>
              </a:pPr>
              <a:t>10</a:t>
            </a:fld>
            <a:endParaRPr lang="en-US" dirty="0"/>
          </a:p>
        </p:txBody>
      </p:sp>
    </p:spTree>
    <p:extLst>
      <p:ext uri="{BB962C8B-B14F-4D97-AF65-F5344CB8AC3E}">
        <p14:creationId xmlns:p14="http://schemas.microsoft.com/office/powerpoint/2010/main" val="1739031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533400" y="2374900"/>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5400" b="1" dirty="0">
                <a:solidFill>
                  <a:schemeClr val="tx1"/>
                </a:solidFill>
                <a:latin typeface="Calibri" panose="020F0502020204030204" pitchFamily="34" charset="0"/>
              </a:rPr>
              <a:t>The</a:t>
            </a:r>
            <a:br>
              <a:rPr lang="en-US" sz="5400" b="1" dirty="0">
                <a:solidFill>
                  <a:schemeClr val="tx1"/>
                </a:solidFill>
                <a:latin typeface="Calibri" panose="020F0502020204030204" pitchFamily="34" charset="0"/>
              </a:rPr>
            </a:br>
            <a:r>
              <a:rPr lang="en-US" sz="5400" b="1" dirty="0">
                <a:solidFill>
                  <a:schemeClr val="tx1"/>
                </a:solidFill>
                <a:latin typeface="Calibri" panose="020F0502020204030204" pitchFamily="34" charset="0"/>
              </a:rPr>
              <a:t>Numbers</a:t>
            </a: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r>
              <a:rPr lang="en-US" sz="3600" dirty="0">
                <a:solidFill>
                  <a:schemeClr val="tx1"/>
                </a:solidFill>
                <a:latin typeface="Calibri" panose="020F0502020204030204" pitchFamily="34" charset="0"/>
              </a:rPr>
              <a:t>John O’Neill</a:t>
            </a:r>
            <a:br>
              <a:rPr lang="en-US" sz="3600" dirty="0">
                <a:solidFill>
                  <a:schemeClr val="tx1"/>
                </a:solidFill>
                <a:latin typeface="Calibri" panose="020F0502020204030204" pitchFamily="34" charset="0"/>
              </a:rPr>
            </a:br>
            <a:r>
              <a:rPr lang="en-US" sz="2800" dirty="0">
                <a:solidFill>
                  <a:schemeClr val="tx1"/>
                </a:solidFill>
                <a:latin typeface="Calibri" panose="020F0502020204030204" pitchFamily="34" charset="0"/>
              </a:rPr>
              <a:t>Kessler Foundation</a:t>
            </a:r>
            <a:endParaRPr lang="en-US" sz="2400" dirty="0">
              <a:solidFill>
                <a:schemeClr val="tx1"/>
              </a:solidFill>
              <a:latin typeface="Calibri" panose="020F0502020204030204" pitchFamily="34" charset="0"/>
            </a:endParaRP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2" name="Slide Number Placeholder 1">
            <a:extLst>
              <a:ext uri="{FF2B5EF4-FFF2-40B4-BE49-F238E27FC236}">
                <a16:creationId xmlns:a16="http://schemas.microsoft.com/office/drawing/2014/main" id="{ACE12CB3-7A12-4DC6-AB08-8C557BDCA316}"/>
              </a:ext>
            </a:extLst>
          </p:cNvPr>
          <p:cNvSpPr>
            <a:spLocks noGrp="1"/>
          </p:cNvSpPr>
          <p:nvPr>
            <p:ph type="sldNum" sz="quarter" idx="12"/>
          </p:nvPr>
        </p:nvSpPr>
        <p:spPr/>
        <p:txBody>
          <a:bodyPr/>
          <a:lstStyle/>
          <a:p>
            <a:pPr>
              <a:defRPr/>
            </a:pPr>
            <a:fld id="{443C8C51-5C2C-4384-A700-77A3B77AC634}" type="slidenum">
              <a:rPr lang="en-US" smtClean="0"/>
              <a:pPr>
                <a:defRPr/>
              </a:pPr>
              <a:t>11</a:t>
            </a:fld>
            <a:endParaRPr lang="en-US" dirty="0"/>
          </a:p>
        </p:txBody>
      </p:sp>
    </p:spTree>
    <p:extLst>
      <p:ext uri="{BB962C8B-B14F-4D97-AF65-F5344CB8AC3E}">
        <p14:creationId xmlns:p14="http://schemas.microsoft.com/office/powerpoint/2010/main" val="589783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Employment-to-Population Ratio</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2" name="Slide Number Placeholder 1">
            <a:extLst>
              <a:ext uri="{FF2B5EF4-FFF2-40B4-BE49-F238E27FC236}">
                <a16:creationId xmlns:a16="http://schemas.microsoft.com/office/drawing/2014/main" id="{68E371EB-8507-451C-BA32-5FF59034FEDE}"/>
              </a:ext>
            </a:extLst>
          </p:cNvPr>
          <p:cNvSpPr>
            <a:spLocks noGrp="1"/>
          </p:cNvSpPr>
          <p:nvPr>
            <p:ph type="sldNum" sz="quarter" idx="12"/>
          </p:nvPr>
        </p:nvSpPr>
        <p:spPr/>
        <p:txBody>
          <a:bodyPr/>
          <a:lstStyle/>
          <a:p>
            <a:pPr>
              <a:defRPr/>
            </a:pPr>
            <a:fld id="{443C8C51-5C2C-4384-A700-77A3B77AC634}" type="slidenum">
              <a:rPr lang="en-US" smtClean="0"/>
              <a:pPr>
                <a:defRPr/>
              </a:pPr>
              <a:t>12</a:t>
            </a:fld>
            <a:endParaRPr lang="en-US" dirty="0"/>
          </a:p>
        </p:txBody>
      </p:sp>
      <p:pic>
        <p:nvPicPr>
          <p:cNvPr id="3" name="Picture 2">
            <a:extLst>
              <a:ext uri="{FF2B5EF4-FFF2-40B4-BE49-F238E27FC236}">
                <a16:creationId xmlns:a16="http://schemas.microsoft.com/office/drawing/2014/main" id="{13911C6B-725F-4B14-8EA2-D42265B377B9}"/>
              </a:ext>
            </a:extLst>
          </p:cNvPr>
          <p:cNvPicPr>
            <a:picLocks noChangeAspect="1"/>
          </p:cNvPicPr>
          <p:nvPr/>
        </p:nvPicPr>
        <p:blipFill>
          <a:blip r:embed="rId4"/>
          <a:stretch>
            <a:fillRect/>
          </a:stretch>
        </p:blipFill>
        <p:spPr>
          <a:xfrm>
            <a:off x="469036" y="1334598"/>
            <a:ext cx="8205927" cy="4913802"/>
          </a:xfrm>
          <a:prstGeom prst="rect">
            <a:avLst/>
          </a:prstGeom>
        </p:spPr>
      </p:pic>
    </p:spTree>
    <p:extLst>
      <p:ext uri="{BB962C8B-B14F-4D97-AF65-F5344CB8AC3E}">
        <p14:creationId xmlns:p14="http://schemas.microsoft.com/office/powerpoint/2010/main" val="2094507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Labor Force Participation Rate</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3" name="Slide Number Placeholder 2">
            <a:extLst>
              <a:ext uri="{FF2B5EF4-FFF2-40B4-BE49-F238E27FC236}">
                <a16:creationId xmlns:a16="http://schemas.microsoft.com/office/drawing/2014/main" id="{31A9779D-C23C-472D-8D8D-A86D64D77161}"/>
              </a:ext>
            </a:extLst>
          </p:cNvPr>
          <p:cNvSpPr>
            <a:spLocks noGrp="1"/>
          </p:cNvSpPr>
          <p:nvPr>
            <p:ph type="sldNum" sz="quarter" idx="12"/>
          </p:nvPr>
        </p:nvSpPr>
        <p:spPr/>
        <p:txBody>
          <a:bodyPr/>
          <a:lstStyle/>
          <a:p>
            <a:pPr>
              <a:defRPr/>
            </a:pPr>
            <a:fld id="{443C8C51-5C2C-4384-A700-77A3B77AC634}" type="slidenum">
              <a:rPr lang="en-US" smtClean="0"/>
              <a:pPr>
                <a:defRPr/>
              </a:pPr>
              <a:t>13</a:t>
            </a:fld>
            <a:endParaRPr lang="en-US" dirty="0"/>
          </a:p>
        </p:txBody>
      </p:sp>
      <p:pic>
        <p:nvPicPr>
          <p:cNvPr id="2" name="Picture 1">
            <a:extLst>
              <a:ext uri="{FF2B5EF4-FFF2-40B4-BE49-F238E27FC236}">
                <a16:creationId xmlns:a16="http://schemas.microsoft.com/office/drawing/2014/main" id="{3DE6CD80-1453-477C-9017-688A28A1FD4C}"/>
              </a:ext>
            </a:extLst>
          </p:cNvPr>
          <p:cNvPicPr>
            <a:picLocks noChangeAspect="1"/>
          </p:cNvPicPr>
          <p:nvPr/>
        </p:nvPicPr>
        <p:blipFill>
          <a:blip r:embed="rId4"/>
          <a:stretch>
            <a:fillRect/>
          </a:stretch>
        </p:blipFill>
        <p:spPr>
          <a:xfrm>
            <a:off x="469036" y="1328502"/>
            <a:ext cx="8205927" cy="4919898"/>
          </a:xfrm>
          <a:prstGeom prst="rect">
            <a:avLst/>
          </a:prstGeom>
        </p:spPr>
      </p:pic>
    </p:spTree>
    <p:extLst>
      <p:ext uri="{BB962C8B-B14F-4D97-AF65-F5344CB8AC3E}">
        <p14:creationId xmlns:p14="http://schemas.microsoft.com/office/powerpoint/2010/main" val="3395655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218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Employment-to-Population Ratio</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3" name="Rectangle 2"/>
          <p:cNvSpPr/>
          <p:nvPr/>
        </p:nvSpPr>
        <p:spPr>
          <a:xfrm>
            <a:off x="8458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7C7D0AD-EE66-49B5-A1F2-1749AB934019}"/>
              </a:ext>
            </a:extLst>
          </p:cNvPr>
          <p:cNvSpPr>
            <a:spLocks noGrp="1"/>
          </p:cNvSpPr>
          <p:nvPr>
            <p:ph type="sldNum" sz="quarter" idx="12"/>
          </p:nvPr>
        </p:nvSpPr>
        <p:spPr/>
        <p:txBody>
          <a:bodyPr/>
          <a:lstStyle/>
          <a:p>
            <a:pPr>
              <a:defRPr/>
            </a:pPr>
            <a:fld id="{443C8C51-5C2C-4384-A700-77A3B77AC634}" type="slidenum">
              <a:rPr lang="en-US" smtClean="0"/>
              <a:pPr>
                <a:defRPr/>
              </a:pPr>
              <a:t>14</a:t>
            </a:fld>
            <a:endParaRPr lang="en-US" dirty="0"/>
          </a:p>
        </p:txBody>
      </p:sp>
      <p:pic>
        <p:nvPicPr>
          <p:cNvPr id="6" name="Picture 5">
            <a:extLst>
              <a:ext uri="{FF2B5EF4-FFF2-40B4-BE49-F238E27FC236}">
                <a16:creationId xmlns:a16="http://schemas.microsoft.com/office/drawing/2014/main" id="{AA79D7C9-7760-4CA8-8B5B-4B06A27BC1E1}"/>
              </a:ext>
            </a:extLst>
          </p:cNvPr>
          <p:cNvPicPr>
            <a:picLocks noChangeAspect="1"/>
          </p:cNvPicPr>
          <p:nvPr/>
        </p:nvPicPr>
        <p:blipFill>
          <a:blip r:embed="rId4"/>
          <a:stretch>
            <a:fillRect/>
          </a:stretch>
        </p:blipFill>
        <p:spPr>
          <a:xfrm>
            <a:off x="0" y="1752600"/>
            <a:ext cx="9144000" cy="4045081"/>
          </a:xfrm>
          <a:prstGeom prst="rect">
            <a:avLst/>
          </a:prstGeom>
        </p:spPr>
      </p:pic>
    </p:spTree>
    <p:extLst>
      <p:ext uri="{BB962C8B-B14F-4D97-AF65-F5344CB8AC3E}">
        <p14:creationId xmlns:p14="http://schemas.microsoft.com/office/powerpoint/2010/main" val="3639658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218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Employment-to-Population Ratio</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3" name="Rectangle 2"/>
          <p:cNvSpPr/>
          <p:nvPr/>
        </p:nvSpPr>
        <p:spPr>
          <a:xfrm>
            <a:off x="8458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4E67F26-F183-4C11-8C20-FC1A187FC0CC}"/>
              </a:ext>
            </a:extLst>
          </p:cNvPr>
          <p:cNvSpPr>
            <a:spLocks noGrp="1"/>
          </p:cNvSpPr>
          <p:nvPr>
            <p:ph type="sldNum" sz="quarter" idx="12"/>
          </p:nvPr>
        </p:nvSpPr>
        <p:spPr/>
        <p:txBody>
          <a:bodyPr/>
          <a:lstStyle/>
          <a:p>
            <a:pPr>
              <a:defRPr/>
            </a:pPr>
            <a:fld id="{443C8C51-5C2C-4384-A700-77A3B77AC634}" type="slidenum">
              <a:rPr lang="en-US" smtClean="0"/>
              <a:pPr>
                <a:defRPr/>
              </a:pPr>
              <a:t>15</a:t>
            </a:fld>
            <a:endParaRPr lang="en-US" dirty="0"/>
          </a:p>
        </p:txBody>
      </p:sp>
      <p:pic>
        <p:nvPicPr>
          <p:cNvPr id="2" name="Picture 1">
            <a:extLst>
              <a:ext uri="{FF2B5EF4-FFF2-40B4-BE49-F238E27FC236}">
                <a16:creationId xmlns:a16="http://schemas.microsoft.com/office/drawing/2014/main" id="{6253BD1F-389E-4B40-B2BA-0FE989B0C80F}"/>
              </a:ext>
            </a:extLst>
          </p:cNvPr>
          <p:cNvPicPr>
            <a:picLocks noChangeAspect="1"/>
          </p:cNvPicPr>
          <p:nvPr/>
        </p:nvPicPr>
        <p:blipFill>
          <a:blip r:embed="rId4"/>
          <a:stretch>
            <a:fillRect/>
          </a:stretch>
        </p:blipFill>
        <p:spPr>
          <a:xfrm>
            <a:off x="0" y="1704659"/>
            <a:ext cx="9144000" cy="4238941"/>
          </a:xfrm>
          <a:prstGeom prst="rect">
            <a:avLst/>
          </a:prstGeom>
        </p:spPr>
      </p:pic>
    </p:spTree>
    <p:extLst>
      <p:ext uri="{BB962C8B-B14F-4D97-AF65-F5344CB8AC3E}">
        <p14:creationId xmlns:p14="http://schemas.microsoft.com/office/powerpoint/2010/main" val="3178345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57200" y="558797"/>
            <a:ext cx="8229600" cy="8838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br>
              <a:rPr lang="en-US" dirty="0">
                <a:solidFill>
                  <a:schemeClr val="tx1"/>
                </a:solidFill>
                <a:latin typeface="+mj-ea"/>
                <a:cs typeface="+mj-ea"/>
              </a:rPr>
            </a:br>
            <a:br>
              <a:rPr lang="en-US" dirty="0">
                <a:solidFill>
                  <a:schemeClr val="tx1"/>
                </a:solidFill>
                <a:latin typeface="+mj-ea"/>
                <a:cs typeface="+mj-ea"/>
              </a:rPr>
            </a:br>
            <a:br>
              <a:rPr lang="en-US" dirty="0">
                <a:solidFill>
                  <a:schemeClr val="tx1"/>
                </a:solidFill>
                <a:latin typeface="+mj-ea"/>
                <a:cs typeface="+mj-ea"/>
              </a:rPr>
            </a:br>
            <a:br>
              <a:rPr lang="en-US" dirty="0">
                <a:solidFill>
                  <a:schemeClr val="tx1"/>
                </a:solidFill>
                <a:latin typeface="+mj-ea"/>
                <a:cs typeface="+mj-ea"/>
              </a:rPr>
            </a:br>
            <a:endParaRPr lang="en-US" sz="2400" dirty="0">
              <a:solidFill>
                <a:schemeClr val="tx1"/>
              </a:solidFill>
              <a:latin typeface="Calibri" panose="020F0502020204030204" pitchFamily="34" charset="0"/>
            </a:endParaRPr>
          </a:p>
        </p:txBody>
      </p:sp>
      <p:sp>
        <p:nvSpPr>
          <p:cNvPr id="5" name="Content Placeholder 4"/>
          <p:cNvSpPr>
            <a:spLocks noGrp="1"/>
          </p:cNvSpPr>
          <p:nvPr>
            <p:ph idx="1"/>
          </p:nvPr>
        </p:nvSpPr>
        <p:spPr>
          <a:xfrm>
            <a:off x="309633" y="1934245"/>
            <a:ext cx="8627992" cy="4586134"/>
          </a:xfrm>
          <a:ln>
            <a:solidFill>
              <a:schemeClr val="accent1"/>
            </a:solidFill>
          </a:ln>
        </p:spPr>
        <p:txBody>
          <a:bodyPr/>
          <a:lstStyle/>
          <a:p>
            <a:pPr algn="ctr">
              <a:buNone/>
              <a:tabLst>
                <a:tab pos="182880" algn="l"/>
              </a:tabLst>
            </a:pPr>
            <a:r>
              <a:rPr lang="en-US" sz="5400" b="1" u="sng" dirty="0">
                <a:solidFill>
                  <a:srgbClr val="000000"/>
                </a:solidFill>
                <a:latin typeface="Calibri"/>
                <a:cs typeface="Calibri"/>
              </a:rPr>
              <a:t>Part 2</a:t>
            </a:r>
            <a:br>
              <a:rPr lang="en-US" sz="5400" b="1" u="sng" dirty="0">
                <a:solidFill>
                  <a:srgbClr val="000000"/>
                </a:solidFill>
                <a:latin typeface="Calibri"/>
                <a:cs typeface="Calibri"/>
              </a:rPr>
            </a:br>
            <a:r>
              <a:rPr lang="en-US" sz="2000" b="1" u="sng" dirty="0">
                <a:solidFill>
                  <a:srgbClr val="000000"/>
                </a:solidFill>
                <a:latin typeface="Calibri"/>
                <a:cs typeface="Calibri"/>
              </a:rPr>
              <a:t> </a:t>
            </a:r>
            <a:r>
              <a:rPr lang="en-US" sz="5400" b="1" dirty="0" err="1">
                <a:solidFill>
                  <a:srgbClr val="000000"/>
                </a:solidFill>
                <a:latin typeface="Calibri"/>
                <a:cs typeface="Calibri"/>
              </a:rPr>
              <a:t>nTIDE</a:t>
            </a:r>
            <a:r>
              <a:rPr lang="en-US" sz="5400" b="1" dirty="0">
                <a:solidFill>
                  <a:srgbClr val="000000"/>
                </a:solidFill>
                <a:latin typeface="Calibri"/>
                <a:cs typeface="Calibri"/>
              </a:rPr>
              <a:t> News</a:t>
            </a:r>
            <a:br>
              <a:rPr lang="en-US" sz="5400" b="1" dirty="0">
                <a:solidFill>
                  <a:srgbClr val="000000"/>
                </a:solidFill>
                <a:latin typeface="Calibri"/>
                <a:cs typeface="Calibri"/>
              </a:rPr>
            </a:br>
            <a:r>
              <a:rPr lang="en-US" sz="2000" b="1" dirty="0">
                <a:solidFill>
                  <a:srgbClr val="000000"/>
                </a:solidFill>
                <a:latin typeface="Calibri"/>
                <a:cs typeface="Calibri"/>
              </a:rPr>
              <a:t> </a:t>
            </a:r>
            <a:endParaRPr lang="en-US" sz="2400" dirty="0">
              <a:solidFill>
                <a:srgbClr val="000000"/>
              </a:solidFill>
              <a:latin typeface="Arial"/>
              <a:cs typeface="Arial"/>
            </a:endParaRPr>
          </a:p>
          <a:p>
            <a:pPr algn="ctr">
              <a:buNone/>
              <a:tabLst>
                <a:tab pos="182880" algn="l"/>
              </a:tabLst>
            </a:pPr>
            <a:endParaRPr lang="en-US" sz="2000" b="1" dirty="0">
              <a:latin typeface="Calibri"/>
              <a:cs typeface="Calibri"/>
            </a:endParaRPr>
          </a:p>
          <a:p>
            <a:pPr algn="ctr">
              <a:buNone/>
              <a:tabLst>
                <a:tab pos="182880" algn="l"/>
              </a:tabLst>
            </a:pPr>
            <a:r>
              <a:rPr lang="en-US" dirty="0">
                <a:solidFill>
                  <a:srgbClr val="000000"/>
                </a:solidFill>
                <a:latin typeface="Calibri"/>
                <a:cs typeface="Calibri"/>
              </a:rPr>
              <a:t>Denise Rozell</a:t>
            </a:r>
            <a:br>
              <a:rPr lang="en-US" dirty="0">
                <a:solidFill>
                  <a:srgbClr val="000000"/>
                </a:solidFill>
                <a:latin typeface="Calibri"/>
                <a:cs typeface="Calibri"/>
              </a:rPr>
            </a:br>
            <a:r>
              <a:rPr lang="en-US" sz="2000" b="1" dirty="0">
                <a:solidFill>
                  <a:srgbClr val="000000"/>
                </a:solidFill>
                <a:latin typeface="Calibri"/>
                <a:cs typeface="Calibri"/>
              </a:rPr>
              <a:t> </a:t>
            </a:r>
            <a:r>
              <a:rPr lang="en-US" sz="2400" dirty="0">
                <a:solidFill>
                  <a:srgbClr val="000000"/>
                </a:solidFill>
                <a:latin typeface="Calibri"/>
                <a:cs typeface="Calibri"/>
              </a:rPr>
              <a:t>Association of University Centers on Disabilities (AUCD</a:t>
            </a:r>
            <a:r>
              <a:rPr lang="en-US" sz="2400" dirty="0">
                <a:latin typeface="Calibri"/>
                <a:cs typeface="Calibri"/>
              </a:rPr>
              <a:t>)</a:t>
            </a:r>
            <a:endParaRPr lang="en-US" sz="2400" dirty="0">
              <a:cs typeface="Arial"/>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a:t>
            </a:r>
            <a:r>
              <a:rPr kumimoji="0" lang="en-US" sz="1600" b="1" i="1" u="none" strike="noStrike" kern="0" cap="none" spc="0" normalizeH="0" baseline="0" noProof="0" dirty="0" err="1">
                <a:ln>
                  <a:noFill/>
                </a:ln>
                <a:solidFill>
                  <a:srgbClr val="FFFFFF"/>
                </a:solidFill>
                <a:effectLst/>
                <a:uLnTx/>
                <a:uFillTx/>
                <a:latin typeface="Arial" charset="0"/>
                <a:ea typeface="+mn-ea"/>
                <a:cs typeface="Arial" charset="0"/>
              </a:rPr>
              <a:t>nTIDELearn</a:t>
            </a:r>
            <a:endParaRPr kumimoji="0" lang="en-US" sz="1600" b="1" i="1" u="none" strike="noStrike" kern="0" cap="none" spc="0" normalizeH="0" baseline="0" noProof="0" dirty="0">
              <a:ln>
                <a:noFill/>
              </a:ln>
              <a:solidFill>
                <a:srgbClr val="FFFFFF"/>
              </a:solidFill>
              <a:effectLst/>
              <a:uLnTx/>
              <a:uFillTx/>
              <a:latin typeface="Arial" charset="0"/>
              <a:ea typeface="+mn-ea"/>
              <a:cs typeface="Arial" charset="0"/>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pic>
        <p:nvPicPr>
          <p:cNvPr id="2" name="Picture 2"/>
          <p:cNvPicPr>
            <a:picLocks noChangeAspect="1"/>
          </p:cNvPicPr>
          <p:nvPr/>
        </p:nvPicPr>
        <p:blipFill>
          <a:blip r:embed="rId4"/>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60428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57200" y="716947"/>
            <a:ext cx="8229600" cy="9557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Federal Policy Update</a:t>
            </a:r>
          </a:p>
        </p:txBody>
      </p:sp>
      <p:sp>
        <p:nvSpPr>
          <p:cNvPr id="5" name="Content Placeholder 4"/>
          <p:cNvSpPr>
            <a:spLocks noGrp="1"/>
          </p:cNvSpPr>
          <p:nvPr>
            <p:ph idx="1"/>
          </p:nvPr>
        </p:nvSpPr>
        <p:spPr>
          <a:xfrm>
            <a:off x="309633" y="1934245"/>
            <a:ext cx="8627992" cy="4586134"/>
          </a:xfrm>
          <a:ln>
            <a:noFill/>
          </a:ln>
        </p:spPr>
        <p:txBody>
          <a:bodyPr/>
          <a:lstStyle/>
          <a:p>
            <a:pPr>
              <a:spcBef>
                <a:spcPts val="20"/>
              </a:spcBef>
              <a:buFont typeface="Arial"/>
              <a:buChar char="•"/>
              <a:tabLst>
                <a:tab pos="182880" algn="l"/>
              </a:tabLst>
            </a:pPr>
            <a:r>
              <a:rPr lang="en-US" sz="2400" dirty="0">
                <a:latin typeface="Calibri"/>
                <a:cs typeface="Calibri"/>
              </a:rPr>
              <a:t>Budget deal</a:t>
            </a:r>
          </a:p>
          <a:p>
            <a:pPr lvl="1">
              <a:spcBef>
                <a:spcPts val="20"/>
              </a:spcBef>
              <a:buFont typeface="Arial"/>
              <a:buChar char="•"/>
              <a:tabLst>
                <a:tab pos="182880" algn="l"/>
              </a:tabLst>
            </a:pPr>
            <a:r>
              <a:rPr lang="en-US" sz="2400" dirty="0">
                <a:latin typeface="Calibri"/>
                <a:cs typeface="Calibri"/>
              </a:rPr>
              <a:t>Appropriations  </a:t>
            </a:r>
          </a:p>
          <a:p>
            <a:pPr lvl="2">
              <a:spcBef>
                <a:spcPts val="20"/>
              </a:spcBef>
              <a:buFont typeface="Arial"/>
              <a:buChar char="•"/>
              <a:tabLst>
                <a:tab pos="182880" algn="l"/>
              </a:tabLst>
            </a:pPr>
            <a:r>
              <a:rPr lang="en-US" dirty="0">
                <a:latin typeface="Calibri"/>
                <a:cs typeface="Calibri"/>
              </a:rPr>
              <a:t>House</a:t>
            </a:r>
          </a:p>
          <a:p>
            <a:pPr lvl="2">
              <a:spcBef>
                <a:spcPts val="20"/>
              </a:spcBef>
              <a:buFont typeface="Arial"/>
              <a:buChar char="•"/>
              <a:tabLst>
                <a:tab pos="182880" algn="l"/>
              </a:tabLst>
            </a:pPr>
            <a:r>
              <a:rPr lang="en-US" dirty="0">
                <a:latin typeface="Calibri"/>
                <a:cs typeface="Calibri"/>
              </a:rPr>
              <a:t>Senate</a:t>
            </a:r>
          </a:p>
          <a:p>
            <a:pPr>
              <a:spcBef>
                <a:spcPts val="20"/>
              </a:spcBef>
              <a:tabLst>
                <a:tab pos="182880" algn="l"/>
              </a:tabLst>
            </a:pPr>
            <a:endParaRPr lang="en-US" sz="2400" dirty="0">
              <a:latin typeface="Calibri"/>
              <a:cs typeface="Calibri"/>
            </a:endParaRPr>
          </a:p>
          <a:p>
            <a:pPr>
              <a:spcBef>
                <a:spcPts val="20"/>
              </a:spcBef>
              <a:buFont typeface="Arial"/>
              <a:buChar char="•"/>
              <a:tabLst>
                <a:tab pos="182880" algn="l"/>
              </a:tabLst>
            </a:pPr>
            <a:r>
              <a:rPr lang="en-US" sz="2400" dirty="0">
                <a:latin typeface="Calibri"/>
                <a:cs typeface="Calibri"/>
              </a:rPr>
              <a:t>Department of Labor Secretary Eugene Scalia confirmed</a:t>
            </a:r>
          </a:p>
          <a:p>
            <a:pPr>
              <a:spcBef>
                <a:spcPts val="20"/>
              </a:spcBef>
              <a:buFont typeface="Arial"/>
              <a:buChar char="•"/>
              <a:tabLst>
                <a:tab pos="182880" algn="l"/>
              </a:tabLst>
            </a:pPr>
            <a:endParaRPr lang="en-US" sz="2400" dirty="0">
              <a:latin typeface="Calibri"/>
              <a:cs typeface="Calibri"/>
            </a:endParaRPr>
          </a:p>
          <a:p>
            <a:pPr marL="0" indent="0">
              <a:spcBef>
                <a:spcPts val="20"/>
              </a:spcBef>
              <a:buNone/>
              <a:tabLst>
                <a:tab pos="182880" algn="l"/>
              </a:tabLst>
            </a:pPr>
            <a:endParaRPr lang="en-US" sz="2400" dirty="0">
              <a:latin typeface="Calibri"/>
              <a:cs typeface="Calibri"/>
            </a:endParaRPr>
          </a:p>
          <a:p>
            <a:pPr>
              <a:spcBef>
                <a:spcPts val="20"/>
              </a:spcBef>
              <a:buFont typeface="Arial"/>
              <a:buChar char="•"/>
              <a:tabLst>
                <a:tab pos="182880" algn="l"/>
              </a:tabLst>
            </a:pPr>
            <a:r>
              <a:rPr lang="en-US" sz="2400" dirty="0">
                <a:latin typeface="Calibri"/>
                <a:cs typeface="Calibri"/>
                <a:hlinkClick r:id="rId3"/>
              </a:rPr>
              <a:t>NDEAM – National Disability Employment Awareness Month</a:t>
            </a:r>
            <a:endParaRPr lang="en-US" sz="2400" dirty="0">
              <a:latin typeface="Calibri"/>
              <a:cs typeface="Calibri"/>
            </a:endParaRPr>
          </a:p>
          <a:p>
            <a:pPr marL="0" indent="0" algn="ctr">
              <a:spcBef>
                <a:spcPts val="20"/>
              </a:spcBef>
              <a:buNone/>
              <a:tabLst>
                <a:tab pos="182880" algn="l"/>
              </a:tabLst>
            </a:pPr>
            <a:r>
              <a:rPr lang="en-US" sz="2400" dirty="0">
                <a:latin typeface="Calibri"/>
                <a:cs typeface="Calibri"/>
              </a:rPr>
              <a:t>“The Right Talent, Right Now”</a:t>
            </a:r>
          </a:p>
          <a:p>
            <a:pPr>
              <a:spcBef>
                <a:spcPts val="20"/>
              </a:spcBef>
              <a:buFont typeface="Arial"/>
              <a:buChar char="•"/>
              <a:tabLst>
                <a:tab pos="182880" algn="l"/>
              </a:tabLst>
            </a:pPr>
            <a:endParaRPr lang="en-US" sz="2400" dirty="0">
              <a:latin typeface="Calibri"/>
              <a:cs typeface="Calibri"/>
            </a:endParaRPr>
          </a:p>
          <a:p>
            <a:pPr marL="0" indent="0">
              <a:spcBef>
                <a:spcPts val="20"/>
              </a:spcBef>
              <a:buNone/>
              <a:tabLst>
                <a:tab pos="182880" algn="l"/>
              </a:tabLst>
            </a:pPr>
            <a:endParaRPr lang="en-US" sz="2400" dirty="0">
              <a:latin typeface="Calibri"/>
              <a:cs typeface="Calibri"/>
            </a:endParaRPr>
          </a:p>
          <a:p>
            <a:pPr>
              <a:spcBef>
                <a:spcPts val="20"/>
              </a:spcBef>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8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4"/>
          <a:stretch>
            <a:fillRect/>
          </a:stretch>
        </p:blipFill>
        <p:spPr>
          <a:xfrm>
            <a:off x="8149266" y="80364"/>
            <a:ext cx="952549" cy="482625"/>
          </a:xfrm>
          <a:prstGeom prst="rect">
            <a:avLst/>
          </a:prstGeom>
        </p:spPr>
      </p:pic>
      <p:pic>
        <p:nvPicPr>
          <p:cNvPr id="2" name="Picture 2"/>
          <p:cNvPicPr>
            <a:picLocks noChangeAspect="1"/>
          </p:cNvPicPr>
          <p:nvPr/>
        </p:nvPicPr>
        <p:blipFill>
          <a:blip r:embed="rId5"/>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38073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57200" y="716947"/>
            <a:ext cx="8229600" cy="9557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Federal Policy Update</a:t>
            </a:r>
          </a:p>
        </p:txBody>
      </p:sp>
      <p:sp>
        <p:nvSpPr>
          <p:cNvPr id="5" name="Content Placeholder 4"/>
          <p:cNvSpPr>
            <a:spLocks noGrp="1"/>
          </p:cNvSpPr>
          <p:nvPr>
            <p:ph idx="1"/>
          </p:nvPr>
        </p:nvSpPr>
        <p:spPr>
          <a:xfrm>
            <a:off x="309633" y="1599952"/>
            <a:ext cx="8627992" cy="4920428"/>
          </a:xfrm>
          <a:ln>
            <a:noFill/>
          </a:ln>
        </p:spPr>
        <p:txBody>
          <a:bodyPr/>
          <a:lstStyle/>
          <a:p>
            <a:pPr>
              <a:spcBef>
                <a:spcPts val="20"/>
              </a:spcBef>
              <a:tabLst>
                <a:tab pos="182880" algn="l"/>
              </a:tabLst>
            </a:pPr>
            <a:r>
              <a:rPr lang="en-US" sz="2800" dirty="0">
                <a:latin typeface="Calibri"/>
                <a:cs typeface="Calibri"/>
                <a:hlinkClick r:id="rId3"/>
              </a:rPr>
              <a:t>Department of Education Guidance on Postsecondary Opportunities and Success for Students and Youth with Disabilities</a:t>
            </a:r>
            <a:endParaRPr lang="en-US" sz="2800" dirty="0">
              <a:latin typeface="Calibri"/>
              <a:cs typeface="Calibri"/>
            </a:endParaRPr>
          </a:p>
          <a:p>
            <a:pPr>
              <a:spcBef>
                <a:spcPts val="20"/>
              </a:spcBef>
              <a:tabLst>
                <a:tab pos="182880" algn="l"/>
              </a:tabLst>
            </a:pPr>
            <a:r>
              <a:rPr lang="en-US" sz="2800" dirty="0">
                <a:latin typeface="Calibri"/>
                <a:cs typeface="Calibri"/>
              </a:rPr>
              <a:t>What does it say?? </a:t>
            </a:r>
          </a:p>
          <a:p>
            <a:pPr>
              <a:spcBef>
                <a:spcPts val="20"/>
              </a:spcBef>
              <a:tabLst>
                <a:tab pos="182880" algn="l"/>
              </a:tabLst>
            </a:pPr>
            <a:endParaRPr lang="en-US" sz="2800" dirty="0">
              <a:latin typeface="Calibri"/>
              <a:cs typeface="Calibri"/>
            </a:endParaRPr>
          </a:p>
          <a:p>
            <a:pPr>
              <a:spcBef>
                <a:spcPts val="20"/>
              </a:spcBef>
              <a:tabLst>
                <a:tab pos="182880" algn="l"/>
              </a:tabLst>
            </a:pPr>
            <a:r>
              <a:rPr lang="en-US" sz="2800" dirty="0">
                <a:latin typeface="Calibri"/>
                <a:cs typeface="Calibri"/>
              </a:rPr>
              <a:t>IDEA Part B funds and VR funds MAY be used to support students with disabilities in:</a:t>
            </a:r>
          </a:p>
          <a:p>
            <a:pPr lvl="1">
              <a:spcBef>
                <a:spcPts val="20"/>
              </a:spcBef>
              <a:tabLst>
                <a:tab pos="182880" algn="l"/>
              </a:tabLst>
            </a:pPr>
            <a:r>
              <a:rPr lang="en-US" dirty="0">
                <a:latin typeface="Calibri"/>
                <a:cs typeface="Calibri"/>
              </a:rPr>
              <a:t>Dual enrollment programs</a:t>
            </a:r>
          </a:p>
          <a:p>
            <a:pPr lvl="1">
              <a:spcBef>
                <a:spcPts val="20"/>
              </a:spcBef>
              <a:tabLst>
                <a:tab pos="182880" algn="l"/>
              </a:tabLst>
            </a:pPr>
            <a:r>
              <a:rPr lang="en-US" dirty="0">
                <a:latin typeface="Calibri"/>
                <a:cs typeface="Calibri"/>
              </a:rPr>
              <a:t>Comprehensive Transition Programs(CTPs)</a:t>
            </a:r>
          </a:p>
          <a:p>
            <a:pPr>
              <a:spcBef>
                <a:spcPts val="20"/>
              </a:spcBef>
              <a:tabLst>
                <a:tab pos="182880" algn="l"/>
              </a:tabLst>
            </a:pPr>
            <a:r>
              <a:rPr lang="en-US" sz="2800" dirty="0">
                <a:latin typeface="Calibri"/>
                <a:cs typeface="Calibri"/>
              </a:rPr>
              <a:t>Students with disabilities who participate in CTPs can receive Federal student financial aid</a:t>
            </a:r>
          </a:p>
          <a:p>
            <a:pPr>
              <a:spcBef>
                <a:spcPts val="20"/>
              </a:spcBef>
              <a:buFont typeface="Arial"/>
              <a:buChar char="•"/>
              <a:tabLst>
                <a:tab pos="182880" algn="l"/>
              </a:tabLst>
            </a:pPr>
            <a:endParaRPr lang="en-US" sz="2400" dirty="0">
              <a:latin typeface="Calibri"/>
              <a:cs typeface="Calibri"/>
            </a:endParaRPr>
          </a:p>
          <a:p>
            <a:pPr marL="0" indent="0">
              <a:spcBef>
                <a:spcPts val="20"/>
              </a:spcBef>
              <a:buNone/>
              <a:tabLst>
                <a:tab pos="182880" algn="l"/>
              </a:tabLst>
            </a:pPr>
            <a:endParaRPr lang="en-US" sz="2400" dirty="0">
              <a:latin typeface="Calibri"/>
              <a:cs typeface="Calibri"/>
            </a:endParaRPr>
          </a:p>
          <a:p>
            <a:pPr>
              <a:spcBef>
                <a:spcPts val="20"/>
              </a:spcBef>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8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4"/>
          <a:stretch>
            <a:fillRect/>
          </a:stretch>
        </p:blipFill>
        <p:spPr>
          <a:xfrm>
            <a:off x="8149266" y="80364"/>
            <a:ext cx="952549" cy="482625"/>
          </a:xfrm>
          <a:prstGeom prst="rect">
            <a:avLst/>
          </a:prstGeom>
        </p:spPr>
      </p:pic>
      <p:pic>
        <p:nvPicPr>
          <p:cNvPr id="2" name="Picture 2"/>
          <p:cNvPicPr>
            <a:picLocks noChangeAspect="1"/>
          </p:cNvPicPr>
          <p:nvPr/>
        </p:nvPicPr>
        <p:blipFill>
          <a:blip r:embed="rId5"/>
          <a:stretch>
            <a:fillRect/>
          </a:stretch>
        </p:blipFill>
        <p:spPr>
          <a:xfrm>
            <a:off x="7372167" y="6374831"/>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04252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57200" y="716947"/>
            <a:ext cx="8229600" cy="9557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a:latin typeface="Calibri" panose="020F0502020204030204" pitchFamily="34" charset="0"/>
                <a:cs typeface="Calibri" panose="020F0502020204030204" pitchFamily="34" charset="0"/>
                <a:hlinkClick r:id="rId3"/>
              </a:rPr>
              <a:t>Employment for Veterans with Disabilities</a:t>
            </a:r>
            <a:br>
              <a:rPr lang="en-US" sz="4000" b="1" dirty="0">
                <a:latin typeface="Calibri" panose="020F0502020204030204" pitchFamily="34" charset="0"/>
                <a:cs typeface="Calibri" panose="020F0502020204030204" pitchFamily="34" charset="0"/>
              </a:rPr>
            </a:b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309633" y="1934245"/>
            <a:ext cx="8627992" cy="4586134"/>
          </a:xfrm>
          <a:ln>
            <a:noFill/>
          </a:ln>
        </p:spPr>
        <p:txBody>
          <a:bodyPr/>
          <a:lstStyle/>
          <a:p>
            <a:pPr>
              <a:spcBef>
                <a:spcPts val="20"/>
              </a:spcBef>
              <a:tabLst>
                <a:tab pos="182880" algn="l"/>
              </a:tabLst>
            </a:pPr>
            <a:r>
              <a:rPr lang="en-US" sz="2800" dirty="0">
                <a:latin typeface="Calibri"/>
                <a:cs typeface="Calibri"/>
              </a:rPr>
              <a:t>ODEP/SEED  (State Exchange on Employment &amp; Disability) with National Conference of State Legislators (NCSL):</a:t>
            </a:r>
          </a:p>
          <a:p>
            <a:pPr lvl="1">
              <a:spcBef>
                <a:spcPts val="20"/>
              </a:spcBef>
              <a:tabLst>
                <a:tab pos="182880" algn="l"/>
              </a:tabLst>
            </a:pPr>
            <a:r>
              <a:rPr lang="en-US" dirty="0">
                <a:latin typeface="Calibri"/>
                <a:cs typeface="Calibri"/>
              </a:rPr>
              <a:t>Twelve policy options for states to facilitate transition into the civilian workforce. </a:t>
            </a:r>
          </a:p>
          <a:p>
            <a:pPr lvl="1">
              <a:spcBef>
                <a:spcPts val="20"/>
              </a:spcBef>
              <a:tabLst>
                <a:tab pos="182880" algn="l"/>
              </a:tabLst>
            </a:pPr>
            <a:r>
              <a:rPr lang="en-US" dirty="0">
                <a:latin typeface="Calibri"/>
                <a:cs typeface="Calibri"/>
              </a:rPr>
              <a:t>Highlight multiple strategies states are using to remove employment barriers, including employer incentives, apprenticeships, on-the-job training, veteran-owned business preferences, and preventing employment discrimination. </a:t>
            </a:r>
          </a:p>
          <a:p>
            <a:pPr>
              <a:spcBef>
                <a:spcPts val="20"/>
              </a:spcBef>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8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4"/>
          <a:stretch>
            <a:fillRect/>
          </a:stretch>
        </p:blipFill>
        <p:spPr>
          <a:xfrm>
            <a:off x="8149266" y="80364"/>
            <a:ext cx="952549" cy="482625"/>
          </a:xfrm>
          <a:prstGeom prst="rect">
            <a:avLst/>
          </a:prstGeom>
        </p:spPr>
      </p:pic>
      <p:pic>
        <p:nvPicPr>
          <p:cNvPr id="2" name="Picture 2"/>
          <p:cNvPicPr>
            <a:picLocks noChangeAspect="1"/>
          </p:cNvPicPr>
          <p:nvPr/>
        </p:nvPicPr>
        <p:blipFill>
          <a:blip r:embed="rId5"/>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08061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598D4E-1108-4520-A32F-6D760544203A}"/>
              </a:ext>
            </a:extLst>
          </p:cNvPr>
          <p:cNvGrpSpPr/>
          <p:nvPr/>
        </p:nvGrpSpPr>
        <p:grpSpPr>
          <a:xfrm>
            <a:off x="0" y="0"/>
            <a:ext cx="9144000" cy="6858000"/>
            <a:chOff x="0" y="0"/>
            <a:chExt cx="9144000" cy="685800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Image result for unh iod">
              <a:extLst>
                <a:ext uri="{FF2B5EF4-FFF2-40B4-BE49-F238E27FC236}">
                  <a16:creationId xmlns:a16="http://schemas.microsoft.com/office/drawing/2014/main" id="{C9E716EE-4C23-41B8-9A0E-7D4F45ED4E86}"/>
                </a:ext>
              </a:extLst>
            </p:cNvPr>
            <p:cNvPicPr/>
            <p:nvPr/>
          </p:nvPicPr>
          <p:blipFill rotWithShape="1">
            <a:blip r:embed="rId6">
              <a:extLst>
                <a:ext uri="{28A0092B-C50C-407E-A947-70E740481C1C}">
                  <a14:useLocalDpi xmlns:a14="http://schemas.microsoft.com/office/drawing/2010/main" val="0"/>
                </a:ext>
              </a:extLst>
            </a:blip>
            <a:srcRect l="29562" t="35836" r="21898" b="24940"/>
            <a:stretch/>
          </p:blipFill>
          <p:spPr bwMode="auto">
            <a:xfrm>
              <a:off x="10160" y="0"/>
              <a:ext cx="2047240" cy="2514600"/>
            </a:xfrm>
            <a:prstGeom prst="rect">
              <a:avLst/>
            </a:prstGeom>
            <a:noFill/>
            <a:ln>
              <a:noFill/>
            </a:ln>
            <a:extLst>
              <a:ext uri="{53640926-AAD7-44D8-BBD7-CCE9431645EC}">
                <a14:shadowObscured xmlns:a14="http://schemas.microsoft.com/office/drawing/2010/main"/>
              </a:ext>
            </a:extLst>
          </p:spPr>
        </p:pic>
      </p:grpSp>
      <p:sp>
        <p:nvSpPr>
          <p:cNvPr id="2053" name="Title 1"/>
          <p:cNvSpPr txBox="1">
            <a:spLocks/>
          </p:cNvSpPr>
          <p:nvPr/>
        </p:nvSpPr>
        <p:spPr bwMode="auto">
          <a:xfrm>
            <a:off x="152400" y="2819400"/>
            <a:ext cx="525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sz="2200" dirty="0">
              <a:solidFill>
                <a:schemeClr val="tx2"/>
              </a:solidFill>
            </a:endParaRPr>
          </a:p>
          <a:p>
            <a:pPr algn="ctr"/>
            <a:endParaRPr lang="en-US" sz="4400" dirty="0">
              <a:solidFill>
                <a:schemeClr val="tx2"/>
              </a:solidFill>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4003"/>
            <a:ext cx="9144000" cy="2286000"/>
          </a:xfrm>
          <a:prstGeom prst="rect">
            <a:avLst/>
          </a:prstGeom>
        </p:spPr>
      </p:pic>
      <p:sp>
        <p:nvSpPr>
          <p:cNvPr id="8" name="Subtitle 2"/>
          <p:cNvSpPr txBox="1">
            <a:spLocks/>
          </p:cNvSpPr>
          <p:nvPr/>
        </p:nvSpPr>
        <p:spPr bwMode="auto">
          <a:xfrm>
            <a:off x="5867400" y="5038986"/>
            <a:ext cx="3124200"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20000"/>
              </a:spcBef>
            </a:pPr>
            <a:r>
              <a:rPr lang="en-US" sz="2800" dirty="0">
                <a:solidFill>
                  <a:schemeClr val="bg1"/>
                </a:solidFill>
              </a:rPr>
              <a:t>FRIDAY</a:t>
            </a:r>
          </a:p>
          <a:p>
            <a:pPr algn="ctr">
              <a:spcBef>
                <a:spcPct val="20000"/>
              </a:spcBef>
            </a:pPr>
            <a:r>
              <a:rPr lang="en-US" sz="2400" dirty="0">
                <a:solidFill>
                  <a:schemeClr val="bg1"/>
                </a:solidFill>
              </a:rPr>
              <a:t>October 4, 2019</a:t>
            </a:r>
          </a:p>
        </p:txBody>
      </p:sp>
      <p:pic>
        <p:nvPicPr>
          <p:cNvPr id="2" name="nTIDE-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62600" y="4876800"/>
            <a:ext cx="533400" cy="533400"/>
          </a:xfrm>
          <a:prstGeom prst="rect">
            <a:avLst/>
          </a:prstGeom>
        </p:spPr>
      </p:pic>
    </p:spTree>
    <p:extLst>
      <p:ext uri="{BB962C8B-B14F-4D97-AF65-F5344CB8AC3E}">
        <p14:creationId xmlns:p14="http://schemas.microsoft.com/office/powerpoint/2010/main" val="2872347"/>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35" objId="3"/>
        <p14:triggerEvt type="onClick" time="1635" objId="3"/>
        <p14:pauseEvt time="6549" objId="3"/>
        <p14:seekEvt time="6549" objId="3" seek="4826"/>
        <p14:resumeEvt time="6549" objId="3"/>
        <p14:pauseEvt time="41954" objId="3"/>
        <p14:seekEvt time="41954" objId="3" seek="40190"/>
        <p14:resumeEvt time="41954" objId="3"/>
        <p14:stopEvt time="46606"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268288" y="716947"/>
            <a:ext cx="8418512" cy="9557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a:latin typeface="Calibri" panose="020F0502020204030204" pitchFamily="34" charset="0"/>
                <a:cs typeface="Calibri" panose="020F0502020204030204" pitchFamily="34" charset="0"/>
                <a:hlinkClick r:id="rId3"/>
              </a:rPr>
              <a:t>Yes, Youth Can Work and Still Receive SSI</a:t>
            </a:r>
            <a:endParaRPr lang="en-US" sz="36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309633" y="1599952"/>
            <a:ext cx="8627992" cy="4920428"/>
          </a:xfrm>
          <a:ln>
            <a:noFill/>
          </a:ln>
        </p:spPr>
        <p:txBody>
          <a:bodyPr/>
          <a:lstStyle/>
          <a:p>
            <a:pPr>
              <a:spcBef>
                <a:spcPts val="20"/>
              </a:spcBef>
              <a:buFont typeface="Arial"/>
              <a:buChar char="•"/>
              <a:tabLst>
                <a:tab pos="182880" algn="l"/>
              </a:tabLst>
            </a:pPr>
            <a:endParaRPr lang="en-US" sz="2400" dirty="0">
              <a:latin typeface="Calibri"/>
              <a:cs typeface="Calibri"/>
            </a:endParaRPr>
          </a:p>
          <a:p>
            <a:pPr>
              <a:spcBef>
                <a:spcPts val="20"/>
              </a:spcBef>
              <a:tabLst>
                <a:tab pos="182880" algn="l"/>
              </a:tabLst>
            </a:pPr>
            <a:r>
              <a:rPr lang="en-US" sz="2800" dirty="0">
                <a:latin typeface="Calibri"/>
                <a:cs typeface="Calibri"/>
              </a:rPr>
              <a:t>Targeted to youth who are blind or visually impaired</a:t>
            </a:r>
          </a:p>
          <a:p>
            <a:pPr>
              <a:spcBef>
                <a:spcPts val="20"/>
              </a:spcBef>
              <a:tabLst>
                <a:tab pos="182880" algn="l"/>
              </a:tabLst>
            </a:pPr>
            <a:endParaRPr lang="en-US" sz="2800" dirty="0">
              <a:latin typeface="Calibri"/>
              <a:cs typeface="Calibri"/>
            </a:endParaRPr>
          </a:p>
          <a:p>
            <a:pPr>
              <a:spcBef>
                <a:spcPts val="20"/>
              </a:spcBef>
              <a:tabLst>
                <a:tab pos="182880" algn="l"/>
              </a:tabLst>
            </a:pPr>
            <a:r>
              <a:rPr lang="en-US" sz="2800" dirty="0">
                <a:latin typeface="Calibri"/>
                <a:cs typeface="Calibri"/>
              </a:rPr>
              <a:t>SSI fact sheets targeted to youth and/or parents</a:t>
            </a:r>
          </a:p>
          <a:p>
            <a:pPr lvl="1">
              <a:spcBef>
                <a:spcPts val="20"/>
              </a:spcBef>
              <a:tabLst>
                <a:tab pos="182880" algn="l"/>
              </a:tabLst>
            </a:pPr>
            <a:r>
              <a:rPr lang="en-US" dirty="0">
                <a:latin typeface="Calibri"/>
                <a:cs typeface="Calibri"/>
              </a:rPr>
              <a:t>Includes work incentives, calculations ad links to more information</a:t>
            </a:r>
          </a:p>
          <a:p>
            <a:pPr>
              <a:spcBef>
                <a:spcPts val="20"/>
              </a:spcBef>
              <a:tabLst>
                <a:tab pos="182880" algn="l"/>
              </a:tabLst>
            </a:pPr>
            <a:endParaRPr lang="en-US" sz="2800" dirty="0">
              <a:latin typeface="Calibri"/>
              <a:cs typeface="Calibri"/>
            </a:endParaRPr>
          </a:p>
          <a:p>
            <a:pPr>
              <a:spcBef>
                <a:spcPts val="20"/>
              </a:spcBef>
              <a:tabLst>
                <a:tab pos="182880" algn="l"/>
              </a:tabLst>
            </a:pPr>
            <a:r>
              <a:rPr lang="en-US" sz="2800" dirty="0">
                <a:latin typeface="Calibri"/>
                <a:cs typeface="Calibri"/>
              </a:rPr>
              <a:t>Published by RRTC on Employment for Individuals with Blindness or Other Visual Impairments at Mississippi State</a:t>
            </a:r>
          </a:p>
          <a:p>
            <a:pPr>
              <a:spcBef>
                <a:spcPts val="20"/>
              </a:spcBef>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8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4"/>
          <a:stretch>
            <a:fillRect/>
          </a:stretch>
        </p:blipFill>
        <p:spPr>
          <a:xfrm>
            <a:off x="8149266" y="80364"/>
            <a:ext cx="952549" cy="482625"/>
          </a:xfrm>
          <a:prstGeom prst="rect">
            <a:avLst/>
          </a:prstGeom>
        </p:spPr>
      </p:pic>
      <p:pic>
        <p:nvPicPr>
          <p:cNvPr id="2" name="Picture 2"/>
          <p:cNvPicPr>
            <a:picLocks noChangeAspect="1"/>
          </p:cNvPicPr>
          <p:nvPr/>
        </p:nvPicPr>
        <p:blipFill>
          <a:blip r:embed="rId5"/>
          <a:stretch>
            <a:fillRect/>
          </a:stretch>
        </p:blipFill>
        <p:spPr>
          <a:xfrm>
            <a:off x="7372167" y="6374831"/>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14957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57200" y="716947"/>
            <a:ext cx="8229600" cy="9557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hlinkClick r:id="rId3"/>
              </a:rPr>
              <a:t>Neurodiversity in the Workplace</a:t>
            </a:r>
            <a:br>
              <a:rPr lang="en-US" sz="4000" b="1" dirty="0">
                <a:latin typeface="Calibri" panose="020F0502020204030204" pitchFamily="34" charset="0"/>
                <a:cs typeface="Calibri" panose="020F0502020204030204" pitchFamily="34" charset="0"/>
              </a:rPr>
            </a:b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309633" y="1672656"/>
            <a:ext cx="8627992" cy="4847723"/>
          </a:xfrm>
          <a:ln>
            <a:noFill/>
          </a:ln>
        </p:spPr>
        <p:txBody>
          <a:bodyPr/>
          <a:lstStyle/>
          <a:p>
            <a:pPr>
              <a:spcBef>
                <a:spcPts val="20"/>
              </a:spcBef>
              <a:buFont typeface="Arial"/>
              <a:buChar char="•"/>
              <a:tabLst>
                <a:tab pos="182880" algn="l"/>
              </a:tabLst>
            </a:pPr>
            <a:r>
              <a:rPr lang="en-US" sz="2800" dirty="0">
                <a:latin typeface="Calibri"/>
                <a:cs typeface="Calibri"/>
              </a:rPr>
              <a:t>EARN/ODEP: The Employer Assistance and Resource Network on Disability Inclusion: </a:t>
            </a:r>
          </a:p>
          <a:p>
            <a:pPr lvl="1">
              <a:spcBef>
                <a:spcPts val="20"/>
              </a:spcBef>
              <a:buFont typeface="Arial"/>
              <a:buChar char="•"/>
              <a:tabLst>
                <a:tab pos="182880" algn="l"/>
              </a:tabLst>
            </a:pPr>
            <a:r>
              <a:rPr lang="en-US" dirty="0">
                <a:latin typeface="Calibri"/>
                <a:cs typeface="Calibri"/>
              </a:rPr>
              <a:t>defines neurodiversity, </a:t>
            </a:r>
          </a:p>
          <a:p>
            <a:pPr lvl="1">
              <a:spcBef>
                <a:spcPts val="20"/>
              </a:spcBef>
              <a:buFont typeface="Arial"/>
              <a:buChar char="•"/>
              <a:tabLst>
                <a:tab pos="182880" algn="l"/>
              </a:tabLst>
            </a:pPr>
            <a:r>
              <a:rPr lang="en-US" dirty="0">
                <a:latin typeface="Calibri"/>
                <a:cs typeface="Calibri"/>
              </a:rPr>
              <a:t>explores its benefits for employers and employees, </a:t>
            </a:r>
          </a:p>
          <a:p>
            <a:pPr lvl="1">
              <a:spcBef>
                <a:spcPts val="20"/>
              </a:spcBef>
              <a:buFont typeface="Arial"/>
              <a:buChar char="•"/>
              <a:tabLst>
                <a:tab pos="182880" algn="l"/>
              </a:tabLst>
            </a:pPr>
            <a:r>
              <a:rPr lang="en-US" dirty="0">
                <a:latin typeface="Calibri"/>
                <a:cs typeface="Calibri"/>
              </a:rPr>
              <a:t>in-depth discussion of accommodating people with neurocognitive disabilities. </a:t>
            </a:r>
          </a:p>
          <a:p>
            <a:pPr lvl="1">
              <a:spcBef>
                <a:spcPts val="20"/>
              </a:spcBef>
              <a:buFont typeface="Arial"/>
              <a:buChar char="•"/>
              <a:tabLst>
                <a:tab pos="182880" algn="l"/>
              </a:tabLst>
            </a:pPr>
            <a:r>
              <a:rPr lang="en-US" dirty="0">
                <a:latin typeface="Calibri"/>
                <a:cs typeface="Calibri"/>
              </a:rPr>
              <a:t>includes evaluating job descriptions, modifying interviewing methods, and providing job accommodations in the workplace, </a:t>
            </a:r>
          </a:p>
          <a:p>
            <a:pPr lvl="1">
              <a:spcBef>
                <a:spcPts val="20"/>
              </a:spcBef>
              <a:buFont typeface="Arial"/>
              <a:buChar char="•"/>
              <a:tabLst>
                <a:tab pos="182880" algn="l"/>
              </a:tabLst>
            </a:pPr>
            <a:r>
              <a:rPr lang="en-US" dirty="0">
                <a:latin typeface="Calibri"/>
                <a:cs typeface="Calibri"/>
              </a:rPr>
              <a:t>Hiring initiatives and partnerships</a:t>
            </a:r>
          </a:p>
          <a:p>
            <a:pPr lvl="1">
              <a:spcBef>
                <a:spcPts val="20"/>
              </a:spcBef>
              <a:buFont typeface="Arial"/>
              <a:buChar char="•"/>
              <a:tabLst>
                <a:tab pos="182880" algn="l"/>
              </a:tabLst>
            </a:pPr>
            <a:r>
              <a:rPr lang="en-US" dirty="0" err="1">
                <a:latin typeface="Calibri"/>
                <a:cs typeface="Calibri"/>
              </a:rPr>
              <a:t>Autism@Work</a:t>
            </a:r>
            <a:r>
              <a:rPr lang="en-US" dirty="0">
                <a:latin typeface="Calibri"/>
                <a:cs typeface="Calibri"/>
              </a:rPr>
              <a:t> Employer Roundtable</a:t>
            </a:r>
          </a:p>
          <a:p>
            <a:pPr>
              <a:spcBef>
                <a:spcPts val="20"/>
              </a:spcBef>
              <a:buFont typeface="Arial"/>
              <a:buChar char="•"/>
              <a:tabLst>
                <a:tab pos="182880" algn="l"/>
              </a:tabLst>
            </a:pPr>
            <a:endParaRPr lang="en-US" sz="2400" dirty="0">
              <a:latin typeface="Calibri"/>
              <a:cs typeface="Calibri"/>
            </a:endParaRPr>
          </a:p>
          <a:p>
            <a:pPr marL="0" indent="0">
              <a:spcBef>
                <a:spcPts val="20"/>
              </a:spcBef>
              <a:buNone/>
              <a:tabLst>
                <a:tab pos="182880" algn="l"/>
              </a:tabLst>
            </a:pPr>
            <a:endParaRPr lang="en-US" sz="2400" dirty="0">
              <a:latin typeface="Calibri"/>
              <a:cs typeface="Calibri"/>
            </a:endParaRPr>
          </a:p>
          <a:p>
            <a:pPr>
              <a:spcBef>
                <a:spcPts val="20"/>
              </a:spcBef>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8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4"/>
          <a:stretch>
            <a:fillRect/>
          </a:stretch>
        </p:blipFill>
        <p:spPr>
          <a:xfrm>
            <a:off x="8149266" y="80364"/>
            <a:ext cx="952549" cy="482625"/>
          </a:xfrm>
          <a:prstGeom prst="rect">
            <a:avLst/>
          </a:prstGeom>
        </p:spPr>
      </p:pic>
      <p:pic>
        <p:nvPicPr>
          <p:cNvPr id="2" name="Picture 2"/>
          <p:cNvPicPr>
            <a:picLocks noChangeAspect="1"/>
          </p:cNvPicPr>
          <p:nvPr/>
        </p:nvPicPr>
        <p:blipFill>
          <a:blip r:embed="rId5"/>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58947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57200" y="716947"/>
            <a:ext cx="8229600" cy="9557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hlinkClick r:id="rId3"/>
              </a:rPr>
              <a:t>PROMISE JVR Special Issue</a:t>
            </a: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309633" y="1672656"/>
            <a:ext cx="8627992" cy="4847723"/>
          </a:xfrm>
          <a:ln>
            <a:noFill/>
          </a:ln>
        </p:spPr>
        <p:txBody>
          <a:bodyPr/>
          <a:lstStyle/>
          <a:p>
            <a:pPr>
              <a:spcBef>
                <a:spcPts val="20"/>
              </a:spcBef>
              <a:tabLst>
                <a:tab pos="182880" algn="l"/>
              </a:tabLst>
            </a:pPr>
            <a:r>
              <a:rPr lang="en-US" sz="2400" dirty="0">
                <a:latin typeface="Calibri"/>
                <a:cs typeface="Calibri"/>
              </a:rPr>
              <a:t>16 articles; Volume 51, No 2; open sourced !!</a:t>
            </a:r>
          </a:p>
          <a:p>
            <a:pPr>
              <a:spcBef>
                <a:spcPts val="20"/>
              </a:spcBef>
              <a:tabLst>
                <a:tab pos="182880" algn="l"/>
              </a:tabLst>
            </a:pPr>
            <a:r>
              <a:rPr lang="en-US" sz="2400" dirty="0">
                <a:latin typeface="Calibri"/>
                <a:cs typeface="Calibri"/>
              </a:rPr>
              <a:t>Lessons learned:</a:t>
            </a:r>
          </a:p>
          <a:p>
            <a:pPr lvl="1">
              <a:spcBef>
                <a:spcPts val="20"/>
              </a:spcBef>
              <a:tabLst>
                <a:tab pos="182880" algn="l"/>
              </a:tabLst>
            </a:pPr>
            <a:r>
              <a:rPr lang="en-US" sz="2400" dirty="0">
                <a:latin typeface="Calibri"/>
                <a:cs typeface="Calibri"/>
              </a:rPr>
              <a:t>Effect of work incentive benefits counseling on employment</a:t>
            </a:r>
          </a:p>
          <a:p>
            <a:pPr lvl="1">
              <a:spcBef>
                <a:spcPts val="20"/>
              </a:spcBef>
              <a:tabLst>
                <a:tab pos="182880" algn="l"/>
              </a:tabLst>
            </a:pPr>
            <a:r>
              <a:rPr lang="en-US" sz="2400" dirty="0">
                <a:latin typeface="Calibri"/>
                <a:cs typeface="Calibri"/>
              </a:rPr>
              <a:t>Engaging youth</a:t>
            </a:r>
          </a:p>
          <a:p>
            <a:pPr lvl="1">
              <a:spcBef>
                <a:spcPts val="20"/>
              </a:spcBef>
              <a:tabLst>
                <a:tab pos="182880" algn="l"/>
              </a:tabLst>
            </a:pPr>
            <a:r>
              <a:rPr lang="en-US" sz="2400" dirty="0">
                <a:latin typeface="Calibri"/>
                <a:cs typeface="Calibri"/>
              </a:rPr>
              <a:t>Career and work based learning interventions</a:t>
            </a:r>
          </a:p>
          <a:p>
            <a:pPr lvl="1">
              <a:spcBef>
                <a:spcPts val="20"/>
              </a:spcBef>
              <a:tabLst>
                <a:tab pos="182880" algn="l"/>
              </a:tabLst>
            </a:pPr>
            <a:r>
              <a:rPr lang="en-US" sz="2400" dirty="0">
                <a:latin typeface="Calibri"/>
                <a:cs typeface="Calibri"/>
              </a:rPr>
              <a:t>Employment supports</a:t>
            </a:r>
          </a:p>
          <a:p>
            <a:pPr lvl="1">
              <a:spcBef>
                <a:spcPts val="20"/>
              </a:spcBef>
              <a:tabLst>
                <a:tab pos="182880" algn="l"/>
              </a:tabLst>
            </a:pPr>
            <a:r>
              <a:rPr lang="en-US" sz="2400" dirty="0">
                <a:latin typeface="Calibri"/>
                <a:cs typeface="Calibri"/>
              </a:rPr>
              <a:t>Implications for policy and practice</a:t>
            </a:r>
          </a:p>
          <a:p>
            <a:pPr lvl="1">
              <a:spcBef>
                <a:spcPts val="20"/>
              </a:spcBef>
              <a:tabLst>
                <a:tab pos="182880" algn="l"/>
              </a:tabLst>
            </a:pPr>
            <a:r>
              <a:rPr lang="en-US" sz="2400" dirty="0">
                <a:latin typeface="Calibri"/>
                <a:cs typeface="Calibri"/>
              </a:rPr>
              <a:t>Interagency collaboration</a:t>
            </a:r>
          </a:p>
          <a:p>
            <a:pPr lvl="1">
              <a:spcBef>
                <a:spcPts val="20"/>
              </a:spcBef>
              <a:tabLst>
                <a:tab pos="182880" algn="l"/>
              </a:tabLst>
            </a:pPr>
            <a:r>
              <a:rPr lang="en-US" sz="2400" dirty="0">
                <a:latin typeface="Calibri"/>
                <a:cs typeface="Calibri"/>
              </a:rPr>
              <a:t>Teaching self determination</a:t>
            </a:r>
          </a:p>
          <a:p>
            <a:pPr lvl="1">
              <a:spcBef>
                <a:spcPts val="20"/>
              </a:spcBef>
              <a:tabLst>
                <a:tab pos="182880" algn="l"/>
              </a:tabLst>
            </a:pPr>
            <a:r>
              <a:rPr lang="en-US" sz="2400" dirty="0">
                <a:latin typeface="Calibri"/>
                <a:cs typeface="Calibri"/>
              </a:rPr>
              <a:t>Engaging youth and families</a:t>
            </a:r>
          </a:p>
          <a:p>
            <a:pPr lvl="1">
              <a:spcBef>
                <a:spcPts val="20"/>
              </a:spcBef>
              <a:tabLst>
                <a:tab pos="182880" algn="l"/>
              </a:tabLst>
            </a:pPr>
            <a:r>
              <a:rPr lang="en-US" sz="2400" dirty="0">
                <a:latin typeface="Calibri"/>
                <a:cs typeface="Calibri"/>
              </a:rPr>
              <a:t>Recruiting participants in randomized trials</a:t>
            </a:r>
          </a:p>
          <a:p>
            <a:pPr lvl="1">
              <a:spcBef>
                <a:spcPts val="20"/>
              </a:spcBef>
              <a:tabLst>
                <a:tab pos="182880" algn="l"/>
              </a:tabLst>
            </a:pPr>
            <a:r>
              <a:rPr lang="en-US" sz="2400" dirty="0">
                <a:latin typeface="Calibri"/>
                <a:cs typeface="Calibri"/>
              </a:rPr>
              <a:t>Cost-benefit analysis and sustainability framework…</a:t>
            </a:r>
          </a:p>
          <a:p>
            <a:pPr marL="457200" lvl="1" indent="0">
              <a:spcBef>
                <a:spcPts val="20"/>
              </a:spcBef>
              <a:buNone/>
              <a:tabLst>
                <a:tab pos="182880" algn="l"/>
              </a:tabLst>
            </a:pPr>
            <a:r>
              <a:rPr lang="en-US" sz="2400" dirty="0">
                <a:latin typeface="Calibri"/>
                <a:cs typeface="Calibri"/>
              </a:rPr>
              <a:t>			AND MORE!!!! </a:t>
            </a:r>
          </a:p>
          <a:p>
            <a:pPr lvl="1">
              <a:spcBef>
                <a:spcPts val="20"/>
              </a:spcBef>
              <a:tabLst>
                <a:tab pos="182880" algn="l"/>
              </a:tabLst>
            </a:pPr>
            <a:endParaRPr lang="en-US" sz="2000" dirty="0">
              <a:latin typeface="Calibri"/>
              <a:cs typeface="Calibri"/>
            </a:endParaRPr>
          </a:p>
          <a:p>
            <a:pPr>
              <a:spcBef>
                <a:spcPts val="20"/>
              </a:spcBef>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4"/>
          <a:stretch>
            <a:fillRect/>
          </a:stretch>
        </p:blipFill>
        <p:spPr>
          <a:xfrm>
            <a:off x="8149266" y="80364"/>
            <a:ext cx="952549" cy="482625"/>
          </a:xfrm>
          <a:prstGeom prst="rect">
            <a:avLst/>
          </a:prstGeom>
        </p:spPr>
      </p:pic>
      <p:pic>
        <p:nvPicPr>
          <p:cNvPr id="2" name="Picture 2"/>
          <p:cNvPicPr>
            <a:picLocks noChangeAspect="1"/>
          </p:cNvPicPr>
          <p:nvPr/>
        </p:nvPicPr>
        <p:blipFill>
          <a:blip r:embed="rId5"/>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39484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58807" y="716947"/>
            <a:ext cx="8944337" cy="12172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Post-secondary Transition Programs?? </a:t>
            </a:r>
          </a:p>
        </p:txBody>
      </p:sp>
      <p:sp>
        <p:nvSpPr>
          <p:cNvPr id="5" name="Content Placeholder 4"/>
          <p:cNvSpPr>
            <a:spLocks noGrp="1"/>
          </p:cNvSpPr>
          <p:nvPr>
            <p:ph idx="1"/>
          </p:nvPr>
        </p:nvSpPr>
        <p:spPr>
          <a:xfrm>
            <a:off x="309633" y="1600075"/>
            <a:ext cx="8627992" cy="4920304"/>
          </a:xfrm>
          <a:ln>
            <a:noFill/>
          </a:ln>
        </p:spPr>
        <p:txBody>
          <a:bodyPr/>
          <a:lstStyle/>
          <a:p>
            <a:pPr>
              <a:buFont typeface="Arial"/>
              <a:buChar char="•"/>
              <a:tabLst>
                <a:tab pos="182880" algn="l"/>
              </a:tabLst>
            </a:pPr>
            <a:r>
              <a:rPr lang="en-US" sz="2800" dirty="0">
                <a:latin typeface="Calibri"/>
                <a:cs typeface="Calibri"/>
                <a:hlinkClick r:id="rId3"/>
              </a:rPr>
              <a:t>A systematic review of post-secondary transition interventions for youth with disabilities</a:t>
            </a:r>
            <a:r>
              <a:rPr lang="en-US" sz="2800" dirty="0">
                <a:latin typeface="Calibri"/>
                <a:cs typeface="Calibri"/>
              </a:rPr>
              <a:t>, Lindsay, Lamptey, Cagliostro, </a:t>
            </a:r>
            <a:r>
              <a:rPr lang="en-US" sz="2800" i="1" dirty="0">
                <a:latin typeface="Calibri"/>
                <a:cs typeface="Calibri"/>
              </a:rPr>
              <a:t>Disability and Rehabilitation</a:t>
            </a:r>
            <a:r>
              <a:rPr lang="en-US" sz="2800" dirty="0">
                <a:latin typeface="Calibri"/>
                <a:cs typeface="Calibri"/>
              </a:rPr>
              <a:t>, Vol. 41, 2019,21</a:t>
            </a:r>
          </a:p>
          <a:p>
            <a:pPr lvl="1">
              <a:buFont typeface="Arial"/>
              <a:buChar char="•"/>
              <a:tabLst>
                <a:tab pos="182880" algn="l"/>
              </a:tabLst>
            </a:pPr>
            <a:r>
              <a:rPr lang="en-US" sz="2400" dirty="0">
                <a:latin typeface="Calibri"/>
                <a:cs typeface="Calibri"/>
              </a:rPr>
              <a:t>6 international databases, </a:t>
            </a:r>
            <a:r>
              <a:rPr lang="en-US" sz="2400" dirty="0" err="1">
                <a:latin typeface="Calibri"/>
                <a:cs typeface="Calibri"/>
              </a:rPr>
              <a:t>id’ed</a:t>
            </a:r>
            <a:r>
              <a:rPr lang="en-US" sz="2400" dirty="0">
                <a:latin typeface="Calibri"/>
                <a:cs typeface="Calibri"/>
              </a:rPr>
              <a:t> 18 studies, 1997-2017, 2385 participants 13-28,  focusing on postsecondary education program or intervention</a:t>
            </a:r>
          </a:p>
          <a:p>
            <a:pPr lvl="1">
              <a:buFont typeface="Arial"/>
              <a:buChar char="•"/>
              <a:tabLst>
                <a:tab pos="182880" algn="l"/>
              </a:tabLst>
            </a:pPr>
            <a:r>
              <a:rPr lang="en-US" sz="2400" dirty="0">
                <a:latin typeface="Calibri"/>
                <a:cs typeface="Calibri"/>
              </a:rPr>
              <a:t>Improvement in at least one of the following: college enrollment, self-determination, self-confidence, social and vocational self-efficacy, autonomy, social support, career exploration, and transition skills.</a:t>
            </a: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4"/>
          <a:stretch>
            <a:fillRect/>
          </a:stretch>
        </p:blipFill>
        <p:spPr>
          <a:xfrm>
            <a:off x="8149266" y="80364"/>
            <a:ext cx="952549" cy="482625"/>
          </a:xfrm>
          <a:prstGeom prst="rect">
            <a:avLst/>
          </a:prstGeom>
        </p:spPr>
      </p:pic>
      <p:pic>
        <p:nvPicPr>
          <p:cNvPr id="2" name="Picture 2"/>
          <p:cNvPicPr>
            <a:picLocks noChangeAspect="1"/>
          </p:cNvPicPr>
          <p:nvPr/>
        </p:nvPicPr>
        <p:blipFill>
          <a:blip r:embed="rId5"/>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15932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57200" y="716947"/>
            <a:ext cx="8229600" cy="12172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International</a:t>
            </a:r>
          </a:p>
        </p:txBody>
      </p:sp>
      <p:sp>
        <p:nvSpPr>
          <p:cNvPr id="5" name="Content Placeholder 4"/>
          <p:cNvSpPr>
            <a:spLocks noGrp="1"/>
          </p:cNvSpPr>
          <p:nvPr>
            <p:ph idx="1"/>
          </p:nvPr>
        </p:nvSpPr>
        <p:spPr>
          <a:xfrm>
            <a:off x="309633" y="1904877"/>
            <a:ext cx="8627992" cy="4615502"/>
          </a:xfrm>
          <a:ln>
            <a:noFill/>
          </a:ln>
        </p:spPr>
        <p:txBody>
          <a:bodyPr/>
          <a:lstStyle/>
          <a:p>
            <a:pPr>
              <a:buFont typeface="Arial"/>
              <a:buChar char="•"/>
              <a:tabLst>
                <a:tab pos="182880" algn="l"/>
              </a:tabLst>
            </a:pPr>
            <a:r>
              <a:rPr lang="en-US" sz="2800" dirty="0">
                <a:latin typeface="Calibri" panose="020F0502020204030204" pitchFamily="34" charset="0"/>
                <a:cs typeface="Calibri" panose="020F0502020204030204" pitchFamily="34" charset="0"/>
              </a:rPr>
              <a:t>“</a:t>
            </a:r>
            <a:r>
              <a:rPr lang="en-US" sz="2800" b="1" u="sng" dirty="0">
                <a:latin typeface="Calibri" panose="020F0502020204030204" pitchFamily="34" charset="0"/>
                <a:cs typeface="Calibri" panose="020F0502020204030204" pitchFamily="34" charset="0"/>
                <a:hlinkClick r:id="rId3"/>
              </a:rPr>
              <a:t>Are They Not Nigerians? The Obligation of the State to End Discriminatory Practices Against Persons with Disabilities</a:t>
            </a:r>
            <a:r>
              <a:rPr lang="en-US" sz="2800" dirty="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International Journal of Discrimination and the Law</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Arimoro</a:t>
            </a:r>
            <a:r>
              <a:rPr lang="en-US" sz="2800" dirty="0">
                <a:latin typeface="Calibri" panose="020F0502020204030204" pitchFamily="34" charset="0"/>
                <a:cs typeface="Calibri" panose="020F0502020204030204" pitchFamily="34" charset="0"/>
              </a:rPr>
              <a:t>, vol. 19, no. 2, 2019, pp. 89–109. </a:t>
            </a:r>
          </a:p>
          <a:p>
            <a:pPr>
              <a:buFont typeface="Arial"/>
              <a:buChar char="•"/>
              <a:tabLst>
                <a:tab pos="182880" algn="l"/>
              </a:tabLst>
            </a:pPr>
            <a:endParaRPr lang="en-US" sz="2800" dirty="0">
              <a:latin typeface="Calibri" panose="020F0502020204030204" pitchFamily="34" charset="0"/>
              <a:cs typeface="Calibri" panose="020F0502020204030204" pitchFamily="34" charset="0"/>
            </a:endParaRPr>
          </a:p>
          <a:p>
            <a:pPr>
              <a:buFont typeface="Arial"/>
              <a:buChar char="•"/>
              <a:tabLst>
                <a:tab pos="182880" algn="l"/>
              </a:tabLst>
            </a:pPr>
            <a:r>
              <a:rPr lang="en-US" sz="2800" dirty="0">
                <a:latin typeface="Calibri" panose="020F0502020204030204" pitchFamily="34" charset="0"/>
                <a:cs typeface="Calibri" panose="020F0502020204030204" pitchFamily="34" charset="0"/>
                <a:hlinkClick r:id="rId4"/>
              </a:rPr>
              <a:t>Disability Rights in Botswana: Perspectives of Individuals With Disabilities </a:t>
            </a:r>
            <a:r>
              <a:rPr lang="en-US" sz="2800" dirty="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Journal of Disability Policy Studies, </a:t>
            </a:r>
            <a:r>
              <a:rPr lang="en-US" sz="2800" dirty="0">
                <a:latin typeface="Calibri" panose="020F0502020204030204" pitchFamily="34" charset="0"/>
                <a:cs typeface="Calibri" panose="020F0502020204030204" pitchFamily="34" charset="0"/>
              </a:rPr>
              <a:t>Mukhopadhyay, </a:t>
            </a:r>
            <a:r>
              <a:rPr lang="en-US" sz="2800" dirty="0" err="1">
                <a:latin typeface="Calibri" panose="020F0502020204030204" pitchFamily="34" charset="0"/>
                <a:cs typeface="Calibri" panose="020F0502020204030204" pitchFamily="34" charset="0"/>
              </a:rPr>
              <a:t>Moswela</a:t>
            </a:r>
            <a:r>
              <a:rPr lang="en-US" sz="2800" dirty="0">
                <a:latin typeface="Calibri" panose="020F0502020204030204" pitchFamily="34" charset="0"/>
                <a:cs typeface="Calibri" panose="020F0502020204030204" pitchFamily="34" charset="0"/>
              </a:rPr>
              <a:t> </a:t>
            </a:r>
          </a:p>
          <a:p>
            <a:pPr>
              <a:buFont typeface="Arial"/>
              <a:buChar char="•"/>
              <a:tabLst>
                <a:tab pos="182880" algn="l"/>
              </a:tabLst>
            </a:pPr>
            <a:endParaRPr lang="en-US" sz="2800" dirty="0">
              <a:latin typeface="Calibri" panose="020F0502020204030204" pitchFamily="34" charset="0"/>
              <a:cs typeface="Calibri" panose="020F0502020204030204" pitchFamily="34" charset="0"/>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5"/>
          <a:stretch>
            <a:fillRect/>
          </a:stretch>
        </p:blipFill>
        <p:spPr>
          <a:xfrm>
            <a:off x="8149266" y="80364"/>
            <a:ext cx="952549" cy="482625"/>
          </a:xfrm>
          <a:prstGeom prst="rect">
            <a:avLst/>
          </a:prstGeom>
        </p:spPr>
      </p:pic>
      <p:pic>
        <p:nvPicPr>
          <p:cNvPr id="2" name="Picture 2"/>
          <p:cNvPicPr>
            <a:picLocks noChangeAspect="1"/>
          </p:cNvPicPr>
          <p:nvPr/>
        </p:nvPicPr>
        <p:blipFill>
          <a:blip r:embed="rId6"/>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852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57200" y="716947"/>
            <a:ext cx="8229600" cy="12172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hlinkClick r:id="rId3"/>
              </a:rPr>
              <a:t>Online Dialogue on Transportation</a:t>
            </a: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309633" y="1676275"/>
            <a:ext cx="8627992" cy="4844104"/>
          </a:xfrm>
          <a:ln>
            <a:noFill/>
          </a:ln>
        </p:spPr>
        <p:txBody>
          <a:bodyPr/>
          <a:lstStyle/>
          <a:p>
            <a:pPr>
              <a:buFont typeface="Arial"/>
              <a:buChar char="•"/>
              <a:tabLst>
                <a:tab pos="182880" algn="l"/>
              </a:tabLst>
            </a:pPr>
            <a:r>
              <a:rPr lang="en-US" sz="2800" i="1" dirty="0">
                <a:latin typeface="Calibri"/>
                <a:cs typeface="Calibri"/>
              </a:rPr>
              <a:t>Barriers and Solutions to Complete Trips for All – </a:t>
            </a:r>
            <a:r>
              <a:rPr lang="en-US" sz="2800" dirty="0">
                <a:latin typeface="Calibri"/>
                <a:cs typeface="Calibri"/>
              </a:rPr>
              <a:t>extended until October 7! </a:t>
            </a:r>
          </a:p>
          <a:p>
            <a:pPr>
              <a:buFont typeface="Arial" panose="020B0604020202020204" pitchFamily="34" charset="0"/>
              <a:buChar char="•"/>
              <a:tabLst>
                <a:tab pos="182880" algn="l"/>
              </a:tabLst>
            </a:pPr>
            <a:r>
              <a:rPr lang="en-US" sz="2800" dirty="0">
                <a:latin typeface="Calibri"/>
                <a:cs typeface="Calibri"/>
              </a:rPr>
              <a:t>ODEP series of dialogues to gather input and ideas from the public and stakeholders. This project with DOT/FTA</a:t>
            </a:r>
          </a:p>
          <a:p>
            <a:pPr lvl="1">
              <a:buFont typeface="Arial" panose="020B0604020202020204" pitchFamily="34" charset="0"/>
              <a:buChar char="•"/>
              <a:tabLst>
                <a:tab pos="182880" algn="l"/>
              </a:tabLst>
            </a:pPr>
            <a:r>
              <a:rPr lang="en-US" sz="2400" dirty="0">
                <a:latin typeface="Calibri"/>
                <a:cs typeface="Calibri"/>
              </a:rPr>
              <a:t> </a:t>
            </a:r>
            <a:r>
              <a:rPr lang="en-US" dirty="0">
                <a:latin typeface="Calibri"/>
                <a:cs typeface="Calibri"/>
              </a:rPr>
              <a:t>Trip Planning and Monitoring</a:t>
            </a:r>
          </a:p>
          <a:p>
            <a:pPr lvl="1">
              <a:buFont typeface="Arial"/>
              <a:buChar char="•"/>
              <a:tabLst>
                <a:tab pos="182880" algn="l"/>
              </a:tabLst>
            </a:pPr>
            <a:r>
              <a:rPr lang="en-US" dirty="0">
                <a:latin typeface="Calibri"/>
                <a:cs typeface="Calibri"/>
              </a:rPr>
              <a:t>Payment</a:t>
            </a:r>
          </a:p>
          <a:p>
            <a:pPr lvl="1">
              <a:buFont typeface="Arial"/>
              <a:buChar char="•"/>
              <a:tabLst>
                <a:tab pos="182880" algn="l"/>
              </a:tabLst>
            </a:pPr>
            <a:r>
              <a:rPr lang="en-US" dirty="0">
                <a:latin typeface="Calibri"/>
                <a:cs typeface="Calibri"/>
              </a:rPr>
              <a:t>At the Station</a:t>
            </a:r>
          </a:p>
          <a:p>
            <a:pPr lvl="1">
              <a:buFont typeface="Arial"/>
              <a:buChar char="•"/>
              <a:tabLst>
                <a:tab pos="182880" algn="l"/>
              </a:tabLst>
            </a:pPr>
            <a:r>
              <a:rPr lang="en-US" dirty="0">
                <a:latin typeface="Calibri"/>
                <a:cs typeface="Calibri"/>
              </a:rPr>
              <a:t>Vehicle Trips</a:t>
            </a:r>
          </a:p>
          <a:p>
            <a:pPr lvl="1">
              <a:buFont typeface="Arial"/>
              <a:buChar char="•"/>
              <a:tabLst>
                <a:tab pos="182880" algn="l"/>
              </a:tabLst>
            </a:pPr>
            <a:r>
              <a:rPr lang="en-US" dirty="0">
                <a:latin typeface="Calibri"/>
                <a:cs typeface="Calibri"/>
              </a:rPr>
              <a:t>Transferring</a:t>
            </a:r>
          </a:p>
          <a:p>
            <a:pPr lvl="1">
              <a:buFont typeface="Arial"/>
              <a:buChar char="•"/>
              <a:tabLst>
                <a:tab pos="182880" algn="l"/>
              </a:tabLst>
            </a:pPr>
            <a:r>
              <a:rPr lang="en-US" dirty="0">
                <a:latin typeface="Calibri"/>
                <a:cs typeface="Calibri"/>
              </a:rPr>
              <a:t>Pedestrian Space</a:t>
            </a:r>
          </a:p>
          <a:p>
            <a:pPr>
              <a:buFont typeface="Arial"/>
              <a:buChar char="•"/>
              <a:tabLst>
                <a:tab pos="182880" algn="l"/>
              </a:tabLst>
            </a:pPr>
            <a:endParaRPr lang="en-US" sz="2800" i="1"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4"/>
          <a:stretch>
            <a:fillRect/>
          </a:stretch>
        </p:blipFill>
        <p:spPr>
          <a:xfrm>
            <a:off x="8149266" y="80364"/>
            <a:ext cx="952549" cy="482625"/>
          </a:xfrm>
          <a:prstGeom prst="rect">
            <a:avLst/>
          </a:prstGeom>
        </p:spPr>
      </p:pic>
      <p:pic>
        <p:nvPicPr>
          <p:cNvPr id="2" name="Picture 2"/>
          <p:cNvPicPr>
            <a:picLocks noChangeAspect="1"/>
          </p:cNvPicPr>
          <p:nvPr/>
        </p:nvPicPr>
        <p:blipFill>
          <a:blip r:embed="rId5"/>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6464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457200" y="582918"/>
            <a:ext cx="8229600" cy="8408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JAN: Job Accommodations Network</a:t>
            </a:r>
          </a:p>
        </p:txBody>
      </p:sp>
      <p:sp>
        <p:nvSpPr>
          <p:cNvPr id="5" name="Content Placeholder 4"/>
          <p:cNvSpPr>
            <a:spLocks noGrp="1"/>
          </p:cNvSpPr>
          <p:nvPr>
            <p:ph idx="1"/>
          </p:nvPr>
        </p:nvSpPr>
        <p:spPr>
          <a:xfrm>
            <a:off x="309633" y="1515760"/>
            <a:ext cx="8627992" cy="5004619"/>
          </a:xfrm>
          <a:ln>
            <a:noFill/>
          </a:ln>
        </p:spPr>
        <p:txBody>
          <a:bodyPr/>
          <a:lstStyle/>
          <a:p>
            <a:pPr>
              <a:buFont typeface="Arial"/>
              <a:buChar char="•"/>
              <a:tabLst>
                <a:tab pos="182880" algn="l"/>
              </a:tabLst>
            </a:pPr>
            <a:r>
              <a:rPr lang="en-US" sz="2800" i="1" dirty="0">
                <a:latin typeface="Calibri"/>
                <a:cs typeface="Calibri"/>
                <a:hlinkClick r:id="rId3"/>
              </a:rPr>
              <a:t>JAN Webinar Series for 2019-2020</a:t>
            </a:r>
            <a:r>
              <a:rPr lang="en-US" sz="2800" i="1" dirty="0">
                <a:latin typeface="Calibri"/>
                <a:cs typeface="Calibri"/>
              </a:rPr>
              <a:t>  -- first one 10/8</a:t>
            </a:r>
          </a:p>
          <a:p>
            <a:pPr>
              <a:buFont typeface="Arial"/>
              <a:buChar char="•"/>
              <a:tabLst>
                <a:tab pos="182880" algn="l"/>
              </a:tabLst>
            </a:pPr>
            <a:r>
              <a:rPr lang="en-US" sz="2800" dirty="0">
                <a:latin typeface="Calibri"/>
                <a:cs typeface="Calibri"/>
              </a:rPr>
              <a:t>Upcoming topics:</a:t>
            </a:r>
          </a:p>
          <a:p>
            <a:pPr lvl="1">
              <a:buFont typeface="Arial"/>
              <a:buChar char="•"/>
              <a:tabLst>
                <a:tab pos="182880" algn="l"/>
              </a:tabLst>
            </a:pPr>
            <a:r>
              <a:rPr lang="en-US" dirty="0"/>
              <a:t>Digital accessibility</a:t>
            </a:r>
          </a:p>
          <a:p>
            <a:pPr lvl="1">
              <a:buFont typeface="Arial"/>
              <a:buChar char="•"/>
              <a:tabLst>
                <a:tab pos="182880" algn="l"/>
              </a:tabLst>
            </a:pPr>
            <a:r>
              <a:rPr lang="en-US" dirty="0"/>
              <a:t>Disability inclusion, </a:t>
            </a:r>
          </a:p>
          <a:p>
            <a:pPr lvl="1">
              <a:buFont typeface="Arial"/>
              <a:buChar char="•"/>
              <a:tabLst>
                <a:tab pos="182880" algn="l"/>
              </a:tabLst>
            </a:pPr>
            <a:r>
              <a:rPr lang="en-US" dirty="0"/>
              <a:t>Assistive technology basics, </a:t>
            </a:r>
          </a:p>
          <a:p>
            <a:pPr lvl="1">
              <a:buFont typeface="Arial"/>
              <a:buChar char="•"/>
              <a:tabLst>
                <a:tab pos="182880" algn="l"/>
              </a:tabLst>
            </a:pPr>
            <a:r>
              <a:rPr lang="en-US" dirty="0"/>
              <a:t>Third-party vendors and accommodations, complex accommodation needs, </a:t>
            </a:r>
          </a:p>
          <a:p>
            <a:pPr lvl="1">
              <a:buFont typeface="Arial"/>
              <a:buChar char="•"/>
              <a:tabLst>
                <a:tab pos="182880" algn="l"/>
              </a:tabLst>
            </a:pPr>
            <a:r>
              <a:rPr lang="en-US" dirty="0"/>
              <a:t>ADA information requests, </a:t>
            </a:r>
          </a:p>
          <a:p>
            <a:pPr lvl="1">
              <a:buFont typeface="Arial"/>
              <a:buChar char="•"/>
              <a:tabLst>
                <a:tab pos="182880" algn="l"/>
              </a:tabLst>
            </a:pPr>
            <a:r>
              <a:rPr lang="en-US" dirty="0"/>
              <a:t>Return-to-work and stay-at-work programs,</a:t>
            </a:r>
          </a:p>
          <a:p>
            <a:pPr lvl="1">
              <a:buFont typeface="Arial"/>
              <a:buChar char="•"/>
              <a:tabLst>
                <a:tab pos="182880" algn="l"/>
              </a:tabLst>
            </a:pPr>
            <a:r>
              <a:rPr lang="en-US" dirty="0"/>
              <a:t> Workplace flexibility,</a:t>
            </a:r>
            <a:endParaRPr lang="en-US" sz="2800" i="1"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4"/>
          <a:stretch>
            <a:fillRect/>
          </a:stretch>
        </p:blipFill>
        <p:spPr>
          <a:xfrm>
            <a:off x="8149266" y="80364"/>
            <a:ext cx="952549" cy="482625"/>
          </a:xfrm>
          <a:prstGeom prst="rect">
            <a:avLst/>
          </a:prstGeom>
        </p:spPr>
      </p:pic>
      <p:pic>
        <p:nvPicPr>
          <p:cNvPr id="2" name="Picture 2"/>
          <p:cNvPicPr>
            <a:picLocks noChangeAspect="1"/>
          </p:cNvPicPr>
          <p:nvPr/>
        </p:nvPicPr>
        <p:blipFill>
          <a:blip r:embed="rId5"/>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04543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 y="716947"/>
            <a:ext cx="9003145" cy="9557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Save the Date!</a:t>
            </a:r>
          </a:p>
        </p:txBody>
      </p:sp>
      <p:sp>
        <p:nvSpPr>
          <p:cNvPr id="5" name="Content Placeholder 4"/>
          <p:cNvSpPr>
            <a:spLocks noGrp="1"/>
          </p:cNvSpPr>
          <p:nvPr>
            <p:ph idx="1"/>
          </p:nvPr>
        </p:nvSpPr>
        <p:spPr>
          <a:xfrm>
            <a:off x="294079" y="1905000"/>
            <a:ext cx="8627992" cy="4713922"/>
          </a:xfrm>
          <a:ln>
            <a:noFill/>
          </a:ln>
        </p:spPr>
        <p:txBody>
          <a:bodyPr/>
          <a:lstStyle/>
          <a:p>
            <a:pPr marL="0" indent="0" algn="ctr">
              <a:buNone/>
              <a:tabLst>
                <a:tab pos="182880" algn="l"/>
              </a:tabLst>
            </a:pPr>
            <a:r>
              <a:rPr lang="en-US" sz="2800" dirty="0">
                <a:latin typeface="Calibri"/>
                <a:cs typeface="Calibri"/>
              </a:rPr>
              <a:t>The Release of the Annual Disability Statistics Compendium is coming in 2020. </a:t>
            </a:r>
          </a:p>
          <a:p>
            <a:pPr marL="0" indent="0" algn="ctr">
              <a:buNone/>
              <a:tabLst>
                <a:tab pos="182880" algn="l"/>
              </a:tabLst>
            </a:pPr>
            <a:endParaRPr lang="en-US" sz="2400" dirty="0">
              <a:latin typeface="Calibri"/>
              <a:cs typeface="Calibri"/>
            </a:endParaRPr>
          </a:p>
          <a:p>
            <a:pPr marL="0" indent="0" algn="ctr">
              <a:buNone/>
              <a:tabLst>
                <a:tab pos="182880" algn="l"/>
              </a:tabLst>
            </a:pPr>
            <a:r>
              <a:rPr lang="en-US" sz="2400" dirty="0">
                <a:latin typeface="Calibri"/>
                <a:cs typeface="Calibri"/>
              </a:rPr>
              <a:t>February 11, 2020</a:t>
            </a:r>
          </a:p>
          <a:p>
            <a:pPr marL="0" indent="0" algn="ctr">
              <a:buNone/>
              <a:tabLst>
                <a:tab pos="182880" algn="l"/>
              </a:tabLst>
            </a:pPr>
            <a:r>
              <a:rPr lang="en-US" sz="2400" dirty="0">
                <a:latin typeface="Calibri"/>
                <a:cs typeface="Calibri"/>
              </a:rPr>
              <a:t>Holiday Inn Washington – Capitol</a:t>
            </a:r>
          </a:p>
          <a:p>
            <a:pPr marL="0" indent="0" algn="ctr">
              <a:buNone/>
              <a:tabLst>
                <a:tab pos="182880" algn="l"/>
              </a:tabLst>
            </a:pPr>
            <a:r>
              <a:rPr lang="en-US" sz="2400" dirty="0">
                <a:latin typeface="Calibri"/>
                <a:cs typeface="Calibri"/>
              </a:rPr>
              <a:t>Washington, DC</a:t>
            </a:r>
          </a:p>
          <a:p>
            <a:pPr marL="0" indent="0" algn="ctr">
              <a:buNone/>
              <a:tabLst>
                <a:tab pos="182880" algn="l"/>
              </a:tabLst>
            </a:pPr>
            <a:endParaRPr lang="en-US" sz="2400" i="1" dirty="0">
              <a:solidFill>
                <a:srgbClr val="0070C0"/>
              </a:solidFill>
              <a:latin typeface="Calibri"/>
              <a:cs typeface="Calibri"/>
            </a:endParaRPr>
          </a:p>
          <a:p>
            <a:pPr marL="0" indent="0" algn="ctr">
              <a:buNone/>
              <a:tabLst>
                <a:tab pos="182880" algn="l"/>
              </a:tabLst>
            </a:pPr>
            <a:r>
              <a:rPr lang="en-US" sz="2400" i="1" dirty="0">
                <a:solidFill>
                  <a:srgbClr val="002060"/>
                </a:solidFill>
                <a:latin typeface="Calibri"/>
                <a:cs typeface="Calibri"/>
              </a:rPr>
              <a:t>Participate in person or online. Watch for a link to register soon! </a:t>
            </a:r>
          </a:p>
          <a:p>
            <a:pPr algn="ctr">
              <a:tabLst>
                <a:tab pos="182880" algn="l"/>
              </a:tabLst>
            </a:pPr>
            <a:endParaRPr lang="en-US" sz="2400" dirty="0">
              <a:latin typeface="Calibri"/>
              <a:cs typeface="Calibri"/>
            </a:endParaRPr>
          </a:p>
          <a:p>
            <a:pPr algn="ctr">
              <a:tabLst>
                <a:tab pos="182880" algn="l"/>
              </a:tabLst>
            </a:pPr>
            <a:endParaRPr lang="en-US" sz="2400" dirty="0">
              <a:latin typeface="Calibri"/>
              <a:cs typeface="Calibri"/>
            </a:endParaRPr>
          </a:p>
          <a:p>
            <a:pPr algn="ctr">
              <a:tabLst>
                <a:tab pos="182880" algn="l"/>
              </a:tabLst>
            </a:pPr>
            <a:endParaRPr lang="en-US" sz="2400" dirty="0">
              <a:latin typeface="Calibri"/>
              <a:cs typeface="Calibri"/>
            </a:endParaRPr>
          </a:p>
          <a:p>
            <a:pPr>
              <a:tabLst>
                <a:tab pos="182880" algn="l"/>
              </a:tabLst>
            </a:pPr>
            <a:endParaRPr lang="en-US" sz="2400" dirty="0">
              <a:latin typeface="Calibri"/>
              <a:cs typeface="Calibri"/>
            </a:endParaRPr>
          </a:p>
          <a:p>
            <a:pPr lvl="1">
              <a:tabLst>
                <a:tab pos="182880" algn="l"/>
              </a:tabLst>
            </a:pPr>
            <a:endParaRPr lang="en-US" sz="2000" dirty="0">
              <a:latin typeface="Calibri"/>
              <a:cs typeface="Calibri"/>
            </a:endParaRPr>
          </a:p>
          <a:p>
            <a:pPr lvl="1">
              <a:tabLst>
                <a:tab pos="182880" algn="l"/>
              </a:tabLst>
            </a:pPr>
            <a:endParaRPr lang="en-US" sz="2000" dirty="0">
              <a:latin typeface="Calibri"/>
              <a:cs typeface="Calibri"/>
            </a:endParaRPr>
          </a:p>
          <a:p>
            <a:pPr lvl="1">
              <a:tabLst>
                <a:tab pos="182880" algn="l"/>
              </a:tabLst>
            </a:pPr>
            <a:endParaRPr lang="en-US" sz="2400" dirty="0">
              <a:latin typeface="Calibri"/>
              <a:cs typeface="Calibri"/>
            </a:endParaRPr>
          </a:p>
          <a:p>
            <a:pPr>
              <a:tabLst>
                <a:tab pos="182880" algn="l"/>
              </a:tabLst>
            </a:pPr>
            <a:endParaRPr lang="en-US" sz="2400" dirty="0">
              <a:latin typeface="Calibri"/>
              <a:cs typeface="Calibri"/>
            </a:endParaRPr>
          </a:p>
          <a:p>
            <a:pPr lvl="1">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Arial" charset="0"/>
                <a:ea typeface="+mn-ea"/>
                <a:cs typeface="Arial" charset="0"/>
              </a:rPr>
              <a:t>#nTIDELearn</a:t>
            </a: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pic>
        <p:nvPicPr>
          <p:cNvPr id="2" name="Picture 2"/>
          <p:cNvPicPr>
            <a:picLocks noChangeAspect="1"/>
          </p:cNvPicPr>
          <p:nvPr/>
        </p:nvPicPr>
        <p:blipFill>
          <a:blip r:embed="rId4"/>
          <a:stretch>
            <a:fillRect/>
          </a:stretch>
        </p:blipFill>
        <p:spPr>
          <a:xfrm>
            <a:off x="7688512" y="6277489"/>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8"/>
            <a:ext cx="82627" cy="760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3C8C51-5C2C-4384-A700-77A3B77AC63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50564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511352" y="762000"/>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4800" b="1" dirty="0">
                <a:solidFill>
                  <a:schemeClr val="tx1"/>
                </a:solidFill>
                <a:latin typeface="Calibri" panose="020F0502020204030204" pitchFamily="34" charset="0"/>
              </a:rPr>
              <a:t>                      </a:t>
            </a:r>
            <a:r>
              <a:rPr lang="en-US" sz="4800" b="1" u="sng" dirty="0">
                <a:solidFill>
                  <a:schemeClr val="tx1"/>
                </a:solidFill>
                <a:latin typeface="Calibri" panose="020F0502020204030204" pitchFamily="34" charset="0"/>
              </a:rPr>
              <a:t>Part 3</a:t>
            </a:r>
            <a:br>
              <a:rPr lang="en-US" sz="4800" b="1" u="sng" dirty="0">
                <a:solidFill>
                  <a:schemeClr val="tx1"/>
                </a:solidFill>
                <a:latin typeface="Calibri" panose="020F0502020204030204" pitchFamily="34" charset="0"/>
              </a:rPr>
            </a:br>
            <a:r>
              <a:rPr lang="en-US" sz="4800" b="1" dirty="0">
                <a:solidFill>
                  <a:schemeClr val="tx1"/>
                </a:solidFill>
                <a:latin typeface="Calibri" panose="020F0502020204030204" pitchFamily="34" charset="0"/>
              </a:rPr>
              <a:t>         nTIDE Guest Speaker</a:t>
            </a:r>
            <a:br>
              <a:rPr lang="en-US" sz="4800" b="1" dirty="0">
                <a:solidFill>
                  <a:schemeClr val="tx1"/>
                </a:solidFill>
                <a:latin typeface="Calibri" panose="020F0502020204030204" pitchFamily="34" charset="0"/>
              </a:rPr>
            </a:br>
            <a:br>
              <a:rPr lang="en-US" sz="3200" dirty="0">
                <a:solidFill>
                  <a:schemeClr val="tx1"/>
                </a:solidFill>
                <a:latin typeface="Calibri" panose="020F0502020204030204" pitchFamily="34" charset="0"/>
              </a:rPr>
            </a:br>
            <a:br>
              <a:rPr lang="en-US" sz="3200" dirty="0">
                <a:solidFill>
                  <a:schemeClr val="tx1"/>
                </a:solidFill>
                <a:latin typeface="Calibri" panose="020F0502020204030204" pitchFamily="34" charset="0"/>
              </a:rPr>
            </a:br>
            <a:r>
              <a:rPr lang="en-US" sz="3200" dirty="0">
                <a:solidFill>
                  <a:schemeClr val="tx1"/>
                </a:solidFill>
                <a:latin typeface="Calibri" panose="020F0502020204030204" pitchFamily="34" charset="0"/>
              </a:rPr>
              <a:t>Michael Morris</a:t>
            </a:r>
            <a:br>
              <a:rPr lang="en-US" sz="3200" dirty="0">
                <a:solidFill>
                  <a:schemeClr val="tx1"/>
                </a:solidFill>
                <a:latin typeface="Calibri" panose="020F0502020204030204" pitchFamily="34" charset="0"/>
              </a:rPr>
            </a:br>
            <a:r>
              <a:rPr lang="en-US" sz="2800" i="1" dirty="0">
                <a:solidFill>
                  <a:schemeClr val="tx1"/>
                </a:solidFill>
                <a:latin typeface="Calibri" panose="020F0502020204030204" pitchFamily="34" charset="0"/>
              </a:rPr>
              <a:t>National Disability Institute</a:t>
            </a:r>
            <a:br>
              <a:rPr lang="en-US" sz="3200" dirty="0">
                <a:solidFill>
                  <a:schemeClr val="tx1"/>
                </a:solidFill>
                <a:latin typeface="Calibri" panose="020F0502020204030204" pitchFamily="34" charset="0"/>
              </a:rPr>
            </a:br>
            <a:br>
              <a:rPr lang="en-US" sz="3200" dirty="0">
                <a:solidFill>
                  <a:schemeClr val="tx1"/>
                </a:solidFill>
                <a:latin typeface="Calibri" panose="020F0502020204030204" pitchFamily="34" charset="0"/>
              </a:rPr>
            </a:br>
            <a:br>
              <a:rPr lang="en-US" sz="3200" dirty="0">
                <a:solidFill>
                  <a:schemeClr val="tx1"/>
                </a:solidFill>
                <a:latin typeface="Calibri" panose="020F0502020204030204" pitchFamily="34" charset="0"/>
              </a:rPr>
            </a:br>
            <a:r>
              <a:rPr lang="en-US" sz="2400" dirty="0">
                <a:solidFill>
                  <a:schemeClr val="tx1"/>
                </a:solidFill>
                <a:latin typeface="Calibri" panose="020F0502020204030204" pitchFamily="34" charset="0"/>
              </a:rPr>
              <a:t>		</a:t>
            </a: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endParaRPr lang="en-US" sz="2400" dirty="0">
              <a:solidFill>
                <a:schemeClr val="tx1"/>
              </a:solidFill>
              <a:latin typeface="Calibri" panose="020F0502020204030204" pitchFamily="34" charset="0"/>
            </a:endParaRP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TextBox 9"/>
          <p:cNvSpPr txBox="1"/>
          <p:nvPr/>
        </p:nvSpPr>
        <p:spPr>
          <a:xfrm>
            <a:off x="268288" y="152400"/>
            <a:ext cx="221297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mn-ea"/>
                <a:cs typeface="Arial" charset="0"/>
              </a:rPr>
              <a:t>#</a:t>
            </a:r>
            <a:r>
              <a:rPr kumimoji="0" lang="en-US" sz="1600" b="1" i="1" u="none" strike="noStrike" kern="1200" cap="none" spc="0" normalizeH="0" baseline="0" noProof="0" dirty="0" err="1">
                <a:ln>
                  <a:noFill/>
                </a:ln>
                <a:solidFill>
                  <a:srgbClr val="FFFFFF"/>
                </a:solidFill>
                <a:effectLst/>
                <a:uLnTx/>
                <a:uFillTx/>
                <a:latin typeface="Arial" charset="0"/>
                <a:ea typeface="+mn-ea"/>
                <a:cs typeface="Arial" charset="0"/>
              </a:rPr>
              <a:t>nTIDELearn</a:t>
            </a:r>
            <a:endParaRPr kumimoji="0" lang="en-US" sz="1600" b="1" i="1"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2" name="Slide Number Placeholder 1">
            <a:extLst>
              <a:ext uri="{FF2B5EF4-FFF2-40B4-BE49-F238E27FC236}">
                <a16:creationId xmlns:a16="http://schemas.microsoft.com/office/drawing/2014/main" id="{A20E59F1-5514-4374-B192-E40AC446463E}"/>
              </a:ext>
            </a:extLst>
          </p:cNvPr>
          <p:cNvSpPr>
            <a:spLocks noGrp="1"/>
          </p:cNvSpPr>
          <p:nvPr>
            <p:ph type="sldNum" sz="quarter" idx="12"/>
          </p:nvPr>
        </p:nvSpPr>
        <p:spPr>
          <a:xfrm>
            <a:off x="301752" y="6248400"/>
            <a:ext cx="685800" cy="476250"/>
          </a:xfrm>
        </p:spPr>
        <p:txBody>
          <a:bodyPr/>
          <a:lstStyle/>
          <a:p>
            <a:pPr>
              <a:defRPr/>
            </a:pPr>
            <a:fld id="{443C8C51-5C2C-4384-A700-77A3B77AC634}" type="slidenum">
              <a:rPr lang="en-US" smtClean="0"/>
              <a:pPr>
                <a:defRPr/>
              </a:pPr>
              <a:t>28</a:t>
            </a:fld>
            <a:endParaRPr lang="en-US" dirty="0"/>
          </a:p>
        </p:txBody>
      </p:sp>
      <p:pic>
        <p:nvPicPr>
          <p:cNvPr id="5" name="Picture 4" descr="A person wearing a suit and tie smiling at the camera&#10;&#10;Description automatically generated">
            <a:extLst>
              <a:ext uri="{FF2B5EF4-FFF2-40B4-BE49-F238E27FC236}">
                <a16:creationId xmlns:a16="http://schemas.microsoft.com/office/drawing/2014/main" id="{E180D0BF-25DB-4E2C-9C44-C50519AA7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590800"/>
            <a:ext cx="3505200" cy="3505200"/>
          </a:xfrm>
          <a:prstGeom prst="rect">
            <a:avLst/>
          </a:prstGeom>
        </p:spPr>
      </p:pic>
    </p:spTree>
    <p:extLst>
      <p:ext uri="{BB962C8B-B14F-4D97-AF65-F5344CB8AC3E}">
        <p14:creationId xmlns:p14="http://schemas.microsoft.com/office/powerpoint/2010/main" val="4217439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s painting by David A. Sampson titled Plains Sky. The image includes a field, golden trees on the horizon, blue sky, white clouds, elements of green." title="Plains Sky"/>
          <p:cNvPicPr>
            <a:picLocks noChangeAspect="1"/>
          </p:cNvPicPr>
          <p:nvPr/>
        </p:nvPicPr>
        <p:blipFill rotWithShape="1">
          <a:blip r:embed="rId3"/>
          <a:srcRect t="29936"/>
          <a:stretch/>
        </p:blipFill>
        <p:spPr>
          <a:xfrm>
            <a:off x="0" y="857250"/>
            <a:ext cx="9454341" cy="5190273"/>
          </a:xfrm>
          <a:prstGeom prst="rect">
            <a:avLst/>
          </a:prstGeom>
        </p:spPr>
      </p:pic>
      <p:sp>
        <p:nvSpPr>
          <p:cNvPr id="5" name="Rectangle 4" descr="&quot;&quot;"/>
          <p:cNvSpPr/>
          <p:nvPr/>
        </p:nvSpPr>
        <p:spPr>
          <a:xfrm>
            <a:off x="3984" y="1758554"/>
            <a:ext cx="9450357" cy="2333625"/>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4" name="Title 3"/>
          <p:cNvSpPr>
            <a:spLocks noGrp="1"/>
          </p:cNvSpPr>
          <p:nvPr>
            <p:ph type="title"/>
          </p:nvPr>
        </p:nvSpPr>
        <p:spPr>
          <a:xfrm>
            <a:off x="0" y="1758554"/>
            <a:ext cx="9454341" cy="1363591"/>
          </a:xfrm>
        </p:spPr>
        <p:txBody>
          <a:bodyPr>
            <a:normAutofit/>
          </a:bodyPr>
          <a:lstStyle/>
          <a:p>
            <a:pPr algn="ctr"/>
            <a:r>
              <a:rPr lang="en-US" sz="3600" b="1" dirty="0"/>
              <a:t>Employment as a Means:</a:t>
            </a:r>
            <a:br>
              <a:rPr lang="en-US" sz="3600" b="1" dirty="0"/>
            </a:br>
            <a:r>
              <a:rPr lang="en-US" sz="3600" b="1" dirty="0"/>
              <a:t>Financial Stability as the End Goal</a:t>
            </a:r>
            <a:endParaRPr lang="en-US" sz="3600" b="1" dirty="0">
              <a:latin typeface="Calibri" panose="020F0502020204030204" pitchFamily="34" charset="0"/>
              <a:cs typeface="Calibri" panose="020F0502020204030204" pitchFamily="34" charset="0"/>
            </a:endParaRPr>
          </a:p>
        </p:txBody>
      </p:sp>
      <p:sp>
        <p:nvSpPr>
          <p:cNvPr id="9" name="Content Placeholder 8"/>
          <p:cNvSpPr>
            <a:spLocks noGrp="1"/>
          </p:cNvSpPr>
          <p:nvPr>
            <p:ph idx="1"/>
          </p:nvPr>
        </p:nvSpPr>
        <p:spPr>
          <a:xfrm>
            <a:off x="0" y="3174532"/>
            <a:ext cx="9454341" cy="865259"/>
          </a:xfrm>
        </p:spPr>
        <p:txBody>
          <a:bodyPr>
            <a:normAutofit fontScale="92500" lnSpcReduction="10000"/>
          </a:bodyPr>
          <a:lstStyle/>
          <a:p>
            <a:pPr marL="0" indent="0" algn="ctr">
              <a:lnSpc>
                <a:spcPct val="100000"/>
              </a:lnSpc>
              <a:spcBef>
                <a:spcPts val="0"/>
              </a:spcBef>
              <a:buNone/>
            </a:pPr>
            <a:r>
              <a:rPr lang="en-US" sz="3000" dirty="0">
                <a:solidFill>
                  <a:prstClr val="black"/>
                </a:solidFill>
              </a:rPr>
              <a:t>Michael Morris, Executive Director</a:t>
            </a:r>
          </a:p>
          <a:p>
            <a:pPr marL="0" indent="0" algn="ctr">
              <a:lnSpc>
                <a:spcPct val="100000"/>
              </a:lnSpc>
              <a:spcBef>
                <a:spcPts val="0"/>
              </a:spcBef>
              <a:buNone/>
            </a:pPr>
            <a:r>
              <a:rPr lang="en-US" sz="3000" dirty="0"/>
              <a:t>National Disability Institute</a:t>
            </a:r>
          </a:p>
        </p:txBody>
      </p:sp>
    </p:spTree>
    <p:extLst>
      <p:ext uri="{BB962C8B-B14F-4D97-AF65-F5344CB8AC3E}">
        <p14:creationId xmlns:p14="http://schemas.microsoft.com/office/powerpoint/2010/main" val="1292191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19100" y="1676400"/>
            <a:ext cx="8496300" cy="4699000"/>
          </a:xfrm>
        </p:spPr>
        <p:txBody>
          <a:bodyPr/>
          <a:lstStyle/>
          <a:p>
            <a:pPr>
              <a:spcBef>
                <a:spcPts val="1800"/>
              </a:spcBef>
            </a:pPr>
            <a:r>
              <a:rPr lang="en-US" sz="2400" dirty="0"/>
              <a:t>This webinar is being recorded. We will post an archive of each webinar, each month, on our website at </a:t>
            </a:r>
            <a:r>
              <a:rPr lang="en-US" sz="2400" u="sng" dirty="0">
                <a:hlinkClick r:id="rId5"/>
              </a:rPr>
              <a:t>www.researchondisability.org/nTIDE</a:t>
            </a:r>
            <a:r>
              <a:rPr lang="en-US" sz="2400" dirty="0"/>
              <a:t>. This site will also provide copies of the presentations, the speakers’ bios, full transcripts, and other valuable resources.</a:t>
            </a:r>
          </a:p>
          <a:p>
            <a:pPr>
              <a:spcBef>
                <a:spcPts val="1800"/>
              </a:spcBef>
            </a:pPr>
            <a:r>
              <a:rPr lang="en-US" sz="24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endParaRPr lang="en-US" sz="2400" dirty="0">
              <a:latin typeface="Calibri" panose="020F0502020204030204" pitchFamily="34" charset="0"/>
            </a:endParaRPr>
          </a:p>
        </p:txBody>
      </p:sp>
      <p:sp>
        <p:nvSpPr>
          <p:cNvPr id="3075" name="Text Box 12"/>
          <p:cNvSpPr txBox="1">
            <a:spLocks noGrp="1" noChangeArrowheads="1"/>
          </p:cNvSpPr>
          <p:nvPr>
            <p:ph type="title"/>
          </p:nvPr>
        </p:nvSpPr>
        <p:spPr bwMode="auto">
          <a:xfrm>
            <a:off x="-8468"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Up Front Matters</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1" name="TextBox 10"/>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5" name="Picture 4"/>
          <p:cNvPicPr>
            <a:picLocks noChangeAspect="1"/>
          </p:cNvPicPr>
          <p:nvPr/>
        </p:nvPicPr>
        <p:blipFill>
          <a:blip r:embed="rId6"/>
          <a:stretch>
            <a:fillRect/>
          </a:stretch>
        </p:blipFill>
        <p:spPr>
          <a:xfrm>
            <a:off x="8149266" y="80364"/>
            <a:ext cx="952549" cy="482625"/>
          </a:xfrm>
          <a:prstGeom prst="rect">
            <a:avLst/>
          </a:prstGeom>
        </p:spPr>
      </p:pic>
      <p:pic>
        <p:nvPicPr>
          <p:cNvPr id="3" name="nTID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 y="685800"/>
            <a:ext cx="533400" cy="533400"/>
          </a:xfrm>
          <a:prstGeom prst="rect">
            <a:avLst/>
          </a:prstGeom>
        </p:spPr>
      </p:pic>
      <p:sp>
        <p:nvSpPr>
          <p:cNvPr id="2" name="Slide Number Placeholder 1">
            <a:extLst>
              <a:ext uri="{FF2B5EF4-FFF2-40B4-BE49-F238E27FC236}">
                <a16:creationId xmlns:a16="http://schemas.microsoft.com/office/drawing/2014/main" id="{93645BA9-D469-4B77-BF9B-E01755634883}"/>
              </a:ext>
            </a:extLst>
          </p:cNvPr>
          <p:cNvSpPr>
            <a:spLocks noGrp="1"/>
          </p:cNvSpPr>
          <p:nvPr>
            <p:ph type="sldNum" sz="quarter" idx="12"/>
          </p:nvPr>
        </p:nvSpPr>
        <p:spPr/>
        <p:txBody>
          <a:bodyPr/>
          <a:lstStyle/>
          <a:p>
            <a:pPr>
              <a:defRPr/>
            </a:pPr>
            <a:fld id="{443C8C51-5C2C-4384-A700-77A3B77AC634}" type="slidenum">
              <a:rPr lang="en-US" smtClean="0"/>
              <a:pPr>
                <a:defRPr/>
              </a:pPr>
              <a:t>3</a:t>
            </a:fld>
            <a:endParaRPr lang="en-US" dirty="0"/>
          </a:p>
        </p:txBody>
      </p:sp>
    </p:spTree>
    <p:extLst>
      <p:ext uri="{BB962C8B-B14F-4D97-AF65-F5344CB8AC3E}">
        <p14:creationId xmlns:p14="http://schemas.microsoft.com/office/powerpoint/2010/main" val="4195420217"/>
      </p:ext>
    </p:extLst>
  </p:cSld>
  <p:clrMapOvr>
    <a:masterClrMapping/>
  </p:clrMapOvr>
  <mc:AlternateContent xmlns:mc="http://schemas.openxmlformats.org/markup-compatibility/2006" xmlns:p14="http://schemas.microsoft.com/office/powerpoint/2010/main">
    <mc:Choice Requires="p14">
      <p:transition p14:dur="10" advClick="0" advTm="38000"/>
    </mc:Choice>
    <mc:Fallback xmlns="">
      <p:transition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2"/>
        <p14:stopEvt time="39077" objId="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painting is by David A. Sampson, Easter Landscape. The image is of a grove of white bark trees with blue and green leaves, clouds with sunlight breaking through in rays to touch the grass." title="Easter Landscape"/>
          <p:cNvPicPr>
            <a:picLocks noChangeAspect="1"/>
          </p:cNvPicPr>
          <p:nvPr/>
        </p:nvPicPr>
        <p:blipFill rotWithShape="1">
          <a:blip r:embed="rId3"/>
          <a:srcRect l="316" r="-316" b="24249"/>
          <a:stretch/>
        </p:blipFill>
        <p:spPr>
          <a:xfrm>
            <a:off x="-42863" y="857250"/>
            <a:ext cx="9229725" cy="5218494"/>
          </a:xfrm>
          <a:prstGeom prst="rect">
            <a:avLst/>
          </a:prstGeom>
        </p:spPr>
      </p:pic>
      <p:sp>
        <p:nvSpPr>
          <p:cNvPr id="7" name="Rectangle 6" descr="&quot;&quot;"/>
          <p:cNvSpPr/>
          <p:nvPr/>
        </p:nvSpPr>
        <p:spPr>
          <a:xfrm>
            <a:off x="-42863" y="2452712"/>
            <a:ext cx="9229725" cy="2333625"/>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8" name="Title 7"/>
          <p:cNvSpPr>
            <a:spLocks noGrp="1"/>
          </p:cNvSpPr>
          <p:nvPr>
            <p:ph type="title"/>
          </p:nvPr>
        </p:nvSpPr>
        <p:spPr>
          <a:xfrm>
            <a:off x="-42863" y="2625352"/>
            <a:ext cx="9229725" cy="994172"/>
          </a:xfrm>
        </p:spPr>
        <p:txBody>
          <a:bodyPr>
            <a:normAutofit fontScale="90000"/>
          </a:bodyPr>
          <a:lstStyle/>
          <a:p>
            <a:pPr algn="ctr"/>
            <a:r>
              <a:rPr lang="en-US" b="1" dirty="0">
                <a:latin typeface="Calibri" panose="020F0502020204030204" pitchFamily="34" charset="0"/>
                <a:cs typeface="Calibri" panose="020F0502020204030204" pitchFamily="34" charset="0"/>
              </a:rPr>
              <a:t>Building</a:t>
            </a:r>
            <a:r>
              <a:rPr lang="en-US" b="1" baseline="0" dirty="0">
                <a:latin typeface="Calibri" panose="020F0502020204030204" pitchFamily="34" charset="0"/>
                <a:cs typeface="Calibri" panose="020F0502020204030204" pitchFamily="34" charset="0"/>
              </a:rPr>
              <a:t> a Better Financial Future for</a:t>
            </a:r>
            <a:br>
              <a:rPr lang="en-US" b="1" baseline="0" dirty="0">
                <a:latin typeface="Calibri" panose="020F0502020204030204" pitchFamily="34" charset="0"/>
                <a:cs typeface="Calibri" panose="020F0502020204030204" pitchFamily="34" charset="0"/>
              </a:rPr>
            </a:br>
            <a:r>
              <a:rPr lang="en-US" b="1" baseline="0" dirty="0">
                <a:latin typeface="Calibri" panose="020F0502020204030204" pitchFamily="34" charset="0"/>
                <a:cs typeface="Calibri" panose="020F0502020204030204" pitchFamily="34" charset="0"/>
              </a:rPr>
              <a:t>People with Disabilities and Their Families</a:t>
            </a:r>
            <a:endParaRPr lang="en-US" b="1" dirty="0">
              <a:latin typeface="Calibri" panose="020F0502020204030204" pitchFamily="34" charset="0"/>
              <a:cs typeface="Calibri" panose="020F0502020204030204" pitchFamily="34" charset="0"/>
            </a:endParaRPr>
          </a:p>
        </p:txBody>
      </p:sp>
      <p:sp>
        <p:nvSpPr>
          <p:cNvPr id="9" name="Content Placeholder 8"/>
          <p:cNvSpPr>
            <a:spLocks noGrp="1"/>
          </p:cNvSpPr>
          <p:nvPr>
            <p:ph idx="1"/>
          </p:nvPr>
        </p:nvSpPr>
        <p:spPr>
          <a:xfrm>
            <a:off x="347662" y="4042775"/>
            <a:ext cx="4986338" cy="637580"/>
          </a:xfrm>
        </p:spPr>
        <p:txBody>
          <a:bodyPr>
            <a:normAutofit/>
          </a:bodyPr>
          <a:lstStyle/>
          <a:p>
            <a:pPr marL="0" indent="0" algn="ctr">
              <a:lnSpc>
                <a:spcPct val="107000"/>
              </a:lnSpc>
              <a:spcAft>
                <a:spcPts val="600"/>
              </a:spcAft>
              <a:buNone/>
            </a:pPr>
            <a:r>
              <a:rPr lang="en-US" sz="3000" dirty="0">
                <a:latin typeface="Calibri" panose="020F0502020204030204" pitchFamily="34" charset="0"/>
                <a:ea typeface="Calibri" panose="020F0502020204030204" pitchFamily="34" charset="0"/>
                <a:cs typeface="Times New Roman" panose="02020603050405020304" pitchFamily="18" charset="0"/>
              </a:rPr>
              <a:t>Imagine • Innovate • Impact</a:t>
            </a:r>
          </a:p>
        </p:txBody>
      </p:sp>
      <p:pic>
        <p:nvPicPr>
          <p:cNvPr id="4" name="Picture 3" descr="National Disability Institute logo"/>
          <p:cNvPicPr>
            <a:picLocks noChangeAspect="1"/>
          </p:cNvPicPr>
          <p:nvPr/>
        </p:nvPicPr>
        <p:blipFill rotWithShape="1">
          <a:blip r:embed="rId4">
            <a:extLst>
              <a:ext uri="{28A0092B-C50C-407E-A947-70E740481C1C}">
                <a14:useLocalDpi xmlns:a14="http://schemas.microsoft.com/office/drawing/2010/main" val="0"/>
              </a:ext>
            </a:extLst>
          </a:blip>
          <a:srcRect b="19451"/>
          <a:stretch/>
        </p:blipFill>
        <p:spPr>
          <a:xfrm>
            <a:off x="5919456" y="3849831"/>
            <a:ext cx="2905787" cy="828793"/>
          </a:xfrm>
          <a:prstGeom prst="rect">
            <a:avLst/>
          </a:prstGeom>
        </p:spPr>
      </p:pic>
    </p:spTree>
    <p:extLst>
      <p:ext uri="{BB962C8B-B14F-4D97-AF65-F5344CB8AC3E}">
        <p14:creationId xmlns:p14="http://schemas.microsoft.com/office/powerpoint/2010/main" val="2636337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1450" y="228600"/>
            <a:ext cx="6686550" cy="800099"/>
          </a:xfrm>
        </p:spPr>
        <p:txBody>
          <a:bodyPr>
            <a:noAutofit/>
          </a:bodyPr>
          <a:lstStyle/>
          <a:p>
            <a:pPr>
              <a:lnSpc>
                <a:spcPct val="100000"/>
              </a:lnSpc>
              <a:spcBef>
                <a:spcPts val="0"/>
              </a:spcBef>
            </a:pPr>
            <a:r>
              <a:rPr lang="en-US" sz="3200" b="1" dirty="0"/>
              <a:t>Financial Behavior</a:t>
            </a:r>
            <a:endParaRPr lang="en-US" sz="4000" b="1" dirty="0"/>
          </a:p>
        </p:txBody>
      </p:sp>
      <p:sp>
        <p:nvSpPr>
          <p:cNvPr id="6" name="Content Placeholder 5"/>
          <p:cNvSpPr>
            <a:spLocks noGrp="1"/>
          </p:cNvSpPr>
          <p:nvPr>
            <p:ph idx="1"/>
          </p:nvPr>
        </p:nvSpPr>
        <p:spPr>
          <a:xfrm>
            <a:off x="171450" y="1375502"/>
            <a:ext cx="4480576" cy="4522856"/>
          </a:xfrm>
        </p:spPr>
        <p:txBody>
          <a:bodyPr>
            <a:noAutofit/>
          </a:bodyPr>
          <a:lstStyle/>
          <a:p>
            <a:pPr marL="0" indent="0">
              <a:lnSpc>
                <a:spcPct val="100000"/>
              </a:lnSpc>
              <a:spcBef>
                <a:spcPts val="0"/>
              </a:spcBef>
              <a:buNone/>
            </a:pPr>
            <a:r>
              <a:rPr lang="en-US" sz="2400" b="1" dirty="0"/>
              <a:t>People with disabilities are living in or near poverty </a:t>
            </a:r>
          </a:p>
          <a:p>
            <a:pPr>
              <a:lnSpc>
                <a:spcPct val="100000"/>
              </a:lnSpc>
              <a:spcBef>
                <a:spcPts val="0"/>
              </a:spcBef>
            </a:pPr>
            <a:r>
              <a:rPr lang="en-US" sz="2400" dirty="0"/>
              <a:t>Working age adults with disabilities are twice as likely to live in poverty than those without disabilities (28 percent vs. 13 percent).</a:t>
            </a:r>
          </a:p>
          <a:p>
            <a:pPr>
              <a:lnSpc>
                <a:spcPct val="100000"/>
              </a:lnSpc>
              <a:spcBef>
                <a:spcPts val="0"/>
              </a:spcBef>
            </a:pPr>
            <a:r>
              <a:rPr lang="en-US" sz="2400" dirty="0"/>
              <a:t>Despite significant reductions in poverty for women and people of color over the past five years, individuals with disabilities have seen no such reductions.</a:t>
            </a:r>
          </a:p>
          <a:p>
            <a:pPr>
              <a:lnSpc>
                <a:spcPct val="100000"/>
              </a:lnSpc>
              <a:spcBef>
                <a:spcPts val="0"/>
              </a:spcBef>
            </a:pPr>
            <a:endParaRPr lang="en-US" sz="2400" dirty="0"/>
          </a:p>
        </p:txBody>
      </p:sp>
      <p:pic>
        <p:nvPicPr>
          <p:cNvPr id="5122" name="Picture 2" descr="This is a painting by Dadu Shin. It is untitled. The image is a crowd of people walking, three people represented by dots and smaller than the others, giving a sense of exclusion." title="painting by Dadu Shin, untitled"/>
          <p:cNvPicPr>
            <a:picLocks noChangeAspect="1" noChangeArrowheads="1"/>
          </p:cNvPicPr>
          <p:nvPr/>
        </p:nvPicPr>
        <p:blipFill rotWithShape="1">
          <a:blip r:embed="rId3">
            <a:extLst>
              <a:ext uri="{28A0092B-C50C-407E-A947-70E740481C1C}">
                <a14:useLocalDpi xmlns:a14="http://schemas.microsoft.com/office/drawing/2010/main" val="0"/>
              </a:ext>
            </a:extLst>
          </a:blip>
          <a:srcRect l="7160" r="7407"/>
          <a:stretch/>
        </p:blipFill>
        <p:spPr bwMode="auto">
          <a:xfrm>
            <a:off x="4652025" y="1997006"/>
            <a:ext cx="4382685" cy="348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118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1450" y="228600"/>
            <a:ext cx="6686550" cy="800099"/>
          </a:xfrm>
        </p:spPr>
        <p:txBody>
          <a:bodyPr>
            <a:noAutofit/>
          </a:bodyPr>
          <a:lstStyle/>
          <a:p>
            <a:pPr>
              <a:lnSpc>
                <a:spcPct val="100000"/>
              </a:lnSpc>
              <a:spcBef>
                <a:spcPts val="0"/>
              </a:spcBef>
            </a:pPr>
            <a:r>
              <a:rPr lang="en-US" sz="3200" b="1" dirty="0"/>
              <a:t>Financial Behavior</a:t>
            </a:r>
            <a:endParaRPr lang="en-US" sz="4000" b="1" dirty="0"/>
          </a:p>
        </p:txBody>
      </p:sp>
      <p:sp>
        <p:nvSpPr>
          <p:cNvPr id="6" name="Content Placeholder 5"/>
          <p:cNvSpPr>
            <a:spLocks noGrp="1"/>
          </p:cNvSpPr>
          <p:nvPr>
            <p:ph idx="1"/>
          </p:nvPr>
        </p:nvSpPr>
        <p:spPr>
          <a:xfrm>
            <a:off x="171450" y="1905000"/>
            <a:ext cx="4480576" cy="3993358"/>
          </a:xfrm>
        </p:spPr>
        <p:txBody>
          <a:bodyPr>
            <a:noAutofit/>
          </a:bodyPr>
          <a:lstStyle/>
          <a:p>
            <a:pPr>
              <a:lnSpc>
                <a:spcPct val="100000"/>
              </a:lnSpc>
              <a:spcBef>
                <a:spcPts val="0"/>
              </a:spcBef>
            </a:pPr>
            <a:r>
              <a:rPr lang="en-US" sz="2400" dirty="0"/>
              <a:t>Poverty rates are even higher for people with disabilities of color, those with lower levels of education and women. </a:t>
            </a:r>
          </a:p>
          <a:p>
            <a:pPr>
              <a:lnSpc>
                <a:spcPct val="100000"/>
              </a:lnSpc>
              <a:spcBef>
                <a:spcPts val="0"/>
              </a:spcBef>
            </a:pPr>
            <a:r>
              <a:rPr lang="en-US" sz="2400" dirty="0"/>
              <a:t>People with disabilities make up over 40 percent of the population of those living in long-term poverty.</a:t>
            </a:r>
          </a:p>
        </p:txBody>
      </p:sp>
      <p:pic>
        <p:nvPicPr>
          <p:cNvPr id="5122" name="Picture 2" descr="This is a painting by Dadu Shin. It is untitled. The image is a crowd of people walking, three people represented by dots and smaller than the others, giving a sense of exclusion." title="painting by Dadu Shin, untitled"/>
          <p:cNvPicPr>
            <a:picLocks noChangeAspect="1" noChangeArrowheads="1"/>
          </p:cNvPicPr>
          <p:nvPr/>
        </p:nvPicPr>
        <p:blipFill rotWithShape="1">
          <a:blip r:embed="rId3">
            <a:extLst>
              <a:ext uri="{28A0092B-C50C-407E-A947-70E740481C1C}">
                <a14:useLocalDpi xmlns:a14="http://schemas.microsoft.com/office/drawing/2010/main" val="0"/>
              </a:ext>
            </a:extLst>
          </a:blip>
          <a:srcRect l="7160" r="7407"/>
          <a:stretch/>
        </p:blipFill>
        <p:spPr bwMode="auto">
          <a:xfrm>
            <a:off x="4652025" y="1997006"/>
            <a:ext cx="4382685" cy="348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64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E7085-BF81-1A44-B55E-7199E0E64A90}"/>
              </a:ext>
            </a:extLst>
          </p:cNvPr>
          <p:cNvSpPr>
            <a:spLocks noGrp="1"/>
          </p:cNvSpPr>
          <p:nvPr>
            <p:ph type="title"/>
          </p:nvPr>
        </p:nvSpPr>
        <p:spPr>
          <a:xfrm>
            <a:off x="408165" y="279405"/>
            <a:ext cx="8132578" cy="994172"/>
          </a:xfrm>
        </p:spPr>
        <p:txBody>
          <a:bodyPr/>
          <a:lstStyle/>
          <a:p>
            <a:r>
              <a:rPr lang="en-US" dirty="0"/>
              <a:t>Financial Stress Among People with Disabilities</a:t>
            </a:r>
          </a:p>
        </p:txBody>
      </p:sp>
      <p:pic>
        <p:nvPicPr>
          <p:cNvPr id="12" name="Content Placeholder 7" descr="Infographic: People with disabilities are more likely to ... be late on mortgage payments, 31% vs. 14%; overdraw on checking account, 31% vs. 18%; take loans from retirement accounts, 23% vs. 10%."/>
          <p:cNvPicPr>
            <a:picLocks noGrp="1" noChangeAspect="1"/>
          </p:cNvPicPr>
          <p:nvPr>
            <p:ph idx="1"/>
          </p:nvPr>
        </p:nvPicPr>
        <p:blipFill>
          <a:blip r:embed="rId2"/>
          <a:stretch>
            <a:fillRect/>
          </a:stretch>
        </p:blipFill>
        <p:spPr>
          <a:xfrm>
            <a:off x="4470227" y="3367086"/>
            <a:ext cx="4378705" cy="1913529"/>
          </a:xfrm>
        </p:spPr>
      </p:pic>
      <p:pic>
        <p:nvPicPr>
          <p:cNvPr id="6" name="Content Placeholder 6" descr="People with disabilities are almost 3 times more likely to have extreme difficulty paying bills."/>
          <p:cNvPicPr>
            <a:picLocks noChangeAspect="1"/>
          </p:cNvPicPr>
          <p:nvPr/>
        </p:nvPicPr>
        <p:blipFill>
          <a:blip r:embed="rId3"/>
          <a:stretch>
            <a:fillRect/>
          </a:stretch>
        </p:blipFill>
        <p:spPr>
          <a:xfrm>
            <a:off x="154183" y="1255356"/>
            <a:ext cx="4369522" cy="2088132"/>
          </a:xfrm>
          <a:prstGeom prst="rect">
            <a:avLst/>
          </a:prstGeom>
        </p:spPr>
      </p:pic>
      <p:pic>
        <p:nvPicPr>
          <p:cNvPr id="7" name="Content Placeholder 8" descr="People with disabilities are almost 2 times more likely to skip medical treatments because of cost."/>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570191" y="1295314"/>
            <a:ext cx="4218535" cy="1998748"/>
          </a:xfrm>
          <a:prstGeom prst="rect">
            <a:avLst/>
          </a:prstGeom>
        </p:spPr>
      </p:pic>
      <p:pic>
        <p:nvPicPr>
          <p:cNvPr id="3" name="Picture 2" descr="Infographic: People with disabilities are also more likely to report that they could not come up with $2000 if an unexpected need arose."/>
          <p:cNvPicPr>
            <a:picLocks noChangeAspect="1"/>
          </p:cNvPicPr>
          <p:nvPr/>
        </p:nvPicPr>
        <p:blipFill>
          <a:blip r:embed="rId6"/>
          <a:stretch>
            <a:fillRect/>
          </a:stretch>
        </p:blipFill>
        <p:spPr>
          <a:xfrm>
            <a:off x="208822" y="3365225"/>
            <a:ext cx="4378032" cy="1915391"/>
          </a:xfrm>
          <a:prstGeom prst="rect">
            <a:avLst/>
          </a:prstGeom>
        </p:spPr>
      </p:pic>
      <p:grpSp>
        <p:nvGrpSpPr>
          <p:cNvPr id="15" name="Group 14" descr="Key: Red indicates disability. Blue indicates no disability."/>
          <p:cNvGrpSpPr/>
          <p:nvPr/>
        </p:nvGrpSpPr>
        <p:grpSpPr>
          <a:xfrm>
            <a:off x="3008524" y="5398463"/>
            <a:ext cx="3156660" cy="407147"/>
            <a:chOff x="2266950" y="6145410"/>
            <a:chExt cx="3728790" cy="506196"/>
          </a:xfrm>
        </p:grpSpPr>
        <p:grpSp>
          <p:nvGrpSpPr>
            <p:cNvPr id="13" name="Group 12"/>
            <p:cNvGrpSpPr/>
            <p:nvPr/>
          </p:nvGrpSpPr>
          <p:grpSpPr>
            <a:xfrm>
              <a:off x="2266950" y="6145410"/>
              <a:ext cx="1652323" cy="497447"/>
              <a:chOff x="2266950" y="6145410"/>
              <a:chExt cx="1652323" cy="497447"/>
            </a:xfrm>
          </p:grpSpPr>
          <p:sp>
            <p:nvSpPr>
              <p:cNvPr id="10" name="Rectangle 9"/>
              <p:cNvSpPr/>
              <p:nvPr/>
            </p:nvSpPr>
            <p:spPr>
              <a:xfrm>
                <a:off x="2266950" y="6199264"/>
                <a:ext cx="258132" cy="318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dirty="0">
                  <a:solidFill>
                    <a:srgbClr val="000000"/>
                  </a:solidFill>
                  <a:latin typeface="Franklin Gothic Book" panose="020B0503020102020204"/>
                </a:endParaRPr>
              </a:p>
            </p:txBody>
          </p:sp>
          <p:sp>
            <p:nvSpPr>
              <p:cNvPr id="9" name="TextBox 8"/>
              <p:cNvSpPr txBox="1"/>
              <p:nvPr/>
            </p:nvSpPr>
            <p:spPr>
              <a:xfrm>
                <a:off x="2542291" y="6145410"/>
                <a:ext cx="1376982" cy="497447"/>
              </a:xfrm>
              <a:prstGeom prst="rect">
                <a:avLst/>
              </a:prstGeom>
              <a:noFill/>
            </p:spPr>
            <p:txBody>
              <a:bodyPr wrap="none" rtlCol="0">
                <a:spAutoFit/>
              </a:bodyPr>
              <a:lstStyle/>
              <a:p>
                <a:pPr defTabSz="514350" fontAlgn="auto">
                  <a:spcBef>
                    <a:spcPts val="0"/>
                  </a:spcBef>
                  <a:spcAft>
                    <a:spcPts val="0"/>
                  </a:spcAft>
                  <a:defRPr/>
                </a:pPr>
                <a:r>
                  <a:rPr lang="en-US" sz="2000" dirty="0">
                    <a:solidFill>
                      <a:srgbClr val="000000"/>
                    </a:solidFill>
                    <a:latin typeface="Franklin Gothic Book" panose="020B0503020102020204"/>
                    <a:cs typeface="+mn-cs"/>
                  </a:rPr>
                  <a:t>Disability</a:t>
                </a:r>
              </a:p>
            </p:txBody>
          </p:sp>
        </p:grpSp>
        <p:grpSp>
          <p:nvGrpSpPr>
            <p:cNvPr id="14" name="Group 13"/>
            <p:cNvGrpSpPr/>
            <p:nvPr/>
          </p:nvGrpSpPr>
          <p:grpSpPr>
            <a:xfrm>
              <a:off x="3878040" y="6154159"/>
              <a:ext cx="2117700" cy="497447"/>
              <a:chOff x="3878040" y="6154159"/>
              <a:chExt cx="2117700" cy="497447"/>
            </a:xfrm>
          </p:grpSpPr>
          <p:sp>
            <p:nvSpPr>
              <p:cNvPr id="8" name="Rectangle 7"/>
              <p:cNvSpPr/>
              <p:nvPr/>
            </p:nvSpPr>
            <p:spPr>
              <a:xfrm>
                <a:off x="3878040" y="6198931"/>
                <a:ext cx="246285" cy="318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spcBef>
                    <a:spcPts val="0"/>
                  </a:spcBef>
                  <a:spcAft>
                    <a:spcPts val="0"/>
                  </a:spcAft>
                  <a:defRPr/>
                </a:pPr>
                <a:endParaRPr lang="en-US" sz="1013" dirty="0">
                  <a:solidFill>
                    <a:srgbClr val="FFFFFF"/>
                  </a:solidFill>
                  <a:latin typeface="Franklin Gothic Book" panose="020B0503020102020204"/>
                </a:endParaRPr>
              </a:p>
            </p:txBody>
          </p:sp>
          <p:sp>
            <p:nvSpPr>
              <p:cNvPr id="11" name="TextBox 10"/>
              <p:cNvSpPr txBox="1"/>
              <p:nvPr/>
            </p:nvSpPr>
            <p:spPr>
              <a:xfrm>
                <a:off x="4187032" y="6154159"/>
                <a:ext cx="1808708" cy="497447"/>
              </a:xfrm>
              <a:prstGeom prst="rect">
                <a:avLst/>
              </a:prstGeom>
              <a:noFill/>
            </p:spPr>
            <p:txBody>
              <a:bodyPr wrap="none" rtlCol="0">
                <a:spAutoFit/>
              </a:bodyPr>
              <a:lstStyle/>
              <a:p>
                <a:pPr defTabSz="514350" fontAlgn="auto">
                  <a:spcBef>
                    <a:spcPts val="0"/>
                  </a:spcBef>
                  <a:spcAft>
                    <a:spcPts val="0"/>
                  </a:spcAft>
                  <a:defRPr/>
                </a:pPr>
                <a:r>
                  <a:rPr lang="en-US" sz="2000" dirty="0">
                    <a:solidFill>
                      <a:srgbClr val="000000"/>
                    </a:solidFill>
                    <a:latin typeface="Franklin Gothic Book" panose="020B0503020102020204"/>
                    <a:cs typeface="+mn-cs"/>
                  </a:rPr>
                  <a:t>No Disability</a:t>
                </a:r>
              </a:p>
            </p:txBody>
          </p:sp>
        </p:grpSp>
      </p:grpSp>
    </p:spTree>
    <p:extLst>
      <p:ext uri="{BB962C8B-B14F-4D97-AF65-F5344CB8AC3E}">
        <p14:creationId xmlns:p14="http://schemas.microsoft.com/office/powerpoint/2010/main" val="1106902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bstract painting"/>
          <p:cNvPicPr>
            <a:picLocks noChangeAspect="1" noChangeArrowheads="1"/>
          </p:cNvPicPr>
          <p:nvPr/>
        </p:nvPicPr>
        <p:blipFill rotWithShape="1">
          <a:blip r:embed="rId3">
            <a:extLst>
              <a:ext uri="{28A0092B-C50C-407E-A947-70E740481C1C}">
                <a14:useLocalDpi xmlns:a14="http://schemas.microsoft.com/office/drawing/2010/main" val="0"/>
              </a:ext>
            </a:extLst>
          </a:blip>
          <a:srcRect l="4916" t="8095" r="19278" b="12858"/>
          <a:stretch/>
        </p:blipFill>
        <p:spPr bwMode="auto">
          <a:xfrm>
            <a:off x="0" y="861051"/>
            <a:ext cx="5616993" cy="5186363"/>
          </a:xfrm>
          <a:prstGeom prst="rect">
            <a:avLst/>
          </a:prstGeom>
          <a:solidFill>
            <a:schemeClr val="tx1">
              <a:alpha val="0"/>
            </a:schemeClr>
          </a:solidFill>
        </p:spPr>
      </p:pic>
      <p:sp>
        <p:nvSpPr>
          <p:cNvPr id="6" name="Rectangle 5"/>
          <p:cNvSpPr/>
          <p:nvPr/>
        </p:nvSpPr>
        <p:spPr>
          <a:xfrm>
            <a:off x="6078386" y="857251"/>
            <a:ext cx="3071813" cy="5302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Rectangle 1"/>
          <p:cNvSpPr/>
          <p:nvPr/>
        </p:nvSpPr>
        <p:spPr>
          <a:xfrm>
            <a:off x="5638800" y="1868948"/>
            <a:ext cx="3511399" cy="2308324"/>
          </a:xfrm>
          <a:prstGeom prst="rect">
            <a:avLst/>
          </a:prstGeom>
        </p:spPr>
        <p:txBody>
          <a:bodyPr wrap="square">
            <a:spAutoFit/>
          </a:bodyPr>
          <a:lstStyle/>
          <a:p>
            <a:pPr defTabSz="685800" fontAlgn="auto">
              <a:spcBef>
                <a:spcPts val="0"/>
              </a:spcBef>
              <a:spcAft>
                <a:spcPts val="0"/>
              </a:spcAft>
            </a:pPr>
            <a:r>
              <a:rPr lang="en-US" sz="2400" dirty="0">
                <a:solidFill>
                  <a:prstClr val="black"/>
                </a:solidFill>
                <a:latin typeface="Calibri" panose="020F0502020204030204"/>
                <a:cs typeface="+mn-cs"/>
              </a:rPr>
              <a:t>“Employment is the means, not the end goal!”</a:t>
            </a:r>
          </a:p>
          <a:p>
            <a:pPr defTabSz="685800" fontAlgn="auto">
              <a:spcBef>
                <a:spcPts val="0"/>
              </a:spcBef>
              <a:spcAft>
                <a:spcPts val="0"/>
              </a:spcAft>
            </a:pPr>
            <a:r>
              <a:rPr lang="en-US" sz="2400" dirty="0">
                <a:solidFill>
                  <a:prstClr val="black"/>
                </a:solidFill>
                <a:latin typeface="Calibri" panose="020F0502020204030204"/>
                <a:cs typeface="+mn-cs"/>
              </a:rPr>
              <a:t>Financial stability and security through financial empowerment is the end goal!</a:t>
            </a:r>
          </a:p>
        </p:txBody>
      </p:sp>
      <p:sp>
        <p:nvSpPr>
          <p:cNvPr id="4" name="TextBox 3"/>
          <p:cNvSpPr txBox="1"/>
          <p:nvPr/>
        </p:nvSpPr>
        <p:spPr>
          <a:xfrm>
            <a:off x="6121484" y="1040927"/>
            <a:ext cx="3006908" cy="954107"/>
          </a:xfrm>
          <a:prstGeom prst="rect">
            <a:avLst/>
          </a:prstGeom>
          <a:noFill/>
        </p:spPr>
        <p:txBody>
          <a:bodyPr wrap="square" rtlCol="0">
            <a:spAutoFit/>
          </a:bodyPr>
          <a:lstStyle/>
          <a:p>
            <a:pPr defTabSz="685800" fontAlgn="auto">
              <a:spcBef>
                <a:spcPts val="0"/>
              </a:spcBef>
              <a:spcAft>
                <a:spcPts val="0"/>
              </a:spcAft>
            </a:pPr>
            <a:r>
              <a:rPr lang="en-US" sz="2800" dirty="0">
                <a:solidFill>
                  <a:prstClr val="black"/>
                </a:solidFill>
                <a:latin typeface="Calibri" panose="020F0502020204030204"/>
                <a:cs typeface="+mn-cs"/>
              </a:rPr>
              <a:t>New Collective Wisdom</a:t>
            </a:r>
            <a:endParaRPr lang="en-US" sz="2800" b="1" dirty="0">
              <a:solidFill>
                <a:prstClr val="black"/>
              </a:solidFill>
              <a:latin typeface="Calibri" panose="020F0502020204030204"/>
              <a:cs typeface="+mn-cs"/>
            </a:endParaRPr>
          </a:p>
        </p:txBody>
      </p:sp>
      <p:sp>
        <p:nvSpPr>
          <p:cNvPr id="5" name="Rectangle 4"/>
          <p:cNvSpPr/>
          <p:nvPr/>
        </p:nvSpPr>
        <p:spPr>
          <a:xfrm>
            <a:off x="533400" y="5696867"/>
            <a:ext cx="4800600" cy="400110"/>
          </a:xfrm>
          <a:prstGeom prst="rect">
            <a:avLst/>
          </a:prstGeom>
        </p:spPr>
        <p:txBody>
          <a:bodyPr wrap="square">
            <a:spAutoFit/>
          </a:bodyPr>
          <a:lstStyle/>
          <a:p>
            <a:pPr defTabSz="685800" fontAlgn="auto">
              <a:spcBef>
                <a:spcPts val="0"/>
              </a:spcBef>
              <a:spcAft>
                <a:spcPts val="450"/>
              </a:spcAft>
            </a:pPr>
            <a:r>
              <a:rPr lang="en-US" sz="2000" dirty="0">
                <a:solidFill>
                  <a:prstClr val="white"/>
                </a:solidFill>
                <a:latin typeface="Calibri" panose="020F0502020204030204"/>
                <a:cs typeface="+mn-cs"/>
              </a:rPr>
              <a:t>Artist: Liam Hassan </a:t>
            </a:r>
            <a:r>
              <a:rPr lang="en-US" sz="2000" dirty="0" err="1">
                <a:solidFill>
                  <a:prstClr val="white"/>
                </a:solidFill>
                <a:latin typeface="Calibri" panose="020F0502020204030204"/>
                <a:cs typeface="+mn-cs"/>
              </a:rPr>
              <a:t>Beserekumo</a:t>
            </a:r>
            <a:r>
              <a:rPr lang="en-US" sz="2000" dirty="0">
                <a:solidFill>
                  <a:prstClr val="white"/>
                </a:solidFill>
                <a:latin typeface="Calibri" panose="020F0502020204030204"/>
                <a:cs typeface="+mn-cs"/>
              </a:rPr>
              <a:t>, </a:t>
            </a:r>
            <a:r>
              <a:rPr lang="en-US" sz="2000" i="1" dirty="0">
                <a:solidFill>
                  <a:prstClr val="white"/>
                </a:solidFill>
                <a:latin typeface="Calibri" panose="020F0502020204030204"/>
                <a:cs typeface="+mn-cs"/>
              </a:rPr>
              <a:t>untitled</a:t>
            </a:r>
          </a:p>
        </p:txBody>
      </p:sp>
    </p:spTree>
    <p:extLst>
      <p:ext uri="{BB962C8B-B14F-4D97-AF65-F5344CB8AC3E}">
        <p14:creationId xmlns:p14="http://schemas.microsoft.com/office/powerpoint/2010/main" val="3280086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473290"/>
            <a:ext cx="8648700" cy="562361"/>
          </a:xfrm>
        </p:spPr>
        <p:txBody>
          <a:bodyPr>
            <a:normAutofit fontScale="90000"/>
          </a:bodyPr>
          <a:lstStyle/>
          <a:p>
            <a:pPr>
              <a:lnSpc>
                <a:spcPct val="100000"/>
              </a:lnSpc>
              <a:spcBef>
                <a:spcPts val="0"/>
              </a:spcBef>
            </a:pPr>
            <a:r>
              <a:rPr lang="en-US" sz="3600" b="1" dirty="0">
                <a:solidFill>
                  <a:prstClr val="black"/>
                </a:solidFill>
                <a:latin typeface="Calibri" panose="020F0502020204030204"/>
                <a:ea typeface="+mn-ea"/>
                <a:cs typeface="+mn-cs"/>
              </a:rPr>
              <a:t>Financial Empowerment is …</a:t>
            </a:r>
            <a:endParaRPr lang="en-US" dirty="0"/>
          </a:p>
        </p:txBody>
      </p:sp>
      <p:pic>
        <p:nvPicPr>
          <p:cNvPr id="3" name="Picture 2" descr="This is a painting by Patrick Connally titled Downtown Berkeley. The image is a busy street corner with a book cafe, with lots of people, several using wheelchairs, cars, a bus, a bank." title="Downtown Berkeley"/>
          <p:cNvPicPr/>
          <p:nvPr/>
        </p:nvPicPr>
        <p:blipFill rotWithShape="1">
          <a:blip r:embed="rId3">
            <a:extLst>
              <a:ext uri="{28A0092B-C50C-407E-A947-70E740481C1C}">
                <a14:useLocalDpi xmlns:a14="http://schemas.microsoft.com/office/drawing/2010/main" val="0"/>
              </a:ext>
            </a:extLst>
          </a:blip>
          <a:srcRect l="5189" t="10418" r="22613" b="-1149"/>
          <a:stretch/>
        </p:blipFill>
        <p:spPr bwMode="auto">
          <a:xfrm>
            <a:off x="0" y="1875621"/>
            <a:ext cx="9144000" cy="4172755"/>
          </a:xfrm>
          <a:prstGeom prst="rect">
            <a:avLst/>
          </a:prstGeom>
          <a:noFill/>
          <a:ln>
            <a:noFill/>
          </a:ln>
          <a:extLst>
            <a:ext uri="{53640926-AAD7-44D8-BBD7-CCE9431645EC}">
              <a14:shadowObscured xmlns:a14="http://schemas.microsoft.com/office/drawing/2010/main"/>
            </a:ext>
          </a:extLst>
        </p:spPr>
      </p:pic>
      <p:sp>
        <p:nvSpPr>
          <p:cNvPr id="8" name="Rectangle 7" descr="&quot;&quot;"/>
          <p:cNvSpPr/>
          <p:nvPr/>
        </p:nvSpPr>
        <p:spPr>
          <a:xfrm>
            <a:off x="4699809" y="1885146"/>
            <a:ext cx="4444191" cy="4115605"/>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7" name="Content Placeholder 6"/>
          <p:cNvSpPr>
            <a:spLocks noGrp="1"/>
          </p:cNvSpPr>
          <p:nvPr>
            <p:ph idx="1"/>
          </p:nvPr>
        </p:nvSpPr>
        <p:spPr>
          <a:xfrm>
            <a:off x="4699809" y="1875621"/>
            <a:ext cx="4444191" cy="3946728"/>
          </a:xfrm>
        </p:spPr>
        <p:txBody>
          <a:bodyPr>
            <a:noAutofit/>
          </a:bodyPr>
          <a:lstStyle/>
          <a:p>
            <a:pPr marL="342900" indent="-342900">
              <a:lnSpc>
                <a:spcPct val="100000"/>
              </a:lnSpc>
              <a:spcBef>
                <a:spcPts val="0"/>
              </a:spcBef>
            </a:pPr>
            <a:r>
              <a:rPr lang="en-US" sz="2400" b="1" dirty="0">
                <a:solidFill>
                  <a:prstClr val="black"/>
                </a:solidFill>
              </a:rPr>
              <a:t>Accessible and affordable financial services</a:t>
            </a:r>
          </a:p>
          <a:p>
            <a:pPr marL="342900" indent="-342900">
              <a:lnSpc>
                <a:spcPct val="100000"/>
              </a:lnSpc>
              <a:spcBef>
                <a:spcPts val="0"/>
              </a:spcBef>
            </a:pPr>
            <a:r>
              <a:rPr lang="en-US" sz="2400" b="1" dirty="0">
                <a:solidFill>
                  <a:prstClr val="black"/>
                </a:solidFill>
              </a:rPr>
              <a:t>Financial education to make informed financial decisions</a:t>
            </a:r>
          </a:p>
          <a:p>
            <a:pPr marL="342900" indent="-342900">
              <a:lnSpc>
                <a:spcPct val="100000"/>
              </a:lnSpc>
              <a:spcBef>
                <a:spcPts val="0"/>
              </a:spcBef>
            </a:pPr>
            <a:r>
              <a:rPr lang="en-US" sz="2400" b="1" dirty="0">
                <a:solidFill>
                  <a:prstClr val="black"/>
                </a:solidFill>
              </a:rPr>
              <a:t>Economic pathways to financial stability and security</a:t>
            </a:r>
          </a:p>
          <a:p>
            <a:pPr marL="342900" indent="-342900">
              <a:lnSpc>
                <a:spcPct val="100000"/>
              </a:lnSpc>
              <a:spcBef>
                <a:spcPts val="0"/>
              </a:spcBef>
            </a:pPr>
            <a:r>
              <a:rPr lang="en-US" sz="2400" b="1" dirty="0">
                <a:solidFill>
                  <a:prstClr val="black"/>
                </a:solidFill>
              </a:rPr>
              <a:t>Overcoming barriers to financial stability with reduced historical dependence on means-tested public benefits</a:t>
            </a:r>
          </a:p>
        </p:txBody>
      </p:sp>
    </p:spTree>
    <p:extLst>
      <p:ext uri="{BB962C8B-B14F-4D97-AF65-F5344CB8AC3E}">
        <p14:creationId xmlns:p14="http://schemas.microsoft.com/office/powerpoint/2010/main" val="3110031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299" y="223242"/>
            <a:ext cx="4981575" cy="1268016"/>
          </a:xfrm>
        </p:spPr>
        <p:txBody>
          <a:bodyPr>
            <a:noAutofit/>
          </a:bodyPr>
          <a:lstStyle/>
          <a:p>
            <a:pPr>
              <a:lnSpc>
                <a:spcPct val="100000"/>
              </a:lnSpc>
              <a:spcBef>
                <a:spcPts val="0"/>
              </a:spcBef>
            </a:pPr>
            <a:r>
              <a:rPr lang="en-US" sz="3150" b="1" dirty="0">
                <a:solidFill>
                  <a:prstClr val="black"/>
                </a:solidFill>
                <a:latin typeface="Calibri" panose="020F0502020204030204"/>
                <a:ea typeface="+mn-ea"/>
                <a:cs typeface="+mn-cs"/>
              </a:rPr>
              <a:t>Financial Empowerment is</a:t>
            </a:r>
            <a:r>
              <a:rPr lang="en-US" sz="3150" dirty="0">
                <a:solidFill>
                  <a:prstClr val="black"/>
                </a:solidFill>
                <a:latin typeface="Calibri" panose="020F0502020204030204"/>
                <a:ea typeface="+mn-ea"/>
                <a:cs typeface="+mn-cs"/>
              </a:rPr>
              <a:t> …</a:t>
            </a:r>
            <a:endParaRPr lang="en-US" sz="3150" dirty="0"/>
          </a:p>
        </p:txBody>
      </p:sp>
      <p:sp>
        <p:nvSpPr>
          <p:cNvPr id="6" name="Content Placeholder 5"/>
          <p:cNvSpPr>
            <a:spLocks noGrp="1"/>
          </p:cNvSpPr>
          <p:nvPr>
            <p:ph idx="1"/>
          </p:nvPr>
        </p:nvSpPr>
        <p:spPr>
          <a:xfrm>
            <a:off x="114299" y="1219201"/>
            <a:ext cx="4876801" cy="4552950"/>
          </a:xfrm>
        </p:spPr>
        <p:txBody>
          <a:bodyPr>
            <a:noAutofit/>
          </a:bodyPr>
          <a:lstStyle/>
          <a:p>
            <a:pPr marL="342900" indent="-342900">
              <a:lnSpc>
                <a:spcPct val="100000"/>
              </a:lnSpc>
              <a:spcBef>
                <a:spcPts val="450"/>
              </a:spcBef>
              <a:spcAft>
                <a:spcPts val="450"/>
              </a:spcAft>
            </a:pPr>
            <a:r>
              <a:rPr lang="en-US" sz="2400" dirty="0">
                <a:solidFill>
                  <a:prstClr val="black"/>
                </a:solidFill>
              </a:rPr>
              <a:t>Not a fringe issue</a:t>
            </a:r>
          </a:p>
          <a:p>
            <a:pPr marL="342900" indent="-342900">
              <a:lnSpc>
                <a:spcPct val="100000"/>
              </a:lnSpc>
              <a:spcBef>
                <a:spcPts val="450"/>
              </a:spcBef>
              <a:spcAft>
                <a:spcPts val="450"/>
              </a:spcAft>
            </a:pPr>
            <a:r>
              <a:rPr lang="en-US" sz="2400" dirty="0">
                <a:solidFill>
                  <a:prstClr val="black"/>
                </a:solidFill>
              </a:rPr>
              <a:t>Fundamental to the definition of community participation and inclusion</a:t>
            </a:r>
          </a:p>
          <a:p>
            <a:pPr marL="342900" indent="-342900">
              <a:lnSpc>
                <a:spcPct val="100000"/>
              </a:lnSpc>
              <a:spcBef>
                <a:spcPts val="450"/>
              </a:spcBef>
              <a:spcAft>
                <a:spcPts val="450"/>
              </a:spcAft>
            </a:pPr>
            <a:r>
              <a:rPr lang="en-US" sz="2400" dirty="0">
                <a:solidFill>
                  <a:prstClr val="black"/>
                </a:solidFill>
              </a:rPr>
              <a:t>Fundamental to solving other intractable social issues</a:t>
            </a:r>
          </a:p>
          <a:p>
            <a:pPr marL="685800" lvl="1" indent="-342900">
              <a:lnSpc>
                <a:spcPct val="100000"/>
              </a:lnSpc>
              <a:spcBef>
                <a:spcPts val="0"/>
              </a:spcBef>
            </a:pPr>
            <a:r>
              <a:rPr lang="en-US" sz="2400" dirty="0">
                <a:solidFill>
                  <a:prstClr val="black"/>
                </a:solidFill>
              </a:rPr>
              <a:t>Poverty</a:t>
            </a:r>
          </a:p>
          <a:p>
            <a:pPr marL="685800" lvl="1" indent="-342900">
              <a:lnSpc>
                <a:spcPct val="100000"/>
              </a:lnSpc>
              <a:spcBef>
                <a:spcPts val="0"/>
              </a:spcBef>
            </a:pPr>
            <a:r>
              <a:rPr lang="en-US" sz="2400" dirty="0">
                <a:solidFill>
                  <a:prstClr val="black"/>
                </a:solidFill>
              </a:rPr>
              <a:t>Unemployment</a:t>
            </a:r>
          </a:p>
          <a:p>
            <a:pPr marL="685800" lvl="1" indent="-342900">
              <a:lnSpc>
                <a:spcPct val="100000"/>
              </a:lnSpc>
              <a:spcBef>
                <a:spcPts val="0"/>
              </a:spcBef>
            </a:pPr>
            <a:r>
              <a:rPr lang="en-US" sz="2400" dirty="0">
                <a:solidFill>
                  <a:prstClr val="black"/>
                </a:solidFill>
              </a:rPr>
              <a:t>Hunger</a:t>
            </a:r>
          </a:p>
          <a:p>
            <a:pPr marL="685800" lvl="1" indent="-342900">
              <a:lnSpc>
                <a:spcPct val="100000"/>
              </a:lnSpc>
              <a:spcBef>
                <a:spcPts val="0"/>
              </a:spcBef>
            </a:pPr>
            <a:r>
              <a:rPr lang="en-US" sz="2400" dirty="0">
                <a:solidFill>
                  <a:prstClr val="black"/>
                </a:solidFill>
              </a:rPr>
              <a:t>Homelessness</a:t>
            </a:r>
          </a:p>
          <a:p>
            <a:pPr marL="685800" lvl="1" indent="-342900">
              <a:lnSpc>
                <a:spcPct val="100000"/>
              </a:lnSpc>
              <a:spcBef>
                <a:spcPts val="0"/>
              </a:spcBef>
            </a:pPr>
            <a:r>
              <a:rPr lang="en-US" sz="2400" dirty="0">
                <a:solidFill>
                  <a:prstClr val="black"/>
                </a:solidFill>
              </a:rPr>
              <a:t>Poor physical and mental health</a:t>
            </a:r>
          </a:p>
        </p:txBody>
      </p:sp>
      <p:pic>
        <p:nvPicPr>
          <p:cNvPr id="6146" name="Picture 2" descr="This is a painting by Gen Gaines, A Summer Stroll on RIA. The image shows two people walking on sidewalk along storefronts, a couple of parked cars, telephone pole, blue sky with white clouds.&#10;" title="A Summer Stroll on 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052" y="857250"/>
            <a:ext cx="3833948" cy="514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65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06490" y="1378744"/>
            <a:ext cx="2775585" cy="1278731"/>
          </a:xfrm>
        </p:spPr>
        <p:txBody>
          <a:bodyPr>
            <a:normAutofit fontScale="90000"/>
          </a:bodyPr>
          <a:lstStyle/>
          <a:p>
            <a:pPr algn="ctr"/>
            <a:r>
              <a:rPr lang="en-US" b="1" dirty="0">
                <a:latin typeface="+mn-lt"/>
              </a:rPr>
              <a:t>We as a Nation</a:t>
            </a:r>
            <a:br>
              <a:rPr lang="en-US" b="1" dirty="0">
                <a:latin typeface="+mn-lt"/>
              </a:rPr>
            </a:br>
            <a:r>
              <a:rPr lang="en-US" b="1" dirty="0">
                <a:latin typeface="+mn-lt"/>
              </a:rPr>
              <a:t>Can Do Better</a:t>
            </a:r>
          </a:p>
        </p:txBody>
      </p:sp>
      <p:sp>
        <p:nvSpPr>
          <p:cNvPr id="6" name="Content Placeholder 5"/>
          <p:cNvSpPr>
            <a:spLocks noGrp="1"/>
          </p:cNvSpPr>
          <p:nvPr>
            <p:ph idx="1"/>
          </p:nvPr>
        </p:nvSpPr>
        <p:spPr>
          <a:xfrm>
            <a:off x="6286500" y="3107531"/>
            <a:ext cx="2619375" cy="1857375"/>
          </a:xfrm>
        </p:spPr>
        <p:txBody>
          <a:bodyPr>
            <a:noAutofit/>
          </a:bodyPr>
          <a:lstStyle/>
          <a:p>
            <a:pPr marL="0" indent="0" algn="ctr">
              <a:lnSpc>
                <a:spcPct val="150000"/>
              </a:lnSpc>
              <a:spcBef>
                <a:spcPts val="0"/>
              </a:spcBef>
              <a:buNone/>
            </a:pPr>
            <a:r>
              <a:rPr lang="en-US" sz="2700" b="1" dirty="0"/>
              <a:t>Change</a:t>
            </a:r>
            <a:r>
              <a:rPr lang="en-US" sz="2700" dirty="0"/>
              <a:t> thinking</a:t>
            </a:r>
          </a:p>
          <a:p>
            <a:pPr marL="0" indent="0" algn="ctr">
              <a:lnSpc>
                <a:spcPct val="150000"/>
              </a:lnSpc>
              <a:spcBef>
                <a:spcPts val="0"/>
              </a:spcBef>
              <a:buNone/>
            </a:pPr>
            <a:r>
              <a:rPr lang="en-US" sz="2700" b="1" dirty="0"/>
              <a:t>Change</a:t>
            </a:r>
            <a:r>
              <a:rPr lang="en-US" sz="2700" dirty="0"/>
              <a:t> behavior</a:t>
            </a:r>
          </a:p>
          <a:p>
            <a:pPr marL="0" indent="0" algn="ctr">
              <a:lnSpc>
                <a:spcPct val="150000"/>
              </a:lnSpc>
              <a:spcBef>
                <a:spcPts val="0"/>
              </a:spcBef>
              <a:buNone/>
            </a:pPr>
            <a:r>
              <a:rPr lang="en-US" sz="2700" b="1" dirty="0"/>
              <a:t>Change</a:t>
            </a:r>
            <a:r>
              <a:rPr lang="en-US" sz="2700" dirty="0"/>
              <a:t> policy</a:t>
            </a:r>
          </a:p>
        </p:txBody>
      </p:sp>
      <p:pic>
        <p:nvPicPr>
          <p:cNvPr id="2" name="Picture 1" descr="This is a painting by David A. Sampson titled Take Your Mark. The image is swimmers ready to start a race." title="Take Your Mark"/>
          <p:cNvPicPr>
            <a:picLocks noChangeAspect="1"/>
          </p:cNvPicPr>
          <p:nvPr/>
        </p:nvPicPr>
        <p:blipFill rotWithShape="1">
          <a:blip r:embed="rId3">
            <a:extLst>
              <a:ext uri="{28A0092B-C50C-407E-A947-70E740481C1C}">
                <a14:useLocalDpi xmlns:a14="http://schemas.microsoft.com/office/drawing/2010/main" val="0"/>
              </a:ext>
            </a:extLst>
          </a:blip>
          <a:srcRect l="18756" t="6969" r="18977" b="13030"/>
          <a:stretch/>
        </p:blipFill>
        <p:spPr>
          <a:xfrm>
            <a:off x="0" y="857250"/>
            <a:ext cx="6094771" cy="5168157"/>
          </a:xfrm>
          <a:prstGeom prst="rect">
            <a:avLst/>
          </a:prstGeom>
        </p:spPr>
      </p:pic>
    </p:spTree>
    <p:extLst>
      <p:ext uri="{BB962C8B-B14F-4D97-AF65-F5344CB8AC3E}">
        <p14:creationId xmlns:p14="http://schemas.microsoft.com/office/powerpoint/2010/main" val="1033898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58844" y="554632"/>
            <a:ext cx="2282138" cy="994172"/>
          </a:xfrm>
        </p:spPr>
        <p:txBody>
          <a:bodyPr/>
          <a:lstStyle/>
          <a:p>
            <a:pPr algn="ctr"/>
            <a:r>
              <a:rPr lang="en-US" b="1" dirty="0">
                <a:latin typeface="Calibri" panose="020F0502020204030204" pitchFamily="34" charset="0"/>
                <a:cs typeface="Calibri" panose="020F0502020204030204" pitchFamily="34" charset="0"/>
              </a:rPr>
              <a:t>Solutions</a:t>
            </a:r>
          </a:p>
        </p:txBody>
      </p:sp>
      <p:sp>
        <p:nvSpPr>
          <p:cNvPr id="6" name="Content Placeholder 5"/>
          <p:cNvSpPr>
            <a:spLocks noGrp="1"/>
          </p:cNvSpPr>
          <p:nvPr>
            <p:ph idx="1"/>
          </p:nvPr>
        </p:nvSpPr>
        <p:spPr>
          <a:xfrm>
            <a:off x="6629400" y="1219200"/>
            <a:ext cx="2449281" cy="5137151"/>
          </a:xfrm>
        </p:spPr>
        <p:txBody>
          <a:bodyPr>
            <a:noAutofit/>
          </a:bodyPr>
          <a:lstStyle/>
          <a:p>
            <a:pPr marL="385763" indent="-385763" algn="ctr">
              <a:lnSpc>
                <a:spcPct val="100000"/>
              </a:lnSpc>
              <a:spcBef>
                <a:spcPts val="0"/>
              </a:spcBef>
              <a:spcAft>
                <a:spcPts val="1350"/>
              </a:spcAft>
              <a:buAutoNum type="romanUcPeriod"/>
            </a:pPr>
            <a:r>
              <a:rPr lang="en-US" sz="2400" dirty="0">
                <a:solidFill>
                  <a:prstClr val="black"/>
                </a:solidFill>
              </a:rPr>
              <a:t> </a:t>
            </a:r>
            <a:r>
              <a:rPr lang="en-US" sz="2400" b="1" dirty="0">
                <a:solidFill>
                  <a:prstClr val="black"/>
                </a:solidFill>
              </a:rPr>
              <a:t>ABLE</a:t>
            </a:r>
            <a:br>
              <a:rPr lang="en-US" sz="2400" dirty="0">
                <a:solidFill>
                  <a:prstClr val="black"/>
                </a:solidFill>
              </a:rPr>
            </a:br>
            <a:r>
              <a:rPr lang="en-US" sz="2400" b="1" dirty="0">
                <a:solidFill>
                  <a:prstClr val="black"/>
                </a:solidFill>
              </a:rPr>
              <a:t>A</a:t>
            </a:r>
            <a:r>
              <a:rPr lang="en-US" sz="2400" dirty="0">
                <a:solidFill>
                  <a:prstClr val="black"/>
                </a:solidFill>
              </a:rPr>
              <a:t>chieving a </a:t>
            </a:r>
            <a:r>
              <a:rPr lang="en-US" sz="2400" b="1" dirty="0">
                <a:solidFill>
                  <a:prstClr val="black"/>
                </a:solidFill>
              </a:rPr>
              <a:t>B</a:t>
            </a:r>
            <a:r>
              <a:rPr lang="en-US" sz="2400" dirty="0">
                <a:solidFill>
                  <a:prstClr val="black"/>
                </a:solidFill>
              </a:rPr>
              <a:t>etter </a:t>
            </a:r>
            <a:r>
              <a:rPr lang="en-US" sz="2400" b="1" dirty="0">
                <a:solidFill>
                  <a:prstClr val="black"/>
                </a:solidFill>
              </a:rPr>
              <a:t>L</a:t>
            </a:r>
            <a:r>
              <a:rPr lang="en-US" sz="2400" dirty="0">
                <a:solidFill>
                  <a:prstClr val="black"/>
                </a:solidFill>
              </a:rPr>
              <a:t>ife </a:t>
            </a:r>
            <a:r>
              <a:rPr lang="en-US" sz="2400" b="1" dirty="0">
                <a:solidFill>
                  <a:prstClr val="black"/>
                </a:solidFill>
              </a:rPr>
              <a:t>E</a:t>
            </a:r>
            <a:r>
              <a:rPr lang="en-US" sz="2400" dirty="0">
                <a:solidFill>
                  <a:prstClr val="black"/>
                </a:solidFill>
              </a:rPr>
              <a:t>xperience Act</a:t>
            </a:r>
          </a:p>
          <a:p>
            <a:pPr marL="385763" indent="-385763" algn="ctr">
              <a:lnSpc>
                <a:spcPct val="100000"/>
              </a:lnSpc>
              <a:spcBef>
                <a:spcPts val="0"/>
              </a:spcBef>
              <a:spcAft>
                <a:spcPts val="1350"/>
              </a:spcAft>
              <a:buAutoNum type="romanUcPeriod"/>
            </a:pPr>
            <a:r>
              <a:rPr lang="en-US" sz="2400" dirty="0">
                <a:solidFill>
                  <a:prstClr val="black"/>
                </a:solidFill>
              </a:rPr>
              <a:t>Access to Financial Education and Counseling</a:t>
            </a:r>
          </a:p>
          <a:p>
            <a:pPr marL="385763" indent="-385763" algn="ctr">
              <a:lnSpc>
                <a:spcPct val="100000"/>
              </a:lnSpc>
              <a:spcBef>
                <a:spcPts val="0"/>
              </a:spcBef>
              <a:spcAft>
                <a:spcPts val="1350"/>
              </a:spcAft>
              <a:buAutoNum type="romanUcPeriod"/>
            </a:pPr>
            <a:r>
              <a:rPr lang="en-US" sz="2400" dirty="0">
                <a:solidFill>
                  <a:prstClr val="black"/>
                </a:solidFill>
              </a:rPr>
              <a:t>Inclusive Community Development (CRA)</a:t>
            </a:r>
          </a:p>
        </p:txBody>
      </p:sp>
      <p:pic>
        <p:nvPicPr>
          <p:cNvPr id="4098" name="Picture 2" descr="This is a painting by Juan Lucero titled Breaking Barriers. The image is a brick wall being punched and broken through by fist." title="Breaking Barriers"/>
          <p:cNvPicPr>
            <a:picLocks noChangeAspect="1" noChangeArrowheads="1"/>
          </p:cNvPicPr>
          <p:nvPr/>
        </p:nvPicPr>
        <p:blipFill rotWithShape="1">
          <a:blip r:embed="rId3">
            <a:extLst>
              <a:ext uri="{28A0092B-C50C-407E-A947-70E740481C1C}">
                <a14:useLocalDpi xmlns:a14="http://schemas.microsoft.com/office/drawing/2010/main" val="0"/>
              </a:ext>
            </a:extLst>
          </a:blip>
          <a:srcRect l="4242" t="4319" r="2571" b="3486"/>
          <a:stretch/>
        </p:blipFill>
        <p:spPr bwMode="auto">
          <a:xfrm>
            <a:off x="0" y="857250"/>
            <a:ext cx="67189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13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pic>
        <p:nvPicPr>
          <p:cNvPr id="4098" name="Picture 2" descr="This is a painting by Chuck Close, untitled. The image is child's face comprised of small squares and rectangles of multiple col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quot;&quot;"/>
          <p:cNvSpPr/>
          <p:nvPr/>
        </p:nvSpPr>
        <p:spPr>
          <a:xfrm>
            <a:off x="6229350" y="857250"/>
            <a:ext cx="2913582" cy="5143500"/>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5" name="Title 4"/>
          <p:cNvSpPr>
            <a:spLocks noGrp="1"/>
          </p:cNvSpPr>
          <p:nvPr>
            <p:ph type="title"/>
          </p:nvPr>
        </p:nvSpPr>
        <p:spPr>
          <a:xfrm>
            <a:off x="6420251" y="857250"/>
            <a:ext cx="2524125" cy="994172"/>
          </a:xfrm>
        </p:spPr>
        <p:txBody>
          <a:bodyPr/>
          <a:lstStyle/>
          <a:p>
            <a:pPr algn="ctr"/>
            <a:r>
              <a:rPr lang="en-US" b="1" dirty="0">
                <a:latin typeface="Calibri" panose="020F0502020204030204" pitchFamily="34" charset="0"/>
                <a:cs typeface="Calibri" panose="020F0502020204030204" pitchFamily="34" charset="0"/>
              </a:rPr>
              <a:t>Potential</a:t>
            </a:r>
          </a:p>
        </p:txBody>
      </p:sp>
      <p:sp>
        <p:nvSpPr>
          <p:cNvPr id="6" name="Content Placeholder 5"/>
          <p:cNvSpPr>
            <a:spLocks noGrp="1"/>
          </p:cNvSpPr>
          <p:nvPr>
            <p:ph idx="1"/>
          </p:nvPr>
        </p:nvSpPr>
        <p:spPr>
          <a:xfrm>
            <a:off x="6227214" y="1600201"/>
            <a:ext cx="2913582" cy="3810000"/>
          </a:xfrm>
        </p:spPr>
        <p:txBody>
          <a:bodyPr>
            <a:noAutofit/>
          </a:bodyPr>
          <a:lstStyle/>
          <a:p>
            <a:pPr marL="0" indent="0">
              <a:lnSpc>
                <a:spcPct val="100000"/>
              </a:lnSpc>
              <a:spcBef>
                <a:spcPts val="0"/>
              </a:spcBef>
              <a:buNone/>
            </a:pPr>
            <a:r>
              <a:rPr lang="en-US" sz="2400" dirty="0">
                <a:solidFill>
                  <a:prstClr val="black"/>
                </a:solidFill>
              </a:rPr>
              <a:t>For the ABLE account, there are </a:t>
            </a:r>
            <a:r>
              <a:rPr lang="en-US" sz="2400" b="1" dirty="0">
                <a:solidFill>
                  <a:prstClr val="black"/>
                </a:solidFill>
              </a:rPr>
              <a:t>8 million eligible individuals </a:t>
            </a:r>
            <a:r>
              <a:rPr lang="en-US" sz="2400" dirty="0">
                <a:solidFill>
                  <a:prstClr val="black"/>
                </a:solidFill>
              </a:rPr>
              <a:t>with disabilities and families; but in Year Four of program implementation, </a:t>
            </a:r>
            <a:r>
              <a:rPr lang="en-US" sz="2400" b="1" dirty="0">
                <a:solidFill>
                  <a:prstClr val="black"/>
                </a:solidFill>
              </a:rPr>
              <a:t>there are only 50,000 accounts open</a:t>
            </a:r>
            <a:r>
              <a:rPr lang="en-US" sz="2400" dirty="0">
                <a:solidFill>
                  <a:prstClr val="black"/>
                </a:solidFill>
              </a:rPr>
              <a:t>.</a:t>
            </a:r>
          </a:p>
        </p:txBody>
      </p:sp>
      <p:sp>
        <p:nvSpPr>
          <p:cNvPr id="3" name="Slide Number Placeholder 2" hidden="1"/>
          <p:cNvSpPr>
            <a:spLocks noGrp="1"/>
          </p:cNvSpPr>
          <p:nvPr>
            <p:ph type="sldNum" sz="quarter" idx="4294967295"/>
          </p:nvPr>
        </p:nvSpPr>
        <p:spPr>
          <a:xfrm>
            <a:off x="6457950" y="6356351"/>
            <a:ext cx="2057400" cy="365125"/>
          </a:xfrm>
          <a:prstGeom prst="rect">
            <a:avLst/>
          </a:prstGeom>
        </p:spPr>
        <p:txBody>
          <a:bodyPr/>
          <a:lstStyle/>
          <a:p>
            <a:pPr defTabSz="685800" fontAlgn="auto">
              <a:spcBef>
                <a:spcPts val="0"/>
              </a:spcBef>
              <a:spcAft>
                <a:spcPts val="0"/>
              </a:spcAft>
            </a:pPr>
            <a:fld id="{79C49C4D-4F7F-4CBA-8133-C4DA35689BAC}" type="slidenum">
              <a:rPr lang="en-US">
                <a:solidFill>
                  <a:prstClr val="black">
                    <a:tint val="75000"/>
                  </a:prstClr>
                </a:solidFill>
                <a:latin typeface="Calibri" panose="020F0502020204030204"/>
                <a:cs typeface="+mn-cs"/>
              </a:rPr>
              <a:pPr defTabSz="685800" fontAlgn="auto">
                <a:spcBef>
                  <a:spcPts val="0"/>
                </a:spcBef>
                <a:spcAft>
                  <a:spcPts val="0"/>
                </a:spcAft>
              </a:pPr>
              <a:t>39</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418697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19100" y="1676400"/>
            <a:ext cx="8496300" cy="4699000"/>
          </a:xfrm>
        </p:spPr>
        <p:txBody>
          <a:bodyPr/>
          <a:lstStyle/>
          <a:p>
            <a:pPr>
              <a:spcBef>
                <a:spcPts val="1800"/>
              </a:spcBef>
            </a:pPr>
            <a:r>
              <a:rPr lang="en-US" sz="2400" dirty="0"/>
              <a:t>If you have any questions following this recording, please contact us at </a:t>
            </a:r>
            <a:r>
              <a:rPr lang="en-US" sz="2400" u="sng" dirty="0">
                <a:hlinkClick r:id="rId5"/>
              </a:rPr>
              <a:t>disability.statistics@unh.edu</a:t>
            </a:r>
            <a:r>
              <a:rPr lang="en-US" sz="2400" dirty="0"/>
              <a:t>, or toll free at 866-538-9521 for more information. Thanks for joining us. Enjoy today's webinar!</a:t>
            </a:r>
          </a:p>
        </p:txBody>
      </p:sp>
      <p:sp>
        <p:nvSpPr>
          <p:cNvPr id="3075" name="Text Box 12"/>
          <p:cNvSpPr txBox="1">
            <a:spLocks noGrp="1" noChangeArrowheads="1"/>
          </p:cNvSpPr>
          <p:nvPr>
            <p:ph type="title"/>
          </p:nvPr>
        </p:nvSpPr>
        <p:spPr bwMode="auto">
          <a:xfrm>
            <a:off x="-8468"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Up Front Matters</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1" name="TextBox 10"/>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5" name="Picture 4"/>
          <p:cNvPicPr>
            <a:picLocks noChangeAspect="1"/>
          </p:cNvPicPr>
          <p:nvPr/>
        </p:nvPicPr>
        <p:blipFill>
          <a:blip r:embed="rId6"/>
          <a:stretch>
            <a:fillRect/>
          </a:stretch>
        </p:blipFill>
        <p:spPr>
          <a:xfrm>
            <a:off x="8149266" y="80364"/>
            <a:ext cx="952549" cy="482625"/>
          </a:xfrm>
          <a:prstGeom prst="rect">
            <a:avLst/>
          </a:prstGeom>
        </p:spPr>
      </p:pic>
      <p:pic>
        <p:nvPicPr>
          <p:cNvPr id="3" name="nTID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 y="685800"/>
            <a:ext cx="485201" cy="485201"/>
          </a:xfrm>
          <a:prstGeom prst="rect">
            <a:avLst/>
          </a:prstGeom>
        </p:spPr>
      </p:pic>
      <p:sp>
        <p:nvSpPr>
          <p:cNvPr id="2" name="Slide Number Placeholder 1">
            <a:extLst>
              <a:ext uri="{FF2B5EF4-FFF2-40B4-BE49-F238E27FC236}">
                <a16:creationId xmlns:a16="http://schemas.microsoft.com/office/drawing/2014/main" id="{E829AE37-E6C3-4B0C-9E64-B443A99AA4DC}"/>
              </a:ext>
            </a:extLst>
          </p:cNvPr>
          <p:cNvSpPr>
            <a:spLocks noGrp="1"/>
          </p:cNvSpPr>
          <p:nvPr>
            <p:ph type="sldNum" sz="quarter" idx="12"/>
          </p:nvPr>
        </p:nvSpPr>
        <p:spPr/>
        <p:txBody>
          <a:bodyPr/>
          <a:lstStyle/>
          <a:p>
            <a:pPr>
              <a:defRPr/>
            </a:pPr>
            <a:fld id="{443C8C51-5C2C-4384-A700-77A3B77AC634}" type="slidenum">
              <a:rPr lang="en-US" smtClean="0"/>
              <a:pPr>
                <a:defRPr/>
              </a:pPr>
              <a:t>4</a:t>
            </a:fld>
            <a:endParaRPr lang="en-US" dirty="0"/>
          </a:p>
        </p:txBody>
      </p:sp>
    </p:spTree>
    <p:extLst>
      <p:ext uri="{BB962C8B-B14F-4D97-AF65-F5344CB8AC3E}">
        <p14:creationId xmlns:p14="http://schemas.microsoft.com/office/powerpoint/2010/main" val="81341910"/>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2"/>
        <p14:stopEvt time="39077" objId="2"/>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What is ABLE?</a:t>
            </a:r>
          </a:p>
        </p:txBody>
      </p:sp>
      <p:sp>
        <p:nvSpPr>
          <p:cNvPr id="3" name="Content Placeholder 2"/>
          <p:cNvSpPr>
            <a:spLocks noGrp="1"/>
          </p:cNvSpPr>
          <p:nvPr>
            <p:ph idx="1"/>
          </p:nvPr>
        </p:nvSpPr>
        <p:spPr/>
        <p:txBody>
          <a:bodyPr>
            <a:normAutofit/>
          </a:bodyPr>
          <a:lstStyle/>
          <a:p>
            <a:pPr marL="0" indent="0">
              <a:lnSpc>
                <a:spcPct val="114000"/>
              </a:lnSpc>
              <a:buNone/>
            </a:pPr>
            <a:r>
              <a:rPr lang="en-US" sz="2400" dirty="0"/>
              <a:t>The Stephen Beck, Jr. Achieving a Better Life Experience (ABLE) Act (PL 113-295) amends the federal tax code to add Section 529A in order to …</a:t>
            </a:r>
          </a:p>
          <a:p>
            <a:pPr marL="342900" indent="0">
              <a:buNone/>
            </a:pPr>
            <a:r>
              <a:rPr lang="en-US" sz="2400" dirty="0"/>
              <a:t>create a new option for </a:t>
            </a:r>
            <a:r>
              <a:rPr lang="en-US" sz="2400" i="1" u="sng" dirty="0"/>
              <a:t>eligible people with disabilities</a:t>
            </a:r>
          </a:p>
          <a:p>
            <a:pPr marL="342900" indent="0">
              <a:buNone/>
            </a:pPr>
            <a:r>
              <a:rPr lang="en-US" sz="2400" dirty="0"/>
              <a:t>to save money in a </a:t>
            </a:r>
            <a:r>
              <a:rPr lang="en-US" sz="2400" i="1" u="sng" dirty="0"/>
              <a:t>tax-exempt account</a:t>
            </a:r>
          </a:p>
          <a:p>
            <a:pPr marL="342900" indent="0">
              <a:buNone/>
            </a:pPr>
            <a:r>
              <a:rPr lang="en-US" sz="2400" dirty="0"/>
              <a:t>that may be used for </a:t>
            </a:r>
            <a:r>
              <a:rPr lang="en-US" sz="2400" i="1" u="sng" dirty="0"/>
              <a:t>qualified disability expenses</a:t>
            </a:r>
          </a:p>
          <a:p>
            <a:pPr marL="342900" indent="0">
              <a:buNone/>
            </a:pPr>
            <a:r>
              <a:rPr lang="en-US" sz="2400" dirty="0"/>
              <a:t>while still keeping their </a:t>
            </a:r>
            <a:r>
              <a:rPr lang="en-US" sz="2400" i="1" u="sng" dirty="0"/>
              <a:t>eligibility for federal public benefits.</a:t>
            </a:r>
          </a:p>
        </p:txBody>
      </p:sp>
      <p:sp>
        <p:nvSpPr>
          <p:cNvPr id="5" name="Slide Number Placeholder 4"/>
          <p:cNvSpPr>
            <a:spLocks noGrp="1"/>
          </p:cNvSpPr>
          <p:nvPr>
            <p:ph type="sldNum" sz="quarter" idx="4294967295"/>
          </p:nvPr>
        </p:nvSpPr>
        <p:spPr>
          <a:xfrm>
            <a:off x="4310062" y="5636420"/>
            <a:ext cx="528638" cy="273844"/>
          </a:xfrm>
          <a:prstGeom prst="rect">
            <a:avLst/>
          </a:prstGeom>
        </p:spPr>
        <p:txBody>
          <a:bodyPr/>
          <a:lstStyle/>
          <a:p>
            <a:pPr defTabSz="685800" fontAlgn="auto">
              <a:spcBef>
                <a:spcPts val="0"/>
              </a:spcBef>
              <a:spcAft>
                <a:spcPts val="0"/>
              </a:spcAft>
            </a:pPr>
            <a:r>
              <a:rPr lang="en-US">
                <a:solidFill>
                  <a:srgbClr val="FFFFFF"/>
                </a:solidFill>
              </a:rPr>
              <a:t>Slide </a:t>
            </a:r>
            <a:fld id="{0E6415AF-7ABF-7D43-B3C3-392F5AD3F563}" type="slidenum">
              <a:rPr lang="en-US">
                <a:solidFill>
                  <a:srgbClr val="FFFFFF"/>
                </a:solidFill>
              </a:rPr>
              <a:pPr defTabSz="685800" fontAlgn="auto">
                <a:spcBef>
                  <a:spcPts val="0"/>
                </a:spcBef>
                <a:spcAft>
                  <a:spcPts val="0"/>
                </a:spcAft>
              </a:pPr>
              <a:t>40</a:t>
            </a:fld>
            <a:endParaRPr lang="en-US" dirty="0">
              <a:solidFill>
                <a:srgbClr val="FFFFFF"/>
              </a:solidFill>
            </a:endParaRPr>
          </a:p>
        </p:txBody>
      </p:sp>
    </p:spTree>
    <p:extLst>
      <p:ext uri="{BB962C8B-B14F-4D97-AF65-F5344CB8AC3E}">
        <p14:creationId xmlns:p14="http://schemas.microsoft.com/office/powerpoint/2010/main" val="3158752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ABLE Picture</a:t>
            </a:r>
          </a:p>
        </p:txBody>
      </p:sp>
      <p:sp>
        <p:nvSpPr>
          <p:cNvPr id="6" name="Content Placeholder 5"/>
          <p:cNvSpPr>
            <a:spLocks noGrp="1"/>
          </p:cNvSpPr>
          <p:nvPr>
            <p:ph idx="1"/>
          </p:nvPr>
        </p:nvSpPr>
        <p:spPr>
          <a:xfrm>
            <a:off x="240033" y="1825630"/>
            <a:ext cx="3265167" cy="4084633"/>
          </a:xfrm>
        </p:spPr>
        <p:txBody>
          <a:bodyPr>
            <a:normAutofit/>
          </a:bodyPr>
          <a:lstStyle/>
          <a:p>
            <a:r>
              <a:rPr lang="en-US" sz="2400" dirty="0"/>
              <a:t>42 states and D.C. have ABLE programs</a:t>
            </a:r>
          </a:p>
          <a:p>
            <a:r>
              <a:rPr lang="en-US" sz="2400" dirty="0"/>
              <a:t>50,000 accounts open nationwide</a:t>
            </a:r>
          </a:p>
          <a:p>
            <a:r>
              <a:rPr lang="en-US" sz="2400" dirty="0"/>
              <a:t>$250 million invested in ABLE accounts</a:t>
            </a:r>
          </a:p>
          <a:p>
            <a:r>
              <a:rPr lang="en-US" sz="2400" dirty="0"/>
              <a:t>Average account size $5,000</a:t>
            </a:r>
          </a:p>
        </p:txBody>
      </p:sp>
      <p:sp>
        <p:nvSpPr>
          <p:cNvPr id="4" name="Slide Number Placeholder 3"/>
          <p:cNvSpPr>
            <a:spLocks noGrp="1"/>
          </p:cNvSpPr>
          <p:nvPr>
            <p:ph type="sldNum" sz="quarter" idx="4294967295"/>
          </p:nvPr>
        </p:nvSpPr>
        <p:spPr>
          <a:xfrm>
            <a:off x="4310062" y="5636420"/>
            <a:ext cx="528638" cy="273844"/>
          </a:xfrm>
          <a:prstGeom prst="rect">
            <a:avLst/>
          </a:prstGeom>
        </p:spPr>
        <p:txBody>
          <a:bodyPr/>
          <a:lstStyle/>
          <a:p>
            <a:pPr defTabSz="685800" fontAlgn="auto">
              <a:spcBef>
                <a:spcPts val="0"/>
              </a:spcBef>
              <a:spcAft>
                <a:spcPts val="0"/>
              </a:spcAft>
            </a:pPr>
            <a:r>
              <a:rPr lang="en-US">
                <a:solidFill>
                  <a:srgbClr val="FFFFFF"/>
                </a:solidFill>
              </a:rPr>
              <a:t>Slide </a:t>
            </a:r>
            <a:fld id="{0E6415AF-7ABF-7D43-B3C3-392F5AD3F563}" type="slidenum">
              <a:rPr lang="en-US">
                <a:solidFill>
                  <a:srgbClr val="FFFFFF"/>
                </a:solidFill>
              </a:rPr>
              <a:pPr defTabSz="685800" fontAlgn="auto">
                <a:spcBef>
                  <a:spcPts val="0"/>
                </a:spcBef>
                <a:spcAft>
                  <a:spcPts val="0"/>
                </a:spcAft>
              </a:pPr>
              <a:t>41</a:t>
            </a:fld>
            <a:endParaRPr lang="en-US" dirty="0">
              <a:solidFill>
                <a:srgbClr val="FFFFFF"/>
              </a:solidFill>
            </a:endParaRPr>
          </a:p>
        </p:txBody>
      </p:sp>
      <p:pic>
        <p:nvPicPr>
          <p:cNvPr id="7" name="Picture 6" descr="Screenshot of interactive map from ablenrc.org. Text: Choose the ABLE program that's right for yo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526" y="1689886"/>
            <a:ext cx="5384932" cy="3644114"/>
          </a:xfrm>
          <a:prstGeom prst="rect">
            <a:avLst/>
          </a:prstGeom>
        </p:spPr>
      </p:pic>
    </p:spTree>
    <p:extLst>
      <p:ext uri="{BB962C8B-B14F-4D97-AF65-F5344CB8AC3E}">
        <p14:creationId xmlns:p14="http://schemas.microsoft.com/office/powerpoint/2010/main" val="530375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Misperceptions and Fears</a:t>
            </a:r>
          </a:p>
        </p:txBody>
      </p:sp>
      <p:sp>
        <p:nvSpPr>
          <p:cNvPr id="3" name="Content Placeholder 2"/>
          <p:cNvSpPr>
            <a:spLocks noGrp="1"/>
          </p:cNvSpPr>
          <p:nvPr>
            <p:ph idx="1"/>
          </p:nvPr>
        </p:nvSpPr>
        <p:spPr/>
        <p:txBody>
          <a:bodyPr>
            <a:normAutofit/>
          </a:bodyPr>
          <a:lstStyle/>
          <a:p>
            <a:r>
              <a:rPr lang="en-US" sz="2400" dirty="0"/>
              <a:t>Fear of loss of benefits</a:t>
            </a:r>
          </a:p>
          <a:p>
            <a:r>
              <a:rPr lang="en-US" sz="2400" dirty="0"/>
              <a:t>Can’t afford to contribute funds</a:t>
            </a:r>
          </a:p>
          <a:p>
            <a:r>
              <a:rPr lang="en-US" sz="2400" dirty="0"/>
              <a:t>Lack of interpretation of ABLE account to be disregarded as an asset for means-tested benefits</a:t>
            </a:r>
          </a:p>
          <a:p>
            <a:r>
              <a:rPr lang="en-US" sz="2400" dirty="0"/>
              <a:t>“Never heard of ABLE accounts.”</a:t>
            </a:r>
          </a:p>
          <a:p>
            <a:r>
              <a:rPr lang="en-US" sz="2400" dirty="0"/>
              <a:t>“If I have a Special Needs Trust, I don’t need an ABLE account.”</a:t>
            </a:r>
          </a:p>
        </p:txBody>
      </p:sp>
      <p:sp>
        <p:nvSpPr>
          <p:cNvPr id="4" name="Slide Number Placeholder 3"/>
          <p:cNvSpPr>
            <a:spLocks noGrp="1"/>
          </p:cNvSpPr>
          <p:nvPr>
            <p:ph type="sldNum" sz="quarter" idx="4294967295"/>
          </p:nvPr>
        </p:nvSpPr>
        <p:spPr>
          <a:xfrm>
            <a:off x="4310062" y="5636420"/>
            <a:ext cx="528638" cy="273844"/>
          </a:xfrm>
          <a:prstGeom prst="rect">
            <a:avLst/>
          </a:prstGeom>
        </p:spPr>
        <p:txBody>
          <a:bodyPr/>
          <a:lstStyle/>
          <a:p>
            <a:pPr defTabSz="685800" fontAlgn="auto">
              <a:spcBef>
                <a:spcPts val="0"/>
              </a:spcBef>
              <a:spcAft>
                <a:spcPts val="0"/>
              </a:spcAft>
            </a:pPr>
            <a:r>
              <a:rPr lang="en-US">
                <a:solidFill>
                  <a:srgbClr val="FFFFFF"/>
                </a:solidFill>
              </a:rPr>
              <a:t>Slide </a:t>
            </a:r>
            <a:fld id="{0E6415AF-7ABF-7D43-B3C3-392F5AD3F563}" type="slidenum">
              <a:rPr lang="en-US">
                <a:solidFill>
                  <a:srgbClr val="FFFFFF"/>
                </a:solidFill>
              </a:rPr>
              <a:pPr defTabSz="685800" fontAlgn="auto">
                <a:spcBef>
                  <a:spcPts val="0"/>
                </a:spcBef>
                <a:spcAft>
                  <a:spcPts val="0"/>
                </a:spcAft>
              </a:pPr>
              <a:t>42</a:t>
            </a:fld>
            <a:endParaRPr lang="en-US" dirty="0">
              <a:solidFill>
                <a:srgbClr val="FFFFFF"/>
              </a:solidFill>
            </a:endParaRPr>
          </a:p>
        </p:txBody>
      </p:sp>
    </p:spTree>
    <p:extLst>
      <p:ext uri="{BB962C8B-B14F-4D97-AF65-F5344CB8AC3E}">
        <p14:creationId xmlns:p14="http://schemas.microsoft.com/office/powerpoint/2010/main" val="2804026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ABLE National Resource Center</a:t>
            </a:r>
            <a:endParaRPr lang="en-US" dirty="0"/>
          </a:p>
        </p:txBody>
      </p:sp>
      <p:sp>
        <p:nvSpPr>
          <p:cNvPr id="3" name="Content Placeholder 2"/>
          <p:cNvSpPr>
            <a:spLocks noGrp="1"/>
          </p:cNvSpPr>
          <p:nvPr>
            <p:ph sz="half" idx="1"/>
          </p:nvPr>
        </p:nvSpPr>
        <p:spPr/>
        <p:txBody>
          <a:bodyPr>
            <a:normAutofit lnSpcReduction="10000"/>
          </a:bodyPr>
          <a:lstStyle/>
          <a:p>
            <a:pPr marL="385763" indent="-385763">
              <a:lnSpc>
                <a:spcPct val="120000"/>
              </a:lnSpc>
              <a:spcBef>
                <a:spcPts val="0"/>
              </a:spcBef>
              <a:spcAft>
                <a:spcPts val="0"/>
              </a:spcAft>
              <a:buFont typeface="+mj-lt"/>
              <a:buAutoNum type="arabicPeriod"/>
            </a:pPr>
            <a:r>
              <a:rPr lang="en-US" sz="2400" dirty="0"/>
              <a:t>Monthly Webinars</a:t>
            </a:r>
          </a:p>
          <a:p>
            <a:pPr marL="385763" indent="-385763">
              <a:lnSpc>
                <a:spcPct val="120000"/>
              </a:lnSpc>
              <a:spcBef>
                <a:spcPts val="0"/>
              </a:spcBef>
              <a:spcAft>
                <a:spcPts val="0"/>
              </a:spcAft>
              <a:buFont typeface="+mj-lt"/>
              <a:buAutoNum type="arabicPeriod"/>
            </a:pPr>
            <a:r>
              <a:rPr lang="en-US" sz="2400" dirty="0"/>
              <a:t>Website: </a:t>
            </a:r>
            <a:r>
              <a:rPr lang="en-US" sz="2400" dirty="0">
                <a:hlinkClick r:id="rId2"/>
              </a:rPr>
              <a:t>www.ablenrc.org</a:t>
            </a:r>
            <a:endParaRPr lang="en-US" sz="2400" dirty="0"/>
          </a:p>
          <a:p>
            <a:pPr marL="385763" indent="-385763">
              <a:lnSpc>
                <a:spcPct val="120000"/>
              </a:lnSpc>
              <a:spcBef>
                <a:spcPts val="0"/>
              </a:spcBef>
              <a:spcAft>
                <a:spcPts val="0"/>
              </a:spcAft>
              <a:buFont typeface="+mj-lt"/>
              <a:buAutoNum type="arabicPeriod"/>
            </a:pPr>
            <a:r>
              <a:rPr lang="en-US" sz="2400" dirty="0" err="1"/>
              <a:t>AchievABLE</a:t>
            </a:r>
            <a:r>
              <a:rPr lang="en-US" sz="2400" dirty="0"/>
              <a:t> Newsletter</a:t>
            </a:r>
          </a:p>
          <a:p>
            <a:pPr marL="385763" indent="-385763">
              <a:lnSpc>
                <a:spcPct val="120000"/>
              </a:lnSpc>
              <a:spcBef>
                <a:spcPts val="0"/>
              </a:spcBef>
              <a:spcAft>
                <a:spcPts val="0"/>
              </a:spcAft>
              <a:buFont typeface="+mj-lt"/>
              <a:buAutoNum type="arabicPeriod"/>
            </a:pPr>
            <a:r>
              <a:rPr lang="en-US" sz="2400" dirty="0"/>
              <a:t>New Outreach Strategies</a:t>
            </a:r>
          </a:p>
          <a:p>
            <a:pPr marL="602456" lvl="1" indent="-195263">
              <a:lnSpc>
                <a:spcPct val="120000"/>
              </a:lnSpc>
              <a:spcBef>
                <a:spcPts val="0"/>
              </a:spcBef>
              <a:spcAft>
                <a:spcPts val="0"/>
              </a:spcAft>
            </a:pPr>
            <a:r>
              <a:rPr lang="en-US" sz="2400" dirty="0"/>
              <a:t>Employers</a:t>
            </a:r>
          </a:p>
          <a:p>
            <a:pPr marL="602456" lvl="1" indent="-195263">
              <a:lnSpc>
                <a:spcPct val="120000"/>
              </a:lnSpc>
              <a:spcBef>
                <a:spcPts val="0"/>
              </a:spcBef>
              <a:spcAft>
                <a:spcPts val="0"/>
              </a:spcAft>
            </a:pPr>
            <a:r>
              <a:rPr lang="en-US" sz="2400" dirty="0"/>
              <a:t>Credit Union Network</a:t>
            </a:r>
          </a:p>
          <a:p>
            <a:pPr marL="602456" lvl="1" indent="-195263">
              <a:lnSpc>
                <a:spcPct val="120000"/>
              </a:lnSpc>
              <a:spcBef>
                <a:spcPts val="0"/>
              </a:spcBef>
              <a:spcAft>
                <a:spcPts val="0"/>
              </a:spcAft>
            </a:pPr>
            <a:r>
              <a:rPr lang="en-US" sz="2400" dirty="0"/>
              <a:t>Children’s Miracle Network Hospital</a:t>
            </a:r>
          </a:p>
          <a:p>
            <a:pPr marL="602456" lvl="1" indent="-195263">
              <a:lnSpc>
                <a:spcPct val="120000"/>
              </a:lnSpc>
              <a:spcBef>
                <a:spcPts val="0"/>
              </a:spcBef>
              <a:spcAft>
                <a:spcPts val="0"/>
              </a:spcAft>
            </a:pPr>
            <a:r>
              <a:rPr lang="en-US" sz="2400" dirty="0"/>
              <a:t>Disability Organization Outreach</a:t>
            </a:r>
          </a:p>
        </p:txBody>
      </p:sp>
      <p:sp>
        <p:nvSpPr>
          <p:cNvPr id="8" name="Content Placeholder 7"/>
          <p:cNvSpPr>
            <a:spLocks noGrp="1"/>
          </p:cNvSpPr>
          <p:nvPr>
            <p:ph sz="half" idx="2"/>
          </p:nvPr>
        </p:nvSpPr>
        <p:spPr/>
        <p:txBody>
          <a:bodyPr>
            <a:normAutofit lnSpcReduction="10000"/>
          </a:bodyPr>
          <a:lstStyle/>
          <a:p>
            <a:pPr marL="385763" indent="-385763">
              <a:lnSpc>
                <a:spcPct val="120000"/>
              </a:lnSpc>
              <a:spcBef>
                <a:spcPts val="0"/>
              </a:spcBef>
              <a:spcAft>
                <a:spcPts val="0"/>
              </a:spcAft>
              <a:buFont typeface="+mj-lt"/>
              <a:buAutoNum type="arabicPeriod" startAt="5"/>
            </a:pPr>
            <a:r>
              <a:rPr lang="en-US" sz="2400" dirty="0"/>
              <a:t>Roadmap to ABLE</a:t>
            </a:r>
          </a:p>
          <a:p>
            <a:pPr marL="385763" indent="-385763">
              <a:lnSpc>
                <a:spcPct val="120000"/>
              </a:lnSpc>
              <a:spcBef>
                <a:spcPts val="0"/>
              </a:spcBef>
              <a:spcAft>
                <a:spcPts val="0"/>
              </a:spcAft>
              <a:buFont typeface="+mj-lt"/>
              <a:buAutoNum type="arabicPeriod" startAt="5"/>
            </a:pPr>
            <a:r>
              <a:rPr lang="en-US" sz="2400" dirty="0"/>
              <a:t>Intensive ABLE in August Activities</a:t>
            </a:r>
          </a:p>
          <a:p>
            <a:pPr marL="385763" indent="-385763">
              <a:lnSpc>
                <a:spcPct val="120000"/>
              </a:lnSpc>
              <a:spcBef>
                <a:spcPts val="0"/>
              </a:spcBef>
              <a:spcAft>
                <a:spcPts val="0"/>
              </a:spcAft>
              <a:buFont typeface="+mj-lt"/>
              <a:buAutoNum type="arabicPeriod" startAt="5"/>
            </a:pPr>
            <a:r>
              <a:rPr lang="en-US" sz="2400" dirty="0"/>
              <a:t>Financial Literacy with </a:t>
            </a:r>
            <a:r>
              <a:rPr lang="en-US" sz="2400" dirty="0" err="1"/>
              <a:t>CalABLE</a:t>
            </a:r>
            <a:r>
              <a:rPr lang="en-US" sz="2400" dirty="0"/>
              <a:t> </a:t>
            </a:r>
            <a:r>
              <a:rPr lang="en-US" sz="2400" dirty="0" err="1">
                <a:hlinkClick r:id="rId3"/>
              </a:rPr>
              <a:t>AchievABLE</a:t>
            </a:r>
            <a:r>
              <a:rPr lang="en-US" sz="2400" dirty="0">
                <a:hlinkClick r:id="rId3"/>
              </a:rPr>
              <a:t> Corner</a:t>
            </a:r>
            <a:endParaRPr lang="en-US" sz="2400" dirty="0"/>
          </a:p>
        </p:txBody>
      </p:sp>
    </p:spTree>
    <p:extLst>
      <p:ext uri="{BB962C8B-B14F-4D97-AF65-F5344CB8AC3E}">
        <p14:creationId xmlns:p14="http://schemas.microsoft.com/office/powerpoint/2010/main" val="99825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5326" y="388370"/>
            <a:ext cx="7753347" cy="1150757"/>
          </a:xfrm>
        </p:spPr>
        <p:txBody>
          <a:bodyPr/>
          <a:lstStyle/>
          <a:p>
            <a:r>
              <a:rPr lang="en-US" dirty="0"/>
              <a:t>ABLE National Resource Center Tools</a:t>
            </a:r>
          </a:p>
        </p:txBody>
      </p:sp>
      <p:sp>
        <p:nvSpPr>
          <p:cNvPr id="2" name="Text Placeholder 1"/>
          <p:cNvSpPr>
            <a:spLocks noGrp="1"/>
          </p:cNvSpPr>
          <p:nvPr>
            <p:ph type="body" idx="1"/>
          </p:nvPr>
        </p:nvSpPr>
        <p:spPr>
          <a:xfrm>
            <a:off x="457200" y="1124505"/>
            <a:ext cx="4040188" cy="639763"/>
          </a:xfrm>
        </p:spPr>
        <p:txBody>
          <a:bodyPr>
            <a:normAutofit/>
          </a:bodyPr>
          <a:lstStyle/>
          <a:p>
            <a:r>
              <a:rPr lang="en-US" sz="2400" dirty="0"/>
              <a:t>Road Map to Enrollment</a:t>
            </a:r>
          </a:p>
        </p:txBody>
      </p:sp>
      <p:sp>
        <p:nvSpPr>
          <p:cNvPr id="3" name="Text Placeholder 2"/>
          <p:cNvSpPr>
            <a:spLocks noGrp="1"/>
          </p:cNvSpPr>
          <p:nvPr>
            <p:ph type="body" sz="quarter" idx="3"/>
          </p:nvPr>
        </p:nvSpPr>
        <p:spPr>
          <a:xfrm>
            <a:off x="4437994" y="1124505"/>
            <a:ext cx="4248810" cy="639763"/>
          </a:xfrm>
        </p:spPr>
        <p:txBody>
          <a:bodyPr>
            <a:normAutofit/>
          </a:bodyPr>
          <a:lstStyle/>
          <a:p>
            <a:r>
              <a:rPr lang="en-US" sz="2400" dirty="0"/>
              <a:t>Road Map to Independence</a:t>
            </a:r>
          </a:p>
        </p:txBody>
      </p:sp>
      <p:sp>
        <p:nvSpPr>
          <p:cNvPr id="10" name="TextBox 9"/>
          <p:cNvSpPr txBox="1"/>
          <p:nvPr/>
        </p:nvSpPr>
        <p:spPr>
          <a:xfrm>
            <a:off x="450063" y="1764268"/>
            <a:ext cx="3980792" cy="369332"/>
          </a:xfrm>
          <a:prstGeom prst="rect">
            <a:avLst/>
          </a:prstGeom>
          <a:noFill/>
        </p:spPr>
        <p:txBody>
          <a:bodyPr wrap="square" rtlCol="0">
            <a:spAutoFit/>
          </a:bodyPr>
          <a:lstStyle/>
          <a:p>
            <a:pPr algn="ctr" defTabSz="514350" fontAlgn="auto">
              <a:spcBef>
                <a:spcPts val="0"/>
              </a:spcBef>
              <a:spcAft>
                <a:spcPts val="0"/>
              </a:spcAft>
              <a:defRPr/>
            </a:pPr>
            <a:r>
              <a:rPr lang="en-US" dirty="0">
                <a:solidFill>
                  <a:srgbClr val="000000"/>
                </a:solidFill>
                <a:latin typeface="Calibri" panose="020F0502020204030204" pitchFamily="34" charset="0"/>
                <a:cs typeface="Calibri" panose="020F0502020204030204" pitchFamily="34" charset="0"/>
                <a:hlinkClick r:id="rId3"/>
              </a:rPr>
              <a:t>http://ablenrc.org/road-map-enrollment</a:t>
            </a:r>
            <a:r>
              <a:rPr lang="en-US" dirty="0">
                <a:solidFill>
                  <a:srgbClr val="000000"/>
                </a:solidFill>
                <a:latin typeface="Calibri" panose="020F0502020204030204" pitchFamily="34" charset="0"/>
                <a:cs typeface="Calibri" panose="020F0502020204030204" pitchFamily="34" charset="0"/>
              </a:rPr>
              <a:t> </a:t>
            </a:r>
          </a:p>
        </p:txBody>
      </p:sp>
      <p:pic>
        <p:nvPicPr>
          <p:cNvPr id="8" name="Picture 7" descr="Poster of Road Map to Enrollment with 5 steps: 1) What is ABLE 2) Who is Eligible 3) What can funds be used for 4) How do I manage my account, and 5) How do I enroll"/>
          <p:cNvPicPr>
            <a:picLocks noChangeAspect="1"/>
          </p:cNvPicPr>
          <p:nvPr/>
        </p:nvPicPr>
        <p:blipFill rotWithShape="1">
          <a:blip r:embed="rId4" cstate="print">
            <a:extLst>
              <a:ext uri="{28A0092B-C50C-407E-A947-70E740481C1C}">
                <a14:useLocalDpi xmlns:a14="http://schemas.microsoft.com/office/drawing/2010/main" val="0"/>
              </a:ext>
            </a:extLst>
          </a:blip>
          <a:srcRect b="13520"/>
          <a:stretch/>
        </p:blipFill>
        <p:spPr>
          <a:xfrm>
            <a:off x="728053" y="2178891"/>
            <a:ext cx="3289591" cy="3993310"/>
          </a:xfrm>
          <a:prstGeom prst="rect">
            <a:avLst/>
          </a:prstGeom>
        </p:spPr>
      </p:pic>
      <p:sp>
        <p:nvSpPr>
          <p:cNvPr id="11" name="TextBox 10"/>
          <p:cNvSpPr txBox="1"/>
          <p:nvPr/>
        </p:nvSpPr>
        <p:spPr>
          <a:xfrm>
            <a:off x="4438771" y="1764268"/>
            <a:ext cx="4286448" cy="369332"/>
          </a:xfrm>
          <a:prstGeom prst="rect">
            <a:avLst/>
          </a:prstGeom>
          <a:noFill/>
        </p:spPr>
        <p:txBody>
          <a:bodyPr wrap="square" rtlCol="0">
            <a:spAutoFit/>
          </a:bodyPr>
          <a:lstStyle/>
          <a:p>
            <a:pPr algn="ctr" defTabSz="514350" fontAlgn="auto">
              <a:spcBef>
                <a:spcPts val="0"/>
              </a:spcBef>
              <a:spcAft>
                <a:spcPts val="0"/>
              </a:spcAft>
              <a:defRPr/>
            </a:pPr>
            <a:r>
              <a:rPr lang="en-US" dirty="0">
                <a:solidFill>
                  <a:srgbClr val="000000"/>
                </a:solidFill>
                <a:latin typeface="Calibri" panose="020F0502020204030204" pitchFamily="34" charset="0"/>
                <a:cs typeface="Calibri" panose="020F0502020204030204" pitchFamily="34" charset="0"/>
                <a:hlinkClick r:id="rId5"/>
              </a:rPr>
              <a:t>http://ablenrc.org/road-map-independence</a:t>
            </a:r>
            <a:r>
              <a:rPr lang="en-US" dirty="0">
                <a:solidFill>
                  <a:srgbClr val="000000"/>
                </a:solidFill>
                <a:latin typeface="Calibri" panose="020F0502020204030204" pitchFamily="34" charset="0"/>
                <a:cs typeface="Calibri" panose="020F0502020204030204" pitchFamily="34" charset="0"/>
              </a:rPr>
              <a:t> </a:t>
            </a:r>
          </a:p>
        </p:txBody>
      </p:sp>
      <p:pic>
        <p:nvPicPr>
          <p:cNvPr id="9" name="Picture 8" descr="Poster of Road Map to Independence with 5 steps. 1) Setting my financial goals 2) Building a Circle of Support 3) Making smart financial decisions 4) Monitoring my account, and 5) Celebrating my indepen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6358" y="2178891"/>
            <a:ext cx="3103243" cy="3993310"/>
          </a:xfrm>
          <a:prstGeom prst="rect">
            <a:avLst/>
          </a:prstGeom>
        </p:spPr>
      </p:pic>
    </p:spTree>
    <p:extLst>
      <p:ext uri="{BB962C8B-B14F-4D97-AF65-F5344CB8AC3E}">
        <p14:creationId xmlns:p14="http://schemas.microsoft.com/office/powerpoint/2010/main" val="4047404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xfrm>
            <a:off x="6629400" y="1131094"/>
            <a:ext cx="247650" cy="288131"/>
          </a:xfrm>
        </p:spPr>
        <p:txBody>
          <a:bodyPr>
            <a:normAutofit/>
          </a:bodyPr>
          <a:lstStyle/>
          <a:p>
            <a:r>
              <a:rPr lang="en-US" sz="100" dirty="0">
                <a:solidFill>
                  <a:schemeClr val="bg1"/>
                </a:solidFill>
              </a:rPr>
              <a:t>Transformational change</a:t>
            </a:r>
          </a:p>
        </p:txBody>
      </p:sp>
      <p:sp>
        <p:nvSpPr>
          <p:cNvPr id="4" name="Content Placeholder 3"/>
          <p:cNvSpPr>
            <a:spLocks noGrp="1"/>
          </p:cNvSpPr>
          <p:nvPr>
            <p:ph idx="1"/>
          </p:nvPr>
        </p:nvSpPr>
        <p:spPr>
          <a:xfrm>
            <a:off x="6457950" y="1600201"/>
            <a:ext cx="2495550" cy="3889772"/>
          </a:xfrm>
        </p:spPr>
        <p:txBody>
          <a:bodyPr>
            <a:normAutofit/>
          </a:bodyPr>
          <a:lstStyle/>
          <a:p>
            <a:pPr marL="0" indent="0" algn="ctr">
              <a:lnSpc>
                <a:spcPct val="100000"/>
              </a:lnSpc>
              <a:spcBef>
                <a:spcPts val="0"/>
              </a:spcBef>
              <a:buNone/>
            </a:pPr>
            <a:r>
              <a:rPr lang="en-US" sz="2600" dirty="0">
                <a:solidFill>
                  <a:prstClr val="black"/>
                </a:solidFill>
              </a:rPr>
              <a:t>How do we produce transformational change within the VR and Workforce Development programs?</a:t>
            </a:r>
          </a:p>
        </p:txBody>
      </p:sp>
      <p:pic>
        <p:nvPicPr>
          <p:cNvPr id="5122" name="Picture 2" descr="This is a painting by Hank Holland titled Color Me Love. The image is a tree of many colors with tree houses, musicians and hearts of love going up the trunk." title="Color Me L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6357925" cy="514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14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0" y="778280"/>
            <a:ext cx="3238500" cy="994172"/>
          </a:xfrm>
        </p:spPr>
        <p:txBody>
          <a:bodyPr>
            <a:normAutofit fontScale="90000"/>
          </a:bodyPr>
          <a:lstStyle/>
          <a:p>
            <a:r>
              <a:rPr lang="en-US" b="1" dirty="0">
                <a:latin typeface="Calibri" panose="020F0502020204030204" pitchFamily="34" charset="0"/>
                <a:cs typeface="Calibri" panose="020F0502020204030204" pitchFamily="34" charset="0"/>
              </a:rPr>
              <a:t>Seize the</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Higher Ground</a:t>
            </a:r>
          </a:p>
        </p:txBody>
      </p:sp>
      <p:sp>
        <p:nvSpPr>
          <p:cNvPr id="6" name="Content Placeholder 5"/>
          <p:cNvSpPr>
            <a:spLocks noGrp="1"/>
          </p:cNvSpPr>
          <p:nvPr>
            <p:ph idx="1"/>
          </p:nvPr>
        </p:nvSpPr>
        <p:spPr>
          <a:xfrm>
            <a:off x="5549565" y="1752600"/>
            <a:ext cx="3670635" cy="4495800"/>
          </a:xfrm>
        </p:spPr>
        <p:txBody>
          <a:bodyPr>
            <a:noAutofit/>
          </a:bodyPr>
          <a:lstStyle/>
          <a:p>
            <a:pPr>
              <a:lnSpc>
                <a:spcPct val="100000"/>
              </a:lnSpc>
              <a:spcBef>
                <a:spcPts val="0"/>
              </a:spcBef>
            </a:pPr>
            <a:r>
              <a:rPr lang="en-US" sz="2400" dirty="0">
                <a:solidFill>
                  <a:prstClr val="black"/>
                </a:solidFill>
              </a:rPr>
              <a:t>Integrate individual employment plans with access to benefits and financial counseling</a:t>
            </a:r>
          </a:p>
          <a:p>
            <a:pPr>
              <a:lnSpc>
                <a:spcPct val="100000"/>
              </a:lnSpc>
              <a:spcBef>
                <a:spcPts val="0"/>
              </a:spcBef>
            </a:pPr>
            <a:r>
              <a:rPr lang="en-US" sz="2400" dirty="0">
                <a:solidFill>
                  <a:prstClr val="black"/>
                </a:solidFill>
              </a:rPr>
              <a:t>Seed and match ABLE accounts</a:t>
            </a:r>
          </a:p>
          <a:p>
            <a:pPr>
              <a:lnSpc>
                <a:spcPct val="100000"/>
              </a:lnSpc>
              <a:spcBef>
                <a:spcPts val="0"/>
              </a:spcBef>
            </a:pPr>
            <a:r>
              <a:rPr lang="en-US" sz="2400" dirty="0">
                <a:solidFill>
                  <a:prstClr val="black"/>
                </a:solidFill>
              </a:rPr>
              <a:t>Change expectations from employment outcomes to employment as a pathway to greater financial stability and security</a:t>
            </a:r>
          </a:p>
        </p:txBody>
      </p:sp>
      <p:pic>
        <p:nvPicPr>
          <p:cNvPr id="6146" name="Picture 2" descr="This is a painting by Dadu Shin titled Disability Series. The image is a multicolored abstract depiction of individuals each with a different disability." title="Disability Series"/>
          <p:cNvPicPr>
            <a:picLocks noChangeAspect="1" noChangeArrowheads="1"/>
          </p:cNvPicPr>
          <p:nvPr/>
        </p:nvPicPr>
        <p:blipFill rotWithShape="1">
          <a:blip r:embed="rId3">
            <a:extLst>
              <a:ext uri="{28A0092B-C50C-407E-A947-70E740481C1C}">
                <a14:useLocalDpi xmlns:a14="http://schemas.microsoft.com/office/drawing/2010/main" val="0"/>
              </a:ext>
            </a:extLst>
          </a:blip>
          <a:srcRect l="9372" r="7549"/>
          <a:stretch/>
        </p:blipFill>
        <p:spPr bwMode="auto">
          <a:xfrm>
            <a:off x="-1" y="857250"/>
            <a:ext cx="554956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493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Challenge of Leadership</a:t>
            </a:r>
            <a:endParaRPr lang="en-US" dirty="0"/>
          </a:p>
        </p:txBody>
      </p:sp>
      <p:sp>
        <p:nvSpPr>
          <p:cNvPr id="6" name="Content Placeholder 5"/>
          <p:cNvSpPr>
            <a:spLocks noGrp="1"/>
          </p:cNvSpPr>
          <p:nvPr>
            <p:ph idx="1"/>
          </p:nvPr>
        </p:nvSpPr>
        <p:spPr/>
        <p:txBody>
          <a:bodyPr>
            <a:normAutofit/>
          </a:bodyPr>
          <a:lstStyle/>
          <a:p>
            <a:pPr marL="0" indent="0">
              <a:buNone/>
            </a:pPr>
            <a:r>
              <a:rPr lang="en-US" sz="2400" b="1" dirty="0"/>
              <a:t>Disability Employment Service Providers</a:t>
            </a:r>
          </a:p>
          <a:p>
            <a:r>
              <a:rPr lang="en-US" sz="2400" dirty="0"/>
              <a:t>Jobs in diverse settings with wage growth potential</a:t>
            </a:r>
          </a:p>
          <a:p>
            <a:r>
              <a:rPr lang="en-US" sz="2400" dirty="0"/>
              <a:t>ABLE Accounts</a:t>
            </a:r>
          </a:p>
          <a:p>
            <a:pPr lvl="1"/>
            <a:r>
              <a:rPr lang="en-US" sz="2400" dirty="0">
                <a:solidFill>
                  <a:srgbClr val="3EA9C0"/>
                </a:solidFill>
              </a:rPr>
              <a:t>Seeding and matching</a:t>
            </a:r>
          </a:p>
          <a:p>
            <a:r>
              <a:rPr lang="en-US" sz="2400" dirty="0"/>
              <a:t>Financial and benefits counseling</a:t>
            </a:r>
          </a:p>
          <a:p>
            <a:r>
              <a:rPr lang="en-US" sz="2400" dirty="0"/>
              <a:t>Financial education and skills development</a:t>
            </a:r>
          </a:p>
          <a:p>
            <a:r>
              <a:rPr lang="en-US" sz="2400" dirty="0"/>
              <a:t>Community choices and inclusion</a:t>
            </a:r>
          </a:p>
          <a:p>
            <a:r>
              <a:rPr lang="en-US" sz="2400" dirty="0"/>
              <a:t>Pathways out of poverty</a:t>
            </a:r>
          </a:p>
        </p:txBody>
      </p:sp>
      <p:sp>
        <p:nvSpPr>
          <p:cNvPr id="4" name="Slide Number Placeholder 3"/>
          <p:cNvSpPr>
            <a:spLocks noGrp="1"/>
          </p:cNvSpPr>
          <p:nvPr>
            <p:ph type="sldNum" sz="quarter" idx="4294967295"/>
          </p:nvPr>
        </p:nvSpPr>
        <p:spPr>
          <a:xfrm>
            <a:off x="4310062" y="5636420"/>
            <a:ext cx="528638" cy="273844"/>
          </a:xfrm>
          <a:prstGeom prst="rect">
            <a:avLst/>
          </a:prstGeom>
        </p:spPr>
        <p:txBody>
          <a:bodyPr/>
          <a:lstStyle/>
          <a:p>
            <a:pPr defTabSz="685800" fontAlgn="auto">
              <a:spcBef>
                <a:spcPts val="0"/>
              </a:spcBef>
              <a:spcAft>
                <a:spcPts val="0"/>
              </a:spcAft>
            </a:pPr>
            <a:r>
              <a:rPr lang="en-US">
                <a:solidFill>
                  <a:srgbClr val="FFFFFF"/>
                </a:solidFill>
              </a:rPr>
              <a:t>Slide </a:t>
            </a:r>
            <a:fld id="{0E6415AF-7ABF-7D43-B3C3-392F5AD3F563}" type="slidenum">
              <a:rPr lang="en-US">
                <a:solidFill>
                  <a:srgbClr val="FFFFFF"/>
                </a:solidFill>
              </a:rPr>
              <a:pPr defTabSz="685800" fontAlgn="auto">
                <a:spcBef>
                  <a:spcPts val="0"/>
                </a:spcBef>
                <a:spcAft>
                  <a:spcPts val="0"/>
                </a:spcAft>
              </a:pPr>
              <a:t>47</a:t>
            </a:fld>
            <a:endParaRPr lang="en-US" dirty="0">
              <a:solidFill>
                <a:srgbClr val="FFFFFF"/>
              </a:solidFill>
            </a:endParaRPr>
          </a:p>
        </p:txBody>
      </p:sp>
    </p:spTree>
    <p:extLst>
      <p:ext uri="{BB962C8B-B14F-4D97-AF65-F5344CB8AC3E}">
        <p14:creationId xmlns:p14="http://schemas.microsoft.com/office/powerpoint/2010/main" val="1905652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C7658-7FF6-C14E-B8DE-D0A232B58A72}"/>
              </a:ext>
            </a:extLst>
          </p:cNvPr>
          <p:cNvSpPr>
            <a:spLocks noGrp="1"/>
          </p:cNvSpPr>
          <p:nvPr>
            <p:ph type="title"/>
          </p:nvPr>
        </p:nvSpPr>
        <p:spPr/>
        <p:txBody>
          <a:bodyPr>
            <a:normAutofit fontScale="90000"/>
          </a:bodyPr>
          <a:lstStyle/>
          <a:p>
            <a:r>
              <a:rPr lang="en-US"/>
              <a:t>II. Access to Financial Education and Counseling</a:t>
            </a:r>
            <a:endParaRPr lang="en-US" dirty="0"/>
          </a:p>
        </p:txBody>
      </p:sp>
      <p:sp>
        <p:nvSpPr>
          <p:cNvPr id="3" name="Content Placeholder 2">
            <a:extLst>
              <a:ext uri="{FF2B5EF4-FFF2-40B4-BE49-F238E27FC236}">
                <a16:creationId xmlns:a16="http://schemas.microsoft.com/office/drawing/2014/main" id="{850B6808-6A40-9042-8101-41A98B5654F2}"/>
              </a:ext>
            </a:extLst>
          </p:cNvPr>
          <p:cNvSpPr>
            <a:spLocks noGrp="1"/>
          </p:cNvSpPr>
          <p:nvPr>
            <p:ph idx="1"/>
          </p:nvPr>
        </p:nvSpPr>
        <p:spPr>
          <a:xfrm>
            <a:off x="240032" y="1825630"/>
            <a:ext cx="8751568" cy="3872443"/>
          </a:xfrm>
        </p:spPr>
        <p:txBody>
          <a:bodyPr>
            <a:normAutofit/>
          </a:bodyPr>
          <a:lstStyle/>
          <a:p>
            <a:pPr marL="0" indent="0">
              <a:lnSpc>
                <a:spcPct val="114000"/>
              </a:lnSpc>
              <a:buNone/>
            </a:pPr>
            <a:r>
              <a:rPr lang="en-US" sz="2400" dirty="0"/>
              <a:t>Financial capability is a combination of knowledge and skills to inform financial decisions and behaviors, identify opportunities to improve financial stability, and manage financial resources effectively.</a:t>
            </a:r>
          </a:p>
        </p:txBody>
      </p:sp>
    </p:spTree>
    <p:extLst>
      <p:ext uri="{BB962C8B-B14F-4D97-AF65-F5344CB8AC3E}">
        <p14:creationId xmlns:p14="http://schemas.microsoft.com/office/powerpoint/2010/main" val="1394988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II. Access to Financial Education and Counseling, cont.</a:t>
            </a:r>
            <a:endParaRPr lang="en-US" dirty="0"/>
          </a:p>
        </p:txBody>
      </p:sp>
      <p:sp>
        <p:nvSpPr>
          <p:cNvPr id="3" name="Content Placeholder 2"/>
          <p:cNvSpPr>
            <a:spLocks noGrp="1"/>
          </p:cNvSpPr>
          <p:nvPr>
            <p:ph idx="1"/>
          </p:nvPr>
        </p:nvSpPr>
        <p:spPr>
          <a:xfrm>
            <a:off x="240032" y="1600200"/>
            <a:ext cx="8623935" cy="4097873"/>
          </a:xfrm>
        </p:spPr>
        <p:txBody>
          <a:bodyPr>
            <a:normAutofit/>
          </a:bodyPr>
          <a:lstStyle/>
          <a:p>
            <a:pPr marL="0" indent="0">
              <a:lnSpc>
                <a:spcPct val="114000"/>
              </a:lnSpc>
              <a:buNone/>
            </a:pPr>
            <a:r>
              <a:rPr lang="en-US" sz="2400" dirty="0"/>
              <a:t>For persons with disabilities, there are additional considerations to ensure individuals have the knowledge and skills they need, the opportunity to act, and the support to take action.</a:t>
            </a:r>
          </a:p>
        </p:txBody>
      </p:sp>
      <p:graphicFrame>
        <p:nvGraphicFramePr>
          <p:cNvPr id="5" name="Content Placeholder 4"/>
          <p:cNvGraphicFramePr>
            <a:graphicFrameLocks/>
          </p:cNvGraphicFramePr>
          <p:nvPr>
            <p:extLst>
              <p:ext uri="{D42A27DB-BD31-4B8C-83A1-F6EECF244321}">
                <p14:modId xmlns:p14="http://schemas.microsoft.com/office/powerpoint/2010/main" val="2060287374"/>
              </p:ext>
            </p:extLst>
          </p:nvPr>
        </p:nvGraphicFramePr>
        <p:xfrm>
          <a:off x="1219200" y="2895600"/>
          <a:ext cx="75438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8420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533400" y="2374900"/>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5400" b="1" dirty="0">
                <a:solidFill>
                  <a:schemeClr val="tx1"/>
                </a:solidFill>
                <a:latin typeface="Calibri" panose="020F0502020204030204" pitchFamily="34" charset="0"/>
              </a:rPr>
              <a:t>Welcome</a:t>
            </a:r>
            <a:br>
              <a:rPr lang="en-US" dirty="0">
                <a:solidFill>
                  <a:schemeClr val="tx1"/>
                </a:solidFill>
              </a:rPr>
            </a:br>
            <a:br>
              <a:rPr lang="en-US" dirty="0">
                <a:solidFill>
                  <a:schemeClr val="tx1"/>
                </a:solidFill>
              </a:rPr>
            </a:br>
            <a:r>
              <a:rPr lang="en-US" dirty="0">
                <a:solidFill>
                  <a:schemeClr val="tx1"/>
                </a:solidFill>
              </a:rPr>
              <a:t>Denise Rozell</a:t>
            </a:r>
            <a:br>
              <a:rPr lang="en-US" sz="4800" dirty="0">
                <a:solidFill>
                  <a:schemeClr val="tx1"/>
                </a:solidFill>
                <a:latin typeface="Calibri" panose="020F0502020204030204" pitchFamily="34" charset="0"/>
              </a:rPr>
            </a:br>
            <a:r>
              <a:rPr lang="en-US" sz="2800" dirty="0">
                <a:solidFill>
                  <a:schemeClr val="tx1"/>
                </a:solidFill>
                <a:latin typeface="Calibri" panose="020F0502020204030204" pitchFamily="34" charset="0"/>
              </a:rPr>
              <a:t>Association of University Centers on Disability</a:t>
            </a:r>
            <a:br>
              <a:rPr lang="en-US" sz="2800" dirty="0">
                <a:solidFill>
                  <a:schemeClr val="tx1"/>
                </a:solidFill>
                <a:latin typeface="Calibri" panose="020F0502020204030204" pitchFamily="34" charset="0"/>
              </a:rPr>
            </a:br>
            <a:endParaRPr lang="en-US" sz="2800" dirty="0">
              <a:solidFill>
                <a:schemeClr val="tx1"/>
              </a:solidFill>
              <a:latin typeface="Calibri" panose="020F0502020204030204" pitchFamily="34" charset="0"/>
            </a:endParaRP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2" name="Slide Number Placeholder 1">
            <a:extLst>
              <a:ext uri="{FF2B5EF4-FFF2-40B4-BE49-F238E27FC236}">
                <a16:creationId xmlns:a16="http://schemas.microsoft.com/office/drawing/2014/main" id="{170F6EEF-8709-475A-AF4B-994A62971242}"/>
              </a:ext>
            </a:extLst>
          </p:cNvPr>
          <p:cNvSpPr>
            <a:spLocks noGrp="1"/>
          </p:cNvSpPr>
          <p:nvPr>
            <p:ph type="sldNum" sz="quarter" idx="12"/>
          </p:nvPr>
        </p:nvSpPr>
        <p:spPr/>
        <p:txBody>
          <a:bodyPr/>
          <a:lstStyle/>
          <a:p>
            <a:pPr>
              <a:defRPr/>
            </a:pPr>
            <a:fld id="{443C8C51-5C2C-4384-A700-77A3B77AC634}" type="slidenum">
              <a:rPr lang="en-US" smtClean="0"/>
              <a:pPr>
                <a:defRPr/>
              </a:pPr>
              <a:t>5</a:t>
            </a:fld>
            <a:endParaRPr lang="en-US" dirty="0"/>
          </a:p>
        </p:txBody>
      </p:sp>
    </p:spTree>
    <p:extLst>
      <p:ext uri="{BB962C8B-B14F-4D97-AF65-F5344CB8AC3E}">
        <p14:creationId xmlns:p14="http://schemas.microsoft.com/office/powerpoint/2010/main" val="1677803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Menu of Employee and/or Health Benefits</a:t>
            </a:r>
            <a:endParaRPr lang="en-US" dirty="0"/>
          </a:p>
        </p:txBody>
      </p:sp>
      <p:sp>
        <p:nvSpPr>
          <p:cNvPr id="3" name="Content Placeholder 2"/>
          <p:cNvSpPr>
            <a:spLocks noGrp="1"/>
          </p:cNvSpPr>
          <p:nvPr>
            <p:ph idx="1"/>
          </p:nvPr>
        </p:nvSpPr>
        <p:spPr/>
        <p:txBody>
          <a:bodyPr>
            <a:normAutofit/>
          </a:bodyPr>
          <a:lstStyle/>
          <a:p>
            <a:r>
              <a:rPr lang="en-US" sz="2400" dirty="0"/>
              <a:t>Financial Counseling</a:t>
            </a:r>
          </a:p>
          <a:p>
            <a:r>
              <a:rPr lang="en-US" sz="2400" dirty="0"/>
              <a:t>Credit Improvement</a:t>
            </a:r>
          </a:p>
          <a:p>
            <a:r>
              <a:rPr lang="en-US" sz="2400" dirty="0"/>
              <a:t>Debt Reduction</a:t>
            </a:r>
          </a:p>
          <a:p>
            <a:r>
              <a:rPr lang="en-US" sz="2400" dirty="0"/>
              <a:t>The Intersection of Financial Health and Physical and Mental Health</a:t>
            </a:r>
          </a:p>
        </p:txBody>
      </p:sp>
      <p:sp>
        <p:nvSpPr>
          <p:cNvPr id="4" name="Slide Number Placeholder 3"/>
          <p:cNvSpPr>
            <a:spLocks noGrp="1"/>
          </p:cNvSpPr>
          <p:nvPr>
            <p:ph type="sldNum" sz="quarter" idx="4294967295"/>
          </p:nvPr>
        </p:nvSpPr>
        <p:spPr>
          <a:xfrm>
            <a:off x="4310062" y="5636420"/>
            <a:ext cx="528638" cy="273844"/>
          </a:xfrm>
          <a:prstGeom prst="rect">
            <a:avLst/>
          </a:prstGeom>
        </p:spPr>
        <p:txBody>
          <a:bodyPr/>
          <a:lstStyle/>
          <a:p>
            <a:pPr defTabSz="685800" fontAlgn="auto">
              <a:spcBef>
                <a:spcPts val="0"/>
              </a:spcBef>
              <a:spcAft>
                <a:spcPts val="0"/>
              </a:spcAft>
            </a:pPr>
            <a:r>
              <a:rPr lang="en-US">
                <a:solidFill>
                  <a:srgbClr val="FFFFFF"/>
                </a:solidFill>
              </a:rPr>
              <a:t>Slide </a:t>
            </a:r>
            <a:fld id="{0E6415AF-7ABF-7D43-B3C3-392F5AD3F563}" type="slidenum">
              <a:rPr lang="en-US">
                <a:solidFill>
                  <a:srgbClr val="FFFFFF"/>
                </a:solidFill>
              </a:rPr>
              <a:pPr defTabSz="685800" fontAlgn="auto">
                <a:spcBef>
                  <a:spcPts val="0"/>
                </a:spcBef>
                <a:spcAft>
                  <a:spcPts val="0"/>
                </a:spcAft>
              </a:pPr>
              <a:t>50</a:t>
            </a:fld>
            <a:endParaRPr lang="en-US" dirty="0">
              <a:solidFill>
                <a:srgbClr val="FFFFFF"/>
              </a:solidFill>
            </a:endParaRPr>
          </a:p>
        </p:txBody>
      </p:sp>
    </p:spTree>
    <p:extLst>
      <p:ext uri="{BB962C8B-B14F-4D97-AF65-F5344CB8AC3E}">
        <p14:creationId xmlns:p14="http://schemas.microsoft.com/office/powerpoint/2010/main" val="1594499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III. Inclusive Community Development</a:t>
            </a:r>
            <a:endParaRPr lang="en-US" dirty="0"/>
          </a:p>
        </p:txBody>
      </p:sp>
      <p:sp>
        <p:nvSpPr>
          <p:cNvPr id="3" name="Content Placeholder 2"/>
          <p:cNvSpPr>
            <a:spLocks noGrp="1"/>
          </p:cNvSpPr>
          <p:nvPr>
            <p:ph idx="1"/>
          </p:nvPr>
        </p:nvSpPr>
        <p:spPr/>
        <p:txBody>
          <a:bodyPr>
            <a:normAutofit/>
          </a:bodyPr>
          <a:lstStyle/>
          <a:p>
            <a:pPr marL="0" indent="0">
              <a:lnSpc>
                <a:spcPct val="114000"/>
              </a:lnSpc>
              <a:buNone/>
            </a:pPr>
            <a:r>
              <a:rPr lang="en-US" sz="2400" dirty="0"/>
              <a:t>CRA was enacted in 1977 to encourage regulated financial institutions to help meet the credit needs of the communities in which they operate, including </a:t>
            </a:r>
            <a:r>
              <a:rPr lang="en-US" sz="2400" dirty="0">
                <a:solidFill>
                  <a:srgbClr val="FF0000"/>
                </a:solidFill>
              </a:rPr>
              <a:t>low- and moderate-income</a:t>
            </a:r>
            <a:r>
              <a:rPr lang="en-US" sz="2400" dirty="0"/>
              <a:t> neighborhoods, consistent with </a:t>
            </a:r>
            <a:r>
              <a:rPr lang="en-US" sz="2400" dirty="0">
                <a:solidFill>
                  <a:srgbClr val="FF0000"/>
                </a:solidFill>
              </a:rPr>
              <a:t>safe and sound </a:t>
            </a:r>
            <a:r>
              <a:rPr lang="en-US" sz="2400" dirty="0"/>
              <a:t>banking operations.</a:t>
            </a:r>
          </a:p>
        </p:txBody>
      </p:sp>
      <p:sp>
        <p:nvSpPr>
          <p:cNvPr id="4" name="Slide Number Placeholder 3"/>
          <p:cNvSpPr>
            <a:spLocks noGrp="1"/>
          </p:cNvSpPr>
          <p:nvPr>
            <p:ph type="sldNum" sz="quarter" idx="4294967295"/>
          </p:nvPr>
        </p:nvSpPr>
        <p:spPr>
          <a:xfrm>
            <a:off x="4310062" y="5636420"/>
            <a:ext cx="528638" cy="273844"/>
          </a:xfrm>
          <a:prstGeom prst="rect">
            <a:avLst/>
          </a:prstGeom>
        </p:spPr>
        <p:txBody>
          <a:bodyPr/>
          <a:lstStyle/>
          <a:p>
            <a:pPr defTabSz="685800" fontAlgn="auto">
              <a:spcBef>
                <a:spcPts val="0"/>
              </a:spcBef>
              <a:spcAft>
                <a:spcPts val="0"/>
              </a:spcAft>
            </a:pPr>
            <a:r>
              <a:rPr lang="en-US" dirty="0">
                <a:solidFill>
                  <a:srgbClr val="FFFFFF"/>
                </a:solidFill>
              </a:rPr>
              <a:t>Slide </a:t>
            </a:r>
            <a:fld id="{0E6415AF-7ABF-7D43-B3C3-392F5AD3F563}" type="slidenum">
              <a:rPr lang="en-US">
                <a:solidFill>
                  <a:srgbClr val="FFFFFF"/>
                </a:solidFill>
              </a:rPr>
              <a:pPr defTabSz="685800" fontAlgn="auto">
                <a:spcBef>
                  <a:spcPts val="0"/>
                </a:spcBef>
                <a:spcAft>
                  <a:spcPts val="0"/>
                </a:spcAft>
              </a:pPr>
              <a:t>51</a:t>
            </a:fld>
            <a:endParaRPr lang="en-US" dirty="0">
              <a:solidFill>
                <a:srgbClr val="FFFFFF"/>
              </a:solidFill>
            </a:endParaRPr>
          </a:p>
        </p:txBody>
      </p:sp>
    </p:spTree>
    <p:extLst>
      <p:ext uri="{BB962C8B-B14F-4D97-AF65-F5344CB8AC3E}">
        <p14:creationId xmlns:p14="http://schemas.microsoft.com/office/powerpoint/2010/main" val="1839784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65" y="583131"/>
            <a:ext cx="7749540" cy="959168"/>
          </a:xfrm>
        </p:spPr>
        <p:txBody>
          <a:bodyPr/>
          <a:lstStyle/>
          <a:p>
            <a:r>
              <a:rPr lang="en-US" dirty="0"/>
              <a:t>Community Development	</a:t>
            </a:r>
          </a:p>
        </p:txBody>
      </p:sp>
      <p:sp>
        <p:nvSpPr>
          <p:cNvPr id="3" name="Content Placeholder 2"/>
          <p:cNvSpPr>
            <a:spLocks noGrp="1"/>
          </p:cNvSpPr>
          <p:nvPr>
            <p:ph idx="1"/>
          </p:nvPr>
        </p:nvSpPr>
        <p:spPr>
          <a:xfrm>
            <a:off x="152400" y="1295400"/>
            <a:ext cx="8839200" cy="4953000"/>
          </a:xfrm>
        </p:spPr>
        <p:txBody>
          <a:bodyPr>
            <a:noAutofit/>
          </a:bodyPr>
          <a:lstStyle/>
          <a:p>
            <a:pPr>
              <a:lnSpc>
                <a:spcPct val="120000"/>
              </a:lnSpc>
              <a:spcBef>
                <a:spcPts val="0"/>
              </a:spcBef>
              <a:spcAft>
                <a:spcPts val="450"/>
              </a:spcAft>
            </a:pPr>
            <a:r>
              <a:rPr lang="en-US" sz="2400" dirty="0"/>
              <a:t>The bank’s activity must have a </a:t>
            </a:r>
            <a:r>
              <a:rPr lang="en-US" sz="2400" dirty="0">
                <a:solidFill>
                  <a:srgbClr val="FF0000"/>
                </a:solidFill>
              </a:rPr>
              <a:t>primary purpose </a:t>
            </a:r>
            <a:r>
              <a:rPr lang="en-US" sz="2400" dirty="0"/>
              <a:t>of Community Development to receive CRA credit. </a:t>
            </a:r>
          </a:p>
          <a:p>
            <a:pPr>
              <a:lnSpc>
                <a:spcPct val="120000"/>
              </a:lnSpc>
              <a:spcBef>
                <a:spcPts val="0"/>
              </a:spcBef>
              <a:spcAft>
                <a:spcPts val="450"/>
              </a:spcAft>
            </a:pPr>
            <a:r>
              <a:rPr lang="en-US" sz="2400" dirty="0">
                <a:solidFill>
                  <a:srgbClr val="FF0000"/>
                </a:solidFill>
              </a:rPr>
              <a:t>Primary purpose </a:t>
            </a:r>
            <a:r>
              <a:rPr lang="en-US" sz="2400" dirty="0"/>
              <a:t>means the majority of activity dollars or beneficiaries of the activity are related to a CD purpose.</a:t>
            </a:r>
          </a:p>
          <a:p>
            <a:pPr>
              <a:lnSpc>
                <a:spcPct val="120000"/>
              </a:lnSpc>
              <a:spcBef>
                <a:spcPts val="0"/>
              </a:spcBef>
              <a:spcAft>
                <a:spcPts val="450"/>
              </a:spcAft>
            </a:pPr>
            <a:r>
              <a:rPr lang="en-US" sz="2400" dirty="0"/>
              <a:t>A bank activity has </a:t>
            </a:r>
            <a:r>
              <a:rPr lang="en-US" sz="2400" dirty="0">
                <a:solidFill>
                  <a:srgbClr val="FF0000"/>
                </a:solidFill>
              </a:rPr>
              <a:t>community development </a:t>
            </a:r>
            <a:r>
              <a:rPr lang="en-US" sz="2400" dirty="0"/>
              <a:t>as its primary purpose when it is designed for the express purpose of:</a:t>
            </a:r>
          </a:p>
          <a:p>
            <a:pPr lvl="1">
              <a:lnSpc>
                <a:spcPct val="120000"/>
              </a:lnSpc>
              <a:spcBef>
                <a:spcPts val="0"/>
              </a:spcBef>
              <a:spcAft>
                <a:spcPts val="450"/>
              </a:spcAft>
            </a:pPr>
            <a:r>
              <a:rPr lang="en-US" sz="2400" dirty="0"/>
              <a:t>Affordable housing for LMI persons</a:t>
            </a:r>
          </a:p>
          <a:p>
            <a:pPr lvl="1">
              <a:lnSpc>
                <a:spcPct val="120000"/>
              </a:lnSpc>
              <a:spcBef>
                <a:spcPts val="0"/>
              </a:spcBef>
              <a:spcAft>
                <a:spcPts val="450"/>
              </a:spcAft>
            </a:pPr>
            <a:r>
              <a:rPr lang="en-US" sz="2400" dirty="0"/>
              <a:t>Community services targeted to LMI persons</a:t>
            </a:r>
          </a:p>
          <a:p>
            <a:pPr lvl="1">
              <a:lnSpc>
                <a:spcPct val="120000"/>
              </a:lnSpc>
              <a:spcBef>
                <a:spcPts val="0"/>
              </a:spcBef>
              <a:spcAft>
                <a:spcPts val="450"/>
              </a:spcAft>
            </a:pPr>
            <a:r>
              <a:rPr lang="en-US" sz="2400" dirty="0"/>
              <a:t>Economic Development | Workforce Development</a:t>
            </a:r>
          </a:p>
          <a:p>
            <a:pPr lvl="1">
              <a:lnSpc>
                <a:spcPct val="120000"/>
              </a:lnSpc>
              <a:spcBef>
                <a:spcPts val="0"/>
              </a:spcBef>
              <a:spcAft>
                <a:spcPts val="450"/>
              </a:spcAft>
            </a:pPr>
            <a:r>
              <a:rPr lang="en-US" sz="2400" dirty="0"/>
              <a:t>Financial Literacy and Counseling</a:t>
            </a:r>
          </a:p>
        </p:txBody>
      </p:sp>
    </p:spTree>
    <p:extLst>
      <p:ext uri="{BB962C8B-B14F-4D97-AF65-F5344CB8AC3E}">
        <p14:creationId xmlns:p14="http://schemas.microsoft.com/office/powerpoint/2010/main" val="2864693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Center for Disability-Inclusive Community Development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dirty="0"/>
              <a:t>Primary Purposes</a:t>
            </a:r>
          </a:p>
          <a:p>
            <a:pPr lvl="0">
              <a:lnSpc>
                <a:spcPct val="114000"/>
              </a:lnSpc>
            </a:pPr>
            <a:r>
              <a:rPr lang="en-US" sz="2400" dirty="0"/>
              <a:t>To raise broad awareness within the disability community about the opportunities for capacity building available through investment, lending and services offered by banking institutions as part of their CRA responsibilities; and</a:t>
            </a:r>
          </a:p>
          <a:p>
            <a:pPr lvl="0">
              <a:lnSpc>
                <a:spcPct val="114000"/>
              </a:lnSpc>
            </a:pPr>
            <a:r>
              <a:rPr lang="en-US" sz="2400" dirty="0"/>
              <a:t>To foster greater connectivity between the financial services sector and the disability consumer and service provider communities well suited to collaborate on inclusive community development activities.</a:t>
            </a:r>
          </a:p>
        </p:txBody>
      </p:sp>
      <p:sp>
        <p:nvSpPr>
          <p:cNvPr id="4" name="Slide Number Placeholder 3"/>
          <p:cNvSpPr>
            <a:spLocks noGrp="1"/>
          </p:cNvSpPr>
          <p:nvPr>
            <p:ph type="sldNum" sz="quarter" idx="4294967295"/>
          </p:nvPr>
        </p:nvSpPr>
        <p:spPr>
          <a:xfrm>
            <a:off x="4310062" y="5636420"/>
            <a:ext cx="528638" cy="273844"/>
          </a:xfrm>
          <a:prstGeom prst="rect">
            <a:avLst/>
          </a:prstGeom>
        </p:spPr>
        <p:txBody>
          <a:bodyPr/>
          <a:lstStyle/>
          <a:p>
            <a:pPr defTabSz="685800" fontAlgn="auto">
              <a:spcBef>
                <a:spcPts val="0"/>
              </a:spcBef>
              <a:spcAft>
                <a:spcPts val="0"/>
              </a:spcAft>
            </a:pPr>
            <a:r>
              <a:rPr lang="en-US">
                <a:solidFill>
                  <a:srgbClr val="FFFFFF"/>
                </a:solidFill>
              </a:rPr>
              <a:t>Slide </a:t>
            </a:r>
            <a:fld id="{0E6415AF-7ABF-7D43-B3C3-392F5AD3F563}" type="slidenum">
              <a:rPr lang="en-US">
                <a:solidFill>
                  <a:srgbClr val="FFFFFF"/>
                </a:solidFill>
              </a:rPr>
              <a:pPr defTabSz="685800" fontAlgn="auto">
                <a:spcBef>
                  <a:spcPts val="0"/>
                </a:spcBef>
                <a:spcAft>
                  <a:spcPts val="0"/>
                </a:spcAft>
              </a:pPr>
              <a:t>53</a:t>
            </a:fld>
            <a:endParaRPr lang="en-US" dirty="0">
              <a:solidFill>
                <a:srgbClr val="FFFFFF"/>
              </a:solidFill>
            </a:endParaRPr>
          </a:p>
        </p:txBody>
      </p:sp>
    </p:spTree>
    <p:extLst>
      <p:ext uri="{BB962C8B-B14F-4D97-AF65-F5344CB8AC3E}">
        <p14:creationId xmlns:p14="http://schemas.microsoft.com/office/powerpoint/2010/main" val="944756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63" y="501301"/>
            <a:ext cx="7749540" cy="959168"/>
          </a:xfrm>
        </p:spPr>
        <p:txBody>
          <a:bodyPr/>
          <a:lstStyle/>
          <a:p>
            <a:r>
              <a:rPr lang="en-US" dirty="0"/>
              <a:t>CDICD October Webinar</a:t>
            </a:r>
          </a:p>
        </p:txBody>
      </p:sp>
      <p:sp>
        <p:nvSpPr>
          <p:cNvPr id="3" name="Content Placeholder 2"/>
          <p:cNvSpPr>
            <a:spLocks noGrp="1"/>
          </p:cNvSpPr>
          <p:nvPr>
            <p:ph idx="1"/>
          </p:nvPr>
        </p:nvSpPr>
        <p:spPr>
          <a:xfrm>
            <a:off x="0" y="1214930"/>
            <a:ext cx="9144000" cy="5033470"/>
          </a:xfrm>
        </p:spPr>
        <p:txBody>
          <a:bodyPr>
            <a:noAutofit/>
          </a:bodyPr>
          <a:lstStyle/>
          <a:p>
            <a:pPr marL="0" indent="0" algn="ctr">
              <a:buNone/>
            </a:pPr>
            <a:r>
              <a:rPr lang="en-US" sz="2400" b="1" dirty="0"/>
              <a:t>Workforce Development and Meeting Obligations Under CRA</a:t>
            </a:r>
          </a:p>
          <a:p>
            <a:pPr marL="0" indent="0" algn="ctr">
              <a:buNone/>
            </a:pPr>
            <a:r>
              <a:rPr lang="en-US" sz="2400" b="1" dirty="0"/>
              <a:t>October 16, 2019 | 3:00 - 4:30 p.m. ET</a:t>
            </a:r>
          </a:p>
          <a:p>
            <a:pPr>
              <a:lnSpc>
                <a:spcPct val="100000"/>
              </a:lnSpc>
              <a:spcBef>
                <a:spcPts val="0"/>
              </a:spcBef>
              <a:spcAft>
                <a:spcPts val="450"/>
              </a:spcAft>
            </a:pPr>
            <a:r>
              <a:rPr lang="en-US" sz="2400" b="1" dirty="0"/>
              <a:t>Steven Shepelwich</a:t>
            </a:r>
            <a:r>
              <a:rPr lang="en-US" sz="2400" dirty="0"/>
              <a:t>, Senior Community Development Advisor, Federal Reserve Bank of Kansas City, Oklahoma City Branch</a:t>
            </a:r>
          </a:p>
          <a:p>
            <a:pPr>
              <a:lnSpc>
                <a:spcPct val="100000"/>
              </a:lnSpc>
              <a:spcBef>
                <a:spcPts val="0"/>
              </a:spcBef>
              <a:spcAft>
                <a:spcPts val="450"/>
              </a:spcAft>
            </a:pPr>
            <a:r>
              <a:rPr lang="en-US" sz="2400" b="1" dirty="0"/>
              <a:t>Virgil Miller</a:t>
            </a:r>
            <a:r>
              <a:rPr lang="en-US" sz="2400" dirty="0"/>
              <a:t>, Group CRA Director/Group Compliance, ARVEST Bank Operations, Inc.</a:t>
            </a:r>
          </a:p>
          <a:p>
            <a:pPr>
              <a:lnSpc>
                <a:spcPct val="100000"/>
              </a:lnSpc>
              <a:spcBef>
                <a:spcPts val="0"/>
              </a:spcBef>
              <a:spcAft>
                <a:spcPts val="450"/>
              </a:spcAft>
            </a:pPr>
            <a:r>
              <a:rPr lang="en-US" sz="2400" b="1" dirty="0"/>
              <a:t>Sabrina Ware</a:t>
            </a:r>
            <a:r>
              <a:rPr lang="en-US" sz="2400" dirty="0"/>
              <a:t>, Director, Goodwill </a:t>
            </a:r>
            <a:r>
              <a:rPr lang="en-US" sz="2400" dirty="0" err="1"/>
              <a:t>TulsaWorks</a:t>
            </a:r>
            <a:r>
              <a:rPr lang="en-US" sz="2400" dirty="0"/>
              <a:t> and Job Connection</a:t>
            </a:r>
          </a:p>
          <a:p>
            <a:pPr>
              <a:lnSpc>
                <a:spcPct val="100000"/>
              </a:lnSpc>
              <a:spcBef>
                <a:spcPts val="0"/>
              </a:spcBef>
              <a:spcAft>
                <a:spcPts val="450"/>
              </a:spcAft>
            </a:pPr>
            <a:r>
              <a:rPr lang="en-US" sz="2400" b="1" dirty="0"/>
              <a:t>Lisa Mifflin</a:t>
            </a:r>
            <a:r>
              <a:rPr lang="en-US" sz="2400" dirty="0"/>
              <a:t>, District Community Affairs Officer, Office of the Comptroller of the Currency </a:t>
            </a:r>
          </a:p>
          <a:p>
            <a:pPr marL="0" indent="0">
              <a:buNone/>
            </a:pPr>
            <a:r>
              <a:rPr lang="en-US" sz="2400" dirty="0"/>
              <a:t>Please keep an eye out for the registration link.</a:t>
            </a:r>
          </a:p>
          <a:p>
            <a:pPr marL="0" indent="0">
              <a:buNone/>
            </a:pPr>
            <a:r>
              <a:rPr lang="en-US" sz="2400" dirty="0">
                <a:hlinkClick r:id="rId2"/>
              </a:rPr>
              <a:t>https://www.nationaldisabilityinstitute.org/events/</a:t>
            </a:r>
            <a:endParaRPr lang="en-US" sz="2400" dirty="0"/>
          </a:p>
        </p:txBody>
      </p:sp>
      <p:sp>
        <p:nvSpPr>
          <p:cNvPr id="4" name="Slide Number Placeholder 3"/>
          <p:cNvSpPr>
            <a:spLocks noGrp="1"/>
          </p:cNvSpPr>
          <p:nvPr>
            <p:ph type="sldNum" sz="quarter" idx="4294967295"/>
          </p:nvPr>
        </p:nvSpPr>
        <p:spPr>
          <a:xfrm>
            <a:off x="4222752" y="6372771"/>
            <a:ext cx="704692" cy="365125"/>
          </a:xfrm>
          <a:prstGeom prst="rect">
            <a:avLst/>
          </a:prstGeom>
        </p:spPr>
        <p:txBody>
          <a:bodyPr/>
          <a:lstStyle/>
          <a:p>
            <a:pPr defTabSz="685800" fontAlgn="auto">
              <a:spcBef>
                <a:spcPts val="0"/>
              </a:spcBef>
              <a:spcAft>
                <a:spcPts val="0"/>
              </a:spcAft>
            </a:pPr>
            <a:fld id="{485AC5E9-28C9-498F-BCCA-E3048E5B58DF}" type="slidenum">
              <a:rPr lang="en-US">
                <a:solidFill>
                  <a:srgbClr val="FFFFFF"/>
                </a:solidFill>
              </a:rPr>
              <a:pPr defTabSz="685800" fontAlgn="auto">
                <a:spcBef>
                  <a:spcPts val="0"/>
                </a:spcBef>
                <a:spcAft>
                  <a:spcPts val="0"/>
                </a:spcAft>
              </a:pPr>
              <a:t>54</a:t>
            </a:fld>
            <a:endParaRPr lang="en-US" dirty="0">
              <a:solidFill>
                <a:srgbClr val="FFFFFF"/>
              </a:solidFill>
            </a:endParaRPr>
          </a:p>
        </p:txBody>
      </p:sp>
    </p:spTree>
    <p:extLst>
      <p:ext uri="{BB962C8B-B14F-4D97-AF65-F5344CB8AC3E}">
        <p14:creationId xmlns:p14="http://schemas.microsoft.com/office/powerpoint/2010/main" val="932421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15" y="533400"/>
            <a:ext cx="7749540" cy="959168"/>
          </a:xfrm>
        </p:spPr>
        <p:txBody>
          <a:bodyPr/>
          <a:lstStyle/>
          <a:p>
            <a:r>
              <a:rPr lang="en-US" dirty="0"/>
              <a:t>Website and Resources:</a:t>
            </a:r>
          </a:p>
        </p:txBody>
      </p:sp>
      <p:pic>
        <p:nvPicPr>
          <p:cNvPr id="11" name="Content Placeholder 8" descr="image of NDI's CDICD web page"/>
          <p:cNvPicPr>
            <a:picLocks noGrp="1"/>
          </p:cNvPicPr>
          <p:nvPr>
            <p:ph idx="1"/>
          </p:nvPr>
        </p:nvPicPr>
        <p:blipFill rotWithShape="1">
          <a:blip r:embed="rId3"/>
          <a:srcRect l="39545" t="9772" r="40217"/>
          <a:stretch/>
        </p:blipFill>
        <p:spPr>
          <a:xfrm>
            <a:off x="253915" y="1277942"/>
            <a:ext cx="2629066" cy="4848538"/>
          </a:xfrm>
          <a:ln>
            <a:solidFill>
              <a:schemeClr val="accent1">
                <a:lumMod val="40000"/>
                <a:lumOff val="60000"/>
              </a:schemeClr>
            </a:solidFill>
          </a:ln>
        </p:spPr>
      </p:pic>
      <p:sp>
        <p:nvSpPr>
          <p:cNvPr id="10" name="Content Placeholder 5"/>
          <p:cNvSpPr>
            <a:spLocks noGrp="1"/>
          </p:cNvSpPr>
          <p:nvPr>
            <p:ph sz="quarter" idx="10"/>
          </p:nvPr>
        </p:nvSpPr>
        <p:spPr>
          <a:xfrm>
            <a:off x="2971800" y="1277942"/>
            <a:ext cx="6019800" cy="4848538"/>
          </a:xfrm>
          <a:prstGeom prst="rect">
            <a:avLst/>
          </a:prstGeom>
        </p:spPr>
        <p:txBody>
          <a:bodyPr>
            <a:noAutofit/>
          </a:bodyPr>
          <a:lstStyle/>
          <a:p>
            <a:pPr marL="0" indent="0">
              <a:lnSpc>
                <a:spcPct val="100000"/>
              </a:lnSpc>
              <a:spcBef>
                <a:spcPts val="0"/>
              </a:spcBef>
              <a:spcAft>
                <a:spcPts val="0"/>
              </a:spcAft>
              <a:buNone/>
            </a:pPr>
            <a:r>
              <a:rPr lang="en-US" sz="2400" dirty="0">
                <a:hlinkClick r:id="rId4"/>
              </a:rPr>
              <a:t>https://www.nationaldisabilityinstitute.org/disability-inclusive-community-development/</a:t>
            </a:r>
            <a:endParaRPr lang="en-US" sz="2400" dirty="0"/>
          </a:p>
          <a:p>
            <a:pPr>
              <a:lnSpc>
                <a:spcPct val="100000"/>
              </a:lnSpc>
              <a:spcBef>
                <a:spcPts val="0"/>
              </a:spcBef>
              <a:spcAft>
                <a:spcPts val="0"/>
              </a:spcAft>
            </a:pPr>
            <a:r>
              <a:rPr lang="en-US" sz="2400" dirty="0"/>
              <a:t>Background, Goals and Target Audiences of the Center</a:t>
            </a:r>
          </a:p>
          <a:p>
            <a:pPr>
              <a:lnSpc>
                <a:spcPct val="100000"/>
              </a:lnSpc>
              <a:spcBef>
                <a:spcPts val="0"/>
              </a:spcBef>
              <a:spcAft>
                <a:spcPts val="0"/>
              </a:spcAft>
            </a:pPr>
            <a:r>
              <a:rPr lang="en-US" sz="2400" dirty="0"/>
              <a:t>Webinars: </a:t>
            </a:r>
          </a:p>
          <a:p>
            <a:pPr lvl="1">
              <a:lnSpc>
                <a:spcPct val="100000"/>
              </a:lnSpc>
              <a:spcBef>
                <a:spcPts val="0"/>
              </a:spcBef>
              <a:spcAft>
                <a:spcPts val="0"/>
              </a:spcAft>
            </a:pPr>
            <a:r>
              <a:rPr lang="en-US" dirty="0"/>
              <a:t>Register for upcoming webinars</a:t>
            </a:r>
          </a:p>
          <a:p>
            <a:pPr lvl="1">
              <a:lnSpc>
                <a:spcPct val="100000"/>
              </a:lnSpc>
              <a:spcBef>
                <a:spcPts val="0"/>
              </a:spcBef>
              <a:spcAft>
                <a:spcPts val="0"/>
              </a:spcAft>
            </a:pPr>
            <a:r>
              <a:rPr lang="en-US" dirty="0"/>
              <a:t>View and download materials from past webinars</a:t>
            </a:r>
          </a:p>
          <a:p>
            <a:pPr>
              <a:lnSpc>
                <a:spcPct val="100000"/>
              </a:lnSpc>
              <a:spcBef>
                <a:spcPts val="0"/>
              </a:spcBef>
              <a:spcAft>
                <a:spcPts val="0"/>
              </a:spcAft>
            </a:pPr>
            <a:r>
              <a:rPr lang="en-US" sz="2400" dirty="0"/>
              <a:t>Status Report </a:t>
            </a:r>
          </a:p>
        </p:txBody>
      </p:sp>
    </p:spTree>
    <p:extLst>
      <p:ext uri="{BB962C8B-B14F-4D97-AF65-F5344CB8AC3E}">
        <p14:creationId xmlns:p14="http://schemas.microsoft.com/office/powerpoint/2010/main" val="1126865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15" y="533400"/>
            <a:ext cx="7749540" cy="959168"/>
          </a:xfrm>
        </p:spPr>
        <p:txBody>
          <a:bodyPr/>
          <a:lstStyle/>
          <a:p>
            <a:r>
              <a:rPr lang="en-US" dirty="0"/>
              <a:t>Website and Resources:</a:t>
            </a:r>
          </a:p>
        </p:txBody>
      </p:sp>
      <p:pic>
        <p:nvPicPr>
          <p:cNvPr id="11" name="Content Placeholder 8" descr="image of NDI's CDICD web page"/>
          <p:cNvPicPr>
            <a:picLocks noGrp="1"/>
          </p:cNvPicPr>
          <p:nvPr>
            <p:ph idx="1"/>
          </p:nvPr>
        </p:nvPicPr>
        <p:blipFill rotWithShape="1">
          <a:blip r:embed="rId3"/>
          <a:srcRect l="39545" t="9772" r="40217"/>
          <a:stretch/>
        </p:blipFill>
        <p:spPr>
          <a:xfrm>
            <a:off x="253915" y="1277942"/>
            <a:ext cx="2629066" cy="4848538"/>
          </a:xfrm>
          <a:ln>
            <a:solidFill>
              <a:schemeClr val="accent1">
                <a:lumMod val="40000"/>
                <a:lumOff val="60000"/>
              </a:schemeClr>
            </a:solidFill>
          </a:ln>
        </p:spPr>
      </p:pic>
      <p:sp>
        <p:nvSpPr>
          <p:cNvPr id="10" name="Content Placeholder 5"/>
          <p:cNvSpPr>
            <a:spLocks noGrp="1"/>
          </p:cNvSpPr>
          <p:nvPr>
            <p:ph sz="quarter" idx="10"/>
          </p:nvPr>
        </p:nvSpPr>
        <p:spPr>
          <a:xfrm>
            <a:off x="2971800" y="1277942"/>
            <a:ext cx="6096000" cy="5122858"/>
          </a:xfrm>
          <a:prstGeom prst="rect">
            <a:avLst/>
          </a:prstGeom>
        </p:spPr>
        <p:txBody>
          <a:bodyPr>
            <a:noAutofit/>
          </a:bodyPr>
          <a:lstStyle/>
          <a:p>
            <a:pPr marL="0" indent="0">
              <a:lnSpc>
                <a:spcPct val="100000"/>
              </a:lnSpc>
              <a:spcBef>
                <a:spcPts val="0"/>
              </a:spcBef>
              <a:spcAft>
                <a:spcPts val="0"/>
              </a:spcAft>
              <a:buNone/>
            </a:pPr>
            <a:r>
              <a:rPr lang="en-US" sz="2400" dirty="0">
                <a:hlinkClick r:id="rId4"/>
              </a:rPr>
              <a:t>https://www.nationaldisabilityinstitute.org/disability-inclusive-community-development/</a:t>
            </a:r>
            <a:endParaRPr lang="en-US" sz="2400" dirty="0"/>
          </a:p>
          <a:p>
            <a:pPr>
              <a:lnSpc>
                <a:spcPct val="100000"/>
              </a:lnSpc>
              <a:spcBef>
                <a:spcPts val="0"/>
              </a:spcBef>
              <a:spcAft>
                <a:spcPts val="0"/>
              </a:spcAft>
            </a:pPr>
            <a:r>
              <a:rPr lang="en-US" sz="2400" dirty="0"/>
              <a:t>Resources: </a:t>
            </a:r>
          </a:p>
          <a:p>
            <a:pPr lvl="1">
              <a:lnSpc>
                <a:spcPct val="100000"/>
              </a:lnSpc>
              <a:spcBef>
                <a:spcPts val="0"/>
              </a:spcBef>
              <a:spcAft>
                <a:spcPts val="0"/>
              </a:spcAft>
            </a:pPr>
            <a:r>
              <a:rPr lang="en-US" dirty="0"/>
              <a:t>NDI’s Law Review Article: “Closing the Disability Gap: Reforming the Community Reinvestment Act Regulatory Framework”</a:t>
            </a:r>
          </a:p>
          <a:p>
            <a:pPr lvl="1">
              <a:lnSpc>
                <a:spcPct val="100000"/>
              </a:lnSpc>
              <a:spcBef>
                <a:spcPts val="0"/>
              </a:spcBef>
              <a:spcAft>
                <a:spcPts val="0"/>
              </a:spcAft>
            </a:pPr>
            <a:r>
              <a:rPr lang="en-US" dirty="0"/>
              <a:t>NDI’s Annotated Bibliography of relevant research and publications “How Do Banks Fulfill their Community Reinvestment Act Obligations?”</a:t>
            </a:r>
          </a:p>
          <a:p>
            <a:pPr lvl="1">
              <a:lnSpc>
                <a:spcPct val="100000"/>
              </a:lnSpc>
              <a:spcBef>
                <a:spcPts val="0"/>
              </a:spcBef>
              <a:spcAft>
                <a:spcPts val="0"/>
              </a:spcAft>
            </a:pPr>
            <a:r>
              <a:rPr lang="en-US" dirty="0"/>
              <a:t>Selected External Reports from Economic Growth and Mobility Project, Federal Reserve, Yale University</a:t>
            </a:r>
          </a:p>
        </p:txBody>
      </p:sp>
    </p:spTree>
    <p:extLst>
      <p:ext uri="{BB962C8B-B14F-4D97-AF65-F5344CB8AC3E}">
        <p14:creationId xmlns:p14="http://schemas.microsoft.com/office/powerpoint/2010/main" val="3795292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a:t>Progress</a:t>
            </a:r>
            <a:endParaRPr lang="en-US" dirty="0"/>
          </a:p>
        </p:txBody>
      </p:sp>
      <p:sp>
        <p:nvSpPr>
          <p:cNvPr id="3" name="Content Placeholder 2"/>
          <p:cNvSpPr>
            <a:spLocks noGrp="1"/>
          </p:cNvSpPr>
          <p:nvPr>
            <p:ph idx="1"/>
          </p:nvPr>
        </p:nvSpPr>
        <p:spPr/>
        <p:txBody>
          <a:bodyPr>
            <a:normAutofit/>
          </a:bodyPr>
          <a:lstStyle/>
          <a:p>
            <a:pPr marL="0" indent="0" algn="ctr">
              <a:buNone/>
            </a:pPr>
            <a:r>
              <a:rPr lang="en-US" sz="3600" i="1" dirty="0"/>
              <a:t>“… progress is never permanent,</a:t>
            </a:r>
          </a:p>
          <a:p>
            <a:pPr marL="0" indent="0" algn="ctr">
              <a:buNone/>
            </a:pPr>
            <a:r>
              <a:rPr lang="en-US" sz="3600" i="1" dirty="0"/>
              <a:t>will always be threatened,</a:t>
            </a:r>
          </a:p>
          <a:p>
            <a:pPr marL="0" indent="0" algn="ctr">
              <a:buNone/>
            </a:pPr>
            <a:r>
              <a:rPr lang="en-US" sz="3600" i="1" dirty="0"/>
              <a:t>must be redoubled, restated,</a:t>
            </a:r>
          </a:p>
          <a:p>
            <a:pPr marL="0" indent="0" algn="ctr">
              <a:buNone/>
            </a:pPr>
            <a:r>
              <a:rPr lang="en-US" sz="3600" i="1" dirty="0"/>
              <a:t>and reimagined if it is to survive.”</a:t>
            </a:r>
          </a:p>
          <a:p>
            <a:pPr marL="0" indent="0" algn="ctr">
              <a:buNone/>
            </a:pPr>
            <a:r>
              <a:rPr lang="en-US" sz="3600" i="1" dirty="0"/>
              <a:t>~ Zadie Smith</a:t>
            </a:r>
          </a:p>
        </p:txBody>
      </p:sp>
    </p:spTree>
    <p:extLst>
      <p:ext uri="{BB962C8B-B14F-4D97-AF65-F5344CB8AC3E}">
        <p14:creationId xmlns:p14="http://schemas.microsoft.com/office/powerpoint/2010/main" val="1249176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Answers</a:t>
            </a:r>
          </a:p>
        </p:txBody>
      </p:sp>
      <p:sp>
        <p:nvSpPr>
          <p:cNvPr id="4" name="Text Placeholder 3"/>
          <p:cNvSpPr>
            <a:spLocks noGrp="1"/>
          </p:cNvSpPr>
          <p:nvPr>
            <p:ph idx="1"/>
          </p:nvPr>
        </p:nvSpPr>
        <p:spPr/>
        <p:txBody>
          <a:bodyPr>
            <a:normAutofit/>
          </a:bodyPr>
          <a:lstStyle/>
          <a:p>
            <a:pPr marL="0" indent="0">
              <a:buNone/>
            </a:pPr>
            <a:r>
              <a:rPr lang="en-US" sz="2800" b="1" dirty="0"/>
              <a:t>Michael Morris</a:t>
            </a:r>
            <a:br>
              <a:rPr lang="en-US" sz="2800" dirty="0"/>
            </a:br>
            <a:r>
              <a:rPr lang="en-US" sz="2800" dirty="0"/>
              <a:t>Executive Director</a:t>
            </a:r>
            <a:br>
              <a:rPr lang="en-US" sz="2800" dirty="0"/>
            </a:br>
            <a:r>
              <a:rPr lang="en-US" sz="2800" dirty="0"/>
              <a:t>National Disability Institute</a:t>
            </a:r>
          </a:p>
          <a:p>
            <a:pPr marL="0" indent="0">
              <a:buNone/>
            </a:pPr>
            <a:r>
              <a:rPr lang="en-US" sz="2800" dirty="0">
                <a:hlinkClick r:id="rId3"/>
              </a:rPr>
              <a:t>mmorris@ndi-inc.org</a:t>
            </a:r>
            <a:endParaRPr lang="en-US" sz="2800" dirty="0"/>
          </a:p>
        </p:txBody>
      </p:sp>
    </p:spTree>
    <p:extLst>
      <p:ext uri="{BB962C8B-B14F-4D97-AF65-F5344CB8AC3E}">
        <p14:creationId xmlns:p14="http://schemas.microsoft.com/office/powerpoint/2010/main" val="1517007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86642"/>
          </a:xfrm>
        </p:spPr>
        <p:txBody>
          <a:bodyPr/>
          <a:lstStyle/>
          <a:p>
            <a:r>
              <a:rPr lang="en-US" b="1" dirty="0">
                <a:latin typeface="+mn-lt"/>
              </a:rPr>
              <a:t>Artists</a:t>
            </a:r>
          </a:p>
        </p:txBody>
      </p:sp>
      <p:sp>
        <p:nvSpPr>
          <p:cNvPr id="5" name="Content Placeholder 4"/>
          <p:cNvSpPr>
            <a:spLocks noGrp="1"/>
          </p:cNvSpPr>
          <p:nvPr>
            <p:ph sz="half" idx="1"/>
          </p:nvPr>
        </p:nvSpPr>
        <p:spPr>
          <a:xfrm>
            <a:off x="381000" y="1600200"/>
            <a:ext cx="4336701" cy="4162425"/>
          </a:xfrm>
        </p:spPr>
        <p:txBody>
          <a:bodyPr>
            <a:noAutofit/>
          </a:bodyPr>
          <a:lstStyle/>
          <a:p>
            <a:pPr marL="385763" indent="-385763">
              <a:spcAft>
                <a:spcPts val="450"/>
              </a:spcAft>
              <a:buAutoNum type="arabicPeriod"/>
            </a:pPr>
            <a:r>
              <a:rPr lang="en-US" sz="2600" dirty="0"/>
              <a:t>David A. Sampson, </a:t>
            </a:r>
            <a:r>
              <a:rPr lang="en-US" sz="2600" i="1" dirty="0"/>
              <a:t>Plains Sky</a:t>
            </a:r>
          </a:p>
          <a:p>
            <a:pPr marL="385763" indent="-385763">
              <a:spcAft>
                <a:spcPts val="450"/>
              </a:spcAft>
              <a:buFont typeface="Arial" panose="020B0604020202020204" pitchFamily="34" charset="0"/>
              <a:buAutoNum type="arabicPeriod"/>
            </a:pPr>
            <a:r>
              <a:rPr lang="en-US" sz="2600" dirty="0"/>
              <a:t>David A. Sampson, </a:t>
            </a:r>
            <a:r>
              <a:rPr lang="en-US" sz="2600" i="1" dirty="0"/>
              <a:t>Easter Landscape</a:t>
            </a:r>
          </a:p>
          <a:p>
            <a:pPr marL="385763" indent="-385763">
              <a:spcAft>
                <a:spcPts val="450"/>
              </a:spcAft>
              <a:buFont typeface="Arial" panose="020B0604020202020204" pitchFamily="34" charset="0"/>
              <a:buAutoNum type="arabicPeriod"/>
            </a:pPr>
            <a:r>
              <a:rPr lang="en-US" sz="2600" dirty="0" err="1"/>
              <a:t>Dadu</a:t>
            </a:r>
            <a:r>
              <a:rPr lang="en-US" sz="2600" dirty="0"/>
              <a:t> Shin, untitled</a:t>
            </a:r>
          </a:p>
          <a:p>
            <a:pPr marL="385763" indent="-385763">
              <a:spcAft>
                <a:spcPts val="450"/>
              </a:spcAft>
              <a:buAutoNum type="arabicPeriod"/>
            </a:pPr>
            <a:r>
              <a:rPr lang="en-US" sz="2600" dirty="0"/>
              <a:t>Patrick Connally, </a:t>
            </a:r>
            <a:r>
              <a:rPr lang="en-US" sz="2600" i="1" dirty="0"/>
              <a:t>Downtown Berkeley</a:t>
            </a:r>
          </a:p>
          <a:p>
            <a:pPr marL="385763" indent="-385763">
              <a:spcAft>
                <a:spcPts val="450"/>
              </a:spcAft>
              <a:buFont typeface="Arial" panose="020B0604020202020204" pitchFamily="34" charset="0"/>
              <a:buAutoNum type="arabicPeriod"/>
            </a:pPr>
            <a:r>
              <a:rPr lang="en-US" sz="2600" dirty="0"/>
              <a:t>Gen Gaines, </a:t>
            </a:r>
            <a:r>
              <a:rPr lang="en-US" sz="2600" i="1" dirty="0"/>
              <a:t>A Summer Stroll on RIA</a:t>
            </a:r>
          </a:p>
        </p:txBody>
      </p:sp>
      <p:sp>
        <p:nvSpPr>
          <p:cNvPr id="6" name="Content Placeholder 5"/>
          <p:cNvSpPr>
            <a:spLocks noGrp="1"/>
          </p:cNvSpPr>
          <p:nvPr>
            <p:ph sz="half" idx="2"/>
          </p:nvPr>
        </p:nvSpPr>
        <p:spPr>
          <a:xfrm>
            <a:off x="4717701" y="1600201"/>
            <a:ext cx="4121499" cy="4038600"/>
          </a:xfrm>
        </p:spPr>
        <p:txBody>
          <a:bodyPr>
            <a:noAutofit/>
          </a:bodyPr>
          <a:lstStyle/>
          <a:p>
            <a:pPr marL="385763" indent="-385763">
              <a:spcAft>
                <a:spcPts val="450"/>
              </a:spcAft>
              <a:buFont typeface="+mj-lt"/>
              <a:buAutoNum type="arabicPeriod" startAt="6"/>
            </a:pPr>
            <a:r>
              <a:rPr lang="en-US" sz="2600" dirty="0"/>
              <a:t>David A. Sampson, </a:t>
            </a:r>
            <a:r>
              <a:rPr lang="en-US" sz="2600" i="1" dirty="0"/>
              <a:t>Swimmers Take Your Mark</a:t>
            </a:r>
          </a:p>
          <a:p>
            <a:pPr marL="385763" indent="-385763">
              <a:spcAft>
                <a:spcPts val="450"/>
              </a:spcAft>
              <a:buFont typeface="Arial" panose="020B0604020202020204" pitchFamily="34" charset="0"/>
              <a:buAutoNum type="arabicPeriod" startAt="6"/>
            </a:pPr>
            <a:r>
              <a:rPr lang="en-US" sz="2600" dirty="0"/>
              <a:t>Juan Lucero, </a:t>
            </a:r>
            <a:r>
              <a:rPr lang="en-US" sz="2600" i="1" dirty="0"/>
              <a:t>Breaking Barriers</a:t>
            </a:r>
          </a:p>
          <a:p>
            <a:pPr marL="385763" indent="-385763">
              <a:spcAft>
                <a:spcPts val="450"/>
              </a:spcAft>
              <a:buFont typeface="Arial" panose="020B0604020202020204" pitchFamily="34" charset="0"/>
              <a:buAutoNum type="arabicPeriod" startAt="6"/>
            </a:pPr>
            <a:r>
              <a:rPr lang="en-US" sz="2600" dirty="0"/>
              <a:t>Chuck Close, untitled </a:t>
            </a:r>
          </a:p>
          <a:p>
            <a:pPr marL="385763" indent="-385763">
              <a:spcAft>
                <a:spcPts val="450"/>
              </a:spcAft>
              <a:buFont typeface="+mj-lt"/>
              <a:buAutoNum type="arabicPeriod" startAt="9"/>
            </a:pPr>
            <a:r>
              <a:rPr lang="en-US" sz="2600" dirty="0"/>
              <a:t>Hank Holland, </a:t>
            </a:r>
            <a:r>
              <a:rPr lang="en-US" sz="2600" i="1" dirty="0"/>
              <a:t>Color Me Love</a:t>
            </a:r>
          </a:p>
          <a:p>
            <a:pPr marL="385763" indent="-385763">
              <a:spcAft>
                <a:spcPts val="450"/>
              </a:spcAft>
              <a:buFont typeface="Arial" panose="020B0604020202020204" pitchFamily="34" charset="0"/>
              <a:buAutoNum type="arabicPeriod" startAt="9"/>
            </a:pPr>
            <a:r>
              <a:rPr lang="en-US" sz="2600" dirty="0"/>
              <a:t>Dadu Shin, </a:t>
            </a:r>
            <a:r>
              <a:rPr lang="en-US" sz="2600" i="1" dirty="0"/>
              <a:t>Disability Series</a:t>
            </a:r>
          </a:p>
        </p:txBody>
      </p:sp>
    </p:spTree>
    <p:extLst>
      <p:ext uri="{BB962C8B-B14F-4D97-AF65-F5344CB8AC3E}">
        <p14:creationId xmlns:p14="http://schemas.microsoft.com/office/powerpoint/2010/main" val="2449079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342900" y="1676400"/>
            <a:ext cx="8496300" cy="2897188"/>
          </a:xfrm>
        </p:spPr>
        <p:txBody>
          <a:bodyPr/>
          <a:lstStyle/>
          <a:p>
            <a:pPr>
              <a:spcBef>
                <a:spcPts val="1800"/>
              </a:spcBef>
            </a:pPr>
            <a:r>
              <a:rPr lang="en-US" dirty="0">
                <a:latin typeface="Calibri" panose="020F0502020204030204" pitchFamily="34" charset="0"/>
              </a:rPr>
              <a:t>nTIDE Lunch &amp; Learn: </a:t>
            </a:r>
          </a:p>
          <a:p>
            <a:pPr lvl="1">
              <a:spcBef>
                <a:spcPts val="1800"/>
              </a:spcBef>
            </a:pPr>
            <a:r>
              <a:rPr lang="en-US" sz="2400" dirty="0">
                <a:latin typeface="Calibri" panose="020F0502020204030204" pitchFamily="34" charset="0"/>
              </a:rPr>
              <a:t>A joint effort of the University of New Hampshire, Kessler Foundation, and the Association of University Centers on Disability (AUCD).</a:t>
            </a:r>
          </a:p>
          <a:p>
            <a:pPr lvl="1">
              <a:spcBef>
                <a:spcPts val="1800"/>
              </a:spcBef>
            </a:pPr>
            <a:r>
              <a:rPr lang="en-US" sz="2400" dirty="0">
                <a:latin typeface="Calibri" panose="020F0502020204030204" pitchFamily="34" charset="0"/>
              </a:rPr>
              <a:t>Occurs at noon Eastern-time on the first Friday day of each month, with the release of the </a:t>
            </a:r>
            <a:r>
              <a:rPr lang="en-US" sz="2400" u="sng" dirty="0">
                <a:latin typeface="Calibri" panose="020F0502020204030204" pitchFamily="34" charset="0"/>
              </a:rPr>
              <a:t>nTIDE Report</a:t>
            </a:r>
            <a:r>
              <a:rPr lang="en-US" sz="2400" dirty="0">
                <a:latin typeface="Calibri" panose="020F0502020204030204" pitchFamily="34" charset="0"/>
              </a:rPr>
              <a:t>.</a:t>
            </a:r>
          </a:p>
          <a:p>
            <a:pPr lvl="1">
              <a:spcBef>
                <a:spcPts val="1800"/>
              </a:spcBef>
            </a:pPr>
            <a:r>
              <a:rPr lang="en-US" sz="2400" dirty="0">
                <a:latin typeface="Calibri" panose="020F0502020204030204" pitchFamily="34" charset="0"/>
              </a:rPr>
              <a:t>A part of the Rehabilitation and Research Training Center on Employment Policy and Measurement, which is funded by the National Institute on Disability, Independent Living and Rehabilitation Research (NIDILRR).  </a:t>
            </a:r>
          </a:p>
        </p:txBody>
      </p:sp>
      <p:sp>
        <p:nvSpPr>
          <p:cNvPr id="3075" name="Text Box 12"/>
          <p:cNvSpPr txBox="1">
            <a:spLocks noGrp="1" noChangeArrowheads="1"/>
          </p:cNvSpPr>
          <p:nvPr>
            <p:ph type="title"/>
          </p:nvPr>
        </p:nvSpPr>
        <p:spPr bwMode="auto">
          <a:xfrm>
            <a:off x="8467"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u="sng" dirty="0">
                <a:solidFill>
                  <a:schemeClr val="tx1"/>
                </a:solidFill>
                <a:latin typeface="Calibri" panose="020F0502020204030204" pitchFamily="34" charset="0"/>
              </a:rPr>
              <a:t>Welcome</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2" name="Slide Number Placeholder 1">
            <a:extLst>
              <a:ext uri="{FF2B5EF4-FFF2-40B4-BE49-F238E27FC236}">
                <a16:creationId xmlns:a16="http://schemas.microsoft.com/office/drawing/2014/main" id="{3255E9D5-025A-4B3C-BCD4-8C25A93940FE}"/>
              </a:ext>
            </a:extLst>
          </p:cNvPr>
          <p:cNvSpPr>
            <a:spLocks noGrp="1"/>
          </p:cNvSpPr>
          <p:nvPr>
            <p:ph type="sldNum" sz="quarter" idx="12"/>
          </p:nvPr>
        </p:nvSpPr>
        <p:spPr/>
        <p:txBody>
          <a:bodyPr/>
          <a:lstStyle/>
          <a:p>
            <a:pPr>
              <a:defRPr/>
            </a:pPr>
            <a:fld id="{443C8C51-5C2C-4384-A700-77A3B77AC634}" type="slidenum">
              <a:rPr lang="en-US" smtClean="0"/>
              <a:pPr>
                <a:defRPr/>
              </a:pPr>
              <a:t>6</a:t>
            </a:fld>
            <a:endParaRPr lang="en-US" dirty="0"/>
          </a:p>
        </p:txBody>
      </p:sp>
    </p:spTree>
    <p:extLst>
      <p:ext uri="{BB962C8B-B14F-4D97-AF65-F5344CB8AC3E}">
        <p14:creationId xmlns:p14="http://schemas.microsoft.com/office/powerpoint/2010/main" val="1125271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533400" y="689077"/>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800"/>
              </a:spcBef>
            </a:pPr>
            <a:r>
              <a:rPr lang="en-US" sz="5400" b="1" dirty="0">
                <a:solidFill>
                  <a:schemeClr val="tx1"/>
                </a:solidFill>
                <a:latin typeface="Calibri" panose="020F0502020204030204" pitchFamily="34" charset="0"/>
              </a:rPr>
              <a:t>Questions and Answers</a:t>
            </a: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br>
              <a:rPr lang="en-US" sz="3200" b="1" i="1" dirty="0">
                <a:latin typeface="Calibri" panose="020F0502020204030204" pitchFamily="34" charset="0"/>
                <a:cs typeface="Microsoft Sans Serif" pitchFamily="34" charset="0"/>
              </a:rPr>
            </a:br>
            <a:endParaRPr lang="en-US" sz="2400" dirty="0">
              <a:solidFill>
                <a:schemeClr val="tx1"/>
              </a:solidFill>
              <a:latin typeface="Calibri" panose="020F0502020204030204" pitchFamily="34" charset="0"/>
            </a:endParaRP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2" name="TextBox 1"/>
          <p:cNvSpPr txBox="1"/>
          <p:nvPr/>
        </p:nvSpPr>
        <p:spPr>
          <a:xfrm>
            <a:off x="762000" y="1685670"/>
            <a:ext cx="6515100" cy="584775"/>
          </a:xfrm>
          <a:prstGeom prst="rect">
            <a:avLst/>
          </a:prstGeom>
          <a:noFill/>
        </p:spPr>
        <p:txBody>
          <a:bodyPr wrap="square" rtlCol="0">
            <a:spAutoFit/>
          </a:bodyPr>
          <a:lstStyle/>
          <a:p>
            <a:endParaRPr lang="en-US" sz="800" dirty="0">
              <a:latin typeface="Calibri" panose="020F0502020204030204" pitchFamily="34" charset="0"/>
              <a:cs typeface="Microsoft Sans Serif" pitchFamily="34" charset="0"/>
            </a:endParaRPr>
          </a:p>
          <a:p>
            <a:pPr marL="342900" indent="-342900">
              <a:buFont typeface="Arial" panose="020B0604020202020204" pitchFamily="34" charset="0"/>
              <a:buChar char="•"/>
            </a:pPr>
            <a:r>
              <a:rPr lang="en-US" sz="2400" dirty="0">
                <a:latin typeface="Calibri" panose="020F0502020204030204" pitchFamily="34" charset="0"/>
                <a:cs typeface="Microsoft Sans Serif" pitchFamily="34" charset="0"/>
              </a:rPr>
              <a:t>Zoom’s Q&amp;A button</a:t>
            </a:r>
          </a:p>
        </p:txBody>
      </p:sp>
      <p:pic>
        <p:nvPicPr>
          <p:cNvPr id="8" name="Picture 7" descr="Q&amp;A"/>
          <p:cNvPicPr>
            <a:picLocks noChangeAspect="1"/>
          </p:cNvPicPr>
          <p:nvPr/>
        </p:nvPicPr>
        <p:blipFill>
          <a:blip r:embed="rId4"/>
          <a:stretch>
            <a:fillRect/>
          </a:stretch>
        </p:blipFill>
        <p:spPr>
          <a:xfrm>
            <a:off x="4238935" y="1653178"/>
            <a:ext cx="804316" cy="617267"/>
          </a:xfrm>
          <a:prstGeom prst="rect">
            <a:avLst/>
          </a:prstGeom>
        </p:spPr>
      </p:pic>
      <p:pic>
        <p:nvPicPr>
          <p:cNvPr id="9" name="Picture 3" descr="C:\Users\pel3\AppData\Local\Microsoft\Windows\Temporary Internet Files\Content.IE5\OCJJ5H03\Twitter_logo_2012.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5387" y="5640777"/>
            <a:ext cx="471413" cy="381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0" y="2319085"/>
            <a:ext cx="8001000" cy="3785652"/>
          </a:xfrm>
          <a:prstGeom prst="rect">
            <a:avLst/>
          </a:prstGeom>
        </p:spPr>
        <p:txBody>
          <a:bodyPr wrap="square">
            <a:spAutoFit/>
          </a:bodyPr>
          <a:lstStyle/>
          <a:p>
            <a:pPr marL="285750" indent="-285750">
              <a:spcBef>
                <a:spcPts val="1800"/>
              </a:spcBef>
              <a:buFont typeface="Arial" panose="020B0604020202020204" pitchFamily="34" charset="0"/>
              <a:buChar char="•"/>
            </a:pPr>
            <a:r>
              <a:rPr lang="en-US" sz="2400" b="1" dirty="0">
                <a:latin typeface="Calibri" panose="020F0502020204030204" pitchFamily="34" charset="0"/>
                <a:cs typeface="Microsoft Sans Serif" pitchFamily="34" charset="0"/>
              </a:rPr>
              <a:t>Take our survey and tell us what you think!   </a:t>
            </a:r>
            <a:br>
              <a:rPr lang="en-US" sz="2400" b="1" dirty="0">
                <a:latin typeface="Calibri" panose="020F0502020204030204" pitchFamily="34" charset="0"/>
                <a:cs typeface="Microsoft Sans Serif" pitchFamily="34" charset="0"/>
              </a:rPr>
            </a:br>
            <a:r>
              <a:rPr lang="en-US" sz="2400" dirty="0">
                <a:solidFill>
                  <a:srgbClr val="0000FF"/>
                </a:solidFill>
                <a:latin typeface="Calibri" panose="020F0502020204030204" pitchFamily="34" charset="0"/>
                <a:cs typeface="Microsoft Sans Serif" pitchFamily="34" charset="0"/>
                <a:hlinkClick r:id="rId6"/>
              </a:rPr>
              <a:t>www.researchondisability.org/ntide/ntide-survey</a:t>
            </a:r>
            <a:endParaRPr lang="en-US" sz="2400" dirty="0">
              <a:solidFill>
                <a:srgbClr val="0000FF"/>
              </a:solidFill>
              <a:latin typeface="Calibri" panose="020F0502020204030204" pitchFamily="34" charset="0"/>
              <a:cs typeface="Microsoft Sans Serif" pitchFamily="34" charset="0"/>
            </a:endParaRPr>
          </a:p>
          <a:p>
            <a:pPr marL="285750" indent="-285750">
              <a:spcBef>
                <a:spcPts val="0"/>
              </a:spcBef>
              <a:buFont typeface="Arial" panose="020B0604020202020204" pitchFamily="34" charset="0"/>
              <a:buChar char="•"/>
            </a:pPr>
            <a:r>
              <a:rPr lang="en-US" sz="2400" b="1" dirty="0">
                <a:latin typeface="Calibri" panose="020F0502020204030204" pitchFamily="34" charset="0"/>
                <a:cs typeface="Microsoft Sans Serif" pitchFamily="34" charset="0"/>
              </a:rPr>
              <a:t>Thanks to our partners:</a:t>
            </a:r>
            <a:br>
              <a:rPr lang="en-US" sz="2400" b="1"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Institute on Disability 	</a:t>
            </a:r>
            <a:r>
              <a:rPr lang="en-US" sz="2400" dirty="0">
                <a:latin typeface="Calibri" panose="020F0502020204030204" pitchFamily="34" charset="0"/>
                <a:cs typeface="Microsoft Sans Serif" pitchFamily="34" charset="0"/>
                <a:hlinkClick r:id="rId7"/>
              </a:rPr>
              <a:t>www.ResearchOnDisability.org</a:t>
            </a:r>
            <a:r>
              <a:rPr lang="en-US" sz="2400" dirty="0">
                <a:latin typeface="Calibri" panose="020F0502020204030204" pitchFamily="34" charset="0"/>
                <a:cs typeface="Microsoft Sans Serif" pitchFamily="34" charset="0"/>
              </a:rPr>
              <a:t> </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Kessler Foundation	  	</a:t>
            </a:r>
            <a:r>
              <a:rPr lang="en-US" sz="2400" dirty="0">
                <a:latin typeface="Calibri" panose="020F0502020204030204" pitchFamily="34" charset="0"/>
                <a:cs typeface="Microsoft Sans Serif" pitchFamily="34" charset="0"/>
                <a:hlinkClick r:id="rId8"/>
              </a:rPr>
              <a:t>www.KesslerFoundation.org</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AUCD			</a:t>
            </a:r>
            <a:r>
              <a:rPr lang="en-US" sz="2400" dirty="0">
                <a:latin typeface="Calibri" panose="020F0502020204030204" pitchFamily="34" charset="0"/>
                <a:cs typeface="Microsoft Sans Serif" pitchFamily="34" charset="0"/>
                <a:hlinkClick r:id="rId9"/>
              </a:rPr>
              <a:t>www.AUCD.org</a:t>
            </a:r>
            <a:r>
              <a:rPr lang="en-US" sz="2400" dirty="0">
                <a:latin typeface="Calibri" panose="020F0502020204030204" pitchFamily="34" charset="0"/>
                <a:cs typeface="Microsoft Sans Serif" pitchFamily="34" charset="0"/>
              </a:rPr>
              <a:t>	</a:t>
            </a:r>
          </a:p>
          <a:p>
            <a:pPr marL="285750" indent="-285750">
              <a:spcBef>
                <a:spcPts val="0"/>
              </a:spcBef>
              <a:buFont typeface="Arial" panose="020B0604020202020204" pitchFamily="34" charset="0"/>
              <a:buChar char="•"/>
            </a:pPr>
            <a:r>
              <a:rPr lang="en-US" sz="2400" b="1" dirty="0">
                <a:latin typeface="Calibri" panose="020F0502020204030204" pitchFamily="34" charset="0"/>
                <a:cs typeface="Microsoft Sans Serif" pitchFamily="34" charset="0"/>
              </a:rPr>
              <a:t>Contact us:</a:t>
            </a:r>
            <a:br>
              <a:rPr lang="en-US" sz="2400" b="1"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	Email: </a:t>
            </a:r>
            <a:r>
              <a:rPr lang="en-US" sz="2400" dirty="0">
                <a:latin typeface="Calibri" panose="020F0502020204030204" pitchFamily="34" charset="0"/>
                <a:cs typeface="Microsoft Sans Serif" pitchFamily="34" charset="0"/>
                <a:hlinkClick r:id="rId10"/>
              </a:rPr>
              <a:t>Disability.Statistics@unh.edu</a:t>
            </a:r>
            <a:r>
              <a:rPr lang="en-US" sz="2400" dirty="0">
                <a:latin typeface="Calibri" panose="020F0502020204030204" pitchFamily="34" charset="0"/>
                <a:cs typeface="Microsoft Sans Serif" pitchFamily="34" charset="0"/>
              </a:rPr>
              <a:t> </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	Call: </a:t>
            </a:r>
            <a:r>
              <a:rPr lang="en-US" sz="2400" dirty="0">
                <a:latin typeface="Calibri" panose="020F0502020204030204" pitchFamily="34" charset="0"/>
                <a:hlinkClick r:id="rId11"/>
              </a:rPr>
              <a:t>866-538-9521</a:t>
            </a:r>
            <a:r>
              <a:rPr lang="en-US" sz="2400" dirty="0">
                <a:latin typeface="Calibri" panose="020F0502020204030204" pitchFamily="34" charset="0"/>
              </a:rPr>
              <a:t> (toll free)</a:t>
            </a:r>
          </a:p>
          <a:p>
            <a:pPr marL="285750" indent="-285750">
              <a:spcBef>
                <a:spcPts val="0"/>
              </a:spcBef>
              <a:buFont typeface="Arial" panose="020B0604020202020204" pitchFamily="34" charset="0"/>
              <a:buChar char="•"/>
            </a:pPr>
            <a:r>
              <a:rPr lang="en-US" sz="2400" b="1" dirty="0">
                <a:latin typeface="Calibri" panose="020F0502020204030204" pitchFamily="34" charset="0"/>
              </a:rPr>
              <a:t>Twitter</a:t>
            </a:r>
            <a:r>
              <a:rPr lang="en-US" sz="2400" dirty="0">
                <a:latin typeface="Calibri" panose="020F0502020204030204" pitchFamily="34" charset="0"/>
              </a:rPr>
              <a:t> at </a:t>
            </a:r>
            <a:r>
              <a:rPr lang="en-US" sz="2400" i="1" dirty="0">
                <a:latin typeface="Calibri" panose="020F0502020204030204" pitchFamily="34" charset="0"/>
              </a:rPr>
              <a:t>#</a:t>
            </a:r>
            <a:r>
              <a:rPr lang="en-US" sz="2400" i="1" dirty="0" err="1">
                <a:latin typeface="Calibri" panose="020F0502020204030204" pitchFamily="34" charset="0"/>
              </a:rPr>
              <a:t>nTIDELearn</a:t>
            </a:r>
            <a:endParaRPr lang="en-US" sz="2400"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E372C464-2AD8-41BE-92CA-8C760DC81B19}"/>
              </a:ext>
            </a:extLst>
          </p:cNvPr>
          <p:cNvSpPr>
            <a:spLocks noGrp="1"/>
          </p:cNvSpPr>
          <p:nvPr>
            <p:ph type="sldNum" sz="quarter" idx="12"/>
          </p:nvPr>
        </p:nvSpPr>
        <p:spPr/>
        <p:txBody>
          <a:bodyPr/>
          <a:lstStyle/>
          <a:p>
            <a:pPr>
              <a:defRPr/>
            </a:pPr>
            <a:fld id="{443C8C51-5C2C-4384-A700-77A3B77AC634}" type="slidenum">
              <a:rPr lang="en-US" smtClean="0"/>
              <a:pPr>
                <a:defRPr/>
              </a:pPr>
              <a:t>60</a:t>
            </a:fld>
            <a:endParaRPr lang="en-US" dirty="0"/>
          </a:p>
        </p:txBody>
      </p:sp>
    </p:spTree>
    <p:extLst>
      <p:ext uri="{BB962C8B-B14F-4D97-AF65-F5344CB8AC3E}">
        <p14:creationId xmlns:p14="http://schemas.microsoft.com/office/powerpoint/2010/main" val="140587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533400" y="689077"/>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800"/>
              </a:spcBef>
            </a:pPr>
            <a:r>
              <a:rPr lang="en-US" sz="5400" b="1" dirty="0">
                <a:solidFill>
                  <a:schemeClr val="tx1"/>
                </a:solidFill>
                <a:latin typeface="Calibri" panose="020F0502020204030204" pitchFamily="34" charset="0"/>
              </a:rPr>
              <a:t>So Long Everyone</a:t>
            </a:r>
            <a:br>
              <a:rPr lang="en-US" sz="1200" b="1" u="sng" dirty="0">
                <a:solidFill>
                  <a:schemeClr val="tx1"/>
                </a:solidFill>
                <a:latin typeface="Calibri" panose="020F0502020204030204" pitchFamily="34" charset="0"/>
              </a:rPr>
            </a:br>
            <a:br>
              <a:rPr lang="en-US" sz="3200" b="1" i="1" dirty="0">
                <a:latin typeface="Calibri" panose="020F0502020204030204" pitchFamily="34" charset="0"/>
                <a:cs typeface="Microsoft Sans Serif" pitchFamily="34" charset="0"/>
              </a:rPr>
            </a:br>
            <a:endParaRPr lang="en-US" sz="2400" dirty="0">
              <a:solidFill>
                <a:schemeClr val="tx1"/>
              </a:solidFill>
              <a:latin typeface="Calibri" panose="020F0502020204030204" pitchFamily="34" charset="0"/>
            </a:endParaRP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5"/>
          <a:stretch>
            <a:fillRect/>
          </a:stretch>
        </p:blipFill>
        <p:spPr>
          <a:xfrm>
            <a:off x="8149266" y="80364"/>
            <a:ext cx="952549" cy="482625"/>
          </a:xfrm>
          <a:prstGeom prst="rect">
            <a:avLst/>
          </a:prstGeom>
        </p:spPr>
      </p:pic>
      <p:pic>
        <p:nvPicPr>
          <p:cNvPr id="9" name="Picture 3" descr="C:\Users\pel3\AppData\Local\Microsoft\Windows\Temporary Internet Files\Content.IE5\OCJJ5H03\Twitter_logo_2012.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5387" y="5640777"/>
            <a:ext cx="471413" cy="381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0" y="2362200"/>
            <a:ext cx="8001000" cy="3046988"/>
          </a:xfrm>
          <a:prstGeom prst="rect">
            <a:avLst/>
          </a:prstGeom>
        </p:spPr>
        <p:txBody>
          <a:bodyPr wrap="square">
            <a:spAutoFit/>
          </a:bodyPr>
          <a:lstStyle/>
          <a:p>
            <a:pPr marL="285750" indent="-285750">
              <a:spcBef>
                <a:spcPts val="0"/>
              </a:spcBef>
              <a:buFont typeface="Arial" panose="020B0604020202020204" pitchFamily="34" charset="0"/>
              <a:buChar char="•"/>
            </a:pPr>
            <a:r>
              <a:rPr lang="en-US" sz="2400" b="1" dirty="0">
                <a:latin typeface="Calibri" panose="020F0502020204030204" pitchFamily="34" charset="0"/>
                <a:cs typeface="Microsoft Sans Serif" pitchFamily="34" charset="0"/>
              </a:rPr>
              <a:t>Thanks to our partners:</a:t>
            </a:r>
            <a:br>
              <a:rPr lang="en-US" sz="2400" b="1"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Institute on Disability 	</a:t>
            </a:r>
            <a:r>
              <a:rPr lang="en-US" sz="2400" dirty="0">
                <a:latin typeface="Calibri" panose="020F0502020204030204" pitchFamily="34" charset="0"/>
                <a:cs typeface="Microsoft Sans Serif" pitchFamily="34" charset="0"/>
                <a:hlinkClick r:id="rId7"/>
              </a:rPr>
              <a:t>www.ResearchOnDisability.org</a:t>
            </a:r>
            <a:r>
              <a:rPr lang="en-US" sz="2400" dirty="0">
                <a:latin typeface="Calibri" panose="020F0502020204030204" pitchFamily="34" charset="0"/>
                <a:cs typeface="Microsoft Sans Serif" pitchFamily="34" charset="0"/>
              </a:rPr>
              <a:t> </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Kessler Foundation	  	</a:t>
            </a:r>
            <a:r>
              <a:rPr lang="en-US" sz="2400" dirty="0">
                <a:latin typeface="Calibri" panose="020F0502020204030204" pitchFamily="34" charset="0"/>
                <a:cs typeface="Microsoft Sans Serif" pitchFamily="34" charset="0"/>
                <a:hlinkClick r:id="rId8"/>
              </a:rPr>
              <a:t>www.KesslerFoundation.org</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AUCD			</a:t>
            </a:r>
            <a:r>
              <a:rPr lang="en-US" sz="2400" dirty="0">
                <a:latin typeface="Calibri" panose="020F0502020204030204" pitchFamily="34" charset="0"/>
                <a:cs typeface="Microsoft Sans Serif" pitchFamily="34" charset="0"/>
                <a:hlinkClick r:id="rId9"/>
              </a:rPr>
              <a:t>www.AUCD.org</a:t>
            </a:r>
            <a:r>
              <a:rPr lang="en-US" sz="2400" dirty="0">
                <a:latin typeface="Calibri" panose="020F0502020204030204" pitchFamily="34" charset="0"/>
                <a:cs typeface="Microsoft Sans Serif" pitchFamily="34" charset="0"/>
              </a:rPr>
              <a:t>	</a:t>
            </a:r>
          </a:p>
          <a:p>
            <a:pPr marL="285750" indent="-285750">
              <a:spcBef>
                <a:spcPts val="0"/>
              </a:spcBef>
              <a:buFont typeface="Arial" panose="020B0604020202020204" pitchFamily="34" charset="0"/>
              <a:buChar char="•"/>
            </a:pPr>
            <a:r>
              <a:rPr lang="en-US" sz="2400" b="1" dirty="0">
                <a:latin typeface="Calibri" panose="020F0502020204030204" pitchFamily="34" charset="0"/>
                <a:cs typeface="Microsoft Sans Serif" pitchFamily="34" charset="0"/>
              </a:rPr>
              <a:t>Contact us:</a:t>
            </a:r>
            <a:br>
              <a:rPr lang="en-US" sz="2400" b="1"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	Email: </a:t>
            </a:r>
            <a:r>
              <a:rPr lang="en-US" sz="2400" dirty="0">
                <a:latin typeface="Calibri" panose="020F0502020204030204" pitchFamily="34" charset="0"/>
                <a:cs typeface="Microsoft Sans Serif" pitchFamily="34" charset="0"/>
                <a:hlinkClick r:id="rId10"/>
              </a:rPr>
              <a:t>Disability.Statistics@unh.edu</a:t>
            </a:r>
            <a:r>
              <a:rPr lang="en-US" sz="2400" dirty="0">
                <a:latin typeface="Calibri" panose="020F0502020204030204" pitchFamily="34" charset="0"/>
                <a:cs typeface="Microsoft Sans Serif" pitchFamily="34" charset="0"/>
              </a:rPr>
              <a:t> </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	Call: </a:t>
            </a:r>
            <a:r>
              <a:rPr lang="en-US" sz="2400" dirty="0">
                <a:latin typeface="Calibri" panose="020F0502020204030204" pitchFamily="34" charset="0"/>
                <a:hlinkClick r:id="rId11"/>
              </a:rPr>
              <a:t>866-538-9521</a:t>
            </a:r>
            <a:r>
              <a:rPr lang="en-US" sz="2400" dirty="0">
                <a:latin typeface="Calibri" panose="020F0502020204030204" pitchFamily="34" charset="0"/>
              </a:rPr>
              <a:t> (toll free)</a:t>
            </a:r>
          </a:p>
          <a:p>
            <a:pPr marL="285750" indent="-285750">
              <a:spcBef>
                <a:spcPts val="0"/>
              </a:spcBef>
              <a:buFont typeface="Arial" panose="020B0604020202020204" pitchFamily="34" charset="0"/>
              <a:buChar char="•"/>
            </a:pPr>
            <a:r>
              <a:rPr lang="en-US" sz="2400" b="1" dirty="0">
                <a:latin typeface="Calibri" panose="020F0502020204030204" pitchFamily="34" charset="0"/>
              </a:rPr>
              <a:t>Twitter</a:t>
            </a:r>
            <a:r>
              <a:rPr lang="en-US" sz="2400" dirty="0">
                <a:latin typeface="Calibri" panose="020F0502020204030204" pitchFamily="34" charset="0"/>
              </a:rPr>
              <a:t> at </a:t>
            </a:r>
            <a:r>
              <a:rPr lang="en-US" sz="2400" i="1" dirty="0">
                <a:latin typeface="Calibri" panose="020F0502020204030204" pitchFamily="34" charset="0"/>
              </a:rPr>
              <a:t>#</a:t>
            </a:r>
            <a:r>
              <a:rPr lang="en-US" sz="2400" i="1" dirty="0" err="1">
                <a:latin typeface="Calibri" panose="020F0502020204030204" pitchFamily="34" charset="0"/>
              </a:rPr>
              <a:t>nTIDELearn</a:t>
            </a:r>
            <a:endParaRPr lang="en-US" sz="2400" dirty="0">
              <a:latin typeface="Calibri" panose="020F0502020204030204" pitchFamily="34" charset="0"/>
            </a:endParaRPr>
          </a:p>
        </p:txBody>
      </p:sp>
      <p:pic>
        <p:nvPicPr>
          <p:cNvPr id="12" name="nTIDE-4">
            <a:hlinkClick r:id="" action="ppaction://media"/>
            <a:extLst>
              <a:ext uri="{FF2B5EF4-FFF2-40B4-BE49-F238E27FC236}">
                <a16:creationId xmlns:a16="http://schemas.microsoft.com/office/drawing/2014/main" id="{B8B67D9B-E98E-4154-B901-7BCDD65DB2F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000" y="707817"/>
            <a:ext cx="489366" cy="489366"/>
          </a:xfrm>
          <a:prstGeom prst="rect">
            <a:avLst/>
          </a:prstGeom>
        </p:spPr>
      </p:pic>
      <p:sp>
        <p:nvSpPr>
          <p:cNvPr id="2" name="Slide Number Placeholder 1">
            <a:extLst>
              <a:ext uri="{FF2B5EF4-FFF2-40B4-BE49-F238E27FC236}">
                <a16:creationId xmlns:a16="http://schemas.microsoft.com/office/drawing/2014/main" id="{3BDCC7A7-D90F-4165-9191-8FC1D603555E}"/>
              </a:ext>
            </a:extLst>
          </p:cNvPr>
          <p:cNvSpPr>
            <a:spLocks noGrp="1"/>
          </p:cNvSpPr>
          <p:nvPr>
            <p:ph type="sldNum" sz="quarter" idx="12"/>
          </p:nvPr>
        </p:nvSpPr>
        <p:spPr/>
        <p:txBody>
          <a:bodyPr/>
          <a:lstStyle/>
          <a:p>
            <a:pPr>
              <a:defRPr/>
            </a:pPr>
            <a:fld id="{443C8C51-5C2C-4384-A700-77A3B77AC634}" type="slidenum">
              <a:rPr lang="en-US" smtClean="0"/>
              <a:pPr>
                <a:defRPr/>
              </a:pPr>
              <a:t>61</a:t>
            </a:fld>
            <a:endParaRPr lang="en-US" dirty="0"/>
          </a:p>
        </p:txBody>
      </p:sp>
    </p:spTree>
    <p:extLst>
      <p:ext uri="{BB962C8B-B14F-4D97-AF65-F5344CB8AC3E}">
        <p14:creationId xmlns:p14="http://schemas.microsoft.com/office/powerpoint/2010/main" val="2685342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1519881"/>
            <a:ext cx="8496300" cy="4495800"/>
          </a:xfrm>
        </p:spPr>
        <p:txBody>
          <a:bodyPr/>
          <a:lstStyle/>
          <a:p>
            <a:pPr>
              <a:spcBef>
                <a:spcPts val="1200"/>
              </a:spcBef>
            </a:pPr>
            <a:r>
              <a:rPr lang="en-US" sz="2400" dirty="0">
                <a:latin typeface="Calibri" panose="020F0502020204030204" pitchFamily="34" charset="0"/>
              </a:rPr>
              <a:t>Part 1: nTIDE Report … “The Numbers”</a:t>
            </a:r>
          </a:p>
          <a:p>
            <a:pPr lvl="1">
              <a:spcBef>
                <a:spcPts val="800"/>
              </a:spcBef>
            </a:pPr>
            <a:r>
              <a:rPr lang="en-US" sz="2400" dirty="0">
                <a:latin typeface="Calibri" panose="020F0502020204030204" pitchFamily="34" charset="0"/>
              </a:rPr>
              <a:t>John O’Neill, Kessler Foundation</a:t>
            </a:r>
          </a:p>
          <a:p>
            <a:r>
              <a:rPr lang="en-US" sz="2400" dirty="0">
                <a:latin typeface="Calibri" panose="020F0502020204030204" pitchFamily="34" charset="0"/>
              </a:rPr>
              <a:t>Part 2: nTIDE News</a:t>
            </a:r>
          </a:p>
          <a:p>
            <a:pPr lvl="1"/>
            <a:r>
              <a:rPr lang="en-US" sz="2400" dirty="0">
                <a:latin typeface="Calibri" panose="020F0502020204030204" pitchFamily="34" charset="0"/>
              </a:rPr>
              <a:t>Denise Rozell, AUCD </a:t>
            </a:r>
          </a:p>
          <a:p>
            <a:pPr>
              <a:spcBef>
                <a:spcPts val="1200"/>
              </a:spcBef>
            </a:pPr>
            <a:r>
              <a:rPr lang="en-US" sz="2400" dirty="0">
                <a:latin typeface="Calibri" panose="020F0502020204030204" pitchFamily="34" charset="0"/>
              </a:rPr>
              <a:t>Part 3: Guest Speakers</a:t>
            </a:r>
          </a:p>
          <a:p>
            <a:pPr lvl="1">
              <a:spcBef>
                <a:spcPts val="1200"/>
              </a:spcBef>
            </a:pPr>
            <a:r>
              <a:rPr lang="en-US" sz="2400" dirty="0">
                <a:latin typeface="Calibri" panose="020F0502020204030204" pitchFamily="34" charset="0"/>
              </a:rPr>
              <a:t>Michael Morris, Executive Dir., National Disability Institute</a:t>
            </a:r>
          </a:p>
          <a:p>
            <a:r>
              <a:rPr lang="en-US" sz="2400" dirty="0">
                <a:latin typeface="Calibri" panose="020F0502020204030204" pitchFamily="34" charset="0"/>
              </a:rPr>
              <a:t>Part 4: Q&amp;A … for Parts 1-3</a:t>
            </a:r>
          </a:p>
        </p:txBody>
      </p:sp>
      <p:sp>
        <p:nvSpPr>
          <p:cNvPr id="3075" name="Text Box 12"/>
          <p:cNvSpPr txBox="1">
            <a:spLocks noGrp="1" noChangeArrowheads="1"/>
          </p:cNvSpPr>
          <p:nvPr>
            <p:ph type="title"/>
          </p:nvPr>
        </p:nvSpPr>
        <p:spPr bwMode="auto">
          <a:xfrm>
            <a:off x="8467"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u="sng" dirty="0">
                <a:solidFill>
                  <a:schemeClr val="tx1"/>
                </a:solidFill>
                <a:latin typeface="Calibri" panose="020F0502020204030204" pitchFamily="34" charset="0"/>
              </a:rPr>
              <a:t>Today’s Program</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2" name="Slide Number Placeholder 1">
            <a:extLst>
              <a:ext uri="{FF2B5EF4-FFF2-40B4-BE49-F238E27FC236}">
                <a16:creationId xmlns:a16="http://schemas.microsoft.com/office/drawing/2014/main" id="{B9651E28-E555-489D-8D0E-E764D14B4435}"/>
              </a:ext>
            </a:extLst>
          </p:cNvPr>
          <p:cNvSpPr>
            <a:spLocks noGrp="1"/>
          </p:cNvSpPr>
          <p:nvPr>
            <p:ph type="sldNum" sz="quarter" idx="12"/>
          </p:nvPr>
        </p:nvSpPr>
        <p:spPr/>
        <p:txBody>
          <a:bodyPr/>
          <a:lstStyle/>
          <a:p>
            <a:pPr>
              <a:defRPr/>
            </a:pPr>
            <a:fld id="{443C8C51-5C2C-4384-A700-77A3B77AC634}" type="slidenum">
              <a:rPr lang="en-US" smtClean="0"/>
              <a:pPr>
                <a:defRPr/>
              </a:pPr>
              <a:t>7</a:t>
            </a:fld>
            <a:endParaRPr lang="en-US" dirty="0"/>
          </a:p>
        </p:txBody>
      </p:sp>
    </p:spTree>
    <p:extLst>
      <p:ext uri="{BB962C8B-B14F-4D97-AF65-F5344CB8AC3E}">
        <p14:creationId xmlns:p14="http://schemas.microsoft.com/office/powerpoint/2010/main" val="1068906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533400" y="1752600"/>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5400" b="1" u="sng" dirty="0">
                <a:solidFill>
                  <a:schemeClr val="tx1"/>
                </a:solidFill>
                <a:latin typeface="Calibri" panose="020F0502020204030204" pitchFamily="34" charset="0"/>
              </a:rPr>
              <a:t>Part 1</a:t>
            </a:r>
            <a:br>
              <a:rPr lang="en-US" sz="5400" b="1" dirty="0">
                <a:solidFill>
                  <a:schemeClr val="tx1"/>
                </a:solidFill>
                <a:latin typeface="Calibri" panose="020F0502020204030204" pitchFamily="34" charset="0"/>
              </a:rPr>
            </a:br>
            <a:r>
              <a:rPr lang="en-US" sz="5400" b="1" dirty="0">
                <a:solidFill>
                  <a:schemeClr val="tx1"/>
                </a:solidFill>
                <a:latin typeface="Calibri" panose="020F0502020204030204" pitchFamily="34" charset="0"/>
              </a:rPr>
              <a:t>The nTIDE Report</a:t>
            </a: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r>
              <a:rPr lang="en-US" sz="3200" dirty="0">
                <a:solidFill>
                  <a:schemeClr val="tx1"/>
                </a:solidFill>
                <a:latin typeface="Calibri" panose="020F0502020204030204" pitchFamily="34" charset="0"/>
              </a:rPr>
              <a:t>John O’Neill</a:t>
            </a:r>
            <a:br>
              <a:rPr lang="en-US" sz="3200" dirty="0">
                <a:solidFill>
                  <a:schemeClr val="tx1"/>
                </a:solidFill>
                <a:latin typeface="Calibri" panose="020F0502020204030204" pitchFamily="34" charset="0"/>
              </a:rPr>
            </a:br>
            <a:r>
              <a:rPr lang="en-US" sz="2400" dirty="0">
                <a:solidFill>
                  <a:schemeClr val="tx1"/>
                </a:solidFill>
                <a:latin typeface="Calibri" panose="020F0502020204030204" pitchFamily="34" charset="0"/>
              </a:rPr>
              <a:t>Kessler Foundation</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2" name="Slide Number Placeholder 1">
            <a:extLst>
              <a:ext uri="{FF2B5EF4-FFF2-40B4-BE49-F238E27FC236}">
                <a16:creationId xmlns:a16="http://schemas.microsoft.com/office/drawing/2014/main" id="{EEA15AA2-C4FE-4752-9C17-95030EF76737}"/>
              </a:ext>
            </a:extLst>
          </p:cNvPr>
          <p:cNvSpPr>
            <a:spLocks noGrp="1"/>
          </p:cNvSpPr>
          <p:nvPr>
            <p:ph type="sldNum" sz="quarter" idx="12"/>
          </p:nvPr>
        </p:nvSpPr>
        <p:spPr/>
        <p:txBody>
          <a:bodyPr/>
          <a:lstStyle/>
          <a:p>
            <a:pPr>
              <a:defRPr/>
            </a:pPr>
            <a:fld id="{443C8C51-5C2C-4384-A700-77A3B77AC634}" type="slidenum">
              <a:rPr lang="en-US" smtClean="0"/>
              <a:pPr>
                <a:defRPr/>
              </a:pPr>
              <a:t>8</a:t>
            </a:fld>
            <a:endParaRPr lang="en-US" dirty="0"/>
          </a:p>
        </p:txBody>
      </p:sp>
    </p:spTree>
    <p:extLst>
      <p:ext uri="{BB962C8B-B14F-4D97-AF65-F5344CB8AC3E}">
        <p14:creationId xmlns:p14="http://schemas.microsoft.com/office/powerpoint/2010/main" val="148515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19100" y="1676400"/>
            <a:ext cx="8496300" cy="2897188"/>
          </a:xfrm>
        </p:spPr>
        <p:txBody>
          <a:bodyPr/>
          <a:lstStyle/>
          <a:p>
            <a:pPr>
              <a:spcBef>
                <a:spcPts val="1200"/>
              </a:spcBef>
            </a:pPr>
            <a:r>
              <a:rPr lang="en-US" dirty="0">
                <a:latin typeface="Calibri" panose="020F0502020204030204" pitchFamily="34" charset="0"/>
              </a:rPr>
              <a:t>The monthly </a:t>
            </a:r>
            <a:r>
              <a:rPr lang="en-US" u="sng" dirty="0">
                <a:latin typeface="Calibri" panose="020F0502020204030204" pitchFamily="34" charset="0"/>
              </a:rPr>
              <a:t>nTIDE Report</a:t>
            </a:r>
            <a:r>
              <a:rPr lang="en-US" dirty="0">
                <a:latin typeface="Calibri" panose="020F0502020204030204" pitchFamily="34" charset="0"/>
              </a:rPr>
              <a:t> is a press release and infographic, looking at the latest employment statistics.</a:t>
            </a:r>
          </a:p>
          <a:p>
            <a:pPr>
              <a:spcBef>
                <a:spcPts val="1800"/>
              </a:spcBef>
            </a:pPr>
            <a:r>
              <a:rPr lang="en-US" dirty="0">
                <a:latin typeface="Calibri" panose="020F0502020204030204" pitchFamily="34" charset="0"/>
              </a:rPr>
              <a:t>Uses data from the “jobs report” released by the U.S. Bureau of Labor Statistics, on the 1</a:t>
            </a:r>
            <a:r>
              <a:rPr lang="en-US" baseline="30000" dirty="0">
                <a:latin typeface="Calibri" panose="020F0502020204030204" pitchFamily="34" charset="0"/>
              </a:rPr>
              <a:t>st</a:t>
            </a:r>
            <a:r>
              <a:rPr lang="en-US" dirty="0">
                <a:latin typeface="Calibri" panose="020F0502020204030204" pitchFamily="34" charset="0"/>
              </a:rPr>
              <a:t> Friday of each month.</a:t>
            </a:r>
          </a:p>
        </p:txBody>
      </p:sp>
      <p:sp>
        <p:nvSpPr>
          <p:cNvPr id="3075" name="Text Box 12"/>
          <p:cNvSpPr txBox="1">
            <a:spLocks noGrp="1" noChangeArrowheads="1"/>
          </p:cNvSpPr>
          <p:nvPr>
            <p:ph type="title"/>
          </p:nvPr>
        </p:nvSpPr>
        <p:spPr bwMode="auto">
          <a:xfrm>
            <a:off x="0"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The Monthly nTIDE Report</a:t>
            </a:r>
          </a:p>
        </p:txBody>
      </p:sp>
      <p:sp>
        <p:nvSpPr>
          <p:cNvPr id="3076" name="Rectangle 14"/>
          <p:cNvSpPr>
            <a:spLocks noChangeArrowheads="1"/>
          </p:cNvSpPr>
          <p:nvPr/>
        </p:nvSpPr>
        <p:spPr bwMode="auto">
          <a:xfrm>
            <a:off x="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TextBox 11"/>
          <p:cNvSpPr txBox="1"/>
          <p:nvPr/>
        </p:nvSpPr>
        <p:spPr>
          <a:xfrm>
            <a:off x="268288"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8149266" y="80364"/>
            <a:ext cx="952549" cy="482625"/>
          </a:xfrm>
          <a:prstGeom prst="rect">
            <a:avLst/>
          </a:prstGeom>
        </p:spPr>
      </p:pic>
      <p:sp>
        <p:nvSpPr>
          <p:cNvPr id="2" name="Slide Number Placeholder 1">
            <a:extLst>
              <a:ext uri="{FF2B5EF4-FFF2-40B4-BE49-F238E27FC236}">
                <a16:creationId xmlns:a16="http://schemas.microsoft.com/office/drawing/2014/main" id="{28507A9A-EB77-4F35-883C-8E6A35B33F0A}"/>
              </a:ext>
            </a:extLst>
          </p:cNvPr>
          <p:cNvSpPr>
            <a:spLocks noGrp="1"/>
          </p:cNvSpPr>
          <p:nvPr>
            <p:ph type="sldNum" sz="quarter" idx="12"/>
          </p:nvPr>
        </p:nvSpPr>
        <p:spPr/>
        <p:txBody>
          <a:bodyPr/>
          <a:lstStyle/>
          <a:p>
            <a:pPr>
              <a:defRPr/>
            </a:pPr>
            <a:fld id="{443C8C51-5C2C-4384-A700-77A3B77AC634}" type="slidenum">
              <a:rPr lang="en-US" smtClean="0"/>
              <a:pPr>
                <a:defRPr/>
              </a:pPr>
              <a:t>9</a:t>
            </a:fld>
            <a:endParaRPr lang="en-US" dirty="0"/>
          </a:p>
        </p:txBody>
      </p:sp>
    </p:spTree>
    <p:extLst>
      <p:ext uri="{BB962C8B-B14F-4D97-AF65-F5344CB8AC3E}">
        <p14:creationId xmlns:p14="http://schemas.microsoft.com/office/powerpoint/2010/main" val="1897470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Houtenville_2014 compendium (4)">
  <a:themeElements>
    <a:clrScheme name="experimental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xperimental3">
      <a:majorFont>
        <a:latin typeface="Arial"/>
        <a:ea typeface=""/>
        <a:cs typeface=""/>
      </a:majorFont>
      <a:minorFont>
        <a:latin typeface="Arial"/>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perimental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xperimental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xperimental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xperimental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xperimental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xperimental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xperimental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xperimental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xperimental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xperimental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xperimental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xperimental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DI Template">
  <a:themeElements>
    <a:clrScheme name="NDI">
      <a:dk1>
        <a:srgbClr val="000000"/>
      </a:dk1>
      <a:lt1>
        <a:srgbClr val="FFFFFF"/>
      </a:lt1>
      <a:dk2>
        <a:srgbClr val="1A4988"/>
      </a:dk2>
      <a:lt2>
        <a:srgbClr val="E7E6E6"/>
      </a:lt2>
      <a:accent1>
        <a:srgbClr val="1A4988"/>
      </a:accent1>
      <a:accent2>
        <a:srgbClr val="000000"/>
      </a:accent2>
      <a:accent3>
        <a:srgbClr val="A5A5A5"/>
      </a:accent3>
      <a:accent4>
        <a:srgbClr val="5E5E5E"/>
      </a:accent4>
      <a:accent5>
        <a:srgbClr val="5B9BD5"/>
      </a:accent5>
      <a:accent6>
        <a:srgbClr val="70AD47"/>
      </a:accent6>
      <a:hlink>
        <a:srgbClr val="0563C1"/>
      </a:hlink>
      <a:folHlink>
        <a:srgbClr val="9191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F1196A0-BB28-4D43-ACB3-A09AC8588732}" vid="{33C8CF3B-63B9-D84F-ADCF-FB3A09D2D9AF}"/>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Houtenville_2014 compendium (4)</Template>
  <TotalTime>8602</TotalTime>
  <Words>3340</Words>
  <Application>Microsoft Office PowerPoint</Application>
  <PresentationFormat>On-screen Show (4:3)</PresentationFormat>
  <Paragraphs>483</Paragraphs>
  <Slides>61</Slides>
  <Notes>48</Notes>
  <HiddenSlides>0</HiddenSlides>
  <MMClips>4</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61</vt:i4>
      </vt:variant>
    </vt:vector>
  </HeadingPairs>
  <TitlesOfParts>
    <vt:vector size="72" baseType="lpstr">
      <vt:lpstr>Arial</vt:lpstr>
      <vt:lpstr>Calibri</vt:lpstr>
      <vt:lpstr>Calibri Light</vt:lpstr>
      <vt:lpstr>Courier New</vt:lpstr>
      <vt:lpstr>Franklin Gothic Book</vt:lpstr>
      <vt:lpstr>Warnock Pro</vt:lpstr>
      <vt:lpstr>Wingdings</vt:lpstr>
      <vt:lpstr>Houtenville_2014 compendium (4)</vt:lpstr>
      <vt:lpstr>1_Office Theme</vt:lpstr>
      <vt:lpstr>Custom Design</vt:lpstr>
      <vt:lpstr>NDI Template</vt:lpstr>
      <vt:lpstr>PowerPoint Presentation</vt:lpstr>
      <vt:lpstr>PowerPoint Presentation</vt:lpstr>
      <vt:lpstr>Up Front Matters</vt:lpstr>
      <vt:lpstr>Up Front Matters</vt:lpstr>
      <vt:lpstr>Welcome  Denise Rozell Association of University Centers on Disability </vt:lpstr>
      <vt:lpstr>Welcome</vt:lpstr>
      <vt:lpstr>Today’s Program</vt:lpstr>
      <vt:lpstr>Part 1 The nTIDE Report   John O’Neill Kessler Foundation</vt:lpstr>
      <vt:lpstr>The Monthly nTIDE Report</vt:lpstr>
      <vt:lpstr>Source of the Data</vt:lpstr>
      <vt:lpstr>The Numbers  John O’Neill Kessler Foundation</vt:lpstr>
      <vt:lpstr>Employment-to-Population Ratio</vt:lpstr>
      <vt:lpstr>Labor Force Participation Rate</vt:lpstr>
      <vt:lpstr>Employment-to-Population Ratio</vt:lpstr>
      <vt:lpstr>Employment-to-Population Ratio</vt:lpstr>
      <vt:lpstr>    </vt:lpstr>
      <vt:lpstr>Federal Policy Update</vt:lpstr>
      <vt:lpstr>Federal Policy Update</vt:lpstr>
      <vt:lpstr>Employment for Veterans with Disabilities </vt:lpstr>
      <vt:lpstr>Yes, Youth Can Work and Still Receive SSI</vt:lpstr>
      <vt:lpstr>Neurodiversity in the Workplace </vt:lpstr>
      <vt:lpstr>PROMISE JVR Special Issue</vt:lpstr>
      <vt:lpstr>Post-secondary Transition Programs?? </vt:lpstr>
      <vt:lpstr>International</vt:lpstr>
      <vt:lpstr>Online Dialogue on Transportation</vt:lpstr>
      <vt:lpstr>JAN: Job Accommodations Network</vt:lpstr>
      <vt:lpstr>Save the Date!</vt:lpstr>
      <vt:lpstr>                      Part 3          nTIDE Guest Speaker   Michael Morris National Disability Institute       </vt:lpstr>
      <vt:lpstr>Employment as a Means: Financial Stability as the End Goal</vt:lpstr>
      <vt:lpstr>Building a Better Financial Future for People with Disabilities and Their Families</vt:lpstr>
      <vt:lpstr>Financial Behavior</vt:lpstr>
      <vt:lpstr>Financial Behavior</vt:lpstr>
      <vt:lpstr>Financial Stress Among People with Disabilities</vt:lpstr>
      <vt:lpstr>PowerPoint Presentation</vt:lpstr>
      <vt:lpstr>Financial Empowerment is …</vt:lpstr>
      <vt:lpstr>Financial Empowerment is …</vt:lpstr>
      <vt:lpstr>We as a Nation Can Do Better</vt:lpstr>
      <vt:lpstr>Solutions</vt:lpstr>
      <vt:lpstr>Potential</vt:lpstr>
      <vt:lpstr>I. What is ABLE?</vt:lpstr>
      <vt:lpstr>Current ABLE Picture</vt:lpstr>
      <vt:lpstr>Common Misperceptions and Fears</vt:lpstr>
      <vt:lpstr>ABLE National Resource Center</vt:lpstr>
      <vt:lpstr>ABLE National Resource Center Tools</vt:lpstr>
      <vt:lpstr>Transformational change</vt:lpstr>
      <vt:lpstr>Seize the Higher Ground</vt:lpstr>
      <vt:lpstr>A Challenge of Leadership</vt:lpstr>
      <vt:lpstr>II. Access to Financial Education and Counseling</vt:lpstr>
      <vt:lpstr>II. Access to Financial Education and Counseling, cont.</vt:lpstr>
      <vt:lpstr>Menu of Employee and/or Health Benefits</vt:lpstr>
      <vt:lpstr>III. Inclusive Community Development</vt:lpstr>
      <vt:lpstr>Community Development </vt:lpstr>
      <vt:lpstr>Center for Disability-Inclusive Community Development</vt:lpstr>
      <vt:lpstr>CDICD October Webinar</vt:lpstr>
      <vt:lpstr>Website and Resources:</vt:lpstr>
      <vt:lpstr>Website and Resources:</vt:lpstr>
      <vt:lpstr>Progress</vt:lpstr>
      <vt:lpstr>Questions and Answers</vt:lpstr>
      <vt:lpstr>Artists</vt:lpstr>
      <vt:lpstr>Questions and Answers   </vt:lpstr>
      <vt:lpstr>So Long Everyone  </vt:lpstr>
    </vt:vector>
  </TitlesOfParts>
  <Company>Institute on Disability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Gould, Penny</dc:creator>
  <cp:lastModifiedBy>Volle, Karen</cp:lastModifiedBy>
  <cp:revision>7077</cp:revision>
  <cp:lastPrinted>2019-08-02T13:40:56Z</cp:lastPrinted>
  <dcterms:created xsi:type="dcterms:W3CDTF">2016-01-08T20:42:16Z</dcterms:created>
  <dcterms:modified xsi:type="dcterms:W3CDTF">2019-10-04T13:25:31Z</dcterms:modified>
</cp:coreProperties>
</file>