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10"/>
  </p:notesMasterIdLst>
  <p:handoutMasterIdLst>
    <p:handoutMasterId r:id="rId11"/>
  </p:handoutMasterIdLst>
  <p:sldIdLst>
    <p:sldId id="277" r:id="rId2"/>
    <p:sldId id="262" r:id="rId3"/>
    <p:sldId id="279" r:id="rId4"/>
    <p:sldId id="280" r:id="rId5"/>
    <p:sldId id="263" r:id="rId6"/>
    <p:sldId id="267" r:id="rId7"/>
    <p:sldId id="273" r:id="rId8"/>
    <p:sldId id="2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6"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591"/>
    <a:srgbClr val="18214F"/>
    <a:srgbClr val="004F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843"/>
  </p:normalViewPr>
  <p:slideViewPr>
    <p:cSldViewPr snapToGrid="0" snapToObjects="1">
      <p:cViewPr varScale="1">
        <p:scale>
          <a:sx n="81" d="100"/>
          <a:sy n="81" d="100"/>
        </p:scale>
        <p:origin x="725" y="67"/>
      </p:cViewPr>
      <p:guideLst>
        <p:guide pos="3816"/>
        <p:guide orient="horz" pos="2160"/>
      </p:guideLst>
    </p:cSldViewPr>
  </p:slideViewPr>
  <p:outlineViewPr>
    <p:cViewPr>
      <p:scale>
        <a:sx n="33" d="100"/>
        <a:sy n="33" d="100"/>
      </p:scale>
      <p:origin x="0" y="-2888"/>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C975E1-57DE-3147-B5C0-C8EA32C5B0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0787F3-BD10-CD44-B076-FB2033F377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CD7D16-6160-8B43-822C-D3B6881CEFF8}" type="datetimeFigureOut">
              <a:rPr lang="en-US" smtClean="0"/>
              <a:t>4/30/2021</a:t>
            </a:fld>
            <a:endParaRPr lang="en-US"/>
          </a:p>
        </p:txBody>
      </p:sp>
      <p:sp>
        <p:nvSpPr>
          <p:cNvPr id="4" name="Footer Placeholder 3">
            <a:extLst>
              <a:ext uri="{FF2B5EF4-FFF2-40B4-BE49-F238E27FC236}">
                <a16:creationId xmlns:a16="http://schemas.microsoft.com/office/drawing/2014/main" id="{930F4C78-E866-FE48-A89C-6037781AB2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C925ED-AEA1-CD47-A499-DA2C2C6378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0A5CFC-3597-4E40-A9C0-BE911BF0317F}" type="slidenum">
              <a:rPr lang="en-US" smtClean="0"/>
              <a:t>‹#›</a:t>
            </a:fld>
            <a:endParaRPr lang="en-US"/>
          </a:p>
        </p:txBody>
      </p:sp>
    </p:spTree>
    <p:extLst>
      <p:ext uri="{BB962C8B-B14F-4D97-AF65-F5344CB8AC3E}">
        <p14:creationId xmlns:p14="http://schemas.microsoft.com/office/powerpoint/2010/main" val="3878294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76C50-673E-D94F-9529-83054CC0AB39}" type="datetimeFigureOut">
              <a:rPr lang="en-US" smtClean="0"/>
              <a:t>4/30/2021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61BD23-A62D-904C-AD2A-55A3D1165D6A}" type="slidenum">
              <a:rPr lang="en-US" smtClean="0"/>
              <a:t>‹#›</a:t>
            </a:fld>
            <a:endParaRPr lang="en-US"/>
          </a:p>
        </p:txBody>
      </p:sp>
    </p:spTree>
    <p:extLst>
      <p:ext uri="{BB962C8B-B14F-4D97-AF65-F5344CB8AC3E}">
        <p14:creationId xmlns:p14="http://schemas.microsoft.com/office/powerpoint/2010/main" val="320974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3623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pattFill prst="dk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FC5167-FF84-6D49-B71F-AF38F31D82E9}"/>
              </a:ext>
            </a:extLst>
          </p:cNvPr>
          <p:cNvSpPr/>
          <p:nvPr userDrawn="1"/>
        </p:nvSpPr>
        <p:spPr>
          <a:xfrm>
            <a:off x="0" y="3429000"/>
            <a:ext cx="12192000" cy="1593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DD2C4E-54C3-E942-BCE5-08CA139B77B6}"/>
              </a:ext>
            </a:extLst>
          </p:cNvPr>
          <p:cNvSpPr>
            <a:spLocks noGrp="1"/>
          </p:cNvSpPr>
          <p:nvPr>
            <p:ph type="ctrTitle"/>
          </p:nvPr>
        </p:nvSpPr>
        <p:spPr>
          <a:xfrm>
            <a:off x="3807030" y="3561520"/>
            <a:ext cx="7088577" cy="836898"/>
          </a:xfrm>
          <a:prstGeom prst="rect">
            <a:avLst/>
          </a:prstGeom>
          <a:noFill/>
        </p:spPr>
        <p:txBody>
          <a:bodyPr anchor="b">
            <a:noAutofit/>
          </a:bodyPr>
          <a:lstStyle>
            <a:lvl1pPr algn="l">
              <a:lnSpc>
                <a:spcPts val="3920"/>
              </a:lnSpc>
              <a:defRPr sz="3600" b="1" i="0" baseline="0">
                <a:solidFill>
                  <a:srgbClr val="013591"/>
                </a:solidFill>
                <a:latin typeface="Source Sans Pro" panose="020B05030304030202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AB696E03-67D4-AB44-A78E-11BF4C75AF90}"/>
              </a:ext>
            </a:extLst>
          </p:cNvPr>
          <p:cNvSpPr>
            <a:spLocks noGrp="1"/>
          </p:cNvSpPr>
          <p:nvPr>
            <p:ph type="subTitle" idx="1"/>
          </p:nvPr>
        </p:nvSpPr>
        <p:spPr>
          <a:xfrm>
            <a:off x="3807029" y="4289097"/>
            <a:ext cx="7088577" cy="544642"/>
          </a:xfrm>
        </p:spPr>
        <p:txBody>
          <a:bodyPr>
            <a:noAutofit/>
          </a:bodyPr>
          <a:lstStyle>
            <a:lvl1pPr marL="0" indent="0" algn="l">
              <a:lnSpc>
                <a:spcPts val="2400"/>
              </a:lnSpc>
              <a:buNone/>
              <a:defRPr sz="1700" b="0" i="0" kern="0" spc="0" baseline="0">
                <a:solidFill>
                  <a:srgbClr val="01359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16E90848-5DC8-1749-BBFF-5FED1EE01DC5}"/>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296391" y="3177747"/>
            <a:ext cx="1922780" cy="2540000"/>
          </a:xfrm>
          <a:prstGeom prst="rect">
            <a:avLst/>
          </a:prstGeom>
        </p:spPr>
      </p:pic>
    </p:spTree>
    <p:extLst>
      <p:ext uri="{BB962C8B-B14F-4D97-AF65-F5344CB8AC3E}">
        <p14:creationId xmlns:p14="http://schemas.microsoft.com/office/powerpoint/2010/main" val="25407985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itle with Copy + Medi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10" name="Picture 9">
            <a:extLst>
              <a:ext uri="{FF2B5EF4-FFF2-40B4-BE49-F238E27FC236}">
                <a16:creationId xmlns:a16="http://schemas.microsoft.com/office/drawing/2014/main" id="{09043363-8F7A-0D43-8F32-D88C4C2810F7}"/>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3839378457"/>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userDrawn="1">
          <p15:clr>
            <a:srgbClr val="FBAE40"/>
          </p15:clr>
        </p15:guide>
        <p15:guide id="8" pos="3504">
          <p15:clr>
            <a:srgbClr val="FBAE40"/>
          </p15:clr>
        </p15:guide>
        <p15:guide id="9" orient="horz" pos="3264" userDrawn="1">
          <p15:clr>
            <a:srgbClr val="FBAE40"/>
          </p15:clr>
        </p15:guide>
        <p15:guide id="10" orient="horz" pos="13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3490330836"/>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10325100" cy="6858000"/>
          </a:xfrm>
        </p:spPr>
        <p:txBody>
          <a:bodyPr/>
          <a:lstStyle>
            <a:lvl1pPr>
              <a:defRPr>
                <a:solidFill>
                  <a:schemeClr val="bg1"/>
                </a:solidFill>
              </a:defRPr>
            </a:lvl1pPr>
          </a:lstStyle>
          <a:p>
            <a:endParaRPr lang="en-US" dirty="0"/>
          </a:p>
        </p:txBody>
      </p:sp>
      <p:sp>
        <p:nvSpPr>
          <p:cNvPr id="12" name="Rectangle 11">
            <a:extLst>
              <a:ext uri="{FF2B5EF4-FFF2-40B4-BE49-F238E27FC236}">
                <a16:creationId xmlns:a16="http://schemas.microsoft.com/office/drawing/2014/main" id="{CF95F29C-14A0-5C4F-877C-1B28B706B781}"/>
              </a:ext>
            </a:extLst>
          </p:cNvPr>
          <p:cNvSpPr/>
          <p:nvPr userDrawn="1"/>
        </p:nvSpPr>
        <p:spPr>
          <a:xfrm>
            <a:off x="10325100" y="0"/>
            <a:ext cx="18669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4128416" cy="2714113"/>
          </a:xfrm>
          <a:prstGeom prst="rect">
            <a:avLst/>
          </a:prstGeom>
          <a:noFill/>
        </p:spPr>
        <p:txBody>
          <a:bodyPr anchor="b">
            <a:noAutofit/>
          </a:bodyPr>
          <a:lstStyle>
            <a:lvl1pPr>
              <a:defRPr sz="6000" b="1" i="0">
                <a:solidFill>
                  <a:schemeClr val="bg1"/>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2854035" cy="1666717"/>
          </a:xfrm>
        </p:spPr>
        <p:txBody>
          <a:bodyPr>
            <a:noAutofit/>
          </a:bodyPr>
          <a:lstStyle>
            <a:lvl1pPr marL="0" indent="0" algn="l">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spTree>
    <p:extLst>
      <p:ext uri="{BB962C8B-B14F-4D97-AF65-F5344CB8AC3E}">
        <p14:creationId xmlns:p14="http://schemas.microsoft.com/office/powerpoint/2010/main" val="30799348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GH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1866900" y="0"/>
            <a:ext cx="10325100" cy="6858000"/>
          </a:xfrm>
        </p:spPr>
        <p:txBody>
          <a:bodyPr/>
          <a:lstStyle>
            <a:lvl1pPr>
              <a:defRPr>
                <a:solidFill>
                  <a:schemeClr val="bg1"/>
                </a:solidFill>
              </a:defRPr>
            </a:lvl1pPr>
          </a:lstStyle>
          <a:p>
            <a:endParaRPr lang="en-US" dirty="0"/>
          </a:p>
        </p:txBody>
      </p:sp>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18669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341925" y="714887"/>
            <a:ext cx="4128416" cy="2714113"/>
          </a:xfrm>
          <a:prstGeom prst="rect">
            <a:avLst/>
          </a:prstGeom>
          <a:noFill/>
        </p:spPr>
        <p:txBody>
          <a:bodyPr anchor="b">
            <a:noAutofit/>
          </a:bodyPr>
          <a:lstStyle>
            <a:lvl1pPr algn="r">
              <a:defRPr sz="6000" b="1" i="0">
                <a:solidFill>
                  <a:schemeClr val="bg1"/>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8616306" y="3691766"/>
            <a:ext cx="2854035" cy="1666717"/>
          </a:xfrm>
        </p:spPr>
        <p:txBody>
          <a:bodyPr>
            <a:noAutofit/>
          </a:bodyPr>
          <a:lstStyle>
            <a:lvl1pPr marL="0" indent="0" algn="r">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spTree>
    <p:extLst>
      <p:ext uri="{BB962C8B-B14F-4D97-AF65-F5344CB8AC3E}">
        <p14:creationId xmlns:p14="http://schemas.microsoft.com/office/powerpoint/2010/main" val="3253001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Title with COPY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7" name="Picture 6">
            <a:extLst>
              <a:ext uri="{FF2B5EF4-FFF2-40B4-BE49-F238E27FC236}">
                <a16:creationId xmlns:a16="http://schemas.microsoft.com/office/drawing/2014/main" id="{CFD972F3-B67C-BA41-9DE6-D0F069460CAE}"/>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Tree>
    <p:extLst>
      <p:ext uri="{BB962C8B-B14F-4D97-AF65-F5344CB8AC3E}">
        <p14:creationId xmlns:p14="http://schemas.microsoft.com/office/powerpoint/2010/main" val="402386712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3840" userDrawn="1">
          <p15:clr>
            <a:srgbClr val="FBAE40"/>
          </p15:clr>
        </p15:guide>
        <p15:guide id="9" pos="4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Title with COPY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8" name="Picture 7">
            <a:extLst>
              <a:ext uri="{FF2B5EF4-FFF2-40B4-BE49-F238E27FC236}">
                <a16:creationId xmlns:a16="http://schemas.microsoft.com/office/drawing/2014/main" id="{60E40814-8CAE-4841-B97D-1290FFB55CCF}"/>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4224803371"/>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4176" userDrawn="1">
          <p15:clr>
            <a:srgbClr val="FBAE40"/>
          </p15:clr>
        </p15:guide>
        <p15:guide id="9" pos="3840" userDrawn="1">
          <p15:clr>
            <a:srgbClr val="FBAE40"/>
          </p15:clr>
        </p15:guide>
        <p15:guide id="10" pos="691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Title with DATA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Chart Placeholder 2">
            <a:extLst>
              <a:ext uri="{FF2B5EF4-FFF2-40B4-BE49-F238E27FC236}">
                <a16:creationId xmlns:a16="http://schemas.microsoft.com/office/drawing/2014/main" id="{FF498322-C164-CC4D-B4E1-8A9EB2E70EA8}"/>
              </a:ext>
            </a:extLst>
          </p:cNvPr>
          <p:cNvSpPr>
            <a:spLocks noGrp="1"/>
          </p:cNvSpPr>
          <p:nvPr>
            <p:ph type="chart" sz="quarter" idx="11"/>
          </p:nvPr>
        </p:nvSpPr>
        <p:spPr>
          <a:xfrm>
            <a:off x="1219200" y="1828800"/>
            <a:ext cx="4343400" cy="3657600"/>
          </a:xfrm>
        </p:spPr>
        <p:txBody>
          <a:bodyPr/>
          <a:lstStyle>
            <a:lvl1pPr>
              <a:defRPr>
                <a:solidFill>
                  <a:schemeClr val="bg1"/>
                </a:solidFill>
              </a:defRPr>
            </a:lvl1pPr>
          </a:lstStyle>
          <a:p>
            <a:endParaRPr lang="en-US" dirty="0"/>
          </a:p>
        </p:txBody>
      </p:sp>
      <p:pic>
        <p:nvPicPr>
          <p:cNvPr id="8" name="Picture 7">
            <a:extLst>
              <a:ext uri="{FF2B5EF4-FFF2-40B4-BE49-F238E27FC236}">
                <a16:creationId xmlns:a16="http://schemas.microsoft.com/office/drawing/2014/main" id="{37E473BD-D837-184C-BEBE-C0149E5773B7}"/>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Tree>
    <p:extLst>
      <p:ext uri="{BB962C8B-B14F-4D97-AF65-F5344CB8AC3E}">
        <p14:creationId xmlns:p14="http://schemas.microsoft.com/office/powerpoint/2010/main" val="182837271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3840" userDrawn="1">
          <p15:clr>
            <a:srgbClr val="FBAE40"/>
          </p15:clr>
        </p15:guide>
        <p15:guide id="9" pos="417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Title with DATA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3" name="Chart Placeholder 2">
            <a:extLst>
              <a:ext uri="{FF2B5EF4-FFF2-40B4-BE49-F238E27FC236}">
                <a16:creationId xmlns:a16="http://schemas.microsoft.com/office/drawing/2014/main" id="{7A2FCD2B-FE36-6F49-9CCD-8E56619D4DFE}"/>
              </a:ext>
            </a:extLst>
          </p:cNvPr>
          <p:cNvSpPr>
            <a:spLocks noGrp="1"/>
          </p:cNvSpPr>
          <p:nvPr>
            <p:ph type="chart" sz="quarter" idx="11"/>
          </p:nvPr>
        </p:nvSpPr>
        <p:spPr>
          <a:xfrm>
            <a:off x="6629400" y="1828800"/>
            <a:ext cx="4343400" cy="3657600"/>
          </a:xfrm>
        </p:spPr>
        <p:txBody>
          <a:bodyPr/>
          <a:lstStyle>
            <a:lvl1pPr>
              <a:defRPr>
                <a:solidFill>
                  <a:schemeClr val="bg1"/>
                </a:solidFill>
              </a:defRPr>
            </a:lvl1pPr>
          </a:lstStyle>
          <a:p>
            <a:endParaRPr lang="en-US" dirty="0"/>
          </a:p>
        </p:txBody>
      </p:sp>
      <p:pic>
        <p:nvPicPr>
          <p:cNvPr id="7" name="Picture 6">
            <a:extLst>
              <a:ext uri="{FF2B5EF4-FFF2-40B4-BE49-F238E27FC236}">
                <a16:creationId xmlns:a16="http://schemas.microsoft.com/office/drawing/2014/main" id="{69FB6D81-F300-2047-B552-EEA5130E4003}"/>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567084110"/>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userDrawn="1">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565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8" name="Picture 7" descr="A picture containing outdoor object, web&#10;&#10;Description automatically generated">
            <a:extLst>
              <a:ext uri="{FF2B5EF4-FFF2-40B4-BE49-F238E27FC236}">
                <a16:creationId xmlns:a16="http://schemas.microsoft.com/office/drawing/2014/main" id="{8219985A-B3A9-4B72-B418-9549027C7A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684" t="12600" r="6677" b="4862"/>
          <a:stretch/>
        </p:blipFill>
        <p:spPr>
          <a:xfrm>
            <a:off x="0" y="1223672"/>
            <a:ext cx="5137265" cy="5660393"/>
          </a:xfrm>
          <a:prstGeom prst="rect">
            <a:avLst/>
          </a:prstGeom>
        </p:spPr>
      </p:pic>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512037" y="1528880"/>
            <a:ext cx="6250372" cy="1760006"/>
          </a:xfrm>
          <a:noFill/>
        </p:spPr>
        <p:txBody>
          <a:bodyPr anchor="ctr">
            <a:normAutofit/>
          </a:bodyPr>
          <a:lstStyle>
            <a:lvl1pPr algn="ctr">
              <a:defRPr sz="4800" b="1" i="0">
                <a:solidFill>
                  <a:srgbClr val="000000"/>
                </a:solidFill>
              </a:defRPr>
            </a:lvl1pPr>
          </a:lstStyle>
          <a:p>
            <a:r>
              <a:rPr lang="en-US" dirty="0"/>
              <a:t>Release of the Annual Disability Statistics Compendium</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760006"/>
          </a:xfrm>
        </p:spPr>
        <p:txBody>
          <a:bodyPr anchor="ctr">
            <a:normAutofit/>
          </a:bodyPr>
          <a:lstStyle>
            <a:lvl1pPr marL="0" indent="0" algn="ctr">
              <a:buNone/>
              <a:defRPr sz="1800" i="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dirty="0"/>
            </a:br>
            <a:r>
              <a:rPr lang="en-US" dirty="0"/>
              <a:t>February 9-12, 2021</a:t>
            </a:r>
          </a:p>
          <a:p>
            <a:r>
              <a:rPr lang="en-US" b="0" i="0" dirty="0">
                <a:solidFill>
                  <a:srgbClr val="333333"/>
                </a:solidFill>
                <a:effectLst/>
                <a:latin typeface="Segoe UI" panose="020B0502040204020203" pitchFamily="34" charset="0"/>
              </a:rPr>
              <a:t>Rehabilitation Research and Training Center on Disability Statistics and Demographics (</a:t>
            </a:r>
            <a:r>
              <a:rPr lang="en-US" b="0" i="0" dirty="0" err="1">
                <a:solidFill>
                  <a:srgbClr val="333333"/>
                </a:solidFill>
                <a:effectLst/>
                <a:latin typeface="Segoe UI" panose="020B0502040204020203" pitchFamily="34" charset="0"/>
              </a:rPr>
              <a:t>StatsRRTC</a:t>
            </a:r>
            <a:r>
              <a:rPr lang="en-US" b="0" i="0" dirty="0">
                <a:solidFill>
                  <a:srgbClr val="333333"/>
                </a:solidFill>
                <a:effectLst/>
                <a:latin typeface="Segoe UI" panose="020B0502040204020203" pitchFamily="34" charset="0"/>
              </a:rPr>
              <a:t>)</a:t>
            </a:r>
            <a:br>
              <a:rPr lang="en-US" b="0" i="0" dirty="0">
                <a:solidFill>
                  <a:srgbClr val="333333"/>
                </a:solidFill>
                <a:effectLst/>
                <a:latin typeface="Segoe UI" panose="020B0502040204020203" pitchFamily="34" charset="0"/>
              </a:rPr>
            </a:br>
            <a:r>
              <a:rPr lang="en-US" dirty="0"/>
              <a:t>University of New Hampshire’s Institute on Disability </a:t>
            </a:r>
            <a:br>
              <a:rPr lang="en-US" dirty="0"/>
            </a:br>
            <a:endParaRPr lang="en-US" dirty="0"/>
          </a:p>
        </p:txBody>
      </p:sp>
      <p:pic>
        <p:nvPicPr>
          <p:cNvPr id="9" name="Picture 8" descr="Institute on Disability/UCED">
            <a:extLst>
              <a:ext uri="{FF2B5EF4-FFF2-40B4-BE49-F238E27FC236}">
                <a16:creationId xmlns:a16="http://schemas.microsoft.com/office/drawing/2014/main" id="{7AF86F4B-0841-4B0E-A552-B7AF17EDDF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8412" y="5487651"/>
            <a:ext cx="2243496" cy="620541"/>
          </a:xfrm>
          <a:prstGeom prst="rect">
            <a:avLst/>
          </a:prstGeom>
        </p:spPr>
      </p:pic>
      <p:pic>
        <p:nvPicPr>
          <p:cNvPr id="10" name="Picture 9" descr="A picture containing chart&#10;&#10;Description automatically generated">
            <a:extLst>
              <a:ext uri="{FF2B5EF4-FFF2-40B4-BE49-F238E27FC236}">
                <a16:creationId xmlns:a16="http://schemas.microsoft.com/office/drawing/2014/main" id="{7BD533B3-68C2-4997-875E-216599B06235}"/>
              </a:ext>
            </a:extLst>
          </p:cNvPr>
          <p:cNvPicPr>
            <a:picLocks noChangeAspect="1"/>
          </p:cNvPicPr>
          <p:nvPr userDrawn="1"/>
        </p:nvPicPr>
        <p:blipFill>
          <a:blip r:embed="rId4" cstate="print">
            <a:alphaModFix amt="70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0755" y="1816887"/>
            <a:ext cx="5405607" cy="4863578"/>
          </a:xfrm>
          <a:prstGeom prst="rect">
            <a:avLst/>
          </a:prstGeom>
        </p:spPr>
      </p:pic>
      <p:pic>
        <p:nvPicPr>
          <p:cNvPr id="5" name="Picture 4" descr="Text&#10;&#10;Description automatically generated">
            <a:extLst>
              <a:ext uri="{FF2B5EF4-FFF2-40B4-BE49-F238E27FC236}">
                <a16:creationId xmlns:a16="http://schemas.microsoft.com/office/drawing/2014/main" id="{5003DE92-DBC0-4BF5-83D7-57A56F4A9F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19979" y="5481687"/>
            <a:ext cx="2984498" cy="518298"/>
          </a:xfrm>
          <a:prstGeom prst="rect">
            <a:avLst/>
          </a:prstGeom>
        </p:spPr>
      </p:pic>
      <p:sp>
        <p:nvSpPr>
          <p:cNvPr id="11" name="Rectangle 10">
            <a:extLst>
              <a:ext uri="{FF2B5EF4-FFF2-40B4-BE49-F238E27FC236}">
                <a16:creationId xmlns:a16="http://schemas.microsoft.com/office/drawing/2014/main" id="{4411F24B-4B00-4FBD-9BC5-F3BDFCF2BB4B}"/>
              </a:ext>
            </a:extLst>
          </p:cNvPr>
          <p:cNvSpPr/>
          <p:nvPr userDrawn="1"/>
        </p:nvSpPr>
        <p:spPr>
          <a:xfrm>
            <a:off x="0" y="1117164"/>
            <a:ext cx="12101088" cy="174707"/>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115229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7" name="Picture 6">
            <a:extLst>
              <a:ext uri="{FF2B5EF4-FFF2-40B4-BE49-F238E27FC236}">
                <a16:creationId xmlns:a16="http://schemas.microsoft.com/office/drawing/2014/main" id="{0658A068-0B34-8744-823E-4A291939F959}"/>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
        <p:nvSpPr>
          <p:cNvPr id="8"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1"/>
          </p:nvPr>
        </p:nvSpPr>
        <p:spPr>
          <a:xfrm>
            <a:off x="6457950" y="0"/>
            <a:ext cx="5734050" cy="685800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0919399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08" userDrawn="1">
          <p15:clr>
            <a:srgbClr val="FBAE40"/>
          </p15:clr>
        </p15:guide>
        <p15:guide id="3" pos="768" userDrawn="1">
          <p15:clr>
            <a:srgbClr val="FBAE40"/>
          </p15:clr>
        </p15:guide>
        <p15:guide id="4" pos="3504" userDrawn="1">
          <p15:clr>
            <a:srgbClr val="FBAE40"/>
          </p15:clr>
        </p15:guide>
        <p15:guide id="6" orient="horz" pos="3456" userDrawn="1">
          <p15:clr>
            <a:srgbClr val="FBAE40"/>
          </p15:clr>
        </p15:guide>
        <p15:guide id="7" orient="horz" pos="1152" userDrawn="1">
          <p15:clr>
            <a:srgbClr val="FBAE40"/>
          </p15:clr>
        </p15:guide>
        <p15:guide id="8" pos="3840" userDrawn="1">
          <p15:clr>
            <a:srgbClr val="FBAE40"/>
          </p15:clr>
        </p15:guide>
        <p15:guide id="9" pos="41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List + R.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25932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259329" y="1858276"/>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a:p>
            <a:pPr lvl="0"/>
            <a:r>
              <a:rPr lang="en-US" dirty="0"/>
              <a:t>Bullet 2</a:t>
            </a:r>
          </a:p>
          <a:p>
            <a:pPr lvl="0"/>
            <a:r>
              <a:rPr lang="en-US" dirty="0"/>
              <a:t>Bullet 3</a:t>
            </a:r>
          </a:p>
        </p:txBody>
      </p:sp>
      <p:pic>
        <p:nvPicPr>
          <p:cNvPr id="6" name="Picture 5">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8"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1"/>
          </p:nvPr>
        </p:nvSpPr>
        <p:spPr>
          <a:xfrm>
            <a:off x="0" y="0"/>
            <a:ext cx="5772150" cy="6858000"/>
          </a:xfrm>
        </p:spPr>
        <p:txBody>
          <a:bodyPr/>
          <a:lstStyle>
            <a:lvl1pPr>
              <a:defRPr>
                <a:solidFill>
                  <a:schemeClr val="bg1"/>
                </a:solidFill>
              </a:defRPr>
            </a:lvl1pPr>
          </a:lstStyle>
          <a:p>
            <a:endParaRPr lang="en-US" dirty="0"/>
          </a:p>
        </p:txBody>
      </p:sp>
      <p:cxnSp>
        <p:nvCxnSpPr>
          <p:cNvPr id="9" name="Straight Connector 8">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23776038"/>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pattFill prst="dkUpDiag">
          <a:fgClr>
            <a:srgbClr val="004F9D"/>
          </a:fgClr>
          <a:bgClr>
            <a:srgbClr val="013591"/>
          </a:bgClr>
        </a:patt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chemeClr val="bg1"/>
                </a:solidFill>
                <a:latin typeface="Source Sans Pro" panose="020B0503030403020204" pitchFamily="34" charset="77"/>
              </a:defRPr>
            </a:lvl1pPr>
          </a:lstStyle>
          <a:p>
            <a:r>
              <a:rPr lang="en-US" dirty="0"/>
              <a:t>Click to edit Master title style</a:t>
            </a:r>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cxnSp>
        <p:nvCxnSpPr>
          <p:cNvPr id="11" name="Straight Connector 10">
            <a:extLst>
              <a:ext uri="{FF2B5EF4-FFF2-40B4-BE49-F238E27FC236}">
                <a16:creationId xmlns:a16="http://schemas.microsoft.com/office/drawing/2014/main" id="{DDCB7C41-036F-3C46-985A-A2DA08A2D9DF}"/>
              </a:ext>
            </a:extLst>
          </p:cNvPr>
          <p:cNvCxnSpPr>
            <a:cxnSpLocks/>
          </p:cNvCxnSpPr>
          <p:nvPr userDrawn="1"/>
        </p:nvCxnSpPr>
        <p:spPr>
          <a:xfrm flipV="1">
            <a:off x="0" y="4671793"/>
            <a:ext cx="7141580" cy="3198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373737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4262718"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userDrawn="1"/>
        </p:nvSpPr>
        <p:spPr>
          <a:xfrm>
            <a:off x="657676" y="3604628"/>
            <a:ext cx="1343891" cy="138546"/>
          </a:xfrm>
          <a:prstGeom prst="rect">
            <a:avLst/>
          </a:prstGeom>
          <a:solidFill>
            <a:srgbClr val="18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endParaRPr lang="en-US" dirty="0"/>
          </a:p>
        </p:txBody>
      </p:sp>
      <p:sp>
        <p:nvSpPr>
          <p:cNvPr id="7"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0"/>
          </p:nvPr>
        </p:nvSpPr>
        <p:spPr>
          <a:xfrm>
            <a:off x="4262718" y="0"/>
            <a:ext cx="7929282" cy="6858000"/>
          </a:xfrm>
        </p:spPr>
        <p:txBody>
          <a:bodyPr/>
          <a:lstStyle>
            <a:lvl1pPr>
              <a:defRPr>
                <a:solidFill>
                  <a:schemeClr val="bg1"/>
                </a:solidFill>
              </a:defRPr>
            </a:lvl1pPr>
          </a:lstStyle>
          <a:p>
            <a:endParaRPr lang="en-US" dirty="0"/>
          </a:p>
        </p:txBody>
      </p:sp>
      <p:pic>
        <p:nvPicPr>
          <p:cNvPr id="8" name="Picture 7">
            <a:extLst>
              <a:ext uri="{FF2B5EF4-FFF2-40B4-BE49-F238E27FC236}">
                <a16:creationId xmlns:a16="http://schemas.microsoft.com/office/drawing/2014/main" id="{B2745200-ED8B-854E-8AF4-AE185B01A5B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Tree>
    <p:extLst>
      <p:ext uri="{BB962C8B-B14F-4D97-AF65-F5344CB8AC3E}">
        <p14:creationId xmlns:p14="http://schemas.microsoft.com/office/powerpoint/2010/main" val="130133167"/>
      </p:ext>
    </p:extLst>
  </p:cSld>
  <p:clrMapOvr>
    <a:masterClrMapping/>
  </p:clrMapOvr>
  <p:extLst>
    <p:ext uri="{DCECCB84-F9BA-43D5-87BE-67443E8EF086}">
      <p15:sldGuideLst xmlns:p15="http://schemas.microsoft.com/office/powerpoint/2012/main">
        <p15:guide id="1" orient="horz" pos="2160">
          <p15:clr>
            <a:srgbClr val="FBAE40"/>
          </p15:clr>
        </p15:guide>
        <p15:guide id="2" pos="4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userDrawn="1"/>
        </p:nvSpPr>
        <p:spPr>
          <a:xfrm>
            <a:off x="7929282" y="0"/>
            <a:ext cx="4262718"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7929282" cy="6858000"/>
          </a:xfrm>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11" name="Rectangle 10">
            <a:extLst>
              <a:ext uri="{FF2B5EF4-FFF2-40B4-BE49-F238E27FC236}">
                <a16:creationId xmlns:a16="http://schemas.microsoft.com/office/drawing/2014/main" id="{7A85F05C-984C-D042-AFBB-8851E753CF09}"/>
              </a:ext>
            </a:extLst>
          </p:cNvPr>
          <p:cNvSpPr/>
          <p:nvPr userDrawn="1"/>
        </p:nvSpPr>
        <p:spPr>
          <a:xfrm>
            <a:off x="8491193" y="3604628"/>
            <a:ext cx="1343891" cy="138546"/>
          </a:xfrm>
          <a:prstGeom prst="rect">
            <a:avLst/>
          </a:prstGeom>
          <a:solidFill>
            <a:srgbClr val="18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endParaRPr lang="en-US" dirty="0"/>
          </a:p>
        </p:txBody>
      </p:sp>
    </p:spTree>
    <p:extLst>
      <p:ext uri="{BB962C8B-B14F-4D97-AF65-F5344CB8AC3E}">
        <p14:creationId xmlns:p14="http://schemas.microsoft.com/office/powerpoint/2010/main" val="247865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itle with Cop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6" name="Picture 5">
            <a:extLst>
              <a:ext uri="{FF2B5EF4-FFF2-40B4-BE49-F238E27FC236}">
                <a16:creationId xmlns:a16="http://schemas.microsoft.com/office/drawing/2014/main" id="{587AFD6A-D2C0-A74E-9AFB-31DA6E393B6D}"/>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6304766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72" userDrawn="1">
          <p15:clr>
            <a:srgbClr val="FBAE40"/>
          </p15:clr>
        </p15:guide>
        <p15:guide id="3" pos="768" userDrawn="1">
          <p15:clr>
            <a:srgbClr val="FBAE40"/>
          </p15:clr>
        </p15:guide>
        <p15:guide id="4" pos="6912" userDrawn="1">
          <p15:clr>
            <a:srgbClr val="FBAE40"/>
          </p15:clr>
        </p15:guide>
        <p15:guide id="5" orient="horz" pos="1152" userDrawn="1">
          <p15:clr>
            <a:srgbClr val="FBAE40"/>
          </p15:clr>
        </p15:guide>
        <p15:guide id="6" orient="horz" pos="345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Title with List">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3B7F23B7-3D29-7648-8921-3A0E9180A252}"/>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36" name="Straight Connector 35">
            <a:extLst>
              <a:ext uri="{FF2B5EF4-FFF2-40B4-BE49-F238E27FC236}">
                <a16:creationId xmlns:a16="http://schemas.microsoft.com/office/drawing/2014/main" id="{88FD7305-84FB-DD4D-8E52-33C2B3B6A0A5}"/>
              </a:ext>
            </a:extLst>
          </p:cNvPr>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B0015C2C-C98E-C64F-B39D-C23700646215}"/>
              </a:ext>
            </a:extLst>
          </p:cNvPr>
          <p:cNvSpPr>
            <a:spLocks noGrp="1"/>
          </p:cNvSpPr>
          <p:nvPr>
            <p:ph type="body" sz="quarter" idx="10"/>
          </p:nvPr>
        </p:nvSpPr>
        <p:spPr>
          <a:xfrm>
            <a:off x="1219200" y="1828800"/>
            <a:ext cx="9753600" cy="3657600"/>
          </a:xfrm>
        </p:spPr>
        <p:txBody>
          <a:bodyPr>
            <a:noAutofit/>
          </a:bodyPr>
          <a:lstStyle>
            <a:lvl1pPr marL="0" indent="-160020">
              <a:lnSpc>
                <a:spcPts val="2400"/>
              </a:lnSpc>
              <a:spcBef>
                <a:spcPts val="400"/>
              </a:spcBef>
              <a:buFont typeface="Arial" panose="020B0604020202020204" pitchFamily="34" charset="0"/>
              <a:buChar char="•"/>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6" name="Picture 5">
            <a:extLst>
              <a:ext uri="{FF2B5EF4-FFF2-40B4-BE49-F238E27FC236}">
                <a16:creationId xmlns:a16="http://schemas.microsoft.com/office/drawing/2014/main" id="{0F10FF76-DE25-8D40-8EFE-7B9A471F0484}"/>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27049522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272" userDrawn="1">
          <p15:clr>
            <a:srgbClr val="FBAE40"/>
          </p15:clr>
        </p15:guide>
        <p15:guide id="3" pos="768" userDrawn="1">
          <p15:clr>
            <a:srgbClr val="FBAE40"/>
          </p15:clr>
        </p15:guide>
        <p15:guide id="4" pos="6912" userDrawn="1">
          <p15:clr>
            <a:srgbClr val="FBAE40"/>
          </p15:clr>
        </p15:guide>
        <p15:guide id="5" orient="horz" pos="1152" userDrawn="1">
          <p15:clr>
            <a:srgbClr val="FBAE40"/>
          </p15:clr>
        </p15:guide>
        <p15:guide id="6" orient="horz" pos="345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Title with Copy + Dat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10" name="Picture 9">
            <a:extLst>
              <a:ext uri="{FF2B5EF4-FFF2-40B4-BE49-F238E27FC236}">
                <a16:creationId xmlns:a16="http://schemas.microsoft.com/office/drawing/2014/main" id="{FC8957F7-CF9F-E448-9A02-EAAD09EF4717}"/>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108246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68" userDrawn="1">
          <p15:clr>
            <a:srgbClr val="FBAE40"/>
          </p15:clr>
        </p15:guide>
        <p15:guide id="3" orient="horz" pos="1152" userDrawn="1">
          <p15:clr>
            <a:srgbClr val="FBAE40"/>
          </p15:clr>
        </p15:guide>
        <p15:guide id="4" orient="horz" pos="3456" userDrawn="1">
          <p15:clr>
            <a:srgbClr val="FBAE40"/>
          </p15:clr>
        </p15:guide>
        <p15:guide id="5" pos="6912" userDrawn="1">
          <p15:clr>
            <a:srgbClr val="FBAE40"/>
          </p15:clr>
        </p15:guide>
        <p15:guide id="6" pos="3840" userDrawn="1">
          <p15:clr>
            <a:srgbClr val="FBAE40"/>
          </p15:clr>
        </p15:guide>
        <p15:guide id="7" pos="4176" userDrawn="1">
          <p15:clr>
            <a:srgbClr val="FBAE40"/>
          </p15:clr>
        </p15:guide>
        <p15:guide id="8" pos="35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FB69483-D310-4C47-9384-835ED571A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a:solidFill>
                  <a:schemeClr val="tx1">
                    <a:tint val="75000"/>
                  </a:schemeClr>
                </a:solidFill>
                <a:latin typeface="Source Sans Pro" panose="020B0503030403020204" pitchFamily="34" charset="77"/>
              </a:defRPr>
            </a:lvl1pPr>
          </a:lstStyle>
          <a:p>
            <a:endParaRPr lang="en-US" dirty="0"/>
          </a:p>
        </p:txBody>
      </p:sp>
      <p:sp>
        <p:nvSpPr>
          <p:cNvPr id="9" name="Date Placeholder 8">
            <a:extLst>
              <a:ext uri="{FF2B5EF4-FFF2-40B4-BE49-F238E27FC236}">
                <a16:creationId xmlns:a16="http://schemas.microsoft.com/office/drawing/2014/main" id="{4C688A30-D0E0-AF4A-AB9B-CD0AC88CA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Source Sans Pro" panose="020B0503030403020204" pitchFamily="34" charset="77"/>
              </a:defRPr>
            </a:lvl1pPr>
          </a:lstStyle>
          <a:p>
            <a:fld id="{6662B9F8-EAF5-A544-B3D2-43A2A7884903}" type="datetimeFigureOut">
              <a:rPr lang="en-US" smtClean="0"/>
              <a:pPr/>
              <a:t>4/30/2021</a:t>
            </a:fld>
            <a:endParaRPr lang="en-US" dirty="0"/>
          </a:p>
        </p:txBody>
      </p:sp>
      <p:sp>
        <p:nvSpPr>
          <p:cNvPr id="10" name="Slide Number Placeholder 9">
            <a:extLst>
              <a:ext uri="{FF2B5EF4-FFF2-40B4-BE49-F238E27FC236}">
                <a16:creationId xmlns:a16="http://schemas.microsoft.com/office/drawing/2014/main" id="{B47E2A7E-8957-394B-836C-16BA372D5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Source Sans Pro" panose="020B0503030403020204" pitchFamily="34" charset="77"/>
              </a:defRPr>
            </a:lvl1pPr>
          </a:lstStyle>
          <a:p>
            <a:fld id="{F9DACE89-5049-9D42-8713-0737A9D7485F}" type="slidenum">
              <a:rPr lang="en-US" smtClean="0"/>
              <a:pPr/>
              <a:t>‹#›</a:t>
            </a:fld>
            <a:endParaRPr lang="en-US" dirty="0"/>
          </a:p>
        </p:txBody>
      </p:sp>
    </p:spTree>
    <p:extLst>
      <p:ext uri="{BB962C8B-B14F-4D97-AF65-F5344CB8AC3E}">
        <p14:creationId xmlns:p14="http://schemas.microsoft.com/office/powerpoint/2010/main" val="2749588475"/>
      </p:ext>
    </p:extLst>
  </p:cSld>
  <p:clrMap bg1="lt1" tx1="dk1" bg2="lt2" tx2="dk2" accent1="accent1" accent2="accent2" accent3="accent3" accent4="accent4" accent5="accent5" accent6="accent6" hlink="hlink" folHlink="folHlink"/>
  <p:sldLayoutIdLst>
    <p:sldLayoutId id="2147483671" r:id="rId1"/>
    <p:sldLayoutId id="2147483683" r:id="rId2"/>
    <p:sldLayoutId id="2147483708" r:id="rId3"/>
    <p:sldLayoutId id="2147483673" r:id="rId4"/>
    <p:sldLayoutId id="2147483694" r:id="rId5"/>
    <p:sldLayoutId id="2147483695" r:id="rId6"/>
    <p:sldLayoutId id="2147483682" r:id="rId7"/>
    <p:sldLayoutId id="2147483672" r:id="rId8"/>
    <p:sldLayoutId id="2147483684" r:id="rId9"/>
    <p:sldLayoutId id="2147483686" r:id="rId10"/>
    <p:sldLayoutId id="2147483687" r:id="rId11"/>
    <p:sldLayoutId id="2147483689" r:id="rId12"/>
    <p:sldLayoutId id="2147483688" r:id="rId13"/>
    <p:sldLayoutId id="2147483690" r:id="rId14"/>
    <p:sldLayoutId id="2147483691" r:id="rId15"/>
    <p:sldLayoutId id="2147483692" r:id="rId16"/>
    <p:sldLayoutId id="2147483693" r:id="rId17"/>
    <p:sldLayoutId id="2147483677" r:id="rId18"/>
    <p:sldLayoutId id="2147483709" r:id="rId19"/>
  </p:sldLayoutIdLst>
  <p:hf hdr="0" ftr="0" dt="0"/>
  <p:txStyles>
    <p:title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researchondisability.org/" TargetMode="External"/><Relationship Id="rId2" Type="http://schemas.openxmlformats.org/officeDocument/2006/relationships/image" Target="../media/image9.jpg"/><Relationship Id="rId1" Type="http://schemas.openxmlformats.org/officeDocument/2006/relationships/slideLayout" Target="../slideLayouts/slideLayout17.xml"/><Relationship Id="rId4" Type="http://schemas.openxmlformats.org/officeDocument/2006/relationships/hyperlink" Target="mailto:disability.statistics@unh.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6C3E-B0FB-4CF2-AAD3-2C4D4BD56ECA}"/>
              </a:ext>
            </a:extLst>
          </p:cNvPr>
          <p:cNvSpPr>
            <a:spLocks noGrp="1"/>
          </p:cNvSpPr>
          <p:nvPr>
            <p:ph type="ctrTitle"/>
          </p:nvPr>
        </p:nvSpPr>
        <p:spPr/>
        <p:txBody>
          <a:bodyPr>
            <a:normAutofit fontScale="90000"/>
          </a:bodyPr>
          <a:lstStyle/>
          <a:p>
            <a:r>
              <a:rPr lang="en-US" b="1" dirty="0">
                <a:solidFill>
                  <a:schemeClr val="tx1"/>
                </a:solidFill>
              </a:rPr>
              <a:t>Disability Statistics Curriculum </a:t>
            </a:r>
            <a:br>
              <a:rPr lang="en-US" b="1" dirty="0">
                <a:solidFill>
                  <a:schemeClr val="tx1"/>
                </a:solidFill>
              </a:rPr>
            </a:br>
            <a:endParaRPr lang="en-US" dirty="0"/>
          </a:p>
        </p:txBody>
      </p:sp>
      <p:sp>
        <p:nvSpPr>
          <p:cNvPr id="3" name="Subtitle 2">
            <a:extLst>
              <a:ext uri="{FF2B5EF4-FFF2-40B4-BE49-F238E27FC236}">
                <a16:creationId xmlns:a16="http://schemas.microsoft.com/office/drawing/2014/main" id="{8D7C39F2-EC9F-439D-BD42-CEF034434198}"/>
              </a:ext>
            </a:extLst>
          </p:cNvPr>
          <p:cNvSpPr>
            <a:spLocks noGrp="1"/>
          </p:cNvSpPr>
          <p:nvPr>
            <p:ph type="subTitle" idx="1"/>
          </p:nvPr>
        </p:nvSpPr>
        <p:spPr>
          <a:xfrm>
            <a:off x="5896411" y="3124200"/>
            <a:ext cx="5842431" cy="1917285"/>
          </a:xfrm>
        </p:spPr>
        <p:txBody>
          <a:bodyPr>
            <a:normAutofit/>
          </a:bodyPr>
          <a:lstStyle/>
          <a:p>
            <a:r>
              <a:rPr lang="en-US" sz="4000" b="1" dirty="0">
                <a:solidFill>
                  <a:schemeClr val="tx1"/>
                </a:solidFill>
                <a:latin typeface="Source Sans Pro" panose="020B0503030403020204" pitchFamily="34" charset="0"/>
                <a:ea typeface="Source Sans Pro" panose="020B0503030403020204" pitchFamily="34" charset="0"/>
              </a:rPr>
              <a:t>Introduction</a:t>
            </a:r>
            <a:endParaRPr lang="en-US" sz="40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1045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F8DA0-9C8F-3A48-BB5A-7E50F83030BC}"/>
              </a:ext>
            </a:extLst>
          </p:cNvPr>
          <p:cNvSpPr>
            <a:spLocks noGrp="1"/>
          </p:cNvSpPr>
          <p:nvPr>
            <p:ph type="title"/>
          </p:nvPr>
        </p:nvSpPr>
        <p:spPr/>
        <p:txBody>
          <a:bodyPr/>
          <a:lstStyle/>
          <a:p>
            <a:r>
              <a:rPr lang="en-US" dirty="0"/>
              <a:t>Your instructors</a:t>
            </a:r>
          </a:p>
        </p:txBody>
      </p:sp>
      <p:pic>
        <p:nvPicPr>
          <p:cNvPr id="6" name="Content Placeholder 9" descr="Andrew Houtenville headshot: white male in dark suit">
            <a:extLst>
              <a:ext uri="{FF2B5EF4-FFF2-40B4-BE49-F238E27FC236}">
                <a16:creationId xmlns:a16="http://schemas.microsoft.com/office/drawing/2014/main" id="{C811B662-8D90-4AD7-BB08-34BAF892E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638234"/>
            <a:ext cx="1828800" cy="2743200"/>
          </a:xfrm>
          <a:prstGeom prst="rect">
            <a:avLst/>
          </a:prstGeom>
        </p:spPr>
      </p:pic>
      <p:pic>
        <p:nvPicPr>
          <p:cNvPr id="7" name="Picture 6" descr="A person smiling for the camera&#10;&#10;Description automatically generated with medium confidence">
            <a:extLst>
              <a:ext uri="{FF2B5EF4-FFF2-40B4-BE49-F238E27FC236}">
                <a16:creationId xmlns:a16="http://schemas.microsoft.com/office/drawing/2014/main" id="{017856A3-3674-4343-87F6-2B1157EC4B31}"/>
              </a:ext>
            </a:extLst>
          </p:cNvPr>
          <p:cNvPicPr>
            <a:picLocks noChangeAspect="1"/>
          </p:cNvPicPr>
          <p:nvPr/>
        </p:nvPicPr>
        <p:blipFill rotWithShape="1">
          <a:blip r:embed="rId3">
            <a:extLst>
              <a:ext uri="{28A0092B-C50C-407E-A947-70E740481C1C}">
                <a14:useLocalDpi xmlns:a14="http://schemas.microsoft.com/office/drawing/2010/main" val="0"/>
              </a:ext>
            </a:extLst>
          </a:blip>
          <a:srcRect l="20000" r="13334"/>
          <a:stretch/>
        </p:blipFill>
        <p:spPr>
          <a:xfrm>
            <a:off x="5257800" y="1638234"/>
            <a:ext cx="1828800" cy="2743200"/>
          </a:xfrm>
          <a:prstGeom prst="rect">
            <a:avLst/>
          </a:prstGeom>
        </p:spPr>
      </p:pic>
      <p:pic>
        <p:nvPicPr>
          <p:cNvPr id="8" name="Picture 7" descr="A person smiling for the camera&#10;&#10;Description automatically generated with medium confidence">
            <a:extLst>
              <a:ext uri="{FF2B5EF4-FFF2-40B4-BE49-F238E27FC236}">
                <a16:creationId xmlns:a16="http://schemas.microsoft.com/office/drawing/2014/main" id="{EFE06F8C-A622-44A8-8BA1-6891FA1840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7871" y="1704222"/>
            <a:ext cx="2142841" cy="2677212"/>
          </a:xfrm>
          <a:prstGeom prst="rect">
            <a:avLst/>
          </a:prstGeom>
        </p:spPr>
      </p:pic>
      <p:sp>
        <p:nvSpPr>
          <p:cNvPr id="10" name="TextBox 9">
            <a:extLst>
              <a:ext uri="{FF2B5EF4-FFF2-40B4-BE49-F238E27FC236}">
                <a16:creationId xmlns:a16="http://schemas.microsoft.com/office/drawing/2014/main" id="{36FB964F-42C5-49C9-96EE-8156BEE95D90}"/>
              </a:ext>
            </a:extLst>
          </p:cNvPr>
          <p:cNvSpPr txBox="1"/>
          <p:nvPr/>
        </p:nvSpPr>
        <p:spPr>
          <a:xfrm>
            <a:off x="685800" y="4661096"/>
            <a:ext cx="2792691"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Andrew Houtenville, PhD</a:t>
            </a:r>
          </a:p>
          <a:p>
            <a:pPr algn="ctr"/>
            <a:r>
              <a:rPr lang="en-US" dirty="0">
                <a:latin typeface="Arial" panose="020B0604020202020204" pitchFamily="34" charset="0"/>
                <a:cs typeface="Arial" panose="020B0604020202020204" pitchFamily="34" charset="0"/>
              </a:rPr>
              <a:t>Research Director</a:t>
            </a:r>
          </a:p>
          <a:p>
            <a:pPr algn="ctr"/>
            <a:r>
              <a:rPr lang="en-US" dirty="0">
                <a:latin typeface="Arial" panose="020B0604020202020204" pitchFamily="34" charset="0"/>
                <a:cs typeface="Arial" panose="020B0604020202020204" pitchFamily="34" charset="0"/>
              </a:rPr>
              <a:t>Institute on Disability</a:t>
            </a:r>
          </a:p>
        </p:txBody>
      </p:sp>
      <p:sp>
        <p:nvSpPr>
          <p:cNvPr id="11" name="TextBox 10">
            <a:extLst>
              <a:ext uri="{FF2B5EF4-FFF2-40B4-BE49-F238E27FC236}">
                <a16:creationId xmlns:a16="http://schemas.microsoft.com/office/drawing/2014/main" id="{6654ED87-B205-4585-9164-7FDF8F162346}"/>
              </a:ext>
            </a:extLst>
          </p:cNvPr>
          <p:cNvSpPr txBox="1"/>
          <p:nvPr/>
        </p:nvSpPr>
        <p:spPr>
          <a:xfrm>
            <a:off x="4876800" y="4670638"/>
            <a:ext cx="2362200"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Megan Henly, PhD</a:t>
            </a:r>
          </a:p>
          <a:p>
            <a:pPr algn="ctr"/>
            <a:r>
              <a:rPr lang="en-US" dirty="0">
                <a:latin typeface="Arial" panose="020B0604020202020204" pitchFamily="34" charset="0"/>
                <a:cs typeface="Arial" panose="020B0604020202020204" pitchFamily="34" charset="0"/>
              </a:rPr>
              <a:t>Project Director</a:t>
            </a:r>
          </a:p>
          <a:p>
            <a:pPr algn="ctr"/>
            <a:r>
              <a:rPr lang="en-US" dirty="0">
                <a:latin typeface="Arial" panose="020B0604020202020204" pitchFamily="34" charset="0"/>
                <a:cs typeface="Arial" panose="020B0604020202020204" pitchFamily="34" charset="0"/>
              </a:rPr>
              <a:t>Institute on Disability</a:t>
            </a:r>
          </a:p>
        </p:txBody>
      </p:sp>
      <p:sp>
        <p:nvSpPr>
          <p:cNvPr id="12" name="TextBox 11">
            <a:extLst>
              <a:ext uri="{FF2B5EF4-FFF2-40B4-BE49-F238E27FC236}">
                <a16:creationId xmlns:a16="http://schemas.microsoft.com/office/drawing/2014/main" id="{C748DD3C-F2FA-4B95-BDD5-77225D51A0BE}"/>
              </a:ext>
            </a:extLst>
          </p:cNvPr>
          <p:cNvSpPr txBox="1"/>
          <p:nvPr/>
        </p:nvSpPr>
        <p:spPr>
          <a:xfrm>
            <a:off x="8877982" y="4670638"/>
            <a:ext cx="2323418"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Shreya Paul, MPA</a:t>
            </a:r>
          </a:p>
          <a:p>
            <a:pPr algn="ctr"/>
            <a:r>
              <a:rPr lang="en-US" dirty="0">
                <a:latin typeface="Arial" panose="020B0604020202020204" pitchFamily="34" charset="0"/>
                <a:cs typeface="Arial" panose="020B0604020202020204" pitchFamily="34" charset="0"/>
              </a:rPr>
              <a:t>Project Director </a:t>
            </a:r>
          </a:p>
          <a:p>
            <a:pPr algn="ctr"/>
            <a:r>
              <a:rPr lang="en-US" dirty="0">
                <a:latin typeface="Arial" panose="020B0604020202020204" pitchFamily="34" charset="0"/>
                <a:cs typeface="Arial" panose="020B0604020202020204" pitchFamily="34" charset="0"/>
              </a:rPr>
              <a:t>Institute on Disability</a:t>
            </a:r>
          </a:p>
        </p:txBody>
      </p:sp>
    </p:spTree>
    <p:extLst>
      <p:ext uri="{BB962C8B-B14F-4D97-AF65-F5344CB8AC3E}">
        <p14:creationId xmlns:p14="http://schemas.microsoft.com/office/powerpoint/2010/main" val="2731069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FD6366-1E14-EB4D-80A7-B422CFF3DED6}"/>
              </a:ext>
            </a:extLst>
          </p:cNvPr>
          <p:cNvSpPr>
            <a:spLocks noGrp="1"/>
          </p:cNvSpPr>
          <p:nvPr>
            <p:ph type="body" sz="quarter" idx="10"/>
          </p:nvPr>
        </p:nvSpPr>
        <p:spPr>
          <a:xfrm>
            <a:off x="1219199" y="1828800"/>
            <a:ext cx="9838441" cy="3770722"/>
          </a:xfrm>
        </p:spPr>
        <p:txBody>
          <a:bodyPr>
            <a:noAutofit/>
          </a:bodyPr>
          <a:lstStyle/>
          <a:p>
            <a:pPr marL="342900" indent="-342900">
              <a:lnSpc>
                <a:spcPct val="150000"/>
              </a:lnSpc>
              <a:buFont typeface="Arial" panose="020B0604020202020204" pitchFamily="34" charset="0"/>
              <a:buChar char="•"/>
            </a:pPr>
            <a:r>
              <a:rPr lang="en-US" sz="2500" dirty="0">
                <a:latin typeface="Arial" panose="020B0604020202020204" pitchFamily="34" charset="0"/>
                <a:cs typeface="Arial" panose="020B0604020202020204" pitchFamily="34" charset="0"/>
              </a:rPr>
              <a:t>They play an important role in planning, implementation, and monitoring of policies.</a:t>
            </a:r>
          </a:p>
          <a:p>
            <a:pPr marL="342900" indent="-342900">
              <a:lnSpc>
                <a:spcPct val="150000"/>
              </a:lnSpc>
              <a:buFont typeface="Arial" panose="020B0604020202020204" pitchFamily="34" charset="0"/>
              <a:buChar char="•"/>
            </a:pPr>
            <a:r>
              <a:rPr lang="en-US" sz="2500" dirty="0">
                <a:latin typeface="Arial" panose="020B0604020202020204" pitchFamily="34" charset="0"/>
                <a:cs typeface="Arial" panose="020B0604020202020204" pitchFamily="34" charset="0"/>
              </a:rPr>
              <a:t>Advocates and people with disabilities want to know more about their community.</a:t>
            </a:r>
          </a:p>
          <a:p>
            <a:pPr marL="342900" indent="-342900">
              <a:lnSpc>
                <a:spcPct val="150000"/>
              </a:lnSpc>
              <a:buFont typeface="Arial" panose="020B0604020202020204" pitchFamily="34" charset="0"/>
              <a:buChar char="•"/>
            </a:pPr>
            <a:r>
              <a:rPr lang="en-US" sz="2500" dirty="0">
                <a:latin typeface="Arial" panose="020B0604020202020204" pitchFamily="34" charset="0"/>
                <a:cs typeface="Arial" panose="020B0604020202020204" pitchFamily="34" charset="0"/>
              </a:rPr>
              <a:t>Social scientists want to know about the full lived experiences of people with disabilities.</a:t>
            </a:r>
          </a:p>
          <a:p>
            <a:pPr marL="342900" indent="-342900">
              <a:lnSpc>
                <a:spcPct val="150000"/>
              </a:lnSpc>
              <a:buFont typeface="Arial" panose="020B0604020202020204" pitchFamily="34" charset="0"/>
              <a:buChar char="•"/>
            </a:pPr>
            <a:r>
              <a:rPr lang="en-US" sz="2500" dirty="0">
                <a:latin typeface="Arial" panose="020B0604020202020204" pitchFamily="34" charset="0"/>
                <a:cs typeface="Arial" panose="020B0604020202020204" pitchFamily="34" charset="0"/>
              </a:rPr>
              <a:t>Statistics can be difficult to find.</a:t>
            </a:r>
            <a:endParaRPr lang="en-US" sz="2500" dirty="0"/>
          </a:p>
          <a:p>
            <a:endParaRPr lang="en-US" sz="2500" dirty="0"/>
          </a:p>
        </p:txBody>
      </p:sp>
      <p:sp>
        <p:nvSpPr>
          <p:cNvPr id="4" name="Title 1">
            <a:extLst>
              <a:ext uri="{FF2B5EF4-FFF2-40B4-BE49-F238E27FC236}">
                <a16:creationId xmlns:a16="http://schemas.microsoft.com/office/drawing/2014/main" id="{17ED7642-093E-4B1E-A9DD-6E0F6A9CDCE9}"/>
              </a:ext>
            </a:extLst>
          </p:cNvPr>
          <p:cNvSpPr txBox="1">
            <a:spLocks/>
          </p:cNvSpPr>
          <p:nvPr/>
        </p:nvSpPr>
        <p:spPr>
          <a:xfrm>
            <a:off x="1219199" y="590358"/>
            <a:ext cx="6402224" cy="870271"/>
          </a:xfrm>
          <a:prstGeom prst="rect">
            <a:avLst/>
          </a:prstGeom>
          <a:noFill/>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r>
              <a:rPr lang="en-US" dirty="0"/>
              <a:t>Why Disability Statistics?</a:t>
            </a:r>
          </a:p>
        </p:txBody>
      </p:sp>
    </p:spTree>
    <p:extLst>
      <p:ext uri="{BB962C8B-B14F-4D97-AF65-F5344CB8AC3E}">
        <p14:creationId xmlns:p14="http://schemas.microsoft.com/office/powerpoint/2010/main" val="2291120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FD6366-1E14-EB4D-80A7-B422CFF3DED6}"/>
              </a:ext>
            </a:extLst>
          </p:cNvPr>
          <p:cNvSpPr>
            <a:spLocks noGrp="1"/>
          </p:cNvSpPr>
          <p:nvPr>
            <p:ph type="body" sz="quarter" idx="10"/>
          </p:nvPr>
        </p:nvSpPr>
        <p:spPr>
          <a:xfrm>
            <a:off x="1219199" y="1828800"/>
            <a:ext cx="9838441" cy="3770722"/>
          </a:xfrm>
        </p:spPr>
        <p:txBody>
          <a:bodyPr>
            <a:noAutofit/>
          </a:bodyPr>
          <a:lstStyle/>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Students</a:t>
            </a:r>
          </a:p>
          <a:p>
            <a:pPr marL="342900" indent="-342900">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College instructors</a:t>
            </a:r>
          </a:p>
          <a:p>
            <a:pPr marL="342900" indent="-342900">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Any advocate, policy expert, or researcher who wants to include disability statistics in their work</a:t>
            </a:r>
          </a:p>
          <a:p>
            <a:endParaRPr lang="en-US" sz="2500" dirty="0">
              <a:latin typeface="Arial" panose="020B0604020202020204" pitchFamily="34" charset="0"/>
              <a:cs typeface="Arial" panose="020B0604020202020204" pitchFamily="34" charset="0"/>
            </a:endParaRPr>
          </a:p>
          <a:p>
            <a:r>
              <a:rPr lang="en-US" sz="2500" u="sng" dirty="0">
                <a:latin typeface="Arial" panose="020B0604020202020204" pitchFamily="34" charset="0"/>
                <a:cs typeface="Arial" panose="020B0604020202020204" pitchFamily="34" charset="0"/>
              </a:rPr>
              <a:t>Prerequisite</a:t>
            </a:r>
            <a:r>
              <a:rPr lang="en-US" sz="2500" dirty="0">
                <a:latin typeface="Arial" panose="020B0604020202020204" pitchFamily="34" charset="0"/>
                <a:cs typeface="Arial" panose="020B0604020202020204" pitchFamily="34" charset="0"/>
              </a:rPr>
              <a:t>: basic understanding of statistics</a:t>
            </a:r>
          </a:p>
          <a:p>
            <a:endParaRPr lang="en-US" sz="25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17ED7642-093E-4B1E-A9DD-6E0F6A9CDCE9}"/>
              </a:ext>
            </a:extLst>
          </p:cNvPr>
          <p:cNvSpPr txBox="1">
            <a:spLocks/>
          </p:cNvSpPr>
          <p:nvPr/>
        </p:nvSpPr>
        <p:spPr>
          <a:xfrm>
            <a:off x="1219198" y="590358"/>
            <a:ext cx="9593345" cy="870271"/>
          </a:xfrm>
          <a:prstGeom prst="rect">
            <a:avLst/>
          </a:prstGeom>
          <a:noFill/>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r>
              <a:rPr lang="en-US" dirty="0"/>
              <a:t>Who is this curriculum for?</a:t>
            </a:r>
          </a:p>
        </p:txBody>
      </p:sp>
    </p:spTree>
    <p:extLst>
      <p:ext uri="{BB962C8B-B14F-4D97-AF65-F5344CB8AC3E}">
        <p14:creationId xmlns:p14="http://schemas.microsoft.com/office/powerpoint/2010/main" val="4261960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E06C29-99F7-D743-BC9B-31DE7D8342BA}"/>
              </a:ext>
            </a:extLst>
          </p:cNvPr>
          <p:cNvSpPr>
            <a:spLocks noGrp="1"/>
          </p:cNvSpPr>
          <p:nvPr>
            <p:ph type="title"/>
          </p:nvPr>
        </p:nvSpPr>
        <p:spPr>
          <a:xfrm>
            <a:off x="1216152" y="594360"/>
            <a:ext cx="10515600" cy="878459"/>
          </a:xfrm>
        </p:spPr>
        <p:txBody>
          <a:bodyPr anchor="b">
            <a:normAutofit/>
          </a:bodyPr>
          <a:lstStyle/>
          <a:p>
            <a:r>
              <a:rPr lang="en-US" dirty="0"/>
              <a:t>Expected Outcomes</a:t>
            </a:r>
          </a:p>
        </p:txBody>
      </p:sp>
      <p:sp>
        <p:nvSpPr>
          <p:cNvPr id="3" name="Text Placeholder 2">
            <a:extLst>
              <a:ext uri="{FF2B5EF4-FFF2-40B4-BE49-F238E27FC236}">
                <a16:creationId xmlns:a16="http://schemas.microsoft.com/office/drawing/2014/main" id="{2DFD6366-1E14-EB4D-80A7-B422CFF3DED6}"/>
              </a:ext>
            </a:extLst>
          </p:cNvPr>
          <p:cNvSpPr>
            <a:spLocks noGrp="1"/>
          </p:cNvSpPr>
          <p:nvPr>
            <p:ph type="body" sz="quarter" idx="10"/>
          </p:nvPr>
        </p:nvSpPr>
        <p:spPr>
          <a:xfrm>
            <a:off x="1219200" y="1828800"/>
            <a:ext cx="9800734" cy="3723588"/>
          </a:xfrm>
        </p:spPr>
        <p:txBody>
          <a:bodyPr>
            <a:noAutofit/>
          </a:bodyPr>
          <a:lstStyle/>
          <a:p>
            <a:r>
              <a:rPr lang="en-US" sz="2500" dirty="0">
                <a:latin typeface="Arial" panose="020B0604020202020204" pitchFamily="34" charset="0"/>
                <a:cs typeface="Arial" panose="020B0604020202020204" pitchFamily="34" charset="0"/>
              </a:rPr>
              <a:t>Upon completion, participants will have learned:</a:t>
            </a:r>
          </a:p>
          <a:p>
            <a:endParaRPr lang="en-US" sz="2500" dirty="0">
              <a:latin typeface="Arial" panose="020B0604020202020204" pitchFamily="34" charset="0"/>
              <a:cs typeface="Arial" panose="020B0604020202020204" pitchFamily="34" charset="0"/>
            </a:endParaRPr>
          </a:p>
          <a:p>
            <a:pPr marL="457200" indent="-457200">
              <a:buFont typeface="+mj-lt"/>
              <a:buAutoNum type="arabicPeriod"/>
            </a:pPr>
            <a:r>
              <a:rPr lang="en-US" sz="2500" dirty="0">
                <a:latin typeface="Arial" panose="020B0604020202020204" pitchFamily="34" charset="0"/>
                <a:cs typeface="Arial" panose="020B0604020202020204" pitchFamily="34" charset="0"/>
              </a:rPr>
              <a:t>Definitions and models of disability</a:t>
            </a:r>
          </a:p>
          <a:p>
            <a:pPr marL="457200" indent="-457200">
              <a:buFont typeface="+mj-lt"/>
              <a:buAutoNum type="arabicPeriod"/>
            </a:pPr>
            <a:endParaRPr lang="en-US" sz="2500" dirty="0">
              <a:latin typeface="Arial" panose="020B0604020202020204" pitchFamily="34" charset="0"/>
              <a:cs typeface="Arial" panose="020B0604020202020204" pitchFamily="34" charset="0"/>
            </a:endParaRPr>
          </a:p>
          <a:p>
            <a:pPr marL="457200" indent="-457200">
              <a:buFont typeface="+mj-lt"/>
              <a:buAutoNum type="arabicPeriod"/>
            </a:pPr>
            <a:r>
              <a:rPr lang="en-US" sz="2500" dirty="0">
                <a:latin typeface="Arial" panose="020B0604020202020204" pitchFamily="34" charset="0"/>
                <a:cs typeface="Arial" panose="020B0604020202020204" pitchFamily="34" charset="0"/>
              </a:rPr>
              <a:t>Available data sources and how to access them</a:t>
            </a:r>
          </a:p>
          <a:p>
            <a:pPr marL="457200" indent="-457200">
              <a:buFont typeface="+mj-lt"/>
              <a:buAutoNum type="arabicPeriod"/>
            </a:pPr>
            <a:endParaRPr lang="en-US" sz="2500" dirty="0">
              <a:latin typeface="Arial" panose="020B0604020202020204" pitchFamily="34" charset="0"/>
              <a:cs typeface="Arial" panose="020B0604020202020204" pitchFamily="34" charset="0"/>
            </a:endParaRPr>
          </a:p>
          <a:p>
            <a:pPr marL="457200" indent="-457200">
              <a:buFont typeface="+mj-lt"/>
              <a:buAutoNum type="arabicPeriod"/>
            </a:pPr>
            <a:r>
              <a:rPr lang="en-US" sz="2500" dirty="0">
                <a:latin typeface="Arial" panose="020B0604020202020204" pitchFamily="34" charset="0"/>
                <a:cs typeface="Arial" panose="020B0604020202020204" pitchFamily="34" charset="0"/>
              </a:rPr>
              <a:t>Issues specific to disability in survey research</a:t>
            </a:r>
          </a:p>
          <a:p>
            <a:pPr marL="457200" indent="-457200">
              <a:buFont typeface="+mj-lt"/>
              <a:buAutoNum type="arabicPeriod"/>
            </a:pPr>
            <a:endParaRPr lang="en-US" sz="2500" dirty="0">
              <a:latin typeface="Arial" panose="020B0604020202020204" pitchFamily="34" charset="0"/>
              <a:cs typeface="Arial" panose="020B0604020202020204" pitchFamily="34" charset="0"/>
            </a:endParaRPr>
          </a:p>
          <a:p>
            <a:pPr marL="457200" indent="-457200">
              <a:buFont typeface="+mj-lt"/>
              <a:buAutoNum type="arabicPeriod"/>
            </a:pPr>
            <a:r>
              <a:rPr lang="en-US" sz="2500" dirty="0">
                <a:latin typeface="Arial" panose="020B0604020202020204" pitchFamily="34" charset="0"/>
                <a:cs typeface="Arial" panose="020B0604020202020204" pitchFamily="34" charset="0"/>
              </a:rPr>
              <a:t>Basic statistical applications that relate to disability</a:t>
            </a:r>
          </a:p>
          <a:p>
            <a:endParaRPr lang="en-US" sz="2500" dirty="0">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522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8727B7-B814-D84D-88D3-67A85E6CEBCC}"/>
              </a:ext>
            </a:extLst>
          </p:cNvPr>
          <p:cNvSpPr>
            <a:spLocks noGrp="1"/>
          </p:cNvSpPr>
          <p:nvPr>
            <p:ph type="title"/>
          </p:nvPr>
        </p:nvSpPr>
        <p:spPr>
          <a:xfrm>
            <a:off x="1216152" y="594360"/>
            <a:ext cx="10515600" cy="878459"/>
          </a:xfrm>
        </p:spPr>
        <p:txBody>
          <a:bodyPr anchor="b">
            <a:noAutofit/>
          </a:bodyPr>
          <a:lstStyle/>
          <a:p>
            <a:r>
              <a:rPr lang="en-US" dirty="0"/>
              <a:t>A Few Considerations</a:t>
            </a:r>
          </a:p>
        </p:txBody>
      </p:sp>
      <p:sp>
        <p:nvSpPr>
          <p:cNvPr id="4" name="Subtitle 3">
            <a:extLst>
              <a:ext uri="{FF2B5EF4-FFF2-40B4-BE49-F238E27FC236}">
                <a16:creationId xmlns:a16="http://schemas.microsoft.com/office/drawing/2014/main" id="{E4A76781-52E2-AB48-8139-CFEB2E80CE21}"/>
              </a:ext>
            </a:extLst>
          </p:cNvPr>
          <p:cNvSpPr>
            <a:spLocks noGrp="1"/>
          </p:cNvSpPr>
          <p:nvPr>
            <p:ph type="body" sz="quarter" idx="10"/>
          </p:nvPr>
        </p:nvSpPr>
        <p:spPr/>
        <p:txBody>
          <a:bodyPr>
            <a:normAutofit/>
          </a:bodyPr>
          <a:lstStyle/>
          <a:p>
            <a:pPr>
              <a:spcBef>
                <a:spcPts val="1000"/>
              </a:spcBef>
            </a:pPr>
            <a:r>
              <a:rPr lang="en-US" sz="2500" dirty="0">
                <a:latin typeface="Arial" panose="020B0604020202020204" pitchFamily="34" charset="0"/>
                <a:cs typeface="Arial" panose="020B0604020202020204" pitchFamily="34" charset="0"/>
              </a:rPr>
              <a:t>Accessibility</a:t>
            </a:r>
          </a:p>
          <a:p>
            <a:pPr>
              <a:spcBef>
                <a:spcPts val="1000"/>
              </a:spcBef>
            </a:pPr>
            <a:endParaRPr lang="en-US" sz="2500" dirty="0">
              <a:latin typeface="Arial" panose="020B0604020202020204" pitchFamily="34" charset="0"/>
              <a:cs typeface="Arial" panose="020B0604020202020204" pitchFamily="34" charset="0"/>
            </a:endParaRPr>
          </a:p>
          <a:p>
            <a:pPr>
              <a:spcBef>
                <a:spcPts val="1000"/>
              </a:spcBef>
            </a:pPr>
            <a:r>
              <a:rPr lang="en-US" sz="2500" dirty="0">
                <a:latin typeface="Arial" panose="020B0604020202020204" pitchFamily="34" charset="0"/>
                <a:cs typeface="Arial" panose="020B0604020202020204" pitchFamily="34" charset="0"/>
              </a:rPr>
              <a:t>Language use: Person-first versus identity-first language</a:t>
            </a:r>
          </a:p>
          <a:p>
            <a:pPr>
              <a:spcBef>
                <a:spcPts val="1000"/>
              </a:spcBef>
            </a:pPr>
            <a:endParaRPr lang="en-US" sz="2500" dirty="0">
              <a:latin typeface="Arial" panose="020B0604020202020204" pitchFamily="34" charset="0"/>
              <a:cs typeface="Arial" panose="020B0604020202020204" pitchFamily="34" charset="0"/>
            </a:endParaRPr>
          </a:p>
          <a:p>
            <a:pPr>
              <a:spcBef>
                <a:spcPts val="1000"/>
              </a:spcBef>
            </a:pPr>
            <a:r>
              <a:rPr lang="en-US" sz="2500" dirty="0">
                <a:latin typeface="Arial" panose="020B0604020202020204" pitchFamily="34" charset="0"/>
                <a:cs typeface="Arial" panose="020B0604020202020204" pitchFamily="34" charset="0"/>
              </a:rPr>
              <a:t>Numbers provided as examples throughout, may not be most recent</a:t>
            </a:r>
          </a:p>
          <a:p>
            <a:pPr>
              <a:spcBef>
                <a:spcPts val="1000"/>
              </a:spcBef>
            </a:pPr>
            <a:endParaRPr lang="en-US" sz="2500" dirty="0">
              <a:latin typeface="Arial" panose="020B0604020202020204" pitchFamily="34" charset="0"/>
              <a:cs typeface="Arial" panose="020B0604020202020204" pitchFamily="34" charset="0"/>
            </a:endParaRPr>
          </a:p>
          <a:p>
            <a:pPr>
              <a:spcBef>
                <a:spcPts val="1000"/>
              </a:spcBef>
            </a:pPr>
            <a:r>
              <a:rPr lang="en-US" sz="2500" dirty="0">
                <a:latin typeface="Arial" panose="020B0604020202020204" pitchFamily="34" charset="0"/>
                <a:cs typeface="Arial" panose="020B0604020202020204" pitchFamily="34" charset="0"/>
              </a:rPr>
              <a:t>Statistics may vary across sources</a:t>
            </a:r>
          </a:p>
        </p:txBody>
      </p:sp>
    </p:spTree>
    <p:extLst>
      <p:ext uri="{BB962C8B-B14F-4D97-AF65-F5344CB8AC3E}">
        <p14:creationId xmlns:p14="http://schemas.microsoft.com/office/powerpoint/2010/main" val="113273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6FC1-1DB3-8144-83E7-0CF82C70C815}"/>
              </a:ext>
            </a:extLst>
          </p:cNvPr>
          <p:cNvSpPr>
            <a:spLocks noGrp="1"/>
          </p:cNvSpPr>
          <p:nvPr>
            <p:ph type="title"/>
          </p:nvPr>
        </p:nvSpPr>
        <p:spPr>
          <a:xfrm>
            <a:off x="6096001" y="571505"/>
            <a:ext cx="5481484" cy="870271"/>
          </a:xfrm>
        </p:spPr>
        <p:txBody>
          <a:bodyPr/>
          <a:lstStyle/>
          <a:p>
            <a:r>
              <a:rPr lang="en-US" dirty="0"/>
              <a:t>Contact Information</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7162"/>
          <a:stretch/>
        </p:blipFill>
        <p:spPr>
          <a:xfrm>
            <a:off x="0" y="0"/>
            <a:ext cx="5536557" cy="6858000"/>
          </a:xfrm>
          <a:prstGeom prst="rect">
            <a:avLst/>
          </a:prstGeom>
        </p:spPr>
      </p:pic>
      <p:sp>
        <p:nvSpPr>
          <p:cNvPr id="10" name="TextBox 9">
            <a:extLst>
              <a:ext uri="{FF2B5EF4-FFF2-40B4-BE49-F238E27FC236}">
                <a16:creationId xmlns:a16="http://schemas.microsoft.com/office/drawing/2014/main" id="{F8764F5F-43FC-44CC-B9E0-9E020CFFE364}"/>
              </a:ext>
            </a:extLst>
          </p:cNvPr>
          <p:cNvSpPr txBox="1"/>
          <p:nvPr/>
        </p:nvSpPr>
        <p:spPr>
          <a:xfrm>
            <a:off x="5536557" y="1504572"/>
            <a:ext cx="6440129" cy="4637744"/>
          </a:xfrm>
          <a:prstGeom prst="rect">
            <a:avLst/>
          </a:prstGeom>
          <a:noFill/>
        </p:spPr>
        <p:txBody>
          <a:bodyPr wrap="square">
            <a:spAutoFit/>
          </a:bodyPr>
          <a:lstStyle/>
          <a:p>
            <a:pPr algn="ctr">
              <a:lnSpc>
                <a:spcPct val="150000"/>
              </a:lnSpc>
            </a:pPr>
            <a:r>
              <a:rPr lang="en-US" sz="2500" dirty="0">
                <a:latin typeface="Arial" panose="020B0604020202020204" pitchFamily="34" charset="0"/>
                <a:cs typeface="Arial" panose="020B0604020202020204" pitchFamily="34" charset="0"/>
              </a:rPr>
              <a:t>Website: </a:t>
            </a:r>
            <a:r>
              <a:rPr lang="en-US" sz="2500" dirty="0">
                <a:latin typeface="Arial" panose="020B0604020202020204" pitchFamily="34" charset="0"/>
                <a:cs typeface="Arial" panose="020B0604020202020204" pitchFamily="34" charset="0"/>
                <a:hlinkClick r:id="rId3"/>
              </a:rPr>
              <a:t>https://researchondisability.org/</a:t>
            </a:r>
            <a:r>
              <a:rPr lang="en-US" sz="2500" dirty="0">
                <a:latin typeface="Arial" panose="020B0604020202020204" pitchFamily="34" charset="0"/>
                <a:cs typeface="Arial" panose="020B0604020202020204" pitchFamily="34" charset="0"/>
              </a:rPr>
              <a:t> </a:t>
            </a:r>
          </a:p>
          <a:p>
            <a:pPr marL="0" indent="0" algn="ctr">
              <a:lnSpc>
                <a:spcPct val="150000"/>
              </a:lnSpc>
              <a:buNone/>
            </a:pPr>
            <a:r>
              <a:rPr lang="en-US" sz="2500" dirty="0">
                <a:latin typeface="Arial" panose="020B0604020202020204" pitchFamily="34" charset="0"/>
                <a:cs typeface="Arial" panose="020B0604020202020204" pitchFamily="34" charset="0"/>
              </a:rPr>
              <a:t>Email: </a:t>
            </a:r>
            <a:r>
              <a:rPr lang="en-US" sz="2500" dirty="0">
                <a:latin typeface="Arial" panose="020B0604020202020204" pitchFamily="34" charset="0"/>
                <a:cs typeface="Arial" panose="020B0604020202020204" pitchFamily="34" charset="0"/>
                <a:hlinkClick r:id="rId4"/>
              </a:rPr>
              <a:t>disability.statistics@unh.edu</a:t>
            </a:r>
            <a:r>
              <a:rPr lang="en-US" sz="2500" dirty="0">
                <a:latin typeface="Arial" panose="020B0604020202020204" pitchFamily="34" charset="0"/>
                <a:cs typeface="Arial" panose="020B0604020202020204" pitchFamily="34" charset="0"/>
              </a:rPr>
              <a:t> </a:t>
            </a:r>
          </a:p>
          <a:p>
            <a:pPr marL="0" indent="0" algn="ctr">
              <a:lnSpc>
                <a:spcPct val="150000"/>
              </a:lnSpc>
              <a:buNone/>
            </a:pPr>
            <a:endParaRPr lang="en-US" sz="2500" dirty="0">
              <a:latin typeface="Arial" panose="020B0604020202020204" pitchFamily="34" charset="0"/>
              <a:cs typeface="Arial" panose="020B0604020202020204" pitchFamily="34" charset="0"/>
            </a:endParaRPr>
          </a:p>
          <a:p>
            <a:pPr marL="0" indent="0" algn="ctr">
              <a:lnSpc>
                <a:spcPct val="150000"/>
              </a:lnSpc>
              <a:buNone/>
            </a:pPr>
            <a:r>
              <a:rPr lang="en-US" sz="2500" dirty="0">
                <a:latin typeface="Arial" panose="020B0604020202020204" pitchFamily="34" charset="0"/>
                <a:cs typeface="Arial" panose="020B0604020202020204" pitchFamily="34" charset="0"/>
              </a:rPr>
              <a:t>Mailing Address:</a:t>
            </a:r>
          </a:p>
          <a:p>
            <a:pPr marL="0" indent="0" algn="ctr">
              <a:lnSpc>
                <a:spcPct val="150000"/>
              </a:lnSpc>
              <a:buNone/>
            </a:pPr>
            <a:r>
              <a:rPr lang="en-US" sz="2500" dirty="0">
                <a:latin typeface="Arial" panose="020B0604020202020204" pitchFamily="34" charset="0"/>
                <a:cs typeface="Arial" panose="020B0604020202020204" pitchFamily="34" charset="0"/>
              </a:rPr>
              <a:t>Institute on Disability</a:t>
            </a:r>
          </a:p>
          <a:p>
            <a:pPr marL="0" indent="0" algn="ctr">
              <a:lnSpc>
                <a:spcPct val="150000"/>
              </a:lnSpc>
              <a:buNone/>
            </a:pPr>
            <a:r>
              <a:rPr lang="en-US" sz="2500" dirty="0">
                <a:latin typeface="Arial" panose="020B0604020202020204" pitchFamily="34" charset="0"/>
                <a:cs typeface="Arial" panose="020B0604020202020204" pitchFamily="34" charset="0"/>
              </a:rPr>
              <a:t>University of New Hampshire</a:t>
            </a:r>
          </a:p>
          <a:p>
            <a:pPr marL="0" indent="0" algn="ctr">
              <a:lnSpc>
                <a:spcPct val="150000"/>
              </a:lnSpc>
              <a:buNone/>
            </a:pPr>
            <a:r>
              <a:rPr lang="en-US" sz="2500" dirty="0">
                <a:latin typeface="Arial" panose="020B0604020202020204" pitchFamily="34" charset="0"/>
                <a:cs typeface="Arial" panose="020B0604020202020204" pitchFamily="34" charset="0"/>
              </a:rPr>
              <a:t>10 West Edge Drive, Suite 101</a:t>
            </a:r>
          </a:p>
          <a:p>
            <a:pPr marL="0" indent="0" algn="ctr">
              <a:lnSpc>
                <a:spcPct val="150000"/>
              </a:lnSpc>
              <a:buNone/>
            </a:pPr>
            <a:r>
              <a:rPr lang="en-US" sz="2500" dirty="0">
                <a:latin typeface="Arial" panose="020B0604020202020204" pitchFamily="34" charset="0"/>
                <a:cs typeface="Arial" panose="020B0604020202020204" pitchFamily="34" charset="0"/>
              </a:rPr>
              <a:t>Durham, NH  03824</a:t>
            </a:r>
          </a:p>
        </p:txBody>
      </p:sp>
    </p:spTree>
    <p:extLst>
      <p:ext uri="{BB962C8B-B14F-4D97-AF65-F5344CB8AC3E}">
        <p14:creationId xmlns:p14="http://schemas.microsoft.com/office/powerpoint/2010/main" val="2147941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CCC8-9B6A-43AB-92F8-376A213F4153}"/>
              </a:ext>
            </a:extLst>
          </p:cNvPr>
          <p:cNvSpPr>
            <a:spLocks noGrp="1"/>
          </p:cNvSpPr>
          <p:nvPr>
            <p:ph type="title"/>
          </p:nvPr>
        </p:nvSpPr>
        <p:spPr/>
        <p:txBody>
          <a:bodyPr/>
          <a:lstStyle/>
          <a:p>
            <a:r>
              <a:rPr lang="en-US" dirty="0"/>
              <a:t>Acknowledgement</a:t>
            </a:r>
          </a:p>
        </p:txBody>
      </p:sp>
      <p:sp>
        <p:nvSpPr>
          <p:cNvPr id="3" name="Text Placeholder 2">
            <a:extLst>
              <a:ext uri="{FF2B5EF4-FFF2-40B4-BE49-F238E27FC236}">
                <a16:creationId xmlns:a16="http://schemas.microsoft.com/office/drawing/2014/main" id="{0AEC96AA-8F94-4CB5-A79D-7B7EAFAD0A7F}"/>
              </a:ext>
            </a:extLst>
          </p:cNvPr>
          <p:cNvSpPr>
            <a:spLocks noGrp="1"/>
          </p:cNvSpPr>
          <p:nvPr>
            <p:ph type="body" sz="quarter" idx="10"/>
          </p:nvPr>
        </p:nvSpPr>
        <p:spPr/>
        <p:txBody>
          <a:bodyPr/>
          <a:lstStyle/>
          <a:p>
            <a:pPr indent="0">
              <a:lnSpc>
                <a:spcPct val="100000"/>
              </a:lnSpc>
              <a:buNone/>
            </a:pPr>
            <a:r>
              <a:rPr lang="en-US" sz="2500" dirty="0">
                <a:effectLst/>
                <a:latin typeface="Arial" panose="020B0604020202020204" pitchFamily="34" charset="0"/>
                <a:ea typeface="Calibri" panose="020F0502020204030204" pitchFamily="34" charset="0"/>
                <a:cs typeface="Arial" panose="020B0604020202020204" pitchFamily="34" charset="0"/>
              </a:rPr>
              <a:t>Funding for developing this curriculum was provided by the Rehabilitation Research and Training Center (RRTC) on Disability Statistics and Demographics (</a:t>
            </a:r>
            <a:r>
              <a:rPr lang="en-US" sz="2500" dirty="0" err="1">
                <a:effectLst/>
                <a:latin typeface="Arial" panose="020B0604020202020204" pitchFamily="34" charset="0"/>
                <a:ea typeface="Calibri" panose="020F0502020204030204" pitchFamily="34" charset="0"/>
                <a:cs typeface="Arial" panose="020B0604020202020204" pitchFamily="34" charset="0"/>
              </a:rPr>
              <a:t>statsRRTC</a:t>
            </a:r>
            <a:r>
              <a:rPr lang="en-US" sz="2500" dirty="0">
                <a:effectLst/>
                <a:latin typeface="Arial" panose="020B0604020202020204" pitchFamily="34" charset="0"/>
                <a:ea typeface="Calibri" panose="020F0502020204030204" pitchFamily="34" charset="0"/>
                <a:cs typeface="Arial" panose="020B0604020202020204" pitchFamily="34" charset="0"/>
              </a:rPr>
              <a:t>) at the University of New Hampshire, </a:t>
            </a:r>
            <a:r>
              <a:rPr lang="en-US" sz="2500" dirty="0">
                <a:latin typeface="Arial" panose="020B0604020202020204" pitchFamily="34" charset="0"/>
                <a:cs typeface="Arial" panose="020B0604020202020204" pitchFamily="34" charset="0"/>
              </a:rPr>
              <a:t>funded by the U.S. Department of Health and Human Services (DHHS), Administration for Community Living, National Institute on Disability, Independent Living, and Rehabilitation Research (NIDILRR), grant number 90RTGE0001. The information developed by the </a:t>
            </a:r>
            <a:r>
              <a:rPr lang="en-US" sz="2500" dirty="0" err="1">
                <a:latin typeface="Arial" panose="020B0604020202020204" pitchFamily="34" charset="0"/>
                <a:cs typeface="Arial" panose="020B0604020202020204" pitchFamily="34" charset="0"/>
              </a:rPr>
              <a:t>StatsRRTC</a:t>
            </a:r>
            <a:r>
              <a:rPr lang="en-US" sz="2500" dirty="0">
                <a:latin typeface="Arial" panose="020B0604020202020204" pitchFamily="34" charset="0"/>
                <a:cs typeface="Arial" panose="020B0604020202020204" pitchFamily="34" charset="0"/>
              </a:rPr>
              <a:t> does not necessarily represent the policies of the DHHS, and you should not assume endorsement by the Federal Government (Edgar, 75.620 (b)).</a:t>
            </a:r>
            <a:endParaRPr lang="en-US" sz="2500"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pPr>
            <a:endParaRPr lang="en-US" sz="2500" dirty="0"/>
          </a:p>
        </p:txBody>
      </p:sp>
    </p:spTree>
    <p:extLst>
      <p:ext uri="{BB962C8B-B14F-4D97-AF65-F5344CB8AC3E}">
        <p14:creationId xmlns:p14="http://schemas.microsoft.com/office/powerpoint/2010/main" val="156494537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HPowerpointTemplateWHITE1  -  Read-Only" id="{63B5605D-EC25-401F-BB01-4F26CDC26DEB}" vid="{1D341EF9-CACC-4201-999D-88C7ACF3B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2267</TotalTime>
  <Words>329</Words>
  <Application>Microsoft Office PowerPoint</Application>
  <PresentationFormat>Widescreen</PresentationFormat>
  <Paragraphs>54</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Segoe UI</vt:lpstr>
      <vt:lpstr>Source Sans Pro</vt:lpstr>
      <vt:lpstr>Source Sans Pro Light</vt:lpstr>
      <vt:lpstr>1_Custom Design</vt:lpstr>
      <vt:lpstr>Disability Statistics Curriculum  </vt:lpstr>
      <vt:lpstr>Your instructors</vt:lpstr>
      <vt:lpstr>PowerPoint Presentation</vt:lpstr>
      <vt:lpstr>PowerPoint Presentation</vt:lpstr>
      <vt:lpstr>Expected Outcomes</vt:lpstr>
      <vt:lpstr>A Few Considerations</vt:lpstr>
      <vt:lpstr>Contact Information</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Giesta, Pedro</dc:creator>
  <cp:lastModifiedBy>Paul, Shreya</cp:lastModifiedBy>
  <cp:revision>144</cp:revision>
  <dcterms:created xsi:type="dcterms:W3CDTF">2018-11-28T17:31:55Z</dcterms:created>
  <dcterms:modified xsi:type="dcterms:W3CDTF">2021-04-30T19:35:44Z</dcterms:modified>
</cp:coreProperties>
</file>