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711" r:id="rId3"/>
    <p:sldId id="461" r:id="rId4"/>
    <p:sldId id="456" r:id="rId5"/>
    <p:sldId id="455" r:id="rId6"/>
    <p:sldId id="715" r:id="rId7"/>
    <p:sldId id="712" r:id="rId8"/>
    <p:sldId id="257" r:id="rId9"/>
    <p:sldId id="457" r:id="rId10"/>
    <p:sldId id="713" r:id="rId11"/>
    <p:sldId id="714" r:id="rId12"/>
    <p:sldId id="267" r:id="rId1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0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881C20-4967-4301-A8EF-A2DEE86B17C6}" v="2" dt="2021-02-01T21:29:26.28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72" autoAdjust="0"/>
  </p:normalViewPr>
  <p:slideViewPr>
    <p:cSldViewPr>
      <p:cViewPr varScale="1">
        <p:scale>
          <a:sx n="55" d="100"/>
          <a:sy n="55" d="100"/>
        </p:scale>
        <p:origin x="1528" y="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2544D0-7983-49EE-B84E-0C12620656A3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DA687-1DD1-4D5A-8716-499AAA309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734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DA687-1DD1-4D5A-8716-499AAA309AC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9461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DA687-1DD1-4D5A-8716-499AAA309AC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482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DA687-1DD1-4D5A-8716-499AAA309AC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034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DA687-1DD1-4D5A-8716-499AAA309AC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72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DA687-1DD1-4D5A-8716-499AAA309AC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27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DA687-1DD1-4D5A-8716-499AAA309AC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202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DA687-1DD1-4D5A-8716-499AAA309AC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974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DA687-1DD1-4D5A-8716-499AAA309AC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020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DA687-1DD1-4D5A-8716-499AAA309AC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1550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DA687-1DD1-4D5A-8716-499AAA309AC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521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C4D1EB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C4D1EB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C4D1EB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19120" y="1556639"/>
            <a:ext cx="2905759" cy="7543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C4D1EB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69160" y="1916876"/>
            <a:ext cx="5805678" cy="15449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health.gov/healthypeople/about/healthy-people-2030-framework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chs/nhis/index.htm" TargetMode="External"/><Relationship Id="rId2" Type="http://schemas.openxmlformats.org/officeDocument/2006/relationships/hyperlink" Target="http://www.washingtongroup-disability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dc.gov/nchs/hus/index.htmongroup-disability.com/" TargetMode="External"/><Relationship Id="rId4" Type="http://schemas.openxmlformats.org/officeDocument/2006/relationships/hyperlink" Target="https://www.cdc.gov/nchs/nhanes/index.htm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8" y="0"/>
            <a:ext cx="509905" cy="1186180"/>
          </a:xfrm>
          <a:custGeom>
            <a:avLst/>
            <a:gdLst/>
            <a:ahLst/>
            <a:cxnLst/>
            <a:rect l="l" t="t" r="r" b="b"/>
            <a:pathLst>
              <a:path w="509905" h="1186180">
                <a:moveTo>
                  <a:pt x="509317" y="0"/>
                </a:moveTo>
                <a:lnTo>
                  <a:pt x="0" y="0"/>
                </a:lnTo>
                <a:lnTo>
                  <a:pt x="0" y="1185767"/>
                </a:lnTo>
                <a:lnTo>
                  <a:pt x="362928" y="1185767"/>
                </a:lnTo>
                <a:lnTo>
                  <a:pt x="509317" y="0"/>
                </a:lnTo>
                <a:close/>
              </a:path>
            </a:pathLst>
          </a:custGeom>
          <a:solidFill>
            <a:srgbClr val="0068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8150" y="0"/>
            <a:ext cx="878840" cy="1186180"/>
          </a:xfrm>
          <a:custGeom>
            <a:avLst/>
            <a:gdLst/>
            <a:ahLst/>
            <a:cxnLst/>
            <a:rect l="l" t="t" r="r" b="b"/>
            <a:pathLst>
              <a:path w="878840" h="1186180">
                <a:moveTo>
                  <a:pt x="878549" y="0"/>
                </a:moveTo>
                <a:lnTo>
                  <a:pt x="147324" y="0"/>
                </a:lnTo>
                <a:lnTo>
                  <a:pt x="0" y="1185767"/>
                </a:lnTo>
                <a:lnTo>
                  <a:pt x="520118" y="1185767"/>
                </a:lnTo>
                <a:lnTo>
                  <a:pt x="878549" y="0"/>
                </a:lnTo>
                <a:close/>
              </a:path>
            </a:pathLst>
          </a:custGeom>
          <a:solidFill>
            <a:srgbClr val="005B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3686" y="0"/>
            <a:ext cx="152400" cy="1186180"/>
          </a:xfrm>
          <a:custGeom>
            <a:avLst/>
            <a:gdLst/>
            <a:ahLst/>
            <a:cxnLst/>
            <a:rect l="l" t="t" r="r" b="b"/>
            <a:pathLst>
              <a:path w="152400" h="1186180">
                <a:moveTo>
                  <a:pt x="151788" y="0"/>
                </a:moveTo>
                <a:lnTo>
                  <a:pt x="146388" y="0"/>
                </a:lnTo>
                <a:lnTo>
                  <a:pt x="0" y="1185767"/>
                </a:lnTo>
                <a:lnTo>
                  <a:pt x="4463" y="1185767"/>
                </a:lnTo>
                <a:lnTo>
                  <a:pt x="151788" y="0"/>
                </a:lnTo>
                <a:close/>
              </a:path>
            </a:pathLst>
          </a:custGeom>
          <a:solidFill>
            <a:srgbClr val="0068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0068" y="0"/>
            <a:ext cx="1445895" cy="1186180"/>
          </a:xfrm>
          <a:custGeom>
            <a:avLst/>
            <a:gdLst/>
            <a:ahLst/>
            <a:cxnLst/>
            <a:rect l="l" t="t" r="r" b="b"/>
            <a:pathLst>
              <a:path w="1445895" h="1186180">
                <a:moveTo>
                  <a:pt x="1445352" y="0"/>
                </a:moveTo>
                <a:lnTo>
                  <a:pt x="359331" y="0"/>
                </a:lnTo>
                <a:lnTo>
                  <a:pt x="0" y="1185767"/>
                </a:lnTo>
                <a:lnTo>
                  <a:pt x="773446" y="1185767"/>
                </a:lnTo>
                <a:lnTo>
                  <a:pt x="1445352" y="0"/>
                </a:lnTo>
                <a:close/>
              </a:path>
            </a:pathLst>
          </a:custGeom>
          <a:solidFill>
            <a:srgbClr val="0075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8268" y="0"/>
            <a:ext cx="361315" cy="1186180"/>
          </a:xfrm>
          <a:custGeom>
            <a:avLst/>
            <a:gdLst/>
            <a:ahLst/>
            <a:cxnLst/>
            <a:rect l="l" t="t" r="r" b="b"/>
            <a:pathLst>
              <a:path w="361315" h="1186180">
                <a:moveTo>
                  <a:pt x="361131" y="0"/>
                </a:moveTo>
                <a:lnTo>
                  <a:pt x="358431" y="0"/>
                </a:lnTo>
                <a:lnTo>
                  <a:pt x="0" y="1185767"/>
                </a:lnTo>
                <a:lnTo>
                  <a:pt x="1799" y="1185767"/>
                </a:lnTo>
                <a:lnTo>
                  <a:pt x="361131" y="0"/>
                </a:lnTo>
                <a:close/>
              </a:path>
            </a:pathLst>
          </a:custGeom>
          <a:solidFill>
            <a:srgbClr val="0068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68013" y="0"/>
            <a:ext cx="1591945" cy="1186180"/>
          </a:xfrm>
          <a:custGeom>
            <a:avLst/>
            <a:gdLst/>
            <a:ahLst/>
            <a:cxnLst/>
            <a:rect l="l" t="t" r="r" b="b"/>
            <a:pathLst>
              <a:path w="1591945" h="1186180">
                <a:moveTo>
                  <a:pt x="1591777" y="0"/>
                </a:moveTo>
                <a:lnTo>
                  <a:pt x="673706" y="0"/>
                </a:lnTo>
                <a:lnTo>
                  <a:pt x="0" y="1185767"/>
                </a:lnTo>
                <a:lnTo>
                  <a:pt x="654845" y="1185767"/>
                </a:lnTo>
                <a:lnTo>
                  <a:pt x="1591777" y="0"/>
                </a:lnTo>
                <a:close/>
              </a:path>
            </a:pathLst>
          </a:custGeom>
          <a:solidFill>
            <a:srgbClr val="0068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63514" y="0"/>
            <a:ext cx="678815" cy="1186180"/>
          </a:xfrm>
          <a:custGeom>
            <a:avLst/>
            <a:gdLst/>
            <a:ahLst/>
            <a:cxnLst/>
            <a:rect l="l" t="t" r="r" b="b"/>
            <a:pathLst>
              <a:path w="678814" h="1186180">
                <a:moveTo>
                  <a:pt x="678205" y="0"/>
                </a:moveTo>
                <a:lnTo>
                  <a:pt x="671906" y="0"/>
                </a:lnTo>
                <a:lnTo>
                  <a:pt x="0" y="1185767"/>
                </a:lnTo>
                <a:lnTo>
                  <a:pt x="4499" y="1185767"/>
                </a:lnTo>
                <a:lnTo>
                  <a:pt x="678205" y="0"/>
                </a:lnTo>
                <a:close/>
              </a:path>
            </a:pathLst>
          </a:custGeom>
          <a:solidFill>
            <a:srgbClr val="0068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29157" y="0"/>
            <a:ext cx="1276985" cy="1186180"/>
          </a:xfrm>
          <a:custGeom>
            <a:avLst/>
            <a:gdLst/>
            <a:ahLst/>
            <a:cxnLst/>
            <a:rect l="l" t="t" r="r" b="b"/>
            <a:pathLst>
              <a:path w="1276985" h="1186180">
                <a:moveTo>
                  <a:pt x="1276467" y="0"/>
                </a:moveTo>
                <a:lnTo>
                  <a:pt x="940496" y="0"/>
                </a:lnTo>
                <a:lnTo>
                  <a:pt x="0" y="1185767"/>
                </a:lnTo>
                <a:lnTo>
                  <a:pt x="238930" y="1185767"/>
                </a:lnTo>
                <a:lnTo>
                  <a:pt x="1276467" y="0"/>
                </a:lnTo>
                <a:close/>
              </a:path>
            </a:pathLst>
          </a:custGeom>
          <a:solidFill>
            <a:srgbClr val="0077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22858" y="0"/>
            <a:ext cx="946785" cy="1186180"/>
          </a:xfrm>
          <a:custGeom>
            <a:avLst/>
            <a:gdLst/>
            <a:ahLst/>
            <a:cxnLst/>
            <a:rect l="l" t="t" r="r" b="b"/>
            <a:pathLst>
              <a:path w="946785" h="1186180">
                <a:moveTo>
                  <a:pt x="946795" y="0"/>
                </a:moveTo>
                <a:lnTo>
                  <a:pt x="936932" y="0"/>
                </a:lnTo>
                <a:lnTo>
                  <a:pt x="0" y="1185767"/>
                </a:lnTo>
                <a:lnTo>
                  <a:pt x="6299" y="1185767"/>
                </a:lnTo>
                <a:lnTo>
                  <a:pt x="946795" y="0"/>
                </a:lnTo>
                <a:close/>
              </a:path>
            </a:pathLst>
          </a:custGeom>
          <a:solidFill>
            <a:srgbClr val="0068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79786" y="0"/>
            <a:ext cx="2824480" cy="1186180"/>
          </a:xfrm>
          <a:custGeom>
            <a:avLst/>
            <a:gdLst/>
            <a:ahLst/>
            <a:cxnLst/>
            <a:rect l="l" t="t" r="r" b="b"/>
            <a:pathLst>
              <a:path w="2824479" h="1186180">
                <a:moveTo>
                  <a:pt x="2824223" y="0"/>
                </a:moveTo>
                <a:lnTo>
                  <a:pt x="1041100" y="0"/>
                </a:lnTo>
                <a:lnTo>
                  <a:pt x="0" y="1185767"/>
                </a:lnTo>
                <a:lnTo>
                  <a:pt x="1269268" y="1185767"/>
                </a:lnTo>
                <a:lnTo>
                  <a:pt x="2824223" y="0"/>
                </a:lnTo>
                <a:close/>
              </a:path>
            </a:pathLst>
          </a:custGeom>
          <a:solidFill>
            <a:srgbClr val="0082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68088" y="0"/>
            <a:ext cx="1052830" cy="1186180"/>
          </a:xfrm>
          <a:custGeom>
            <a:avLst/>
            <a:gdLst/>
            <a:ahLst/>
            <a:cxnLst/>
            <a:rect l="l" t="t" r="r" b="b"/>
            <a:pathLst>
              <a:path w="1052829" h="1186180">
                <a:moveTo>
                  <a:pt x="1052798" y="0"/>
                </a:moveTo>
                <a:lnTo>
                  <a:pt x="1037536" y="0"/>
                </a:lnTo>
                <a:lnTo>
                  <a:pt x="0" y="1185767"/>
                </a:lnTo>
                <a:lnTo>
                  <a:pt x="11698" y="1185767"/>
                </a:lnTo>
                <a:lnTo>
                  <a:pt x="1052798" y="0"/>
                </a:lnTo>
                <a:close/>
              </a:path>
            </a:pathLst>
          </a:custGeom>
          <a:solidFill>
            <a:srgbClr val="0068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62552" y="0"/>
            <a:ext cx="2483485" cy="1186180"/>
          </a:xfrm>
          <a:custGeom>
            <a:avLst/>
            <a:gdLst/>
            <a:ahLst/>
            <a:cxnLst/>
            <a:rect l="l" t="t" r="r" b="b"/>
            <a:pathLst>
              <a:path w="2483485" h="1186180">
                <a:moveTo>
                  <a:pt x="2482889" y="0"/>
                </a:moveTo>
                <a:lnTo>
                  <a:pt x="1559454" y="0"/>
                </a:lnTo>
                <a:lnTo>
                  <a:pt x="0" y="1185767"/>
                </a:lnTo>
                <a:lnTo>
                  <a:pt x="657544" y="1185767"/>
                </a:lnTo>
                <a:lnTo>
                  <a:pt x="2482889" y="0"/>
                </a:lnTo>
                <a:close/>
              </a:path>
            </a:pathLst>
          </a:custGeom>
          <a:solidFill>
            <a:srgbClr val="0058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849054" y="0"/>
            <a:ext cx="1573530" cy="1186180"/>
          </a:xfrm>
          <a:custGeom>
            <a:avLst/>
            <a:gdLst/>
            <a:ahLst/>
            <a:cxnLst/>
            <a:rect l="l" t="t" r="r" b="b"/>
            <a:pathLst>
              <a:path w="1573529" h="1186180">
                <a:moveTo>
                  <a:pt x="1572952" y="0"/>
                </a:moveTo>
                <a:lnTo>
                  <a:pt x="1554955" y="0"/>
                </a:lnTo>
                <a:lnTo>
                  <a:pt x="0" y="1185767"/>
                </a:lnTo>
                <a:lnTo>
                  <a:pt x="13497" y="1185767"/>
                </a:lnTo>
                <a:lnTo>
                  <a:pt x="1572952" y="0"/>
                </a:lnTo>
                <a:close/>
              </a:path>
            </a:pathLst>
          </a:custGeom>
          <a:solidFill>
            <a:srgbClr val="0068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20097" y="0"/>
            <a:ext cx="4620260" cy="1186180"/>
          </a:xfrm>
          <a:custGeom>
            <a:avLst/>
            <a:gdLst/>
            <a:ahLst/>
            <a:cxnLst/>
            <a:rect l="l" t="t" r="r" b="b"/>
            <a:pathLst>
              <a:path w="4620259" h="1186180">
                <a:moveTo>
                  <a:pt x="4619945" y="0"/>
                </a:moveTo>
                <a:lnTo>
                  <a:pt x="1825344" y="0"/>
                </a:lnTo>
                <a:lnTo>
                  <a:pt x="0" y="1185767"/>
                </a:lnTo>
                <a:lnTo>
                  <a:pt x="4619945" y="1185767"/>
                </a:lnTo>
                <a:lnTo>
                  <a:pt x="4619945" y="0"/>
                </a:lnTo>
                <a:close/>
              </a:path>
            </a:pathLst>
          </a:custGeom>
          <a:solidFill>
            <a:srgbClr val="0068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791694" y="95234"/>
            <a:ext cx="1266604" cy="9687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499559" y="386561"/>
            <a:ext cx="485095" cy="4639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535940" y="146303"/>
            <a:ext cx="4547235" cy="393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B4C4E6"/>
                </a:solidFill>
                <a:latin typeface="Calibri"/>
                <a:cs typeface="Calibri"/>
              </a:rPr>
              <a:t>National </a:t>
            </a:r>
            <a:r>
              <a:rPr sz="2400" spc="-15" dirty="0">
                <a:solidFill>
                  <a:srgbClr val="B4C4E6"/>
                </a:solidFill>
                <a:latin typeface="Calibri"/>
                <a:cs typeface="Calibri"/>
              </a:rPr>
              <a:t>Center for </a:t>
            </a:r>
            <a:r>
              <a:rPr sz="2400" spc="-5" dirty="0">
                <a:solidFill>
                  <a:srgbClr val="B4C4E6"/>
                </a:solidFill>
                <a:latin typeface="Calibri"/>
                <a:cs typeface="Calibri"/>
              </a:rPr>
              <a:t>Health</a:t>
            </a:r>
            <a:r>
              <a:rPr sz="2400" spc="10" dirty="0">
                <a:solidFill>
                  <a:srgbClr val="B4C4E6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B4C4E6"/>
                </a:solidFill>
                <a:latin typeface="Calibri"/>
                <a:cs typeface="Calibri"/>
              </a:rPr>
              <a:t>Statistics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body" idx="1"/>
          </p:nvPr>
        </p:nvSpPr>
        <p:spPr>
          <a:xfrm>
            <a:off x="1669160" y="1916876"/>
            <a:ext cx="5805678" cy="14558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0485" marR="5080" indent="-58419" algn="ctr">
              <a:lnSpc>
                <a:spcPct val="138900"/>
              </a:lnSpc>
            </a:pPr>
            <a:r>
              <a:rPr spc="-5" dirty="0"/>
              <a:t>Disability Statistics </a:t>
            </a:r>
            <a:r>
              <a:rPr dirty="0"/>
              <a:t>at NCHS: </a:t>
            </a:r>
            <a:r>
              <a:rPr lang="en-US" dirty="0"/>
              <a:t>Data </a:t>
            </a:r>
            <a:r>
              <a:rPr lang="en-US" spc="-5" dirty="0"/>
              <a:t>a</a:t>
            </a:r>
            <a:r>
              <a:rPr spc="-5" dirty="0"/>
              <a:t>n</a:t>
            </a:r>
            <a:r>
              <a:rPr lang="en-US" spc="-5" dirty="0"/>
              <a:t>d Opportunities</a:t>
            </a:r>
            <a:endParaRPr spc="-5" dirty="0"/>
          </a:p>
        </p:txBody>
      </p:sp>
      <p:sp>
        <p:nvSpPr>
          <p:cNvPr id="20" name="object 20"/>
          <p:cNvSpPr/>
          <p:nvPr/>
        </p:nvSpPr>
        <p:spPr>
          <a:xfrm>
            <a:off x="152400" y="5743955"/>
            <a:ext cx="190500" cy="1432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533138" y="4570221"/>
            <a:ext cx="2822575" cy="383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Julie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D. </a:t>
            </a:r>
            <a:r>
              <a:rPr sz="24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Weeks,</a:t>
            </a:r>
            <a:r>
              <a:rPr sz="2400" b="1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Ph.D.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429000" y="5441151"/>
            <a:ext cx="5805678" cy="1046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209040" algn="ctr">
              <a:lnSpc>
                <a:spcPts val="1730"/>
              </a:lnSpc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Disability Statistics</a:t>
            </a:r>
            <a:r>
              <a:rPr lang="en-US"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 Compendium Annual Release</a:t>
            </a:r>
          </a:p>
          <a:p>
            <a:pPr marL="12700" marR="1209040" algn="ctr">
              <a:lnSpc>
                <a:spcPts val="1730"/>
              </a:lnSpc>
            </a:pPr>
            <a:r>
              <a:rPr lang="en-US"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Virtual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Meeting</a:t>
            </a:r>
            <a:endParaRPr sz="1600" dirty="0">
              <a:latin typeface="Times New Roman"/>
              <a:cs typeface="Times New Roman"/>
            </a:endParaRPr>
          </a:p>
          <a:p>
            <a:pPr marR="1193800" algn="ctr">
              <a:lnSpc>
                <a:spcPts val="1700"/>
              </a:lnSpc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February 1</a:t>
            </a:r>
            <a:r>
              <a:rPr lang="en-US"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16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20</a:t>
            </a:r>
            <a:r>
              <a:rPr lang="en-US"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21</a:t>
            </a: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50" dirty="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86511" y="4735066"/>
            <a:ext cx="3142488" cy="21229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304800"/>
            <a:ext cx="8584591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3600" spc="-5" dirty="0">
                <a:solidFill>
                  <a:srgbClr val="C0D4EF"/>
                </a:solidFill>
              </a:rPr>
              <a:t>Healthy People 2030</a:t>
            </a:r>
            <a:br>
              <a:rPr lang="en-US" sz="3600" spc="-5" dirty="0">
                <a:solidFill>
                  <a:srgbClr val="C0D4EF"/>
                </a:solidFill>
              </a:rPr>
            </a:br>
            <a:r>
              <a:rPr lang="en-US" sz="3600" spc="-5" dirty="0">
                <a:solidFill>
                  <a:srgbClr val="C0D4EF"/>
                </a:solidFill>
              </a:rPr>
              <a:t>Overall Health and Well-Being Measures</a:t>
            </a:r>
            <a:endParaRPr sz="3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1C218B-98E2-43E5-928A-76234459D641}"/>
              </a:ext>
            </a:extLst>
          </p:cNvPr>
          <p:cNvSpPr txBox="1"/>
          <p:nvPr/>
        </p:nvSpPr>
        <p:spPr>
          <a:xfrm>
            <a:off x="6248400" y="1677650"/>
            <a:ext cx="2667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Overall Health and Well-Being Measures (OHMs) are broad, global outcome measures intended to assess the </a:t>
            </a:r>
            <a:r>
              <a:rPr lang="en-US" sz="22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Healthy People 2030 vision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OHMs can be used to summarize and evaluate progress toward achieving Healthy People objectives.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E2D5F3-DD0E-4D78-B819-5F98565685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455" y="1607079"/>
            <a:ext cx="5849452" cy="4842212"/>
          </a:xfrm>
          <a:prstGeom prst="rect">
            <a:avLst/>
          </a:prstGeom>
        </p:spPr>
      </p:pic>
      <p:sp>
        <p:nvSpPr>
          <p:cNvPr id="7" name="Star: 5 Points 6">
            <a:extLst>
              <a:ext uri="{FF2B5EF4-FFF2-40B4-BE49-F238E27FC236}">
                <a16:creationId xmlns:a16="http://schemas.microsoft.com/office/drawing/2014/main" id="{F13AA97A-61C5-4676-BD25-B06FA1601185}"/>
              </a:ext>
            </a:extLst>
          </p:cNvPr>
          <p:cNvSpPr/>
          <p:nvPr/>
        </p:nvSpPr>
        <p:spPr>
          <a:xfrm>
            <a:off x="4572000" y="3505200"/>
            <a:ext cx="228600" cy="228600"/>
          </a:xfrm>
          <a:prstGeom prst="star5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88164BB0-61AC-4C81-84CE-AC69BC93106F}"/>
              </a:ext>
            </a:extLst>
          </p:cNvPr>
          <p:cNvSpPr/>
          <p:nvPr/>
        </p:nvSpPr>
        <p:spPr>
          <a:xfrm>
            <a:off x="2514600" y="5638800"/>
            <a:ext cx="228600" cy="228600"/>
          </a:xfrm>
          <a:prstGeom prst="star5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554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304800"/>
            <a:ext cx="8584591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3600" spc="-5" dirty="0">
                <a:solidFill>
                  <a:srgbClr val="C0D4EF"/>
                </a:solidFill>
              </a:rPr>
              <a:t>HP 2030 Data Table Template</a:t>
            </a:r>
            <a:endParaRPr sz="3600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A24770F-BA35-47ED-BFB3-7AE8C09CF3A5}"/>
              </a:ext>
            </a:extLst>
          </p:cNvPr>
          <p:cNvSpPr txBox="1">
            <a:spLocks/>
          </p:cNvSpPr>
          <p:nvPr/>
        </p:nvSpPr>
        <p:spPr>
          <a:xfrm>
            <a:off x="381000" y="1143000"/>
            <a:ext cx="8372605" cy="5562600"/>
          </a:xfrm>
          <a:prstGeom prst="rect">
            <a:avLst/>
          </a:prstGeom>
        </p:spPr>
        <p:txBody>
          <a:bodyPr wrap="square" lIns="0" tIns="0" rIns="0" bIns="0" numCol="3" spcCol="182880">
            <a:noAutofit/>
          </a:bodyPr>
          <a:lstStyle>
            <a:lvl1pPr marL="0">
              <a:defRPr sz="3600" b="1" i="0">
                <a:solidFill>
                  <a:schemeClr val="bg1"/>
                </a:solidFill>
                <a:latin typeface="Times New Roman"/>
                <a:ea typeface="+mn-ea"/>
                <a:cs typeface="Times New Roman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en-US" sz="1250" kern="0" dirty="0"/>
          </a:p>
          <a:p>
            <a:r>
              <a:rPr lang="en-US" sz="1250" kern="0" dirty="0"/>
              <a:t>Total</a:t>
            </a:r>
          </a:p>
          <a:p>
            <a:r>
              <a:rPr lang="en-US" sz="1250" kern="0" dirty="0"/>
              <a:t>Sex </a:t>
            </a:r>
          </a:p>
          <a:p>
            <a:pPr marL="171446" indent="-171446"/>
            <a:r>
              <a:rPr lang="en-US" sz="1250" kern="0" dirty="0"/>
              <a:t>	Male</a:t>
            </a:r>
          </a:p>
          <a:p>
            <a:pPr marL="171446" indent="-171446"/>
            <a:r>
              <a:rPr lang="en-US" sz="1250" kern="0" dirty="0"/>
              <a:t>	Female</a:t>
            </a:r>
          </a:p>
          <a:p>
            <a:pPr marL="171446" indent="-171446"/>
            <a:r>
              <a:rPr lang="en-US" sz="1250" kern="0" dirty="0"/>
              <a:t>Race/Ethnicity </a:t>
            </a:r>
          </a:p>
          <a:p>
            <a:pPr marL="171446" indent="-171446"/>
            <a:r>
              <a:rPr lang="en-US" sz="1250" kern="0" dirty="0"/>
              <a:t>	American Indian/Alaska Native only</a:t>
            </a:r>
          </a:p>
          <a:p>
            <a:pPr marL="171446" indent="-171446"/>
            <a:r>
              <a:rPr lang="en-US" sz="1250" kern="0" dirty="0"/>
              <a:t>	Asian only</a:t>
            </a:r>
          </a:p>
          <a:p>
            <a:pPr marL="171446" indent="-171446"/>
            <a:r>
              <a:rPr lang="en-US" sz="1250" kern="0" dirty="0"/>
              <a:t>	Native Hawaiian/Pacific Islander only</a:t>
            </a:r>
          </a:p>
          <a:p>
            <a:pPr marL="171446" indent="-171446"/>
            <a:r>
              <a:rPr lang="en-US" sz="1250" kern="0" dirty="0"/>
              <a:t>	Black or African American only</a:t>
            </a:r>
          </a:p>
          <a:p>
            <a:pPr marL="171446" indent="-171446"/>
            <a:r>
              <a:rPr lang="en-US" sz="1250" kern="0" dirty="0"/>
              <a:t>	White only</a:t>
            </a:r>
          </a:p>
          <a:p>
            <a:pPr marL="171446" indent="-171446"/>
            <a:r>
              <a:rPr lang="en-US" sz="1250" kern="0" dirty="0"/>
              <a:t>	2 or more races</a:t>
            </a:r>
          </a:p>
          <a:p>
            <a:pPr marL="171446" indent="-171446"/>
            <a:r>
              <a:rPr lang="en-US" sz="1250" kern="0" dirty="0"/>
              <a:t>Hispanic or Latino</a:t>
            </a:r>
          </a:p>
          <a:p>
            <a:pPr marL="171446" indent="-171446"/>
            <a:r>
              <a:rPr lang="en-US" sz="1250" kern="0" dirty="0"/>
              <a:t>Not Hispanic or Latino</a:t>
            </a:r>
          </a:p>
          <a:p>
            <a:pPr marL="625459" lvl="1" indent="-168270"/>
            <a:r>
              <a:rPr lang="en-US" sz="1250" kern="0" dirty="0">
                <a:solidFill>
                  <a:schemeClr val="bg1"/>
                </a:solidFill>
              </a:rPr>
              <a:t>American Indian/Alaska Native only, not Hispanic or Latino</a:t>
            </a:r>
          </a:p>
          <a:p>
            <a:pPr marL="625459" lvl="1" indent="-168270"/>
            <a:r>
              <a:rPr lang="en-US" sz="1250" kern="0" dirty="0">
                <a:solidFill>
                  <a:schemeClr val="bg1"/>
                </a:solidFill>
              </a:rPr>
              <a:t>Asian only, not Hispanic or Latino</a:t>
            </a:r>
          </a:p>
          <a:p>
            <a:pPr marL="625459" lvl="1" indent="-168270"/>
            <a:r>
              <a:rPr lang="en-US" sz="1250" kern="0" dirty="0">
                <a:solidFill>
                  <a:schemeClr val="bg1"/>
                </a:solidFill>
              </a:rPr>
              <a:t>Native Hawaiian/Pacific Islander only, not Hispanic or Latino</a:t>
            </a:r>
          </a:p>
          <a:p>
            <a:pPr marL="625459" lvl="1" indent="-168270"/>
            <a:r>
              <a:rPr lang="en-US" sz="1250" kern="0" dirty="0">
                <a:solidFill>
                  <a:schemeClr val="bg1"/>
                </a:solidFill>
              </a:rPr>
              <a:t>Black only, not Hispanic or Latino</a:t>
            </a:r>
          </a:p>
          <a:p>
            <a:pPr marL="625459" lvl="1" indent="-168270"/>
            <a:r>
              <a:rPr lang="en-US" sz="1250" kern="0" dirty="0">
                <a:solidFill>
                  <a:schemeClr val="bg1"/>
                </a:solidFill>
              </a:rPr>
              <a:t>White only, not Hispanic or Latino</a:t>
            </a:r>
          </a:p>
          <a:p>
            <a:pPr marL="625459" lvl="1" indent="-168270"/>
            <a:r>
              <a:rPr lang="en-US" sz="1250" kern="0" dirty="0">
                <a:solidFill>
                  <a:schemeClr val="bg1"/>
                </a:solidFill>
              </a:rPr>
              <a:t>2 or more races not Hispanic or Latino</a:t>
            </a:r>
          </a:p>
          <a:p>
            <a:r>
              <a:rPr lang="en-US" sz="1250" kern="0" dirty="0"/>
              <a:t>Age </a:t>
            </a:r>
          </a:p>
          <a:p>
            <a:r>
              <a:rPr lang="en-US" sz="1250" kern="0" dirty="0"/>
              <a:t>[Standard groups by data system]</a:t>
            </a:r>
          </a:p>
          <a:p>
            <a:endParaRPr lang="en-US" sz="1250" kern="0" dirty="0"/>
          </a:p>
          <a:p>
            <a:endParaRPr lang="en-US" sz="1250" kern="0" dirty="0"/>
          </a:p>
          <a:p>
            <a:endParaRPr lang="en-US" sz="1250" kern="0" dirty="0"/>
          </a:p>
          <a:p>
            <a:endParaRPr lang="en-US" sz="1250" kern="0" dirty="0"/>
          </a:p>
          <a:p>
            <a:r>
              <a:rPr lang="en-US" sz="1250" kern="0" dirty="0"/>
              <a:t>Educational Attainment </a:t>
            </a:r>
          </a:p>
          <a:p>
            <a:pPr marL="171446" indent="-171446"/>
            <a:r>
              <a:rPr lang="en-US" sz="1250" kern="0" dirty="0"/>
              <a:t>	&lt; High school</a:t>
            </a:r>
          </a:p>
          <a:p>
            <a:pPr marL="171446" indent="-171446"/>
            <a:r>
              <a:rPr lang="en-US" sz="1250" kern="0" dirty="0"/>
              <a:t>	High school</a:t>
            </a:r>
          </a:p>
          <a:p>
            <a:pPr marL="171446" indent="-171446"/>
            <a:r>
              <a:rPr lang="en-US" sz="1250" kern="0" dirty="0"/>
              <a:t>	Some college or Associates degree</a:t>
            </a:r>
          </a:p>
          <a:p>
            <a:pPr marL="171446" indent="-171446"/>
            <a:r>
              <a:rPr lang="en-US" sz="1250" kern="0" dirty="0"/>
              <a:t>	4-year college degree or more</a:t>
            </a:r>
          </a:p>
          <a:p>
            <a:pPr marL="171446" indent="-171446"/>
            <a:r>
              <a:rPr lang="en-US" sz="1250" kern="0" dirty="0"/>
              <a:t>Family Income (percent poverty threshold)</a:t>
            </a:r>
          </a:p>
          <a:p>
            <a:pPr marL="171446" indent="-171446"/>
            <a:r>
              <a:rPr lang="en-US" sz="1250" kern="0" dirty="0"/>
              <a:t>	&lt;100</a:t>
            </a:r>
          </a:p>
          <a:p>
            <a:pPr marL="171446" indent="-171446"/>
            <a:r>
              <a:rPr lang="en-US" sz="1250" kern="0" dirty="0"/>
              <a:t>	100-199</a:t>
            </a:r>
          </a:p>
          <a:p>
            <a:pPr marL="171446" indent="-171446"/>
            <a:r>
              <a:rPr lang="en-US" sz="1250" kern="0" dirty="0"/>
              <a:t>	200-399</a:t>
            </a:r>
          </a:p>
          <a:p>
            <a:pPr marL="171446" indent="-171446"/>
            <a:r>
              <a:rPr lang="en-US" sz="1250" kern="0" dirty="0"/>
              <a:t>	&gt;=400</a:t>
            </a:r>
          </a:p>
          <a:p>
            <a:r>
              <a:rPr lang="en-US" sz="1250" kern="0" dirty="0"/>
              <a:t>Health Insurance Status </a:t>
            </a:r>
          </a:p>
          <a:p>
            <a:pPr marL="171446" indent="-171446"/>
            <a:r>
              <a:rPr lang="en-US" sz="1250" kern="0" dirty="0"/>
              <a:t>Insured</a:t>
            </a:r>
          </a:p>
          <a:p>
            <a:pPr marL="625459" lvl="1" indent="-168270"/>
            <a:r>
              <a:rPr lang="en-US" sz="1250" kern="0" dirty="0">
                <a:solidFill>
                  <a:schemeClr val="bg1"/>
                </a:solidFill>
              </a:rPr>
              <a:t>Private</a:t>
            </a:r>
          </a:p>
          <a:p>
            <a:pPr marL="625459" lvl="1" indent="-168270"/>
            <a:r>
              <a:rPr lang="en-US" sz="1250" kern="0" dirty="0">
                <a:solidFill>
                  <a:schemeClr val="bg1"/>
                </a:solidFill>
              </a:rPr>
              <a:t>Public</a:t>
            </a:r>
          </a:p>
          <a:p>
            <a:pPr marL="171446" indent="-171446"/>
            <a:r>
              <a:rPr lang="en-US" sz="1250" kern="0" dirty="0"/>
              <a:t>Uninsured</a:t>
            </a:r>
          </a:p>
          <a:p>
            <a:r>
              <a:rPr lang="en-US" sz="1250" kern="0" dirty="0"/>
              <a:t>Geographic Location or Region </a:t>
            </a:r>
          </a:p>
          <a:p>
            <a:pPr marL="171446" indent="-171446"/>
            <a:r>
              <a:rPr lang="en-US" sz="1250" kern="0" dirty="0"/>
              <a:t>	Metropolitan</a:t>
            </a:r>
          </a:p>
          <a:p>
            <a:pPr marL="171446" indent="-171446"/>
            <a:r>
              <a:rPr lang="en-US" sz="1250" kern="0" dirty="0"/>
              <a:t>	Nonmetropolitan</a:t>
            </a:r>
          </a:p>
          <a:p>
            <a:r>
              <a:rPr lang="en-US" sz="1250" kern="0" dirty="0"/>
              <a:t>Marital Status</a:t>
            </a:r>
          </a:p>
          <a:p>
            <a:pPr marL="171446" indent="-171446"/>
            <a:r>
              <a:rPr lang="en-US" sz="1250" kern="0" dirty="0"/>
              <a:t>	Married/Cohabiting partner</a:t>
            </a:r>
          </a:p>
          <a:p>
            <a:pPr marL="171446" indent="-171446"/>
            <a:r>
              <a:rPr lang="en-US" sz="1250" kern="0" dirty="0"/>
              <a:t>	Divorced or Separated/Widowed</a:t>
            </a:r>
          </a:p>
          <a:p>
            <a:pPr marL="171446" indent="-171446"/>
            <a:r>
              <a:rPr lang="en-US" sz="1250" kern="0" dirty="0"/>
              <a:t>	Never married</a:t>
            </a:r>
          </a:p>
          <a:p>
            <a:r>
              <a:rPr lang="en-US" sz="1250" kern="0" dirty="0"/>
              <a:t>Country of Birth</a:t>
            </a:r>
          </a:p>
          <a:p>
            <a:pPr marL="171446" indent="-171446"/>
            <a:r>
              <a:rPr lang="en-US" sz="1250" kern="0" dirty="0"/>
              <a:t>	US</a:t>
            </a:r>
          </a:p>
          <a:p>
            <a:pPr marL="171446" indent="-171446"/>
            <a:r>
              <a:rPr lang="en-US" sz="1250" kern="0" dirty="0"/>
              <a:t>	Outside US</a:t>
            </a:r>
          </a:p>
          <a:p>
            <a:endParaRPr lang="en-US" sz="1250" kern="0" dirty="0"/>
          </a:p>
          <a:p>
            <a:endParaRPr lang="en-US" sz="1250" kern="0" dirty="0"/>
          </a:p>
          <a:p>
            <a:endParaRPr lang="en-US" sz="1250" kern="0" dirty="0"/>
          </a:p>
          <a:p>
            <a:r>
              <a:rPr lang="en-US" sz="1250" kern="0" dirty="0"/>
              <a:t>Veteran Status</a:t>
            </a:r>
          </a:p>
          <a:p>
            <a:pPr marL="171446" indent="-171446"/>
            <a:r>
              <a:rPr lang="en-US" sz="1250" kern="0" dirty="0"/>
              <a:t>	Veteran</a:t>
            </a:r>
          </a:p>
          <a:p>
            <a:pPr marL="171446" indent="-171446"/>
            <a:r>
              <a:rPr lang="en-US" sz="1250" kern="0" dirty="0"/>
              <a:t>	Non-Veteran</a:t>
            </a:r>
          </a:p>
          <a:p>
            <a:r>
              <a:rPr lang="en-US" sz="1250" kern="0" dirty="0"/>
              <a:t>Disability Status</a:t>
            </a:r>
          </a:p>
          <a:p>
            <a:pPr marL="171446" indent="-171446"/>
            <a:r>
              <a:rPr lang="en-US" sz="1250" kern="0" dirty="0"/>
              <a:t>	People with disabilities</a:t>
            </a:r>
          </a:p>
          <a:p>
            <a:pPr marL="171446" indent="-171446"/>
            <a:r>
              <a:rPr lang="en-US" sz="1250" kern="0" dirty="0"/>
              <a:t>	People without disabilities</a:t>
            </a:r>
          </a:p>
          <a:p>
            <a:r>
              <a:rPr lang="en-US" sz="1250" kern="0" dirty="0"/>
              <a:t>Sexual Orientation </a:t>
            </a:r>
          </a:p>
          <a:p>
            <a:pPr marL="171446" indent="-171446"/>
            <a:r>
              <a:rPr lang="en-US" sz="1250" kern="0" dirty="0"/>
              <a:t>	Straight</a:t>
            </a:r>
          </a:p>
          <a:p>
            <a:pPr marL="625459" lvl="1" indent="-168270"/>
            <a:r>
              <a:rPr lang="en-US" sz="1250" kern="0" dirty="0">
                <a:solidFill>
                  <a:schemeClr val="bg1"/>
                </a:solidFill>
              </a:rPr>
              <a:t>Straight, Male</a:t>
            </a:r>
          </a:p>
          <a:p>
            <a:pPr marL="625459" lvl="1" indent="-168270"/>
            <a:r>
              <a:rPr lang="en-US" sz="1250" kern="0" dirty="0">
                <a:solidFill>
                  <a:schemeClr val="bg1"/>
                </a:solidFill>
              </a:rPr>
              <a:t>Straight, Female</a:t>
            </a:r>
          </a:p>
          <a:p>
            <a:pPr marL="171446" indent="-171446"/>
            <a:r>
              <a:rPr lang="en-US" sz="1250" kern="0" dirty="0"/>
              <a:t>	Gay/Lesbian</a:t>
            </a:r>
          </a:p>
          <a:p>
            <a:pPr marL="625459" lvl="1" indent="-168270"/>
            <a:r>
              <a:rPr lang="en-US" sz="1250" kern="0" dirty="0">
                <a:solidFill>
                  <a:schemeClr val="bg1"/>
                </a:solidFill>
              </a:rPr>
              <a:t>Gay, Male</a:t>
            </a:r>
          </a:p>
          <a:p>
            <a:pPr marL="625459" lvl="1" indent="-168270"/>
            <a:r>
              <a:rPr lang="en-US" sz="1250" kern="0" dirty="0">
                <a:solidFill>
                  <a:schemeClr val="bg1"/>
                </a:solidFill>
              </a:rPr>
              <a:t>Gay/Lesbian, Female</a:t>
            </a:r>
          </a:p>
          <a:p>
            <a:pPr marL="171446" indent="-171446"/>
            <a:r>
              <a:rPr lang="en-US" sz="1250" kern="0" dirty="0"/>
              <a:t>	Bisexual</a:t>
            </a:r>
          </a:p>
          <a:p>
            <a:pPr marL="625459" lvl="1" indent="-168270"/>
            <a:r>
              <a:rPr lang="en-US" sz="1250" kern="0" dirty="0">
                <a:solidFill>
                  <a:schemeClr val="bg1"/>
                </a:solidFill>
              </a:rPr>
              <a:t>Bisexual, Male</a:t>
            </a:r>
          </a:p>
          <a:p>
            <a:pPr marL="625459" lvl="1" indent="-168270"/>
            <a:r>
              <a:rPr lang="en-US" sz="1250" kern="0" dirty="0">
                <a:solidFill>
                  <a:schemeClr val="bg1"/>
                </a:solidFill>
              </a:rPr>
              <a:t>Bisexual, Female</a:t>
            </a:r>
          </a:p>
          <a:p>
            <a:r>
              <a:rPr lang="en-US" sz="1250" kern="0" dirty="0"/>
              <a:t>Gender Identity </a:t>
            </a:r>
          </a:p>
          <a:p>
            <a:r>
              <a:rPr lang="en-US" sz="1250" kern="0" dirty="0"/>
              <a:t>[Standard groups by data system]</a:t>
            </a:r>
          </a:p>
          <a:p>
            <a:endParaRPr lang="en-US" sz="1250" kern="0" dirty="0"/>
          </a:p>
          <a:p>
            <a:r>
              <a:rPr lang="en-US" sz="1250" u="sng" kern="0" dirty="0"/>
              <a:t>Note:  </a:t>
            </a:r>
          </a:p>
          <a:p>
            <a:r>
              <a:rPr lang="en-US" sz="1250" kern="0" dirty="0"/>
              <a:t>If data are not collected, analyzed, or available (or need to be suppressed) for a particular demographic group by a data source, the demographic label will still be shown and a symbol or acronym will be displayed to indicate the reason data are not shown.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1BB957C-BC24-4B8B-86E2-842473C3DE74}"/>
              </a:ext>
            </a:extLst>
          </p:cNvPr>
          <p:cNvSpPr/>
          <p:nvPr/>
        </p:nvSpPr>
        <p:spPr>
          <a:xfrm>
            <a:off x="5638800" y="1859280"/>
            <a:ext cx="2590800" cy="8077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990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19120" y="533400"/>
            <a:ext cx="2905759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">
              <a:lnSpc>
                <a:spcPct val="100000"/>
              </a:lnSpc>
            </a:pPr>
            <a:r>
              <a:rPr lang="en-US" spc="-5" dirty="0"/>
              <a:t>Resources</a:t>
            </a:r>
            <a:endParaRPr spc="-180" dirty="0"/>
          </a:p>
        </p:txBody>
      </p:sp>
      <p:sp>
        <p:nvSpPr>
          <p:cNvPr id="3" name="object 3"/>
          <p:cNvSpPr txBox="1"/>
          <p:nvPr/>
        </p:nvSpPr>
        <p:spPr>
          <a:xfrm>
            <a:off x="2057400" y="1752600"/>
            <a:ext cx="5206239" cy="4993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5134" marR="434340" indent="-3810" algn="ctr"/>
            <a:r>
              <a:rPr lang="en-US" spc="-15" dirty="0">
                <a:solidFill>
                  <a:srgbClr val="FFFFFF"/>
                </a:solidFill>
                <a:latin typeface="Times New Roman"/>
                <a:cs typeface="Times New Roman"/>
              </a:rPr>
              <a:t>Washington </a:t>
            </a:r>
            <a:r>
              <a:rPr lang="en-US" dirty="0">
                <a:solidFill>
                  <a:srgbClr val="FFFFFF"/>
                </a:solidFill>
                <a:latin typeface="Times New Roman"/>
                <a:cs typeface="Times New Roman"/>
              </a:rPr>
              <a:t>Group on Disability Statistics  </a:t>
            </a:r>
            <a:r>
              <a:rPr lang="en-US" u="sng" spc="-10" dirty="0">
                <a:solidFill>
                  <a:srgbClr val="FFC000"/>
                </a:solidFill>
                <a:latin typeface="Times New Roman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http://www.washingtongroup-disability.com/</a:t>
            </a:r>
            <a:endParaRPr lang="en-US" dirty="0">
              <a:solidFill>
                <a:srgbClr val="FFC000"/>
              </a:solidFill>
              <a:latin typeface="Times New Roman"/>
              <a:cs typeface="Times New Roman"/>
            </a:endParaRPr>
          </a:p>
          <a:p>
            <a:pPr marL="445134" marR="434340" indent="-3810" algn="ctr">
              <a:lnSpc>
                <a:spcPct val="100000"/>
              </a:lnSpc>
            </a:pPr>
            <a:endParaRPr lang="en-US" sz="1800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445134" marR="434340" indent="-3810" algn="ctr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National Health Interview Survey  </a:t>
            </a:r>
            <a:r>
              <a:rPr sz="1800" u="sng" dirty="0">
                <a:solidFill>
                  <a:srgbClr val="FFC000"/>
                </a:solidFill>
                <a:latin typeface="Times New Roman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</a:t>
            </a:r>
            <a:r>
              <a:rPr sz="1800" u="sng" spc="5" dirty="0">
                <a:solidFill>
                  <a:srgbClr val="FFC000"/>
                </a:solidFill>
                <a:latin typeface="Times New Roman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</a:t>
            </a:r>
            <a:r>
              <a:rPr sz="1800" u="sng" dirty="0">
                <a:solidFill>
                  <a:srgbClr val="FFC000"/>
                </a:solidFill>
                <a:latin typeface="Times New Roman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ps:/</a:t>
            </a:r>
            <a:r>
              <a:rPr sz="1800" u="sng" spc="10" dirty="0">
                <a:solidFill>
                  <a:srgbClr val="FFC000"/>
                </a:solidFill>
                <a:latin typeface="Times New Roman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sz="1800" u="sng" spc="-5" dirty="0">
                <a:solidFill>
                  <a:srgbClr val="FFC000"/>
                </a:solidFill>
                <a:latin typeface="Times New Roman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</a:t>
            </a:r>
            <a:r>
              <a:rPr sz="1800" u="sng" spc="-15" dirty="0">
                <a:solidFill>
                  <a:srgbClr val="FFC000"/>
                </a:solidFill>
                <a:latin typeface="Times New Roman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</a:t>
            </a:r>
            <a:r>
              <a:rPr sz="1800" u="sng" spc="-130" dirty="0">
                <a:solidFill>
                  <a:srgbClr val="FFC000"/>
                </a:solidFill>
                <a:latin typeface="Times New Roman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</a:t>
            </a:r>
            <a:r>
              <a:rPr sz="1800" u="sng" dirty="0">
                <a:solidFill>
                  <a:srgbClr val="FFC000"/>
                </a:solidFill>
                <a:latin typeface="Times New Roman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.cd</a:t>
            </a:r>
            <a:r>
              <a:rPr sz="1800" u="sng" spc="5" dirty="0">
                <a:solidFill>
                  <a:srgbClr val="FFC000"/>
                </a:solidFill>
                <a:latin typeface="Times New Roman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</a:t>
            </a:r>
            <a:r>
              <a:rPr sz="1800" u="sng" dirty="0">
                <a:solidFill>
                  <a:srgbClr val="FFC000"/>
                </a:solidFill>
                <a:latin typeface="Times New Roman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.gov/n</a:t>
            </a:r>
            <a:r>
              <a:rPr sz="1800" u="sng" spc="5" dirty="0">
                <a:solidFill>
                  <a:srgbClr val="FFC000"/>
                </a:solidFill>
                <a:latin typeface="Times New Roman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</a:t>
            </a:r>
            <a:r>
              <a:rPr sz="1800" u="sng" dirty="0">
                <a:solidFill>
                  <a:srgbClr val="FFC000"/>
                </a:solidFill>
                <a:latin typeface="Times New Roman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hs/nhis/index.htm</a:t>
            </a:r>
            <a:endParaRPr sz="1800" dirty="0">
              <a:solidFill>
                <a:srgbClr val="FFC000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National Health and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Nutrition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Examination</a:t>
            </a:r>
            <a:r>
              <a:rPr sz="1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Survey</a:t>
            </a:r>
            <a:endParaRPr sz="1800" dirty="0">
              <a:latin typeface="Times New Roman"/>
              <a:cs typeface="Times New Roman"/>
            </a:endParaRPr>
          </a:p>
          <a:p>
            <a:pPr marL="3810" algn="ctr">
              <a:lnSpc>
                <a:spcPct val="100000"/>
              </a:lnSpc>
            </a:pPr>
            <a:r>
              <a:rPr sz="1800" u="sng" spc="-5" dirty="0">
                <a:solidFill>
                  <a:srgbClr val="FFC000"/>
                </a:solidFill>
                <a:latin typeface="Times New Roman"/>
                <a:cs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https://www.cdc.gov/nchs/nhanes/index.htm</a:t>
            </a:r>
            <a:endParaRPr lang="en-US" sz="1800" u="sng" spc="-5" dirty="0">
              <a:solidFill>
                <a:srgbClr val="FFC000"/>
              </a:solidFill>
              <a:latin typeface="Times New Roman"/>
              <a:cs typeface="Times New Roman"/>
            </a:endParaRPr>
          </a:p>
          <a:p>
            <a:pPr marL="3810" algn="ctr">
              <a:lnSpc>
                <a:spcPct val="100000"/>
              </a:lnSpc>
            </a:pPr>
            <a:endParaRPr lang="en-US" u="sng" spc="-5" dirty="0">
              <a:solidFill>
                <a:srgbClr val="FFC000"/>
              </a:solidFill>
              <a:latin typeface="Times New Roman"/>
              <a:cs typeface="Times New Roman"/>
            </a:endParaRPr>
          </a:p>
          <a:p>
            <a:pPr marL="3810" algn="ctr"/>
            <a:r>
              <a:rPr lang="en-US" spc="-15" dirty="0">
                <a:solidFill>
                  <a:srgbClr val="FFFFFF"/>
                </a:solidFill>
                <a:latin typeface="Times New Roman"/>
                <a:cs typeface="Times New Roman"/>
              </a:rPr>
              <a:t>NCHS Data Linkage Program</a:t>
            </a:r>
          </a:p>
          <a:p>
            <a:pPr marL="3810" algn="ctr"/>
            <a:r>
              <a:rPr lang="en-US" u="sng" spc="-10" dirty="0">
                <a:solidFill>
                  <a:srgbClr val="FFC000"/>
                </a:solidFill>
                <a:latin typeface="Times New Roman"/>
                <a:cs typeface="Times New Roman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https://www.cdc.gov/nchs/data-linkage/index.htm</a:t>
            </a:r>
            <a:endParaRPr lang="en-US" sz="1800" dirty="0">
              <a:solidFill>
                <a:srgbClr val="FFC000"/>
              </a:solidFill>
              <a:latin typeface="Times New Roman"/>
              <a:cs typeface="Times New Roman"/>
            </a:endParaRPr>
          </a:p>
          <a:p>
            <a:pPr marL="3810" algn="ctr"/>
            <a:endParaRPr lang="en-US" i="1" spc="-15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3810" algn="ctr"/>
            <a:r>
              <a:rPr lang="en-US" i="1" spc="-15" dirty="0">
                <a:solidFill>
                  <a:srgbClr val="FFFFFF"/>
                </a:solidFill>
                <a:latin typeface="Times New Roman"/>
                <a:cs typeface="Times New Roman"/>
              </a:rPr>
              <a:t>Health, U.S.</a:t>
            </a:r>
            <a:r>
              <a:rPr lang="en-US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</a:p>
          <a:p>
            <a:pPr marL="3810" algn="ctr"/>
            <a:r>
              <a:rPr lang="en-US" u="sng" spc="-10" dirty="0">
                <a:solidFill>
                  <a:srgbClr val="FFC000"/>
                </a:solidFill>
                <a:latin typeface="Times New Roman"/>
                <a:cs typeface="Times New Roman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https://www.cdc.gov/nchs/hus/index</a:t>
            </a:r>
            <a:endParaRPr lang="en-US" dirty="0">
              <a:solidFill>
                <a:srgbClr val="FFC000"/>
              </a:solidFill>
              <a:latin typeface="Times New Roman"/>
              <a:cs typeface="Times New Roman"/>
            </a:endParaRPr>
          </a:p>
          <a:p>
            <a:pPr marL="3810" algn="ctr">
              <a:lnSpc>
                <a:spcPct val="100000"/>
              </a:lnSpc>
            </a:pPr>
            <a:endParaRPr lang="en-US" sz="1800" dirty="0">
              <a:solidFill>
                <a:srgbClr val="FFC000"/>
              </a:solidFill>
              <a:latin typeface="Times New Roman"/>
              <a:cs typeface="Times New Roman"/>
            </a:endParaRPr>
          </a:p>
          <a:p>
            <a:pPr marL="3810" algn="ctr"/>
            <a:r>
              <a:rPr lang="en-US" spc="-15" dirty="0">
                <a:solidFill>
                  <a:srgbClr val="FFFFFF"/>
                </a:solidFill>
                <a:latin typeface="Times New Roman"/>
                <a:cs typeface="Times New Roman"/>
              </a:rPr>
              <a:t>Healthy People 2030 </a:t>
            </a:r>
          </a:p>
          <a:p>
            <a:pPr marL="3810" algn="ctr"/>
            <a:r>
              <a:rPr lang="en-US" u="sng" spc="-10" dirty="0">
                <a:solidFill>
                  <a:srgbClr val="FFC000"/>
                </a:solidFill>
                <a:latin typeface="Times New Roman"/>
                <a:cs typeface="Times New Roman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https://health.gov/healthypeople</a:t>
            </a:r>
            <a:endParaRPr lang="en-US" dirty="0">
              <a:solidFill>
                <a:srgbClr val="FFC000"/>
              </a:solidFill>
              <a:latin typeface="Times New Roman"/>
              <a:cs typeface="Times New Roman"/>
            </a:endParaRPr>
          </a:p>
          <a:p>
            <a:pPr marL="3810" algn="ctr">
              <a:lnSpc>
                <a:spcPct val="100000"/>
              </a:lnSpc>
            </a:pPr>
            <a:endParaRPr sz="1800" dirty="0">
              <a:solidFill>
                <a:srgbClr val="FFC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3600" dirty="0"/>
              <a:t>Data Systems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2E506F-CE2E-4243-B4CB-F39E9DD7EE5F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76200" y="451247"/>
            <a:ext cx="8915400" cy="1846659"/>
          </a:xfrm>
        </p:spPr>
        <p:txBody>
          <a:bodyPr/>
          <a:lstStyle/>
          <a:p>
            <a:pPr algn="ctr"/>
            <a:r>
              <a:rPr lang="en-US" sz="4000" spc="-5" dirty="0">
                <a:solidFill>
                  <a:srgbClr val="C0D4EF"/>
                </a:solidFill>
              </a:rPr>
              <a:t>National Center for Health Statistics</a:t>
            </a:r>
          </a:p>
          <a:p>
            <a:pPr algn="ctr"/>
            <a:r>
              <a:rPr lang="en-US" sz="4000" spc="-5" dirty="0">
                <a:solidFill>
                  <a:srgbClr val="C0D4EF"/>
                </a:solidFill>
              </a:rPr>
              <a:t>Data Systems</a:t>
            </a:r>
            <a:endParaRPr lang="en-US" sz="4000" dirty="0"/>
          </a:p>
        </p:txBody>
      </p:sp>
      <p:grpSp>
        <p:nvGrpSpPr>
          <p:cNvPr id="4" name="Group 3"/>
          <p:cNvGrpSpPr/>
          <p:nvPr/>
        </p:nvGrpSpPr>
        <p:grpSpPr>
          <a:xfrm>
            <a:off x="3125057" y="3496587"/>
            <a:ext cx="1288401" cy="2025240"/>
            <a:chOff x="1981200" y="2938479"/>
            <a:chExt cx="1717868" cy="2700320"/>
          </a:xfrm>
        </p:grpSpPr>
        <p:sp>
          <p:nvSpPr>
            <p:cNvPr id="5" name="Rounded Rectangle 4"/>
            <p:cNvSpPr/>
            <p:nvPr/>
          </p:nvSpPr>
          <p:spPr>
            <a:xfrm>
              <a:off x="1981200" y="2938479"/>
              <a:ext cx="1717868" cy="2700320"/>
            </a:xfrm>
            <a:prstGeom prst="roundRect">
              <a:avLst/>
            </a:prstGeom>
            <a:solidFill>
              <a:srgbClr val="4BACC6">
                <a:lumMod val="75000"/>
              </a:srgbClr>
            </a:solidFill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 dirty="0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981200" y="3200400"/>
              <a:ext cx="1717868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1350" b="1" kern="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National Health Interview Survey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633758" y="3510874"/>
            <a:ext cx="1261842" cy="2010953"/>
            <a:chOff x="4695764" y="2948003"/>
            <a:chExt cx="1682456" cy="2681270"/>
          </a:xfrm>
        </p:grpSpPr>
        <p:sp>
          <p:nvSpPr>
            <p:cNvPr id="9" name="Rounded Rectangle 8"/>
            <p:cNvSpPr/>
            <p:nvPr/>
          </p:nvSpPr>
          <p:spPr>
            <a:xfrm>
              <a:off x="4695764" y="2948003"/>
              <a:ext cx="1682456" cy="2681270"/>
            </a:xfrm>
            <a:prstGeom prst="roundRect">
              <a:avLst/>
            </a:prstGeom>
            <a:solidFill>
              <a:srgbClr val="1F497D">
                <a:lumMod val="60000"/>
                <a:lumOff val="40000"/>
              </a:srgbClr>
            </a:solidFill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b="1" kern="0" dirty="0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695764" y="3190874"/>
              <a:ext cx="1682456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1350" b="1" kern="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National Health and Nutrition Examination Survey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84066" y="3484507"/>
            <a:ext cx="1335734" cy="2025241"/>
            <a:chOff x="152400" y="2938478"/>
            <a:chExt cx="1780978" cy="2700321"/>
          </a:xfrm>
        </p:grpSpPr>
        <p:sp>
          <p:nvSpPr>
            <p:cNvPr id="13" name="Rounded Rectangle 12"/>
            <p:cNvSpPr/>
            <p:nvPr/>
          </p:nvSpPr>
          <p:spPr>
            <a:xfrm>
              <a:off x="152400" y="2938478"/>
              <a:ext cx="1780978" cy="2700321"/>
            </a:xfrm>
            <a:prstGeom prst="roundRect">
              <a:avLst/>
            </a:prstGeom>
            <a:solidFill>
              <a:srgbClr val="8064A2">
                <a:lumMod val="75000"/>
              </a:srgbClr>
            </a:solidFill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 dirty="0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52400" y="3200401"/>
              <a:ext cx="1780978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1350" b="1" kern="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National Vital Statistics System</a:t>
              </a:r>
            </a:p>
            <a:p>
              <a:pPr algn="ctr" defTabSz="685800">
                <a:defRPr/>
              </a:pPr>
              <a:endParaRPr lang="en-US" sz="1350" b="1" kern="0" dirty="0">
                <a:solidFill>
                  <a:prstClr val="white"/>
                </a:solidFill>
                <a:latin typeface="Arial" pitchFamily="34" charset="0"/>
              </a:endParaRPr>
            </a:p>
          </p:txBody>
        </p:sp>
        <p:pic>
          <p:nvPicPr>
            <p:cNvPr id="15" name="Picture 2" descr="http://www.cdc.gov/nchs/images/launch/NVSS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592" y="4644769"/>
              <a:ext cx="1288594" cy="730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6248400" y="3468429"/>
            <a:ext cx="1261235" cy="2057399"/>
            <a:chOff x="6796071" y="2895599"/>
            <a:chExt cx="1681646" cy="2743199"/>
          </a:xfrm>
        </p:grpSpPr>
        <p:sp>
          <p:nvSpPr>
            <p:cNvPr id="17" name="Rounded Rectangle 16"/>
            <p:cNvSpPr/>
            <p:nvPr/>
          </p:nvSpPr>
          <p:spPr>
            <a:xfrm>
              <a:off x="6796071" y="2895599"/>
              <a:ext cx="1681646" cy="2743199"/>
            </a:xfrm>
            <a:prstGeom prst="roundRect">
              <a:avLst/>
            </a:prstGeom>
            <a:solidFill>
              <a:srgbClr val="9BBB59">
                <a:lumMod val="75000"/>
              </a:srgbClr>
            </a:solidFill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 dirty="0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796071" y="3200400"/>
              <a:ext cx="1681646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1350" b="1" kern="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National Health Care Surveys</a:t>
              </a:r>
            </a:p>
          </p:txBody>
        </p:sp>
        <p:pic>
          <p:nvPicPr>
            <p:cNvPr id="19" name="Picture 6" descr="National Health Care Surveys logo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0058" y="4626760"/>
              <a:ext cx="909621" cy="9096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4814754"/>
            <a:ext cx="1002894" cy="58630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135" y="4702349"/>
            <a:ext cx="1116245" cy="609529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1541044" y="2042807"/>
            <a:ext cx="6075833" cy="1332626"/>
          </a:xfrm>
          <a:prstGeom prst="roundRect">
            <a:avLst/>
          </a:prstGeom>
          <a:solidFill>
            <a:srgbClr val="339966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  <a:latin typeface="Arial" pitchFamily="34" charset="0"/>
            </a:endParaRPr>
          </a:p>
        </p:txBody>
      </p:sp>
      <p:pic>
        <p:nvPicPr>
          <p:cNvPr id="24" name="Picture 8" descr="http://www.visualphotos.com/photo/2x4115513/a_doctor_and_patient_IE381-008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24600" y="2105336"/>
            <a:ext cx="1043781" cy="120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http://cutebabypictures.org/d/972-1/image+of+african+american+baby+boy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00600" y="2092624"/>
            <a:ext cx="1054771" cy="122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7288" y="2119310"/>
            <a:ext cx="1042112" cy="1193592"/>
          </a:xfrm>
          <a:prstGeom prst="rect">
            <a:avLst/>
          </a:prstGeom>
          <a:ln>
            <a:noFill/>
          </a:ln>
        </p:spPr>
      </p:pic>
      <p:pic>
        <p:nvPicPr>
          <p:cNvPr id="27" name="Picture 2" descr="http://www.adverticia.com/wp-content/uploads/2011/09/two-young-business-women-discuss-paperwork.jpg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27921" y="2073389"/>
            <a:ext cx="1082673" cy="123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Star: 5 Points 27">
            <a:extLst>
              <a:ext uri="{FF2B5EF4-FFF2-40B4-BE49-F238E27FC236}">
                <a16:creationId xmlns:a16="http://schemas.microsoft.com/office/drawing/2014/main" id="{8CD89260-DE77-4D7B-A001-B1D20EC3D6C2}"/>
              </a:ext>
            </a:extLst>
          </p:cNvPr>
          <p:cNvSpPr/>
          <p:nvPr/>
        </p:nvSpPr>
        <p:spPr>
          <a:xfrm>
            <a:off x="2094611" y="5733882"/>
            <a:ext cx="228600" cy="228600"/>
          </a:xfrm>
          <a:prstGeom prst="star5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tar: 5 Points 28">
            <a:extLst>
              <a:ext uri="{FF2B5EF4-FFF2-40B4-BE49-F238E27FC236}">
                <a16:creationId xmlns:a16="http://schemas.microsoft.com/office/drawing/2014/main" id="{D1278650-67D9-4DEE-9915-A1AE2E5CBD87}"/>
              </a:ext>
            </a:extLst>
          </p:cNvPr>
          <p:cNvSpPr/>
          <p:nvPr/>
        </p:nvSpPr>
        <p:spPr>
          <a:xfrm>
            <a:off x="3654957" y="5781334"/>
            <a:ext cx="228600" cy="2286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tar: 5 Points 29">
            <a:extLst>
              <a:ext uri="{FF2B5EF4-FFF2-40B4-BE49-F238E27FC236}">
                <a16:creationId xmlns:a16="http://schemas.microsoft.com/office/drawing/2014/main" id="{71B0A120-DA86-44DC-9528-41408C45853E}"/>
              </a:ext>
            </a:extLst>
          </p:cNvPr>
          <p:cNvSpPr/>
          <p:nvPr/>
        </p:nvSpPr>
        <p:spPr>
          <a:xfrm>
            <a:off x="5260445" y="5781334"/>
            <a:ext cx="228600" cy="228600"/>
          </a:xfrm>
          <a:prstGeom prst="star5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228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9409" y="457200"/>
            <a:ext cx="8432191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3600" spc="-5" dirty="0">
                <a:solidFill>
                  <a:srgbClr val="C0D4EF"/>
                </a:solidFill>
              </a:rPr>
              <a:t>The </a:t>
            </a:r>
            <a:r>
              <a:rPr sz="3600" dirty="0">
                <a:solidFill>
                  <a:srgbClr val="C0D4EF"/>
                </a:solidFill>
              </a:rPr>
              <a:t>National </a:t>
            </a:r>
            <a:r>
              <a:rPr lang="en-US" sz="3600" dirty="0">
                <a:solidFill>
                  <a:srgbClr val="C0D4EF"/>
                </a:solidFill>
              </a:rPr>
              <a:t>Health and Nutrition Examination Survey</a:t>
            </a:r>
            <a:endParaRPr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93A20A-8AE9-48BB-A9F1-98675349677E}"/>
              </a:ext>
            </a:extLst>
          </p:cNvPr>
          <p:cNvSpPr/>
          <p:nvPr/>
        </p:nvSpPr>
        <p:spPr>
          <a:xfrm>
            <a:off x="304800" y="1828800"/>
            <a:ext cx="8763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Designed to assess the health and nutritional status of the U.S. civilian noninstitutionalized population. The survey is unique in that it combines interviews and physical examinations.</a:t>
            </a:r>
          </a:p>
          <a:p>
            <a:pPr marL="341313" indent="-1651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Annual data collection from </a:t>
            </a:r>
            <a:r>
              <a:rPr lang="en-US" sz="2400" b="1" dirty="0">
                <a:solidFill>
                  <a:srgbClr val="DBCF85"/>
                </a:solidFill>
                <a:latin typeface="Times New Roman"/>
                <a:cs typeface="Times New Roman"/>
              </a:rPr>
              <a:t>≈ 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5,000 adults and children</a:t>
            </a:r>
          </a:p>
          <a:p>
            <a:pPr marL="341313" indent="-1651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Redesigned questionnaire fielded in January 2019</a:t>
            </a:r>
          </a:p>
          <a:p>
            <a:pPr marL="341313" indent="-1651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Two-year release cycle (2019-2020)</a:t>
            </a:r>
          </a:p>
          <a:p>
            <a:pPr marL="341313" indent="-1651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Questionnaires for 2019-2020 now available online</a:t>
            </a:r>
          </a:p>
          <a:p>
            <a:endParaRPr lang="en-US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Provides information on persons with disability:</a:t>
            </a:r>
          </a:p>
          <a:p>
            <a:pPr marL="341313" lvl="1" indent="-165100">
              <a:buFont typeface="Arial" panose="020B0604020202020204" pitchFamily="34" charset="0"/>
              <a:buChar char="•"/>
            </a:pPr>
            <a:r>
              <a:rPr lang="en-US" sz="2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Interview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component: demographic, socioeconomic, dietary, health</a:t>
            </a:r>
          </a:p>
          <a:p>
            <a:pPr marL="341313" lvl="1" indent="-165100">
              <a:buFont typeface="Arial" panose="020B0604020202020204" pitchFamily="34" charset="0"/>
              <a:buChar char="•"/>
            </a:pPr>
            <a:r>
              <a:rPr lang="en-US" sz="2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Examination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component: medical, dental, and physiological measurements, as well as laboratory tests</a:t>
            </a:r>
          </a:p>
          <a:p>
            <a:pPr marL="341313" lvl="1" indent="-1651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Examples: Hypertension, weight status, cholesterol, drugs/opioids</a:t>
            </a:r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DE88F523-C7E3-47AB-A13E-406F365EC89A}"/>
              </a:ext>
            </a:extLst>
          </p:cNvPr>
          <p:cNvSpPr/>
          <p:nvPr/>
        </p:nvSpPr>
        <p:spPr>
          <a:xfrm>
            <a:off x="76200" y="4648200"/>
            <a:ext cx="228600" cy="228600"/>
          </a:xfrm>
          <a:prstGeom prst="star5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C0D78A41-041E-4F71-A65A-BA289B77B83C}"/>
              </a:ext>
            </a:extLst>
          </p:cNvPr>
          <p:cNvSpPr/>
          <p:nvPr/>
        </p:nvSpPr>
        <p:spPr>
          <a:xfrm>
            <a:off x="76200" y="3962400"/>
            <a:ext cx="228600" cy="228600"/>
          </a:xfrm>
          <a:prstGeom prst="star5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92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9409" y="586994"/>
            <a:ext cx="8432191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5" dirty="0">
                <a:solidFill>
                  <a:srgbClr val="C0D4EF"/>
                </a:solidFill>
              </a:rPr>
              <a:t>The </a:t>
            </a:r>
            <a:r>
              <a:rPr sz="3600" dirty="0">
                <a:solidFill>
                  <a:srgbClr val="C0D4EF"/>
                </a:solidFill>
              </a:rPr>
              <a:t>National </a:t>
            </a:r>
            <a:r>
              <a:rPr lang="en-US" sz="3600" dirty="0">
                <a:solidFill>
                  <a:srgbClr val="C0D4EF"/>
                </a:solidFill>
              </a:rPr>
              <a:t>Health Interview Survey</a:t>
            </a:r>
            <a:endParaRPr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93A20A-8AE9-48BB-A9F1-98675349677E}"/>
              </a:ext>
            </a:extLst>
          </p:cNvPr>
          <p:cNvSpPr/>
          <p:nvPr/>
        </p:nvSpPr>
        <p:spPr>
          <a:xfrm>
            <a:off x="381000" y="1447800"/>
            <a:ext cx="843219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principal source of information on the health of the civilian noninstitutionalized population of the United States since 1957</a:t>
            </a:r>
          </a:p>
          <a:p>
            <a:pPr marL="341313" indent="-1651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Annual data collection from </a:t>
            </a:r>
            <a:r>
              <a:rPr lang="en-US" sz="2400" b="1" dirty="0">
                <a:solidFill>
                  <a:srgbClr val="DBCF85"/>
                </a:solidFill>
                <a:latin typeface="Times New Roman"/>
                <a:cs typeface="Times New Roman"/>
              </a:rPr>
              <a:t>≈ 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30,000 adults and </a:t>
            </a:r>
            <a:r>
              <a:rPr lang="en-US" sz="2400" b="1" dirty="0">
                <a:solidFill>
                  <a:srgbClr val="DBCF85"/>
                </a:solidFill>
                <a:latin typeface="Times New Roman"/>
                <a:cs typeface="Times New Roman"/>
              </a:rPr>
              <a:t>≈ 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10,000 children</a:t>
            </a:r>
          </a:p>
          <a:p>
            <a:pPr marL="341313" indent="-1651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Redesigned questionnaire fielded in January 2019</a:t>
            </a:r>
          </a:p>
          <a:p>
            <a:pPr marL="341313" indent="-1651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release in September 2020</a:t>
            </a:r>
          </a:p>
          <a:p>
            <a:pPr marL="341313" indent="-1651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Disability now part of the Early Release program</a:t>
            </a:r>
          </a:p>
          <a:p>
            <a:endParaRPr lang="en-US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Provides information on the health status of persons with disability, as well as:</a:t>
            </a:r>
          </a:p>
          <a:p>
            <a:pPr marL="341313" lvl="1" indent="-1651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Demographics</a:t>
            </a:r>
          </a:p>
          <a:p>
            <a:pPr marL="341313" lvl="1" indent="-1651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 care access and utilization, and insurance</a:t>
            </a:r>
          </a:p>
          <a:p>
            <a:pPr marL="341313" lvl="1" indent="-1651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 behaviors and risk factors</a:t>
            </a:r>
          </a:p>
          <a:p>
            <a:pPr marL="341313" lvl="1" indent="-1651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Participation (social, work, civic)</a:t>
            </a:r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894AC5A4-94A6-446E-9FDB-1138B9EC48B1}"/>
              </a:ext>
            </a:extLst>
          </p:cNvPr>
          <p:cNvSpPr/>
          <p:nvPr/>
        </p:nvSpPr>
        <p:spPr>
          <a:xfrm>
            <a:off x="304800" y="2895600"/>
            <a:ext cx="228600" cy="228600"/>
          </a:xfrm>
          <a:prstGeom prst="star5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DE88F523-C7E3-47AB-A13E-406F365EC89A}"/>
              </a:ext>
            </a:extLst>
          </p:cNvPr>
          <p:cNvSpPr/>
          <p:nvPr/>
        </p:nvSpPr>
        <p:spPr>
          <a:xfrm>
            <a:off x="304800" y="3276600"/>
            <a:ext cx="228600" cy="228600"/>
          </a:xfrm>
          <a:prstGeom prst="star5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184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52400" y="298847"/>
            <a:ext cx="891540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000" spc="-5" dirty="0">
                <a:solidFill>
                  <a:srgbClr val="C0D4EF"/>
                </a:solidFill>
              </a:rPr>
              <a:t>National Health Interview Survey</a:t>
            </a:r>
            <a:endParaRPr lang="en-US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B062F-A83F-43B1-9C72-CA4B519AA469}"/>
              </a:ext>
            </a:extLst>
          </p:cNvPr>
          <p:cNvSpPr/>
          <p:nvPr/>
        </p:nvSpPr>
        <p:spPr>
          <a:xfrm>
            <a:off x="228600" y="1066800"/>
            <a:ext cx="9067800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Jan 2019 – Newly-redesigned NHIS content fielded</a:t>
            </a:r>
          </a:p>
          <a:p>
            <a:endParaRPr lang="en-US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39875" indent="-1539875"/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Sept 2020 – First release of public use data with full complement of redesigned disability content:</a:t>
            </a:r>
          </a:p>
          <a:p>
            <a:pPr marL="21717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Washington Group Disability for Adults</a:t>
            </a:r>
          </a:p>
          <a:p>
            <a:pPr marL="2511425"/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Extended Set on Functioning, Short Set on Functioning, Short Set Enhanced</a:t>
            </a:r>
          </a:p>
          <a:p>
            <a:pPr marL="21717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Washington Group Disability for Children</a:t>
            </a:r>
          </a:p>
          <a:p>
            <a:pPr marL="2511425" indent="-1365250"/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Child Functioning Module (2-4 and 5-17 years)</a:t>
            </a:r>
          </a:p>
          <a:p>
            <a:pPr marL="2176463" indent="-347663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Activity Limitation (work, social, participation)</a:t>
            </a:r>
          </a:p>
          <a:p>
            <a:pPr marL="2176463" indent="-347663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Mental Health (K-6, PHQ-8, GAD, for children SDQ)</a:t>
            </a:r>
          </a:p>
          <a:p>
            <a:pPr indent="1828800"/>
            <a:endParaRPr lang="en-US" sz="22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/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Provides additional information on persons with disability:</a:t>
            </a:r>
            <a:endParaRPr lang="en-US" sz="2400" b="1" dirty="0">
              <a:solidFill>
                <a:srgbClr val="FFD0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76463" lvl="1" indent="-404813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Socio-demographic, living arrangements</a:t>
            </a:r>
          </a:p>
          <a:p>
            <a:pPr marL="2176463" lvl="1" indent="-404813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Health, health behaviors and risk factors</a:t>
            </a:r>
          </a:p>
          <a:p>
            <a:pPr marL="2176463" lvl="1" indent="-404813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 care access and utilization, and insurance</a:t>
            </a:r>
          </a:p>
        </p:txBody>
      </p:sp>
    </p:spTree>
    <p:extLst>
      <p:ext uri="{BB962C8B-B14F-4D97-AF65-F5344CB8AC3E}">
        <p14:creationId xmlns:p14="http://schemas.microsoft.com/office/powerpoint/2010/main" val="2324662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52400" y="298847"/>
            <a:ext cx="891540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000" spc="-5" dirty="0">
                <a:solidFill>
                  <a:srgbClr val="C0D4EF"/>
                </a:solidFill>
              </a:rPr>
              <a:t>NCHS Data Linkage Program</a:t>
            </a: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45903A-6BD3-430A-8415-738E8DB88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008827"/>
            <a:ext cx="8991600" cy="56967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CD77E5-996F-49D0-8F80-7D95034C93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6038027"/>
            <a:ext cx="2895600" cy="66757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0C02032-2102-405A-A639-BA0FF5FDF568}"/>
              </a:ext>
            </a:extLst>
          </p:cNvPr>
          <p:cNvSpPr/>
          <p:nvPr/>
        </p:nvSpPr>
        <p:spPr>
          <a:xfrm>
            <a:off x="3352800" y="1161227"/>
            <a:ext cx="5638800" cy="667573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FC312B79-26DB-4A1A-B396-79EC9975AD60}"/>
              </a:ext>
            </a:extLst>
          </p:cNvPr>
          <p:cNvSpPr/>
          <p:nvPr/>
        </p:nvSpPr>
        <p:spPr>
          <a:xfrm>
            <a:off x="4038600" y="1219200"/>
            <a:ext cx="152400" cy="152400"/>
          </a:xfrm>
          <a:prstGeom prst="star5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762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52400" y="304800"/>
            <a:ext cx="8915400" cy="1077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000" spc="-5" dirty="0">
                <a:solidFill>
                  <a:srgbClr val="C0D4EF"/>
                </a:solidFill>
              </a:rPr>
              <a:t>NHIS Publication Releases</a:t>
            </a:r>
            <a:br>
              <a:rPr lang="en-US" sz="4000" spc="-5" dirty="0">
                <a:solidFill>
                  <a:srgbClr val="C0D4EF"/>
                </a:solidFill>
              </a:rPr>
            </a:br>
            <a:r>
              <a:rPr lang="en-US" sz="3000" spc="-5" dirty="0">
                <a:solidFill>
                  <a:srgbClr val="C0D4EF"/>
                </a:solidFill>
              </a:rPr>
              <a:t>(September-December 2020)</a:t>
            </a:r>
            <a:endParaRPr lang="en-US" sz="3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359757-9C47-4E1F-A60A-38E8E1FC65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4189875"/>
            <a:ext cx="4648200" cy="9917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E8AE55-7E7D-43A2-83C8-B2A2BCB707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5561475"/>
            <a:ext cx="4644564" cy="9917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C1F042-365B-4846-AE6F-0BF291FA95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2894475"/>
            <a:ext cx="4648200" cy="9917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97BCE5B-9321-4FB6-A712-FC664ED60A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1523665"/>
            <a:ext cx="4648200" cy="10671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A42F405-EBB6-4CE0-8D4D-5860CEDA26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7036" y="2427829"/>
            <a:ext cx="4644564" cy="10011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E1C017C-006C-4421-9233-A98B61F0B8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95264" y="3834268"/>
            <a:ext cx="4644564" cy="10011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B42AA05-0D5D-47B0-AB9D-1A753C83FAC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40284" y="5062915"/>
            <a:ext cx="4644564" cy="99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372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381000"/>
            <a:ext cx="8584591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3600" spc="-5" dirty="0">
                <a:solidFill>
                  <a:srgbClr val="C0D4EF"/>
                </a:solidFill>
              </a:rPr>
              <a:t>The </a:t>
            </a:r>
            <a:r>
              <a:rPr sz="3600" dirty="0">
                <a:solidFill>
                  <a:srgbClr val="C0D4EF"/>
                </a:solidFill>
              </a:rPr>
              <a:t>N</a:t>
            </a:r>
            <a:r>
              <a:rPr lang="en-US" sz="3600" dirty="0">
                <a:solidFill>
                  <a:srgbClr val="C0D4EF"/>
                </a:solidFill>
              </a:rPr>
              <a:t>HIS Early Release Program</a:t>
            </a:r>
            <a:endParaRPr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E8A09E-28E3-4626-A80B-802E31C6F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743200"/>
            <a:ext cx="8686800" cy="3822621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6258CC60-9073-4EB5-A121-84267524DCC4}"/>
              </a:ext>
            </a:extLst>
          </p:cNvPr>
          <p:cNvSpPr/>
          <p:nvPr/>
        </p:nvSpPr>
        <p:spPr>
          <a:xfrm>
            <a:off x="228600" y="3048000"/>
            <a:ext cx="1524000" cy="7573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1C218B-98E2-43E5-928A-76234459D641}"/>
              </a:ext>
            </a:extLst>
          </p:cNvPr>
          <p:cNvSpPr txBox="1"/>
          <p:nvPr/>
        </p:nvSpPr>
        <p:spPr>
          <a:xfrm>
            <a:off x="228600" y="1143000"/>
            <a:ext cx="8686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Provides estimates of key health indicators, analytic reports, and preliminary microdata files on an expedited schedule. </a:t>
            </a:r>
          </a:p>
          <a:p>
            <a:pPr algn="ctr"/>
            <a:endParaRPr lang="en-US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Interactive data query system: biannual or quarterly estimates.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9409" y="381000"/>
            <a:ext cx="8432191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3600" i="1" spc="-5" dirty="0">
                <a:solidFill>
                  <a:srgbClr val="C0D4EF"/>
                </a:solidFill>
              </a:rPr>
              <a:t>Health, U.S. </a:t>
            </a:r>
            <a:r>
              <a:rPr lang="en-US" sz="3600" spc="-5" dirty="0">
                <a:solidFill>
                  <a:srgbClr val="C0D4EF"/>
                </a:solidFill>
              </a:rPr>
              <a:t>Functional Limitation</a:t>
            </a:r>
            <a:br>
              <a:rPr lang="en-US" sz="3600" spc="-5" dirty="0">
                <a:solidFill>
                  <a:srgbClr val="C0D4EF"/>
                </a:solidFill>
              </a:rPr>
            </a:br>
            <a:r>
              <a:rPr lang="en-US" sz="3600" spc="-5" dirty="0">
                <a:solidFill>
                  <a:srgbClr val="C0D4EF"/>
                </a:solidFill>
              </a:rPr>
              <a:t>among adults 18+, U.S. 2010-2018</a:t>
            </a:r>
            <a:endParaRPr sz="3600" dirty="0"/>
          </a:p>
        </p:txBody>
      </p:sp>
      <p:sp>
        <p:nvSpPr>
          <p:cNvPr id="9" name="P">
            <a:extLst>
              <a:ext uri="{FF2B5EF4-FFF2-40B4-BE49-F238E27FC236}">
                <a16:creationId xmlns:a16="http://schemas.microsoft.com/office/drawing/2014/main" id="{D84BD93A-8B71-48E6-B93D-8E6D88C134CE}"/>
              </a:ext>
            </a:extLst>
          </p:cNvPr>
          <p:cNvSpPr txBox="1"/>
          <p:nvPr/>
        </p:nvSpPr>
        <p:spPr>
          <a:xfrm>
            <a:off x="2590800" y="6553200"/>
            <a:ext cx="3962400" cy="22860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60"/>
              </a:spcBef>
            </a:pPr>
            <a:r>
              <a:rPr sz="1200" spc="-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NCHS, </a:t>
            </a:r>
            <a:r>
              <a:rPr sz="1200" spc="-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 Health Interview Survey (NHIS).</a:t>
            </a:r>
            <a:endParaRPr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3F8815-3DB7-4F50-B973-0A28D03BB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700" y="1623230"/>
            <a:ext cx="8139113" cy="485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0737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6035985C436640B305F1B268648FB9" ma:contentTypeVersion="14" ma:contentTypeDescription="Create a new document." ma:contentTypeScope="" ma:versionID="095cbefc95275a9d528924ea897f8e38">
  <xsd:schema xmlns:xsd="http://www.w3.org/2001/XMLSchema" xmlns:xs="http://www.w3.org/2001/XMLSchema" xmlns:p="http://schemas.microsoft.com/office/2006/metadata/properties" xmlns:ns2="6c2254f5-de69-40f5-a0e2-2f56cfee0758" xmlns:ns3="44c59a53-fe6e-4c04-8d64-94c15d2c850d" targetNamespace="http://schemas.microsoft.com/office/2006/metadata/properties" ma:root="true" ma:fieldsID="c54b3e5da46c047bc1eae8518a3c6aa5" ns2:_="" ns3:_="">
    <xsd:import namespace="6c2254f5-de69-40f5-a0e2-2f56cfee0758"/>
    <xsd:import namespace="44c59a53-fe6e-4c04-8d64-94c15d2c85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2254f5-de69-40f5-a0e2-2f56cfee07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c04022ad-ef34-4d1e-9200-18c9974f96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c59a53-fe6e-4c04-8d64-94c15d2c850d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c43f9cc9-fa78-4f07-9939-db416f8c77be}" ma:internalName="TaxCatchAll" ma:showField="CatchAllData" ma:web="44c59a53-fe6e-4c04-8d64-94c15d2c85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c2254f5-de69-40f5-a0e2-2f56cfee0758">
      <Terms xmlns="http://schemas.microsoft.com/office/infopath/2007/PartnerControls"/>
    </lcf76f155ced4ddcb4097134ff3c332f>
    <TaxCatchAll xmlns="44c59a53-fe6e-4c04-8d64-94c15d2c850d" xsi:nil="true"/>
  </documentManagement>
</p:properties>
</file>

<file path=customXml/itemProps1.xml><?xml version="1.0" encoding="utf-8"?>
<ds:datastoreItem xmlns:ds="http://schemas.openxmlformats.org/officeDocument/2006/customXml" ds:itemID="{56EFDA2E-BBBD-410D-9ECA-13E29997DB21}"/>
</file>

<file path=customXml/itemProps2.xml><?xml version="1.0" encoding="utf-8"?>
<ds:datastoreItem xmlns:ds="http://schemas.openxmlformats.org/officeDocument/2006/customXml" ds:itemID="{0B44D570-5559-4356-BA8F-7D3D86C89985}"/>
</file>

<file path=customXml/itemProps3.xml><?xml version="1.0" encoding="utf-8"?>
<ds:datastoreItem xmlns:ds="http://schemas.openxmlformats.org/officeDocument/2006/customXml" ds:itemID="{11758413-92EE-4851-A904-ABDB63FB67A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2697</TotalTime>
  <Words>907</Words>
  <Application>Microsoft Office PowerPoint</Application>
  <PresentationFormat>On-screen Show (4:3)</PresentationFormat>
  <Paragraphs>167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National Center for Health Statistics</vt:lpstr>
      <vt:lpstr>Data Systems</vt:lpstr>
      <vt:lpstr>The National Health and Nutrition Examination Survey</vt:lpstr>
      <vt:lpstr>The National Health Interview Survey</vt:lpstr>
      <vt:lpstr>National Health Interview Survey</vt:lpstr>
      <vt:lpstr>NCHS Data Linkage Program</vt:lpstr>
      <vt:lpstr>NHIS Publication Releases (September-December 2020)</vt:lpstr>
      <vt:lpstr>The NHIS Early Release Program</vt:lpstr>
      <vt:lpstr>Health, U.S. Functional Limitation among adults 18+, U.S. 2010-2018</vt:lpstr>
      <vt:lpstr>Healthy People 2030 Overall Health and Well-Being Measures</vt:lpstr>
      <vt:lpstr>HP 2030 Data Table Template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Tommy Seibert</dc:creator>
  <cp:lastModifiedBy>Weeks, Julie A. (CDC/DDPHSS/NCHS/DAE)</cp:lastModifiedBy>
  <cp:revision>49</cp:revision>
  <dcterms:created xsi:type="dcterms:W3CDTF">2019-10-08T14:11:25Z</dcterms:created>
  <dcterms:modified xsi:type="dcterms:W3CDTF">2021-02-01T21:29:36Z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2019-02-13T00:00:00Z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2019-10-08T00:00:00Z</vt:filetime>
  </property>
  <property fmtid="{D5CDD505-2E9C-101B-9397-08002B2CF9AE}" pid="5" name="MSIP_Label_7b94a7b8-f06c-4dfe-bdcc-9b548fd58c31_Enabled">
    <vt:lpwstr>true</vt:lpwstr>
  </property>
  <property fmtid="{D5CDD505-2E9C-101B-9397-08002B2CF9AE}" pid="6" name="MSIP_Label_7b94a7b8-f06c-4dfe-bdcc-9b548fd58c31_SetDate">
    <vt:lpwstr>2021-01-30T19:37:12Z</vt:lpwstr>
  </property>
  <property fmtid="{D5CDD505-2E9C-101B-9397-08002B2CF9AE}" pid="7" name="MSIP_Label_7b94a7b8-f06c-4dfe-bdcc-9b548fd58c31_Method">
    <vt:lpwstr>Privileged</vt:lpwstr>
  </property>
  <property fmtid="{D5CDD505-2E9C-101B-9397-08002B2CF9AE}" pid="8" name="MSIP_Label_7b94a7b8-f06c-4dfe-bdcc-9b548fd58c31_Name">
    <vt:lpwstr>7b94a7b8-f06c-4dfe-bdcc-9b548fd58c31</vt:lpwstr>
  </property>
  <property fmtid="{D5CDD505-2E9C-101B-9397-08002B2CF9AE}" pid="9" name="MSIP_Label_7b94a7b8-f06c-4dfe-bdcc-9b548fd58c31_SiteId">
    <vt:lpwstr>9ce70869-60db-44fd-abe8-d2767077fc8f</vt:lpwstr>
  </property>
  <property fmtid="{D5CDD505-2E9C-101B-9397-08002B2CF9AE}" pid="10" name="MSIP_Label_7b94a7b8-f06c-4dfe-bdcc-9b548fd58c31_ActionId">
    <vt:lpwstr>dc7858ae-030b-49d5-b080-f89958354739</vt:lpwstr>
  </property>
  <property fmtid="{D5CDD505-2E9C-101B-9397-08002B2CF9AE}" pid="11" name="MSIP_Label_7b94a7b8-f06c-4dfe-bdcc-9b548fd58c31_ContentBits">
    <vt:lpwstr>0</vt:lpwstr>
  </property>
  <property fmtid="{D5CDD505-2E9C-101B-9397-08002B2CF9AE}" pid="12" name="ContentTypeId">
    <vt:lpwstr>0x010100DA6035985C436640B305F1B268648FB9</vt:lpwstr>
  </property>
</Properties>
</file>