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19" r:id="rId1"/>
  </p:sldMasterIdLst>
  <p:notesMasterIdLst>
    <p:notesMasterId r:id="rId25"/>
  </p:notesMasterIdLst>
  <p:sldIdLst>
    <p:sldId id="256" r:id="rId2"/>
    <p:sldId id="273" r:id="rId3"/>
    <p:sldId id="257" r:id="rId4"/>
    <p:sldId id="258" r:id="rId5"/>
    <p:sldId id="259" r:id="rId6"/>
    <p:sldId id="275" r:id="rId7"/>
    <p:sldId id="260" r:id="rId8"/>
    <p:sldId id="267" r:id="rId9"/>
    <p:sldId id="261" r:id="rId10"/>
    <p:sldId id="263" r:id="rId11"/>
    <p:sldId id="264" r:id="rId12"/>
    <p:sldId id="265" r:id="rId13"/>
    <p:sldId id="276" r:id="rId14"/>
    <p:sldId id="277" r:id="rId15"/>
    <p:sldId id="278" r:id="rId16"/>
    <p:sldId id="279" r:id="rId17"/>
    <p:sldId id="280" r:id="rId18"/>
    <p:sldId id="271" r:id="rId19"/>
    <p:sldId id="272" r:id="rId20"/>
    <p:sldId id="274" r:id="rId21"/>
    <p:sldId id="268" r:id="rId22"/>
    <p:sldId id="269" r:id="rId23"/>
    <p:sldId id="270"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495"/>
    <a:srgbClr val="003DFF"/>
    <a:srgbClr val="002CC2"/>
    <a:srgbClr val="320FD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61"/>
    <p:restoredTop sz="94697"/>
  </p:normalViewPr>
  <p:slideViewPr>
    <p:cSldViewPr snapToGrid="0" snapToObjects="1">
      <p:cViewPr varScale="1">
        <p:scale>
          <a:sx n="79" d="100"/>
          <a:sy n="79" d="100"/>
        </p:scale>
        <p:origin x="80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322DA8-A6C9-3241-A4E2-6E4035B92AE6}" type="datetimeFigureOut">
              <a:rPr lang="en-US" smtClean="0"/>
              <a:t>6/10/2022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A42033-A2D8-3A41-9F25-09E824F643C5}" type="slidenum">
              <a:rPr lang="en-US" smtClean="0"/>
              <a:t>‹#›</a:t>
            </a:fld>
            <a:endParaRPr lang="en-US"/>
          </a:p>
        </p:txBody>
      </p:sp>
    </p:spTree>
    <p:extLst>
      <p:ext uri="{BB962C8B-B14F-4D97-AF65-F5344CB8AC3E}">
        <p14:creationId xmlns:p14="http://schemas.microsoft.com/office/powerpoint/2010/main" val="2112261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A42033-A2D8-3A41-9F25-09E824F643C5}" type="slidenum">
              <a:rPr lang="en-US" smtClean="0"/>
              <a:t>1</a:t>
            </a:fld>
            <a:endParaRPr lang="en-US"/>
          </a:p>
        </p:txBody>
      </p:sp>
    </p:spTree>
    <p:extLst>
      <p:ext uri="{BB962C8B-B14F-4D97-AF65-F5344CB8AC3E}">
        <p14:creationId xmlns:p14="http://schemas.microsoft.com/office/powerpoint/2010/main" val="12557830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A42033-A2D8-3A41-9F25-09E824F643C5}" type="slidenum">
              <a:rPr lang="en-US" smtClean="0"/>
              <a:t>23</a:t>
            </a:fld>
            <a:endParaRPr lang="en-US"/>
          </a:p>
        </p:txBody>
      </p:sp>
    </p:spTree>
    <p:extLst>
      <p:ext uri="{BB962C8B-B14F-4D97-AF65-F5344CB8AC3E}">
        <p14:creationId xmlns:p14="http://schemas.microsoft.com/office/powerpoint/2010/main" val="33279702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A42033-A2D8-3A41-9F25-09E824F643C5}" type="slidenum">
              <a:rPr lang="en-US" smtClean="0"/>
              <a:t>3</a:t>
            </a:fld>
            <a:endParaRPr lang="en-US"/>
          </a:p>
        </p:txBody>
      </p:sp>
    </p:spTree>
    <p:extLst>
      <p:ext uri="{BB962C8B-B14F-4D97-AF65-F5344CB8AC3E}">
        <p14:creationId xmlns:p14="http://schemas.microsoft.com/office/powerpoint/2010/main" val="5093890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A42033-A2D8-3A41-9F25-09E824F643C5}" type="slidenum">
              <a:rPr lang="en-US" smtClean="0"/>
              <a:t>4</a:t>
            </a:fld>
            <a:endParaRPr lang="en-US"/>
          </a:p>
        </p:txBody>
      </p:sp>
    </p:spTree>
    <p:extLst>
      <p:ext uri="{BB962C8B-B14F-4D97-AF65-F5344CB8AC3E}">
        <p14:creationId xmlns:p14="http://schemas.microsoft.com/office/powerpoint/2010/main" val="23472013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A42033-A2D8-3A41-9F25-09E824F643C5}" type="slidenum">
              <a:rPr lang="en-US" smtClean="0"/>
              <a:t>5</a:t>
            </a:fld>
            <a:endParaRPr lang="en-US"/>
          </a:p>
        </p:txBody>
      </p:sp>
    </p:spTree>
    <p:extLst>
      <p:ext uri="{BB962C8B-B14F-4D97-AF65-F5344CB8AC3E}">
        <p14:creationId xmlns:p14="http://schemas.microsoft.com/office/powerpoint/2010/main" val="36746084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A42033-A2D8-3A41-9F25-09E824F643C5}" type="slidenum">
              <a:rPr lang="en-US" smtClean="0"/>
              <a:t>7</a:t>
            </a:fld>
            <a:endParaRPr lang="en-US"/>
          </a:p>
        </p:txBody>
      </p:sp>
    </p:spTree>
    <p:extLst>
      <p:ext uri="{BB962C8B-B14F-4D97-AF65-F5344CB8AC3E}">
        <p14:creationId xmlns:p14="http://schemas.microsoft.com/office/powerpoint/2010/main" val="32679823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A42033-A2D8-3A41-9F25-09E824F643C5}" type="slidenum">
              <a:rPr lang="en-US" smtClean="0"/>
              <a:t>8</a:t>
            </a:fld>
            <a:endParaRPr lang="en-US"/>
          </a:p>
        </p:txBody>
      </p:sp>
    </p:spTree>
    <p:extLst>
      <p:ext uri="{BB962C8B-B14F-4D97-AF65-F5344CB8AC3E}">
        <p14:creationId xmlns:p14="http://schemas.microsoft.com/office/powerpoint/2010/main" val="31937687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A42033-A2D8-3A41-9F25-09E824F643C5}" type="slidenum">
              <a:rPr lang="en-US" smtClean="0"/>
              <a:t>18</a:t>
            </a:fld>
            <a:endParaRPr lang="en-US"/>
          </a:p>
        </p:txBody>
      </p:sp>
    </p:spTree>
    <p:extLst>
      <p:ext uri="{BB962C8B-B14F-4D97-AF65-F5344CB8AC3E}">
        <p14:creationId xmlns:p14="http://schemas.microsoft.com/office/powerpoint/2010/main" val="17426213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A42033-A2D8-3A41-9F25-09E824F643C5}" type="slidenum">
              <a:rPr lang="en-US" smtClean="0"/>
              <a:t>21</a:t>
            </a:fld>
            <a:endParaRPr lang="en-US"/>
          </a:p>
        </p:txBody>
      </p:sp>
    </p:spTree>
    <p:extLst>
      <p:ext uri="{BB962C8B-B14F-4D97-AF65-F5344CB8AC3E}">
        <p14:creationId xmlns:p14="http://schemas.microsoft.com/office/powerpoint/2010/main" val="3500467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A42033-A2D8-3A41-9F25-09E824F643C5}" type="slidenum">
              <a:rPr lang="en-US" smtClean="0"/>
              <a:t>22</a:t>
            </a:fld>
            <a:endParaRPr lang="en-US"/>
          </a:p>
        </p:txBody>
      </p:sp>
    </p:spTree>
    <p:extLst>
      <p:ext uri="{BB962C8B-B14F-4D97-AF65-F5344CB8AC3E}">
        <p14:creationId xmlns:p14="http://schemas.microsoft.com/office/powerpoint/2010/main" val="12620923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A48BD299-BADE-934C-9AD3-600E0E5F066B}" type="datetimeFigureOut">
              <a:rPr lang="en-US" smtClean="0"/>
              <a:t>6/10/2022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53AA85-4944-FF49-A7B5-A3B5B397B049}" type="slidenum">
              <a:rPr lang="en-US" smtClean="0"/>
              <a:t>‹#›</a:t>
            </a:fld>
            <a:endParaRPr lang="en-US"/>
          </a:p>
        </p:txBody>
      </p:sp>
    </p:spTree>
    <p:extLst>
      <p:ext uri="{BB962C8B-B14F-4D97-AF65-F5344CB8AC3E}">
        <p14:creationId xmlns:p14="http://schemas.microsoft.com/office/powerpoint/2010/main" val="406860917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8BD299-BADE-934C-9AD3-600E0E5F066B}" type="datetimeFigureOut">
              <a:rPr lang="en-US" smtClean="0"/>
              <a:t>6/10/2022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53AA85-4944-FF49-A7B5-A3B5B397B049}" type="slidenum">
              <a:rPr lang="en-US" smtClean="0"/>
              <a:t>‹#›</a:t>
            </a:fld>
            <a:endParaRPr lang="en-US"/>
          </a:p>
        </p:txBody>
      </p:sp>
    </p:spTree>
    <p:extLst>
      <p:ext uri="{BB962C8B-B14F-4D97-AF65-F5344CB8AC3E}">
        <p14:creationId xmlns:p14="http://schemas.microsoft.com/office/powerpoint/2010/main" val="2366769357"/>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8BD299-BADE-934C-9AD3-600E0E5F066B}" type="datetimeFigureOut">
              <a:rPr lang="en-US" smtClean="0"/>
              <a:t>6/10/2022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53AA85-4944-FF49-A7B5-A3B5B397B049}" type="slidenum">
              <a:rPr lang="en-US" smtClean="0"/>
              <a:t>‹#›</a:t>
            </a:fld>
            <a:endParaRPr lang="en-US"/>
          </a:p>
        </p:txBody>
      </p:sp>
    </p:spTree>
    <p:extLst>
      <p:ext uri="{BB962C8B-B14F-4D97-AF65-F5344CB8AC3E}">
        <p14:creationId xmlns:p14="http://schemas.microsoft.com/office/powerpoint/2010/main" val="2441812064"/>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48BD299-BADE-934C-9AD3-600E0E5F066B}" type="datetimeFigureOut">
              <a:rPr lang="en-US" smtClean="0"/>
              <a:t>6/10/2022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53AA85-4944-FF49-A7B5-A3B5B397B049}" type="slidenum">
              <a:rPr lang="en-US" smtClean="0"/>
              <a:t>‹#›</a:t>
            </a:fld>
            <a:endParaRPr lang="en-US"/>
          </a:p>
        </p:txBody>
      </p:sp>
    </p:spTree>
    <p:extLst>
      <p:ext uri="{BB962C8B-B14F-4D97-AF65-F5344CB8AC3E}">
        <p14:creationId xmlns:p14="http://schemas.microsoft.com/office/powerpoint/2010/main" val="40082086"/>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A48BD299-BADE-934C-9AD3-600E0E5F066B}" type="datetimeFigureOut">
              <a:rPr lang="en-US" smtClean="0"/>
              <a:t>6/10/2022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53AA85-4944-FF49-A7B5-A3B5B397B049}" type="slidenum">
              <a:rPr lang="en-US" smtClean="0"/>
              <a:t>‹#›</a:t>
            </a:fld>
            <a:endParaRPr lang="en-US"/>
          </a:p>
        </p:txBody>
      </p:sp>
    </p:spTree>
    <p:extLst>
      <p:ext uri="{BB962C8B-B14F-4D97-AF65-F5344CB8AC3E}">
        <p14:creationId xmlns:p14="http://schemas.microsoft.com/office/powerpoint/2010/main" val="375076149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48BD299-BADE-934C-9AD3-600E0E5F066B}" type="datetimeFigureOut">
              <a:rPr lang="en-US" smtClean="0"/>
              <a:t>6/10/2022</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1553AA85-4944-FF49-A7B5-A3B5B397B049}" type="slidenum">
              <a:rPr lang="en-US" smtClean="0"/>
              <a:t>‹#›</a:t>
            </a:fld>
            <a:endParaRPr lang="en-US"/>
          </a:p>
        </p:txBody>
      </p:sp>
    </p:spTree>
    <p:extLst>
      <p:ext uri="{BB962C8B-B14F-4D97-AF65-F5344CB8AC3E}">
        <p14:creationId xmlns:p14="http://schemas.microsoft.com/office/powerpoint/2010/main" val="2774360453"/>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A48BD299-BADE-934C-9AD3-600E0E5F066B}" type="datetimeFigureOut">
              <a:rPr lang="en-US" smtClean="0"/>
              <a:t>6/10/2022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53AA85-4944-FF49-A7B5-A3B5B397B049}"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543454163"/>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48BD299-BADE-934C-9AD3-600E0E5F066B}" type="datetimeFigureOut">
              <a:rPr lang="en-US" smtClean="0"/>
              <a:t>6/10/2022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53AA85-4944-FF49-A7B5-A3B5B397B049}" type="slidenum">
              <a:rPr lang="en-US" smtClean="0"/>
              <a:t>‹#›</a:t>
            </a:fld>
            <a:endParaRPr lang="en-US"/>
          </a:p>
        </p:txBody>
      </p:sp>
    </p:spTree>
    <p:extLst>
      <p:ext uri="{BB962C8B-B14F-4D97-AF65-F5344CB8AC3E}">
        <p14:creationId xmlns:p14="http://schemas.microsoft.com/office/powerpoint/2010/main" val="1971783179"/>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BD299-BADE-934C-9AD3-600E0E5F066B}" type="datetimeFigureOut">
              <a:rPr lang="en-US" smtClean="0"/>
              <a:t>6/10/2022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53AA85-4944-FF49-A7B5-A3B5B397B049}" type="slidenum">
              <a:rPr lang="en-US" smtClean="0"/>
              <a:t>‹#›</a:t>
            </a:fld>
            <a:endParaRPr lang="en-US"/>
          </a:p>
        </p:txBody>
      </p:sp>
    </p:spTree>
    <p:extLst>
      <p:ext uri="{BB962C8B-B14F-4D97-AF65-F5344CB8AC3E}">
        <p14:creationId xmlns:p14="http://schemas.microsoft.com/office/powerpoint/2010/main" val="2778349778"/>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48BD299-BADE-934C-9AD3-600E0E5F066B}" type="datetimeFigureOut">
              <a:rPr lang="en-US" smtClean="0"/>
              <a:t>6/10/2022</a:t>
            </a:fld>
            <a:endParaRPr lang="en-US"/>
          </a:p>
        </p:txBody>
      </p:sp>
      <p:sp>
        <p:nvSpPr>
          <p:cNvPr id="6" name="Footer Placeholder 5"/>
          <p:cNvSpPr>
            <a:spLocks noGrp="1"/>
          </p:cNvSpPr>
          <p:nvPr>
            <p:ph type="ftr" sz="quarter" idx="11"/>
          </p:nvPr>
        </p:nvSpPr>
        <p:spPr>
          <a:xfrm>
            <a:off x="804672" y="6236208"/>
            <a:ext cx="5167503" cy="320040"/>
          </a:xfrm>
        </p:spPr>
        <p:txBody>
          <a:bodyPr/>
          <a:lstStyle>
            <a:lvl1pPr>
              <a:defRPr>
                <a:solidFill>
                  <a:srgbClr val="FFFFFF">
                    <a:alpha val="69804"/>
                  </a:srgbClr>
                </a:solidFill>
              </a:defRPr>
            </a:lvl1pPr>
          </a:lstStyle>
          <a:p>
            <a:endParaRPr lang="en-US"/>
          </a:p>
        </p:txBody>
      </p:sp>
      <p:sp>
        <p:nvSpPr>
          <p:cNvPr id="7" name="Slide Number Placeholder 6"/>
          <p:cNvSpPr>
            <a:spLocks noGrp="1"/>
          </p:cNvSpPr>
          <p:nvPr>
            <p:ph type="sldNum" sz="quarter" idx="12"/>
          </p:nvPr>
        </p:nvSpPr>
        <p:spPr/>
        <p:txBody>
          <a:bodyPr/>
          <a:lstStyle/>
          <a:p>
            <a:fld id="{1553AA85-4944-FF49-A7B5-A3B5B397B049}" type="slidenum">
              <a:rPr lang="en-US" smtClean="0"/>
              <a:t>‹#›</a:t>
            </a:fld>
            <a:endParaRPr lang="en-US"/>
          </a:p>
        </p:txBody>
      </p:sp>
    </p:spTree>
    <p:extLst>
      <p:ext uri="{BB962C8B-B14F-4D97-AF65-F5344CB8AC3E}">
        <p14:creationId xmlns:p14="http://schemas.microsoft.com/office/powerpoint/2010/main" val="2917426684"/>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alpha val="90000"/>
                  </a:srgbClr>
                </a:solidFill>
                <a:effectLst>
                  <a:outerShdw blurRad="50800" dist="38100" dir="2700000" algn="tl" rotWithShape="0">
                    <a:prstClr val="black">
                      <a:alpha val="43000"/>
                    </a:prstClr>
                  </a:outerShdw>
                </a:effectLst>
              </a:defRPr>
            </a:lvl1pPr>
          </a:lstStyle>
          <a:p>
            <a:fld id="{A48BD299-BADE-934C-9AD3-600E0E5F066B}" type="datetimeFigureOut">
              <a:rPr lang="en-US" smtClean="0"/>
              <a:t>6/10/2022</a:t>
            </a:fld>
            <a:endParaRPr lang="en-US"/>
          </a:p>
        </p:txBody>
      </p:sp>
      <p:sp>
        <p:nvSpPr>
          <p:cNvPr id="6" name="Footer Placeholder 5"/>
          <p:cNvSpPr>
            <a:spLocks noGrp="1"/>
          </p:cNvSpPr>
          <p:nvPr>
            <p:ph type="ftr" sz="quarter" idx="11"/>
          </p:nvPr>
        </p:nvSpPr>
        <p:spPr>
          <a:xfrm>
            <a:off x="808523" y="6236208"/>
            <a:ext cx="5103729" cy="320040"/>
          </a:xfrm>
        </p:spPr>
        <p:txBody>
          <a:bodyPr/>
          <a:lstStyle>
            <a:lvl1pPr>
              <a:defRPr>
                <a:solidFill>
                  <a:srgbClr val="FFFFFF">
                    <a:alpha val="70000"/>
                  </a:srgbClr>
                </a:solidFill>
              </a:defRPr>
            </a:lvl1pPr>
          </a:lstStyle>
          <a:p>
            <a:endParaRPr lang="en-US"/>
          </a:p>
        </p:txBody>
      </p:sp>
      <p:sp>
        <p:nvSpPr>
          <p:cNvPr id="7" name="Slide Number Placeholder 6"/>
          <p:cNvSpPr>
            <a:spLocks noGrp="1"/>
          </p:cNvSpPr>
          <p:nvPr>
            <p:ph type="sldNum" sz="quarter" idx="12"/>
          </p:nvPr>
        </p:nvSpPr>
        <p:spPr/>
        <p:txBody>
          <a:bodyPr/>
          <a:lstStyle/>
          <a:p>
            <a:fld id="{1553AA85-4944-FF49-A7B5-A3B5B397B049}" type="slidenum">
              <a:rPr lang="en-US" smtClean="0"/>
              <a:t>‹#›</a:t>
            </a:fld>
            <a:endParaRPr lang="en-US"/>
          </a:p>
        </p:txBody>
      </p:sp>
    </p:spTree>
    <p:extLst>
      <p:ext uri="{BB962C8B-B14F-4D97-AF65-F5344CB8AC3E}">
        <p14:creationId xmlns:p14="http://schemas.microsoft.com/office/powerpoint/2010/main" val="1634455614"/>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88000">
              <a:srgbClr val="003DFF"/>
            </a:gs>
            <a:gs pos="0">
              <a:schemeClr val="accent2">
                <a:lumMod val="20000"/>
                <a:lumOff val="80000"/>
              </a:schemeClr>
            </a:gs>
            <a:gs pos="66000">
              <a:schemeClr val="accent2">
                <a:lumMod val="24000"/>
                <a:lumOff val="76000"/>
                <a:alpha val="23827"/>
              </a:schemeClr>
            </a:gs>
            <a:gs pos="99000">
              <a:srgbClr val="003495"/>
            </a:gs>
          </a:gsLst>
          <a:lin ang="162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A48BD299-BADE-934C-9AD3-600E0E5F066B}" type="datetimeFigureOut">
              <a:rPr lang="en-US" smtClean="0"/>
              <a:t>6/10/2022</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1553AA85-4944-FF49-A7B5-A3B5B397B049}" type="slidenum">
              <a:rPr lang="en-US" smtClean="0"/>
              <a:t>‹#›</a:t>
            </a:fld>
            <a:endParaRPr lang="en-US"/>
          </a:p>
        </p:txBody>
      </p:sp>
    </p:spTree>
    <p:extLst>
      <p:ext uri="{BB962C8B-B14F-4D97-AF65-F5344CB8AC3E}">
        <p14:creationId xmlns:p14="http://schemas.microsoft.com/office/powerpoint/2010/main" val="2821505894"/>
      </p:ext>
    </p:extLst>
  </p:cSld>
  <p:clrMap bg1="lt1" tx1="dk1" bg2="lt2" tx2="dk2" accent1="accent1" accent2="accent2" accent3="accent3" accent4="accent4" accent5="accent5" accent6="accent6" hlink="hlink" folHlink="folHlink"/>
  <p:sldLayoutIdLst>
    <p:sldLayoutId id="2147483920" r:id="rId1"/>
    <p:sldLayoutId id="2147483921" r:id="rId2"/>
    <p:sldLayoutId id="2147483922" r:id="rId3"/>
    <p:sldLayoutId id="2147483923" r:id="rId4"/>
    <p:sldLayoutId id="2147483924" r:id="rId5"/>
    <p:sldLayoutId id="2147483925" r:id="rId6"/>
    <p:sldLayoutId id="2147483926" r:id="rId7"/>
    <p:sldLayoutId id="2147483927" r:id="rId8"/>
    <p:sldLayoutId id="2147483928" r:id="rId9"/>
    <p:sldLayoutId id="2147483929" r:id="rId10"/>
    <p:sldLayoutId id="2147483930" r:id="rId11"/>
  </p:sldLayoutIdLst>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1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5.emf"/><Relationship Id="rId4" Type="http://schemas.openxmlformats.org/officeDocument/2006/relationships/image" Target="../media/image14.emf"/></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www.kff.org/coronavirus-covid-19/poll-finding/the-impact-of-the-covid-19-pandemic-on-lgbt-people/" TargetMode="External"/><Relationship Id="rId3" Type="http://schemas.openxmlformats.org/officeDocument/2006/relationships/hyperlink" Target="https://www.census.gov/library/stories/2021/11/census-bureau-survey-explores-sexual-orientation-and-gender-identity.html?utm_campaign=20211104msacos1ccstors&amp;utm_medium=email&amp;utm_source=govdelivery" TargetMode="External"/><Relationship Id="rId7" Type="http://schemas.openxmlformats.org/officeDocument/2006/relationships/hyperlink" Target="https://www.thetaskforce.org/national-lgbtq-task-force-fights-trump-census-bureau-erasure/"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epgn.com/2020/10/20/the-intersection-of-lgbtq-history-and-disability/" TargetMode="External"/><Relationship Id="rId5" Type="http://schemas.openxmlformats.org/officeDocument/2006/relationships/hyperlink" Target="https://www.health.harvard.edu/blog/the-pandemic-isnt-over-particularly-for-people-with-disabilities-202105252464" TargetMode="External"/><Relationship Id="rId10" Type="http://schemas.openxmlformats.org/officeDocument/2006/relationships/image" Target="../media/image1.png"/><Relationship Id="rId4" Type="http://schemas.openxmlformats.org/officeDocument/2006/relationships/hyperlink" Target="https://doi.org/10.1007/s11113-018-9457-5" TargetMode="External"/><Relationship Id="rId9" Type="http://schemas.openxmlformats.org/officeDocument/2006/relationships/hyperlink" Target="https://www.gallup.com/224855/gallup-poll-work.asp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news.gallup.com/poll/329708/lgbt-identification-rises-latest-estimate.aspx" TargetMode="External"/><Relationship Id="rId7"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www.theguardian.com/world/2020/may/20/black-americans-death-rate-covid-19-coronavirus" TargetMode="External"/><Relationship Id="rId5" Type="http://schemas.openxmlformats.org/officeDocument/2006/relationships/hyperlink" Target="https://www.americanprogress.org/issues/lgbtq-rights/news/2015/07/30/118531/disability-justice-is-lgbt-justice-a-conversation-with-movement-leaders/" TargetMode="External"/><Relationship Id="rId4" Type="http://schemas.openxmlformats.org/officeDocument/2006/relationships/hyperlink" Target="https://news.berkeley.edu/2020/04/23/one-reason-covid-19-is-worse-for-black-communities-police-violence/"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www.census.gov/data/tables/2021/demo/hhp/hhp36.html" TargetMode="External"/><Relationship Id="rId3" Type="http://schemas.openxmlformats.org/officeDocument/2006/relationships/hyperlink" Target="https://doi.org/10.1080/13545701.2018.1441533" TargetMode="External"/><Relationship Id="rId7" Type="http://schemas.openxmlformats.org/officeDocument/2006/relationships/hyperlink" Target="https://www.census.gov/data/tables/2021/demo/hhp/hhp35.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www.census.gov/data/tables/2021/demo/hhp/hhp34.html" TargetMode="External"/><Relationship Id="rId5" Type="http://schemas.openxmlformats.org/officeDocument/2006/relationships/hyperlink" Target="https://www.census.gov/householdpulsedata" TargetMode="External"/><Relationship Id="rId10" Type="http://schemas.openxmlformats.org/officeDocument/2006/relationships/image" Target="../media/image1.png"/><Relationship Id="rId4" Type="http://schemas.openxmlformats.org/officeDocument/2006/relationships/hyperlink" Target="https://www.census.gov/programs-surveys/household-pulse-survey/technical-documentation.html" TargetMode="External"/><Relationship Id="rId9" Type="http://schemas.openxmlformats.org/officeDocument/2006/relationships/hyperlink" Target="https://www.census.gov/data/tables/2021/demo/hhp/hhp37.html"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67000">
              <a:srgbClr val="003DFF"/>
            </a:gs>
            <a:gs pos="0">
              <a:schemeClr val="accent2">
                <a:lumMod val="20000"/>
                <a:lumOff val="80000"/>
              </a:schemeClr>
            </a:gs>
            <a:gs pos="37000">
              <a:schemeClr val="accent2">
                <a:lumMod val="24000"/>
                <a:lumOff val="76000"/>
                <a:alpha val="23827"/>
              </a:schemeClr>
            </a:gs>
            <a:gs pos="99000">
              <a:srgbClr val="003495"/>
            </a:gs>
          </a:gsLst>
          <a:lin ang="162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86F6E-7992-4A43-BC45-33A20C3CEE4E}"/>
              </a:ext>
            </a:extLst>
          </p:cNvPr>
          <p:cNvSpPr>
            <a:spLocks noGrp="1"/>
          </p:cNvSpPr>
          <p:nvPr>
            <p:ph type="ctrTitle"/>
          </p:nvPr>
        </p:nvSpPr>
        <p:spPr>
          <a:xfrm>
            <a:off x="0" y="2386744"/>
            <a:ext cx="12192000" cy="1645920"/>
          </a:xfrm>
        </p:spPr>
        <p:txBody>
          <a:bodyPr>
            <a:noAutofit/>
          </a:bodyPr>
          <a:lstStyle/>
          <a:p>
            <a:r>
              <a:rPr lang="en-US" sz="3200" cap="none" spc="0" dirty="0">
                <a:latin typeface="GRANJON" pitchFamily="2" charset="77"/>
                <a:cs typeface="Times New Roman" panose="02020603050405020304" pitchFamily="18" charset="0"/>
              </a:rPr>
              <a:t>The COVID-19 Impact on Disability, LGBTQ+, and Employment: </a:t>
            </a:r>
            <a:br>
              <a:rPr lang="en-US" sz="3200" cap="none" spc="0" dirty="0">
                <a:latin typeface="GRANJON" pitchFamily="2" charset="77"/>
                <a:cs typeface="Times New Roman" panose="02020603050405020304" pitchFamily="18" charset="0"/>
              </a:rPr>
            </a:br>
            <a:r>
              <a:rPr lang="en-US" sz="3200" cap="none" spc="0" dirty="0">
                <a:latin typeface="GRANJON" pitchFamily="2" charset="77"/>
                <a:cs typeface="Times New Roman" panose="02020603050405020304" pitchFamily="18" charset="0"/>
              </a:rPr>
              <a:t>An Examination of the 2021 Census Pulse Survey</a:t>
            </a:r>
            <a:endParaRPr lang="en-US" sz="2800" cap="none" spc="0" dirty="0">
              <a:latin typeface="GRANJON" pitchFamily="2" charset="77"/>
              <a:cs typeface="Times New Roman" panose="02020603050405020304" pitchFamily="18" charset="0"/>
            </a:endParaRPr>
          </a:p>
        </p:txBody>
      </p:sp>
      <p:sp>
        <p:nvSpPr>
          <p:cNvPr id="3" name="Subtitle 2">
            <a:extLst>
              <a:ext uri="{FF2B5EF4-FFF2-40B4-BE49-F238E27FC236}">
                <a16:creationId xmlns:a16="http://schemas.microsoft.com/office/drawing/2014/main" id="{3F995BD8-0F36-5A4D-87E9-CA8CA75E65EF}"/>
              </a:ext>
            </a:extLst>
          </p:cNvPr>
          <p:cNvSpPr>
            <a:spLocks noGrp="1"/>
          </p:cNvSpPr>
          <p:nvPr>
            <p:ph type="subTitle" idx="1"/>
          </p:nvPr>
        </p:nvSpPr>
        <p:spPr>
          <a:xfrm>
            <a:off x="2695194" y="4683211"/>
            <a:ext cx="6801612" cy="2174789"/>
          </a:xfrm>
        </p:spPr>
        <p:txBody>
          <a:bodyPr>
            <a:noAutofit/>
          </a:bodyPr>
          <a:lstStyle/>
          <a:p>
            <a:r>
              <a:rPr lang="en-US" b="1" dirty="0">
                <a:solidFill>
                  <a:schemeClr val="bg1"/>
                </a:solidFill>
              </a:rPr>
              <a:t>Chris R. Surfus, MBA, MPA, Ph.D.</a:t>
            </a:r>
          </a:p>
          <a:p>
            <a:r>
              <a:rPr lang="en-US" i="1" dirty="0">
                <a:solidFill>
                  <a:schemeClr val="bg1"/>
                </a:solidFill>
              </a:rPr>
              <a:t>Postdoctoral Research Associate</a:t>
            </a:r>
          </a:p>
          <a:p>
            <a:r>
              <a:rPr lang="en-US" b="1" dirty="0">
                <a:solidFill>
                  <a:schemeClr val="bg1"/>
                </a:solidFill>
              </a:rPr>
              <a:t>University of New Hampshire</a:t>
            </a:r>
          </a:p>
          <a:p>
            <a:r>
              <a:rPr lang="en-US" i="1" dirty="0">
                <a:solidFill>
                  <a:schemeClr val="bg1"/>
                </a:solidFill>
              </a:rPr>
              <a:t>Institute on Disability/UCED</a:t>
            </a:r>
          </a:p>
        </p:txBody>
      </p:sp>
      <p:pic>
        <p:nvPicPr>
          <p:cNvPr id="5" name="Picture 4" descr="Graphical user interface, application, logo&#10;&#10;Description automatically generated">
            <a:extLst>
              <a:ext uri="{FF2B5EF4-FFF2-40B4-BE49-F238E27FC236}">
                <a16:creationId xmlns:a16="http://schemas.microsoft.com/office/drawing/2014/main" id="{6A96A422-CCF7-3441-8630-650CB86F9EB6}"/>
              </a:ext>
            </a:extLst>
          </p:cNvPr>
          <p:cNvPicPr>
            <a:picLocks noChangeAspect="1"/>
          </p:cNvPicPr>
          <p:nvPr/>
        </p:nvPicPr>
        <p:blipFill rotWithShape="1">
          <a:blip r:embed="rId3"/>
          <a:srcRect l="23975" t="16065" r="20720" b="10285"/>
          <a:stretch/>
        </p:blipFill>
        <p:spPr>
          <a:xfrm>
            <a:off x="10923373" y="5709629"/>
            <a:ext cx="1268627" cy="1148371"/>
          </a:xfrm>
          <a:prstGeom prst="rect">
            <a:avLst/>
          </a:prstGeom>
        </p:spPr>
      </p:pic>
    </p:spTree>
    <p:extLst>
      <p:ext uri="{BB962C8B-B14F-4D97-AF65-F5344CB8AC3E}">
        <p14:creationId xmlns:p14="http://schemas.microsoft.com/office/powerpoint/2010/main" val="1351657240"/>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38D3A-FC28-314D-B36C-995EE5D3D34A}"/>
              </a:ext>
            </a:extLst>
          </p:cNvPr>
          <p:cNvSpPr>
            <a:spLocks noGrp="1"/>
          </p:cNvSpPr>
          <p:nvPr>
            <p:ph type="title"/>
          </p:nvPr>
        </p:nvSpPr>
        <p:spPr/>
        <p:txBody>
          <a:bodyPr/>
          <a:lstStyle/>
          <a:p>
            <a:r>
              <a:rPr lang="en-US" dirty="0"/>
              <a:t>Findings</a:t>
            </a:r>
          </a:p>
        </p:txBody>
      </p:sp>
      <p:pic>
        <p:nvPicPr>
          <p:cNvPr id="7" name="Picture 6" descr="Graphical user interface, application, logo&#10;&#10;Description automatically generated">
            <a:extLst>
              <a:ext uri="{FF2B5EF4-FFF2-40B4-BE49-F238E27FC236}">
                <a16:creationId xmlns:a16="http://schemas.microsoft.com/office/drawing/2014/main" id="{BAC7AE25-9658-C648-85E0-3EDE7C57126D}"/>
              </a:ext>
            </a:extLst>
          </p:cNvPr>
          <p:cNvPicPr>
            <a:picLocks noChangeAspect="1"/>
          </p:cNvPicPr>
          <p:nvPr/>
        </p:nvPicPr>
        <p:blipFill rotWithShape="1">
          <a:blip r:embed="rId2"/>
          <a:srcRect l="23975" t="16065" r="20720" b="10285"/>
          <a:stretch/>
        </p:blipFill>
        <p:spPr>
          <a:xfrm>
            <a:off x="10923373" y="5709629"/>
            <a:ext cx="1268627" cy="1148371"/>
          </a:xfrm>
          <a:prstGeom prst="rect">
            <a:avLst/>
          </a:prstGeom>
        </p:spPr>
      </p:pic>
      <p:pic>
        <p:nvPicPr>
          <p:cNvPr id="5" name="Picture 4">
            <a:extLst>
              <a:ext uri="{FF2B5EF4-FFF2-40B4-BE49-F238E27FC236}">
                <a16:creationId xmlns:a16="http://schemas.microsoft.com/office/drawing/2014/main" id="{B9209257-B1A3-9B4C-98AC-E395DA3DA2CC}"/>
              </a:ext>
            </a:extLst>
          </p:cNvPr>
          <p:cNvPicPr>
            <a:picLocks noChangeAspect="1"/>
          </p:cNvPicPr>
          <p:nvPr/>
        </p:nvPicPr>
        <p:blipFill>
          <a:blip r:embed="rId3"/>
          <a:stretch>
            <a:fillRect/>
          </a:stretch>
        </p:blipFill>
        <p:spPr>
          <a:xfrm>
            <a:off x="2944368" y="2892041"/>
            <a:ext cx="6303264" cy="2817588"/>
          </a:xfrm>
          <a:prstGeom prst="rect">
            <a:avLst/>
          </a:prstGeom>
        </p:spPr>
      </p:pic>
    </p:spTree>
    <p:extLst>
      <p:ext uri="{BB962C8B-B14F-4D97-AF65-F5344CB8AC3E}">
        <p14:creationId xmlns:p14="http://schemas.microsoft.com/office/powerpoint/2010/main" val="2579644655"/>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8F85A0-E2C3-4344-839B-86228DC799D5}"/>
              </a:ext>
            </a:extLst>
          </p:cNvPr>
          <p:cNvSpPr>
            <a:spLocks noGrp="1"/>
          </p:cNvSpPr>
          <p:nvPr>
            <p:ph type="title"/>
          </p:nvPr>
        </p:nvSpPr>
        <p:spPr/>
        <p:txBody>
          <a:bodyPr/>
          <a:lstStyle/>
          <a:p>
            <a:r>
              <a:rPr lang="en-US" dirty="0"/>
              <a:t>Findings</a:t>
            </a:r>
          </a:p>
        </p:txBody>
      </p:sp>
      <p:pic>
        <p:nvPicPr>
          <p:cNvPr id="9" name="Picture 8" descr="Graphical user interface, application, logo&#10;&#10;Description automatically generated">
            <a:extLst>
              <a:ext uri="{FF2B5EF4-FFF2-40B4-BE49-F238E27FC236}">
                <a16:creationId xmlns:a16="http://schemas.microsoft.com/office/drawing/2014/main" id="{2F0F72BC-4C9F-A44F-9170-D3CB810D2495}"/>
              </a:ext>
            </a:extLst>
          </p:cNvPr>
          <p:cNvPicPr>
            <a:picLocks noChangeAspect="1"/>
          </p:cNvPicPr>
          <p:nvPr/>
        </p:nvPicPr>
        <p:blipFill rotWithShape="1">
          <a:blip r:embed="rId2"/>
          <a:srcRect l="23975" t="16065" r="20720" b="10285"/>
          <a:stretch/>
        </p:blipFill>
        <p:spPr>
          <a:xfrm>
            <a:off x="10923373" y="5709629"/>
            <a:ext cx="1268627" cy="1148371"/>
          </a:xfrm>
          <a:prstGeom prst="rect">
            <a:avLst/>
          </a:prstGeom>
        </p:spPr>
      </p:pic>
      <p:pic>
        <p:nvPicPr>
          <p:cNvPr id="4" name="Picture 3">
            <a:extLst>
              <a:ext uri="{FF2B5EF4-FFF2-40B4-BE49-F238E27FC236}">
                <a16:creationId xmlns:a16="http://schemas.microsoft.com/office/drawing/2014/main" id="{4B3F4257-10B4-6847-97D7-5B8F82E73E48}"/>
              </a:ext>
            </a:extLst>
          </p:cNvPr>
          <p:cNvPicPr>
            <a:picLocks noChangeAspect="1"/>
          </p:cNvPicPr>
          <p:nvPr/>
        </p:nvPicPr>
        <p:blipFill>
          <a:blip r:embed="rId3"/>
          <a:stretch>
            <a:fillRect/>
          </a:stretch>
        </p:blipFill>
        <p:spPr>
          <a:xfrm>
            <a:off x="3950277" y="2434357"/>
            <a:ext cx="4291446" cy="4040145"/>
          </a:xfrm>
          <a:prstGeom prst="rect">
            <a:avLst/>
          </a:prstGeom>
        </p:spPr>
      </p:pic>
    </p:spTree>
    <p:extLst>
      <p:ext uri="{BB962C8B-B14F-4D97-AF65-F5344CB8AC3E}">
        <p14:creationId xmlns:p14="http://schemas.microsoft.com/office/powerpoint/2010/main" val="1844736810"/>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8F85A0-E2C3-4344-839B-86228DC799D5}"/>
              </a:ext>
            </a:extLst>
          </p:cNvPr>
          <p:cNvSpPr>
            <a:spLocks noGrp="1"/>
          </p:cNvSpPr>
          <p:nvPr>
            <p:ph type="title"/>
          </p:nvPr>
        </p:nvSpPr>
        <p:spPr/>
        <p:txBody>
          <a:bodyPr/>
          <a:lstStyle/>
          <a:p>
            <a:r>
              <a:rPr lang="en-US" dirty="0"/>
              <a:t>Findings</a:t>
            </a:r>
          </a:p>
        </p:txBody>
      </p:sp>
      <p:pic>
        <p:nvPicPr>
          <p:cNvPr id="5" name="Picture 4" descr="Graphical user interface, application, logo&#10;&#10;Description automatically generated">
            <a:extLst>
              <a:ext uri="{FF2B5EF4-FFF2-40B4-BE49-F238E27FC236}">
                <a16:creationId xmlns:a16="http://schemas.microsoft.com/office/drawing/2014/main" id="{5F384B0C-45CD-EB49-B7DD-F45C51EFA173}"/>
              </a:ext>
            </a:extLst>
          </p:cNvPr>
          <p:cNvPicPr>
            <a:picLocks noChangeAspect="1"/>
          </p:cNvPicPr>
          <p:nvPr/>
        </p:nvPicPr>
        <p:blipFill rotWithShape="1">
          <a:blip r:embed="rId2"/>
          <a:srcRect l="23975" t="16065" r="20720" b="10285"/>
          <a:stretch/>
        </p:blipFill>
        <p:spPr>
          <a:xfrm>
            <a:off x="10923373" y="5709629"/>
            <a:ext cx="1268627" cy="1148371"/>
          </a:xfrm>
          <a:prstGeom prst="rect">
            <a:avLst/>
          </a:prstGeom>
        </p:spPr>
      </p:pic>
      <p:pic>
        <p:nvPicPr>
          <p:cNvPr id="6" name="Picture 5">
            <a:extLst>
              <a:ext uri="{FF2B5EF4-FFF2-40B4-BE49-F238E27FC236}">
                <a16:creationId xmlns:a16="http://schemas.microsoft.com/office/drawing/2014/main" id="{469D6404-9203-D84C-8E2D-D39992C25551}"/>
              </a:ext>
            </a:extLst>
          </p:cNvPr>
          <p:cNvPicPr>
            <a:picLocks noChangeAspect="1"/>
          </p:cNvPicPr>
          <p:nvPr/>
        </p:nvPicPr>
        <p:blipFill rotWithShape="1">
          <a:blip r:embed="rId3"/>
          <a:srcRect r="22614"/>
          <a:stretch/>
        </p:blipFill>
        <p:spPr>
          <a:xfrm>
            <a:off x="1378527" y="2559030"/>
            <a:ext cx="9434945" cy="1739939"/>
          </a:xfrm>
          <a:prstGeom prst="rect">
            <a:avLst/>
          </a:prstGeom>
        </p:spPr>
      </p:pic>
      <p:pic>
        <p:nvPicPr>
          <p:cNvPr id="7" name="Picture 6">
            <a:extLst>
              <a:ext uri="{FF2B5EF4-FFF2-40B4-BE49-F238E27FC236}">
                <a16:creationId xmlns:a16="http://schemas.microsoft.com/office/drawing/2014/main" id="{1C7CD290-D163-1441-8D44-0A5B03CA1A66}"/>
              </a:ext>
            </a:extLst>
          </p:cNvPr>
          <p:cNvPicPr>
            <a:picLocks noChangeAspect="1"/>
          </p:cNvPicPr>
          <p:nvPr/>
        </p:nvPicPr>
        <p:blipFill rotWithShape="1">
          <a:blip r:embed="rId4"/>
          <a:srcRect r="22614"/>
          <a:stretch/>
        </p:blipFill>
        <p:spPr>
          <a:xfrm>
            <a:off x="1378526" y="4543875"/>
            <a:ext cx="9434945" cy="1739939"/>
          </a:xfrm>
          <a:prstGeom prst="rect">
            <a:avLst/>
          </a:prstGeom>
        </p:spPr>
      </p:pic>
    </p:spTree>
    <p:extLst>
      <p:ext uri="{BB962C8B-B14F-4D97-AF65-F5344CB8AC3E}">
        <p14:creationId xmlns:p14="http://schemas.microsoft.com/office/powerpoint/2010/main" val="2444030958"/>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8F85A0-E2C3-4344-839B-86228DC799D5}"/>
              </a:ext>
            </a:extLst>
          </p:cNvPr>
          <p:cNvSpPr>
            <a:spLocks noGrp="1"/>
          </p:cNvSpPr>
          <p:nvPr>
            <p:ph type="title"/>
          </p:nvPr>
        </p:nvSpPr>
        <p:spPr/>
        <p:txBody>
          <a:bodyPr/>
          <a:lstStyle/>
          <a:p>
            <a:r>
              <a:rPr lang="en-US" dirty="0"/>
              <a:t>Findings</a:t>
            </a:r>
          </a:p>
        </p:txBody>
      </p:sp>
      <p:pic>
        <p:nvPicPr>
          <p:cNvPr id="6" name="Picture 5" descr="Graphical user interface, application, logo&#10;&#10;Description automatically generated">
            <a:extLst>
              <a:ext uri="{FF2B5EF4-FFF2-40B4-BE49-F238E27FC236}">
                <a16:creationId xmlns:a16="http://schemas.microsoft.com/office/drawing/2014/main" id="{E0B4601D-A2B9-4241-B3C4-B960BB623DE2}"/>
              </a:ext>
            </a:extLst>
          </p:cNvPr>
          <p:cNvPicPr>
            <a:picLocks noChangeAspect="1"/>
          </p:cNvPicPr>
          <p:nvPr/>
        </p:nvPicPr>
        <p:blipFill rotWithShape="1">
          <a:blip r:embed="rId2"/>
          <a:srcRect l="23975" t="16065" r="20720" b="10285"/>
          <a:stretch/>
        </p:blipFill>
        <p:spPr>
          <a:xfrm>
            <a:off x="10923373" y="5709629"/>
            <a:ext cx="1268627" cy="1148371"/>
          </a:xfrm>
          <a:prstGeom prst="rect">
            <a:avLst/>
          </a:prstGeom>
        </p:spPr>
      </p:pic>
      <p:pic>
        <p:nvPicPr>
          <p:cNvPr id="3" name="Picture 2">
            <a:extLst>
              <a:ext uri="{FF2B5EF4-FFF2-40B4-BE49-F238E27FC236}">
                <a16:creationId xmlns:a16="http://schemas.microsoft.com/office/drawing/2014/main" id="{A4AB21F6-50AE-414A-99B3-7A8993D40143}"/>
              </a:ext>
            </a:extLst>
          </p:cNvPr>
          <p:cNvPicPr>
            <a:picLocks noChangeAspect="1"/>
          </p:cNvPicPr>
          <p:nvPr/>
        </p:nvPicPr>
        <p:blipFill>
          <a:blip r:embed="rId3"/>
          <a:stretch>
            <a:fillRect/>
          </a:stretch>
        </p:blipFill>
        <p:spPr>
          <a:xfrm>
            <a:off x="2280521" y="2711449"/>
            <a:ext cx="7680343" cy="2567688"/>
          </a:xfrm>
          <a:prstGeom prst="rect">
            <a:avLst/>
          </a:prstGeom>
        </p:spPr>
      </p:pic>
    </p:spTree>
    <p:extLst>
      <p:ext uri="{BB962C8B-B14F-4D97-AF65-F5344CB8AC3E}">
        <p14:creationId xmlns:p14="http://schemas.microsoft.com/office/powerpoint/2010/main" val="1607575535"/>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8F85A0-E2C3-4344-839B-86228DC799D5}"/>
              </a:ext>
            </a:extLst>
          </p:cNvPr>
          <p:cNvSpPr>
            <a:spLocks noGrp="1"/>
          </p:cNvSpPr>
          <p:nvPr>
            <p:ph type="title"/>
          </p:nvPr>
        </p:nvSpPr>
        <p:spPr/>
        <p:txBody>
          <a:bodyPr/>
          <a:lstStyle/>
          <a:p>
            <a:r>
              <a:rPr lang="en-US" dirty="0"/>
              <a:t>Findings</a:t>
            </a:r>
          </a:p>
        </p:txBody>
      </p:sp>
      <p:pic>
        <p:nvPicPr>
          <p:cNvPr id="6" name="Picture 5" descr="Graphical user interface, application, logo&#10;&#10;Description automatically generated">
            <a:extLst>
              <a:ext uri="{FF2B5EF4-FFF2-40B4-BE49-F238E27FC236}">
                <a16:creationId xmlns:a16="http://schemas.microsoft.com/office/drawing/2014/main" id="{E0B4601D-A2B9-4241-B3C4-B960BB623DE2}"/>
              </a:ext>
            </a:extLst>
          </p:cNvPr>
          <p:cNvPicPr>
            <a:picLocks noChangeAspect="1"/>
          </p:cNvPicPr>
          <p:nvPr/>
        </p:nvPicPr>
        <p:blipFill rotWithShape="1">
          <a:blip r:embed="rId2"/>
          <a:srcRect l="23975" t="16065" r="20720" b="10285"/>
          <a:stretch/>
        </p:blipFill>
        <p:spPr>
          <a:xfrm>
            <a:off x="10923373" y="5709629"/>
            <a:ext cx="1268627" cy="1148371"/>
          </a:xfrm>
          <a:prstGeom prst="rect">
            <a:avLst/>
          </a:prstGeom>
        </p:spPr>
      </p:pic>
      <p:pic>
        <p:nvPicPr>
          <p:cNvPr id="8" name="Picture 7">
            <a:extLst>
              <a:ext uri="{FF2B5EF4-FFF2-40B4-BE49-F238E27FC236}">
                <a16:creationId xmlns:a16="http://schemas.microsoft.com/office/drawing/2014/main" id="{92B7337F-CDB9-A14D-BA56-C86A97EDF357}"/>
              </a:ext>
            </a:extLst>
          </p:cNvPr>
          <p:cNvPicPr>
            <a:picLocks noChangeAspect="1"/>
          </p:cNvPicPr>
          <p:nvPr/>
        </p:nvPicPr>
        <p:blipFill>
          <a:blip r:embed="rId3"/>
          <a:stretch>
            <a:fillRect/>
          </a:stretch>
        </p:blipFill>
        <p:spPr>
          <a:xfrm>
            <a:off x="1814861" y="2788804"/>
            <a:ext cx="8562278" cy="2323524"/>
          </a:xfrm>
          <a:prstGeom prst="rect">
            <a:avLst/>
          </a:prstGeom>
        </p:spPr>
      </p:pic>
    </p:spTree>
    <p:extLst>
      <p:ext uri="{BB962C8B-B14F-4D97-AF65-F5344CB8AC3E}">
        <p14:creationId xmlns:p14="http://schemas.microsoft.com/office/powerpoint/2010/main" val="4245835600"/>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8F85A0-E2C3-4344-839B-86228DC799D5}"/>
              </a:ext>
            </a:extLst>
          </p:cNvPr>
          <p:cNvSpPr>
            <a:spLocks noGrp="1"/>
          </p:cNvSpPr>
          <p:nvPr>
            <p:ph type="title"/>
          </p:nvPr>
        </p:nvSpPr>
        <p:spPr/>
        <p:txBody>
          <a:bodyPr/>
          <a:lstStyle/>
          <a:p>
            <a:r>
              <a:rPr lang="en-US" dirty="0"/>
              <a:t>Findings</a:t>
            </a:r>
          </a:p>
        </p:txBody>
      </p:sp>
      <p:pic>
        <p:nvPicPr>
          <p:cNvPr id="6" name="Picture 5" descr="Graphical user interface, application, logo&#10;&#10;Description automatically generated">
            <a:extLst>
              <a:ext uri="{FF2B5EF4-FFF2-40B4-BE49-F238E27FC236}">
                <a16:creationId xmlns:a16="http://schemas.microsoft.com/office/drawing/2014/main" id="{E0B4601D-A2B9-4241-B3C4-B960BB623DE2}"/>
              </a:ext>
            </a:extLst>
          </p:cNvPr>
          <p:cNvPicPr>
            <a:picLocks noChangeAspect="1"/>
          </p:cNvPicPr>
          <p:nvPr/>
        </p:nvPicPr>
        <p:blipFill rotWithShape="1">
          <a:blip r:embed="rId2"/>
          <a:srcRect l="23975" t="16065" r="20720" b="10285"/>
          <a:stretch/>
        </p:blipFill>
        <p:spPr>
          <a:xfrm>
            <a:off x="10923373" y="5709629"/>
            <a:ext cx="1268627" cy="1148371"/>
          </a:xfrm>
          <a:prstGeom prst="rect">
            <a:avLst/>
          </a:prstGeom>
        </p:spPr>
      </p:pic>
      <p:pic>
        <p:nvPicPr>
          <p:cNvPr id="4" name="Picture 3">
            <a:extLst>
              <a:ext uri="{FF2B5EF4-FFF2-40B4-BE49-F238E27FC236}">
                <a16:creationId xmlns:a16="http://schemas.microsoft.com/office/drawing/2014/main" id="{0840DB76-332F-CA4F-A012-7AF67E963F51}"/>
              </a:ext>
            </a:extLst>
          </p:cNvPr>
          <p:cNvPicPr>
            <a:picLocks noChangeAspect="1"/>
          </p:cNvPicPr>
          <p:nvPr/>
        </p:nvPicPr>
        <p:blipFill>
          <a:blip r:embed="rId3"/>
          <a:stretch>
            <a:fillRect/>
          </a:stretch>
        </p:blipFill>
        <p:spPr>
          <a:xfrm>
            <a:off x="2341418" y="2314528"/>
            <a:ext cx="7619446" cy="4053936"/>
          </a:xfrm>
          <a:prstGeom prst="rect">
            <a:avLst/>
          </a:prstGeom>
        </p:spPr>
      </p:pic>
    </p:spTree>
    <p:extLst>
      <p:ext uri="{BB962C8B-B14F-4D97-AF65-F5344CB8AC3E}">
        <p14:creationId xmlns:p14="http://schemas.microsoft.com/office/powerpoint/2010/main" val="4047833191"/>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8F85A0-E2C3-4344-839B-86228DC799D5}"/>
              </a:ext>
            </a:extLst>
          </p:cNvPr>
          <p:cNvSpPr>
            <a:spLocks noGrp="1"/>
          </p:cNvSpPr>
          <p:nvPr>
            <p:ph type="title"/>
          </p:nvPr>
        </p:nvSpPr>
        <p:spPr/>
        <p:txBody>
          <a:bodyPr/>
          <a:lstStyle/>
          <a:p>
            <a:r>
              <a:rPr lang="en-US" dirty="0"/>
              <a:t>Findings</a:t>
            </a:r>
          </a:p>
        </p:txBody>
      </p:sp>
      <p:pic>
        <p:nvPicPr>
          <p:cNvPr id="6" name="Picture 5" descr="Graphical user interface, application, logo&#10;&#10;Description automatically generated">
            <a:extLst>
              <a:ext uri="{FF2B5EF4-FFF2-40B4-BE49-F238E27FC236}">
                <a16:creationId xmlns:a16="http://schemas.microsoft.com/office/drawing/2014/main" id="{E0B4601D-A2B9-4241-B3C4-B960BB623DE2}"/>
              </a:ext>
            </a:extLst>
          </p:cNvPr>
          <p:cNvPicPr>
            <a:picLocks noChangeAspect="1"/>
          </p:cNvPicPr>
          <p:nvPr/>
        </p:nvPicPr>
        <p:blipFill rotWithShape="1">
          <a:blip r:embed="rId2"/>
          <a:srcRect l="23975" t="16065" r="20720" b="10285"/>
          <a:stretch/>
        </p:blipFill>
        <p:spPr>
          <a:xfrm>
            <a:off x="10923373" y="5709629"/>
            <a:ext cx="1268627" cy="1148371"/>
          </a:xfrm>
          <a:prstGeom prst="rect">
            <a:avLst/>
          </a:prstGeom>
        </p:spPr>
      </p:pic>
      <p:pic>
        <p:nvPicPr>
          <p:cNvPr id="3" name="Picture 2">
            <a:extLst>
              <a:ext uri="{FF2B5EF4-FFF2-40B4-BE49-F238E27FC236}">
                <a16:creationId xmlns:a16="http://schemas.microsoft.com/office/drawing/2014/main" id="{21063794-759E-E842-9F21-324E98CFA412}"/>
              </a:ext>
            </a:extLst>
          </p:cNvPr>
          <p:cNvPicPr>
            <a:picLocks noChangeAspect="1"/>
          </p:cNvPicPr>
          <p:nvPr/>
        </p:nvPicPr>
        <p:blipFill>
          <a:blip r:embed="rId3"/>
          <a:stretch>
            <a:fillRect/>
          </a:stretch>
        </p:blipFill>
        <p:spPr>
          <a:xfrm>
            <a:off x="805058" y="2964295"/>
            <a:ext cx="10581884" cy="2148032"/>
          </a:xfrm>
          <a:prstGeom prst="rect">
            <a:avLst/>
          </a:prstGeom>
        </p:spPr>
      </p:pic>
    </p:spTree>
    <p:extLst>
      <p:ext uri="{BB962C8B-B14F-4D97-AF65-F5344CB8AC3E}">
        <p14:creationId xmlns:p14="http://schemas.microsoft.com/office/powerpoint/2010/main" val="667331341"/>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8F85A0-E2C3-4344-839B-86228DC799D5}"/>
              </a:ext>
            </a:extLst>
          </p:cNvPr>
          <p:cNvSpPr>
            <a:spLocks noGrp="1"/>
          </p:cNvSpPr>
          <p:nvPr>
            <p:ph type="title"/>
          </p:nvPr>
        </p:nvSpPr>
        <p:spPr/>
        <p:txBody>
          <a:bodyPr/>
          <a:lstStyle/>
          <a:p>
            <a:r>
              <a:rPr lang="en-US" dirty="0"/>
              <a:t>Findings</a:t>
            </a:r>
          </a:p>
        </p:txBody>
      </p:sp>
      <p:pic>
        <p:nvPicPr>
          <p:cNvPr id="6" name="Picture 5" descr="Graphical user interface, application, logo&#10;&#10;Description automatically generated">
            <a:extLst>
              <a:ext uri="{FF2B5EF4-FFF2-40B4-BE49-F238E27FC236}">
                <a16:creationId xmlns:a16="http://schemas.microsoft.com/office/drawing/2014/main" id="{E0B4601D-A2B9-4241-B3C4-B960BB623DE2}"/>
              </a:ext>
            </a:extLst>
          </p:cNvPr>
          <p:cNvPicPr>
            <a:picLocks noChangeAspect="1"/>
          </p:cNvPicPr>
          <p:nvPr/>
        </p:nvPicPr>
        <p:blipFill rotWithShape="1">
          <a:blip r:embed="rId2"/>
          <a:srcRect l="23975" t="16065" r="20720" b="10285"/>
          <a:stretch/>
        </p:blipFill>
        <p:spPr>
          <a:xfrm>
            <a:off x="10923373" y="5709629"/>
            <a:ext cx="1268627" cy="1148371"/>
          </a:xfrm>
          <a:prstGeom prst="rect">
            <a:avLst/>
          </a:prstGeom>
        </p:spPr>
      </p:pic>
      <p:pic>
        <p:nvPicPr>
          <p:cNvPr id="7" name="Picture 6">
            <a:extLst>
              <a:ext uri="{FF2B5EF4-FFF2-40B4-BE49-F238E27FC236}">
                <a16:creationId xmlns:a16="http://schemas.microsoft.com/office/drawing/2014/main" id="{A3502F37-F6A3-3B4E-9837-96A209B20C99}"/>
              </a:ext>
            </a:extLst>
          </p:cNvPr>
          <p:cNvPicPr>
            <a:picLocks noChangeAspect="1"/>
          </p:cNvPicPr>
          <p:nvPr/>
        </p:nvPicPr>
        <p:blipFill>
          <a:blip r:embed="rId3"/>
          <a:stretch>
            <a:fillRect/>
          </a:stretch>
        </p:blipFill>
        <p:spPr>
          <a:xfrm>
            <a:off x="1637509" y="2567641"/>
            <a:ext cx="8916982" cy="3639196"/>
          </a:xfrm>
          <a:prstGeom prst="rect">
            <a:avLst/>
          </a:prstGeom>
        </p:spPr>
      </p:pic>
    </p:spTree>
    <p:extLst>
      <p:ext uri="{BB962C8B-B14F-4D97-AF65-F5344CB8AC3E}">
        <p14:creationId xmlns:p14="http://schemas.microsoft.com/office/powerpoint/2010/main" val="2053526350"/>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8F85A0-E2C3-4344-839B-86228DC799D5}"/>
              </a:ext>
            </a:extLst>
          </p:cNvPr>
          <p:cNvSpPr>
            <a:spLocks noGrp="1"/>
          </p:cNvSpPr>
          <p:nvPr>
            <p:ph type="title"/>
          </p:nvPr>
        </p:nvSpPr>
        <p:spPr/>
        <p:txBody>
          <a:bodyPr/>
          <a:lstStyle/>
          <a:p>
            <a:r>
              <a:rPr lang="en-US" dirty="0"/>
              <a:t>LGBT Population Projection</a:t>
            </a:r>
          </a:p>
        </p:txBody>
      </p:sp>
      <p:pic>
        <p:nvPicPr>
          <p:cNvPr id="6" name="Picture 5" descr="Graphical user interface, application, logo&#10;&#10;Description automatically generated">
            <a:extLst>
              <a:ext uri="{FF2B5EF4-FFF2-40B4-BE49-F238E27FC236}">
                <a16:creationId xmlns:a16="http://schemas.microsoft.com/office/drawing/2014/main" id="{E0B4601D-A2B9-4241-B3C4-B960BB623DE2}"/>
              </a:ext>
            </a:extLst>
          </p:cNvPr>
          <p:cNvPicPr>
            <a:picLocks noChangeAspect="1"/>
          </p:cNvPicPr>
          <p:nvPr/>
        </p:nvPicPr>
        <p:blipFill rotWithShape="1">
          <a:blip r:embed="rId3"/>
          <a:srcRect l="23975" t="16065" r="20720" b="10285"/>
          <a:stretch/>
        </p:blipFill>
        <p:spPr>
          <a:xfrm>
            <a:off x="10923373" y="5709629"/>
            <a:ext cx="1268627" cy="1148371"/>
          </a:xfrm>
          <a:prstGeom prst="rect">
            <a:avLst/>
          </a:prstGeom>
        </p:spPr>
      </p:pic>
      <p:pic>
        <p:nvPicPr>
          <p:cNvPr id="7" name="Picture 6">
            <a:extLst>
              <a:ext uri="{FF2B5EF4-FFF2-40B4-BE49-F238E27FC236}">
                <a16:creationId xmlns:a16="http://schemas.microsoft.com/office/drawing/2014/main" id="{EF309DD2-CA2F-714A-AABB-1FC24C01F786}"/>
              </a:ext>
            </a:extLst>
          </p:cNvPr>
          <p:cNvPicPr>
            <a:picLocks noChangeAspect="1"/>
          </p:cNvPicPr>
          <p:nvPr/>
        </p:nvPicPr>
        <p:blipFill>
          <a:blip r:embed="rId4"/>
          <a:stretch>
            <a:fillRect/>
          </a:stretch>
        </p:blipFill>
        <p:spPr>
          <a:xfrm>
            <a:off x="813690" y="2305050"/>
            <a:ext cx="4833746" cy="2893060"/>
          </a:xfrm>
          <a:prstGeom prst="rect">
            <a:avLst/>
          </a:prstGeom>
        </p:spPr>
      </p:pic>
      <p:pic>
        <p:nvPicPr>
          <p:cNvPr id="9" name="Picture 8">
            <a:extLst>
              <a:ext uri="{FF2B5EF4-FFF2-40B4-BE49-F238E27FC236}">
                <a16:creationId xmlns:a16="http://schemas.microsoft.com/office/drawing/2014/main" id="{B570592C-C23C-BD4A-90D6-8060C74487B6}"/>
              </a:ext>
            </a:extLst>
          </p:cNvPr>
          <p:cNvPicPr>
            <a:picLocks noChangeAspect="1"/>
          </p:cNvPicPr>
          <p:nvPr/>
        </p:nvPicPr>
        <p:blipFill>
          <a:blip r:embed="rId5"/>
          <a:stretch>
            <a:fillRect/>
          </a:stretch>
        </p:blipFill>
        <p:spPr>
          <a:xfrm>
            <a:off x="6544566" y="2305050"/>
            <a:ext cx="4396797" cy="2893060"/>
          </a:xfrm>
          <a:prstGeom prst="rect">
            <a:avLst/>
          </a:prstGeom>
        </p:spPr>
      </p:pic>
    </p:spTree>
    <p:extLst>
      <p:ext uri="{BB962C8B-B14F-4D97-AF65-F5344CB8AC3E}">
        <p14:creationId xmlns:p14="http://schemas.microsoft.com/office/powerpoint/2010/main" val="356832036"/>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F27AA-2C00-6F4D-8C7C-E31F07F7A7C4}"/>
              </a:ext>
            </a:extLst>
          </p:cNvPr>
          <p:cNvSpPr>
            <a:spLocks noGrp="1"/>
          </p:cNvSpPr>
          <p:nvPr>
            <p:ph type="title"/>
          </p:nvPr>
        </p:nvSpPr>
        <p:spPr/>
        <p:txBody>
          <a:bodyPr/>
          <a:lstStyle/>
          <a:p>
            <a:r>
              <a:rPr lang="en-US" dirty="0"/>
              <a:t>LGBT Population Projection</a:t>
            </a:r>
          </a:p>
        </p:txBody>
      </p:sp>
      <p:pic>
        <p:nvPicPr>
          <p:cNvPr id="6" name="Picture 5">
            <a:extLst>
              <a:ext uri="{FF2B5EF4-FFF2-40B4-BE49-F238E27FC236}">
                <a16:creationId xmlns:a16="http://schemas.microsoft.com/office/drawing/2014/main" id="{82611E9F-2D50-0F4B-8350-980DB49FDC00}"/>
              </a:ext>
            </a:extLst>
          </p:cNvPr>
          <p:cNvPicPr>
            <a:picLocks noChangeAspect="1"/>
          </p:cNvPicPr>
          <p:nvPr/>
        </p:nvPicPr>
        <p:blipFill>
          <a:blip r:embed="rId2"/>
          <a:stretch>
            <a:fillRect/>
          </a:stretch>
        </p:blipFill>
        <p:spPr>
          <a:xfrm>
            <a:off x="2776728" y="2153412"/>
            <a:ext cx="6638544" cy="4635445"/>
          </a:xfrm>
          <a:prstGeom prst="rect">
            <a:avLst/>
          </a:prstGeom>
        </p:spPr>
      </p:pic>
      <p:pic>
        <p:nvPicPr>
          <p:cNvPr id="4" name="Picture 3" descr="Graphical user interface, application, logo&#10;&#10;Description automatically generated">
            <a:extLst>
              <a:ext uri="{FF2B5EF4-FFF2-40B4-BE49-F238E27FC236}">
                <a16:creationId xmlns:a16="http://schemas.microsoft.com/office/drawing/2014/main" id="{37B99550-11A7-B24B-A130-D1EBE5F64539}"/>
              </a:ext>
            </a:extLst>
          </p:cNvPr>
          <p:cNvPicPr>
            <a:picLocks noChangeAspect="1"/>
          </p:cNvPicPr>
          <p:nvPr/>
        </p:nvPicPr>
        <p:blipFill rotWithShape="1">
          <a:blip r:embed="rId3"/>
          <a:srcRect l="23975" t="16065" r="20720" b="10285"/>
          <a:stretch/>
        </p:blipFill>
        <p:spPr>
          <a:xfrm>
            <a:off x="10923373" y="5709629"/>
            <a:ext cx="1268627" cy="1148371"/>
          </a:xfrm>
          <a:prstGeom prst="rect">
            <a:avLst/>
          </a:prstGeom>
        </p:spPr>
      </p:pic>
    </p:spTree>
    <p:extLst>
      <p:ext uri="{BB962C8B-B14F-4D97-AF65-F5344CB8AC3E}">
        <p14:creationId xmlns:p14="http://schemas.microsoft.com/office/powerpoint/2010/main" val="482215734"/>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ABFDB-AA10-9B41-B83D-66295C2F2A6E}"/>
              </a:ext>
            </a:extLst>
          </p:cNvPr>
          <p:cNvSpPr>
            <a:spLocks noGrp="1"/>
          </p:cNvSpPr>
          <p:nvPr>
            <p:ph type="title"/>
          </p:nvPr>
        </p:nvSpPr>
        <p:spPr/>
        <p:txBody>
          <a:bodyPr/>
          <a:lstStyle/>
          <a:p>
            <a:r>
              <a:rPr lang="en-US" dirty="0"/>
              <a:t>Funding &amp; Disclosure</a:t>
            </a:r>
          </a:p>
        </p:txBody>
      </p:sp>
      <p:sp>
        <p:nvSpPr>
          <p:cNvPr id="3" name="Content Placeholder 2">
            <a:extLst>
              <a:ext uri="{FF2B5EF4-FFF2-40B4-BE49-F238E27FC236}">
                <a16:creationId xmlns:a16="http://schemas.microsoft.com/office/drawing/2014/main" id="{3BC5FCF8-4DB7-2A48-9546-AC3A534BA3BD}"/>
              </a:ext>
            </a:extLst>
          </p:cNvPr>
          <p:cNvSpPr>
            <a:spLocks noGrp="1"/>
          </p:cNvSpPr>
          <p:nvPr>
            <p:ph idx="1"/>
          </p:nvPr>
        </p:nvSpPr>
        <p:spPr/>
        <p:txBody>
          <a:bodyPr/>
          <a:lstStyle/>
          <a:p>
            <a:r>
              <a:rPr lang="en-US" dirty="0"/>
              <a:t>My postdoctoral position is funded by a $1 million federal grant from the Department of Health and Human Services,  Administration for Community Living, National Institute on Disability, Independent Living, and Rehabilitation Research (NIDILRR) in the Advanced Rehabilitation Research and Training (ARRT) program, under grant 90AREM000401.</a:t>
            </a:r>
          </a:p>
          <a:p>
            <a:r>
              <a:rPr lang="en-US" dirty="0"/>
              <a:t>I have consulted Debra Brucker, Ph.D. and Megan </a:t>
            </a:r>
            <a:r>
              <a:rPr lang="en-US" dirty="0" err="1"/>
              <a:t>Henly</a:t>
            </a:r>
            <a:r>
              <a:rPr lang="en-US" dirty="0"/>
              <a:t>, Ph.D., my colleagues at the UNH IOD, in the development of this presentation.</a:t>
            </a:r>
          </a:p>
          <a:p>
            <a:r>
              <a:rPr lang="en-US" dirty="0"/>
              <a:t>I am a person with a disability and a member of the LGBTQ+ community doing research on disability and LGBTQ+ issues.</a:t>
            </a:r>
          </a:p>
        </p:txBody>
      </p:sp>
      <p:pic>
        <p:nvPicPr>
          <p:cNvPr id="4" name="Picture 3" descr="Graphical user interface, application, logo&#10;&#10;Description automatically generated">
            <a:extLst>
              <a:ext uri="{FF2B5EF4-FFF2-40B4-BE49-F238E27FC236}">
                <a16:creationId xmlns:a16="http://schemas.microsoft.com/office/drawing/2014/main" id="{391C0F7C-3A7D-864F-9927-2970A00EB902}"/>
              </a:ext>
            </a:extLst>
          </p:cNvPr>
          <p:cNvPicPr>
            <a:picLocks noChangeAspect="1"/>
          </p:cNvPicPr>
          <p:nvPr/>
        </p:nvPicPr>
        <p:blipFill rotWithShape="1">
          <a:blip r:embed="rId2"/>
          <a:srcRect l="23975" t="16065" r="20720" b="10285"/>
          <a:stretch/>
        </p:blipFill>
        <p:spPr>
          <a:xfrm>
            <a:off x="10923373" y="5709629"/>
            <a:ext cx="1268627" cy="1148371"/>
          </a:xfrm>
          <a:prstGeom prst="rect">
            <a:avLst/>
          </a:prstGeom>
        </p:spPr>
      </p:pic>
    </p:spTree>
    <p:extLst>
      <p:ext uri="{BB962C8B-B14F-4D97-AF65-F5344CB8AC3E}">
        <p14:creationId xmlns:p14="http://schemas.microsoft.com/office/powerpoint/2010/main" val="3028382504"/>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F0AA5-13B5-0A4A-836F-C6F21FC91411}"/>
              </a:ext>
            </a:extLst>
          </p:cNvPr>
          <p:cNvSpPr>
            <a:spLocks noGrp="1"/>
          </p:cNvSpPr>
          <p:nvPr>
            <p:ph type="title"/>
          </p:nvPr>
        </p:nvSpPr>
        <p:spPr/>
        <p:txBody>
          <a:bodyPr/>
          <a:lstStyle/>
          <a:p>
            <a:r>
              <a:rPr lang="en-US" dirty="0"/>
              <a:t>Additional findings</a:t>
            </a:r>
          </a:p>
        </p:txBody>
      </p:sp>
      <p:sp>
        <p:nvSpPr>
          <p:cNvPr id="3" name="Content Placeholder 2">
            <a:extLst>
              <a:ext uri="{FF2B5EF4-FFF2-40B4-BE49-F238E27FC236}">
                <a16:creationId xmlns:a16="http://schemas.microsoft.com/office/drawing/2014/main" id="{B201726A-A95A-2C41-9FC8-D9E4E1D5A2D4}"/>
              </a:ext>
            </a:extLst>
          </p:cNvPr>
          <p:cNvSpPr>
            <a:spLocks noGrp="1"/>
          </p:cNvSpPr>
          <p:nvPr>
            <p:ph idx="1"/>
          </p:nvPr>
        </p:nvSpPr>
        <p:spPr/>
        <p:txBody>
          <a:bodyPr>
            <a:noAutofit/>
          </a:bodyPr>
          <a:lstStyle/>
          <a:p>
            <a:r>
              <a:rPr lang="en-US" dirty="0"/>
              <a:t>New findings yesterday from Anderson et al. (2021) from the U.S. Census Bureau:</a:t>
            </a:r>
          </a:p>
          <a:p>
            <a:pPr lvl="1"/>
            <a:r>
              <a:rPr lang="en-US" dirty="0"/>
              <a:t>38.2 percent of LGBT vs. 16.1 percent of non-LGBT experienced depression for more than half of the days in a week during the pandemic.</a:t>
            </a:r>
          </a:p>
          <a:p>
            <a:pPr lvl="1"/>
            <a:r>
              <a:rPr lang="en-US" dirty="0"/>
              <a:t>47.9 percent LGBT vs. 23.5 percent non-LGBT experienced anxiety for more than half of the days in a week during the pandemic.</a:t>
            </a:r>
          </a:p>
          <a:p>
            <a:pPr lvl="1"/>
            <a:r>
              <a:rPr lang="en-US" dirty="0"/>
              <a:t>59.4 percent of LGBT vs. 22.7 percent of non-LGBT were never married.</a:t>
            </a:r>
          </a:p>
          <a:p>
            <a:pPr lvl="1"/>
            <a:r>
              <a:rPr lang="en-US" dirty="0"/>
              <a:t>13.5 percent of LGBT vs. 7.4 percent of non-LGBT experienced food insecurity.</a:t>
            </a:r>
          </a:p>
          <a:p>
            <a:pPr lvl="1"/>
            <a:r>
              <a:rPr lang="en-US" dirty="0"/>
              <a:t>Confirmed my findings on work loss, stating that 21.6 percent of LGBT vs. 16 percent of non-LGBT respondents experienced loss of employment.</a:t>
            </a:r>
          </a:p>
          <a:p>
            <a:pPr lvl="1"/>
            <a:r>
              <a:rPr lang="en-US" dirty="0"/>
              <a:t>Confirmed my findings on LGBT population. Their figure is 7.7 percent which is also what I calculated, but theirs has missing data included.</a:t>
            </a:r>
          </a:p>
        </p:txBody>
      </p:sp>
      <p:pic>
        <p:nvPicPr>
          <p:cNvPr id="4" name="Picture 3" descr="Graphical user interface, application, logo&#10;&#10;Description automatically generated">
            <a:extLst>
              <a:ext uri="{FF2B5EF4-FFF2-40B4-BE49-F238E27FC236}">
                <a16:creationId xmlns:a16="http://schemas.microsoft.com/office/drawing/2014/main" id="{4221F12A-94C2-7A43-BA41-9EDFA7CA52C2}"/>
              </a:ext>
            </a:extLst>
          </p:cNvPr>
          <p:cNvPicPr>
            <a:picLocks noChangeAspect="1"/>
          </p:cNvPicPr>
          <p:nvPr/>
        </p:nvPicPr>
        <p:blipFill rotWithShape="1">
          <a:blip r:embed="rId2"/>
          <a:srcRect l="23975" t="16065" r="20720" b="10285"/>
          <a:stretch/>
        </p:blipFill>
        <p:spPr>
          <a:xfrm>
            <a:off x="10923373" y="5709629"/>
            <a:ext cx="1268627" cy="1148371"/>
          </a:xfrm>
          <a:prstGeom prst="rect">
            <a:avLst/>
          </a:prstGeom>
        </p:spPr>
      </p:pic>
    </p:spTree>
    <p:extLst>
      <p:ext uri="{BB962C8B-B14F-4D97-AF65-F5344CB8AC3E}">
        <p14:creationId xmlns:p14="http://schemas.microsoft.com/office/powerpoint/2010/main" val="4142705317"/>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C6848-04F7-E841-BEEF-35BCB87E6751}"/>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98EA2B6D-6B17-A546-8EF5-B8CA23841C5A}"/>
              </a:ext>
            </a:extLst>
          </p:cNvPr>
          <p:cNvSpPr>
            <a:spLocks noGrp="1"/>
          </p:cNvSpPr>
          <p:nvPr>
            <p:ph idx="1"/>
          </p:nvPr>
        </p:nvSpPr>
        <p:spPr/>
        <p:txBody>
          <a:bodyPr>
            <a:noAutofit/>
          </a:bodyPr>
          <a:lstStyle/>
          <a:p>
            <a:pPr marL="0" indent="0">
              <a:spcBef>
                <a:spcPts val="0"/>
              </a:spcBef>
              <a:buNone/>
            </a:pPr>
            <a:r>
              <a:rPr lang="en-US" sz="1100" dirty="0"/>
              <a:t>Anderson, L., File, T., Marshall, J., McElrath, K., &amp; Scherer, Z. (2021, November 4). New Household Pulse Survey data reveal differences between LGBT and Non-LGBT respondents during COVID-19 pandemic. </a:t>
            </a:r>
            <a:r>
              <a:rPr lang="en-US" sz="1100" dirty="0" err="1"/>
              <a:t>Census.gov</a:t>
            </a:r>
            <a:r>
              <a:rPr lang="en-US" sz="1100" dirty="0"/>
              <a:t>. Retrieved November 5, 2021, from </a:t>
            </a:r>
            <a:r>
              <a:rPr lang="en-US" sz="1100" dirty="0">
                <a:hlinkClick r:id="rId3"/>
              </a:rPr>
              <a:t>https://www.census.gov/library/stories/2021/11/census-bureau-survey-explores-sexual-orientation-and-gender-identity.html?utm_campaign=20211104msacos1ccstors&amp;utm_medium=email&amp;utm_source=govdelivery</a:t>
            </a:r>
            <a:r>
              <a:rPr lang="en-US" sz="1100" dirty="0"/>
              <a:t>. </a:t>
            </a:r>
          </a:p>
          <a:p>
            <a:pPr marL="0" indent="0">
              <a:spcBef>
                <a:spcPts val="0"/>
              </a:spcBef>
              <a:buNone/>
            </a:pPr>
            <a:endParaRPr lang="en-US" sz="1100" dirty="0"/>
          </a:p>
          <a:p>
            <a:pPr marL="0" indent="0">
              <a:spcBef>
                <a:spcPts val="0"/>
              </a:spcBef>
              <a:buNone/>
            </a:pPr>
            <a:r>
              <a:rPr lang="en-US" sz="1100" dirty="0" err="1"/>
              <a:t>Badgett</a:t>
            </a:r>
            <a:r>
              <a:rPr lang="en-US" sz="1100" dirty="0"/>
              <a:t>, M. V. L. (2018). Left Out? Lesbian, Gay, and Bisexual Poverty in the U.S. Population </a:t>
            </a:r>
          </a:p>
          <a:p>
            <a:pPr marL="0" indent="0">
              <a:spcBef>
                <a:spcPts val="0"/>
              </a:spcBef>
              <a:buNone/>
            </a:pPr>
            <a:r>
              <a:rPr lang="en-US" sz="1100" dirty="0"/>
              <a:t>Research and Policy Review, 37(5), 667–702. Retrieved from, </a:t>
            </a:r>
            <a:r>
              <a:rPr lang="en-US" sz="1100" u="sng" dirty="0">
                <a:hlinkClick r:id="rId4"/>
              </a:rPr>
              <a:t>https://doi.org/10.1007/s11113-018-9457-5</a:t>
            </a:r>
            <a:r>
              <a:rPr lang="en-US" sz="1100" dirty="0"/>
              <a:t>. </a:t>
            </a:r>
          </a:p>
          <a:p>
            <a:pPr marL="0" indent="0">
              <a:spcBef>
                <a:spcPts val="0"/>
              </a:spcBef>
              <a:buNone/>
            </a:pPr>
            <a:r>
              <a:rPr lang="en-US" sz="1100" dirty="0"/>
              <a:t> </a:t>
            </a:r>
          </a:p>
          <a:p>
            <a:pPr marL="0" indent="0">
              <a:spcBef>
                <a:spcPts val="0"/>
              </a:spcBef>
              <a:buNone/>
            </a:pPr>
            <a:r>
              <a:rPr lang="en-US" sz="1100" dirty="0" err="1"/>
              <a:t>Baumer</a:t>
            </a:r>
            <a:r>
              <a:rPr lang="en-US" sz="1100" dirty="0"/>
              <a:t>, N. (2021, May 25). The pandemic isn’t over—Particularly for people with disabilities. </a:t>
            </a:r>
          </a:p>
          <a:p>
            <a:pPr marL="0" indent="0">
              <a:spcBef>
                <a:spcPts val="0"/>
              </a:spcBef>
              <a:buNone/>
            </a:pPr>
            <a:r>
              <a:rPr lang="en-US" sz="1100" dirty="0"/>
              <a:t>Harvard Health. </a:t>
            </a:r>
            <a:r>
              <a:rPr lang="en-US" sz="1100" u="sng" dirty="0">
                <a:hlinkClick r:id="rId5"/>
              </a:rPr>
              <a:t>https://www.health.harvard.edu/blog/the-pandemic-isnt-over-particularly-for-people-with-disabilities-202105252464</a:t>
            </a:r>
            <a:endParaRPr lang="en-US" sz="1100" dirty="0"/>
          </a:p>
          <a:p>
            <a:pPr marL="0" indent="0">
              <a:spcBef>
                <a:spcPts val="0"/>
              </a:spcBef>
              <a:buNone/>
            </a:pPr>
            <a:r>
              <a:rPr lang="en-US" sz="1100" dirty="0"/>
              <a:t> </a:t>
            </a:r>
          </a:p>
          <a:p>
            <a:pPr marL="0" indent="0">
              <a:spcBef>
                <a:spcPts val="0"/>
              </a:spcBef>
              <a:buNone/>
            </a:pPr>
            <a:r>
              <a:rPr lang="en-US" sz="1100" dirty="0" err="1"/>
              <a:t>Brownworth</a:t>
            </a:r>
            <a:r>
              <a:rPr lang="en-US" sz="1100" dirty="0"/>
              <a:t>, V. A. (2020, October 20). The Intersection Of LGBTQ History And Disability. </a:t>
            </a:r>
          </a:p>
          <a:p>
            <a:pPr marL="0" indent="0">
              <a:spcBef>
                <a:spcPts val="0"/>
              </a:spcBef>
              <a:buNone/>
            </a:pPr>
            <a:r>
              <a:rPr lang="en-US" sz="1100" dirty="0"/>
              <a:t>Philadelphia Gay News. Retrieved from, </a:t>
            </a:r>
            <a:r>
              <a:rPr lang="en-US" sz="1100" u="sng" dirty="0">
                <a:hlinkClick r:id="rId6"/>
              </a:rPr>
              <a:t>https://epgn.com/2020/10/20/the-intersection-of-lgbtq-history-and-disability/</a:t>
            </a:r>
            <a:r>
              <a:rPr lang="en-US" sz="1100" dirty="0"/>
              <a:t>. </a:t>
            </a:r>
          </a:p>
          <a:p>
            <a:pPr marL="0" indent="0">
              <a:spcBef>
                <a:spcPts val="0"/>
              </a:spcBef>
              <a:buNone/>
            </a:pPr>
            <a:r>
              <a:rPr lang="en-US" sz="1100" dirty="0"/>
              <a:t> </a:t>
            </a:r>
          </a:p>
          <a:p>
            <a:pPr marL="0" indent="0">
              <a:spcBef>
                <a:spcPts val="0"/>
              </a:spcBef>
              <a:buNone/>
            </a:pPr>
            <a:r>
              <a:rPr lang="en-US" sz="1100" dirty="0"/>
              <a:t>Census Bureau is removing planned sexual orientation question from a national survey. (2017, </a:t>
            </a:r>
          </a:p>
          <a:p>
            <a:pPr marL="0" indent="0">
              <a:spcBef>
                <a:spcPts val="0"/>
              </a:spcBef>
              <a:buNone/>
            </a:pPr>
            <a:r>
              <a:rPr lang="en-US" sz="1100" dirty="0"/>
              <a:t>September 27). National LGBTQ Task Force. </a:t>
            </a:r>
            <a:r>
              <a:rPr lang="en-US" sz="1100" u="sng" dirty="0">
                <a:hlinkClick r:id="rId7"/>
              </a:rPr>
              <a:t>https://www.thetaskforce.org/national-lgbtq-task-force-fights-trump-census-bureau-erasure/</a:t>
            </a:r>
            <a:r>
              <a:rPr lang="en-US" sz="1100" dirty="0"/>
              <a:t>. </a:t>
            </a:r>
          </a:p>
          <a:p>
            <a:pPr marL="0" indent="0">
              <a:spcBef>
                <a:spcPts val="0"/>
              </a:spcBef>
              <a:buNone/>
            </a:pPr>
            <a:r>
              <a:rPr lang="en-US" sz="1100" dirty="0"/>
              <a:t> </a:t>
            </a:r>
          </a:p>
          <a:p>
            <a:pPr marL="0" indent="0">
              <a:spcBef>
                <a:spcPts val="0"/>
              </a:spcBef>
              <a:buNone/>
            </a:pPr>
            <a:r>
              <a:rPr lang="en-US" sz="1100" dirty="0"/>
              <a:t>Dawson, L., Kirzinger, A., &amp; Kates, J. (2021, March 11). The Impact of the COVID-19 </a:t>
            </a:r>
          </a:p>
          <a:p>
            <a:pPr marL="0" indent="0">
              <a:spcBef>
                <a:spcPts val="0"/>
              </a:spcBef>
              <a:buNone/>
            </a:pPr>
            <a:r>
              <a:rPr lang="en-US" sz="1100" dirty="0"/>
              <a:t>Pandemic on LGBT People. KFF. </a:t>
            </a:r>
            <a:r>
              <a:rPr lang="en-US" sz="1100" u="sng" dirty="0">
                <a:hlinkClick r:id="rId8"/>
              </a:rPr>
              <a:t>https://www.kff.org/coronavirus-covid-19/poll-finding/the-impact-of-the-covid-19-pandemic-on-lgbt-people/</a:t>
            </a:r>
            <a:r>
              <a:rPr lang="en-US" sz="1100" dirty="0"/>
              <a:t>. </a:t>
            </a:r>
          </a:p>
          <a:p>
            <a:pPr marL="0" indent="0">
              <a:spcBef>
                <a:spcPts val="0"/>
              </a:spcBef>
              <a:buNone/>
            </a:pPr>
            <a:r>
              <a:rPr lang="en-US" sz="1100" dirty="0"/>
              <a:t> </a:t>
            </a:r>
          </a:p>
          <a:p>
            <a:pPr marL="0" indent="0">
              <a:spcBef>
                <a:spcPts val="0"/>
              </a:spcBef>
              <a:buNone/>
            </a:pPr>
            <a:r>
              <a:rPr lang="en-US" sz="1100" dirty="0"/>
              <a:t>Gallup. (2018, January 1). How Does the Gallup U.S. Poll Work? Gallup. </a:t>
            </a:r>
          </a:p>
          <a:p>
            <a:pPr marL="0" indent="0">
              <a:spcBef>
                <a:spcPts val="0"/>
              </a:spcBef>
              <a:buNone/>
            </a:pPr>
            <a:r>
              <a:rPr lang="en-US" sz="1100" u="sng" dirty="0">
                <a:hlinkClick r:id="rId9"/>
              </a:rPr>
              <a:t>https://www.gallup.com/224855/gallup-poll-work.aspx</a:t>
            </a:r>
            <a:r>
              <a:rPr lang="en-US" sz="1100" dirty="0"/>
              <a:t>. </a:t>
            </a:r>
          </a:p>
          <a:p>
            <a:pPr marL="0" indent="0">
              <a:spcBef>
                <a:spcPts val="0"/>
              </a:spcBef>
              <a:buNone/>
            </a:pPr>
            <a:r>
              <a:rPr lang="en-US" sz="1100" dirty="0"/>
              <a:t> </a:t>
            </a:r>
          </a:p>
          <a:p>
            <a:pPr marL="0" indent="0">
              <a:spcBef>
                <a:spcPts val="0"/>
              </a:spcBef>
              <a:buNone/>
            </a:pPr>
            <a:endParaRPr lang="en-US" sz="1100" dirty="0"/>
          </a:p>
        </p:txBody>
      </p:sp>
      <p:pic>
        <p:nvPicPr>
          <p:cNvPr id="4" name="Picture 3" descr="Graphical user interface, application, logo&#10;&#10;Description automatically generated">
            <a:extLst>
              <a:ext uri="{FF2B5EF4-FFF2-40B4-BE49-F238E27FC236}">
                <a16:creationId xmlns:a16="http://schemas.microsoft.com/office/drawing/2014/main" id="{CCA937BB-2C80-E240-8453-E62C78BE64F9}"/>
              </a:ext>
            </a:extLst>
          </p:cNvPr>
          <p:cNvPicPr>
            <a:picLocks noChangeAspect="1"/>
          </p:cNvPicPr>
          <p:nvPr/>
        </p:nvPicPr>
        <p:blipFill rotWithShape="1">
          <a:blip r:embed="rId10"/>
          <a:srcRect l="23975" t="16065" r="20720" b="10285"/>
          <a:stretch/>
        </p:blipFill>
        <p:spPr>
          <a:xfrm>
            <a:off x="10923373" y="5709629"/>
            <a:ext cx="1268627" cy="1148371"/>
          </a:xfrm>
          <a:prstGeom prst="rect">
            <a:avLst/>
          </a:prstGeom>
        </p:spPr>
      </p:pic>
    </p:spTree>
    <p:extLst>
      <p:ext uri="{BB962C8B-B14F-4D97-AF65-F5344CB8AC3E}">
        <p14:creationId xmlns:p14="http://schemas.microsoft.com/office/powerpoint/2010/main" val="1448040486"/>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C6848-04F7-E841-BEEF-35BCB87E6751}"/>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98EA2B6D-6B17-A546-8EF5-B8CA23841C5A}"/>
              </a:ext>
            </a:extLst>
          </p:cNvPr>
          <p:cNvSpPr>
            <a:spLocks noGrp="1"/>
          </p:cNvSpPr>
          <p:nvPr>
            <p:ph idx="1"/>
          </p:nvPr>
        </p:nvSpPr>
        <p:spPr/>
        <p:txBody>
          <a:bodyPr>
            <a:noAutofit/>
          </a:bodyPr>
          <a:lstStyle/>
          <a:p>
            <a:pPr marL="0" indent="0">
              <a:spcBef>
                <a:spcPts val="0"/>
              </a:spcBef>
              <a:buNone/>
            </a:pPr>
            <a:r>
              <a:rPr lang="en-US" sz="1100" dirty="0"/>
              <a:t>Gallup. (2021, February 24). LGBT Identification Rises to 5.6% in Latest U.S. Estimate. Gallup. </a:t>
            </a:r>
          </a:p>
          <a:p>
            <a:pPr marL="0" indent="0">
              <a:spcBef>
                <a:spcPts val="0"/>
              </a:spcBef>
              <a:buNone/>
            </a:pPr>
            <a:r>
              <a:rPr lang="en-US" sz="1100" dirty="0"/>
              <a:t>Retrieved from, </a:t>
            </a:r>
            <a:r>
              <a:rPr lang="en-US" sz="1100" u="sng" dirty="0">
                <a:hlinkClick r:id="rId3"/>
              </a:rPr>
              <a:t>https://news.gallup.com/poll/329708/lgbt-identification-rises-latest-estimate.aspx</a:t>
            </a:r>
            <a:r>
              <a:rPr lang="en-US" sz="1100" dirty="0"/>
              <a:t>. </a:t>
            </a:r>
          </a:p>
          <a:p>
            <a:pPr marL="0" indent="0">
              <a:lnSpc>
                <a:spcPct val="120000"/>
              </a:lnSpc>
              <a:spcBef>
                <a:spcPts val="0"/>
              </a:spcBef>
              <a:buNone/>
            </a:pPr>
            <a:endParaRPr lang="en-US" sz="1100" dirty="0"/>
          </a:p>
          <a:p>
            <a:pPr marL="0" indent="0">
              <a:lnSpc>
                <a:spcPct val="120000"/>
              </a:lnSpc>
              <a:spcBef>
                <a:spcPts val="0"/>
              </a:spcBef>
              <a:buNone/>
            </a:pPr>
            <a:r>
              <a:rPr lang="en-US" sz="1100" dirty="0"/>
              <a:t>Natividad, I. (2020, April 24). Among the reasons COVID-19 is worse for Black communities: </a:t>
            </a:r>
          </a:p>
          <a:p>
            <a:pPr marL="0" indent="0">
              <a:lnSpc>
                <a:spcPct val="120000"/>
              </a:lnSpc>
              <a:spcBef>
                <a:spcPts val="0"/>
              </a:spcBef>
              <a:buNone/>
            </a:pPr>
            <a:r>
              <a:rPr lang="en-US" sz="1100" dirty="0"/>
              <a:t>Police violence. Berkeley News. </a:t>
            </a:r>
            <a:r>
              <a:rPr lang="en-US" sz="1100" u="sng" dirty="0">
                <a:hlinkClick r:id="rId4"/>
              </a:rPr>
              <a:t>https://news.berkeley.edu/2020/04/23/one-reason-covid-19-is-worse-for-black-communities-police-violence/</a:t>
            </a:r>
            <a:r>
              <a:rPr lang="en-US" sz="1100" dirty="0"/>
              <a:t>. </a:t>
            </a:r>
          </a:p>
          <a:p>
            <a:pPr marL="0" indent="0">
              <a:lnSpc>
                <a:spcPct val="120000"/>
              </a:lnSpc>
              <a:spcBef>
                <a:spcPts val="0"/>
              </a:spcBef>
              <a:buNone/>
            </a:pPr>
            <a:r>
              <a:rPr lang="en-US" sz="1100" dirty="0"/>
              <a:t> </a:t>
            </a:r>
          </a:p>
          <a:p>
            <a:pPr marL="0" indent="0">
              <a:lnSpc>
                <a:spcPct val="120000"/>
              </a:lnSpc>
              <a:spcBef>
                <a:spcPts val="0"/>
              </a:spcBef>
              <a:buNone/>
            </a:pPr>
            <a:r>
              <a:rPr lang="en-US" sz="1100" dirty="0"/>
              <a:t>Patterson, E., Hughes, M., Cray, A. &amp; Hussey, H. (2015, July 30). Disability Justice Is LGBT </a:t>
            </a:r>
          </a:p>
          <a:p>
            <a:pPr marL="0" indent="0">
              <a:lnSpc>
                <a:spcPct val="120000"/>
              </a:lnSpc>
              <a:spcBef>
                <a:spcPts val="0"/>
              </a:spcBef>
              <a:buNone/>
            </a:pPr>
            <a:r>
              <a:rPr lang="en-US" sz="1100" dirty="0"/>
              <a:t>Justice: A Conversation with Movement Leaders. Center for American Progress. </a:t>
            </a:r>
            <a:r>
              <a:rPr lang="en-US" sz="1100" u="sng" dirty="0">
                <a:hlinkClick r:id="rId5"/>
              </a:rPr>
              <a:t>https://www.americanprogress.org/issues/lgbtq-rights/news/2015/07/30/118531/disability-justice-is-lgbt-justice-a-conversation-with-movement-leaders/</a:t>
            </a:r>
            <a:r>
              <a:rPr lang="en-US" sz="1100" dirty="0"/>
              <a:t>. </a:t>
            </a:r>
          </a:p>
          <a:p>
            <a:pPr marL="0" indent="0">
              <a:lnSpc>
                <a:spcPct val="120000"/>
              </a:lnSpc>
              <a:spcBef>
                <a:spcPts val="0"/>
              </a:spcBef>
              <a:buNone/>
            </a:pPr>
            <a:r>
              <a:rPr lang="en-US" sz="1100" dirty="0"/>
              <a:t> </a:t>
            </a:r>
          </a:p>
          <a:p>
            <a:pPr marL="0" indent="0">
              <a:lnSpc>
                <a:spcPct val="120000"/>
              </a:lnSpc>
              <a:spcBef>
                <a:spcPts val="0"/>
              </a:spcBef>
              <a:buNone/>
            </a:pPr>
            <a:r>
              <a:rPr lang="en-US" sz="1100" dirty="0"/>
              <a:t>Peterson, S., Toribio, N., Farber, J., &amp; </a:t>
            </a:r>
            <a:r>
              <a:rPr lang="en-US" sz="1100" dirty="0" err="1"/>
              <a:t>Hornick</a:t>
            </a:r>
            <a:r>
              <a:rPr lang="en-US" sz="1100" dirty="0"/>
              <a:t>, D. (2020). Nonresponse Bias Report for the </a:t>
            </a:r>
          </a:p>
          <a:p>
            <a:pPr marL="0" indent="0">
              <a:lnSpc>
                <a:spcPct val="120000"/>
              </a:lnSpc>
              <a:spcBef>
                <a:spcPts val="0"/>
              </a:spcBef>
              <a:buNone/>
            </a:pPr>
            <a:r>
              <a:rPr lang="en-US" sz="1100" dirty="0"/>
              <a:t>2020 Household Pulse Survey. 28.</a:t>
            </a:r>
          </a:p>
          <a:p>
            <a:pPr marL="0" indent="0">
              <a:lnSpc>
                <a:spcPct val="120000"/>
              </a:lnSpc>
              <a:spcBef>
                <a:spcPts val="0"/>
              </a:spcBef>
              <a:buNone/>
            </a:pPr>
            <a:r>
              <a:rPr lang="en-US" sz="1100" dirty="0"/>
              <a:t> </a:t>
            </a:r>
          </a:p>
          <a:p>
            <a:pPr marL="0" indent="0">
              <a:lnSpc>
                <a:spcPct val="120000"/>
              </a:lnSpc>
              <a:spcBef>
                <a:spcPts val="0"/>
              </a:spcBef>
              <a:buNone/>
            </a:pPr>
            <a:r>
              <a:rPr lang="en-US" sz="1100" dirty="0"/>
              <a:t>Pilkington, E. (2020, May 20). Black Americans dying of Covid-19 at three times the rate of </a:t>
            </a:r>
          </a:p>
          <a:p>
            <a:pPr marL="0" indent="0">
              <a:lnSpc>
                <a:spcPct val="120000"/>
              </a:lnSpc>
              <a:spcBef>
                <a:spcPts val="0"/>
              </a:spcBef>
              <a:buNone/>
            </a:pPr>
            <a:r>
              <a:rPr lang="en-US" sz="1100" dirty="0"/>
              <a:t>white people. The Guardian. </a:t>
            </a:r>
            <a:r>
              <a:rPr lang="en-US" sz="1100" u="sng" dirty="0">
                <a:hlinkClick r:id="rId6"/>
              </a:rPr>
              <a:t>https://www.theguardian.com/world/2020/may/20/black-americans-death-rate-covid-19-coronavirus</a:t>
            </a:r>
            <a:r>
              <a:rPr lang="en-US" sz="1100" dirty="0"/>
              <a:t>.</a:t>
            </a:r>
          </a:p>
          <a:p>
            <a:pPr marL="0" indent="0">
              <a:lnSpc>
                <a:spcPct val="120000"/>
              </a:lnSpc>
              <a:spcBef>
                <a:spcPts val="0"/>
              </a:spcBef>
              <a:buNone/>
            </a:pPr>
            <a:r>
              <a:rPr lang="en-US" sz="1100" dirty="0"/>
              <a:t> </a:t>
            </a:r>
          </a:p>
          <a:p>
            <a:pPr marL="0" indent="0">
              <a:lnSpc>
                <a:spcPct val="120000"/>
              </a:lnSpc>
              <a:spcBef>
                <a:spcPts val="0"/>
              </a:spcBef>
              <a:buNone/>
            </a:pPr>
            <a:r>
              <a:rPr lang="en-US" sz="1100" dirty="0"/>
              <a:t>Rodriguez-Roldan, V. M. (2020). The Intersection Between Disability and LGBT </a:t>
            </a:r>
          </a:p>
          <a:p>
            <a:pPr marL="0" indent="0">
              <a:lnSpc>
                <a:spcPct val="120000"/>
              </a:lnSpc>
              <a:spcBef>
                <a:spcPts val="0"/>
              </a:spcBef>
              <a:buNone/>
            </a:pPr>
            <a:r>
              <a:rPr lang="en-US" sz="1100" dirty="0"/>
              <a:t>Discrimination and Marginalization. Social Policy, 28, 12.</a:t>
            </a:r>
          </a:p>
          <a:p>
            <a:pPr marL="0" indent="0">
              <a:lnSpc>
                <a:spcPct val="120000"/>
              </a:lnSpc>
              <a:spcBef>
                <a:spcPts val="0"/>
              </a:spcBef>
              <a:buNone/>
            </a:pPr>
            <a:endParaRPr lang="en-US" sz="1100" dirty="0"/>
          </a:p>
          <a:p>
            <a:pPr marL="0" indent="0">
              <a:lnSpc>
                <a:spcPct val="120000"/>
              </a:lnSpc>
              <a:spcBef>
                <a:spcPts val="0"/>
              </a:spcBef>
              <a:buNone/>
            </a:pPr>
            <a:endParaRPr lang="en-US" sz="1100" dirty="0"/>
          </a:p>
        </p:txBody>
      </p:sp>
      <p:pic>
        <p:nvPicPr>
          <p:cNvPr id="4" name="Picture 3" descr="Graphical user interface, application, logo&#10;&#10;Description automatically generated">
            <a:extLst>
              <a:ext uri="{FF2B5EF4-FFF2-40B4-BE49-F238E27FC236}">
                <a16:creationId xmlns:a16="http://schemas.microsoft.com/office/drawing/2014/main" id="{5EE5D881-CEB0-9B45-9DF9-C418F0282ADC}"/>
              </a:ext>
            </a:extLst>
          </p:cNvPr>
          <p:cNvPicPr>
            <a:picLocks noChangeAspect="1"/>
          </p:cNvPicPr>
          <p:nvPr/>
        </p:nvPicPr>
        <p:blipFill rotWithShape="1">
          <a:blip r:embed="rId7"/>
          <a:srcRect l="23975" t="16065" r="20720" b="10285"/>
          <a:stretch/>
        </p:blipFill>
        <p:spPr>
          <a:xfrm>
            <a:off x="10923373" y="5709629"/>
            <a:ext cx="1268627" cy="1148371"/>
          </a:xfrm>
          <a:prstGeom prst="rect">
            <a:avLst/>
          </a:prstGeom>
        </p:spPr>
      </p:pic>
    </p:spTree>
    <p:extLst>
      <p:ext uri="{BB962C8B-B14F-4D97-AF65-F5344CB8AC3E}">
        <p14:creationId xmlns:p14="http://schemas.microsoft.com/office/powerpoint/2010/main" val="3902129556"/>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4DF21-2A50-7E4A-835A-B873B709F341}"/>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ED452F60-6DA8-B54A-B492-500EE60D65BB}"/>
              </a:ext>
            </a:extLst>
          </p:cNvPr>
          <p:cNvSpPr>
            <a:spLocks noGrp="1"/>
          </p:cNvSpPr>
          <p:nvPr>
            <p:ph idx="1"/>
          </p:nvPr>
        </p:nvSpPr>
        <p:spPr/>
        <p:txBody>
          <a:bodyPr>
            <a:noAutofit/>
          </a:bodyPr>
          <a:lstStyle/>
          <a:p>
            <a:pPr marL="0" indent="0">
              <a:spcBef>
                <a:spcPts val="0"/>
              </a:spcBef>
              <a:buNone/>
            </a:pPr>
            <a:r>
              <a:rPr lang="en-US" sz="1100" dirty="0" err="1"/>
              <a:t>Schneebaum</a:t>
            </a:r>
            <a:r>
              <a:rPr lang="en-US" sz="1100" dirty="0"/>
              <a:t>, A., &amp; </a:t>
            </a:r>
            <a:r>
              <a:rPr lang="en-US" sz="1100" dirty="0" err="1"/>
              <a:t>Badgett</a:t>
            </a:r>
            <a:r>
              <a:rPr lang="en-US" sz="1100" dirty="0"/>
              <a:t>, M. V. L. (2019). Poverty in US Lesbian and Gay Couple </a:t>
            </a:r>
          </a:p>
          <a:p>
            <a:pPr marL="0" indent="0">
              <a:spcBef>
                <a:spcPts val="0"/>
              </a:spcBef>
              <a:buNone/>
            </a:pPr>
            <a:r>
              <a:rPr lang="en-US" sz="1100" dirty="0"/>
              <a:t>Households. Feminist Economics, 25(1), 1–30. </a:t>
            </a:r>
            <a:r>
              <a:rPr lang="en-US" sz="1100" u="sng" dirty="0">
                <a:hlinkClick r:id="rId3"/>
              </a:rPr>
              <a:t>https://doi.org/10.1080/13545701.2018.1441533</a:t>
            </a:r>
            <a:r>
              <a:rPr lang="en-US" sz="1100" dirty="0"/>
              <a:t>. </a:t>
            </a:r>
          </a:p>
          <a:p>
            <a:pPr marL="0" indent="0">
              <a:spcBef>
                <a:spcPts val="0"/>
              </a:spcBef>
              <a:buNone/>
            </a:pPr>
            <a:endParaRPr lang="en-US" sz="1100" dirty="0"/>
          </a:p>
          <a:p>
            <a:pPr marL="0" indent="0">
              <a:spcBef>
                <a:spcPts val="0"/>
              </a:spcBef>
              <a:buNone/>
            </a:pPr>
            <a:r>
              <a:rPr lang="en-US" sz="1100" dirty="0"/>
              <a:t>United States Census Bureau. (2021-a). Household Pulse Survey Technical Documentation. </a:t>
            </a:r>
          </a:p>
          <a:p>
            <a:pPr marL="0" indent="0">
              <a:spcBef>
                <a:spcPts val="0"/>
              </a:spcBef>
              <a:buNone/>
            </a:pPr>
            <a:r>
              <a:rPr lang="en-US" sz="1100" dirty="0" err="1"/>
              <a:t>Census.Gov</a:t>
            </a:r>
            <a:r>
              <a:rPr lang="en-US" sz="1100" dirty="0"/>
              <a:t>. Retrieved September 30, 2021, from </a:t>
            </a:r>
            <a:r>
              <a:rPr lang="en-US" sz="1100" u="sng" dirty="0">
                <a:hlinkClick r:id="rId4"/>
              </a:rPr>
              <a:t>https://www.census.gov/programs-surveys/household-pulse-survey/technical-documentation.html</a:t>
            </a:r>
            <a:r>
              <a:rPr lang="en-US" sz="1100" dirty="0"/>
              <a:t>. </a:t>
            </a:r>
          </a:p>
          <a:p>
            <a:pPr marL="0" indent="0">
              <a:spcBef>
                <a:spcPts val="0"/>
              </a:spcBef>
              <a:buNone/>
            </a:pPr>
            <a:r>
              <a:rPr lang="en-US" sz="1100" dirty="0"/>
              <a:t> </a:t>
            </a:r>
          </a:p>
          <a:p>
            <a:pPr marL="0" indent="0">
              <a:spcBef>
                <a:spcPts val="0"/>
              </a:spcBef>
              <a:buNone/>
            </a:pPr>
            <a:r>
              <a:rPr lang="en-US" sz="1100" dirty="0"/>
              <a:t>United States Census Bureau. (2021-b). Measuring Household Experiences during the </a:t>
            </a:r>
          </a:p>
          <a:p>
            <a:pPr marL="0" indent="0">
              <a:spcBef>
                <a:spcPts val="0"/>
              </a:spcBef>
              <a:buNone/>
            </a:pPr>
            <a:r>
              <a:rPr lang="en-US" sz="1100" dirty="0"/>
              <a:t>Coronavirus Pandemic. </a:t>
            </a:r>
            <a:r>
              <a:rPr lang="en-US" sz="1100" dirty="0" err="1"/>
              <a:t>Census.Gov</a:t>
            </a:r>
            <a:r>
              <a:rPr lang="en-US" sz="1100" dirty="0"/>
              <a:t>. Retrieved September 30, 2021, from </a:t>
            </a:r>
            <a:r>
              <a:rPr lang="en-US" sz="1100" u="sng" dirty="0">
                <a:hlinkClick r:id="rId5"/>
              </a:rPr>
              <a:t>https://www.census.gov/householdpulsedata</a:t>
            </a:r>
            <a:r>
              <a:rPr lang="en-US" sz="1100" dirty="0"/>
              <a:t>. </a:t>
            </a:r>
          </a:p>
          <a:p>
            <a:pPr marL="0" indent="0">
              <a:spcBef>
                <a:spcPts val="0"/>
              </a:spcBef>
              <a:buNone/>
            </a:pPr>
            <a:r>
              <a:rPr lang="en-US" sz="1100" dirty="0"/>
              <a:t> </a:t>
            </a:r>
          </a:p>
          <a:p>
            <a:pPr marL="0" indent="0">
              <a:spcBef>
                <a:spcPts val="0"/>
              </a:spcBef>
              <a:buNone/>
            </a:pPr>
            <a:r>
              <a:rPr lang="en-US" sz="1100" dirty="0"/>
              <a:t>United States Census Bureau. (2021-c). Week 34 Household Pulse Survey: July 21 – August 2. </a:t>
            </a:r>
          </a:p>
          <a:p>
            <a:pPr marL="0" indent="0">
              <a:spcBef>
                <a:spcPts val="0"/>
              </a:spcBef>
              <a:buNone/>
            </a:pPr>
            <a:r>
              <a:rPr lang="en-US" sz="1100" dirty="0" err="1"/>
              <a:t>Census.Gov</a:t>
            </a:r>
            <a:r>
              <a:rPr lang="en-US" sz="1100" dirty="0"/>
              <a:t>. Retrieved September 30, 2021, from </a:t>
            </a:r>
            <a:r>
              <a:rPr lang="en-US" sz="1100" u="sng" dirty="0">
                <a:hlinkClick r:id="rId6"/>
              </a:rPr>
              <a:t>https://www.census.gov/data/tables/2021/demo/hhp/hhp34.html</a:t>
            </a:r>
            <a:r>
              <a:rPr lang="en-US" sz="1100" dirty="0"/>
              <a:t>. </a:t>
            </a:r>
          </a:p>
          <a:p>
            <a:pPr marL="0" indent="0">
              <a:spcBef>
                <a:spcPts val="0"/>
              </a:spcBef>
              <a:buNone/>
            </a:pPr>
            <a:r>
              <a:rPr lang="en-US" sz="1100" dirty="0"/>
              <a:t> </a:t>
            </a:r>
          </a:p>
          <a:p>
            <a:pPr marL="0" indent="0">
              <a:spcBef>
                <a:spcPts val="0"/>
              </a:spcBef>
              <a:buNone/>
            </a:pPr>
            <a:r>
              <a:rPr lang="en-US" sz="1100" dirty="0"/>
              <a:t>United States Census Bureau. (2021-d). Week 35 Household Pulse Survey: August 4 – August </a:t>
            </a:r>
          </a:p>
          <a:p>
            <a:pPr marL="0" indent="0">
              <a:spcBef>
                <a:spcPts val="0"/>
              </a:spcBef>
              <a:buNone/>
            </a:pPr>
            <a:r>
              <a:rPr lang="en-US" sz="1100" dirty="0"/>
              <a:t>16. </a:t>
            </a:r>
            <a:r>
              <a:rPr lang="en-US" sz="1100" dirty="0" err="1"/>
              <a:t>Census.Gov</a:t>
            </a:r>
            <a:r>
              <a:rPr lang="en-US" sz="1100" dirty="0"/>
              <a:t>. Retrieved September 30, 2021, from </a:t>
            </a:r>
            <a:r>
              <a:rPr lang="en-US" sz="1100" u="sng" dirty="0">
                <a:hlinkClick r:id="rId7"/>
              </a:rPr>
              <a:t>https://www.census.gov/data/tables/2021/demo/hhp/hhp35.html</a:t>
            </a:r>
            <a:r>
              <a:rPr lang="en-US" sz="1100" dirty="0"/>
              <a:t>. </a:t>
            </a:r>
          </a:p>
          <a:p>
            <a:pPr marL="0" indent="0">
              <a:spcBef>
                <a:spcPts val="0"/>
              </a:spcBef>
              <a:buNone/>
            </a:pPr>
            <a:r>
              <a:rPr lang="en-US" sz="1100" dirty="0"/>
              <a:t> </a:t>
            </a:r>
          </a:p>
          <a:p>
            <a:pPr marL="0" indent="0">
              <a:spcBef>
                <a:spcPts val="0"/>
              </a:spcBef>
              <a:buNone/>
            </a:pPr>
            <a:r>
              <a:rPr lang="en-US" sz="1100" dirty="0"/>
              <a:t>United States Census Bureau. (2021-e). Week 36 Household Pulse Survey: August 18 – August </a:t>
            </a:r>
          </a:p>
          <a:p>
            <a:pPr marL="0" indent="0">
              <a:spcBef>
                <a:spcPts val="0"/>
              </a:spcBef>
              <a:buNone/>
            </a:pPr>
            <a:r>
              <a:rPr lang="en-US" sz="1100" dirty="0"/>
              <a:t>30. </a:t>
            </a:r>
            <a:r>
              <a:rPr lang="en-US" sz="1100" dirty="0" err="1"/>
              <a:t>Census.Gov</a:t>
            </a:r>
            <a:r>
              <a:rPr lang="en-US" sz="1100" dirty="0"/>
              <a:t>. Retrieved September 30, 2021, from </a:t>
            </a:r>
            <a:r>
              <a:rPr lang="en-US" sz="1100" u="sng" dirty="0">
                <a:hlinkClick r:id="rId8"/>
              </a:rPr>
              <a:t>https://www.census.gov/data/tables/2021/demo/hhp/hhp36.html</a:t>
            </a:r>
            <a:r>
              <a:rPr lang="en-US" sz="1100" dirty="0"/>
              <a:t>. </a:t>
            </a:r>
          </a:p>
          <a:p>
            <a:pPr marL="0" indent="0">
              <a:spcBef>
                <a:spcPts val="0"/>
              </a:spcBef>
              <a:buNone/>
            </a:pPr>
            <a:r>
              <a:rPr lang="en-US" sz="1100" dirty="0"/>
              <a:t> </a:t>
            </a:r>
          </a:p>
          <a:p>
            <a:pPr marL="0" indent="0">
              <a:spcBef>
                <a:spcPts val="0"/>
              </a:spcBef>
              <a:buNone/>
            </a:pPr>
            <a:r>
              <a:rPr lang="en-US" sz="1100" dirty="0"/>
              <a:t>United States Census Bureau. (2021-f). Week 37 Household Pulse Survey: September 1 – </a:t>
            </a:r>
          </a:p>
          <a:p>
            <a:pPr marL="0" indent="0">
              <a:spcBef>
                <a:spcPts val="0"/>
              </a:spcBef>
              <a:buNone/>
            </a:pPr>
            <a:r>
              <a:rPr lang="en-US" sz="1100" dirty="0"/>
              <a:t>September 13. </a:t>
            </a:r>
            <a:r>
              <a:rPr lang="en-US" sz="1100" dirty="0" err="1"/>
              <a:t>Census.Gov</a:t>
            </a:r>
            <a:r>
              <a:rPr lang="en-US" sz="1100" dirty="0"/>
              <a:t>. Retrieved September 30, 2021, from </a:t>
            </a:r>
            <a:r>
              <a:rPr lang="en-US" sz="1100" u="sng" dirty="0">
                <a:hlinkClick r:id="rId9"/>
              </a:rPr>
              <a:t>https://www.census.gov/data/tables/2021/demo/hhp/hhp37.html</a:t>
            </a:r>
            <a:r>
              <a:rPr lang="en-US" sz="1100" dirty="0"/>
              <a:t>. </a:t>
            </a:r>
          </a:p>
          <a:p>
            <a:pPr marL="0" indent="0">
              <a:spcBef>
                <a:spcPts val="0"/>
              </a:spcBef>
              <a:buNone/>
            </a:pPr>
            <a:endParaRPr lang="en-US" sz="1100" dirty="0"/>
          </a:p>
        </p:txBody>
      </p:sp>
      <p:pic>
        <p:nvPicPr>
          <p:cNvPr id="4" name="Picture 3" descr="Graphical user interface, application, logo&#10;&#10;Description automatically generated">
            <a:extLst>
              <a:ext uri="{FF2B5EF4-FFF2-40B4-BE49-F238E27FC236}">
                <a16:creationId xmlns:a16="http://schemas.microsoft.com/office/drawing/2014/main" id="{F6880932-C401-FC4F-A262-4349795D9E0C}"/>
              </a:ext>
            </a:extLst>
          </p:cNvPr>
          <p:cNvPicPr>
            <a:picLocks noChangeAspect="1"/>
          </p:cNvPicPr>
          <p:nvPr/>
        </p:nvPicPr>
        <p:blipFill rotWithShape="1">
          <a:blip r:embed="rId10"/>
          <a:srcRect l="23975" t="16065" r="20720" b="10285"/>
          <a:stretch/>
        </p:blipFill>
        <p:spPr>
          <a:xfrm>
            <a:off x="10923373" y="5709629"/>
            <a:ext cx="1268627" cy="1148371"/>
          </a:xfrm>
          <a:prstGeom prst="rect">
            <a:avLst/>
          </a:prstGeom>
        </p:spPr>
      </p:pic>
    </p:spTree>
    <p:extLst>
      <p:ext uri="{BB962C8B-B14F-4D97-AF65-F5344CB8AC3E}">
        <p14:creationId xmlns:p14="http://schemas.microsoft.com/office/powerpoint/2010/main" val="1165947500"/>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904D9-97F0-9B44-AE5A-777E4A92BC19}"/>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D95E0EC3-9D36-B147-AAAA-8D23FBDAB1DA}"/>
              </a:ext>
            </a:extLst>
          </p:cNvPr>
          <p:cNvSpPr>
            <a:spLocks noGrp="1"/>
          </p:cNvSpPr>
          <p:nvPr>
            <p:ph idx="1"/>
          </p:nvPr>
        </p:nvSpPr>
        <p:spPr>
          <a:xfrm>
            <a:off x="2231136" y="2638044"/>
            <a:ext cx="7729728" cy="3255264"/>
          </a:xfrm>
        </p:spPr>
        <p:txBody>
          <a:bodyPr>
            <a:normAutofit fontScale="85000" lnSpcReduction="20000"/>
          </a:bodyPr>
          <a:lstStyle/>
          <a:p>
            <a:r>
              <a:rPr lang="en-US" dirty="0"/>
              <a:t>In 2013, I wrote “Equity Issues in LGBT Funding,” which pointed out the funding gap for LGBT organizations in the United States. I pointed to the Horizons Foundation’s estimate that 3.8 percent of Americans are LGBT.</a:t>
            </a:r>
          </a:p>
          <a:p>
            <a:r>
              <a:rPr lang="en-US" dirty="0"/>
              <a:t>Policy Environment:</a:t>
            </a:r>
          </a:p>
          <a:p>
            <a:pPr lvl="1"/>
            <a:r>
              <a:rPr lang="en-US" dirty="0"/>
              <a:t>2015- Obergefell and Marriage Equality</a:t>
            </a:r>
          </a:p>
          <a:p>
            <a:pPr lvl="1"/>
            <a:r>
              <a:rPr lang="en-US" dirty="0"/>
              <a:t>2018- Masterpiece Cakeshop allowed business discrimination against LGBT for wedding cakes.</a:t>
            </a:r>
          </a:p>
          <a:p>
            <a:pPr lvl="1"/>
            <a:r>
              <a:rPr lang="en-US" dirty="0"/>
              <a:t>2020- Bostock and Employment Nondiscrimination with the 1964 Civil Rights Act as ”sex” discrimination.</a:t>
            </a:r>
          </a:p>
          <a:p>
            <a:r>
              <a:rPr lang="en-US" dirty="0"/>
              <a:t>Annual Gallup population estimates that 5.6 percent of Americans are LGBT.  The most recent Gallup survey on the LGBTQ+ population showed that LGBTQ+ Americans are 7.1 percent of the population.</a:t>
            </a:r>
          </a:p>
          <a:p>
            <a:pPr lvl="1"/>
            <a:r>
              <a:rPr lang="en-US" dirty="0"/>
              <a:t>This is a significant change in a single year, which makes me believe that there is a high level of error with the Gallup data.</a:t>
            </a:r>
          </a:p>
        </p:txBody>
      </p:sp>
      <p:pic>
        <p:nvPicPr>
          <p:cNvPr id="4" name="Picture 3" descr="Graphical user interface, application, logo&#10;&#10;Description automatically generated">
            <a:extLst>
              <a:ext uri="{FF2B5EF4-FFF2-40B4-BE49-F238E27FC236}">
                <a16:creationId xmlns:a16="http://schemas.microsoft.com/office/drawing/2014/main" id="{17E7E414-EC10-694F-8CB5-441A4050A563}"/>
              </a:ext>
            </a:extLst>
          </p:cNvPr>
          <p:cNvPicPr>
            <a:picLocks noChangeAspect="1"/>
          </p:cNvPicPr>
          <p:nvPr/>
        </p:nvPicPr>
        <p:blipFill rotWithShape="1">
          <a:blip r:embed="rId3"/>
          <a:srcRect l="23975" t="16065" r="20720" b="10285"/>
          <a:stretch/>
        </p:blipFill>
        <p:spPr>
          <a:xfrm>
            <a:off x="10923373" y="5709629"/>
            <a:ext cx="1268627" cy="1148371"/>
          </a:xfrm>
          <a:prstGeom prst="rect">
            <a:avLst/>
          </a:prstGeom>
        </p:spPr>
      </p:pic>
    </p:spTree>
    <p:extLst>
      <p:ext uri="{BB962C8B-B14F-4D97-AF65-F5344CB8AC3E}">
        <p14:creationId xmlns:p14="http://schemas.microsoft.com/office/powerpoint/2010/main" val="27424934"/>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904D9-97F0-9B44-AE5A-777E4A92BC19}"/>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D95E0EC3-9D36-B147-AAAA-8D23FBDAB1DA}"/>
              </a:ext>
            </a:extLst>
          </p:cNvPr>
          <p:cNvSpPr>
            <a:spLocks noGrp="1"/>
          </p:cNvSpPr>
          <p:nvPr>
            <p:ph idx="1"/>
          </p:nvPr>
        </p:nvSpPr>
        <p:spPr/>
        <p:txBody>
          <a:bodyPr>
            <a:normAutofit/>
          </a:bodyPr>
          <a:lstStyle/>
          <a:p>
            <a:r>
              <a:rPr lang="en-US" dirty="0"/>
              <a:t>There is a need for a statistically precise population estimate for the LGBTQ+ community, those with disabilities, and those that are disabled that identify as LGBTQ+.</a:t>
            </a:r>
          </a:p>
          <a:p>
            <a:r>
              <a:rPr lang="en-US" dirty="0"/>
              <a:t>The 2020 Census Pulse Survey excluded LGBTQ+ while Trump was President.</a:t>
            </a:r>
          </a:p>
          <a:p>
            <a:r>
              <a:rPr lang="en-US" dirty="0"/>
              <a:t>Previously, Trump tried to exclude LGBTQ+ as part of the decennial census, as part of more than 70+ attacks on the LGBTQ+ community.</a:t>
            </a:r>
          </a:p>
          <a:p>
            <a:r>
              <a:rPr lang="en-US" dirty="0"/>
              <a:t>In June 2021, the Biden Administration restored LGBTQ+ questions to the Census Pulse Survey.</a:t>
            </a:r>
          </a:p>
        </p:txBody>
      </p:sp>
      <p:pic>
        <p:nvPicPr>
          <p:cNvPr id="4" name="Picture 3" descr="Graphical user interface, application, logo&#10;&#10;Description automatically generated">
            <a:extLst>
              <a:ext uri="{FF2B5EF4-FFF2-40B4-BE49-F238E27FC236}">
                <a16:creationId xmlns:a16="http://schemas.microsoft.com/office/drawing/2014/main" id="{17E7E414-EC10-694F-8CB5-441A4050A563}"/>
              </a:ext>
            </a:extLst>
          </p:cNvPr>
          <p:cNvPicPr>
            <a:picLocks noChangeAspect="1"/>
          </p:cNvPicPr>
          <p:nvPr/>
        </p:nvPicPr>
        <p:blipFill rotWithShape="1">
          <a:blip r:embed="rId3"/>
          <a:srcRect l="23975" t="16065" r="20720" b="10285"/>
          <a:stretch/>
        </p:blipFill>
        <p:spPr>
          <a:xfrm>
            <a:off x="10923373" y="5709629"/>
            <a:ext cx="1268627" cy="1148371"/>
          </a:xfrm>
          <a:prstGeom prst="rect">
            <a:avLst/>
          </a:prstGeom>
        </p:spPr>
      </p:pic>
    </p:spTree>
    <p:extLst>
      <p:ext uri="{BB962C8B-B14F-4D97-AF65-F5344CB8AC3E}">
        <p14:creationId xmlns:p14="http://schemas.microsoft.com/office/powerpoint/2010/main" val="3580197919"/>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904D9-97F0-9B44-AE5A-777E4A92BC19}"/>
              </a:ext>
            </a:extLst>
          </p:cNvPr>
          <p:cNvSpPr>
            <a:spLocks noGrp="1"/>
          </p:cNvSpPr>
          <p:nvPr>
            <p:ph type="title"/>
          </p:nvPr>
        </p:nvSpPr>
        <p:spPr/>
        <p:txBody>
          <a:bodyPr/>
          <a:lstStyle/>
          <a:p>
            <a:r>
              <a:rPr lang="en-US" dirty="0"/>
              <a:t>Methods</a:t>
            </a:r>
          </a:p>
        </p:txBody>
      </p:sp>
      <p:sp>
        <p:nvSpPr>
          <p:cNvPr id="3" name="Content Placeholder 2">
            <a:extLst>
              <a:ext uri="{FF2B5EF4-FFF2-40B4-BE49-F238E27FC236}">
                <a16:creationId xmlns:a16="http://schemas.microsoft.com/office/drawing/2014/main" id="{D95E0EC3-9D36-B147-AAAA-8D23FBDAB1DA}"/>
              </a:ext>
            </a:extLst>
          </p:cNvPr>
          <p:cNvSpPr>
            <a:spLocks noGrp="1"/>
          </p:cNvSpPr>
          <p:nvPr>
            <p:ph idx="1"/>
          </p:nvPr>
        </p:nvSpPr>
        <p:spPr/>
        <p:txBody>
          <a:bodyPr>
            <a:normAutofit/>
          </a:bodyPr>
          <a:lstStyle/>
          <a:p>
            <a:r>
              <a:rPr lang="en-US" dirty="0"/>
              <a:t>I examined the data tables of Week 34 to Week 39 of the 2021 Census Pulse Survey after analyzing Week 35 in Stata.</a:t>
            </a:r>
          </a:p>
          <a:p>
            <a:r>
              <a:rPr lang="en-US" dirty="0"/>
              <a:t>The table below shows each sample of approximately 60,000 to 70,000 survey participants as it relates to the LGBT population of the United States.</a:t>
            </a:r>
          </a:p>
          <a:p>
            <a:pPr marL="0" indent="0">
              <a:buNone/>
            </a:pPr>
            <a:endParaRPr lang="en-US" dirty="0"/>
          </a:p>
        </p:txBody>
      </p:sp>
      <p:pic>
        <p:nvPicPr>
          <p:cNvPr id="4" name="Picture 3" descr="Graphical user interface, application, logo&#10;&#10;Description automatically generated">
            <a:extLst>
              <a:ext uri="{FF2B5EF4-FFF2-40B4-BE49-F238E27FC236}">
                <a16:creationId xmlns:a16="http://schemas.microsoft.com/office/drawing/2014/main" id="{17E7E414-EC10-694F-8CB5-441A4050A563}"/>
              </a:ext>
            </a:extLst>
          </p:cNvPr>
          <p:cNvPicPr>
            <a:picLocks noChangeAspect="1"/>
          </p:cNvPicPr>
          <p:nvPr/>
        </p:nvPicPr>
        <p:blipFill rotWithShape="1">
          <a:blip r:embed="rId3"/>
          <a:srcRect l="23975" t="16065" r="20720" b="10285"/>
          <a:stretch/>
        </p:blipFill>
        <p:spPr>
          <a:xfrm>
            <a:off x="10923373" y="5709629"/>
            <a:ext cx="1268627" cy="1148371"/>
          </a:xfrm>
          <a:prstGeom prst="rect">
            <a:avLst/>
          </a:prstGeom>
        </p:spPr>
      </p:pic>
      <p:graphicFrame>
        <p:nvGraphicFramePr>
          <p:cNvPr id="5" name="Table 4">
            <a:extLst>
              <a:ext uri="{FF2B5EF4-FFF2-40B4-BE49-F238E27FC236}">
                <a16:creationId xmlns:a16="http://schemas.microsoft.com/office/drawing/2014/main" id="{E307E77B-D8ED-5948-B408-143D977DAB32}"/>
              </a:ext>
            </a:extLst>
          </p:cNvPr>
          <p:cNvGraphicFramePr>
            <a:graphicFrameLocks noGrp="1"/>
          </p:cNvGraphicFramePr>
          <p:nvPr>
            <p:extLst>
              <p:ext uri="{D42A27DB-BD31-4B8C-83A1-F6EECF244321}">
                <p14:modId xmlns:p14="http://schemas.microsoft.com/office/powerpoint/2010/main" val="3207377039"/>
              </p:ext>
            </p:extLst>
          </p:nvPr>
        </p:nvGraphicFramePr>
        <p:xfrm>
          <a:off x="2557848" y="4189129"/>
          <a:ext cx="2582563" cy="2334560"/>
        </p:xfrm>
        <a:graphic>
          <a:graphicData uri="http://schemas.openxmlformats.org/drawingml/2006/table">
            <a:tbl>
              <a:tblPr>
                <a:tableStyleId>{2D5ABB26-0587-4C30-8999-92F81FD0307C}</a:tableStyleId>
              </a:tblPr>
              <a:tblGrid>
                <a:gridCol w="1340497">
                  <a:extLst>
                    <a:ext uri="{9D8B030D-6E8A-4147-A177-3AD203B41FA5}">
                      <a16:colId xmlns:a16="http://schemas.microsoft.com/office/drawing/2014/main" val="3815851440"/>
                    </a:ext>
                  </a:extLst>
                </a:gridCol>
                <a:gridCol w="1242066">
                  <a:extLst>
                    <a:ext uri="{9D8B030D-6E8A-4147-A177-3AD203B41FA5}">
                      <a16:colId xmlns:a16="http://schemas.microsoft.com/office/drawing/2014/main" val="486480732"/>
                    </a:ext>
                  </a:extLst>
                </a:gridCol>
              </a:tblGrid>
              <a:tr h="291820">
                <a:tc>
                  <a:txBody>
                    <a:bodyPr/>
                    <a:lstStyle/>
                    <a:p>
                      <a:pPr algn="l" fontAlgn="b"/>
                      <a:r>
                        <a:rPr lang="en-US" sz="1800" u="none" strike="noStrike" dirty="0">
                          <a:effectLst/>
                        </a:rPr>
                        <a:t>Week 39</a:t>
                      </a:r>
                      <a:endParaRPr lang="en-US"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7.69%</a:t>
                      </a:r>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015431627"/>
                  </a:ext>
                </a:extLst>
              </a:tr>
              <a:tr h="291820">
                <a:tc>
                  <a:txBody>
                    <a:bodyPr/>
                    <a:lstStyle/>
                    <a:p>
                      <a:pPr algn="l" fontAlgn="b"/>
                      <a:r>
                        <a:rPr lang="en-US" sz="1800" u="none" strike="noStrike">
                          <a:effectLst/>
                        </a:rPr>
                        <a:t>Week 38</a:t>
                      </a:r>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dirty="0">
                          <a:effectLst/>
                        </a:rPr>
                        <a:t>8.04%</a:t>
                      </a:r>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91195883"/>
                  </a:ext>
                </a:extLst>
              </a:tr>
              <a:tr h="291820">
                <a:tc>
                  <a:txBody>
                    <a:bodyPr/>
                    <a:lstStyle/>
                    <a:p>
                      <a:pPr algn="l" fontAlgn="b"/>
                      <a:r>
                        <a:rPr lang="en-US" sz="1800" u="none" strike="noStrike" dirty="0">
                          <a:effectLst/>
                        </a:rPr>
                        <a:t>Week 37</a:t>
                      </a:r>
                      <a:endParaRPr lang="en-US"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7.78%</a:t>
                      </a:r>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074830544"/>
                  </a:ext>
                </a:extLst>
              </a:tr>
              <a:tr h="291820">
                <a:tc>
                  <a:txBody>
                    <a:bodyPr/>
                    <a:lstStyle/>
                    <a:p>
                      <a:pPr algn="l" fontAlgn="b"/>
                      <a:r>
                        <a:rPr lang="en-US" sz="1800" u="none" strike="noStrike">
                          <a:effectLst/>
                        </a:rPr>
                        <a:t>Week 36</a:t>
                      </a:r>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8.26%</a:t>
                      </a:r>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62937395"/>
                  </a:ext>
                </a:extLst>
              </a:tr>
              <a:tr h="291820">
                <a:tc>
                  <a:txBody>
                    <a:bodyPr/>
                    <a:lstStyle/>
                    <a:p>
                      <a:pPr algn="l" fontAlgn="b"/>
                      <a:r>
                        <a:rPr lang="en-US" sz="1800" u="none" strike="noStrike" dirty="0">
                          <a:effectLst/>
                        </a:rPr>
                        <a:t>Week 35</a:t>
                      </a:r>
                      <a:endParaRPr lang="en-US"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7.58%</a:t>
                      </a:r>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205847510"/>
                  </a:ext>
                </a:extLst>
              </a:tr>
              <a:tr h="291820">
                <a:tc>
                  <a:txBody>
                    <a:bodyPr/>
                    <a:lstStyle/>
                    <a:p>
                      <a:pPr algn="l" fontAlgn="b"/>
                      <a:r>
                        <a:rPr lang="en-US" sz="1800" u="none" strike="noStrike">
                          <a:effectLst/>
                        </a:rPr>
                        <a:t>Week 34</a:t>
                      </a:r>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8.21%</a:t>
                      </a:r>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343742989"/>
                  </a:ext>
                </a:extLst>
              </a:tr>
              <a:tr h="291820">
                <a:tc>
                  <a:txBody>
                    <a:bodyPr/>
                    <a:lstStyle/>
                    <a:p>
                      <a:pPr algn="l" fontAlgn="b"/>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528615605"/>
                  </a:ext>
                </a:extLst>
              </a:tr>
              <a:tr h="291820">
                <a:tc>
                  <a:txBody>
                    <a:bodyPr/>
                    <a:lstStyle/>
                    <a:p>
                      <a:pPr algn="l" fontAlgn="b"/>
                      <a:r>
                        <a:rPr lang="en-US" sz="1800" u="none" strike="noStrike">
                          <a:effectLst/>
                        </a:rPr>
                        <a:t>Average</a:t>
                      </a:r>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dirty="0">
                          <a:effectLst/>
                        </a:rPr>
                        <a:t>7.93%</a:t>
                      </a:r>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23722272"/>
                  </a:ext>
                </a:extLst>
              </a:tr>
            </a:tbl>
          </a:graphicData>
        </a:graphic>
      </p:graphicFrame>
    </p:spTree>
    <p:extLst>
      <p:ext uri="{BB962C8B-B14F-4D97-AF65-F5344CB8AC3E}">
        <p14:creationId xmlns:p14="http://schemas.microsoft.com/office/powerpoint/2010/main" val="295287270"/>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80841-458B-C54B-8096-24347E558437}"/>
              </a:ext>
            </a:extLst>
          </p:cNvPr>
          <p:cNvSpPr>
            <a:spLocks noGrp="1"/>
          </p:cNvSpPr>
          <p:nvPr>
            <p:ph type="title"/>
          </p:nvPr>
        </p:nvSpPr>
        <p:spPr/>
        <p:txBody>
          <a:bodyPr/>
          <a:lstStyle/>
          <a:p>
            <a:r>
              <a:rPr lang="en-US" dirty="0"/>
              <a:t>METHODS</a:t>
            </a:r>
          </a:p>
        </p:txBody>
      </p:sp>
      <p:pic>
        <p:nvPicPr>
          <p:cNvPr id="5" name="Content Placeholder 4" descr="Table&#10;&#10;Description automatically generated">
            <a:extLst>
              <a:ext uri="{FF2B5EF4-FFF2-40B4-BE49-F238E27FC236}">
                <a16:creationId xmlns:a16="http://schemas.microsoft.com/office/drawing/2014/main" id="{68CD60A0-9B79-7D41-B357-E68D0BCD55AA}"/>
              </a:ext>
            </a:extLst>
          </p:cNvPr>
          <p:cNvPicPr>
            <a:picLocks noGrp="1" noChangeAspect="1"/>
          </p:cNvPicPr>
          <p:nvPr>
            <p:ph idx="1"/>
          </p:nvPr>
        </p:nvPicPr>
        <p:blipFill>
          <a:blip r:embed="rId2"/>
          <a:stretch>
            <a:fillRect/>
          </a:stretch>
        </p:blipFill>
        <p:spPr>
          <a:xfrm>
            <a:off x="2438400" y="3186112"/>
            <a:ext cx="7315200" cy="2006600"/>
          </a:xfrm>
        </p:spPr>
      </p:pic>
      <p:pic>
        <p:nvPicPr>
          <p:cNvPr id="4" name="Picture 3" descr="Graphical user interface, application, logo&#10;&#10;Description automatically generated">
            <a:extLst>
              <a:ext uri="{FF2B5EF4-FFF2-40B4-BE49-F238E27FC236}">
                <a16:creationId xmlns:a16="http://schemas.microsoft.com/office/drawing/2014/main" id="{CAC10322-22DB-8A4C-B109-35A0762A84D3}"/>
              </a:ext>
            </a:extLst>
          </p:cNvPr>
          <p:cNvPicPr>
            <a:picLocks noChangeAspect="1"/>
          </p:cNvPicPr>
          <p:nvPr/>
        </p:nvPicPr>
        <p:blipFill rotWithShape="1">
          <a:blip r:embed="rId3"/>
          <a:srcRect l="23975" t="16065" r="20720" b="10285"/>
          <a:stretch/>
        </p:blipFill>
        <p:spPr>
          <a:xfrm>
            <a:off x="10923373" y="5709629"/>
            <a:ext cx="1268627" cy="1148371"/>
          </a:xfrm>
          <a:prstGeom prst="rect">
            <a:avLst/>
          </a:prstGeom>
        </p:spPr>
      </p:pic>
    </p:spTree>
    <p:extLst>
      <p:ext uri="{BB962C8B-B14F-4D97-AF65-F5344CB8AC3E}">
        <p14:creationId xmlns:p14="http://schemas.microsoft.com/office/powerpoint/2010/main" val="2469834493"/>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904D9-97F0-9B44-AE5A-777E4A92BC19}"/>
              </a:ext>
            </a:extLst>
          </p:cNvPr>
          <p:cNvSpPr>
            <a:spLocks noGrp="1"/>
          </p:cNvSpPr>
          <p:nvPr>
            <p:ph type="title"/>
          </p:nvPr>
        </p:nvSpPr>
        <p:spPr/>
        <p:txBody>
          <a:bodyPr/>
          <a:lstStyle/>
          <a:p>
            <a:r>
              <a:rPr lang="en-US" dirty="0"/>
              <a:t>Methods</a:t>
            </a:r>
          </a:p>
        </p:txBody>
      </p:sp>
      <p:sp>
        <p:nvSpPr>
          <p:cNvPr id="3" name="Content Placeholder 2">
            <a:extLst>
              <a:ext uri="{FF2B5EF4-FFF2-40B4-BE49-F238E27FC236}">
                <a16:creationId xmlns:a16="http://schemas.microsoft.com/office/drawing/2014/main" id="{D95E0EC3-9D36-B147-AAAA-8D23FBDAB1DA}"/>
              </a:ext>
            </a:extLst>
          </p:cNvPr>
          <p:cNvSpPr>
            <a:spLocks noGrp="1"/>
          </p:cNvSpPr>
          <p:nvPr>
            <p:ph idx="1"/>
          </p:nvPr>
        </p:nvSpPr>
        <p:spPr>
          <a:xfrm>
            <a:off x="2231136" y="2638044"/>
            <a:ext cx="7729728" cy="3700972"/>
          </a:xfrm>
        </p:spPr>
        <p:txBody>
          <a:bodyPr>
            <a:normAutofit/>
          </a:bodyPr>
          <a:lstStyle/>
          <a:p>
            <a:r>
              <a:rPr lang="en-US" dirty="0"/>
              <a:t>I applied weights using the provided replicate weights by the U.S. Census Bureau to Week 35 of the data, examining areas such as LGBT population, disability population, LGBT population with disabilities, COVID-19 vaccination rates, educational attainment, poverty, and work loss.</a:t>
            </a:r>
          </a:p>
          <a:p>
            <a:r>
              <a:rPr lang="en-US" dirty="0"/>
              <a:t>After I wrote a paper on Week 35 of the data, I then began work to merge all six weeks of the Household Pulse Survey into a single dataset of 382,909 respondents. My LGBTQ+ population data matched the data tables provided by the U.S. Census Bureau. This aligns my data accurately with the data tables provided by the U.S. Census Bureau.</a:t>
            </a:r>
          </a:p>
          <a:p>
            <a:r>
              <a:rPr lang="en-US" dirty="0"/>
              <a:t>I proceeded in creating variables for disability, transgender, LGBT with disabilities, and other categories.</a:t>
            </a:r>
          </a:p>
        </p:txBody>
      </p:sp>
      <p:pic>
        <p:nvPicPr>
          <p:cNvPr id="4" name="Picture 3" descr="Graphical user interface, application, logo&#10;&#10;Description automatically generated">
            <a:extLst>
              <a:ext uri="{FF2B5EF4-FFF2-40B4-BE49-F238E27FC236}">
                <a16:creationId xmlns:a16="http://schemas.microsoft.com/office/drawing/2014/main" id="{17E7E414-EC10-694F-8CB5-441A4050A563}"/>
              </a:ext>
            </a:extLst>
          </p:cNvPr>
          <p:cNvPicPr>
            <a:picLocks noChangeAspect="1"/>
          </p:cNvPicPr>
          <p:nvPr/>
        </p:nvPicPr>
        <p:blipFill rotWithShape="1">
          <a:blip r:embed="rId3"/>
          <a:srcRect l="23975" t="16065" r="20720" b="10285"/>
          <a:stretch/>
        </p:blipFill>
        <p:spPr>
          <a:xfrm>
            <a:off x="10923373" y="5709629"/>
            <a:ext cx="1268627" cy="1148371"/>
          </a:xfrm>
          <a:prstGeom prst="rect">
            <a:avLst/>
          </a:prstGeom>
        </p:spPr>
      </p:pic>
    </p:spTree>
    <p:extLst>
      <p:ext uri="{BB962C8B-B14F-4D97-AF65-F5344CB8AC3E}">
        <p14:creationId xmlns:p14="http://schemas.microsoft.com/office/powerpoint/2010/main" val="624512010"/>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8F85A0-E2C3-4344-839B-86228DC799D5}"/>
              </a:ext>
            </a:extLst>
          </p:cNvPr>
          <p:cNvSpPr>
            <a:spLocks noGrp="1"/>
          </p:cNvSpPr>
          <p:nvPr>
            <p:ph type="title"/>
          </p:nvPr>
        </p:nvSpPr>
        <p:spPr/>
        <p:txBody>
          <a:bodyPr/>
          <a:lstStyle/>
          <a:p>
            <a:r>
              <a:rPr lang="en-US" dirty="0"/>
              <a:t>Findings</a:t>
            </a:r>
          </a:p>
        </p:txBody>
      </p:sp>
      <p:pic>
        <p:nvPicPr>
          <p:cNvPr id="6" name="Picture 5" descr="Graphical user interface, application, logo&#10;&#10;Description automatically generated">
            <a:extLst>
              <a:ext uri="{FF2B5EF4-FFF2-40B4-BE49-F238E27FC236}">
                <a16:creationId xmlns:a16="http://schemas.microsoft.com/office/drawing/2014/main" id="{E0B4601D-A2B9-4241-B3C4-B960BB623DE2}"/>
              </a:ext>
            </a:extLst>
          </p:cNvPr>
          <p:cNvPicPr>
            <a:picLocks noChangeAspect="1"/>
          </p:cNvPicPr>
          <p:nvPr/>
        </p:nvPicPr>
        <p:blipFill rotWithShape="1">
          <a:blip r:embed="rId3"/>
          <a:srcRect l="23975" t="16065" r="20720" b="10285"/>
          <a:stretch/>
        </p:blipFill>
        <p:spPr>
          <a:xfrm>
            <a:off x="10923373" y="5709629"/>
            <a:ext cx="1268627" cy="1148371"/>
          </a:xfrm>
          <a:prstGeom prst="rect">
            <a:avLst/>
          </a:prstGeom>
        </p:spPr>
      </p:pic>
      <p:pic>
        <p:nvPicPr>
          <p:cNvPr id="14" name="Picture 13">
            <a:extLst>
              <a:ext uri="{FF2B5EF4-FFF2-40B4-BE49-F238E27FC236}">
                <a16:creationId xmlns:a16="http://schemas.microsoft.com/office/drawing/2014/main" id="{390F8BB6-9522-1645-90B4-84C2AD2A6C0B}"/>
              </a:ext>
            </a:extLst>
          </p:cNvPr>
          <p:cNvPicPr>
            <a:picLocks noChangeAspect="1"/>
          </p:cNvPicPr>
          <p:nvPr/>
        </p:nvPicPr>
        <p:blipFill>
          <a:blip r:embed="rId4"/>
          <a:stretch>
            <a:fillRect/>
          </a:stretch>
        </p:blipFill>
        <p:spPr>
          <a:xfrm>
            <a:off x="2227267" y="2406650"/>
            <a:ext cx="7729727" cy="3390970"/>
          </a:xfrm>
          <a:prstGeom prst="rect">
            <a:avLst/>
          </a:prstGeom>
        </p:spPr>
      </p:pic>
    </p:spTree>
    <p:extLst>
      <p:ext uri="{BB962C8B-B14F-4D97-AF65-F5344CB8AC3E}">
        <p14:creationId xmlns:p14="http://schemas.microsoft.com/office/powerpoint/2010/main" val="2006874234"/>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38D3A-FC28-314D-B36C-995EE5D3D34A}"/>
              </a:ext>
            </a:extLst>
          </p:cNvPr>
          <p:cNvSpPr>
            <a:spLocks noGrp="1"/>
          </p:cNvSpPr>
          <p:nvPr>
            <p:ph type="title"/>
          </p:nvPr>
        </p:nvSpPr>
        <p:spPr/>
        <p:txBody>
          <a:bodyPr/>
          <a:lstStyle/>
          <a:p>
            <a:r>
              <a:rPr lang="en-US" dirty="0"/>
              <a:t>Findings</a:t>
            </a:r>
          </a:p>
        </p:txBody>
      </p:sp>
      <p:pic>
        <p:nvPicPr>
          <p:cNvPr id="8" name="Picture 7" descr="Graphical user interface, application, logo&#10;&#10;Description automatically generated">
            <a:extLst>
              <a:ext uri="{FF2B5EF4-FFF2-40B4-BE49-F238E27FC236}">
                <a16:creationId xmlns:a16="http://schemas.microsoft.com/office/drawing/2014/main" id="{6307FC83-4954-D34B-B538-173E80906031}"/>
              </a:ext>
            </a:extLst>
          </p:cNvPr>
          <p:cNvPicPr>
            <a:picLocks noChangeAspect="1"/>
          </p:cNvPicPr>
          <p:nvPr/>
        </p:nvPicPr>
        <p:blipFill rotWithShape="1">
          <a:blip r:embed="rId2"/>
          <a:srcRect l="23975" t="16065" r="20720" b="10285"/>
          <a:stretch/>
        </p:blipFill>
        <p:spPr>
          <a:xfrm>
            <a:off x="10923373" y="5709629"/>
            <a:ext cx="1268627" cy="1148371"/>
          </a:xfrm>
          <a:prstGeom prst="rect">
            <a:avLst/>
          </a:prstGeom>
        </p:spPr>
      </p:pic>
      <p:pic>
        <p:nvPicPr>
          <p:cNvPr id="6" name="Picture 5">
            <a:extLst>
              <a:ext uri="{FF2B5EF4-FFF2-40B4-BE49-F238E27FC236}">
                <a16:creationId xmlns:a16="http://schemas.microsoft.com/office/drawing/2014/main" id="{0C20A4F1-ACD8-C548-9002-7FB2FC698FB0}"/>
              </a:ext>
            </a:extLst>
          </p:cNvPr>
          <p:cNvPicPr>
            <a:picLocks noChangeAspect="1"/>
          </p:cNvPicPr>
          <p:nvPr/>
        </p:nvPicPr>
        <p:blipFill>
          <a:blip r:embed="rId3"/>
          <a:stretch>
            <a:fillRect/>
          </a:stretch>
        </p:blipFill>
        <p:spPr>
          <a:xfrm>
            <a:off x="3303696" y="2752927"/>
            <a:ext cx="5584608" cy="3446959"/>
          </a:xfrm>
          <a:prstGeom prst="rect">
            <a:avLst/>
          </a:prstGeom>
        </p:spPr>
      </p:pic>
    </p:spTree>
    <p:extLst>
      <p:ext uri="{BB962C8B-B14F-4D97-AF65-F5344CB8AC3E}">
        <p14:creationId xmlns:p14="http://schemas.microsoft.com/office/powerpoint/2010/main" val="3358219294"/>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theme/theme1.xml><?xml version="1.0" encoding="utf-8"?>
<a:theme xmlns:a="http://schemas.openxmlformats.org/drawingml/2006/main" name="Parcel">
  <a:themeElements>
    <a:clrScheme name="Parcel">
      <a:dk1>
        <a:srgbClr val="000000"/>
      </a:dk1>
      <a:lt1>
        <a:sysClr val="window" lastClr="FFFFFF"/>
      </a:lt1>
      <a:dk2>
        <a:srgbClr val="5E5E5E"/>
      </a:dk2>
      <a:lt2>
        <a:srgbClr val="DDDDDD"/>
      </a:lt2>
      <a:accent1>
        <a:srgbClr val="A6B727"/>
      </a:accent1>
      <a:accent2>
        <a:srgbClr val="418AB3"/>
      </a:accent2>
      <a:accent3>
        <a:srgbClr val="F69200"/>
      </a:accent3>
      <a:accent4>
        <a:srgbClr val="838383"/>
      </a:accent4>
      <a:accent5>
        <a:srgbClr val="FEC306"/>
      </a:accent5>
      <a:accent6>
        <a:srgbClr val="DF5327"/>
      </a:accent6>
      <a:hlink>
        <a:srgbClr val="F59E00"/>
      </a:hlink>
      <a:folHlink>
        <a:srgbClr val="B2B2B2"/>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A425FB89-E954-4A2A-81DC-D90804A94DB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{7A9F9FB5-FE4C-2343-918D-20FA69F160E4}tf10001120</Template>
  <TotalTime>3341</TotalTime>
  <Words>1705</Words>
  <Application>Microsoft Office PowerPoint</Application>
  <PresentationFormat>Widescreen</PresentationFormat>
  <Paragraphs>134</Paragraphs>
  <Slides>23</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Gill Sans MT</vt:lpstr>
      <vt:lpstr>GRANJON</vt:lpstr>
      <vt:lpstr>Parcel</vt:lpstr>
      <vt:lpstr>The COVID-19 Impact on Disability, LGBTQ+, and Employment:  An Examination of the 2021 Census Pulse Survey</vt:lpstr>
      <vt:lpstr>Funding &amp; Disclosure</vt:lpstr>
      <vt:lpstr>Background</vt:lpstr>
      <vt:lpstr>Background</vt:lpstr>
      <vt:lpstr>Methods</vt:lpstr>
      <vt:lpstr>METHODS</vt:lpstr>
      <vt:lpstr>Methods</vt:lpstr>
      <vt:lpstr>Findings</vt:lpstr>
      <vt:lpstr>Findings</vt:lpstr>
      <vt:lpstr>Findings</vt:lpstr>
      <vt:lpstr>Findings</vt:lpstr>
      <vt:lpstr>Findings</vt:lpstr>
      <vt:lpstr>Findings</vt:lpstr>
      <vt:lpstr>Findings</vt:lpstr>
      <vt:lpstr>Findings</vt:lpstr>
      <vt:lpstr>Findings</vt:lpstr>
      <vt:lpstr>Findings</vt:lpstr>
      <vt:lpstr>LGBT Population Projection</vt:lpstr>
      <vt:lpstr>LGBT Population Projection</vt:lpstr>
      <vt:lpstr>Additional findings</vt:lpstr>
      <vt:lpstr>References</vt:lpstr>
      <vt:lpstr>references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the  2021 census pulse survey  and the current state of inclusion</dc:title>
  <dc:creator>Christopher Robin Surfus</dc:creator>
  <cp:lastModifiedBy>Kate Filanoski</cp:lastModifiedBy>
  <cp:revision>18</cp:revision>
  <dcterms:created xsi:type="dcterms:W3CDTF">2021-10-21T11:03:27Z</dcterms:created>
  <dcterms:modified xsi:type="dcterms:W3CDTF">2022-06-10T20:33:27Z</dcterms:modified>
</cp:coreProperties>
</file>