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80" r:id="rId5"/>
    <p:sldId id="269" r:id="rId6"/>
    <p:sldId id="270" r:id="rId7"/>
    <p:sldId id="271" r:id="rId8"/>
    <p:sldId id="274" r:id="rId9"/>
    <p:sldId id="276" r:id="rId10"/>
    <p:sldId id="278" r:id="rId11"/>
    <p:sldId id="265" r:id="rId12"/>
    <p:sldId id="266" r:id="rId13"/>
    <p:sldId id="262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56" d="100"/>
          <a:sy n="56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ap222\Box%20Sync\StatsRRTC%20---%20R1%20---%20Paper%201\NARRTC%202016\Data%20&amp;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/>
              <a:t>Percentage of People </a:t>
            </a:r>
            <a:r>
              <a:rPr lang="en-US" sz="3000" b="1" baseline="0"/>
              <a:t>in the United States Ages 65 and Over with Disabilities</a:t>
            </a:r>
            <a:endParaRPr lang="en-US" sz="3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45300106717429"/>
          <c:y val="0.18800756889917861"/>
          <c:w val="0.87742978281560946"/>
          <c:h val="0.67364171188710287"/>
        </c:manualLayout>
      </c:layout>
      <c:lineChart>
        <c:grouping val="stacked"/>
        <c:varyColors val="0"/>
        <c:ser>
          <c:idx val="0"/>
          <c:order val="0"/>
          <c:spPr>
            <a:ln w="444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11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Data!$A$46:$A$51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Data!$J$46:$J$51</c:f>
              <c:numCache>
                <c:formatCode>General</c:formatCode>
                <c:ptCount val="6"/>
                <c:pt idx="0">
                  <c:v>4.7065739163621501E-2</c:v>
                </c:pt>
                <c:pt idx="1">
                  <c:v>4.7164721365989801E-2</c:v>
                </c:pt>
                <c:pt idx="2">
                  <c:v>4.7817201347915832E-2</c:v>
                </c:pt>
                <c:pt idx="3">
                  <c:v>4.8586503710660846E-2</c:v>
                </c:pt>
                <c:pt idx="4">
                  <c:v>5.0700231802415147E-2</c:v>
                </c:pt>
                <c:pt idx="5">
                  <c:v>5.1484568713600312E-2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86744"/>
        <c:axId val="146642688"/>
      </c:lineChart>
      <c:catAx>
        <c:axId val="146986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Year</a:t>
                </a:r>
              </a:p>
            </c:rich>
          </c:tx>
          <c:layout>
            <c:manualLayout>
              <c:xMode val="edge"/>
              <c:yMode val="edge"/>
              <c:x val="0.51917507867568824"/>
              <c:y val="0.900625967903625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42688"/>
        <c:crosses val="autoZero"/>
        <c:auto val="1"/>
        <c:lblAlgn val="ctr"/>
        <c:lblOffset val="100"/>
        <c:noMultiLvlLbl val="0"/>
      </c:catAx>
      <c:valAx>
        <c:axId val="14664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986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508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/>
              <a:t>Percentage of People </a:t>
            </a:r>
            <a:r>
              <a:rPr lang="en-US" sz="3000" b="1" baseline="0" dirty="0"/>
              <a:t>in the United States Employed with </a:t>
            </a:r>
            <a:r>
              <a:rPr lang="en-US" sz="3000" b="1" baseline="0" dirty="0" smtClean="0"/>
              <a:t>Work Limitations, </a:t>
            </a:r>
            <a:r>
              <a:rPr lang="en-US" sz="3000" b="1" baseline="0" dirty="0"/>
              <a:t>by Age</a:t>
            </a:r>
            <a:endParaRPr lang="en-US" sz="3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70941132358455"/>
          <c:y val="0.18800756889917861"/>
          <c:w val="0.86717337255919924"/>
          <c:h val="0.67364171188710287"/>
        </c:manualLayout>
      </c:layout>
      <c:lineChart>
        <c:grouping val="standard"/>
        <c:varyColors val="0"/>
        <c:ser>
          <c:idx val="0"/>
          <c:order val="0"/>
          <c:tx>
            <c:v>Ages 16-64</c:v>
          </c:tx>
          <c:spPr>
            <a:ln w="444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11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5.3296760981800355E-2"/>
                  <c:y val="7.0155051929011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901156586195954E-2"/>
                  <c:y val="6.0073135964877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461596146635513E-2"/>
                  <c:y val="6.4105902350531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282801188313001E-2"/>
                  <c:y val="-8.5106453918658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Data!$A$58:$A$63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Data!$E$58:$E$63</c:f>
              <c:numCache>
                <c:formatCode>General</c:formatCode>
                <c:ptCount val="6"/>
                <c:pt idx="0">
                  <c:v>0.18912797281993204</c:v>
                </c:pt>
                <c:pt idx="1">
                  <c:v>0.18518518518518517</c:v>
                </c:pt>
                <c:pt idx="2">
                  <c:v>0.17584994138335289</c:v>
                </c:pt>
                <c:pt idx="3">
                  <c:v>0.16959064327485379</c:v>
                </c:pt>
                <c:pt idx="4">
                  <c:v>0.16608187134502922</c:v>
                </c:pt>
                <c:pt idx="5">
                  <c:v>0.1515863689776733</c:v>
                </c:pt>
              </c:numCache>
            </c:numRef>
          </c:val>
          <c:smooth val="0"/>
        </c:ser>
        <c:ser>
          <c:idx val="1"/>
          <c:order val="1"/>
          <c:tx>
            <c:v>Ages 65 and Over</c:v>
          </c:tx>
          <c:spPr>
            <a:ln w="444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11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8901156586195954E-2"/>
                  <c:y val="6.8975547146373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90115658619601E-2"/>
                  <c:y val="-6.00729771945473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366358051397532E-2"/>
                  <c:y val="-5.8056594001720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318739003778483E-2"/>
                  <c:y val="-7.015489315868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143607049118862E-2"/>
                  <c:y val="-6.6122126773027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Data!$A$58:$A$63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Data!$K$58:$K$63</c:f>
              <c:numCache>
                <c:formatCode>General</c:formatCode>
                <c:ptCount val="6"/>
                <c:pt idx="0">
                  <c:v>0.17299578059071727</c:v>
                </c:pt>
                <c:pt idx="1">
                  <c:v>0.18220338983050846</c:v>
                </c:pt>
                <c:pt idx="2">
                  <c:v>0.18548387096774194</c:v>
                </c:pt>
                <c:pt idx="3">
                  <c:v>0.18287937743190663</c:v>
                </c:pt>
                <c:pt idx="4">
                  <c:v>0.17120622568093385</c:v>
                </c:pt>
                <c:pt idx="5">
                  <c:v>0.17358490566037735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997648"/>
        <c:axId val="148998040"/>
      </c:lineChart>
      <c:catAx>
        <c:axId val="148997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Year</a:t>
                </a:r>
              </a:p>
            </c:rich>
          </c:tx>
          <c:layout>
            <c:manualLayout>
              <c:xMode val="edge"/>
              <c:yMode val="edge"/>
              <c:x val="0.52039491217443978"/>
              <c:y val="0.908691500674932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98040"/>
        <c:crosses val="autoZero"/>
        <c:auto val="1"/>
        <c:lblAlgn val="ctr"/>
        <c:lblOffset val="100"/>
        <c:noMultiLvlLbl val="0"/>
      </c:catAx>
      <c:valAx>
        <c:axId val="148998040"/>
        <c:scaling>
          <c:orientation val="minMax"/>
          <c:max val="0.2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9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536967494447811"/>
          <c:y val="0.21820012873098368"/>
          <c:w val="0.26356805399325084"/>
          <c:h val="0.12167173726177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5080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0.95233</cdr:y>
    </cdr:from>
    <cdr:to>
      <cdr:x>0.73031</cdr:x>
      <cdr:y>0.99244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998173"/>
          <a:ext cx="8352430" cy="252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Estimates from the Annual Disability Statistics Compendium based on data </a:t>
          </a:r>
          <a:r>
            <a:rPr lang="en-US" sz="1100" dirty="0"/>
            <a:t>from American </a:t>
          </a:r>
          <a:r>
            <a:rPr lang="en-US" sz="1100" dirty="0" err="1"/>
            <a:t>Factfinder</a:t>
          </a:r>
          <a:r>
            <a:rPr lang="en-US" sz="1100" dirty="0"/>
            <a:t>, 2009-2014 American Community Survey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0.95856</cdr:y>
    </cdr:from>
    <cdr:to>
      <cdr:x>0.65709</cdr:x>
      <cdr:y>0.99244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037385"/>
          <a:ext cx="5695462" cy="213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Estimates from the Annual Disability Statistics Compendium based on data </a:t>
          </a:r>
          <a:r>
            <a:rPr lang="en-US" sz="1100" dirty="0"/>
            <a:t>from</a:t>
          </a:r>
          <a:r>
            <a:rPr lang="en-US" sz="1100" baseline="0" dirty="0"/>
            <a:t> the </a:t>
          </a:r>
          <a:r>
            <a:rPr lang="en-US" sz="1100" dirty="0"/>
            <a:t>2009-2014 </a:t>
          </a:r>
          <a:r>
            <a:rPr lang="en-US" dirty="0"/>
            <a:t>Current Population Survey-Annual Social and Economic Supplement.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9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5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8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4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913E-55C8-4890-8428-B0C278B71B21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C2F0-4DEE-4A3F-B952-E7064984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7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lauer@unh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205" y="1122363"/>
            <a:ext cx="1101374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Integrating the Aging and Disability Focus of the Administration for Community Living using Statistics from National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A Lauer, MPH, PhD Candidate</a:t>
            </a:r>
          </a:p>
          <a:p>
            <a:r>
              <a:rPr lang="en-US" dirty="0" smtClean="0"/>
              <a:t>Andrew J Houtenville,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34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44452"/>
              </p:ext>
            </p:extLst>
          </p:nvPr>
        </p:nvGraphicFramePr>
        <p:xfrm>
          <a:off x="532263" y="334388"/>
          <a:ext cx="11150221" cy="629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686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data sources create a powerful picture of the difficulties the aging population experiences</a:t>
            </a:r>
          </a:p>
          <a:p>
            <a:r>
              <a:rPr lang="en-US" dirty="0"/>
              <a:t>National surveys have samples large enough to study subpopulations of the aging population</a:t>
            </a:r>
          </a:p>
          <a:p>
            <a:pPr lvl="1"/>
            <a:r>
              <a:rPr lang="en-US" dirty="0"/>
              <a:t>American Community Survey, 2015 Sample</a:t>
            </a:r>
          </a:p>
          <a:p>
            <a:pPr lvl="1"/>
            <a:r>
              <a:rPr lang="en-US" dirty="0"/>
              <a:t>Current Population Survey-Annual Social and Economic Supplement, 2015 </a:t>
            </a:r>
            <a:r>
              <a:rPr lang="en-US" dirty="0" smtClean="0"/>
              <a:t>Sample</a:t>
            </a:r>
          </a:p>
          <a:p>
            <a:r>
              <a:rPr lang="en-US" dirty="0" smtClean="0"/>
              <a:t>The Annual Disability Statistics Compendium can </a:t>
            </a:r>
            <a:r>
              <a:rPr lang="en-US" dirty="0"/>
              <a:t>be used by researchers, agencies, organizations and advocates to support and plan for the aging </a:t>
            </a:r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Reports and statistics </a:t>
            </a:r>
            <a:r>
              <a:rPr lang="en-US" dirty="0"/>
              <a:t>can be tailored to agency and advocate needs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nature of national surveys and reports</a:t>
            </a:r>
          </a:p>
          <a:p>
            <a:r>
              <a:rPr lang="en-US" dirty="0" smtClean="0"/>
              <a:t>Age of onset</a:t>
            </a:r>
          </a:p>
          <a:p>
            <a:r>
              <a:rPr lang="en-US" dirty="0" smtClean="0"/>
              <a:t>Duration of </a:t>
            </a:r>
            <a:r>
              <a:rPr lang="en-US" dirty="0" smtClean="0"/>
              <a:t>disability</a:t>
            </a:r>
          </a:p>
          <a:p>
            <a:r>
              <a:rPr lang="en-US" dirty="0" smtClean="0"/>
              <a:t>Underlying </a:t>
            </a:r>
            <a:r>
              <a:rPr lang="en-US" dirty="0" err="1" smtClean="0"/>
              <a:t>unweighted</a:t>
            </a:r>
            <a:r>
              <a:rPr lang="en-US" dirty="0" smtClean="0"/>
              <a:t> sample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27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Additions to the </a:t>
            </a:r>
            <a:r>
              <a:rPr lang="en-US" dirty="0"/>
              <a:t>Annual Disability Statistics Compendium</a:t>
            </a:r>
            <a:endParaRPr lang="en-US" dirty="0" smtClean="0"/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mployment policy</a:t>
            </a:r>
          </a:p>
          <a:p>
            <a:r>
              <a:rPr lang="en-US" dirty="0" smtClean="0"/>
              <a:t>Website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ational survey and report data used to produce the Annual Disability Statistics Compendium</a:t>
            </a:r>
          </a:p>
          <a:p>
            <a:pPr lvl="2"/>
            <a:r>
              <a:rPr lang="en-US" dirty="0" smtClean="0"/>
              <a:t>The Compendium will be available for users to modify</a:t>
            </a:r>
          </a:p>
          <a:p>
            <a:pPr lvl="1"/>
            <a:r>
              <a:rPr lang="en-US" dirty="0" smtClean="0"/>
              <a:t>Standardized national and state reports</a:t>
            </a:r>
          </a:p>
          <a:p>
            <a:pPr lvl="1"/>
            <a:r>
              <a:rPr lang="en-US" dirty="0" smtClean="0"/>
              <a:t>Report wizard with tables and figures for custom reports</a:t>
            </a:r>
          </a:p>
        </p:txBody>
      </p:sp>
    </p:spTree>
    <p:extLst>
      <p:ext uri="{BB962C8B-B14F-4D97-AF65-F5344CB8AC3E}">
        <p14:creationId xmlns:p14="http://schemas.microsoft.com/office/powerpoint/2010/main" val="262962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Eric Lauer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e</a:t>
            </a:r>
            <a:r>
              <a:rPr lang="en-US" dirty="0" smtClean="0">
                <a:hlinkClick r:id="rId2"/>
              </a:rPr>
              <a:t>ric.lauer@unh.edu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Institute on Disability</a:t>
            </a:r>
          </a:p>
          <a:p>
            <a:pPr marL="0" indent="0">
              <a:buNone/>
            </a:pPr>
            <a:r>
              <a:rPr lang="en-US" dirty="0" smtClean="0"/>
              <a:t>University of New Hampshire</a:t>
            </a:r>
          </a:p>
          <a:p>
            <a:pPr marL="0" indent="0">
              <a:buNone/>
            </a:pPr>
            <a:r>
              <a:rPr lang="en-US" dirty="0" smtClean="0"/>
              <a:t>College of Health and Human Services</a:t>
            </a:r>
          </a:p>
          <a:p>
            <a:pPr marL="0" indent="0">
              <a:buNone/>
            </a:pPr>
            <a:r>
              <a:rPr lang="en-US" dirty="0" smtClean="0"/>
              <a:t>Durham, NH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6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Financial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None</a:t>
            </a:r>
          </a:p>
          <a:p>
            <a:endParaRPr lang="en-US" dirty="0"/>
          </a:p>
          <a:p>
            <a:r>
              <a:rPr lang="en-US" dirty="0" smtClean="0"/>
              <a:t>This effort </a:t>
            </a:r>
            <a:r>
              <a:rPr lang="en-US" dirty="0"/>
              <a:t>is </a:t>
            </a:r>
            <a:r>
              <a:rPr lang="en-US" dirty="0" smtClean="0"/>
              <a:t>part of the </a:t>
            </a:r>
            <a:r>
              <a:rPr lang="en-US" dirty="0"/>
              <a:t>Rehabilitation Research and Training Center on Disability Statistics and Demographics (</a:t>
            </a:r>
            <a:r>
              <a:rPr lang="en-US" dirty="0" err="1"/>
              <a:t>StatsRRTC</a:t>
            </a:r>
            <a:r>
              <a:rPr lang="en-US" dirty="0" smtClean="0"/>
              <a:t>) is </a:t>
            </a:r>
            <a:r>
              <a:rPr lang="en-US" dirty="0"/>
              <a:t>funded by the U.S. Department of Health and Human Services Administration For </a:t>
            </a:r>
            <a:r>
              <a:rPr lang="en-US" dirty="0" smtClean="0"/>
              <a:t>Community Living </a:t>
            </a:r>
            <a:r>
              <a:rPr lang="en-US" dirty="0"/>
              <a:t>National Institute on Disability, Independent Living, and Rehabilitation Research (NIDILRR) </a:t>
            </a:r>
            <a:r>
              <a:rPr lang="en-US" dirty="0" smtClean="0"/>
              <a:t>- Rehabilitation </a:t>
            </a:r>
            <a:r>
              <a:rPr lang="en-US" dirty="0"/>
              <a:t>Research and Training Centers (RRTCs) Program under grant number 90RT5022-02-01</a:t>
            </a:r>
            <a:r>
              <a:rPr lang="en-US" dirty="0" smtClean="0"/>
              <a:t>, from </a:t>
            </a:r>
            <a:r>
              <a:rPr lang="en-US" dirty="0"/>
              <a:t>2013 - 2018.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information developed by the </a:t>
            </a:r>
            <a:r>
              <a:rPr lang="en-US" dirty="0" err="1"/>
              <a:t>StatsRRTC</a:t>
            </a:r>
            <a:r>
              <a:rPr lang="en-US" dirty="0"/>
              <a:t> does not necessarily represent the </a:t>
            </a:r>
            <a:r>
              <a:rPr lang="en-US" dirty="0" smtClean="0"/>
              <a:t>policy of </a:t>
            </a:r>
            <a:r>
              <a:rPr lang="en-US" dirty="0"/>
              <a:t>the Department of Health and Human Services, and you should not assume endorsement by the </a:t>
            </a:r>
            <a:r>
              <a:rPr lang="en-US" dirty="0" smtClean="0"/>
              <a:t>Federal Government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958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structure of the United States has been shifting</a:t>
            </a:r>
          </a:p>
          <a:p>
            <a:pPr lvl="1"/>
            <a:r>
              <a:rPr lang="en-US" dirty="0" smtClean="0"/>
              <a:t>Older population (ages 65 and over) increasing in size and average age</a:t>
            </a:r>
          </a:p>
          <a:p>
            <a:pPr lvl="2"/>
            <a:r>
              <a:rPr lang="en-US" dirty="0" smtClean="0"/>
              <a:t>Increased by more than 50 percent since 1980</a:t>
            </a:r>
          </a:p>
          <a:p>
            <a:pPr lvl="1"/>
            <a:r>
              <a:rPr lang="en-US" dirty="0" smtClean="0"/>
              <a:t>Greatest risk of disability and greatest increase in risk of disability over time</a:t>
            </a:r>
          </a:p>
          <a:p>
            <a:r>
              <a:rPr lang="en-US" dirty="0" smtClean="0"/>
              <a:t>Increasing older population with disabilities</a:t>
            </a:r>
          </a:p>
          <a:p>
            <a:pPr lvl="1"/>
            <a:r>
              <a:rPr lang="en-US" dirty="0" smtClean="0"/>
              <a:t>Risk of rapid expansion over next two decades</a:t>
            </a:r>
          </a:p>
          <a:p>
            <a:pPr lvl="2"/>
            <a:r>
              <a:rPr lang="en-US" dirty="0" smtClean="0"/>
              <a:t>Baby boomers began entering this population in 2011</a:t>
            </a:r>
          </a:p>
          <a:p>
            <a:r>
              <a:rPr lang="en-US" dirty="0" smtClean="0"/>
              <a:t>Need to identify subpopulations within this group at greatest risk of experiencing a disability</a:t>
            </a:r>
          </a:p>
          <a:p>
            <a:pPr lvl="1"/>
            <a:r>
              <a:rPr lang="en-US" dirty="0" smtClean="0"/>
              <a:t>National surveys and standardized disability questions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1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65127"/>
            <a:ext cx="9144001" cy="1325563"/>
          </a:xfrm>
        </p:spPr>
        <p:txBody>
          <a:bodyPr/>
          <a:lstStyle/>
          <a:p>
            <a:pPr algn="ctr"/>
            <a:r>
              <a:rPr lang="en-US" dirty="0" smtClean="0"/>
              <a:t>Self-Report Difficulty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Intended to cover </a:t>
            </a:r>
            <a:r>
              <a:rPr lang="en-US" dirty="0"/>
              <a:t>six disability </a:t>
            </a:r>
            <a:r>
              <a:rPr lang="en-US" dirty="0" smtClean="0"/>
              <a:t>types:</a:t>
            </a:r>
            <a:endParaRPr lang="en-US" b="1" dirty="0" smtClean="0"/>
          </a:p>
          <a:p>
            <a:pPr lvl="1"/>
            <a:r>
              <a:rPr lang="en-US" b="1" dirty="0" smtClean="0"/>
              <a:t>Hearing difficulty</a:t>
            </a:r>
            <a:r>
              <a:rPr lang="en-US" dirty="0" smtClean="0"/>
              <a:t>–Deaf </a:t>
            </a:r>
            <a:r>
              <a:rPr lang="en-US" dirty="0"/>
              <a:t>or having serious difficulty </a:t>
            </a:r>
            <a:r>
              <a:rPr lang="en-US" dirty="0" smtClean="0"/>
              <a:t>hearing.</a:t>
            </a:r>
            <a:endParaRPr lang="en-US" dirty="0"/>
          </a:p>
          <a:p>
            <a:pPr lvl="1"/>
            <a:r>
              <a:rPr lang="en-US" b="1" dirty="0"/>
              <a:t>Vision </a:t>
            </a:r>
            <a:r>
              <a:rPr lang="en-US" b="1" dirty="0" smtClean="0"/>
              <a:t>difficulty</a:t>
            </a:r>
            <a:r>
              <a:rPr lang="en-US" dirty="0" smtClean="0"/>
              <a:t>–</a:t>
            </a:r>
            <a:r>
              <a:rPr lang="en-US" dirty="0"/>
              <a:t>B</a:t>
            </a:r>
            <a:r>
              <a:rPr lang="en-US" dirty="0" smtClean="0"/>
              <a:t>lind </a:t>
            </a:r>
            <a:r>
              <a:rPr lang="en-US" dirty="0"/>
              <a:t>or having serious difficulty seeing, even when wearing </a:t>
            </a:r>
            <a:r>
              <a:rPr lang="en-US" dirty="0" smtClean="0"/>
              <a:t>glasses.</a:t>
            </a:r>
            <a:endParaRPr lang="en-US" dirty="0"/>
          </a:p>
          <a:p>
            <a:pPr lvl="1"/>
            <a:r>
              <a:rPr lang="en-US" b="1" dirty="0"/>
              <a:t>Cognitive </a:t>
            </a:r>
            <a:r>
              <a:rPr lang="en-US" b="1" dirty="0" smtClean="0"/>
              <a:t>difficulty</a:t>
            </a:r>
            <a:r>
              <a:rPr lang="en-US" dirty="0"/>
              <a:t>–</a:t>
            </a:r>
            <a:r>
              <a:rPr lang="en-US" dirty="0" smtClean="0"/>
              <a:t>Because </a:t>
            </a:r>
            <a:r>
              <a:rPr lang="en-US" dirty="0"/>
              <a:t>of a physical, mental, or emotional problem, having difficulty remembering, concentrating, or making </a:t>
            </a:r>
            <a:r>
              <a:rPr lang="en-US" dirty="0" smtClean="0"/>
              <a:t>decisions.</a:t>
            </a:r>
            <a:endParaRPr lang="en-US" dirty="0"/>
          </a:p>
          <a:p>
            <a:pPr lvl="1"/>
            <a:r>
              <a:rPr lang="en-US" b="1" dirty="0"/>
              <a:t>Ambulatory </a:t>
            </a:r>
            <a:r>
              <a:rPr lang="en-US" b="1" dirty="0" smtClean="0"/>
              <a:t>difficulty</a:t>
            </a:r>
            <a:r>
              <a:rPr lang="en-US" dirty="0"/>
              <a:t>–</a:t>
            </a:r>
            <a:r>
              <a:rPr lang="en-US" dirty="0" smtClean="0"/>
              <a:t>Having </a:t>
            </a:r>
            <a:r>
              <a:rPr lang="en-US" dirty="0"/>
              <a:t>serious difficulty walking or climbing </a:t>
            </a:r>
            <a:r>
              <a:rPr lang="en-US" dirty="0" smtClean="0"/>
              <a:t>stairs.</a:t>
            </a:r>
            <a:endParaRPr lang="en-US" dirty="0"/>
          </a:p>
          <a:p>
            <a:pPr lvl="1"/>
            <a:r>
              <a:rPr lang="en-US" b="1" dirty="0"/>
              <a:t>Self-care </a:t>
            </a:r>
            <a:r>
              <a:rPr lang="en-US" b="1" dirty="0" smtClean="0"/>
              <a:t>difficulty</a:t>
            </a:r>
            <a:r>
              <a:rPr lang="en-US" dirty="0"/>
              <a:t>–</a:t>
            </a:r>
            <a:r>
              <a:rPr lang="en-US" dirty="0" smtClean="0"/>
              <a:t>Having </a:t>
            </a:r>
            <a:r>
              <a:rPr lang="en-US" dirty="0"/>
              <a:t>difficulty bathing or </a:t>
            </a:r>
            <a:r>
              <a:rPr lang="en-US" dirty="0" smtClean="0"/>
              <a:t>dressing.</a:t>
            </a:r>
            <a:endParaRPr lang="en-US" dirty="0"/>
          </a:p>
          <a:p>
            <a:pPr lvl="1"/>
            <a:r>
              <a:rPr lang="en-US" b="1" dirty="0"/>
              <a:t>Independent living </a:t>
            </a:r>
            <a:r>
              <a:rPr lang="en-US" b="1" dirty="0" smtClean="0"/>
              <a:t>difficulty</a:t>
            </a:r>
            <a:r>
              <a:rPr lang="en-US" dirty="0"/>
              <a:t>–</a:t>
            </a:r>
            <a:r>
              <a:rPr lang="en-US" dirty="0" smtClean="0"/>
              <a:t>Because </a:t>
            </a:r>
            <a:r>
              <a:rPr lang="en-US" dirty="0"/>
              <a:t>of a physical, mental, or emotional problem, having difficulty doing errands alone such as visiting a doctor’s office or </a:t>
            </a:r>
            <a:r>
              <a:rPr lang="en-US" dirty="0" smtClean="0"/>
              <a:t>shopping.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E546-FF74-45BA-80E3-D82BD030D880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30072" y="5923048"/>
            <a:ext cx="67692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United States Census Bureau, American Community Survey, History of the Disability Questions: https://www.census.gov/people/disability/methodology/acs.html</a:t>
            </a:r>
          </a:p>
        </p:txBody>
      </p:sp>
    </p:spTree>
    <p:extLst>
      <p:ext uri="{BB962C8B-B14F-4D97-AF65-F5344CB8AC3E}">
        <p14:creationId xmlns:p14="http://schemas.microsoft.com/office/powerpoint/2010/main" val="246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84895"/>
              </p:ext>
            </p:extLst>
          </p:nvPr>
        </p:nvGraphicFramePr>
        <p:xfrm>
          <a:off x="300251" y="279797"/>
          <a:ext cx="11436824" cy="629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56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for people with disabilities are difficult to find</a:t>
            </a:r>
          </a:p>
          <a:p>
            <a:r>
              <a:rPr lang="en-US" dirty="0" smtClean="0"/>
              <a:t>National surveys and federal agencies and reports provide data for surveillance and policy</a:t>
            </a:r>
          </a:p>
          <a:p>
            <a:pPr lvl="1"/>
            <a:r>
              <a:rPr lang="en-US" dirty="0" smtClean="0"/>
              <a:t>Information for specific groups (e.g. people ages 65 and over) is not centralized or readily available</a:t>
            </a:r>
          </a:p>
          <a:p>
            <a:r>
              <a:rPr lang="en-US" dirty="0" smtClean="0"/>
              <a:t>Reports are often produced using one data source</a:t>
            </a:r>
          </a:p>
          <a:p>
            <a:pPr lvl="1"/>
            <a:r>
              <a:rPr lang="en-US" dirty="0" smtClean="0"/>
              <a:t>U.S. Census Bureau produces reports such as the “Older Americans With a disability: 2008-2012,” using the American Community Survey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Annual Disability Statistics Compendium </a:t>
            </a:r>
            <a:r>
              <a:rPr lang="en-US" dirty="0" smtClean="0"/>
              <a:t>combines disability statistics into one report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04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Disability Statistics Compendium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Combines statistics from national data sources and reports and federal agencies:</a:t>
            </a:r>
          </a:p>
          <a:p>
            <a:pPr lvl="1"/>
            <a:r>
              <a:rPr lang="en-US" dirty="0" smtClean="0"/>
              <a:t>American Community Survey</a:t>
            </a:r>
          </a:p>
          <a:p>
            <a:pPr lvl="1"/>
            <a:r>
              <a:rPr lang="en-US" dirty="0" smtClean="0"/>
              <a:t>Current Population Survey</a:t>
            </a:r>
          </a:p>
          <a:p>
            <a:pPr lvl="1"/>
            <a:r>
              <a:rPr lang="en-US" dirty="0" smtClean="0"/>
              <a:t>Behavioral Risk Factor Surveillance System</a:t>
            </a:r>
          </a:p>
          <a:p>
            <a:pPr lvl="1"/>
            <a:r>
              <a:rPr lang="en-US" dirty="0" smtClean="0"/>
              <a:t>Centers for Medicaid and Medicare Services</a:t>
            </a:r>
          </a:p>
          <a:p>
            <a:pPr lvl="1"/>
            <a:r>
              <a:rPr lang="en-US" dirty="0" smtClean="0"/>
              <a:t>Office of Special Education Programs</a:t>
            </a:r>
          </a:p>
          <a:p>
            <a:pPr lvl="1"/>
            <a:r>
              <a:rPr lang="en-US" dirty="0" smtClean="0"/>
              <a:t>Social Security Administration</a:t>
            </a:r>
          </a:p>
          <a:p>
            <a:pPr lvl="1"/>
            <a:r>
              <a:rPr lang="en-US" dirty="0" smtClean="0"/>
              <a:t>Rehabilitation Services Administration</a:t>
            </a:r>
          </a:p>
          <a:p>
            <a:r>
              <a:rPr lang="en-US" dirty="0" smtClean="0"/>
              <a:t>Includes approximately 140 tables across 14 topics with disability-related statistics</a:t>
            </a:r>
          </a:p>
          <a:p>
            <a:pPr lvl="1"/>
            <a:r>
              <a:rPr lang="en-US" dirty="0" smtClean="0"/>
              <a:t>Recently expanded content for people ages 65 and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2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Disability Statistics Compendium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Topics with people ages 65 and over include:</a:t>
            </a:r>
          </a:p>
          <a:p>
            <a:pPr lvl="1"/>
            <a:r>
              <a:rPr lang="en-US" dirty="0" smtClean="0"/>
              <a:t>Prevalence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isability type</a:t>
            </a:r>
          </a:p>
          <a:p>
            <a:pPr lvl="1"/>
            <a:r>
              <a:rPr lang="en-US" dirty="0" smtClean="0"/>
              <a:t>Employment</a:t>
            </a:r>
          </a:p>
          <a:p>
            <a:pPr lvl="1"/>
            <a:r>
              <a:rPr lang="en-US" dirty="0" smtClean="0"/>
              <a:t>Poverty</a:t>
            </a:r>
          </a:p>
          <a:p>
            <a:pPr lvl="1"/>
            <a:r>
              <a:rPr lang="en-US" dirty="0" smtClean="0"/>
              <a:t>Veterans</a:t>
            </a:r>
          </a:p>
          <a:p>
            <a:pPr lvl="1"/>
            <a:r>
              <a:rPr lang="en-US" dirty="0" smtClean="0"/>
              <a:t>Health Insurance</a:t>
            </a:r>
          </a:p>
          <a:p>
            <a:pPr lvl="2"/>
            <a:r>
              <a:rPr lang="en-US" dirty="0" smtClean="0"/>
              <a:t>Medicaid</a:t>
            </a:r>
          </a:p>
          <a:p>
            <a:pPr lvl="2"/>
            <a:r>
              <a:rPr lang="en-US" dirty="0" smtClean="0"/>
              <a:t>Medicare</a:t>
            </a:r>
          </a:p>
          <a:p>
            <a:pPr lvl="1"/>
            <a:r>
              <a:rPr lang="en-US" dirty="0" smtClean="0"/>
              <a:t>Social Security</a:t>
            </a:r>
          </a:p>
          <a:p>
            <a:r>
              <a:rPr lang="en-US" dirty="0" smtClean="0"/>
              <a:t>Over 100 tables were added or expanded to include people ages 65 and over in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Disability Statistics Compendium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Statistics shows the burden of disability among the aging population</a:t>
            </a:r>
          </a:p>
          <a:p>
            <a:pPr lvl="1"/>
            <a:r>
              <a:rPr lang="en-US" dirty="0" smtClean="0"/>
              <a:t>Approximately 40% have one or more disabilities</a:t>
            </a:r>
          </a:p>
          <a:p>
            <a:pPr lvl="1"/>
            <a:r>
              <a:rPr lang="en-US" dirty="0" smtClean="0"/>
              <a:t>Approximately 66% have an ambulatory disability (e.g. difficulty walking)</a:t>
            </a:r>
          </a:p>
          <a:p>
            <a:pPr lvl="1"/>
            <a:r>
              <a:rPr lang="en-US" dirty="0" smtClean="0"/>
              <a:t>Approximately 50% have an independent living disability (e.g. going to the doctor’s office, doing errands)</a:t>
            </a:r>
          </a:p>
          <a:p>
            <a:r>
              <a:rPr lang="en-US" dirty="0"/>
              <a:t>Statistics show disparities and inequities for the aging population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3+ times as likely to report disabilities, compared to people ages 18 to 64</a:t>
            </a:r>
          </a:p>
          <a:p>
            <a:pPr lvl="1"/>
            <a:r>
              <a:rPr lang="en-US" dirty="0" smtClean="0"/>
              <a:t>2 times as likely to live in poverty with a disability, compared to people ages 18 to 64 with disabilities </a:t>
            </a:r>
          </a:p>
          <a:p>
            <a:pPr lvl="1"/>
            <a:r>
              <a:rPr lang="en-US" dirty="0" smtClean="0"/>
              <a:t>Veterans 3 times as likely to report disabilities, compared to veterans ages 18 to 64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82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887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Integrating the Aging and Disability Focus of the Administration for Community Living using Statistics from National Surveys</vt:lpstr>
      <vt:lpstr>Financial Disclosure</vt:lpstr>
      <vt:lpstr>Background</vt:lpstr>
      <vt:lpstr>Self-Report Difficulty Questions</vt:lpstr>
      <vt:lpstr>PowerPoint Presentation</vt:lpstr>
      <vt:lpstr>Introduction</vt:lpstr>
      <vt:lpstr>Annual Disability Statistics Compendium</vt:lpstr>
      <vt:lpstr>Annual Disability Statistics Compendium</vt:lpstr>
      <vt:lpstr>Annual Disability Statistics Compendium</vt:lpstr>
      <vt:lpstr>PowerPoint Presentation</vt:lpstr>
      <vt:lpstr>Conclusion</vt:lpstr>
      <vt:lpstr>Limitations</vt:lpstr>
      <vt:lpstr>Next Steps</vt:lpstr>
      <vt:lpstr>Contact Information</vt:lpstr>
    </vt:vector>
  </TitlesOfParts>
  <Company>UNH Institute on Disability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Lauer, Eric</dc:creator>
  <cp:lastModifiedBy>Lauer, Eric</cp:lastModifiedBy>
  <cp:revision>28</cp:revision>
  <dcterms:created xsi:type="dcterms:W3CDTF">2016-04-28T14:06:41Z</dcterms:created>
  <dcterms:modified xsi:type="dcterms:W3CDTF">2016-05-05T18:57:22Z</dcterms:modified>
</cp:coreProperties>
</file>