
<file path=[Content_Types].xml><?xml version="1.0" encoding="utf-8"?>
<Types xmlns="http://schemas.openxmlformats.org/package/2006/content-types">
  <Default Extension="png" ContentType="image/png"/>
  <Default Extension="bin" ContentType="application/vnd.openxmlformats-officedocument.oleObject"/>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charts/chart5.xml" ContentType="application/vnd.openxmlformats-officedocument.drawingml.chart+xml"/>
  <Override PartName="/ppt/theme/themeOverride3.xml" ContentType="application/vnd.openxmlformats-officedocument.themeOverride+xml"/>
  <Override PartName="/ppt/charts/chart6.xml" ContentType="application/vnd.openxmlformats-officedocument.drawingml.chart+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71" r:id="rId3"/>
    <p:sldId id="266" r:id="rId4"/>
    <p:sldId id="273" r:id="rId5"/>
    <p:sldId id="267" r:id="rId6"/>
    <p:sldId id="258" r:id="rId7"/>
    <p:sldId id="288" r:id="rId8"/>
    <p:sldId id="290" r:id="rId9"/>
    <p:sldId id="294" r:id="rId10"/>
    <p:sldId id="291" r:id="rId11"/>
    <p:sldId id="289" r:id="rId12"/>
    <p:sldId id="292" r:id="rId13"/>
    <p:sldId id="293" r:id="rId14"/>
    <p:sldId id="287" r:id="rId15"/>
    <p:sldId id="282" r:id="rId16"/>
    <p:sldId id="262" r:id="rId1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72" autoAdjust="0"/>
    <p:restoredTop sz="94650" autoAdjust="0"/>
  </p:normalViewPr>
  <p:slideViewPr>
    <p:cSldViewPr snapToGrid="0">
      <p:cViewPr varScale="1">
        <p:scale>
          <a:sx n="80" d="100"/>
          <a:sy n="80" d="100"/>
        </p:scale>
        <p:origin x="293"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eap222\Box%20Sync\StatsRRTC%20---%20R1\Paper%201\R1%20---%20Table%20Shells%20---%205-23-16%20-%20FINAL.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1" Type="http://schemas.openxmlformats.org/officeDocument/2006/relationships/oleObject" Target="file:///C:\Users\eap222\Box%20Sync\StatsRRTC%20---%20R1\Paper%201\Old%20Documents\R1%20---%20Table%20Shells%20---%205-10-16%20-%20FINAL.xlsx" TargetMode="External"/></Relationships>
</file>

<file path=ppt/charts/_rels/chart5.xml.rels><?xml version="1.0" encoding="UTF-8" standalone="yes"?>
<Relationships xmlns="http://schemas.openxmlformats.org/package/2006/relationships"><Relationship Id="rId2" Type="http://schemas.openxmlformats.org/officeDocument/2006/relationships/oleObject" Target="file:///C:\Users\eap222\Box%20Sync\StatsRRTC%20---%20R1%20---%20Paper%201\R1%20---%20Table%20Shells%20---%205-10-16%20-%20FINAL.xlsx" TargetMode="External"/><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2" Type="http://schemas.openxmlformats.org/officeDocument/2006/relationships/oleObject" Target="file:///C:\Users\eap222\Box%20Sync\StatsRRTC%20---%20R1%20---%20Paper%201\R1%20---%20Table%20Shells%20---%205-10-16%20-%20FINAL.xlsx"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598792127830446"/>
          <c:y val="4.4638450383524361E-2"/>
          <c:w val="0.86349625222697102"/>
          <c:h val="0.86319676771017517"/>
        </c:manualLayout>
      </c:layout>
      <c:lineChart>
        <c:grouping val="standard"/>
        <c:varyColors val="0"/>
        <c:ser>
          <c:idx val="1"/>
          <c:order val="0"/>
          <c:tx>
            <c:strRef>
              <c:f>'Data Figures_1_2_3'!$E$3</c:f>
              <c:strCache>
                <c:ptCount val="1"/>
                <c:pt idx="0">
                  <c:v>ACS</c:v>
                </c:pt>
              </c:strCache>
            </c:strRef>
          </c:tx>
          <c:spPr>
            <a:ln w="38100" cap="rnd">
              <a:solidFill>
                <a:schemeClr val="tx1"/>
              </a:solidFill>
              <a:prstDash val="sysDash"/>
              <a:round/>
            </a:ln>
            <a:effectLst/>
          </c:spPr>
          <c:marker>
            <c:symbol val="circle"/>
            <c:size val="2"/>
            <c:spPr>
              <a:solidFill>
                <a:schemeClr val="tx1"/>
              </a:solidFill>
              <a:ln w="50800">
                <a:solidFill>
                  <a:schemeClr val="tx1"/>
                </a:solidFill>
              </a:ln>
              <a:effectLst/>
            </c:spPr>
          </c:marker>
          <c:dLbls>
            <c:numFmt formatCode="#,##0.0" sourceLinked="0"/>
            <c:spPr>
              <a:noFill/>
              <a:ln>
                <a:noFill/>
              </a:ln>
              <a:effectLst/>
            </c:spPr>
            <c:txPr>
              <a:bodyPr rot="0" spcFirstLastPara="1" vertOverflow="ellipsis" vert="horz" wrap="square" lIns="38100" tIns="19050" rIns="38100" bIns="19050" anchor="ctr" anchorCtr="1">
                <a:spAutoFit/>
              </a:bodyPr>
              <a:lstStyle/>
              <a:p>
                <a:pPr>
                  <a:defRPr sz="15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errBars>
            <c:errDir val="y"/>
            <c:errBarType val="both"/>
            <c:errValType val="cust"/>
            <c:noEndCap val="0"/>
            <c:plus>
              <c:numRef>
                <c:f>'Data Figures_1_2_3'!$S$5:$S$10</c:f>
                <c:numCache>
                  <c:formatCode>General</c:formatCode>
                  <c:ptCount val="6"/>
                  <c:pt idx="0">
                    <c:v>5.8799999999999998E-2</c:v>
                  </c:pt>
                  <c:pt idx="1">
                    <c:v>5.8799999999999998E-2</c:v>
                  </c:pt>
                  <c:pt idx="2">
                    <c:v>5.8799999999999998E-2</c:v>
                  </c:pt>
                  <c:pt idx="3">
                    <c:v>5.8799999999999998E-2</c:v>
                  </c:pt>
                  <c:pt idx="4">
                    <c:v>5.8799999999999998E-2</c:v>
                  </c:pt>
                  <c:pt idx="5">
                    <c:v>5.8799999999999998E-2</c:v>
                  </c:pt>
                </c:numCache>
              </c:numRef>
            </c:plus>
            <c:minus>
              <c:numRef>
                <c:f>'Data Figures_1_2_3'!$S$5:$S$10</c:f>
                <c:numCache>
                  <c:formatCode>General</c:formatCode>
                  <c:ptCount val="6"/>
                  <c:pt idx="0">
                    <c:v>5.8799999999999998E-2</c:v>
                  </c:pt>
                  <c:pt idx="1">
                    <c:v>5.8799999999999998E-2</c:v>
                  </c:pt>
                  <c:pt idx="2">
                    <c:v>5.8799999999999998E-2</c:v>
                  </c:pt>
                  <c:pt idx="3">
                    <c:v>5.8799999999999998E-2</c:v>
                  </c:pt>
                  <c:pt idx="4">
                    <c:v>5.8799999999999998E-2</c:v>
                  </c:pt>
                  <c:pt idx="5">
                    <c:v>5.8799999999999998E-2</c:v>
                  </c:pt>
                </c:numCache>
              </c:numRef>
            </c:minus>
            <c:spPr>
              <a:noFill/>
              <a:ln w="22225" cap="flat" cmpd="sng" algn="ctr">
                <a:solidFill>
                  <a:schemeClr val="tx1"/>
                </a:solidFill>
                <a:round/>
              </a:ln>
              <a:effectLst/>
            </c:spPr>
          </c:errBars>
          <c:cat>
            <c:numRef>
              <c:f>'Data Figures_1_2_3'!$D$5:$D$10</c:f>
              <c:numCache>
                <c:formatCode>General</c:formatCode>
                <c:ptCount val="6"/>
                <c:pt idx="0">
                  <c:v>2009</c:v>
                </c:pt>
                <c:pt idx="1">
                  <c:v>2010</c:v>
                </c:pt>
                <c:pt idx="2">
                  <c:v>2011</c:v>
                </c:pt>
                <c:pt idx="3">
                  <c:v>2012</c:v>
                </c:pt>
                <c:pt idx="4">
                  <c:v>2013</c:v>
                </c:pt>
                <c:pt idx="5">
                  <c:v>2014</c:v>
                </c:pt>
              </c:numCache>
            </c:numRef>
          </c:cat>
          <c:val>
            <c:numRef>
              <c:f>'Data Figures_1_2_3'!$E$5:$E$10</c:f>
              <c:numCache>
                <c:formatCode>General</c:formatCode>
                <c:ptCount val="6"/>
                <c:pt idx="0">
                  <c:v>14.63</c:v>
                </c:pt>
                <c:pt idx="1">
                  <c:v>14.51</c:v>
                </c:pt>
                <c:pt idx="2">
                  <c:v>14.74</c:v>
                </c:pt>
                <c:pt idx="3">
                  <c:v>14.69</c:v>
                </c:pt>
                <c:pt idx="4">
                  <c:v>15.19</c:v>
                </c:pt>
                <c:pt idx="5">
                  <c:v>15.23</c:v>
                </c:pt>
              </c:numCache>
            </c:numRef>
          </c:val>
          <c:smooth val="0"/>
        </c:ser>
        <c:ser>
          <c:idx val="0"/>
          <c:order val="1"/>
          <c:tx>
            <c:strRef>
              <c:f>'Data Figures_1_2_3'!$G$3</c:f>
              <c:strCache>
                <c:ptCount val="1"/>
                <c:pt idx="0">
                  <c:v>CPS-ASEC</c:v>
                </c:pt>
              </c:strCache>
            </c:strRef>
          </c:tx>
          <c:spPr>
            <a:ln w="38100" cap="rnd">
              <a:solidFill>
                <a:schemeClr val="tx1"/>
              </a:solidFill>
              <a:round/>
            </a:ln>
            <a:effectLst/>
          </c:spPr>
          <c:marker>
            <c:symbol val="square"/>
            <c:size val="9"/>
            <c:spPr>
              <a:noFill/>
              <a:ln w="28575">
                <a:solidFill>
                  <a:schemeClr val="tx1"/>
                </a:solidFill>
              </a:ln>
              <a:effectLst/>
            </c:spPr>
          </c:marker>
          <c:dLbls>
            <c:dLbl>
              <c:idx val="0"/>
              <c:layout>
                <c:manualLayout>
                  <c:x val="-5.0868287932355469E-2"/>
                  <c:y val="-4.877819190210285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7937455575966251E-2"/>
                  <c:y val="-5.483635022197361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5.6729952645133898E-2"/>
                  <c:y val="-5.483635022197346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6.4057033536106936E-2"/>
                  <c:y val="-5.281696411534987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5.8195368823328611E-2"/>
                  <c:y val="-5.281696411534987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7.1384114427080078E-2"/>
                  <c:y val="-5.079757800872629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ctr" anchorCtr="0">
                <a:spAutoFit/>
              </a:bodyPr>
              <a:lstStyle/>
              <a:p>
                <a:pPr>
                  <a:defRPr sz="15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Dir val="y"/>
            <c:errBarType val="both"/>
            <c:errValType val="cust"/>
            <c:noEndCap val="0"/>
            <c:plus>
              <c:numRef>
                <c:f>'Data Figures_1_2_3'!$U$5:$U$10</c:f>
                <c:numCache>
                  <c:formatCode>General</c:formatCode>
                  <c:ptCount val="6"/>
                  <c:pt idx="0">
                    <c:v>0.23519999999999999</c:v>
                  </c:pt>
                  <c:pt idx="1">
                    <c:v>0.23519999999999999</c:v>
                  </c:pt>
                  <c:pt idx="2">
                    <c:v>0.23519999999999999</c:v>
                  </c:pt>
                  <c:pt idx="3">
                    <c:v>0.25480000000000003</c:v>
                  </c:pt>
                  <c:pt idx="4">
                    <c:v>0.19600000000000001</c:v>
                  </c:pt>
                  <c:pt idx="5">
                    <c:v>0.29399999999999998</c:v>
                  </c:pt>
                </c:numCache>
              </c:numRef>
            </c:plus>
            <c:minus>
              <c:numRef>
                <c:f>'Data Figures_1_2_3'!$U$5:$U$10</c:f>
                <c:numCache>
                  <c:formatCode>General</c:formatCode>
                  <c:ptCount val="6"/>
                  <c:pt idx="0">
                    <c:v>0.23519999999999999</c:v>
                  </c:pt>
                  <c:pt idx="1">
                    <c:v>0.23519999999999999</c:v>
                  </c:pt>
                  <c:pt idx="2">
                    <c:v>0.23519999999999999</c:v>
                  </c:pt>
                  <c:pt idx="3">
                    <c:v>0.25480000000000003</c:v>
                  </c:pt>
                  <c:pt idx="4">
                    <c:v>0.19600000000000001</c:v>
                  </c:pt>
                  <c:pt idx="5">
                    <c:v>0.29399999999999998</c:v>
                  </c:pt>
                </c:numCache>
              </c:numRef>
            </c:minus>
            <c:spPr>
              <a:noFill/>
              <a:ln w="19050" cap="flat" cmpd="sng" algn="ctr">
                <a:solidFill>
                  <a:schemeClr val="tx1"/>
                </a:solidFill>
                <a:round/>
              </a:ln>
              <a:effectLst/>
            </c:spPr>
          </c:errBars>
          <c:cat>
            <c:numRef>
              <c:f>'Data Figures_1_2_3'!$D$5:$D$10</c:f>
              <c:numCache>
                <c:formatCode>General</c:formatCode>
                <c:ptCount val="6"/>
                <c:pt idx="0">
                  <c:v>2009</c:v>
                </c:pt>
                <c:pt idx="1">
                  <c:v>2010</c:v>
                </c:pt>
                <c:pt idx="2">
                  <c:v>2011</c:v>
                </c:pt>
                <c:pt idx="3">
                  <c:v>2012</c:v>
                </c:pt>
                <c:pt idx="4">
                  <c:v>2013</c:v>
                </c:pt>
                <c:pt idx="5">
                  <c:v>2014</c:v>
                </c:pt>
              </c:numCache>
            </c:numRef>
          </c:cat>
          <c:val>
            <c:numRef>
              <c:f>'Data Figures_1_2_3'!$G$5:$G$10</c:f>
              <c:numCache>
                <c:formatCode>General</c:formatCode>
                <c:ptCount val="6"/>
                <c:pt idx="0">
                  <c:v>11.89</c:v>
                </c:pt>
                <c:pt idx="1">
                  <c:v>11.71</c:v>
                </c:pt>
                <c:pt idx="2">
                  <c:v>11.76</c:v>
                </c:pt>
                <c:pt idx="3">
                  <c:v>11.86</c:v>
                </c:pt>
                <c:pt idx="4">
                  <c:v>11.99</c:v>
                </c:pt>
                <c:pt idx="5">
                  <c:v>11.92</c:v>
                </c:pt>
              </c:numCache>
            </c:numRef>
          </c:val>
          <c:smooth val="0"/>
        </c:ser>
        <c:ser>
          <c:idx val="2"/>
          <c:order val="2"/>
          <c:tx>
            <c:strRef>
              <c:f>'Data Figures_1_2_3'!$I$3</c:f>
              <c:strCache>
                <c:ptCount val="1"/>
                <c:pt idx="0">
                  <c:v>NHIS</c:v>
                </c:pt>
              </c:strCache>
            </c:strRef>
          </c:tx>
          <c:spPr>
            <a:ln w="38100" cap="rnd">
              <a:solidFill>
                <a:schemeClr val="tx1"/>
              </a:solidFill>
              <a:prstDash val="sysDot"/>
              <a:round/>
            </a:ln>
            <a:effectLst/>
          </c:spPr>
          <c:marker>
            <c:symbol val="triangle"/>
            <c:size val="5"/>
            <c:spPr>
              <a:solidFill>
                <a:schemeClr val="tx1"/>
              </a:solidFill>
              <a:ln w="50800">
                <a:solidFill>
                  <a:schemeClr val="tx1"/>
                </a:solidFill>
              </a:ln>
              <a:effectLst/>
            </c:spPr>
          </c:marker>
          <c:dLbls>
            <c:dLbl>
              <c:idx val="0"/>
              <c:layout>
                <c:manualLayout>
                  <c:x val="-4.0610374684993213E-2"/>
                  <c:y val="-0.10330161678093953"/>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7.5780362961663794E-2"/>
                  <c:y val="-6.089450854184422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642027674442216E-2"/>
                  <c:y val="-4.272003358223194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7.4314946783469185E-2"/>
                  <c:y val="-5.887512243522063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7.7245779139858403E-2"/>
                  <c:y val="-5.483635022197350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7.72457791398585E-2"/>
                  <c:y val="-5.281696411534987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t" anchorCtr="0">
                <a:spAutoFit/>
              </a:bodyPr>
              <a:lstStyle/>
              <a:p>
                <a:pPr>
                  <a:defRPr sz="15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Dir val="y"/>
            <c:errBarType val="both"/>
            <c:errValType val="cust"/>
            <c:noEndCap val="0"/>
            <c:plus>
              <c:numRef>
                <c:f>'Data Figures_1_2_3'!$W$5:$W$10</c:f>
                <c:numCache>
                  <c:formatCode>General</c:formatCode>
                  <c:ptCount val="6"/>
                  <c:pt idx="0">
                    <c:v>0.58799999999999997</c:v>
                  </c:pt>
                  <c:pt idx="1">
                    <c:v>0.5292</c:v>
                  </c:pt>
                  <c:pt idx="2">
                    <c:v>0.54880000000000007</c:v>
                  </c:pt>
                  <c:pt idx="3">
                    <c:v>0.56839999999999991</c:v>
                  </c:pt>
                  <c:pt idx="4">
                    <c:v>0.54880000000000007</c:v>
                  </c:pt>
                  <c:pt idx="5">
                    <c:v>0.58799999999999997</c:v>
                  </c:pt>
                </c:numCache>
              </c:numRef>
            </c:plus>
            <c:minus>
              <c:numRef>
                <c:f>'Data Figures_1_2_3'!$W$5:$W$10</c:f>
                <c:numCache>
                  <c:formatCode>General</c:formatCode>
                  <c:ptCount val="6"/>
                  <c:pt idx="0">
                    <c:v>0.58799999999999997</c:v>
                  </c:pt>
                  <c:pt idx="1">
                    <c:v>0.5292</c:v>
                  </c:pt>
                  <c:pt idx="2">
                    <c:v>0.54880000000000007</c:v>
                  </c:pt>
                  <c:pt idx="3">
                    <c:v>0.56839999999999991</c:v>
                  </c:pt>
                  <c:pt idx="4">
                    <c:v>0.54880000000000007</c:v>
                  </c:pt>
                  <c:pt idx="5">
                    <c:v>0.58799999999999997</c:v>
                  </c:pt>
                </c:numCache>
              </c:numRef>
            </c:minus>
            <c:spPr>
              <a:noFill/>
              <a:ln w="19050" cap="flat" cmpd="sng" algn="ctr">
                <a:solidFill>
                  <a:schemeClr val="tx1"/>
                </a:solidFill>
                <a:round/>
              </a:ln>
              <a:effectLst/>
            </c:spPr>
          </c:errBars>
          <c:cat>
            <c:numRef>
              <c:f>'Data Figures_1_2_3'!$D$5:$D$10</c:f>
              <c:numCache>
                <c:formatCode>General</c:formatCode>
                <c:ptCount val="6"/>
                <c:pt idx="0">
                  <c:v>2009</c:v>
                </c:pt>
                <c:pt idx="1">
                  <c:v>2010</c:v>
                </c:pt>
                <c:pt idx="2">
                  <c:v>2011</c:v>
                </c:pt>
                <c:pt idx="3">
                  <c:v>2012</c:v>
                </c:pt>
                <c:pt idx="4">
                  <c:v>2013</c:v>
                </c:pt>
                <c:pt idx="5">
                  <c:v>2014</c:v>
                </c:pt>
              </c:numCache>
            </c:numRef>
          </c:cat>
          <c:val>
            <c:numRef>
              <c:f>'Data Figures_1_2_3'!$I$5:$I$10</c:f>
              <c:numCache>
                <c:formatCode>General</c:formatCode>
                <c:ptCount val="6"/>
                <c:pt idx="0">
                  <c:v>15.79</c:v>
                </c:pt>
                <c:pt idx="1">
                  <c:v>16.170000000000002</c:v>
                </c:pt>
                <c:pt idx="2">
                  <c:v>17.079999999999998</c:v>
                </c:pt>
                <c:pt idx="3">
                  <c:v>16.649999999999999</c:v>
                </c:pt>
                <c:pt idx="4">
                  <c:v>16.89</c:v>
                </c:pt>
                <c:pt idx="5">
                  <c:v>17.09</c:v>
                </c:pt>
              </c:numCache>
            </c:numRef>
          </c:val>
          <c:smooth val="0"/>
        </c:ser>
        <c:ser>
          <c:idx val="3"/>
          <c:order val="3"/>
          <c:tx>
            <c:v>SIPP</c:v>
          </c:tx>
          <c:spPr>
            <a:ln w="41275" cap="rnd" cmpd="dbl">
              <a:solidFill>
                <a:schemeClr val="tx1"/>
              </a:solidFill>
              <a:round/>
            </a:ln>
            <a:effectLst/>
          </c:spPr>
          <c:marker>
            <c:symbol val="diamond"/>
            <c:size val="5"/>
            <c:spPr>
              <a:solidFill>
                <a:schemeClr val="tx1"/>
              </a:solidFill>
              <a:ln w="50800">
                <a:solidFill>
                  <a:schemeClr val="tx1"/>
                </a:solidFill>
              </a:ln>
              <a:effectLst/>
            </c:spPr>
          </c:marker>
          <c:dLbls>
            <c:dLbl>
              <c:idx val="0"/>
              <c:layout>
                <c:manualLayout>
                  <c:x val="-7.6956388291440123E-2"/>
                  <c:y val="3.603602457608792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212783044557883E-4"/>
                  <c:y val="-5.079757800872636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8866944826503955E-3"/>
                  <c:y val="-4.877819190210270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5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Dir val="y"/>
            <c:errBarType val="both"/>
            <c:errValType val="cust"/>
            <c:noEndCap val="0"/>
            <c:plus>
              <c:numRef>
                <c:f>'Data Figures_1_2_3'!$Y$5:$Y$7</c:f>
                <c:numCache>
                  <c:formatCode>General</c:formatCode>
                  <c:ptCount val="3"/>
                  <c:pt idx="0">
                    <c:v>0.41473599999999999</c:v>
                  </c:pt>
                  <c:pt idx="1">
                    <c:v>0.35691600000000001</c:v>
                  </c:pt>
                  <c:pt idx="2">
                    <c:v>0.41826400000000002</c:v>
                  </c:pt>
                </c:numCache>
              </c:numRef>
            </c:plus>
            <c:minus>
              <c:numRef>
                <c:f>'Data Figures_1_2_3'!$Y$5:$Y$7</c:f>
                <c:numCache>
                  <c:formatCode>General</c:formatCode>
                  <c:ptCount val="3"/>
                  <c:pt idx="0">
                    <c:v>0.41473599999999999</c:v>
                  </c:pt>
                  <c:pt idx="1">
                    <c:v>0.35691600000000001</c:v>
                  </c:pt>
                  <c:pt idx="2">
                    <c:v>0.41826400000000002</c:v>
                  </c:pt>
                </c:numCache>
              </c:numRef>
            </c:minus>
            <c:spPr>
              <a:noFill/>
              <a:ln w="19050" cap="flat" cmpd="sng" algn="ctr">
                <a:solidFill>
                  <a:schemeClr val="tx1"/>
                </a:solidFill>
                <a:round/>
              </a:ln>
              <a:effectLst/>
            </c:spPr>
          </c:errBars>
          <c:val>
            <c:numRef>
              <c:f>'Data Figures_1_2_3'!$X$5:$X$7</c:f>
              <c:numCache>
                <c:formatCode>General</c:formatCode>
                <c:ptCount val="3"/>
                <c:pt idx="0">
                  <c:v>15.646000000000001</c:v>
                </c:pt>
                <c:pt idx="1">
                  <c:v>15.3643</c:v>
                </c:pt>
                <c:pt idx="2">
                  <c:v>15.410600000000001</c:v>
                </c:pt>
              </c:numCache>
            </c:numRef>
          </c:val>
          <c:smooth val="0"/>
        </c:ser>
        <c:dLbls>
          <c:showLegendKey val="0"/>
          <c:showVal val="0"/>
          <c:showCatName val="0"/>
          <c:showSerName val="0"/>
          <c:showPercent val="0"/>
          <c:showBubbleSize val="0"/>
        </c:dLbls>
        <c:marker val="1"/>
        <c:smooth val="0"/>
        <c:axId val="76491640"/>
        <c:axId val="143640648"/>
      </c:lineChart>
      <c:catAx>
        <c:axId val="76491640"/>
        <c:scaling>
          <c:orientation val="minMax"/>
        </c:scaling>
        <c:delete val="0"/>
        <c:axPos val="b"/>
        <c:title>
          <c:tx>
            <c:rich>
              <a:bodyPr rot="0" spcFirstLastPara="1" vertOverflow="ellipsis" vert="horz" wrap="square" anchor="ctr" anchorCtr="1"/>
              <a:lstStyle/>
              <a:p>
                <a:pPr>
                  <a:defRPr sz="1500" b="1" i="0" u="none" strike="noStrike" kern="1200" baseline="0">
                    <a:solidFill>
                      <a:schemeClr val="tx1"/>
                    </a:solidFill>
                    <a:latin typeface="+mn-lt"/>
                    <a:ea typeface="+mn-ea"/>
                    <a:cs typeface="+mn-cs"/>
                  </a:defRPr>
                </a:pPr>
                <a:r>
                  <a:rPr lang="en-US" sz="1500" b="1">
                    <a:solidFill>
                      <a:schemeClr val="tx1"/>
                    </a:solidFill>
                  </a:rPr>
                  <a:t>Year</a:t>
                </a:r>
              </a:p>
            </c:rich>
          </c:tx>
          <c:layout/>
          <c:overlay val="0"/>
          <c:spPr>
            <a:noFill/>
            <a:ln>
              <a:noFill/>
            </a:ln>
            <a:effectLst/>
          </c:spPr>
          <c:txPr>
            <a:bodyPr rot="0" spcFirstLastPara="1" vertOverflow="ellipsis" vert="horz" wrap="square" anchor="ctr" anchorCtr="1"/>
            <a:lstStyle/>
            <a:p>
              <a:pPr>
                <a:defRPr sz="15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1500" b="1" i="0" u="none" strike="noStrike" kern="1200" baseline="0">
                <a:solidFill>
                  <a:schemeClr val="tx1"/>
                </a:solidFill>
                <a:latin typeface="+mn-lt"/>
                <a:ea typeface="+mn-ea"/>
                <a:cs typeface="+mn-cs"/>
              </a:defRPr>
            </a:pPr>
            <a:endParaRPr lang="en-US"/>
          </a:p>
        </c:txPr>
        <c:crossAx val="143640648"/>
        <c:crosses val="autoZero"/>
        <c:auto val="1"/>
        <c:lblAlgn val="ctr"/>
        <c:lblOffset val="100"/>
        <c:noMultiLvlLbl val="0"/>
      </c:catAx>
      <c:valAx>
        <c:axId val="143640648"/>
        <c:scaling>
          <c:orientation val="minMax"/>
          <c:max val="18"/>
          <c:min val="11"/>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500" b="1" i="0" u="none" strike="noStrike" kern="1200" baseline="0">
                    <a:solidFill>
                      <a:schemeClr val="tx1"/>
                    </a:solidFill>
                    <a:latin typeface="+mn-lt"/>
                    <a:ea typeface="+mn-ea"/>
                    <a:cs typeface="+mn-cs"/>
                  </a:defRPr>
                </a:pPr>
                <a:r>
                  <a:rPr lang="en-US" sz="1500" b="1">
                    <a:solidFill>
                      <a:schemeClr val="tx1"/>
                    </a:solidFill>
                  </a:rPr>
                  <a:t>Weighted</a:t>
                </a:r>
                <a:r>
                  <a:rPr lang="en-US" sz="1500" b="1" baseline="0">
                    <a:solidFill>
                      <a:schemeClr val="tx1"/>
                    </a:solidFill>
                  </a:rPr>
                  <a:t> Percen</a:t>
                </a:r>
                <a:r>
                  <a:rPr lang="en-US" sz="1500" b="1">
                    <a:solidFill>
                      <a:schemeClr val="tx1"/>
                    </a:solidFill>
                  </a:rPr>
                  <a:t>tage (95% CI)</a:t>
                </a:r>
              </a:p>
            </c:rich>
          </c:tx>
          <c:layout/>
          <c:overlay val="0"/>
          <c:spPr>
            <a:noFill/>
            <a:ln>
              <a:noFill/>
            </a:ln>
            <a:effectLst/>
          </c:spPr>
          <c:txPr>
            <a:bodyPr rot="-5400000" spcFirstLastPara="1" vertOverflow="ellipsis" vert="horz" wrap="square" anchor="ctr" anchorCtr="1"/>
            <a:lstStyle/>
            <a:p>
              <a:pPr>
                <a:defRPr sz="1500" b="1" i="0" u="none" strike="noStrike" kern="1200" baseline="0">
                  <a:solidFill>
                    <a:schemeClr val="tx1"/>
                  </a:solidFill>
                  <a:latin typeface="+mn-lt"/>
                  <a:ea typeface="+mn-ea"/>
                  <a:cs typeface="+mn-cs"/>
                </a:defRPr>
              </a:pPr>
              <a:endParaRPr lang="en-US"/>
            </a:p>
          </c:txPr>
        </c:title>
        <c:numFmt formatCode="#,##0.00" sourceLinked="0"/>
        <c:majorTickMark val="out"/>
        <c:minorTickMark val="out"/>
        <c:tickLblPos val="nextTo"/>
        <c:spPr>
          <a:noFill/>
          <a:ln w="6350">
            <a:solidFill>
              <a:schemeClr val="tx1"/>
            </a:solidFill>
          </a:ln>
          <a:effectLst/>
        </c:spPr>
        <c:txPr>
          <a:bodyPr rot="-60000000" spcFirstLastPara="1" vertOverflow="ellipsis" vert="horz" wrap="square" anchor="ctr" anchorCtr="1"/>
          <a:lstStyle/>
          <a:p>
            <a:pPr>
              <a:defRPr sz="1500" b="1" i="0" u="none" strike="noStrike" kern="1200" baseline="0">
                <a:solidFill>
                  <a:schemeClr val="tx1"/>
                </a:solidFill>
                <a:latin typeface="+mn-lt"/>
                <a:ea typeface="+mn-ea"/>
                <a:cs typeface="+mn-cs"/>
              </a:defRPr>
            </a:pPr>
            <a:endParaRPr lang="en-US"/>
          </a:p>
        </c:txPr>
        <c:crossAx val="76491640"/>
        <c:crosses val="autoZero"/>
        <c:crossBetween val="between"/>
      </c:valAx>
      <c:spPr>
        <a:noFill/>
        <a:ln w="9525">
          <a:solidFill>
            <a:schemeClr val="tx1"/>
          </a:solidFill>
        </a:ln>
        <a:effectLst/>
      </c:spPr>
    </c:plotArea>
    <c:legend>
      <c:legendPos val="r"/>
      <c:layout>
        <c:manualLayout>
          <c:xMode val="edge"/>
          <c:yMode val="edge"/>
          <c:x val="0.81331555602736072"/>
          <c:y val="0.41443902127540699"/>
          <c:w val="0.14013047973340964"/>
          <c:h val="0.25824097760714526"/>
        </c:manualLayout>
      </c:layout>
      <c:overlay val="1"/>
      <c:spPr>
        <a:noFill/>
        <a:ln>
          <a:solidFill>
            <a:schemeClr val="tx1"/>
          </a:solid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25400" cap="flat" cmpd="sng" algn="ctr">
      <a:solidFill>
        <a:schemeClr val="tx1"/>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884704297535344"/>
          <c:y val="4.034018732396788E-2"/>
          <c:w val="0.8541940459411046"/>
          <c:h val="0.66936897229019887"/>
        </c:manualLayout>
      </c:layout>
      <c:barChart>
        <c:barDir val="col"/>
        <c:grouping val="clustered"/>
        <c:varyColors val="0"/>
        <c:ser>
          <c:idx val="1"/>
          <c:order val="0"/>
          <c:spPr>
            <a:pattFill prst="ltUpDiag">
              <a:fgClr>
                <a:schemeClr val="tx1"/>
              </a:fgClr>
              <a:bgClr>
                <a:schemeClr val="bg1"/>
              </a:bgClr>
            </a:pattFill>
            <a:ln w="12700">
              <a:solidFill>
                <a:schemeClr val="tx1"/>
              </a:solidFill>
            </a:ln>
          </c:spPr>
          <c:invertIfNegative val="0"/>
          <c:dPt>
            <c:idx val="1"/>
            <c:invertIfNegative val="0"/>
            <c:bubble3D val="0"/>
            <c:spPr>
              <a:noFill/>
              <a:ln w="12700">
                <a:solidFill>
                  <a:schemeClr val="tx1"/>
                </a:solidFill>
              </a:ln>
            </c:spPr>
          </c:dPt>
          <c:dPt>
            <c:idx val="2"/>
            <c:invertIfNegative val="0"/>
            <c:bubble3D val="0"/>
            <c:spPr>
              <a:pattFill prst="pct10">
                <a:fgClr>
                  <a:schemeClr val="tx1"/>
                </a:fgClr>
                <a:bgClr>
                  <a:schemeClr val="bg1"/>
                </a:bgClr>
              </a:pattFill>
              <a:ln w="12700">
                <a:solidFill>
                  <a:schemeClr val="tx1"/>
                </a:solidFill>
              </a:ln>
            </c:spPr>
          </c:dPt>
          <c:dPt>
            <c:idx val="3"/>
            <c:invertIfNegative val="0"/>
            <c:bubble3D val="0"/>
            <c:spPr>
              <a:solidFill>
                <a:schemeClr val="bg1">
                  <a:lumMod val="85000"/>
                </a:schemeClr>
              </a:solidFill>
              <a:ln w="12700">
                <a:solidFill>
                  <a:schemeClr val="tx1"/>
                </a:solidFill>
              </a:ln>
            </c:spPr>
          </c:dPt>
          <c:dPt>
            <c:idx val="6"/>
            <c:invertIfNegative val="0"/>
            <c:bubble3D val="0"/>
            <c:spPr>
              <a:noFill/>
              <a:ln w="12700">
                <a:solidFill>
                  <a:schemeClr val="tx1"/>
                </a:solidFill>
              </a:ln>
            </c:spPr>
          </c:dPt>
          <c:dPt>
            <c:idx val="7"/>
            <c:invertIfNegative val="0"/>
            <c:bubble3D val="0"/>
            <c:spPr>
              <a:pattFill prst="pct10">
                <a:fgClr>
                  <a:schemeClr val="tx1"/>
                </a:fgClr>
                <a:bgClr>
                  <a:schemeClr val="bg1"/>
                </a:bgClr>
              </a:pattFill>
              <a:ln w="12700">
                <a:solidFill>
                  <a:schemeClr val="tx1"/>
                </a:solidFill>
              </a:ln>
            </c:spPr>
          </c:dPt>
          <c:dPt>
            <c:idx val="8"/>
            <c:invertIfNegative val="0"/>
            <c:bubble3D val="0"/>
            <c:spPr>
              <a:solidFill>
                <a:schemeClr val="bg1">
                  <a:lumMod val="85000"/>
                </a:schemeClr>
              </a:solidFill>
              <a:ln w="12700">
                <a:solidFill>
                  <a:schemeClr val="tx1"/>
                </a:solidFill>
              </a:ln>
            </c:spPr>
          </c:dPt>
          <c:dPt>
            <c:idx val="11"/>
            <c:invertIfNegative val="0"/>
            <c:bubble3D val="0"/>
            <c:spPr>
              <a:noFill/>
              <a:ln w="12700">
                <a:solidFill>
                  <a:schemeClr val="tx1"/>
                </a:solidFill>
              </a:ln>
            </c:spPr>
          </c:dPt>
          <c:dPt>
            <c:idx val="12"/>
            <c:invertIfNegative val="0"/>
            <c:bubble3D val="0"/>
            <c:spPr>
              <a:pattFill prst="pct10">
                <a:fgClr>
                  <a:schemeClr val="tx1"/>
                </a:fgClr>
                <a:bgClr>
                  <a:schemeClr val="bg1"/>
                </a:bgClr>
              </a:pattFill>
              <a:ln w="12700">
                <a:solidFill>
                  <a:schemeClr val="tx1"/>
                </a:solidFill>
              </a:ln>
            </c:spPr>
          </c:dPt>
          <c:dPt>
            <c:idx val="13"/>
            <c:invertIfNegative val="0"/>
            <c:bubble3D val="0"/>
            <c:spPr>
              <a:solidFill>
                <a:schemeClr val="bg1">
                  <a:lumMod val="85000"/>
                </a:schemeClr>
              </a:solidFill>
              <a:ln w="12700">
                <a:solidFill>
                  <a:schemeClr val="tx1"/>
                </a:solidFill>
              </a:ln>
            </c:spPr>
          </c:dPt>
          <c:dPt>
            <c:idx val="16"/>
            <c:invertIfNegative val="0"/>
            <c:bubble3D val="0"/>
            <c:spPr>
              <a:noFill/>
              <a:ln w="12700">
                <a:solidFill>
                  <a:schemeClr val="tx1"/>
                </a:solidFill>
              </a:ln>
            </c:spPr>
          </c:dPt>
          <c:dPt>
            <c:idx val="17"/>
            <c:invertIfNegative val="0"/>
            <c:bubble3D val="0"/>
            <c:spPr>
              <a:pattFill prst="pct10">
                <a:fgClr>
                  <a:schemeClr val="tx1"/>
                </a:fgClr>
                <a:bgClr>
                  <a:schemeClr val="bg1"/>
                </a:bgClr>
              </a:pattFill>
              <a:ln w="12700">
                <a:solidFill>
                  <a:schemeClr val="tx1"/>
                </a:solidFill>
              </a:ln>
            </c:spPr>
          </c:dPt>
          <c:dPt>
            <c:idx val="18"/>
            <c:invertIfNegative val="0"/>
            <c:bubble3D val="0"/>
            <c:spPr>
              <a:solidFill>
                <a:schemeClr val="bg1">
                  <a:lumMod val="85000"/>
                </a:schemeClr>
              </a:solidFill>
              <a:ln w="12700">
                <a:solidFill>
                  <a:schemeClr val="tx1"/>
                </a:solidFill>
              </a:ln>
            </c:spPr>
          </c:dPt>
          <c:dPt>
            <c:idx val="21"/>
            <c:invertIfNegative val="0"/>
            <c:bubble3D val="0"/>
            <c:spPr>
              <a:noFill/>
              <a:ln w="12700">
                <a:solidFill>
                  <a:schemeClr val="tx1"/>
                </a:solidFill>
              </a:ln>
            </c:spPr>
          </c:dPt>
          <c:dPt>
            <c:idx val="22"/>
            <c:invertIfNegative val="0"/>
            <c:bubble3D val="0"/>
            <c:spPr>
              <a:pattFill prst="pct10">
                <a:fgClr>
                  <a:schemeClr val="tx1"/>
                </a:fgClr>
                <a:bgClr>
                  <a:schemeClr val="bg1"/>
                </a:bgClr>
              </a:pattFill>
              <a:ln w="12700">
                <a:solidFill>
                  <a:schemeClr val="tx1"/>
                </a:solidFill>
              </a:ln>
            </c:spPr>
          </c:dPt>
          <c:dPt>
            <c:idx val="23"/>
            <c:invertIfNegative val="0"/>
            <c:bubble3D val="0"/>
            <c:spPr>
              <a:solidFill>
                <a:schemeClr val="bg1">
                  <a:lumMod val="85000"/>
                </a:schemeClr>
              </a:solidFill>
              <a:ln w="12700">
                <a:solidFill>
                  <a:schemeClr val="tx1"/>
                </a:solidFill>
              </a:ln>
            </c:spPr>
          </c:dPt>
          <c:dPt>
            <c:idx val="26"/>
            <c:invertIfNegative val="0"/>
            <c:bubble3D val="0"/>
            <c:spPr>
              <a:noFill/>
              <a:ln w="12700">
                <a:solidFill>
                  <a:schemeClr val="tx1"/>
                </a:solidFill>
              </a:ln>
            </c:spPr>
          </c:dPt>
          <c:dPt>
            <c:idx val="27"/>
            <c:invertIfNegative val="0"/>
            <c:bubble3D val="0"/>
            <c:spPr>
              <a:pattFill prst="pct10">
                <a:fgClr>
                  <a:schemeClr val="tx1"/>
                </a:fgClr>
                <a:bgClr>
                  <a:schemeClr val="bg1"/>
                </a:bgClr>
              </a:pattFill>
              <a:ln w="12700">
                <a:solidFill>
                  <a:schemeClr val="tx1"/>
                </a:solidFill>
              </a:ln>
            </c:spPr>
          </c:dPt>
          <c:dPt>
            <c:idx val="28"/>
            <c:invertIfNegative val="0"/>
            <c:bubble3D val="0"/>
            <c:spPr>
              <a:solidFill>
                <a:schemeClr val="bg1">
                  <a:lumMod val="85000"/>
                </a:schemeClr>
              </a:solidFill>
              <a:ln w="12700">
                <a:solidFill>
                  <a:schemeClr val="tx1"/>
                </a:solidFill>
              </a:ln>
            </c:spPr>
          </c:dPt>
          <c:errBars>
            <c:errBarType val="both"/>
            <c:errValType val="cust"/>
            <c:noEndCap val="0"/>
            <c:plus>
              <c:numRef>
                <c:f>'Data Figures_1_2_3'!$AB$41:$AB$69</c:f>
                <c:numCache>
                  <c:formatCode>General</c:formatCode>
                  <c:ptCount val="29"/>
                  <c:pt idx="0">
                    <c:v>9.0871480000000004E-2</c:v>
                  </c:pt>
                  <c:pt idx="1">
                    <c:v>0.2987824</c:v>
                  </c:pt>
                  <c:pt idx="2">
                    <c:v>0.51271639999999996</c:v>
                  </c:pt>
                  <c:pt idx="3">
                    <c:v>0.61040279999999991</c:v>
                  </c:pt>
                  <c:pt idx="5">
                    <c:v>0.11457964</c:v>
                  </c:pt>
                  <c:pt idx="6">
                    <c:v>0.48008239999999996</c:v>
                  </c:pt>
                  <c:pt idx="7">
                    <c:v>0.66004960000000001</c:v>
                  </c:pt>
                  <c:pt idx="8">
                    <c:v>0.72719920000000005</c:v>
                  </c:pt>
                  <c:pt idx="10">
                    <c:v>0.11921699999999999</c:v>
                  </c:pt>
                  <c:pt idx="11">
                    <c:v>0.43631559999999997</c:v>
                  </c:pt>
                  <c:pt idx="12">
                    <c:v>0.66573360000000004</c:v>
                  </c:pt>
                  <c:pt idx="13">
                    <c:v>0.80062080000000002</c:v>
                  </c:pt>
                  <c:pt idx="15">
                    <c:v>0.13770960000000002</c:v>
                  </c:pt>
                  <c:pt idx="16">
                    <c:v>0.65995159999999997</c:v>
                  </c:pt>
                  <c:pt idx="17">
                    <c:v>0.66389120000000001</c:v>
                  </c:pt>
                  <c:pt idx="18">
                    <c:v>1.1041855999999999</c:v>
                  </c:pt>
                  <c:pt idx="20">
                    <c:v>0.14500472</c:v>
                  </c:pt>
                  <c:pt idx="21">
                    <c:v>0.81882919999999992</c:v>
                  </c:pt>
                  <c:pt idx="22">
                    <c:v>0.79227120000000006</c:v>
                  </c:pt>
                  <c:pt idx="23">
                    <c:v>1.228332</c:v>
                  </c:pt>
                  <c:pt idx="25">
                    <c:v>0.15890308</c:v>
                  </c:pt>
                  <c:pt idx="26">
                    <c:v>0.85465799999999992</c:v>
                  </c:pt>
                  <c:pt idx="27">
                    <c:v>0.97055279999999999</c:v>
                  </c:pt>
                  <c:pt idx="28">
                    <c:v>1.5037904</c:v>
                  </c:pt>
                </c:numCache>
              </c:numRef>
            </c:plus>
            <c:minus>
              <c:numRef>
                <c:f>'Data Figures_1_2_3'!$AB$41:$AB$69</c:f>
                <c:numCache>
                  <c:formatCode>General</c:formatCode>
                  <c:ptCount val="29"/>
                  <c:pt idx="0">
                    <c:v>9.0871480000000004E-2</c:v>
                  </c:pt>
                  <c:pt idx="1">
                    <c:v>0.2987824</c:v>
                  </c:pt>
                  <c:pt idx="2">
                    <c:v>0.51271639999999996</c:v>
                  </c:pt>
                  <c:pt idx="3">
                    <c:v>0.61040279999999991</c:v>
                  </c:pt>
                  <c:pt idx="5">
                    <c:v>0.11457964</c:v>
                  </c:pt>
                  <c:pt idx="6">
                    <c:v>0.48008239999999996</c:v>
                  </c:pt>
                  <c:pt idx="7">
                    <c:v>0.66004960000000001</c:v>
                  </c:pt>
                  <c:pt idx="8">
                    <c:v>0.72719920000000005</c:v>
                  </c:pt>
                  <c:pt idx="10">
                    <c:v>0.11921699999999999</c:v>
                  </c:pt>
                  <c:pt idx="11">
                    <c:v>0.43631559999999997</c:v>
                  </c:pt>
                  <c:pt idx="12">
                    <c:v>0.66573360000000004</c:v>
                  </c:pt>
                  <c:pt idx="13">
                    <c:v>0.80062080000000002</c:v>
                  </c:pt>
                  <c:pt idx="15">
                    <c:v>0.13770960000000002</c:v>
                  </c:pt>
                  <c:pt idx="16">
                    <c:v>0.65995159999999997</c:v>
                  </c:pt>
                  <c:pt idx="17">
                    <c:v>0.66389120000000001</c:v>
                  </c:pt>
                  <c:pt idx="18">
                    <c:v>1.1041855999999999</c:v>
                  </c:pt>
                  <c:pt idx="20">
                    <c:v>0.14500472</c:v>
                  </c:pt>
                  <c:pt idx="21">
                    <c:v>0.81882919999999992</c:v>
                  </c:pt>
                  <c:pt idx="22">
                    <c:v>0.79227120000000006</c:v>
                  </c:pt>
                  <c:pt idx="23">
                    <c:v>1.228332</c:v>
                  </c:pt>
                  <c:pt idx="25">
                    <c:v>0.15890308</c:v>
                  </c:pt>
                  <c:pt idx="26">
                    <c:v>0.85465799999999992</c:v>
                  </c:pt>
                  <c:pt idx="27">
                    <c:v>0.97055279999999999</c:v>
                  </c:pt>
                  <c:pt idx="28">
                    <c:v>1.5037904</c:v>
                  </c:pt>
                </c:numCache>
              </c:numRef>
            </c:minus>
          </c:errBars>
          <c:cat>
            <c:multiLvlStrRef>
              <c:f>'Data Figures_1_2_3'!$X$41:$Y$70</c:f>
              <c:multiLvlStrCache>
                <c:ptCount val="29"/>
                <c:lvl>
                  <c:pt idx="0">
                    <c:v>ACS</c:v>
                  </c:pt>
                  <c:pt idx="1">
                    <c:v>CPS-ASEC</c:v>
                  </c:pt>
                  <c:pt idx="2">
                    <c:v>NHIS</c:v>
                  </c:pt>
                  <c:pt idx="3">
                    <c:v>SIPP</c:v>
                  </c:pt>
                  <c:pt idx="5">
                    <c:v>ACS</c:v>
                  </c:pt>
                  <c:pt idx="6">
                    <c:v>CPS-ASEC</c:v>
                  </c:pt>
                  <c:pt idx="7">
                    <c:v>NHIS</c:v>
                  </c:pt>
                  <c:pt idx="8">
                    <c:v>SIPP</c:v>
                  </c:pt>
                  <c:pt idx="10">
                    <c:v>ACS</c:v>
                  </c:pt>
                  <c:pt idx="11">
                    <c:v>CPS-ASEC</c:v>
                  </c:pt>
                  <c:pt idx="12">
                    <c:v>NHIS</c:v>
                  </c:pt>
                  <c:pt idx="13">
                    <c:v>SIPP</c:v>
                  </c:pt>
                  <c:pt idx="15">
                    <c:v>ACS</c:v>
                  </c:pt>
                  <c:pt idx="16">
                    <c:v>CPS-ASEC</c:v>
                  </c:pt>
                  <c:pt idx="17">
                    <c:v>NHIS</c:v>
                  </c:pt>
                  <c:pt idx="18">
                    <c:v>SIPP</c:v>
                  </c:pt>
                  <c:pt idx="20">
                    <c:v>ACS</c:v>
                  </c:pt>
                  <c:pt idx="21">
                    <c:v>CPS-ASEC</c:v>
                  </c:pt>
                  <c:pt idx="22">
                    <c:v>NHIS</c:v>
                  </c:pt>
                  <c:pt idx="23">
                    <c:v>SIPP</c:v>
                  </c:pt>
                  <c:pt idx="25">
                    <c:v>ACS</c:v>
                  </c:pt>
                  <c:pt idx="26">
                    <c:v>CPS-ASEC</c:v>
                  </c:pt>
                  <c:pt idx="27">
                    <c:v>NHIS</c:v>
                  </c:pt>
                  <c:pt idx="28">
                    <c:v>SIPP</c:v>
                  </c:pt>
                </c:lvl>
                <c:lvl>
                  <c:pt idx="0">
                    <c:v>18 to 25</c:v>
                  </c:pt>
                  <c:pt idx="5">
                    <c:v>25 to 34</c:v>
                  </c:pt>
                  <c:pt idx="10">
                    <c:v>35 to 44</c:v>
                  </c:pt>
                  <c:pt idx="15">
                    <c:v>45 to 54</c:v>
                  </c:pt>
                  <c:pt idx="20">
                    <c:v>55 to 64</c:v>
                  </c:pt>
                  <c:pt idx="25">
                    <c:v>65 and older</c:v>
                  </c:pt>
                </c:lvl>
              </c:multiLvlStrCache>
            </c:multiLvlStrRef>
          </c:cat>
          <c:val>
            <c:numRef>
              <c:f>'Data Figures_1_2_3'!$Z$41:$Z$69</c:f>
              <c:numCache>
                <c:formatCode>0.0</c:formatCode>
                <c:ptCount val="29"/>
                <c:pt idx="0">
                  <c:v>4.9240000000000004</c:v>
                </c:pt>
                <c:pt idx="1">
                  <c:v>3.8780000000000001</c:v>
                </c:pt>
                <c:pt idx="2">
                  <c:v>4.6139999999999999</c:v>
                </c:pt>
                <c:pt idx="3">
                  <c:v>4.6710000000000003</c:v>
                </c:pt>
                <c:pt idx="5">
                  <c:v>6.7249999999999996</c:v>
                </c:pt>
                <c:pt idx="6">
                  <c:v>6.4089999999999998</c:v>
                </c:pt>
                <c:pt idx="7">
                  <c:v>7.2439999999999998</c:v>
                </c:pt>
                <c:pt idx="8">
                  <c:v>7.5640000000000001</c:v>
                </c:pt>
                <c:pt idx="10">
                  <c:v>8.8119999999999994</c:v>
                </c:pt>
                <c:pt idx="11">
                  <c:v>8.0760000000000005</c:v>
                </c:pt>
                <c:pt idx="12">
                  <c:v>8.6059999999999999</c:v>
                </c:pt>
                <c:pt idx="13">
                  <c:v>8.4719999999999995</c:v>
                </c:pt>
                <c:pt idx="15">
                  <c:v>16.152999999999999</c:v>
                </c:pt>
                <c:pt idx="16">
                  <c:v>15.901999999999999</c:v>
                </c:pt>
                <c:pt idx="17">
                  <c:v>17.673999999999999</c:v>
                </c:pt>
                <c:pt idx="18">
                  <c:v>15.753</c:v>
                </c:pt>
                <c:pt idx="20">
                  <c:v>20.47</c:v>
                </c:pt>
                <c:pt idx="21">
                  <c:v>20.904</c:v>
                </c:pt>
                <c:pt idx="22">
                  <c:v>20.824000000000002</c:v>
                </c:pt>
                <c:pt idx="23">
                  <c:v>21.408000000000001</c:v>
                </c:pt>
                <c:pt idx="25">
                  <c:v>42.914999999999999</c:v>
                </c:pt>
                <c:pt idx="26">
                  <c:v>44.832000000000001</c:v>
                </c:pt>
                <c:pt idx="27">
                  <c:v>41.036999999999999</c:v>
                </c:pt>
                <c:pt idx="28">
                  <c:v>42.133000000000003</c:v>
                </c:pt>
              </c:numCache>
            </c:numRef>
          </c:val>
        </c:ser>
        <c:dLbls>
          <c:showLegendKey val="0"/>
          <c:showVal val="0"/>
          <c:showCatName val="0"/>
          <c:showSerName val="0"/>
          <c:showPercent val="0"/>
          <c:showBubbleSize val="0"/>
        </c:dLbls>
        <c:gapWidth val="40"/>
        <c:axId val="211493888"/>
        <c:axId val="211494280"/>
      </c:barChart>
      <c:catAx>
        <c:axId val="211493888"/>
        <c:scaling>
          <c:orientation val="minMax"/>
        </c:scaling>
        <c:delete val="0"/>
        <c:axPos val="b"/>
        <c:majorGridlines>
          <c:spPr>
            <a:ln w="19050">
              <a:noFill/>
            </a:ln>
          </c:spPr>
        </c:majorGridlines>
        <c:minorGridlines>
          <c:spPr>
            <a:ln>
              <a:noFill/>
            </a:ln>
          </c:spPr>
        </c:minorGridlines>
        <c:title>
          <c:tx>
            <c:rich>
              <a:bodyPr/>
              <a:lstStyle/>
              <a:p>
                <a:pPr>
                  <a:defRPr sz="1500"/>
                </a:pPr>
                <a:r>
                  <a:rPr lang="en-US" sz="1500"/>
                  <a:t>Survey &amp; Age Group</a:t>
                </a:r>
              </a:p>
            </c:rich>
          </c:tx>
          <c:layout/>
          <c:overlay val="0"/>
        </c:title>
        <c:numFmt formatCode="General" sourceLinked="0"/>
        <c:majorTickMark val="out"/>
        <c:minorTickMark val="none"/>
        <c:tickLblPos val="low"/>
        <c:spPr>
          <a:noFill/>
          <a:ln w="6350">
            <a:solidFill>
              <a:schemeClr val="tx1"/>
            </a:solidFill>
          </a:ln>
        </c:spPr>
        <c:txPr>
          <a:bodyPr rot="-5400000" vert="horz" anchor="ctr" anchorCtr="0"/>
          <a:lstStyle/>
          <a:p>
            <a:pPr>
              <a:defRPr sz="1500">
                <a:solidFill>
                  <a:schemeClr val="tx1"/>
                </a:solidFill>
              </a:defRPr>
            </a:pPr>
            <a:endParaRPr lang="en-US"/>
          </a:p>
        </c:txPr>
        <c:crossAx val="211494280"/>
        <c:crosses val="autoZero"/>
        <c:auto val="1"/>
        <c:lblAlgn val="ctr"/>
        <c:lblOffset val="100"/>
        <c:tickMarkSkip val="1"/>
        <c:noMultiLvlLbl val="0"/>
      </c:catAx>
      <c:valAx>
        <c:axId val="211494280"/>
        <c:scaling>
          <c:orientation val="minMax"/>
          <c:max val="50"/>
        </c:scaling>
        <c:delete val="0"/>
        <c:axPos val="l"/>
        <c:majorGridlines>
          <c:spPr>
            <a:ln>
              <a:noFill/>
            </a:ln>
          </c:spPr>
        </c:majorGridlines>
        <c:title>
          <c:tx>
            <c:rich>
              <a:bodyPr/>
              <a:lstStyle/>
              <a:p>
                <a:pPr>
                  <a:defRPr sz="1500"/>
                </a:pPr>
                <a:r>
                  <a:rPr lang="en-US" sz="1500"/>
                  <a:t>Weighted</a:t>
                </a:r>
                <a:r>
                  <a:rPr lang="en-US" sz="1500" baseline="0"/>
                  <a:t> Percentage (95% CI)</a:t>
                </a:r>
                <a:endParaRPr lang="en-US" sz="1500"/>
              </a:p>
            </c:rich>
          </c:tx>
          <c:layout/>
          <c:overlay val="0"/>
        </c:title>
        <c:numFmt formatCode="0.00" sourceLinked="0"/>
        <c:majorTickMark val="out"/>
        <c:minorTickMark val="none"/>
        <c:tickLblPos val="nextTo"/>
        <c:spPr>
          <a:ln>
            <a:solidFill>
              <a:schemeClr val="tx1"/>
            </a:solidFill>
          </a:ln>
        </c:spPr>
        <c:txPr>
          <a:bodyPr/>
          <a:lstStyle/>
          <a:p>
            <a:pPr>
              <a:defRPr sz="1500">
                <a:solidFill>
                  <a:schemeClr val="tx1"/>
                </a:solidFill>
              </a:defRPr>
            </a:pPr>
            <a:endParaRPr lang="en-US"/>
          </a:p>
        </c:txPr>
        <c:crossAx val="211493888"/>
        <c:crosses val="autoZero"/>
        <c:crossBetween val="between"/>
      </c:valAx>
      <c:spPr>
        <a:ln>
          <a:solidFill>
            <a:schemeClr val="tx1"/>
          </a:solidFill>
        </a:ln>
      </c:spPr>
    </c:plotArea>
    <c:plotVisOnly val="1"/>
    <c:dispBlanksAs val="gap"/>
    <c:showDLblsOverMax val="0"/>
  </c:chart>
  <c:spPr>
    <a:ln w="25400">
      <a:solidFill>
        <a:schemeClr val="tx1"/>
      </a:solid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671291985073617"/>
          <c:y val="3.3883929808424536E-2"/>
          <c:w val="0.86272969020107837"/>
          <c:h val="0.58720296599032318"/>
        </c:manualLayout>
      </c:layout>
      <c:barChart>
        <c:barDir val="col"/>
        <c:grouping val="clustered"/>
        <c:varyColors val="0"/>
        <c:ser>
          <c:idx val="1"/>
          <c:order val="0"/>
          <c:tx>
            <c:v>ACS</c:v>
          </c:tx>
          <c:spPr>
            <a:pattFill prst="ltUpDiag">
              <a:fgClr>
                <a:schemeClr val="tx1"/>
              </a:fgClr>
              <a:bgClr>
                <a:schemeClr val="bg1"/>
              </a:bgClr>
            </a:pattFill>
            <a:ln>
              <a:solidFill>
                <a:schemeClr val="tx1"/>
              </a:solidFill>
            </a:ln>
          </c:spPr>
          <c:invertIfNegative val="0"/>
          <c:errBars>
            <c:errBarType val="both"/>
            <c:errValType val="cust"/>
            <c:noEndCap val="0"/>
            <c:plus>
              <c:numRef>
                <c:f>'Data Figures_1_2_3'!$G$111:$G$151</c:f>
                <c:numCache>
                  <c:formatCode>General</c:formatCode>
                  <c:ptCount val="41"/>
                  <c:pt idx="0">
                    <c:v>0.18299999999999983</c:v>
                  </c:pt>
                  <c:pt idx="5">
                    <c:v>0.1840000000000046</c:v>
                  </c:pt>
                  <c:pt idx="11">
                    <c:v>0.18699999999999761</c:v>
                  </c:pt>
                  <c:pt idx="16">
                    <c:v>0.13959999999999972</c:v>
                  </c:pt>
                  <c:pt idx="21">
                    <c:v>6.0400000000000009E-2</c:v>
                  </c:pt>
                  <c:pt idx="26">
                    <c:v>9.0899999999999981E-2</c:v>
                  </c:pt>
                  <c:pt idx="32">
                    <c:v>0.12899999999999956</c:v>
                  </c:pt>
                  <c:pt idx="37">
                    <c:v>0.12999999999999545</c:v>
                  </c:pt>
                </c:numCache>
              </c:numRef>
            </c:plus>
            <c:minus>
              <c:numRef>
                <c:f>'Data Figures_1_2_3'!$G$111:$G$151</c:f>
                <c:numCache>
                  <c:formatCode>General</c:formatCode>
                  <c:ptCount val="41"/>
                  <c:pt idx="0">
                    <c:v>0.18299999999999983</c:v>
                  </c:pt>
                  <c:pt idx="5">
                    <c:v>0.1840000000000046</c:v>
                  </c:pt>
                  <c:pt idx="11">
                    <c:v>0.18699999999999761</c:v>
                  </c:pt>
                  <c:pt idx="16">
                    <c:v>0.13959999999999972</c:v>
                  </c:pt>
                  <c:pt idx="21">
                    <c:v>6.0400000000000009E-2</c:v>
                  </c:pt>
                  <c:pt idx="26">
                    <c:v>9.0899999999999981E-2</c:v>
                  </c:pt>
                  <c:pt idx="32">
                    <c:v>0.12899999999999956</c:v>
                  </c:pt>
                  <c:pt idx="37">
                    <c:v>0.12999999999999545</c:v>
                  </c:pt>
                </c:numCache>
              </c:numRef>
            </c:minus>
          </c:errBars>
          <c:cat>
            <c:multiLvlStrRef>
              <c:f>'Data Figures_1_2_3'!$A$111:$C$151</c:f>
              <c:multiLvlStrCache>
                <c:ptCount val="41"/>
                <c:lvl>
                  <c:pt idx="0">
                    <c:v>ACS</c:v>
                  </c:pt>
                  <c:pt idx="1">
                    <c:v>CPS-ASEC</c:v>
                  </c:pt>
                  <c:pt idx="2">
                    <c:v>NHIS</c:v>
                  </c:pt>
                  <c:pt idx="3">
                    <c:v>SIPP</c:v>
                  </c:pt>
                  <c:pt idx="5">
                    <c:v>ACS</c:v>
                  </c:pt>
                  <c:pt idx="6">
                    <c:v>CPS-ASEC</c:v>
                  </c:pt>
                  <c:pt idx="7">
                    <c:v>NHIS</c:v>
                  </c:pt>
                  <c:pt idx="8">
                    <c:v>SIPP</c:v>
                  </c:pt>
                  <c:pt idx="11">
                    <c:v>ACS</c:v>
                  </c:pt>
                  <c:pt idx="12">
                    <c:v>CPS-ASEC</c:v>
                  </c:pt>
                  <c:pt idx="13">
                    <c:v>NHIS</c:v>
                  </c:pt>
                  <c:pt idx="14">
                    <c:v>SIPP</c:v>
                  </c:pt>
                  <c:pt idx="16">
                    <c:v>ACS</c:v>
                  </c:pt>
                  <c:pt idx="17">
                    <c:v>CPS-ASEC</c:v>
                  </c:pt>
                  <c:pt idx="18">
                    <c:v>NHIS</c:v>
                  </c:pt>
                  <c:pt idx="19">
                    <c:v>SIPP</c:v>
                  </c:pt>
                  <c:pt idx="21">
                    <c:v>ACS</c:v>
                  </c:pt>
                  <c:pt idx="22">
                    <c:v>CPS-ASEC</c:v>
                  </c:pt>
                  <c:pt idx="23">
                    <c:v>NHIS</c:v>
                  </c:pt>
                  <c:pt idx="24">
                    <c:v>SIPP</c:v>
                  </c:pt>
                  <c:pt idx="26">
                    <c:v>ACS</c:v>
                  </c:pt>
                  <c:pt idx="27">
                    <c:v>CPS-ASEC</c:v>
                  </c:pt>
                  <c:pt idx="28">
                    <c:v>NHIS</c:v>
                  </c:pt>
                  <c:pt idx="29">
                    <c:v>SIPP</c:v>
                  </c:pt>
                  <c:pt idx="32">
                    <c:v>ACS</c:v>
                  </c:pt>
                  <c:pt idx="33">
                    <c:v>CPS-ASEC</c:v>
                  </c:pt>
                  <c:pt idx="34">
                    <c:v>NHIS</c:v>
                  </c:pt>
                  <c:pt idx="35">
                    <c:v>SIPP</c:v>
                  </c:pt>
                  <c:pt idx="37">
                    <c:v>ACS</c:v>
                  </c:pt>
                  <c:pt idx="38">
                    <c:v>CPS-ASEC</c:v>
                  </c:pt>
                  <c:pt idx="39">
                    <c:v>NHIS</c:v>
                  </c:pt>
                  <c:pt idx="40">
                    <c:v>SIPP</c:v>
                  </c:pt>
                </c:lvl>
                <c:lvl>
                  <c:pt idx="0">
                    <c:v>Male</c:v>
                  </c:pt>
                  <c:pt idx="5">
                    <c:v>Female</c:v>
                  </c:pt>
                  <c:pt idx="11">
                    <c:v>White</c:v>
                  </c:pt>
                  <c:pt idx="16">
                    <c:v>Black</c:v>
                  </c:pt>
                  <c:pt idx="21">
                    <c:v>Asian</c:v>
                  </c:pt>
                  <c:pt idx="26">
                    <c:v>Other</c:v>
                  </c:pt>
                  <c:pt idx="32">
                    <c:v>Hispanic</c:v>
                  </c:pt>
                  <c:pt idx="37">
                    <c:v>Non-Hispanic</c:v>
                  </c:pt>
                </c:lvl>
                <c:lvl>
                  <c:pt idx="0">
                    <c:v>Gender</c:v>
                  </c:pt>
                  <c:pt idx="11">
                    <c:v>Race</c:v>
                  </c:pt>
                  <c:pt idx="32">
                    <c:v>Ethnicity</c:v>
                  </c:pt>
                </c:lvl>
              </c:multiLvlStrCache>
            </c:multiLvlStrRef>
          </c:cat>
          <c:val>
            <c:numRef>
              <c:f>'Data Figures_1_2_3'!$D$111:$D$151</c:f>
              <c:numCache>
                <c:formatCode>General</c:formatCode>
                <c:ptCount val="41"/>
                <c:pt idx="0" formatCode="0.00">
                  <c:v>46.473999999999997</c:v>
                </c:pt>
                <c:pt idx="5" formatCode="0.00">
                  <c:v>53.526000000000003</c:v>
                </c:pt>
                <c:pt idx="11" formatCode="0.00">
                  <c:v>77.671800000000005</c:v>
                </c:pt>
                <c:pt idx="16" formatCode="0.00">
                  <c:v>13.7958</c:v>
                </c:pt>
                <c:pt idx="21" formatCode="0.00">
                  <c:v>2.5661999999999998</c:v>
                </c:pt>
                <c:pt idx="26" formatCode="0.00">
                  <c:v>3.2780999999999998</c:v>
                </c:pt>
                <c:pt idx="32" formatCode="0.00">
                  <c:v>10.606999999999999</c:v>
                </c:pt>
                <c:pt idx="37" formatCode="0.00">
                  <c:v>89.393000000000001</c:v>
                </c:pt>
              </c:numCache>
            </c:numRef>
          </c:val>
        </c:ser>
        <c:ser>
          <c:idx val="0"/>
          <c:order val="1"/>
          <c:tx>
            <c:v>CPS-ASEC</c:v>
          </c:tx>
          <c:spPr>
            <a:noFill/>
            <a:ln>
              <a:solidFill>
                <a:schemeClr val="tx1"/>
              </a:solidFill>
            </a:ln>
          </c:spPr>
          <c:invertIfNegative val="0"/>
          <c:errBars>
            <c:errBarType val="both"/>
            <c:errValType val="cust"/>
            <c:noEndCap val="0"/>
            <c:plus>
              <c:numRef>
                <c:f>'Data Figures_1_2_3'!$K$111:$K$151</c:f>
                <c:numCache>
                  <c:formatCode>General</c:formatCode>
                  <c:ptCount val="41"/>
                  <c:pt idx="1">
                    <c:v>0.7569999999999979</c:v>
                  </c:pt>
                  <c:pt idx="6">
                    <c:v>0.7569999999999979</c:v>
                  </c:pt>
                  <c:pt idx="12">
                    <c:v>0.67199999999999704</c:v>
                  </c:pt>
                  <c:pt idx="17">
                    <c:v>0.56800000000000139</c:v>
                  </c:pt>
                  <c:pt idx="22">
                    <c:v>0.25599999999999978</c:v>
                  </c:pt>
                  <c:pt idx="27">
                    <c:v>0.29700000000000015</c:v>
                  </c:pt>
                  <c:pt idx="33">
                    <c:v>0.45600000000000129</c:v>
                  </c:pt>
                  <c:pt idx="38">
                    <c:v>0.45499999999999829</c:v>
                  </c:pt>
                </c:numCache>
              </c:numRef>
            </c:plus>
            <c:minus>
              <c:numRef>
                <c:f>'Data Figures_1_2_3'!$K$111:$K$151</c:f>
                <c:numCache>
                  <c:formatCode>General</c:formatCode>
                  <c:ptCount val="41"/>
                  <c:pt idx="1">
                    <c:v>0.7569999999999979</c:v>
                  </c:pt>
                  <c:pt idx="6">
                    <c:v>0.7569999999999979</c:v>
                  </c:pt>
                  <c:pt idx="12">
                    <c:v>0.67199999999999704</c:v>
                  </c:pt>
                  <c:pt idx="17">
                    <c:v>0.56800000000000139</c:v>
                  </c:pt>
                  <c:pt idx="22">
                    <c:v>0.25599999999999978</c:v>
                  </c:pt>
                  <c:pt idx="27">
                    <c:v>0.29700000000000015</c:v>
                  </c:pt>
                  <c:pt idx="33">
                    <c:v>0.45600000000000129</c:v>
                  </c:pt>
                  <c:pt idx="38">
                    <c:v>0.45499999999999829</c:v>
                  </c:pt>
                </c:numCache>
              </c:numRef>
            </c:minus>
          </c:errBars>
          <c:cat>
            <c:multiLvlStrRef>
              <c:f>'Data Figures_1_2_3'!$A$111:$C$151</c:f>
              <c:multiLvlStrCache>
                <c:ptCount val="41"/>
                <c:lvl>
                  <c:pt idx="0">
                    <c:v>ACS</c:v>
                  </c:pt>
                  <c:pt idx="1">
                    <c:v>CPS-ASEC</c:v>
                  </c:pt>
                  <c:pt idx="2">
                    <c:v>NHIS</c:v>
                  </c:pt>
                  <c:pt idx="3">
                    <c:v>SIPP</c:v>
                  </c:pt>
                  <c:pt idx="5">
                    <c:v>ACS</c:v>
                  </c:pt>
                  <c:pt idx="6">
                    <c:v>CPS-ASEC</c:v>
                  </c:pt>
                  <c:pt idx="7">
                    <c:v>NHIS</c:v>
                  </c:pt>
                  <c:pt idx="8">
                    <c:v>SIPP</c:v>
                  </c:pt>
                  <c:pt idx="11">
                    <c:v>ACS</c:v>
                  </c:pt>
                  <c:pt idx="12">
                    <c:v>CPS-ASEC</c:v>
                  </c:pt>
                  <c:pt idx="13">
                    <c:v>NHIS</c:v>
                  </c:pt>
                  <c:pt idx="14">
                    <c:v>SIPP</c:v>
                  </c:pt>
                  <c:pt idx="16">
                    <c:v>ACS</c:v>
                  </c:pt>
                  <c:pt idx="17">
                    <c:v>CPS-ASEC</c:v>
                  </c:pt>
                  <c:pt idx="18">
                    <c:v>NHIS</c:v>
                  </c:pt>
                  <c:pt idx="19">
                    <c:v>SIPP</c:v>
                  </c:pt>
                  <c:pt idx="21">
                    <c:v>ACS</c:v>
                  </c:pt>
                  <c:pt idx="22">
                    <c:v>CPS-ASEC</c:v>
                  </c:pt>
                  <c:pt idx="23">
                    <c:v>NHIS</c:v>
                  </c:pt>
                  <c:pt idx="24">
                    <c:v>SIPP</c:v>
                  </c:pt>
                  <c:pt idx="26">
                    <c:v>ACS</c:v>
                  </c:pt>
                  <c:pt idx="27">
                    <c:v>CPS-ASEC</c:v>
                  </c:pt>
                  <c:pt idx="28">
                    <c:v>NHIS</c:v>
                  </c:pt>
                  <c:pt idx="29">
                    <c:v>SIPP</c:v>
                  </c:pt>
                  <c:pt idx="32">
                    <c:v>ACS</c:v>
                  </c:pt>
                  <c:pt idx="33">
                    <c:v>CPS-ASEC</c:v>
                  </c:pt>
                  <c:pt idx="34">
                    <c:v>NHIS</c:v>
                  </c:pt>
                  <c:pt idx="35">
                    <c:v>SIPP</c:v>
                  </c:pt>
                  <c:pt idx="37">
                    <c:v>ACS</c:v>
                  </c:pt>
                  <c:pt idx="38">
                    <c:v>CPS-ASEC</c:v>
                  </c:pt>
                  <c:pt idx="39">
                    <c:v>NHIS</c:v>
                  </c:pt>
                  <c:pt idx="40">
                    <c:v>SIPP</c:v>
                  </c:pt>
                </c:lvl>
                <c:lvl>
                  <c:pt idx="0">
                    <c:v>Male</c:v>
                  </c:pt>
                  <c:pt idx="5">
                    <c:v>Female</c:v>
                  </c:pt>
                  <c:pt idx="11">
                    <c:v>White</c:v>
                  </c:pt>
                  <c:pt idx="16">
                    <c:v>Black</c:v>
                  </c:pt>
                  <c:pt idx="21">
                    <c:v>Asian</c:v>
                  </c:pt>
                  <c:pt idx="26">
                    <c:v>Other</c:v>
                  </c:pt>
                  <c:pt idx="32">
                    <c:v>Hispanic</c:v>
                  </c:pt>
                  <c:pt idx="37">
                    <c:v>Non-Hispanic</c:v>
                  </c:pt>
                </c:lvl>
                <c:lvl>
                  <c:pt idx="0">
                    <c:v>Gender</c:v>
                  </c:pt>
                  <c:pt idx="11">
                    <c:v>Race</c:v>
                  </c:pt>
                  <c:pt idx="32">
                    <c:v>Ethnicity</c:v>
                  </c:pt>
                </c:lvl>
              </c:multiLvlStrCache>
            </c:multiLvlStrRef>
          </c:cat>
          <c:val>
            <c:numRef>
              <c:f>'Data Figures_1_2_3'!$H$111:$H$151</c:f>
              <c:numCache>
                <c:formatCode>0.00</c:formatCode>
                <c:ptCount val="41"/>
                <c:pt idx="1">
                  <c:v>46.381</c:v>
                </c:pt>
                <c:pt idx="6">
                  <c:v>53.619</c:v>
                </c:pt>
                <c:pt idx="12">
                  <c:v>81.994</c:v>
                </c:pt>
                <c:pt idx="17">
                  <c:v>12.707000000000001</c:v>
                </c:pt>
                <c:pt idx="22">
                  <c:v>2.355</c:v>
                </c:pt>
                <c:pt idx="27">
                  <c:v>2.944</c:v>
                </c:pt>
                <c:pt idx="33">
                  <c:v>9.14</c:v>
                </c:pt>
                <c:pt idx="38">
                  <c:v>90.86</c:v>
                </c:pt>
              </c:numCache>
            </c:numRef>
          </c:val>
        </c:ser>
        <c:ser>
          <c:idx val="2"/>
          <c:order val="2"/>
          <c:tx>
            <c:v>NHIS</c:v>
          </c:tx>
          <c:spPr>
            <a:pattFill prst="pct10">
              <a:fgClr>
                <a:schemeClr val="tx1"/>
              </a:fgClr>
              <a:bgClr>
                <a:schemeClr val="bg1"/>
              </a:bgClr>
            </a:pattFill>
            <a:ln>
              <a:solidFill>
                <a:schemeClr val="tx1">
                  <a:tint val="75000"/>
                </a:schemeClr>
              </a:solidFill>
            </a:ln>
          </c:spPr>
          <c:invertIfNegative val="0"/>
          <c:errBars>
            <c:errBarType val="both"/>
            <c:errValType val="cust"/>
            <c:noEndCap val="0"/>
            <c:plus>
              <c:numRef>
                <c:f>'Data Figures_1_2_3'!$O$111:$O$151</c:f>
                <c:numCache>
                  <c:formatCode>General</c:formatCode>
                  <c:ptCount val="41"/>
                  <c:pt idx="2">
                    <c:v>1.2369999999999948</c:v>
                  </c:pt>
                  <c:pt idx="7">
                    <c:v>1.2370000000000019</c:v>
                  </c:pt>
                  <c:pt idx="13">
                    <c:v>1.179000000000002</c:v>
                  </c:pt>
                  <c:pt idx="18">
                    <c:v>1.0609999999999999</c:v>
                  </c:pt>
                  <c:pt idx="23">
                    <c:v>0.47900000000000009</c:v>
                  </c:pt>
                  <c:pt idx="28">
                    <c:v>0.40100000000000002</c:v>
                  </c:pt>
                  <c:pt idx="34">
                    <c:v>0.85799999999999876</c:v>
                  </c:pt>
                  <c:pt idx="39">
                    <c:v>0.85699999999999932</c:v>
                  </c:pt>
                </c:numCache>
              </c:numRef>
            </c:plus>
            <c:minus>
              <c:numRef>
                <c:f>'Data Figures_1_2_3'!$O$111:$O$151</c:f>
                <c:numCache>
                  <c:formatCode>General</c:formatCode>
                  <c:ptCount val="41"/>
                  <c:pt idx="2">
                    <c:v>1.2369999999999948</c:v>
                  </c:pt>
                  <c:pt idx="7">
                    <c:v>1.2370000000000019</c:v>
                  </c:pt>
                  <c:pt idx="13">
                    <c:v>1.179000000000002</c:v>
                  </c:pt>
                  <c:pt idx="18">
                    <c:v>1.0609999999999999</c:v>
                  </c:pt>
                  <c:pt idx="23">
                    <c:v>0.47900000000000009</c:v>
                  </c:pt>
                  <c:pt idx="28">
                    <c:v>0.40100000000000002</c:v>
                  </c:pt>
                  <c:pt idx="34">
                    <c:v>0.85799999999999876</c:v>
                  </c:pt>
                  <c:pt idx="39">
                    <c:v>0.85699999999999932</c:v>
                  </c:pt>
                </c:numCache>
              </c:numRef>
            </c:minus>
          </c:errBars>
          <c:cat>
            <c:multiLvlStrRef>
              <c:f>'Data Figures_1_2_3'!$A$111:$C$151</c:f>
              <c:multiLvlStrCache>
                <c:ptCount val="41"/>
                <c:lvl>
                  <c:pt idx="0">
                    <c:v>ACS</c:v>
                  </c:pt>
                  <c:pt idx="1">
                    <c:v>CPS-ASEC</c:v>
                  </c:pt>
                  <c:pt idx="2">
                    <c:v>NHIS</c:v>
                  </c:pt>
                  <c:pt idx="3">
                    <c:v>SIPP</c:v>
                  </c:pt>
                  <c:pt idx="5">
                    <c:v>ACS</c:v>
                  </c:pt>
                  <c:pt idx="6">
                    <c:v>CPS-ASEC</c:v>
                  </c:pt>
                  <c:pt idx="7">
                    <c:v>NHIS</c:v>
                  </c:pt>
                  <c:pt idx="8">
                    <c:v>SIPP</c:v>
                  </c:pt>
                  <c:pt idx="11">
                    <c:v>ACS</c:v>
                  </c:pt>
                  <c:pt idx="12">
                    <c:v>CPS-ASEC</c:v>
                  </c:pt>
                  <c:pt idx="13">
                    <c:v>NHIS</c:v>
                  </c:pt>
                  <c:pt idx="14">
                    <c:v>SIPP</c:v>
                  </c:pt>
                  <c:pt idx="16">
                    <c:v>ACS</c:v>
                  </c:pt>
                  <c:pt idx="17">
                    <c:v>CPS-ASEC</c:v>
                  </c:pt>
                  <c:pt idx="18">
                    <c:v>NHIS</c:v>
                  </c:pt>
                  <c:pt idx="19">
                    <c:v>SIPP</c:v>
                  </c:pt>
                  <c:pt idx="21">
                    <c:v>ACS</c:v>
                  </c:pt>
                  <c:pt idx="22">
                    <c:v>CPS-ASEC</c:v>
                  </c:pt>
                  <c:pt idx="23">
                    <c:v>NHIS</c:v>
                  </c:pt>
                  <c:pt idx="24">
                    <c:v>SIPP</c:v>
                  </c:pt>
                  <c:pt idx="26">
                    <c:v>ACS</c:v>
                  </c:pt>
                  <c:pt idx="27">
                    <c:v>CPS-ASEC</c:v>
                  </c:pt>
                  <c:pt idx="28">
                    <c:v>NHIS</c:v>
                  </c:pt>
                  <c:pt idx="29">
                    <c:v>SIPP</c:v>
                  </c:pt>
                  <c:pt idx="32">
                    <c:v>ACS</c:v>
                  </c:pt>
                  <c:pt idx="33">
                    <c:v>CPS-ASEC</c:v>
                  </c:pt>
                  <c:pt idx="34">
                    <c:v>NHIS</c:v>
                  </c:pt>
                  <c:pt idx="35">
                    <c:v>SIPP</c:v>
                  </c:pt>
                  <c:pt idx="37">
                    <c:v>ACS</c:v>
                  </c:pt>
                  <c:pt idx="38">
                    <c:v>CPS-ASEC</c:v>
                  </c:pt>
                  <c:pt idx="39">
                    <c:v>NHIS</c:v>
                  </c:pt>
                  <c:pt idx="40">
                    <c:v>SIPP</c:v>
                  </c:pt>
                </c:lvl>
                <c:lvl>
                  <c:pt idx="0">
                    <c:v>Male</c:v>
                  </c:pt>
                  <c:pt idx="5">
                    <c:v>Female</c:v>
                  </c:pt>
                  <c:pt idx="11">
                    <c:v>White</c:v>
                  </c:pt>
                  <c:pt idx="16">
                    <c:v>Black</c:v>
                  </c:pt>
                  <c:pt idx="21">
                    <c:v>Asian</c:v>
                  </c:pt>
                  <c:pt idx="26">
                    <c:v>Other</c:v>
                  </c:pt>
                  <c:pt idx="32">
                    <c:v>Hispanic</c:v>
                  </c:pt>
                  <c:pt idx="37">
                    <c:v>Non-Hispanic</c:v>
                  </c:pt>
                </c:lvl>
                <c:lvl>
                  <c:pt idx="0">
                    <c:v>Gender</c:v>
                  </c:pt>
                  <c:pt idx="11">
                    <c:v>Race</c:v>
                  </c:pt>
                  <c:pt idx="32">
                    <c:v>Ethnicity</c:v>
                  </c:pt>
                </c:lvl>
              </c:multiLvlStrCache>
            </c:multiLvlStrRef>
          </c:cat>
          <c:val>
            <c:numRef>
              <c:f>'Data Figures_1_2_3'!$L$111:$L$151</c:f>
              <c:numCache>
                <c:formatCode>General</c:formatCode>
                <c:ptCount val="41"/>
                <c:pt idx="2" formatCode="0.00">
                  <c:v>46.976999999999997</c:v>
                </c:pt>
                <c:pt idx="7" formatCode="0.00">
                  <c:v>53.023000000000003</c:v>
                </c:pt>
                <c:pt idx="13" formatCode="0.00">
                  <c:v>82.027000000000001</c:v>
                </c:pt>
                <c:pt idx="18" formatCode="0.00">
                  <c:v>13.513</c:v>
                </c:pt>
                <c:pt idx="23" formatCode="0.00">
                  <c:v>2.9660000000000002</c:v>
                </c:pt>
                <c:pt idx="28" formatCode="0.00">
                  <c:v>1.494</c:v>
                </c:pt>
                <c:pt idx="34" formatCode="0.00">
                  <c:v>9.8949999999999996</c:v>
                </c:pt>
                <c:pt idx="39" formatCode="0.00">
                  <c:v>90.105000000000004</c:v>
                </c:pt>
              </c:numCache>
            </c:numRef>
          </c:val>
        </c:ser>
        <c:ser>
          <c:idx val="3"/>
          <c:order val="3"/>
          <c:tx>
            <c:v>SIPP</c:v>
          </c:tx>
          <c:spPr>
            <a:solidFill>
              <a:schemeClr val="bg1">
                <a:lumMod val="85000"/>
              </a:schemeClr>
            </a:solidFill>
            <a:ln>
              <a:solidFill>
                <a:schemeClr val="tx1"/>
              </a:solidFill>
            </a:ln>
          </c:spPr>
          <c:invertIfNegative val="0"/>
          <c:errBars>
            <c:errBarType val="both"/>
            <c:errValType val="cust"/>
            <c:noEndCap val="0"/>
            <c:plus>
              <c:numRef>
                <c:f>'Data Figures_1_2_3'!$S$111:$S$151</c:f>
                <c:numCache>
                  <c:formatCode>General</c:formatCode>
                  <c:ptCount val="41"/>
                  <c:pt idx="3">
                    <c:v>1.0360000000000014</c:v>
                  </c:pt>
                  <c:pt idx="8">
                    <c:v>1.0360000000000014</c:v>
                  </c:pt>
                  <c:pt idx="14">
                    <c:v>0.96000000000000796</c:v>
                  </c:pt>
                  <c:pt idx="19">
                    <c:v>0.82100000000000151</c:v>
                  </c:pt>
                  <c:pt idx="24">
                    <c:v>0.33399999999999963</c:v>
                  </c:pt>
                  <c:pt idx="29">
                    <c:v>0.43800000000000017</c:v>
                  </c:pt>
                  <c:pt idx="35">
                    <c:v>0.65200000000000102</c:v>
                  </c:pt>
                  <c:pt idx="40">
                    <c:v>0.65200000000000102</c:v>
                  </c:pt>
                </c:numCache>
              </c:numRef>
            </c:plus>
            <c:minus>
              <c:numRef>
                <c:f>'Data Figures_1_2_3'!$S$111:$S$151</c:f>
                <c:numCache>
                  <c:formatCode>General</c:formatCode>
                  <c:ptCount val="41"/>
                  <c:pt idx="3">
                    <c:v>1.0360000000000014</c:v>
                  </c:pt>
                  <c:pt idx="8">
                    <c:v>1.0360000000000014</c:v>
                  </c:pt>
                  <c:pt idx="14">
                    <c:v>0.96000000000000796</c:v>
                  </c:pt>
                  <c:pt idx="19">
                    <c:v>0.82100000000000151</c:v>
                  </c:pt>
                  <c:pt idx="24">
                    <c:v>0.33399999999999963</c:v>
                  </c:pt>
                  <c:pt idx="29">
                    <c:v>0.43800000000000017</c:v>
                  </c:pt>
                  <c:pt idx="35">
                    <c:v>0.65200000000000102</c:v>
                  </c:pt>
                  <c:pt idx="40">
                    <c:v>0.65200000000000102</c:v>
                  </c:pt>
                </c:numCache>
              </c:numRef>
            </c:minus>
          </c:errBars>
          <c:cat>
            <c:multiLvlStrRef>
              <c:f>'Data Figures_1_2_3'!$A$111:$C$151</c:f>
              <c:multiLvlStrCache>
                <c:ptCount val="41"/>
                <c:lvl>
                  <c:pt idx="0">
                    <c:v>ACS</c:v>
                  </c:pt>
                  <c:pt idx="1">
                    <c:v>CPS-ASEC</c:v>
                  </c:pt>
                  <c:pt idx="2">
                    <c:v>NHIS</c:v>
                  </c:pt>
                  <c:pt idx="3">
                    <c:v>SIPP</c:v>
                  </c:pt>
                  <c:pt idx="5">
                    <c:v>ACS</c:v>
                  </c:pt>
                  <c:pt idx="6">
                    <c:v>CPS-ASEC</c:v>
                  </c:pt>
                  <c:pt idx="7">
                    <c:v>NHIS</c:v>
                  </c:pt>
                  <c:pt idx="8">
                    <c:v>SIPP</c:v>
                  </c:pt>
                  <c:pt idx="11">
                    <c:v>ACS</c:v>
                  </c:pt>
                  <c:pt idx="12">
                    <c:v>CPS-ASEC</c:v>
                  </c:pt>
                  <c:pt idx="13">
                    <c:v>NHIS</c:v>
                  </c:pt>
                  <c:pt idx="14">
                    <c:v>SIPP</c:v>
                  </c:pt>
                  <c:pt idx="16">
                    <c:v>ACS</c:v>
                  </c:pt>
                  <c:pt idx="17">
                    <c:v>CPS-ASEC</c:v>
                  </c:pt>
                  <c:pt idx="18">
                    <c:v>NHIS</c:v>
                  </c:pt>
                  <c:pt idx="19">
                    <c:v>SIPP</c:v>
                  </c:pt>
                  <c:pt idx="21">
                    <c:v>ACS</c:v>
                  </c:pt>
                  <c:pt idx="22">
                    <c:v>CPS-ASEC</c:v>
                  </c:pt>
                  <c:pt idx="23">
                    <c:v>NHIS</c:v>
                  </c:pt>
                  <c:pt idx="24">
                    <c:v>SIPP</c:v>
                  </c:pt>
                  <c:pt idx="26">
                    <c:v>ACS</c:v>
                  </c:pt>
                  <c:pt idx="27">
                    <c:v>CPS-ASEC</c:v>
                  </c:pt>
                  <c:pt idx="28">
                    <c:v>NHIS</c:v>
                  </c:pt>
                  <c:pt idx="29">
                    <c:v>SIPP</c:v>
                  </c:pt>
                  <c:pt idx="32">
                    <c:v>ACS</c:v>
                  </c:pt>
                  <c:pt idx="33">
                    <c:v>CPS-ASEC</c:v>
                  </c:pt>
                  <c:pt idx="34">
                    <c:v>NHIS</c:v>
                  </c:pt>
                  <c:pt idx="35">
                    <c:v>SIPP</c:v>
                  </c:pt>
                  <c:pt idx="37">
                    <c:v>ACS</c:v>
                  </c:pt>
                  <c:pt idx="38">
                    <c:v>CPS-ASEC</c:v>
                  </c:pt>
                  <c:pt idx="39">
                    <c:v>NHIS</c:v>
                  </c:pt>
                  <c:pt idx="40">
                    <c:v>SIPP</c:v>
                  </c:pt>
                </c:lvl>
                <c:lvl>
                  <c:pt idx="0">
                    <c:v>Male</c:v>
                  </c:pt>
                  <c:pt idx="5">
                    <c:v>Female</c:v>
                  </c:pt>
                  <c:pt idx="11">
                    <c:v>White</c:v>
                  </c:pt>
                  <c:pt idx="16">
                    <c:v>Black</c:v>
                  </c:pt>
                  <c:pt idx="21">
                    <c:v>Asian</c:v>
                  </c:pt>
                  <c:pt idx="26">
                    <c:v>Other</c:v>
                  </c:pt>
                  <c:pt idx="32">
                    <c:v>Hispanic</c:v>
                  </c:pt>
                  <c:pt idx="37">
                    <c:v>Non-Hispanic</c:v>
                  </c:pt>
                </c:lvl>
                <c:lvl>
                  <c:pt idx="0">
                    <c:v>Gender</c:v>
                  </c:pt>
                  <c:pt idx="11">
                    <c:v>Race</c:v>
                  </c:pt>
                  <c:pt idx="32">
                    <c:v>Ethnicity</c:v>
                  </c:pt>
                </c:lvl>
              </c:multiLvlStrCache>
            </c:multiLvlStrRef>
          </c:cat>
          <c:val>
            <c:numRef>
              <c:f>'Data Figures_1_2_3'!$P$111:$P$151</c:f>
              <c:numCache>
                <c:formatCode>General</c:formatCode>
                <c:ptCount val="41"/>
                <c:pt idx="3" formatCode="0.00">
                  <c:v>46.381</c:v>
                </c:pt>
                <c:pt idx="8" formatCode="0.00">
                  <c:v>53.619</c:v>
                </c:pt>
                <c:pt idx="14" formatCode="0.00">
                  <c:v>80.022000000000006</c:v>
                </c:pt>
                <c:pt idx="19" formatCode="0.00">
                  <c:v>13.05</c:v>
                </c:pt>
                <c:pt idx="24" formatCode="0.00">
                  <c:v>2.6389999999999998</c:v>
                </c:pt>
                <c:pt idx="29" formatCode="0.00">
                  <c:v>4.29</c:v>
                </c:pt>
                <c:pt idx="35" formatCode="0.00">
                  <c:v>9.4540000000000006</c:v>
                </c:pt>
                <c:pt idx="40" formatCode="0.00">
                  <c:v>90.546000000000006</c:v>
                </c:pt>
              </c:numCache>
            </c:numRef>
          </c:val>
        </c:ser>
        <c:dLbls>
          <c:showLegendKey val="0"/>
          <c:showVal val="0"/>
          <c:showCatName val="0"/>
          <c:showSerName val="0"/>
          <c:showPercent val="0"/>
          <c:showBubbleSize val="0"/>
        </c:dLbls>
        <c:gapWidth val="40"/>
        <c:overlap val="100"/>
        <c:axId val="211495064"/>
        <c:axId val="211495456"/>
      </c:barChart>
      <c:catAx>
        <c:axId val="211495064"/>
        <c:scaling>
          <c:orientation val="minMax"/>
        </c:scaling>
        <c:delete val="0"/>
        <c:axPos val="b"/>
        <c:majorGridlines>
          <c:spPr>
            <a:ln w="19050">
              <a:noFill/>
            </a:ln>
          </c:spPr>
        </c:majorGridlines>
        <c:minorGridlines>
          <c:spPr>
            <a:ln>
              <a:noFill/>
            </a:ln>
          </c:spPr>
        </c:minorGridlines>
        <c:title>
          <c:tx>
            <c:rich>
              <a:bodyPr/>
              <a:lstStyle/>
              <a:p>
                <a:pPr>
                  <a:defRPr sz="1500"/>
                </a:pPr>
                <a:r>
                  <a:rPr lang="en-US" sz="1500"/>
                  <a:t>Demographic Factor</a:t>
                </a:r>
              </a:p>
            </c:rich>
          </c:tx>
          <c:layout/>
          <c:overlay val="0"/>
        </c:title>
        <c:numFmt formatCode="General" sourceLinked="0"/>
        <c:majorTickMark val="none"/>
        <c:minorTickMark val="none"/>
        <c:tickLblPos val="low"/>
        <c:spPr>
          <a:noFill/>
          <a:ln w="6350">
            <a:solidFill>
              <a:schemeClr val="tx1"/>
            </a:solidFill>
          </a:ln>
        </c:spPr>
        <c:txPr>
          <a:bodyPr rot="-5400000" vert="horz" anchor="ctr" anchorCtr="0"/>
          <a:lstStyle/>
          <a:p>
            <a:pPr>
              <a:defRPr sz="1300"/>
            </a:pPr>
            <a:endParaRPr lang="en-US"/>
          </a:p>
        </c:txPr>
        <c:crossAx val="211495456"/>
        <c:crosses val="autoZero"/>
        <c:auto val="1"/>
        <c:lblAlgn val="ctr"/>
        <c:lblOffset val="100"/>
        <c:noMultiLvlLbl val="0"/>
      </c:catAx>
      <c:valAx>
        <c:axId val="211495456"/>
        <c:scaling>
          <c:orientation val="minMax"/>
          <c:max val="100"/>
          <c:min val="0"/>
        </c:scaling>
        <c:delete val="0"/>
        <c:axPos val="l"/>
        <c:majorGridlines>
          <c:spPr>
            <a:ln>
              <a:noFill/>
            </a:ln>
          </c:spPr>
        </c:majorGridlines>
        <c:title>
          <c:tx>
            <c:rich>
              <a:bodyPr/>
              <a:lstStyle/>
              <a:p>
                <a:pPr>
                  <a:defRPr sz="1500"/>
                </a:pPr>
                <a:r>
                  <a:rPr lang="en-US" sz="1500"/>
                  <a:t>Weighted</a:t>
                </a:r>
                <a:r>
                  <a:rPr lang="en-US" sz="1500" baseline="0"/>
                  <a:t> P</a:t>
                </a:r>
                <a:r>
                  <a:rPr lang="en-US" sz="1500"/>
                  <a:t>ercentage (95% CI)</a:t>
                </a:r>
              </a:p>
            </c:rich>
          </c:tx>
          <c:layout/>
          <c:overlay val="0"/>
        </c:title>
        <c:numFmt formatCode="0.00" sourceLinked="1"/>
        <c:majorTickMark val="out"/>
        <c:minorTickMark val="none"/>
        <c:tickLblPos val="nextTo"/>
        <c:spPr>
          <a:ln>
            <a:solidFill>
              <a:schemeClr val="tx1"/>
            </a:solidFill>
          </a:ln>
        </c:spPr>
        <c:txPr>
          <a:bodyPr/>
          <a:lstStyle/>
          <a:p>
            <a:pPr>
              <a:defRPr sz="1500"/>
            </a:pPr>
            <a:endParaRPr lang="en-US"/>
          </a:p>
        </c:txPr>
        <c:crossAx val="211495064"/>
        <c:crosses val="autoZero"/>
        <c:crossBetween val="between"/>
        <c:majorUnit val="10"/>
      </c:valAx>
      <c:spPr>
        <a:ln w="9525">
          <a:solidFill>
            <a:sysClr val="windowText" lastClr="000000"/>
          </a:solidFill>
        </a:ln>
      </c:spPr>
    </c:plotArea>
    <c:plotVisOnly val="1"/>
    <c:dispBlanksAs val="gap"/>
    <c:showDLblsOverMax val="0"/>
  </c:chart>
  <c:spPr>
    <a:ln w="25400">
      <a:solidFill>
        <a:schemeClr val="tx1"/>
      </a:solidFill>
    </a:ln>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53476235558911"/>
          <c:y val="3.9951181712761331E-2"/>
          <c:w val="0.87090786693339972"/>
          <c:h val="0.81130604165541476"/>
        </c:manualLayout>
      </c:layout>
      <c:barChart>
        <c:barDir val="col"/>
        <c:grouping val="clustered"/>
        <c:varyColors val="0"/>
        <c:ser>
          <c:idx val="1"/>
          <c:order val="0"/>
          <c:tx>
            <c:v>ACS</c:v>
          </c:tx>
          <c:spPr>
            <a:pattFill prst="ltUpDiag">
              <a:fgClr>
                <a:schemeClr val="tx1"/>
              </a:fgClr>
              <a:bgClr>
                <a:schemeClr val="bg1"/>
              </a:bgClr>
            </a:pattFill>
            <a:ln>
              <a:solidFill>
                <a:schemeClr val="tx1"/>
              </a:solidFill>
            </a:ln>
          </c:spPr>
          <c:invertIfNegative val="0"/>
          <c:errBars>
            <c:errBarType val="both"/>
            <c:errValType val="cust"/>
            <c:noEndCap val="1"/>
            <c:plus>
              <c:numRef>
                <c:f>'Table 3_Figures4_5'!$W$10:$W$16</c:f>
                <c:numCache>
                  <c:formatCode>General</c:formatCode>
                  <c:ptCount val="7"/>
                  <c:pt idx="0">
                    <c:v>0.19090000000000096</c:v>
                  </c:pt>
                  <c:pt idx="1">
                    <c:v>0.22119999999999607</c:v>
                  </c:pt>
                  <c:pt idx="2">
                    <c:v>0.25429999999999353</c:v>
                  </c:pt>
                  <c:pt idx="3">
                    <c:v>0.18769999999999598</c:v>
                  </c:pt>
                  <c:pt idx="4">
                    <c:v>0</c:v>
                  </c:pt>
                  <c:pt idx="5">
                    <c:v>0.23949999999999783</c:v>
                  </c:pt>
                  <c:pt idx="6">
                    <c:v>0.18710000000000093</c:v>
                  </c:pt>
                </c:numCache>
              </c:numRef>
            </c:plus>
            <c:minus>
              <c:numRef>
                <c:f>'Table 3_Figures4_5'!$W$10:$W$16</c:f>
                <c:numCache>
                  <c:formatCode>General</c:formatCode>
                  <c:ptCount val="7"/>
                  <c:pt idx="0">
                    <c:v>0.19090000000000096</c:v>
                  </c:pt>
                  <c:pt idx="1">
                    <c:v>0.22119999999999607</c:v>
                  </c:pt>
                  <c:pt idx="2">
                    <c:v>0.25429999999999353</c:v>
                  </c:pt>
                  <c:pt idx="3">
                    <c:v>0.18769999999999598</c:v>
                  </c:pt>
                  <c:pt idx="4">
                    <c:v>0</c:v>
                  </c:pt>
                  <c:pt idx="5">
                    <c:v>0.23949999999999783</c:v>
                  </c:pt>
                  <c:pt idx="6">
                    <c:v>0.18710000000000093</c:v>
                  </c:pt>
                </c:numCache>
              </c:numRef>
            </c:minus>
          </c:errBars>
          <c:cat>
            <c:strRef>
              <c:f>'Table 3_Figures4_5'!$B$10:$B$16</c:f>
              <c:strCache>
                <c:ptCount val="7"/>
                <c:pt idx="0">
                  <c:v>Education</c:v>
                </c:pt>
                <c:pt idx="1">
                  <c:v>Employment</c:v>
                </c:pt>
                <c:pt idx="2">
                  <c:v>Family Size</c:v>
                </c:pt>
                <c:pt idx="3">
                  <c:v>Health Insurance</c:v>
                </c:pt>
                <c:pt idx="4">
                  <c:v>Health</c:v>
                </c:pt>
                <c:pt idx="5">
                  <c:v>Marital Status</c:v>
                </c:pt>
                <c:pt idx="6">
                  <c:v>Poverty</c:v>
                </c:pt>
              </c:strCache>
            </c:strRef>
          </c:cat>
          <c:val>
            <c:numRef>
              <c:f>'Table 3_Figures4_5'!$C$10:$C$16</c:f>
              <c:numCache>
                <c:formatCode>0.00</c:formatCode>
                <c:ptCount val="7"/>
                <c:pt idx="0">
                  <c:v>-15.229099999999999</c:v>
                </c:pt>
                <c:pt idx="1">
                  <c:v>-44.528800000000004</c:v>
                </c:pt>
                <c:pt idx="2">
                  <c:v>-16.785700000000006</c:v>
                </c:pt>
                <c:pt idx="3">
                  <c:v>8.4476999999999975</c:v>
                </c:pt>
                <c:pt idx="4">
                  <c:v>0</c:v>
                </c:pt>
                <c:pt idx="5">
                  <c:v>-11.610500000000002</c:v>
                </c:pt>
                <c:pt idx="6">
                  <c:v>8.1570999999999998</c:v>
                </c:pt>
              </c:numCache>
            </c:numRef>
          </c:val>
        </c:ser>
        <c:ser>
          <c:idx val="0"/>
          <c:order val="1"/>
          <c:tx>
            <c:v>CPS-ASEC</c:v>
          </c:tx>
          <c:spPr>
            <a:noFill/>
            <a:ln>
              <a:solidFill>
                <a:schemeClr val="tx1"/>
              </a:solidFill>
            </a:ln>
          </c:spPr>
          <c:invertIfNegative val="0"/>
          <c:errBars>
            <c:errBarType val="both"/>
            <c:errValType val="cust"/>
            <c:noEndCap val="1"/>
            <c:plus>
              <c:numRef>
                <c:f>'Table 3_Figures4_5'!$X$10:$X$16</c:f>
                <c:numCache>
                  <c:formatCode>General</c:formatCode>
                  <c:ptCount val="7"/>
                  <c:pt idx="0">
                    <c:v>0.81099999999999817</c:v>
                  </c:pt>
                  <c:pt idx="1">
                    <c:v>0.69970000000000709</c:v>
                  </c:pt>
                  <c:pt idx="2">
                    <c:v>0.94450000000000145</c:v>
                  </c:pt>
                  <c:pt idx="3">
                    <c:v>0.69000000000000128</c:v>
                  </c:pt>
                  <c:pt idx="4">
                    <c:v>0.86710000000000065</c:v>
                  </c:pt>
                  <c:pt idx="5">
                    <c:v>1.0576000000000079</c:v>
                  </c:pt>
                  <c:pt idx="6">
                    <c:v>0.88640000000000185</c:v>
                  </c:pt>
                </c:numCache>
              </c:numRef>
            </c:plus>
            <c:minus>
              <c:numRef>
                <c:f>'Table 3_Figures4_5'!$X$10:$X$16</c:f>
                <c:numCache>
                  <c:formatCode>General</c:formatCode>
                  <c:ptCount val="7"/>
                  <c:pt idx="0">
                    <c:v>0.81099999999999817</c:v>
                  </c:pt>
                  <c:pt idx="1">
                    <c:v>0.69970000000000709</c:v>
                  </c:pt>
                  <c:pt idx="2">
                    <c:v>0.94450000000000145</c:v>
                  </c:pt>
                  <c:pt idx="3">
                    <c:v>0.69000000000000128</c:v>
                  </c:pt>
                  <c:pt idx="4">
                    <c:v>0.86710000000000065</c:v>
                  </c:pt>
                  <c:pt idx="5">
                    <c:v>1.0576000000000079</c:v>
                  </c:pt>
                  <c:pt idx="6">
                    <c:v>0.88640000000000185</c:v>
                  </c:pt>
                </c:numCache>
              </c:numRef>
            </c:minus>
          </c:errBars>
          <c:cat>
            <c:strRef>
              <c:f>'Table 3_Figures4_5'!$B$10:$B$16</c:f>
              <c:strCache>
                <c:ptCount val="7"/>
                <c:pt idx="0">
                  <c:v>Education</c:v>
                </c:pt>
                <c:pt idx="1">
                  <c:v>Employment</c:v>
                </c:pt>
                <c:pt idx="2">
                  <c:v>Family Size</c:v>
                </c:pt>
                <c:pt idx="3">
                  <c:v>Health Insurance</c:v>
                </c:pt>
                <c:pt idx="4">
                  <c:v>Health</c:v>
                </c:pt>
                <c:pt idx="5">
                  <c:v>Marital Status</c:v>
                </c:pt>
                <c:pt idx="6">
                  <c:v>Poverty</c:v>
                </c:pt>
              </c:strCache>
            </c:strRef>
          </c:cat>
          <c:val>
            <c:numRef>
              <c:f>'Table 3_Figures4_5'!$F$10:$F$16</c:f>
              <c:numCache>
                <c:formatCode>0.00</c:formatCode>
                <c:ptCount val="7"/>
                <c:pt idx="0">
                  <c:v>-14.819000000000001</c:v>
                </c:pt>
                <c:pt idx="1">
                  <c:v>-47.400299999999994</c:v>
                </c:pt>
                <c:pt idx="2">
                  <c:v>-20.755499999999998</c:v>
                </c:pt>
                <c:pt idx="3">
                  <c:v>9.7100000000000009</c:v>
                </c:pt>
                <c:pt idx="4">
                  <c:v>-43.922899999999998</c:v>
                </c:pt>
                <c:pt idx="5">
                  <c:v>-12.792399999999994</c:v>
                </c:pt>
                <c:pt idx="6">
                  <c:v>9.0364000000000022</c:v>
                </c:pt>
              </c:numCache>
            </c:numRef>
          </c:val>
        </c:ser>
        <c:ser>
          <c:idx val="2"/>
          <c:order val="2"/>
          <c:tx>
            <c:v>NHIS</c:v>
          </c:tx>
          <c:spPr>
            <a:pattFill prst="pct10">
              <a:fgClr>
                <a:schemeClr val="tx1"/>
              </a:fgClr>
              <a:bgClr>
                <a:schemeClr val="bg1"/>
              </a:bgClr>
            </a:pattFill>
            <a:ln>
              <a:solidFill>
                <a:schemeClr val="tx1"/>
              </a:solidFill>
            </a:ln>
          </c:spPr>
          <c:invertIfNegative val="0"/>
          <c:errBars>
            <c:errBarType val="both"/>
            <c:errValType val="cust"/>
            <c:noEndCap val="1"/>
            <c:plus>
              <c:numRef>
                <c:f>'Table 3_Figures4_5'!$Y$10:$Y$16</c:f>
                <c:numCache>
                  <c:formatCode>General</c:formatCode>
                  <c:ptCount val="7"/>
                  <c:pt idx="0">
                    <c:v>1.2962000000000007</c:v>
                  </c:pt>
                  <c:pt idx="1">
                    <c:v>1.2899999999999991</c:v>
                  </c:pt>
                  <c:pt idx="2">
                    <c:v>1.8017999999999965</c:v>
                  </c:pt>
                  <c:pt idx="3">
                    <c:v>1.1000000000000005</c:v>
                  </c:pt>
                  <c:pt idx="4">
                    <c:v>1.4307999999999979</c:v>
                  </c:pt>
                  <c:pt idx="5">
                    <c:v>1.7138000000000027</c:v>
                  </c:pt>
                  <c:pt idx="6">
                    <c:v>1.6130000000000013</c:v>
                  </c:pt>
                </c:numCache>
              </c:numRef>
            </c:plus>
            <c:minus>
              <c:numRef>
                <c:f>'Table 3_Figures4_5'!$Y$10:$Y$16</c:f>
                <c:numCache>
                  <c:formatCode>General</c:formatCode>
                  <c:ptCount val="7"/>
                  <c:pt idx="0">
                    <c:v>1.2962000000000007</c:v>
                  </c:pt>
                  <c:pt idx="1">
                    <c:v>1.2899999999999991</c:v>
                  </c:pt>
                  <c:pt idx="2">
                    <c:v>1.8017999999999965</c:v>
                  </c:pt>
                  <c:pt idx="3">
                    <c:v>1.1000000000000005</c:v>
                  </c:pt>
                  <c:pt idx="4">
                    <c:v>1.4307999999999979</c:v>
                  </c:pt>
                  <c:pt idx="5">
                    <c:v>1.7138000000000027</c:v>
                  </c:pt>
                  <c:pt idx="6">
                    <c:v>1.6130000000000013</c:v>
                  </c:pt>
                </c:numCache>
              </c:numRef>
            </c:minus>
          </c:errBars>
          <c:val>
            <c:numRef>
              <c:f>'Table 3_Figures4_5'!$I$10:$I$16</c:f>
              <c:numCache>
                <c:formatCode>0.00</c:formatCode>
                <c:ptCount val="7"/>
                <c:pt idx="0">
                  <c:v>-15.063799999999999</c:v>
                </c:pt>
                <c:pt idx="1">
                  <c:v>-43.45</c:v>
                </c:pt>
                <c:pt idx="2">
                  <c:v>-19.208200000000005</c:v>
                </c:pt>
                <c:pt idx="3">
                  <c:v>6.48</c:v>
                </c:pt>
                <c:pt idx="4">
                  <c:v>-44.039200000000001</c:v>
                </c:pt>
                <c:pt idx="5">
                  <c:v>-9.5861999999999981</c:v>
                </c:pt>
                <c:pt idx="6">
                  <c:v>10.033000000000001</c:v>
                </c:pt>
              </c:numCache>
            </c:numRef>
          </c:val>
        </c:ser>
        <c:ser>
          <c:idx val="3"/>
          <c:order val="3"/>
          <c:tx>
            <c:v>SIPP</c:v>
          </c:tx>
          <c:spPr>
            <a:solidFill>
              <a:schemeClr val="bg1">
                <a:lumMod val="85000"/>
              </a:schemeClr>
            </a:solidFill>
            <a:ln>
              <a:solidFill>
                <a:schemeClr val="tx1"/>
              </a:solidFill>
            </a:ln>
          </c:spPr>
          <c:invertIfNegative val="0"/>
          <c:errBars>
            <c:errBarType val="both"/>
            <c:errValType val="cust"/>
            <c:noEndCap val="1"/>
            <c:plus>
              <c:numRef>
                <c:f>'Table 3_Figures4_5'!$Z$10:$Z$16</c:f>
                <c:numCache>
                  <c:formatCode>General</c:formatCode>
                  <c:ptCount val="7"/>
                  <c:pt idx="0">
                    <c:v>1.1009000000000011</c:v>
                  </c:pt>
                  <c:pt idx="1">
                    <c:v>1.1758999999999986</c:v>
                  </c:pt>
                  <c:pt idx="2">
                    <c:v>1.122799999999998</c:v>
                  </c:pt>
                  <c:pt idx="3">
                    <c:v>0.84999999999999964</c:v>
                  </c:pt>
                  <c:pt idx="4">
                    <c:v>1.0858999999999952</c:v>
                  </c:pt>
                  <c:pt idx="5">
                    <c:v>1.2681000000000004</c:v>
                  </c:pt>
                  <c:pt idx="6">
                    <c:v>1.0034000000000001</c:v>
                  </c:pt>
                </c:numCache>
              </c:numRef>
            </c:plus>
            <c:minus>
              <c:numRef>
                <c:f>'Table 3_Figures4_5'!$Z$10:$Z$16</c:f>
                <c:numCache>
                  <c:formatCode>General</c:formatCode>
                  <c:ptCount val="7"/>
                  <c:pt idx="0">
                    <c:v>1.1009000000000011</c:v>
                  </c:pt>
                  <c:pt idx="1">
                    <c:v>1.1758999999999986</c:v>
                  </c:pt>
                  <c:pt idx="2">
                    <c:v>1.122799999999998</c:v>
                  </c:pt>
                  <c:pt idx="3">
                    <c:v>0.84999999999999964</c:v>
                  </c:pt>
                  <c:pt idx="4">
                    <c:v>1.0858999999999952</c:v>
                  </c:pt>
                  <c:pt idx="5">
                    <c:v>1.2681000000000004</c:v>
                  </c:pt>
                  <c:pt idx="6">
                    <c:v>1.0034000000000001</c:v>
                  </c:pt>
                </c:numCache>
              </c:numRef>
            </c:minus>
          </c:errBars>
          <c:val>
            <c:numRef>
              <c:f>'Table 3_Figures4_5'!$L$10:$L$16</c:f>
              <c:numCache>
                <c:formatCode>0.00</c:formatCode>
                <c:ptCount val="7"/>
                <c:pt idx="0">
                  <c:v>-13.5791</c:v>
                </c:pt>
                <c:pt idx="1">
                  <c:v>-42.564100000000003</c:v>
                </c:pt>
                <c:pt idx="2">
                  <c:v>-22.287200000000002</c:v>
                </c:pt>
                <c:pt idx="3">
                  <c:v>8.33</c:v>
                </c:pt>
                <c:pt idx="4">
                  <c:v>-44.984100000000005</c:v>
                </c:pt>
                <c:pt idx="5">
                  <c:v>-10.001899999999999</c:v>
                </c:pt>
                <c:pt idx="6">
                  <c:v>5.9733999999999998</c:v>
                </c:pt>
              </c:numCache>
            </c:numRef>
          </c:val>
        </c:ser>
        <c:dLbls>
          <c:showLegendKey val="0"/>
          <c:showVal val="0"/>
          <c:showCatName val="0"/>
          <c:showSerName val="0"/>
          <c:showPercent val="0"/>
          <c:showBubbleSize val="0"/>
        </c:dLbls>
        <c:gapWidth val="40"/>
        <c:overlap val="-30"/>
        <c:axId val="143687216"/>
        <c:axId val="143522520"/>
      </c:barChart>
      <c:catAx>
        <c:axId val="143687216"/>
        <c:scaling>
          <c:orientation val="minMax"/>
        </c:scaling>
        <c:delete val="0"/>
        <c:axPos val="b"/>
        <c:majorGridlines>
          <c:spPr>
            <a:ln w="19050">
              <a:noFill/>
            </a:ln>
          </c:spPr>
        </c:majorGridlines>
        <c:minorGridlines>
          <c:spPr>
            <a:ln>
              <a:noFill/>
            </a:ln>
          </c:spPr>
        </c:minorGridlines>
        <c:title>
          <c:tx>
            <c:rich>
              <a:bodyPr/>
              <a:lstStyle/>
              <a:p>
                <a:pPr>
                  <a:defRPr sz="1500"/>
                </a:pPr>
                <a:r>
                  <a:rPr lang="en-US" sz="1500"/>
                  <a:t>Social</a:t>
                </a:r>
                <a:r>
                  <a:rPr lang="en-US" sz="1500" baseline="0"/>
                  <a:t> Factor</a:t>
                </a:r>
                <a:endParaRPr lang="en-US" sz="1500"/>
              </a:p>
            </c:rich>
          </c:tx>
          <c:layout/>
          <c:overlay val="0"/>
        </c:title>
        <c:numFmt formatCode="General" sourceLinked="0"/>
        <c:majorTickMark val="none"/>
        <c:minorTickMark val="none"/>
        <c:tickLblPos val="low"/>
        <c:spPr>
          <a:noFill/>
          <a:ln w="9525">
            <a:solidFill>
              <a:schemeClr val="tx1"/>
            </a:solidFill>
          </a:ln>
        </c:spPr>
        <c:txPr>
          <a:bodyPr rot="0" vert="horz" anchor="ctr" anchorCtr="0"/>
          <a:lstStyle/>
          <a:p>
            <a:pPr>
              <a:defRPr sz="1200"/>
            </a:pPr>
            <a:endParaRPr lang="en-US"/>
          </a:p>
        </c:txPr>
        <c:crossAx val="143522520"/>
        <c:crossesAt val="0"/>
        <c:auto val="1"/>
        <c:lblAlgn val="ctr"/>
        <c:lblOffset val="100"/>
        <c:tickMarkSkip val="1"/>
        <c:noMultiLvlLbl val="0"/>
      </c:catAx>
      <c:valAx>
        <c:axId val="143522520"/>
        <c:scaling>
          <c:orientation val="minMax"/>
          <c:max val="15"/>
          <c:min val="-55"/>
        </c:scaling>
        <c:delete val="0"/>
        <c:axPos val="l"/>
        <c:majorGridlines>
          <c:spPr>
            <a:ln>
              <a:noFill/>
            </a:ln>
          </c:spPr>
        </c:majorGridlines>
        <c:title>
          <c:tx>
            <c:rich>
              <a:bodyPr/>
              <a:lstStyle/>
              <a:p>
                <a:pPr>
                  <a:defRPr sz="1500"/>
                </a:pPr>
                <a:r>
                  <a:rPr lang="en-US" sz="1500"/>
                  <a:t>Risk</a:t>
                </a:r>
                <a:r>
                  <a:rPr lang="en-US" sz="1500" baseline="0"/>
                  <a:t> Difference (95% CI)</a:t>
                </a:r>
                <a:endParaRPr lang="en-US" sz="1500"/>
              </a:p>
            </c:rich>
          </c:tx>
          <c:layout/>
          <c:overlay val="0"/>
        </c:title>
        <c:numFmt formatCode="0.00" sourceLinked="1"/>
        <c:majorTickMark val="out"/>
        <c:minorTickMark val="none"/>
        <c:tickLblPos val="nextTo"/>
        <c:spPr>
          <a:ln>
            <a:solidFill>
              <a:schemeClr val="tx1"/>
            </a:solidFill>
          </a:ln>
        </c:spPr>
        <c:txPr>
          <a:bodyPr/>
          <a:lstStyle/>
          <a:p>
            <a:pPr>
              <a:defRPr sz="1500"/>
            </a:pPr>
            <a:endParaRPr lang="en-US"/>
          </a:p>
        </c:txPr>
        <c:crossAx val="143687216"/>
        <c:crosses val="autoZero"/>
        <c:crossBetween val="between"/>
        <c:majorUnit val="5"/>
      </c:valAx>
      <c:spPr>
        <a:ln>
          <a:solidFill>
            <a:schemeClr val="tx1"/>
          </a:solidFill>
        </a:ln>
      </c:spPr>
    </c:plotArea>
    <c:legend>
      <c:legendPos val="r"/>
      <c:layout>
        <c:manualLayout>
          <c:xMode val="edge"/>
          <c:yMode val="edge"/>
          <c:x val="0.83023040808222126"/>
          <c:y val="0.57340705973328931"/>
          <c:w val="0.11842636295192727"/>
          <c:h val="0.21907983724497579"/>
        </c:manualLayout>
      </c:layout>
      <c:overlay val="0"/>
      <c:spPr>
        <a:ln>
          <a:solidFill>
            <a:schemeClr val="tx1"/>
          </a:solidFill>
        </a:ln>
      </c:spPr>
      <c:txPr>
        <a:bodyPr/>
        <a:lstStyle/>
        <a:p>
          <a:pPr>
            <a:defRPr sz="1200"/>
          </a:pPr>
          <a:endParaRPr lang="en-US"/>
        </a:p>
      </c:txPr>
    </c:legend>
    <c:plotVisOnly val="1"/>
    <c:dispBlanksAs val="gap"/>
    <c:showDLblsOverMax val="0"/>
  </c:chart>
  <c:spPr>
    <a:ln w="25400">
      <a:solidFill>
        <a:schemeClr val="tx1"/>
      </a:solid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430403516633591"/>
          <c:y val="4.3996013951170899E-2"/>
          <c:w val="0.85027580927384083"/>
          <c:h val="0.67168100624193272"/>
        </c:manualLayout>
      </c:layout>
      <c:lineChart>
        <c:grouping val="standard"/>
        <c:varyColors val="0"/>
        <c:ser>
          <c:idx val="1"/>
          <c:order val="0"/>
          <c:tx>
            <c:v>ACS</c:v>
          </c:tx>
          <c:spPr>
            <a:ln>
              <a:noFill/>
            </a:ln>
          </c:spPr>
          <c:marker>
            <c:symbol val="circle"/>
            <c:size val="2"/>
            <c:spPr>
              <a:solidFill>
                <a:schemeClr val="tx1"/>
              </a:solidFill>
              <a:ln>
                <a:solidFill>
                  <a:schemeClr val="tx1"/>
                </a:solidFill>
              </a:ln>
            </c:spPr>
          </c:marker>
          <c:dPt>
            <c:idx val="12"/>
            <c:marker>
              <c:spPr>
                <a:noFill/>
                <a:ln>
                  <a:noFill/>
                </a:ln>
              </c:spPr>
            </c:marker>
            <c:bubble3D val="0"/>
          </c:dPt>
          <c:errBars>
            <c:errDir val="y"/>
            <c:errBarType val="both"/>
            <c:errValType val="cust"/>
            <c:noEndCap val="0"/>
            <c:plus>
              <c:numRef>
                <c:f>'Table 3_Figures4_5'!$Q$27:$Q$47</c:f>
                <c:numCache>
                  <c:formatCode>General</c:formatCode>
                  <c:ptCount val="21"/>
                  <c:pt idx="0">
                    <c:v>5.6000000000000494E-3</c:v>
                  </c:pt>
                  <c:pt idx="4">
                    <c:v>3.0000000000000027E-3</c:v>
                  </c:pt>
                  <c:pt idx="8">
                    <c:v>4.9000000000000155E-3</c:v>
                  </c:pt>
                  <c:pt idx="12">
                    <c:v>0</c:v>
                  </c:pt>
                  <c:pt idx="16">
                    <c:v>4.3999999999999595E-3</c:v>
                  </c:pt>
                </c:numCache>
              </c:numRef>
            </c:plus>
            <c:minus>
              <c:numRef>
                <c:f>'Table 3_Figures4_5'!$Q$27:$Q$47</c:f>
                <c:numCache>
                  <c:formatCode>General</c:formatCode>
                  <c:ptCount val="21"/>
                  <c:pt idx="0">
                    <c:v>5.6000000000000494E-3</c:v>
                  </c:pt>
                  <c:pt idx="4">
                    <c:v>3.0000000000000027E-3</c:v>
                  </c:pt>
                  <c:pt idx="8">
                    <c:v>4.9000000000000155E-3</c:v>
                  </c:pt>
                  <c:pt idx="12">
                    <c:v>0</c:v>
                  </c:pt>
                  <c:pt idx="16">
                    <c:v>4.3999999999999595E-3</c:v>
                  </c:pt>
                </c:numCache>
              </c:numRef>
            </c:minus>
          </c:errBars>
          <c:cat>
            <c:multiLvlStrRef>
              <c:f>'Table 3_Figures4_5'!$A$27:$B$46</c:f>
              <c:multiLvlStrCache>
                <c:ptCount val="20"/>
                <c:lvl>
                  <c:pt idx="0">
                    <c:v>ACS</c:v>
                  </c:pt>
                  <c:pt idx="1">
                    <c:v>CPS-ASEC</c:v>
                  </c:pt>
                  <c:pt idx="2">
                    <c:v>NHIS</c:v>
                  </c:pt>
                  <c:pt idx="3">
                    <c:v>SIPP</c:v>
                  </c:pt>
                  <c:pt idx="4">
                    <c:v>ACS</c:v>
                  </c:pt>
                  <c:pt idx="5">
                    <c:v>CPS-ASEC</c:v>
                  </c:pt>
                  <c:pt idx="6">
                    <c:v>NHIS</c:v>
                  </c:pt>
                  <c:pt idx="7">
                    <c:v>SIPP</c:v>
                  </c:pt>
                  <c:pt idx="8">
                    <c:v>ACS</c:v>
                  </c:pt>
                  <c:pt idx="9">
                    <c:v>CPS-ASEC</c:v>
                  </c:pt>
                  <c:pt idx="10">
                    <c:v>NHIS</c:v>
                  </c:pt>
                  <c:pt idx="11">
                    <c:v>SIPP</c:v>
                  </c:pt>
                  <c:pt idx="12">
                    <c:v>ACS</c:v>
                  </c:pt>
                  <c:pt idx="13">
                    <c:v>CPS-ASEC</c:v>
                  </c:pt>
                  <c:pt idx="14">
                    <c:v>NHIS</c:v>
                  </c:pt>
                  <c:pt idx="15">
                    <c:v>SIPP</c:v>
                  </c:pt>
                  <c:pt idx="16">
                    <c:v>ACS</c:v>
                  </c:pt>
                  <c:pt idx="17">
                    <c:v>CPS-ASEC</c:v>
                  </c:pt>
                  <c:pt idx="18">
                    <c:v>NHIS</c:v>
                  </c:pt>
                  <c:pt idx="19">
                    <c:v>SIPP</c:v>
                  </c:pt>
                </c:lvl>
                <c:lvl>
                  <c:pt idx="0">
                    <c:v>Education</c:v>
                  </c:pt>
                  <c:pt idx="4">
                    <c:v>Employment</c:v>
                  </c:pt>
                  <c:pt idx="8">
                    <c:v>Family Size</c:v>
                  </c:pt>
                  <c:pt idx="12">
                    <c:v>Health</c:v>
                  </c:pt>
                  <c:pt idx="16">
                    <c:v>Marital Status</c:v>
                  </c:pt>
                </c:lvl>
              </c:multiLvlStrCache>
            </c:multiLvlStrRef>
          </c:cat>
          <c:val>
            <c:numRef>
              <c:f>'Table 3_Figures4_5'!$C$27:$C$46</c:f>
              <c:numCache>
                <c:formatCode>General</c:formatCode>
                <c:ptCount val="20"/>
                <c:pt idx="0" formatCode="0.00">
                  <c:v>0.46750000000000003</c:v>
                </c:pt>
                <c:pt idx="4" formatCode="0.00">
                  <c:v>0.32869999999999999</c:v>
                </c:pt>
                <c:pt idx="8" formatCode="0.00">
                  <c:v>0.66300000000000003</c:v>
                </c:pt>
                <c:pt idx="12" formatCode="0.00">
                  <c:v>0</c:v>
                </c:pt>
                <c:pt idx="16" formatCode="0.00">
                  <c:v>0.78139999999999998</c:v>
                </c:pt>
              </c:numCache>
            </c:numRef>
          </c:val>
          <c:smooth val="0"/>
        </c:ser>
        <c:ser>
          <c:idx val="0"/>
          <c:order val="1"/>
          <c:tx>
            <c:v>CPS-ASEC</c:v>
          </c:tx>
          <c:spPr>
            <a:ln>
              <a:noFill/>
            </a:ln>
          </c:spPr>
          <c:marker>
            <c:symbol val="square"/>
            <c:size val="5"/>
            <c:spPr>
              <a:noFill/>
              <a:ln>
                <a:solidFill>
                  <a:schemeClr val="tx1"/>
                </a:solidFill>
              </a:ln>
            </c:spPr>
          </c:marker>
          <c:errBars>
            <c:errDir val="y"/>
            <c:errBarType val="both"/>
            <c:errValType val="cust"/>
            <c:noEndCap val="0"/>
            <c:plus>
              <c:numRef>
                <c:f>'Table 3_Figures4_5'!$R$27:$R$47</c:f>
                <c:numCache>
                  <c:formatCode>General</c:formatCode>
                  <c:ptCount val="21"/>
                  <c:pt idx="1">
                    <c:v>2.4499999999999966E-2</c:v>
                  </c:pt>
                  <c:pt idx="5">
                    <c:v>9.6999999999999864E-3</c:v>
                  </c:pt>
                  <c:pt idx="9">
                    <c:v>1.9299999999999984E-2</c:v>
                  </c:pt>
                  <c:pt idx="12">
                    <c:v>0</c:v>
                  </c:pt>
                  <c:pt idx="13">
                    <c:v>1.21E-2</c:v>
                  </c:pt>
                  <c:pt idx="17">
                    <c:v>1.859999999999995E-2</c:v>
                  </c:pt>
                </c:numCache>
              </c:numRef>
            </c:plus>
            <c:minus>
              <c:numRef>
                <c:f>'Table 3_Figures4_5'!$R$27:$R$47</c:f>
                <c:numCache>
                  <c:formatCode>General</c:formatCode>
                  <c:ptCount val="21"/>
                  <c:pt idx="1">
                    <c:v>2.4499999999999966E-2</c:v>
                  </c:pt>
                  <c:pt idx="5">
                    <c:v>9.6999999999999864E-3</c:v>
                  </c:pt>
                  <c:pt idx="9">
                    <c:v>1.9299999999999984E-2</c:v>
                  </c:pt>
                  <c:pt idx="12">
                    <c:v>0</c:v>
                  </c:pt>
                  <c:pt idx="13">
                    <c:v>1.21E-2</c:v>
                  </c:pt>
                  <c:pt idx="17">
                    <c:v>1.859999999999995E-2</c:v>
                  </c:pt>
                </c:numCache>
              </c:numRef>
            </c:minus>
          </c:errBars>
          <c:cat>
            <c:multiLvlStrRef>
              <c:f>'Table 3_Figures4_5'!$A$27:$B$46</c:f>
              <c:multiLvlStrCache>
                <c:ptCount val="20"/>
                <c:lvl>
                  <c:pt idx="0">
                    <c:v>ACS</c:v>
                  </c:pt>
                  <c:pt idx="1">
                    <c:v>CPS-ASEC</c:v>
                  </c:pt>
                  <c:pt idx="2">
                    <c:v>NHIS</c:v>
                  </c:pt>
                  <c:pt idx="3">
                    <c:v>SIPP</c:v>
                  </c:pt>
                  <c:pt idx="4">
                    <c:v>ACS</c:v>
                  </c:pt>
                  <c:pt idx="5">
                    <c:v>CPS-ASEC</c:v>
                  </c:pt>
                  <c:pt idx="6">
                    <c:v>NHIS</c:v>
                  </c:pt>
                  <c:pt idx="7">
                    <c:v>SIPP</c:v>
                  </c:pt>
                  <c:pt idx="8">
                    <c:v>ACS</c:v>
                  </c:pt>
                  <c:pt idx="9">
                    <c:v>CPS-ASEC</c:v>
                  </c:pt>
                  <c:pt idx="10">
                    <c:v>NHIS</c:v>
                  </c:pt>
                  <c:pt idx="11">
                    <c:v>SIPP</c:v>
                  </c:pt>
                  <c:pt idx="12">
                    <c:v>ACS</c:v>
                  </c:pt>
                  <c:pt idx="13">
                    <c:v>CPS-ASEC</c:v>
                  </c:pt>
                  <c:pt idx="14">
                    <c:v>NHIS</c:v>
                  </c:pt>
                  <c:pt idx="15">
                    <c:v>SIPP</c:v>
                  </c:pt>
                  <c:pt idx="16">
                    <c:v>ACS</c:v>
                  </c:pt>
                  <c:pt idx="17">
                    <c:v>CPS-ASEC</c:v>
                  </c:pt>
                  <c:pt idx="18">
                    <c:v>NHIS</c:v>
                  </c:pt>
                  <c:pt idx="19">
                    <c:v>SIPP</c:v>
                  </c:pt>
                </c:lvl>
                <c:lvl>
                  <c:pt idx="0">
                    <c:v>Education</c:v>
                  </c:pt>
                  <c:pt idx="4">
                    <c:v>Employment</c:v>
                  </c:pt>
                  <c:pt idx="8">
                    <c:v>Family Size</c:v>
                  </c:pt>
                  <c:pt idx="12">
                    <c:v>Health</c:v>
                  </c:pt>
                  <c:pt idx="16">
                    <c:v>Marital Status</c:v>
                  </c:pt>
                </c:lvl>
              </c:multiLvlStrCache>
            </c:multiLvlStrRef>
          </c:cat>
          <c:val>
            <c:numRef>
              <c:f>'Table 3_Figures4_5'!$F$27:$F$46</c:f>
              <c:numCache>
                <c:formatCode>0.00</c:formatCode>
                <c:ptCount val="20"/>
                <c:pt idx="1">
                  <c:v>0.49769999999999998</c:v>
                </c:pt>
                <c:pt idx="5">
                  <c:v>0.27289999999999998</c:v>
                </c:pt>
                <c:pt idx="9">
                  <c:v>0.54400000000000004</c:v>
                </c:pt>
                <c:pt idx="13">
                  <c:v>0.30109999999999998</c:v>
                </c:pt>
                <c:pt idx="17">
                  <c:v>0.76719999999999999</c:v>
                </c:pt>
              </c:numCache>
            </c:numRef>
          </c:val>
          <c:smooth val="0"/>
        </c:ser>
        <c:ser>
          <c:idx val="2"/>
          <c:order val="2"/>
          <c:tx>
            <c:v>NHIS</c:v>
          </c:tx>
          <c:spPr>
            <a:ln>
              <a:noFill/>
            </a:ln>
          </c:spPr>
          <c:marker>
            <c:symbol val="triangle"/>
            <c:size val="5"/>
            <c:spPr>
              <a:solidFill>
                <a:schemeClr val="tx1"/>
              </a:solidFill>
              <a:ln>
                <a:solidFill>
                  <a:schemeClr val="tx1"/>
                </a:solidFill>
              </a:ln>
            </c:spPr>
          </c:marker>
          <c:errBars>
            <c:errDir val="y"/>
            <c:errBarType val="both"/>
            <c:errValType val="cust"/>
            <c:noEndCap val="0"/>
            <c:plus>
              <c:numRef>
                <c:f>'Table 3_Figures4_5'!$S$27:$S$47</c:f>
                <c:numCache>
                  <c:formatCode>General</c:formatCode>
                  <c:ptCount val="21"/>
                  <c:pt idx="2">
                    <c:v>3.6399999999999988E-2</c:v>
                  </c:pt>
                  <c:pt idx="6">
                    <c:v>1.7600000000000005E-2</c:v>
                  </c:pt>
                  <c:pt idx="10">
                    <c:v>3.1499999999999972E-2</c:v>
                  </c:pt>
                  <c:pt idx="13">
                    <c:v>0</c:v>
                  </c:pt>
                  <c:pt idx="14">
                    <c:v>1.9899999999999973E-2</c:v>
                  </c:pt>
                  <c:pt idx="18">
                    <c:v>2.8900000000000037E-2</c:v>
                  </c:pt>
                </c:numCache>
              </c:numRef>
            </c:plus>
            <c:minus>
              <c:numRef>
                <c:f>'Table 3_Figures4_5'!$S$27:$S$47</c:f>
                <c:numCache>
                  <c:formatCode>General</c:formatCode>
                  <c:ptCount val="21"/>
                  <c:pt idx="2">
                    <c:v>3.6399999999999988E-2</c:v>
                  </c:pt>
                  <c:pt idx="6">
                    <c:v>1.7600000000000005E-2</c:v>
                  </c:pt>
                  <c:pt idx="10">
                    <c:v>3.1499999999999972E-2</c:v>
                  </c:pt>
                  <c:pt idx="13">
                    <c:v>0</c:v>
                  </c:pt>
                  <c:pt idx="14">
                    <c:v>1.9899999999999973E-2</c:v>
                  </c:pt>
                  <c:pt idx="18">
                    <c:v>2.8900000000000037E-2</c:v>
                  </c:pt>
                </c:numCache>
              </c:numRef>
            </c:minus>
          </c:errBars>
          <c:cat>
            <c:multiLvlStrRef>
              <c:f>'Table 3_Figures4_5'!$A$27:$B$46</c:f>
              <c:multiLvlStrCache>
                <c:ptCount val="20"/>
                <c:lvl>
                  <c:pt idx="0">
                    <c:v>ACS</c:v>
                  </c:pt>
                  <c:pt idx="1">
                    <c:v>CPS-ASEC</c:v>
                  </c:pt>
                  <c:pt idx="2">
                    <c:v>NHIS</c:v>
                  </c:pt>
                  <c:pt idx="3">
                    <c:v>SIPP</c:v>
                  </c:pt>
                  <c:pt idx="4">
                    <c:v>ACS</c:v>
                  </c:pt>
                  <c:pt idx="5">
                    <c:v>CPS-ASEC</c:v>
                  </c:pt>
                  <c:pt idx="6">
                    <c:v>NHIS</c:v>
                  </c:pt>
                  <c:pt idx="7">
                    <c:v>SIPP</c:v>
                  </c:pt>
                  <c:pt idx="8">
                    <c:v>ACS</c:v>
                  </c:pt>
                  <c:pt idx="9">
                    <c:v>CPS-ASEC</c:v>
                  </c:pt>
                  <c:pt idx="10">
                    <c:v>NHIS</c:v>
                  </c:pt>
                  <c:pt idx="11">
                    <c:v>SIPP</c:v>
                  </c:pt>
                  <c:pt idx="12">
                    <c:v>ACS</c:v>
                  </c:pt>
                  <c:pt idx="13">
                    <c:v>CPS-ASEC</c:v>
                  </c:pt>
                  <c:pt idx="14">
                    <c:v>NHIS</c:v>
                  </c:pt>
                  <c:pt idx="15">
                    <c:v>SIPP</c:v>
                  </c:pt>
                  <c:pt idx="16">
                    <c:v>ACS</c:v>
                  </c:pt>
                  <c:pt idx="17">
                    <c:v>CPS-ASEC</c:v>
                  </c:pt>
                  <c:pt idx="18">
                    <c:v>NHIS</c:v>
                  </c:pt>
                  <c:pt idx="19">
                    <c:v>SIPP</c:v>
                  </c:pt>
                </c:lvl>
                <c:lvl>
                  <c:pt idx="0">
                    <c:v>Education</c:v>
                  </c:pt>
                  <c:pt idx="4">
                    <c:v>Employment</c:v>
                  </c:pt>
                  <c:pt idx="8">
                    <c:v>Family Size</c:v>
                  </c:pt>
                  <c:pt idx="12">
                    <c:v>Health</c:v>
                  </c:pt>
                  <c:pt idx="16">
                    <c:v>Marital Status</c:v>
                  </c:pt>
                </c:lvl>
              </c:multiLvlStrCache>
            </c:multiLvlStrRef>
          </c:cat>
          <c:val>
            <c:numRef>
              <c:f>'Table 3_Figures4_5'!$I$27:$I$46</c:f>
              <c:numCache>
                <c:formatCode>General</c:formatCode>
                <c:ptCount val="20"/>
                <c:pt idx="2" formatCode="0.00">
                  <c:v>0.4995</c:v>
                </c:pt>
                <c:pt idx="6" formatCode="0.00">
                  <c:v>0.36399999999999999</c:v>
                </c:pt>
                <c:pt idx="10" formatCode="0.00">
                  <c:v>0.63500000000000001</c:v>
                </c:pt>
                <c:pt idx="14" formatCode="0.00">
                  <c:v>0.34789999999999999</c:v>
                </c:pt>
                <c:pt idx="18" formatCode="0.00">
                  <c:v>0.82940000000000003</c:v>
                </c:pt>
              </c:numCache>
            </c:numRef>
          </c:val>
          <c:smooth val="0"/>
        </c:ser>
        <c:ser>
          <c:idx val="3"/>
          <c:order val="3"/>
          <c:tx>
            <c:v>SIPP</c:v>
          </c:tx>
          <c:spPr>
            <a:ln>
              <a:noFill/>
            </a:ln>
          </c:spPr>
          <c:marker>
            <c:symbol val="diamond"/>
            <c:size val="5"/>
            <c:spPr>
              <a:solidFill>
                <a:schemeClr val="tx1"/>
              </a:solidFill>
              <a:ln>
                <a:solidFill>
                  <a:schemeClr val="tx1"/>
                </a:solidFill>
              </a:ln>
            </c:spPr>
          </c:marker>
          <c:errBars>
            <c:errDir val="y"/>
            <c:errBarType val="both"/>
            <c:errValType val="cust"/>
            <c:noEndCap val="0"/>
            <c:plus>
              <c:numRef>
                <c:f>'Table 3_Figures4_5'!$T$27:$T$47</c:f>
                <c:numCache>
                  <c:formatCode>General</c:formatCode>
                  <c:ptCount val="21"/>
                  <c:pt idx="3">
                    <c:v>3.3599999999999963E-2</c:v>
                  </c:pt>
                  <c:pt idx="7">
                    <c:v>1.6500000000000015E-2</c:v>
                  </c:pt>
                  <c:pt idx="11">
                    <c:v>2.0199999999999996E-2</c:v>
                  </c:pt>
                  <c:pt idx="14">
                    <c:v>0</c:v>
                  </c:pt>
                  <c:pt idx="15">
                    <c:v>1.5100000000000002E-2</c:v>
                  </c:pt>
                  <c:pt idx="19">
                    <c:v>2.2199999999999998E-2</c:v>
                  </c:pt>
                </c:numCache>
              </c:numRef>
            </c:plus>
            <c:minus>
              <c:numRef>
                <c:f>'Table 3_Figures4_5'!$T$27:$T$47</c:f>
                <c:numCache>
                  <c:formatCode>General</c:formatCode>
                  <c:ptCount val="21"/>
                  <c:pt idx="3">
                    <c:v>3.3599999999999963E-2</c:v>
                  </c:pt>
                  <c:pt idx="7">
                    <c:v>1.6500000000000015E-2</c:v>
                  </c:pt>
                  <c:pt idx="11">
                    <c:v>2.0199999999999996E-2</c:v>
                  </c:pt>
                  <c:pt idx="14">
                    <c:v>0</c:v>
                  </c:pt>
                  <c:pt idx="15">
                    <c:v>1.5100000000000002E-2</c:v>
                  </c:pt>
                  <c:pt idx="19">
                    <c:v>2.2199999999999998E-2</c:v>
                  </c:pt>
                </c:numCache>
              </c:numRef>
            </c:minus>
          </c:errBars>
          <c:cat>
            <c:multiLvlStrRef>
              <c:f>'Table 3_Figures4_5'!$A$27:$B$46</c:f>
              <c:multiLvlStrCache>
                <c:ptCount val="20"/>
                <c:lvl>
                  <c:pt idx="0">
                    <c:v>ACS</c:v>
                  </c:pt>
                  <c:pt idx="1">
                    <c:v>CPS-ASEC</c:v>
                  </c:pt>
                  <c:pt idx="2">
                    <c:v>NHIS</c:v>
                  </c:pt>
                  <c:pt idx="3">
                    <c:v>SIPP</c:v>
                  </c:pt>
                  <c:pt idx="4">
                    <c:v>ACS</c:v>
                  </c:pt>
                  <c:pt idx="5">
                    <c:v>CPS-ASEC</c:v>
                  </c:pt>
                  <c:pt idx="6">
                    <c:v>NHIS</c:v>
                  </c:pt>
                  <c:pt idx="7">
                    <c:v>SIPP</c:v>
                  </c:pt>
                  <c:pt idx="8">
                    <c:v>ACS</c:v>
                  </c:pt>
                  <c:pt idx="9">
                    <c:v>CPS-ASEC</c:v>
                  </c:pt>
                  <c:pt idx="10">
                    <c:v>NHIS</c:v>
                  </c:pt>
                  <c:pt idx="11">
                    <c:v>SIPP</c:v>
                  </c:pt>
                  <c:pt idx="12">
                    <c:v>ACS</c:v>
                  </c:pt>
                  <c:pt idx="13">
                    <c:v>CPS-ASEC</c:v>
                  </c:pt>
                  <c:pt idx="14">
                    <c:v>NHIS</c:v>
                  </c:pt>
                  <c:pt idx="15">
                    <c:v>SIPP</c:v>
                  </c:pt>
                  <c:pt idx="16">
                    <c:v>ACS</c:v>
                  </c:pt>
                  <c:pt idx="17">
                    <c:v>CPS-ASEC</c:v>
                  </c:pt>
                  <c:pt idx="18">
                    <c:v>NHIS</c:v>
                  </c:pt>
                  <c:pt idx="19">
                    <c:v>SIPP</c:v>
                  </c:pt>
                </c:lvl>
                <c:lvl>
                  <c:pt idx="0">
                    <c:v>Education</c:v>
                  </c:pt>
                  <c:pt idx="4">
                    <c:v>Employment</c:v>
                  </c:pt>
                  <c:pt idx="8">
                    <c:v>Family Size</c:v>
                  </c:pt>
                  <c:pt idx="12">
                    <c:v>Health</c:v>
                  </c:pt>
                  <c:pt idx="16">
                    <c:v>Marital Status</c:v>
                  </c:pt>
                </c:lvl>
              </c:multiLvlStrCache>
            </c:multiLvlStrRef>
          </c:cat>
          <c:val>
            <c:numRef>
              <c:f>'Table 3_Figures4_5'!$L$27:$L$46</c:f>
              <c:numCache>
                <c:formatCode>General</c:formatCode>
                <c:ptCount val="20"/>
                <c:pt idx="3" formatCode="0.00">
                  <c:v>0.53469999999999995</c:v>
                </c:pt>
                <c:pt idx="7" formatCode="0.00">
                  <c:v>0.35510000000000003</c:v>
                </c:pt>
                <c:pt idx="11" formatCode="0.00">
                  <c:v>0.57709999999999995</c:v>
                </c:pt>
                <c:pt idx="15" formatCode="0.00">
                  <c:v>0.32429999999999998</c:v>
                </c:pt>
                <c:pt idx="19" formatCode="0.00">
                  <c:v>0.81669999999999998</c:v>
                </c:pt>
              </c:numCache>
            </c:numRef>
          </c:val>
          <c:smooth val="0"/>
        </c:ser>
        <c:dLbls>
          <c:showLegendKey val="0"/>
          <c:showVal val="0"/>
          <c:showCatName val="0"/>
          <c:showSerName val="0"/>
          <c:showPercent val="0"/>
          <c:showBubbleSize val="0"/>
        </c:dLbls>
        <c:marker val="1"/>
        <c:smooth val="0"/>
        <c:axId val="144174472"/>
        <c:axId val="143772632"/>
      </c:lineChart>
      <c:catAx>
        <c:axId val="144174472"/>
        <c:scaling>
          <c:orientation val="minMax"/>
        </c:scaling>
        <c:delete val="0"/>
        <c:axPos val="b"/>
        <c:majorGridlines>
          <c:spPr>
            <a:ln w="19050">
              <a:noFill/>
            </a:ln>
          </c:spPr>
        </c:majorGridlines>
        <c:minorGridlines>
          <c:spPr>
            <a:ln>
              <a:noFill/>
            </a:ln>
          </c:spPr>
        </c:minorGridlines>
        <c:title>
          <c:tx>
            <c:rich>
              <a:bodyPr/>
              <a:lstStyle/>
              <a:p>
                <a:pPr>
                  <a:defRPr sz="1500"/>
                </a:pPr>
                <a:r>
                  <a:rPr lang="en-US" sz="1500"/>
                  <a:t>Social</a:t>
                </a:r>
                <a:r>
                  <a:rPr lang="en-US" sz="1500" baseline="0"/>
                  <a:t> Factor</a:t>
                </a:r>
                <a:endParaRPr lang="en-US" sz="1500"/>
              </a:p>
            </c:rich>
          </c:tx>
          <c:layout>
            <c:manualLayout>
              <c:xMode val="edge"/>
              <c:yMode val="edge"/>
              <c:x val="0.4618837889166294"/>
              <c:y val="0.92448928749377179"/>
            </c:manualLayout>
          </c:layout>
          <c:overlay val="0"/>
        </c:title>
        <c:numFmt formatCode="General" sourceLinked="1"/>
        <c:majorTickMark val="none"/>
        <c:minorTickMark val="none"/>
        <c:tickLblPos val="low"/>
        <c:spPr>
          <a:noFill/>
          <a:ln w="9525">
            <a:solidFill>
              <a:schemeClr val="tx1"/>
            </a:solidFill>
          </a:ln>
        </c:spPr>
        <c:txPr>
          <a:bodyPr rot="-5400000" vert="horz" anchor="ctr" anchorCtr="0"/>
          <a:lstStyle/>
          <a:p>
            <a:pPr>
              <a:defRPr sz="1100"/>
            </a:pPr>
            <a:endParaRPr lang="en-US"/>
          </a:p>
        </c:txPr>
        <c:crossAx val="143772632"/>
        <c:crosses val="autoZero"/>
        <c:auto val="1"/>
        <c:lblAlgn val="ctr"/>
        <c:lblOffset val="100"/>
        <c:noMultiLvlLbl val="0"/>
      </c:catAx>
      <c:valAx>
        <c:axId val="143772632"/>
        <c:scaling>
          <c:orientation val="minMax"/>
          <c:max val="1"/>
          <c:min val="0"/>
        </c:scaling>
        <c:delete val="0"/>
        <c:axPos val="l"/>
        <c:majorGridlines>
          <c:spPr>
            <a:ln>
              <a:noFill/>
            </a:ln>
          </c:spPr>
        </c:majorGridlines>
        <c:title>
          <c:tx>
            <c:rich>
              <a:bodyPr/>
              <a:lstStyle/>
              <a:p>
                <a:pPr>
                  <a:defRPr sz="1500"/>
                </a:pPr>
                <a:r>
                  <a:rPr lang="en-US" sz="1500"/>
                  <a:t>Risk Ratios (95%</a:t>
                </a:r>
                <a:r>
                  <a:rPr lang="en-US" sz="1500" baseline="0"/>
                  <a:t> CI)</a:t>
                </a:r>
                <a:endParaRPr lang="en-US" sz="1500"/>
              </a:p>
            </c:rich>
          </c:tx>
          <c:layout/>
          <c:overlay val="0"/>
        </c:title>
        <c:numFmt formatCode="0.0" sourceLinked="0"/>
        <c:majorTickMark val="out"/>
        <c:minorTickMark val="none"/>
        <c:tickLblPos val="nextTo"/>
        <c:spPr>
          <a:ln/>
        </c:spPr>
        <c:txPr>
          <a:bodyPr/>
          <a:lstStyle/>
          <a:p>
            <a:pPr>
              <a:defRPr sz="1500"/>
            </a:pPr>
            <a:endParaRPr lang="en-US"/>
          </a:p>
        </c:txPr>
        <c:crossAx val="144174472"/>
        <c:crosses val="autoZero"/>
        <c:crossBetween val="between"/>
      </c:valAx>
      <c:spPr>
        <a:ln>
          <a:solidFill>
            <a:schemeClr val="tx1">
              <a:tint val="75000"/>
            </a:schemeClr>
          </a:solidFill>
        </a:ln>
      </c:spPr>
    </c:plotArea>
    <c:plotVisOnly val="1"/>
    <c:dispBlanksAs val="gap"/>
    <c:showDLblsOverMax val="0"/>
  </c:chart>
  <c:spPr>
    <a:noFill/>
    <a:ln w="25400">
      <a:noFill/>
    </a:ln>
  </c:sp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0925177831031986"/>
          <c:y val="2.3878353234014764E-2"/>
          <c:w val="0.5372955138919655"/>
          <c:h val="0.68585907839501725"/>
        </c:manualLayout>
      </c:layout>
      <c:lineChart>
        <c:grouping val="standard"/>
        <c:varyColors val="0"/>
        <c:ser>
          <c:idx val="1"/>
          <c:order val="0"/>
          <c:tx>
            <c:v>ACS</c:v>
          </c:tx>
          <c:spPr>
            <a:ln>
              <a:noFill/>
            </a:ln>
          </c:spPr>
          <c:marker>
            <c:symbol val="circle"/>
            <c:size val="2"/>
            <c:spPr>
              <a:solidFill>
                <a:schemeClr val="tx1"/>
              </a:solidFill>
              <a:ln>
                <a:solidFill>
                  <a:schemeClr val="tx1"/>
                </a:solidFill>
              </a:ln>
            </c:spPr>
          </c:marker>
          <c:errBars>
            <c:errDir val="y"/>
            <c:errBarType val="both"/>
            <c:errValType val="cust"/>
            <c:noEndCap val="0"/>
            <c:plus>
              <c:numRef>
                <c:f>'Table 3_Figures4_5'!$Q$27:$Q$47</c:f>
                <c:numCache>
                  <c:formatCode>General</c:formatCode>
                  <c:ptCount val="21"/>
                  <c:pt idx="0">
                    <c:v>5.6000000000000494E-3</c:v>
                  </c:pt>
                  <c:pt idx="4">
                    <c:v>3.0000000000000027E-3</c:v>
                  </c:pt>
                  <c:pt idx="8">
                    <c:v>4.9000000000000155E-3</c:v>
                  </c:pt>
                  <c:pt idx="12">
                    <c:v>0</c:v>
                  </c:pt>
                  <c:pt idx="16">
                    <c:v>4.3999999999999595E-3</c:v>
                  </c:pt>
                </c:numCache>
              </c:numRef>
            </c:plus>
            <c:minus>
              <c:numRef>
                <c:f>'Table 3_Figures4_5'!$Q$27:$Q$47</c:f>
                <c:numCache>
                  <c:formatCode>General</c:formatCode>
                  <c:ptCount val="21"/>
                  <c:pt idx="0">
                    <c:v>5.6000000000000494E-3</c:v>
                  </c:pt>
                  <c:pt idx="4">
                    <c:v>3.0000000000000027E-3</c:v>
                  </c:pt>
                  <c:pt idx="8">
                    <c:v>4.9000000000000155E-3</c:v>
                  </c:pt>
                  <c:pt idx="12">
                    <c:v>0</c:v>
                  </c:pt>
                  <c:pt idx="16">
                    <c:v>4.3999999999999595E-3</c:v>
                  </c:pt>
                </c:numCache>
              </c:numRef>
            </c:minus>
          </c:errBars>
          <c:cat>
            <c:multiLvlStrRef>
              <c:f>'Table 3_Figures4_5'!$A$48:$B$55</c:f>
              <c:multiLvlStrCache>
                <c:ptCount val="8"/>
                <c:lvl>
                  <c:pt idx="0">
                    <c:v>ACS</c:v>
                  </c:pt>
                  <c:pt idx="1">
                    <c:v>CPS-ASEC</c:v>
                  </c:pt>
                  <c:pt idx="2">
                    <c:v>NHIS</c:v>
                  </c:pt>
                  <c:pt idx="3">
                    <c:v>SIPP</c:v>
                  </c:pt>
                  <c:pt idx="4">
                    <c:v>ACS</c:v>
                  </c:pt>
                  <c:pt idx="5">
                    <c:v>CPS-ASEC</c:v>
                  </c:pt>
                  <c:pt idx="6">
                    <c:v>NHIS</c:v>
                  </c:pt>
                  <c:pt idx="7">
                    <c:v>SIPP</c:v>
                  </c:pt>
                </c:lvl>
                <c:lvl>
                  <c:pt idx="0">
                    <c:v>Health Insurance</c:v>
                  </c:pt>
                  <c:pt idx="4">
                    <c:v>Poverty</c:v>
                  </c:pt>
                </c:lvl>
              </c:multiLvlStrCache>
            </c:multiLvlStrRef>
          </c:cat>
          <c:val>
            <c:numRef>
              <c:f>'Table 3_Figures4_5'!$C$48:$C$55</c:f>
              <c:numCache>
                <c:formatCode>General</c:formatCode>
                <c:ptCount val="8"/>
                <c:pt idx="0" formatCode="0.00">
                  <c:v>1.1040000000000001</c:v>
                </c:pt>
                <c:pt idx="4" formatCode="0.00">
                  <c:v>1.5995999999999999</c:v>
                </c:pt>
              </c:numCache>
            </c:numRef>
          </c:val>
          <c:smooth val="0"/>
        </c:ser>
        <c:ser>
          <c:idx val="0"/>
          <c:order val="1"/>
          <c:tx>
            <c:v>CPS-ASEC</c:v>
          </c:tx>
          <c:spPr>
            <a:ln>
              <a:noFill/>
            </a:ln>
          </c:spPr>
          <c:marker>
            <c:symbol val="square"/>
            <c:size val="5"/>
            <c:spPr>
              <a:noFill/>
              <a:ln>
                <a:solidFill>
                  <a:schemeClr val="tx1"/>
                </a:solidFill>
              </a:ln>
            </c:spPr>
          </c:marker>
          <c:errBars>
            <c:errDir val="y"/>
            <c:errBarType val="both"/>
            <c:errValType val="cust"/>
            <c:noEndCap val="0"/>
            <c:plus>
              <c:numRef>
                <c:f>'Table 3_Figures4_5'!$R$27:$R$47</c:f>
                <c:numCache>
                  <c:formatCode>General</c:formatCode>
                  <c:ptCount val="21"/>
                  <c:pt idx="1">
                    <c:v>2.4499999999999966E-2</c:v>
                  </c:pt>
                  <c:pt idx="5">
                    <c:v>9.6999999999999864E-3</c:v>
                  </c:pt>
                  <c:pt idx="9">
                    <c:v>1.9299999999999984E-2</c:v>
                  </c:pt>
                  <c:pt idx="12">
                    <c:v>0</c:v>
                  </c:pt>
                  <c:pt idx="13">
                    <c:v>1.21E-2</c:v>
                  </c:pt>
                  <c:pt idx="17">
                    <c:v>1.859999999999995E-2</c:v>
                  </c:pt>
                </c:numCache>
              </c:numRef>
            </c:plus>
            <c:minus>
              <c:numRef>
                <c:f>'Table 3_Figures4_5'!$R$27:$R$47</c:f>
                <c:numCache>
                  <c:formatCode>General</c:formatCode>
                  <c:ptCount val="21"/>
                  <c:pt idx="1">
                    <c:v>2.4499999999999966E-2</c:v>
                  </c:pt>
                  <c:pt idx="5">
                    <c:v>9.6999999999999864E-3</c:v>
                  </c:pt>
                  <c:pt idx="9">
                    <c:v>1.9299999999999984E-2</c:v>
                  </c:pt>
                  <c:pt idx="12">
                    <c:v>0</c:v>
                  </c:pt>
                  <c:pt idx="13">
                    <c:v>1.21E-2</c:v>
                  </c:pt>
                  <c:pt idx="17">
                    <c:v>1.859999999999995E-2</c:v>
                  </c:pt>
                </c:numCache>
              </c:numRef>
            </c:minus>
          </c:errBars>
          <c:cat>
            <c:multiLvlStrRef>
              <c:f>'Table 3_Figures4_5'!$A$48:$B$55</c:f>
              <c:multiLvlStrCache>
                <c:ptCount val="8"/>
                <c:lvl>
                  <c:pt idx="0">
                    <c:v>ACS</c:v>
                  </c:pt>
                  <c:pt idx="1">
                    <c:v>CPS-ASEC</c:v>
                  </c:pt>
                  <c:pt idx="2">
                    <c:v>NHIS</c:v>
                  </c:pt>
                  <c:pt idx="3">
                    <c:v>SIPP</c:v>
                  </c:pt>
                  <c:pt idx="4">
                    <c:v>ACS</c:v>
                  </c:pt>
                  <c:pt idx="5">
                    <c:v>CPS-ASEC</c:v>
                  </c:pt>
                  <c:pt idx="6">
                    <c:v>NHIS</c:v>
                  </c:pt>
                  <c:pt idx="7">
                    <c:v>SIPP</c:v>
                  </c:pt>
                </c:lvl>
                <c:lvl>
                  <c:pt idx="0">
                    <c:v>Health Insurance</c:v>
                  </c:pt>
                  <c:pt idx="4">
                    <c:v>Poverty</c:v>
                  </c:pt>
                </c:lvl>
              </c:multiLvlStrCache>
            </c:multiLvlStrRef>
          </c:cat>
          <c:val>
            <c:numRef>
              <c:f>'Table 3_Figures4_5'!$F$48:$F$55</c:f>
              <c:numCache>
                <c:formatCode>0.00</c:formatCode>
                <c:ptCount val="8"/>
                <c:pt idx="1">
                  <c:v>1.1209</c:v>
                </c:pt>
                <c:pt idx="5">
                  <c:v>1.7324999999999999</c:v>
                </c:pt>
              </c:numCache>
            </c:numRef>
          </c:val>
          <c:smooth val="0"/>
        </c:ser>
        <c:ser>
          <c:idx val="2"/>
          <c:order val="2"/>
          <c:tx>
            <c:v>NHIS</c:v>
          </c:tx>
          <c:spPr>
            <a:ln>
              <a:noFill/>
            </a:ln>
          </c:spPr>
          <c:marker>
            <c:symbol val="triangle"/>
            <c:size val="5"/>
            <c:spPr>
              <a:solidFill>
                <a:schemeClr val="tx1"/>
              </a:solidFill>
              <a:ln>
                <a:solidFill>
                  <a:schemeClr val="tx1"/>
                </a:solidFill>
              </a:ln>
            </c:spPr>
          </c:marker>
          <c:errBars>
            <c:errDir val="y"/>
            <c:errBarType val="both"/>
            <c:errValType val="cust"/>
            <c:noEndCap val="0"/>
            <c:plus>
              <c:numRef>
                <c:f>'Table 3_Figures4_5'!$S$27:$S$47</c:f>
                <c:numCache>
                  <c:formatCode>General</c:formatCode>
                  <c:ptCount val="21"/>
                  <c:pt idx="2">
                    <c:v>3.6399999999999988E-2</c:v>
                  </c:pt>
                  <c:pt idx="6">
                    <c:v>1.7600000000000005E-2</c:v>
                  </c:pt>
                  <c:pt idx="10">
                    <c:v>3.1499999999999972E-2</c:v>
                  </c:pt>
                  <c:pt idx="13">
                    <c:v>0</c:v>
                  </c:pt>
                  <c:pt idx="14">
                    <c:v>1.9899999999999973E-2</c:v>
                  </c:pt>
                  <c:pt idx="18">
                    <c:v>2.8900000000000037E-2</c:v>
                  </c:pt>
                </c:numCache>
              </c:numRef>
            </c:plus>
            <c:minus>
              <c:numRef>
                <c:f>'Table 3_Figures4_5'!$S$27:$S$47</c:f>
                <c:numCache>
                  <c:formatCode>General</c:formatCode>
                  <c:ptCount val="21"/>
                  <c:pt idx="2">
                    <c:v>3.6399999999999988E-2</c:v>
                  </c:pt>
                  <c:pt idx="6">
                    <c:v>1.7600000000000005E-2</c:v>
                  </c:pt>
                  <c:pt idx="10">
                    <c:v>3.1499999999999972E-2</c:v>
                  </c:pt>
                  <c:pt idx="13">
                    <c:v>0</c:v>
                  </c:pt>
                  <c:pt idx="14">
                    <c:v>1.9899999999999973E-2</c:v>
                  </c:pt>
                  <c:pt idx="18">
                    <c:v>2.8900000000000037E-2</c:v>
                  </c:pt>
                </c:numCache>
              </c:numRef>
            </c:minus>
          </c:errBars>
          <c:cat>
            <c:multiLvlStrRef>
              <c:f>'Table 3_Figures4_5'!$A$48:$B$55</c:f>
              <c:multiLvlStrCache>
                <c:ptCount val="8"/>
                <c:lvl>
                  <c:pt idx="0">
                    <c:v>ACS</c:v>
                  </c:pt>
                  <c:pt idx="1">
                    <c:v>CPS-ASEC</c:v>
                  </c:pt>
                  <c:pt idx="2">
                    <c:v>NHIS</c:v>
                  </c:pt>
                  <c:pt idx="3">
                    <c:v>SIPP</c:v>
                  </c:pt>
                  <c:pt idx="4">
                    <c:v>ACS</c:v>
                  </c:pt>
                  <c:pt idx="5">
                    <c:v>CPS-ASEC</c:v>
                  </c:pt>
                  <c:pt idx="6">
                    <c:v>NHIS</c:v>
                  </c:pt>
                  <c:pt idx="7">
                    <c:v>SIPP</c:v>
                  </c:pt>
                </c:lvl>
                <c:lvl>
                  <c:pt idx="0">
                    <c:v>Health Insurance</c:v>
                  </c:pt>
                  <c:pt idx="4">
                    <c:v>Poverty</c:v>
                  </c:pt>
                </c:lvl>
              </c:multiLvlStrCache>
            </c:multiLvlStrRef>
          </c:cat>
          <c:val>
            <c:numRef>
              <c:f>'Table 3_Figures4_5'!$I$48:$I$55</c:f>
              <c:numCache>
                <c:formatCode>General</c:formatCode>
                <c:ptCount val="8"/>
                <c:pt idx="2" formatCode="0.00">
                  <c:v>1.0795999999999999</c:v>
                </c:pt>
                <c:pt idx="6" formatCode="0.00">
                  <c:v>1.8271999999999999</c:v>
                </c:pt>
              </c:numCache>
            </c:numRef>
          </c:val>
          <c:smooth val="0"/>
        </c:ser>
        <c:ser>
          <c:idx val="3"/>
          <c:order val="3"/>
          <c:tx>
            <c:v>SIPP</c:v>
          </c:tx>
          <c:spPr>
            <a:ln>
              <a:noFill/>
            </a:ln>
          </c:spPr>
          <c:marker>
            <c:symbol val="diamond"/>
            <c:size val="5"/>
            <c:spPr>
              <a:solidFill>
                <a:schemeClr val="tx1"/>
              </a:solidFill>
              <a:ln>
                <a:solidFill>
                  <a:schemeClr val="tx1"/>
                </a:solidFill>
              </a:ln>
            </c:spPr>
          </c:marker>
          <c:errBars>
            <c:errDir val="y"/>
            <c:errBarType val="both"/>
            <c:errValType val="cust"/>
            <c:noEndCap val="0"/>
            <c:plus>
              <c:numRef>
                <c:f>'Table 3_Figures4_5'!$T$27:$T$47</c:f>
                <c:numCache>
                  <c:formatCode>General</c:formatCode>
                  <c:ptCount val="21"/>
                  <c:pt idx="3">
                    <c:v>3.3599999999999963E-2</c:v>
                  </c:pt>
                  <c:pt idx="7">
                    <c:v>1.6500000000000015E-2</c:v>
                  </c:pt>
                  <c:pt idx="11">
                    <c:v>2.0199999999999996E-2</c:v>
                  </c:pt>
                  <c:pt idx="14">
                    <c:v>0</c:v>
                  </c:pt>
                  <c:pt idx="15">
                    <c:v>1.5100000000000002E-2</c:v>
                  </c:pt>
                  <c:pt idx="19">
                    <c:v>2.2199999999999998E-2</c:v>
                  </c:pt>
                </c:numCache>
              </c:numRef>
            </c:plus>
            <c:minus>
              <c:numRef>
                <c:f>'Table 3_Figures4_5'!$T$27:$T$47</c:f>
                <c:numCache>
                  <c:formatCode>General</c:formatCode>
                  <c:ptCount val="21"/>
                  <c:pt idx="3">
                    <c:v>3.3599999999999963E-2</c:v>
                  </c:pt>
                  <c:pt idx="7">
                    <c:v>1.6500000000000015E-2</c:v>
                  </c:pt>
                  <c:pt idx="11">
                    <c:v>2.0199999999999996E-2</c:v>
                  </c:pt>
                  <c:pt idx="14">
                    <c:v>0</c:v>
                  </c:pt>
                  <c:pt idx="15">
                    <c:v>1.5100000000000002E-2</c:v>
                  </c:pt>
                  <c:pt idx="19">
                    <c:v>2.2199999999999998E-2</c:v>
                  </c:pt>
                </c:numCache>
              </c:numRef>
            </c:minus>
          </c:errBars>
          <c:cat>
            <c:multiLvlStrRef>
              <c:f>'Table 3_Figures4_5'!$A$48:$B$55</c:f>
              <c:multiLvlStrCache>
                <c:ptCount val="8"/>
                <c:lvl>
                  <c:pt idx="0">
                    <c:v>ACS</c:v>
                  </c:pt>
                  <c:pt idx="1">
                    <c:v>CPS-ASEC</c:v>
                  </c:pt>
                  <c:pt idx="2">
                    <c:v>NHIS</c:v>
                  </c:pt>
                  <c:pt idx="3">
                    <c:v>SIPP</c:v>
                  </c:pt>
                  <c:pt idx="4">
                    <c:v>ACS</c:v>
                  </c:pt>
                  <c:pt idx="5">
                    <c:v>CPS-ASEC</c:v>
                  </c:pt>
                  <c:pt idx="6">
                    <c:v>NHIS</c:v>
                  </c:pt>
                  <c:pt idx="7">
                    <c:v>SIPP</c:v>
                  </c:pt>
                </c:lvl>
                <c:lvl>
                  <c:pt idx="0">
                    <c:v>Health Insurance</c:v>
                  </c:pt>
                  <c:pt idx="4">
                    <c:v>Poverty</c:v>
                  </c:pt>
                </c:lvl>
              </c:multiLvlStrCache>
            </c:multiLvlStrRef>
          </c:cat>
          <c:val>
            <c:numRef>
              <c:f>'Table 3_Figures4_5'!$L$48:$L$55</c:f>
              <c:numCache>
                <c:formatCode>General</c:formatCode>
                <c:ptCount val="8"/>
                <c:pt idx="3" formatCode="0.00">
                  <c:v>1.1032999999999999</c:v>
                </c:pt>
                <c:pt idx="7" formatCode="0.00">
                  <c:v>1.4494</c:v>
                </c:pt>
              </c:numCache>
            </c:numRef>
          </c:val>
          <c:smooth val="0"/>
        </c:ser>
        <c:dLbls>
          <c:showLegendKey val="0"/>
          <c:showVal val="0"/>
          <c:showCatName val="0"/>
          <c:showSerName val="0"/>
          <c:showPercent val="0"/>
          <c:showBubbleSize val="0"/>
        </c:dLbls>
        <c:marker val="1"/>
        <c:smooth val="0"/>
        <c:axId val="143974320"/>
        <c:axId val="97744624"/>
      </c:lineChart>
      <c:catAx>
        <c:axId val="143974320"/>
        <c:scaling>
          <c:orientation val="minMax"/>
        </c:scaling>
        <c:delete val="0"/>
        <c:axPos val="b"/>
        <c:majorGridlines>
          <c:spPr>
            <a:ln w="19050">
              <a:noFill/>
            </a:ln>
          </c:spPr>
        </c:majorGridlines>
        <c:minorGridlines>
          <c:spPr>
            <a:ln>
              <a:noFill/>
            </a:ln>
          </c:spPr>
        </c:minorGridlines>
        <c:title>
          <c:tx>
            <c:rich>
              <a:bodyPr/>
              <a:lstStyle/>
              <a:p>
                <a:pPr algn="ctr" rtl="0">
                  <a:defRPr lang="en-US" sz="1500" b="1" i="0" u="none" strike="noStrike" kern="1200" baseline="0">
                    <a:solidFill>
                      <a:sysClr val="windowText" lastClr="000000"/>
                    </a:solidFill>
                    <a:latin typeface="+mn-lt"/>
                    <a:ea typeface="+mn-ea"/>
                    <a:cs typeface="+mn-cs"/>
                  </a:defRPr>
                </a:pPr>
                <a:r>
                  <a:rPr lang="en-US" sz="1500" b="1" i="0" u="none" strike="noStrike" kern="1200" baseline="0">
                    <a:solidFill>
                      <a:sysClr val="windowText" lastClr="000000"/>
                    </a:solidFill>
                    <a:latin typeface="+mn-lt"/>
                    <a:ea typeface="+mn-ea"/>
                    <a:cs typeface="+mn-cs"/>
                  </a:rPr>
                  <a:t>Social Factor</a:t>
                </a:r>
              </a:p>
            </c:rich>
          </c:tx>
          <c:layout/>
          <c:overlay val="0"/>
        </c:title>
        <c:numFmt formatCode="General" sourceLinked="1"/>
        <c:majorTickMark val="none"/>
        <c:minorTickMark val="none"/>
        <c:tickLblPos val="low"/>
        <c:spPr>
          <a:noFill/>
          <a:ln w="9525">
            <a:solidFill>
              <a:schemeClr val="tx1"/>
            </a:solidFill>
          </a:ln>
        </c:spPr>
        <c:txPr>
          <a:bodyPr rot="-5400000" vert="horz" anchor="ctr" anchorCtr="0"/>
          <a:lstStyle/>
          <a:p>
            <a:pPr>
              <a:defRPr sz="1100"/>
            </a:pPr>
            <a:endParaRPr lang="en-US"/>
          </a:p>
        </c:txPr>
        <c:crossAx val="97744624"/>
        <c:crosses val="autoZero"/>
        <c:auto val="1"/>
        <c:lblAlgn val="ctr"/>
        <c:lblOffset val="100"/>
        <c:noMultiLvlLbl val="0"/>
      </c:catAx>
      <c:valAx>
        <c:axId val="97744624"/>
        <c:scaling>
          <c:orientation val="minMax"/>
          <c:max val="2"/>
          <c:min val="1"/>
        </c:scaling>
        <c:delete val="0"/>
        <c:axPos val="l"/>
        <c:majorGridlines>
          <c:spPr>
            <a:ln>
              <a:noFill/>
            </a:ln>
          </c:spPr>
        </c:majorGridlines>
        <c:title>
          <c:tx>
            <c:rich>
              <a:bodyPr/>
              <a:lstStyle/>
              <a:p>
                <a:pPr algn="ctr" rtl="0">
                  <a:defRPr lang="en-US" sz="1500" b="1" i="0" u="none" strike="noStrike" kern="1200" baseline="0">
                    <a:solidFill>
                      <a:sysClr val="windowText" lastClr="000000"/>
                    </a:solidFill>
                    <a:latin typeface="+mn-lt"/>
                    <a:ea typeface="+mn-ea"/>
                    <a:cs typeface="+mn-cs"/>
                  </a:defRPr>
                </a:pPr>
                <a:r>
                  <a:rPr lang="en-US" sz="1500" b="1" i="0" u="none" strike="noStrike" kern="1200" baseline="0">
                    <a:solidFill>
                      <a:sysClr val="windowText" lastClr="000000"/>
                    </a:solidFill>
                    <a:latin typeface="+mn-lt"/>
                    <a:ea typeface="+mn-ea"/>
                    <a:cs typeface="+mn-cs"/>
                  </a:rPr>
                  <a:t>Risk Ratio (95% CI)</a:t>
                </a:r>
              </a:p>
            </c:rich>
          </c:tx>
          <c:layout>
            <c:manualLayout>
              <c:xMode val="edge"/>
              <c:yMode val="edge"/>
              <c:x val="0"/>
              <c:y val="0.24279919822228793"/>
            </c:manualLayout>
          </c:layout>
          <c:overlay val="0"/>
        </c:title>
        <c:numFmt formatCode="0.00" sourceLinked="1"/>
        <c:majorTickMark val="out"/>
        <c:minorTickMark val="none"/>
        <c:tickLblPos val="nextTo"/>
        <c:spPr>
          <a:ln/>
        </c:spPr>
        <c:txPr>
          <a:bodyPr/>
          <a:lstStyle/>
          <a:p>
            <a:pPr>
              <a:defRPr sz="1500"/>
            </a:pPr>
            <a:endParaRPr lang="en-US"/>
          </a:p>
        </c:txPr>
        <c:crossAx val="143974320"/>
        <c:crosses val="autoZero"/>
        <c:crossBetween val="between"/>
      </c:valAx>
    </c:plotArea>
    <c:plotVisOnly val="1"/>
    <c:dispBlanksAs val="gap"/>
    <c:showDLblsOverMax val="0"/>
  </c:chart>
  <c:spPr>
    <a:noFill/>
    <a:ln w="25400">
      <a:noFill/>
    </a:ln>
  </c:sp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98F7DA0A-0C48-4C3B-B36E-9DE0CA1226BF}" type="datetimeFigureOut">
              <a:rPr lang="en-US" smtClean="0"/>
              <a:t>8/2/2016</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A2E14678-25FC-40DF-8A45-BDD34238409E}" type="slidenum">
              <a:rPr lang="en-US" smtClean="0"/>
              <a:t>‹#›</a:t>
            </a:fld>
            <a:endParaRPr lang="en-US"/>
          </a:p>
        </p:txBody>
      </p:sp>
    </p:spTree>
    <p:extLst>
      <p:ext uri="{BB962C8B-B14F-4D97-AF65-F5344CB8AC3E}">
        <p14:creationId xmlns:p14="http://schemas.microsoft.com/office/powerpoint/2010/main" val="3252999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E14678-25FC-40DF-8A45-BDD34238409E}" type="slidenum">
              <a:rPr lang="en-US" smtClean="0"/>
              <a:t>1</a:t>
            </a:fld>
            <a:endParaRPr lang="en-US"/>
          </a:p>
        </p:txBody>
      </p:sp>
    </p:spTree>
    <p:extLst>
      <p:ext uri="{BB962C8B-B14F-4D97-AF65-F5344CB8AC3E}">
        <p14:creationId xmlns:p14="http://schemas.microsoft.com/office/powerpoint/2010/main" val="493195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E14678-25FC-40DF-8A45-BDD34238409E}" type="slidenum">
              <a:rPr lang="en-US" smtClean="0"/>
              <a:t>2</a:t>
            </a:fld>
            <a:endParaRPr lang="en-US"/>
          </a:p>
        </p:txBody>
      </p:sp>
    </p:spTree>
    <p:extLst>
      <p:ext uri="{BB962C8B-B14F-4D97-AF65-F5344CB8AC3E}">
        <p14:creationId xmlns:p14="http://schemas.microsoft.com/office/powerpoint/2010/main" val="3862384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BDB03F7-5655-4693-ABD1-BB0BD24FF618}" type="datetime1">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5E546-FF74-45BA-80E3-D82BD030D880}" type="slidenum">
              <a:rPr lang="en-US" smtClean="0"/>
              <a:t>‹#›</a:t>
            </a:fld>
            <a:endParaRPr lang="en-US"/>
          </a:p>
        </p:txBody>
      </p:sp>
    </p:spTree>
    <p:extLst>
      <p:ext uri="{BB962C8B-B14F-4D97-AF65-F5344CB8AC3E}">
        <p14:creationId xmlns:p14="http://schemas.microsoft.com/office/powerpoint/2010/main" val="1035989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112397-667C-4A29-8138-2D1D0D664842}" type="datetime1">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5E546-FF74-45BA-80E3-D82BD030D880}" type="slidenum">
              <a:rPr lang="en-US" smtClean="0"/>
              <a:t>‹#›</a:t>
            </a:fld>
            <a:endParaRPr lang="en-US"/>
          </a:p>
        </p:txBody>
      </p:sp>
    </p:spTree>
    <p:extLst>
      <p:ext uri="{BB962C8B-B14F-4D97-AF65-F5344CB8AC3E}">
        <p14:creationId xmlns:p14="http://schemas.microsoft.com/office/powerpoint/2010/main" val="694265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73E0C4-4BEA-4B53-8682-94233E7EDA7B}" type="datetime1">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5E546-FF74-45BA-80E3-D82BD030D880}" type="slidenum">
              <a:rPr lang="en-US" smtClean="0"/>
              <a:t>‹#›</a:t>
            </a:fld>
            <a:endParaRPr lang="en-US"/>
          </a:p>
        </p:txBody>
      </p:sp>
    </p:spTree>
    <p:extLst>
      <p:ext uri="{BB962C8B-B14F-4D97-AF65-F5344CB8AC3E}">
        <p14:creationId xmlns:p14="http://schemas.microsoft.com/office/powerpoint/2010/main" val="2257350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4BAC50-F779-422E-8BA1-E221453FFE80}" type="datetime1">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5E546-FF74-45BA-80E3-D82BD030D880}" type="slidenum">
              <a:rPr lang="en-US" smtClean="0"/>
              <a:t>‹#›</a:t>
            </a:fld>
            <a:endParaRPr lang="en-US"/>
          </a:p>
        </p:txBody>
      </p:sp>
    </p:spTree>
    <p:extLst>
      <p:ext uri="{BB962C8B-B14F-4D97-AF65-F5344CB8AC3E}">
        <p14:creationId xmlns:p14="http://schemas.microsoft.com/office/powerpoint/2010/main" val="4291087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B65C0A-4D8D-46E7-BF6A-E473850111F3}" type="datetime1">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D5E546-FF74-45BA-80E3-D82BD030D880}" type="slidenum">
              <a:rPr lang="en-US" smtClean="0"/>
              <a:t>‹#›</a:t>
            </a:fld>
            <a:endParaRPr lang="en-US"/>
          </a:p>
        </p:txBody>
      </p:sp>
    </p:spTree>
    <p:extLst>
      <p:ext uri="{BB962C8B-B14F-4D97-AF65-F5344CB8AC3E}">
        <p14:creationId xmlns:p14="http://schemas.microsoft.com/office/powerpoint/2010/main" val="2191661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34719CB-BE2F-4FFE-964A-E266F895C7EE}" type="datetime1">
              <a:rPr lang="en-US" smtClean="0"/>
              <a:t>8/2/2016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5E546-FF74-45BA-80E3-D82BD030D880}" type="slidenum">
              <a:rPr lang="en-US" smtClean="0"/>
              <a:t>‹#›</a:t>
            </a:fld>
            <a:endParaRPr lang="en-US"/>
          </a:p>
        </p:txBody>
      </p:sp>
    </p:spTree>
    <p:extLst>
      <p:ext uri="{BB962C8B-B14F-4D97-AF65-F5344CB8AC3E}">
        <p14:creationId xmlns:p14="http://schemas.microsoft.com/office/powerpoint/2010/main" val="1664992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D6E1EB6-7265-45BB-B37D-8B60490AA7D0}" type="datetime1">
              <a:rPr lang="en-US" smtClean="0"/>
              <a:t>8/2/2016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D5E546-FF74-45BA-80E3-D82BD030D880}" type="slidenum">
              <a:rPr lang="en-US" smtClean="0"/>
              <a:t>‹#›</a:t>
            </a:fld>
            <a:endParaRPr lang="en-US"/>
          </a:p>
        </p:txBody>
      </p:sp>
    </p:spTree>
    <p:extLst>
      <p:ext uri="{BB962C8B-B14F-4D97-AF65-F5344CB8AC3E}">
        <p14:creationId xmlns:p14="http://schemas.microsoft.com/office/powerpoint/2010/main" val="4223155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6FA2D1-8F0B-41B5-9F90-4093004D1F84}" type="datetime1">
              <a:rPr lang="en-US" smtClean="0"/>
              <a:t>8/2/2016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D5E546-FF74-45BA-80E3-D82BD030D880}" type="slidenum">
              <a:rPr lang="en-US" smtClean="0"/>
              <a:t>‹#›</a:t>
            </a:fld>
            <a:endParaRPr lang="en-US"/>
          </a:p>
        </p:txBody>
      </p:sp>
    </p:spTree>
    <p:extLst>
      <p:ext uri="{BB962C8B-B14F-4D97-AF65-F5344CB8AC3E}">
        <p14:creationId xmlns:p14="http://schemas.microsoft.com/office/powerpoint/2010/main" val="958877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2A3A19-4404-4659-9EC3-6C8E3AD4E2F1}" type="datetime1">
              <a:rPr lang="en-US" smtClean="0"/>
              <a:t>8/2/2016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D5E546-FF74-45BA-80E3-D82BD030D880}" type="slidenum">
              <a:rPr lang="en-US" smtClean="0"/>
              <a:t>‹#›</a:t>
            </a:fld>
            <a:endParaRPr lang="en-US"/>
          </a:p>
        </p:txBody>
      </p:sp>
    </p:spTree>
    <p:extLst>
      <p:ext uri="{BB962C8B-B14F-4D97-AF65-F5344CB8AC3E}">
        <p14:creationId xmlns:p14="http://schemas.microsoft.com/office/powerpoint/2010/main" val="470991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672B91-AA53-4D84-9BB7-EDCA24418346}" type="datetime1">
              <a:rPr lang="en-US" smtClean="0"/>
              <a:t>8/2/2016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5E546-FF74-45BA-80E3-D82BD030D880}" type="slidenum">
              <a:rPr lang="en-US" smtClean="0"/>
              <a:t>‹#›</a:t>
            </a:fld>
            <a:endParaRPr lang="en-US"/>
          </a:p>
        </p:txBody>
      </p:sp>
    </p:spTree>
    <p:extLst>
      <p:ext uri="{BB962C8B-B14F-4D97-AF65-F5344CB8AC3E}">
        <p14:creationId xmlns:p14="http://schemas.microsoft.com/office/powerpoint/2010/main" val="3557821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E220CB-472E-492A-80DB-B218C9CB2F9E}" type="datetime1">
              <a:rPr lang="en-US" smtClean="0"/>
              <a:t>8/2/2016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D5E546-FF74-45BA-80E3-D82BD030D880}" type="slidenum">
              <a:rPr lang="en-US" smtClean="0"/>
              <a:t>‹#›</a:t>
            </a:fld>
            <a:endParaRPr lang="en-US"/>
          </a:p>
        </p:txBody>
      </p:sp>
    </p:spTree>
    <p:extLst>
      <p:ext uri="{BB962C8B-B14F-4D97-AF65-F5344CB8AC3E}">
        <p14:creationId xmlns:p14="http://schemas.microsoft.com/office/powerpoint/2010/main" val="2277727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8AE4A6-240C-4D11-97F6-ED344860024D}" type="datetime1">
              <a:rPr lang="en-US" smtClean="0"/>
              <a:t>8/2/2016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D5E546-FF74-45BA-80E3-D82BD030D880}" type="slidenum">
              <a:rPr lang="en-US" smtClean="0"/>
              <a:t>‹#›</a:t>
            </a:fld>
            <a:endParaRPr lang="en-US"/>
          </a:p>
        </p:txBody>
      </p:sp>
    </p:spTree>
    <p:extLst>
      <p:ext uri="{BB962C8B-B14F-4D97-AF65-F5344CB8AC3E}">
        <p14:creationId xmlns:p14="http://schemas.microsoft.com/office/powerpoint/2010/main" val="902559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195384"/>
            <a:ext cx="7927521" cy="1183485"/>
          </a:xfrm>
        </p:spPr>
        <p:txBody>
          <a:bodyPr>
            <a:normAutofit/>
          </a:bodyPr>
          <a:lstStyle/>
          <a:p>
            <a:r>
              <a:rPr lang="en-US" sz="3300" b="1" dirty="0"/>
              <a:t>Prevalence Estimates for People with Disabilities in National Surveys: 2009-2014</a:t>
            </a:r>
          </a:p>
        </p:txBody>
      </p:sp>
      <p:sp>
        <p:nvSpPr>
          <p:cNvPr id="3" name="Subtitle 2"/>
          <p:cNvSpPr>
            <a:spLocks noGrp="1"/>
          </p:cNvSpPr>
          <p:nvPr>
            <p:ph type="subTitle" idx="1"/>
          </p:nvPr>
        </p:nvSpPr>
        <p:spPr>
          <a:xfrm>
            <a:off x="1143000" y="2727850"/>
            <a:ext cx="6858000" cy="1922721"/>
          </a:xfrm>
        </p:spPr>
        <p:txBody>
          <a:bodyPr>
            <a:noAutofit/>
          </a:bodyPr>
          <a:lstStyle/>
          <a:p>
            <a:pPr algn="l"/>
            <a:r>
              <a:rPr lang="en-US" sz="2400" dirty="0"/>
              <a:t>Eric A. Lauer, MPH, PhD Candidate</a:t>
            </a:r>
          </a:p>
          <a:p>
            <a:pPr algn="l"/>
            <a:r>
              <a:rPr lang="en-US" sz="2400" dirty="0" smtClean="0"/>
              <a:t>Andrew </a:t>
            </a:r>
            <a:r>
              <a:rPr lang="en-US" sz="2400" dirty="0"/>
              <a:t>J. Houtenville, PhD</a:t>
            </a:r>
          </a:p>
          <a:p>
            <a:pPr algn="l"/>
            <a:endParaRPr lang="en-US" sz="2400" dirty="0"/>
          </a:p>
          <a:p>
            <a:pPr algn="l"/>
            <a:r>
              <a:rPr lang="en-US" sz="2400" dirty="0"/>
              <a:t>Institute On Disability</a:t>
            </a:r>
          </a:p>
          <a:p>
            <a:pPr algn="l"/>
            <a:r>
              <a:rPr lang="en-US" sz="2400" dirty="0"/>
              <a:t>University of New Hampshire</a:t>
            </a:r>
          </a:p>
          <a:p>
            <a:pPr algn="l"/>
            <a:r>
              <a:rPr lang="en-US" sz="2400" dirty="0"/>
              <a:t>Durham, New Hampshire, United States</a:t>
            </a:r>
          </a:p>
          <a:p>
            <a:pPr algn="l"/>
            <a:endParaRPr lang="en-US" sz="2400" dirty="0"/>
          </a:p>
        </p:txBody>
      </p:sp>
      <p:sp>
        <p:nvSpPr>
          <p:cNvPr id="4" name="Slide Number Placeholder 3"/>
          <p:cNvSpPr>
            <a:spLocks noGrp="1"/>
          </p:cNvSpPr>
          <p:nvPr>
            <p:ph type="sldNum" sz="quarter" idx="12"/>
          </p:nvPr>
        </p:nvSpPr>
        <p:spPr/>
        <p:txBody>
          <a:bodyPr/>
          <a:lstStyle/>
          <a:p>
            <a:fld id="{86D5E546-FF74-45BA-80E3-D82BD030D880}" type="slidenum">
              <a:rPr lang="en-US" smtClean="0"/>
              <a:t>1</a:t>
            </a:fld>
            <a:endParaRPr lang="en-US"/>
          </a:p>
        </p:txBody>
      </p:sp>
    </p:spTree>
    <p:extLst>
      <p:ext uri="{BB962C8B-B14F-4D97-AF65-F5344CB8AC3E}">
        <p14:creationId xmlns:p14="http://schemas.microsoft.com/office/powerpoint/2010/main" val="35811169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5" y="165101"/>
            <a:ext cx="8572500" cy="1325563"/>
          </a:xfrm>
        </p:spPr>
        <p:txBody>
          <a:bodyPr>
            <a:noAutofit/>
          </a:bodyPr>
          <a:lstStyle/>
          <a:p>
            <a:pPr algn="ctr"/>
            <a:r>
              <a:rPr lang="en-US" sz="2800" dirty="0">
                <a:latin typeface="+mn-lt"/>
              </a:rPr>
              <a:t>Risk Differences </a:t>
            </a:r>
            <a:r>
              <a:rPr lang="en-US" sz="2800" dirty="0" smtClean="0">
                <a:latin typeface="+mn-lt"/>
              </a:rPr>
              <a:t>for </a:t>
            </a:r>
            <a:r>
              <a:rPr lang="en-US" sz="2800" dirty="0">
                <a:latin typeface="+mn-lt"/>
              </a:rPr>
              <a:t>Social Factors between Adult </a:t>
            </a:r>
            <a:r>
              <a:rPr lang="en-US" sz="2800" dirty="0" smtClean="0">
                <a:latin typeface="+mn-lt"/>
              </a:rPr>
              <a:t>Non-Institutionalized </a:t>
            </a:r>
            <a:r>
              <a:rPr lang="en-US" sz="2800" dirty="0">
                <a:latin typeface="+mn-lt"/>
              </a:rPr>
              <a:t>Civilians with and without Self-Reported </a:t>
            </a:r>
            <a:r>
              <a:rPr lang="en-US" sz="2800" dirty="0" smtClean="0">
                <a:latin typeface="+mn-lt"/>
              </a:rPr>
              <a:t>Difficulties </a:t>
            </a:r>
            <a:r>
              <a:rPr lang="en-US" sz="2800" dirty="0">
                <a:latin typeface="+mn-lt"/>
              </a:rPr>
              <a:t>in 2011 by Survey</a:t>
            </a:r>
          </a:p>
        </p:txBody>
      </p:sp>
      <p:sp>
        <p:nvSpPr>
          <p:cNvPr id="4" name="Slide Number Placeholder 3"/>
          <p:cNvSpPr>
            <a:spLocks noGrp="1"/>
          </p:cNvSpPr>
          <p:nvPr>
            <p:ph type="sldNum" sz="quarter" idx="12"/>
          </p:nvPr>
        </p:nvSpPr>
        <p:spPr/>
        <p:txBody>
          <a:bodyPr/>
          <a:lstStyle/>
          <a:p>
            <a:fld id="{86D5E546-FF74-45BA-80E3-D82BD030D880}" type="slidenum">
              <a:rPr lang="en-US" smtClean="0"/>
              <a:t>10</a:t>
            </a:fld>
            <a:endParaRPr lang="en-US"/>
          </a:p>
        </p:txBody>
      </p:sp>
      <p:graphicFrame>
        <p:nvGraphicFramePr>
          <p:cNvPr id="6" name="Chart 5"/>
          <p:cNvGraphicFramePr>
            <a:graphicFrameLocks noGrp="1"/>
          </p:cNvGraphicFramePr>
          <p:nvPr>
            <p:extLst>
              <p:ext uri="{D42A27DB-BD31-4B8C-83A1-F6EECF244321}">
                <p14:modId xmlns:p14="http://schemas.microsoft.com/office/powerpoint/2010/main" val="1700944432"/>
              </p:ext>
            </p:extLst>
          </p:nvPr>
        </p:nvGraphicFramePr>
        <p:xfrm>
          <a:off x="607912" y="1490664"/>
          <a:ext cx="7764563" cy="50731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21881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5" y="165101"/>
            <a:ext cx="8572500" cy="1325563"/>
          </a:xfrm>
        </p:spPr>
        <p:txBody>
          <a:bodyPr>
            <a:noAutofit/>
          </a:bodyPr>
          <a:lstStyle/>
          <a:p>
            <a:pPr algn="ctr"/>
            <a:r>
              <a:rPr lang="en-US" sz="2800" dirty="0">
                <a:latin typeface="+mn-lt"/>
              </a:rPr>
              <a:t>Risk ratios for social factors comparing adult non-institutionalized civilians with and without self-reported difficulties in </a:t>
            </a:r>
            <a:r>
              <a:rPr lang="en-US" sz="2800" dirty="0" smtClean="0">
                <a:latin typeface="+mn-lt"/>
              </a:rPr>
              <a:t>by survey</a:t>
            </a:r>
            <a:endParaRPr lang="en-US" sz="2800" dirty="0">
              <a:latin typeface="+mn-lt"/>
            </a:endParaRPr>
          </a:p>
        </p:txBody>
      </p:sp>
      <p:sp>
        <p:nvSpPr>
          <p:cNvPr id="4" name="Slide Number Placeholder 3"/>
          <p:cNvSpPr>
            <a:spLocks noGrp="1"/>
          </p:cNvSpPr>
          <p:nvPr>
            <p:ph type="sldNum" sz="quarter" idx="12"/>
          </p:nvPr>
        </p:nvSpPr>
        <p:spPr/>
        <p:txBody>
          <a:bodyPr/>
          <a:lstStyle/>
          <a:p>
            <a:fld id="{86D5E546-FF74-45BA-80E3-D82BD030D880}" type="slidenum">
              <a:rPr lang="en-US" smtClean="0"/>
              <a:t>11</a:t>
            </a:fld>
            <a:endParaRPr lang="en-US"/>
          </a:p>
        </p:txBody>
      </p:sp>
      <p:sp>
        <p:nvSpPr>
          <p:cNvPr id="6" name="TextBox 8"/>
          <p:cNvSpPr txBox="1"/>
          <p:nvPr/>
        </p:nvSpPr>
        <p:spPr>
          <a:xfrm>
            <a:off x="678180" y="1418908"/>
            <a:ext cx="321945" cy="370205"/>
          </a:xfrm>
          <a:prstGeom prst="rect">
            <a:avLst/>
          </a:prstGeom>
          <a:noFill/>
        </p:spPr>
        <p:txBody>
          <a:bodyPr wrap="none" rtlCol="0">
            <a:spAutoFit/>
          </a:bodyPr>
          <a:lstStyle/>
          <a:p>
            <a:pPr marL="0" marR="0">
              <a:spcBef>
                <a:spcPts val="0"/>
              </a:spcBef>
              <a:spcAft>
                <a:spcPts val="0"/>
              </a:spcAft>
            </a:pPr>
            <a:r>
              <a:rPr lang="en-US" sz="1800" b="1" kern="1200">
                <a:solidFill>
                  <a:srgbClr val="000000"/>
                </a:solidFill>
                <a:effectLst/>
                <a:latin typeface="Calibri" panose="020F0502020204030204" pitchFamily="34" charset="0"/>
                <a:ea typeface="+mn-ea"/>
                <a:cs typeface="+mn-cs"/>
              </a:rPr>
              <a:t>A</a:t>
            </a:r>
            <a:endParaRPr lang="en-US" sz="1200">
              <a:effectLst/>
              <a:latin typeface="Times New Roman" panose="02020603050405020304" pitchFamily="18" charset="0"/>
              <a:ea typeface="Times New Roman" panose="02020603050405020304" pitchFamily="18" charset="0"/>
            </a:endParaRPr>
          </a:p>
        </p:txBody>
      </p:sp>
      <p:sp>
        <p:nvSpPr>
          <p:cNvPr id="7" name="TextBox 9"/>
          <p:cNvSpPr txBox="1"/>
          <p:nvPr/>
        </p:nvSpPr>
        <p:spPr>
          <a:xfrm>
            <a:off x="5715000" y="1426528"/>
            <a:ext cx="311150" cy="370205"/>
          </a:xfrm>
          <a:prstGeom prst="rect">
            <a:avLst/>
          </a:prstGeom>
          <a:noFill/>
        </p:spPr>
        <p:txBody>
          <a:bodyPr wrap="none" rtlCol="0">
            <a:spAutoFit/>
          </a:bodyPr>
          <a:lstStyle/>
          <a:p>
            <a:pPr marL="0" marR="0">
              <a:spcBef>
                <a:spcPts val="0"/>
              </a:spcBef>
              <a:spcAft>
                <a:spcPts val="0"/>
              </a:spcAft>
            </a:pPr>
            <a:r>
              <a:rPr lang="en-US" sz="1800" b="1" kern="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endParaRPr lang="en-US" sz="1200">
              <a:effectLst/>
              <a:latin typeface="Times New Roman" panose="02020603050405020304" pitchFamily="18" charset="0"/>
              <a:ea typeface="Times New Roman" panose="02020603050405020304" pitchFamily="18" charset="0"/>
            </a:endParaRPr>
          </a:p>
        </p:txBody>
      </p:sp>
      <p:sp>
        <p:nvSpPr>
          <p:cNvPr id="8" name="Rectangle 7"/>
          <p:cNvSpPr/>
          <p:nvPr/>
        </p:nvSpPr>
        <p:spPr>
          <a:xfrm>
            <a:off x="678180" y="1427163"/>
            <a:ext cx="7787640" cy="505968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aphicFrame>
        <p:nvGraphicFramePr>
          <p:cNvPr id="9" name="Chart 8"/>
          <p:cNvGraphicFramePr/>
          <p:nvPr>
            <p:extLst>
              <p:ext uri="{D42A27DB-BD31-4B8C-83A1-F6EECF244321}">
                <p14:modId xmlns:p14="http://schemas.microsoft.com/office/powerpoint/2010/main" val="4131290812"/>
              </p:ext>
            </p:extLst>
          </p:nvPr>
        </p:nvGraphicFramePr>
        <p:xfrm>
          <a:off x="847725" y="1490664"/>
          <a:ext cx="4686300" cy="50977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p:nvPr>
            <p:extLst>
              <p:ext uri="{D42A27DB-BD31-4B8C-83A1-F6EECF244321}">
                <p14:modId xmlns:p14="http://schemas.microsoft.com/office/powerpoint/2010/main" val="4154839238"/>
              </p:ext>
            </p:extLst>
          </p:nvPr>
        </p:nvGraphicFramePr>
        <p:xfrm>
          <a:off x="5638800" y="1613535"/>
          <a:ext cx="2971800" cy="49834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02579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938" y="0"/>
            <a:ext cx="9033062" cy="994172"/>
          </a:xfrm>
        </p:spPr>
        <p:txBody>
          <a:bodyPr>
            <a:normAutofit/>
          </a:bodyPr>
          <a:lstStyle/>
          <a:p>
            <a:pPr algn="ctr"/>
            <a:r>
              <a:rPr lang="en-US" sz="2100" b="1" u="sng" dirty="0" smtClean="0"/>
              <a:t>Highest</a:t>
            </a:r>
            <a:r>
              <a:rPr lang="en-US" sz="2100" b="1" dirty="0" smtClean="0"/>
              <a:t> </a:t>
            </a:r>
            <a:r>
              <a:rPr lang="en-US" sz="2100" b="1" dirty="0"/>
              <a:t>Percentage of People with Self-Reported Difficulties, by </a:t>
            </a:r>
            <a:r>
              <a:rPr lang="en-US" sz="2100" b="1" dirty="0" smtClean="0"/>
              <a:t>Survey and State</a:t>
            </a:r>
            <a:endParaRPr lang="en-US" sz="2100" b="1" dirty="0"/>
          </a:p>
        </p:txBody>
      </p:sp>
      <p:sp>
        <p:nvSpPr>
          <p:cNvPr id="3" name="Slide Number Placeholder 2"/>
          <p:cNvSpPr>
            <a:spLocks noGrp="1"/>
          </p:cNvSpPr>
          <p:nvPr>
            <p:ph type="sldNum" sz="quarter" idx="12"/>
          </p:nvPr>
        </p:nvSpPr>
        <p:spPr/>
        <p:txBody>
          <a:bodyPr/>
          <a:lstStyle/>
          <a:p>
            <a:fld id="{86D5E546-FF74-45BA-80E3-D82BD030D880}" type="slidenum">
              <a:rPr lang="en-US" smtClean="0"/>
              <a:t>12</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4196" y="732113"/>
            <a:ext cx="7619048" cy="5714286"/>
          </a:xfrm>
          <a:prstGeom prst="rect">
            <a:avLst/>
          </a:prstGeom>
        </p:spPr>
      </p:pic>
    </p:spTree>
    <p:extLst>
      <p:ext uri="{BB962C8B-B14F-4D97-AF65-F5344CB8AC3E}">
        <p14:creationId xmlns:p14="http://schemas.microsoft.com/office/powerpoint/2010/main" val="2280337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769" y="47896"/>
            <a:ext cx="8804462" cy="994172"/>
          </a:xfrm>
        </p:spPr>
        <p:txBody>
          <a:bodyPr>
            <a:normAutofit/>
          </a:bodyPr>
          <a:lstStyle/>
          <a:p>
            <a:pPr algn="ctr"/>
            <a:r>
              <a:rPr lang="en-US" sz="2100" b="1" u="sng" dirty="0" smtClean="0"/>
              <a:t>Lowest</a:t>
            </a:r>
            <a:r>
              <a:rPr lang="en-US" sz="2100" b="1" dirty="0" smtClean="0"/>
              <a:t> Percentages </a:t>
            </a:r>
            <a:r>
              <a:rPr lang="en-US" sz="2100" b="1" dirty="0"/>
              <a:t>of People with Self-Reported Difficulties, by </a:t>
            </a:r>
            <a:r>
              <a:rPr lang="en-US" sz="2100" b="1" dirty="0" smtClean="0"/>
              <a:t>Survey and State</a:t>
            </a:r>
            <a:endParaRPr lang="en-US" sz="2100" b="1" dirty="0"/>
          </a:p>
        </p:txBody>
      </p:sp>
      <p:sp>
        <p:nvSpPr>
          <p:cNvPr id="4" name="Slide Number Placeholder 3"/>
          <p:cNvSpPr>
            <a:spLocks noGrp="1"/>
          </p:cNvSpPr>
          <p:nvPr>
            <p:ph type="sldNum" sz="quarter" idx="12"/>
          </p:nvPr>
        </p:nvSpPr>
        <p:spPr/>
        <p:txBody>
          <a:bodyPr/>
          <a:lstStyle/>
          <a:p>
            <a:fld id="{86D5E546-FF74-45BA-80E3-D82BD030D880}" type="slidenum">
              <a:rPr lang="en-US" smtClean="0"/>
              <a:t>13</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476" y="722686"/>
            <a:ext cx="7619048" cy="5714286"/>
          </a:xfrm>
          <a:prstGeom prst="rect">
            <a:avLst/>
          </a:prstGeom>
        </p:spPr>
      </p:pic>
    </p:spTree>
    <p:extLst>
      <p:ext uri="{BB962C8B-B14F-4D97-AF65-F5344CB8AC3E}">
        <p14:creationId xmlns:p14="http://schemas.microsoft.com/office/powerpoint/2010/main" val="38760534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t>Substantial and significant variation of self-reported difficulties</a:t>
            </a:r>
          </a:p>
          <a:p>
            <a:pPr lvl="1"/>
            <a:r>
              <a:rPr lang="en-US" dirty="0"/>
              <a:t>Replicated previous findings (</a:t>
            </a:r>
            <a:r>
              <a:rPr lang="en-US" dirty="0" err="1"/>
              <a:t>Picavet</a:t>
            </a:r>
            <a:r>
              <a:rPr lang="en-US" dirty="0"/>
              <a:t>, 1996</a:t>
            </a:r>
            <a:r>
              <a:rPr lang="en-US" dirty="0" smtClean="0"/>
              <a:t>)</a:t>
            </a:r>
          </a:p>
          <a:p>
            <a:pPr lvl="1"/>
            <a:r>
              <a:rPr lang="en-US" dirty="0"/>
              <a:t>Weighting factors </a:t>
            </a:r>
            <a:r>
              <a:rPr lang="en-US" dirty="0" smtClean="0"/>
              <a:t>and </a:t>
            </a:r>
            <a:r>
              <a:rPr lang="en-US" dirty="0" err="1" smtClean="0"/>
              <a:t>unweighted</a:t>
            </a:r>
            <a:r>
              <a:rPr lang="en-US" dirty="0" smtClean="0"/>
              <a:t> sample</a:t>
            </a:r>
          </a:p>
          <a:p>
            <a:r>
              <a:rPr lang="en-US" dirty="0" smtClean="0"/>
              <a:t>Similar direction and magnitude of risk differences and risk ratios across demographic and social factors</a:t>
            </a:r>
          </a:p>
          <a:p>
            <a:r>
              <a:rPr lang="en-US" dirty="0" smtClean="0"/>
              <a:t>Estimation is highly dependent on age </a:t>
            </a:r>
          </a:p>
          <a:p>
            <a:r>
              <a:rPr lang="en-US" dirty="0" smtClean="0"/>
              <a:t>Similar regional estimates of self-reported difficulties, with notable state variation (U.S.)</a:t>
            </a:r>
          </a:p>
          <a:p>
            <a:endParaRPr lang="en-US" dirty="0"/>
          </a:p>
        </p:txBody>
      </p:sp>
      <p:sp>
        <p:nvSpPr>
          <p:cNvPr id="4" name="Slide Number Placeholder 3"/>
          <p:cNvSpPr>
            <a:spLocks noGrp="1"/>
          </p:cNvSpPr>
          <p:nvPr>
            <p:ph type="sldNum" sz="quarter" idx="12"/>
          </p:nvPr>
        </p:nvSpPr>
        <p:spPr/>
        <p:txBody>
          <a:bodyPr/>
          <a:lstStyle/>
          <a:p>
            <a:fld id="{86D5E546-FF74-45BA-80E3-D82BD030D880}" type="slidenum">
              <a:rPr lang="en-US" smtClean="0"/>
              <a:t>14</a:t>
            </a:fld>
            <a:endParaRPr lang="en-US"/>
          </a:p>
        </p:txBody>
      </p:sp>
    </p:spTree>
    <p:extLst>
      <p:ext uri="{BB962C8B-B14F-4D97-AF65-F5344CB8AC3E}">
        <p14:creationId xmlns:p14="http://schemas.microsoft.com/office/powerpoint/2010/main" val="3283326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Study Limitations</a:t>
            </a:r>
            <a:endParaRPr lang="en-US" dirty="0"/>
          </a:p>
        </p:txBody>
      </p:sp>
      <p:sp>
        <p:nvSpPr>
          <p:cNvPr id="3" name="Content Placeholder 2"/>
          <p:cNvSpPr>
            <a:spLocks noGrp="1"/>
          </p:cNvSpPr>
          <p:nvPr>
            <p:ph idx="1"/>
          </p:nvPr>
        </p:nvSpPr>
        <p:spPr/>
        <p:txBody>
          <a:bodyPr>
            <a:normAutofit/>
          </a:bodyPr>
          <a:lstStyle/>
          <a:p>
            <a:r>
              <a:rPr lang="en-US" dirty="0" smtClean="0"/>
              <a:t>Survey design effects</a:t>
            </a:r>
          </a:p>
          <a:p>
            <a:pPr lvl="1"/>
            <a:r>
              <a:rPr lang="en-US" dirty="0" smtClean="0"/>
              <a:t>Sampling and data collection methods</a:t>
            </a:r>
          </a:p>
          <a:p>
            <a:pPr lvl="1"/>
            <a:r>
              <a:rPr lang="en-US" dirty="0" smtClean="0"/>
              <a:t>Sample sizes</a:t>
            </a:r>
          </a:p>
          <a:p>
            <a:pPr lvl="1"/>
            <a:r>
              <a:rPr lang="en-US" dirty="0"/>
              <a:t>Reference period of the surveys and </a:t>
            </a:r>
            <a:r>
              <a:rPr lang="en-US" dirty="0" smtClean="0"/>
              <a:t>questions</a:t>
            </a:r>
          </a:p>
          <a:p>
            <a:pPr lvl="2"/>
            <a:r>
              <a:rPr lang="en-US" dirty="0" smtClean="0"/>
              <a:t>Repeated interviewing (e.g. CPS and SIPP)</a:t>
            </a:r>
            <a:endParaRPr lang="en-US" dirty="0"/>
          </a:p>
          <a:p>
            <a:pPr lvl="1"/>
            <a:r>
              <a:rPr lang="en-US" dirty="0" smtClean="0"/>
              <a:t>Sampling frame and eligibility </a:t>
            </a:r>
            <a:r>
              <a:rPr lang="en-US" dirty="0"/>
              <a:t>r</a:t>
            </a:r>
            <a:r>
              <a:rPr lang="en-US" dirty="0" smtClean="0"/>
              <a:t>ules</a:t>
            </a:r>
          </a:p>
          <a:p>
            <a:pPr lvl="1"/>
            <a:r>
              <a:rPr lang="en-US" dirty="0" smtClean="0"/>
              <a:t>Item wording, nonresponse and allocation</a:t>
            </a:r>
          </a:p>
          <a:p>
            <a:r>
              <a:rPr lang="en-US" dirty="0" smtClean="0"/>
              <a:t>Statistical approach</a:t>
            </a:r>
          </a:p>
          <a:p>
            <a:r>
              <a:rPr lang="en-US" dirty="0"/>
              <a:t>Unable to disentangle sampling, response and nonresponse bias and error</a:t>
            </a:r>
          </a:p>
          <a:p>
            <a:endParaRPr lang="en-US" dirty="0" smtClean="0"/>
          </a:p>
        </p:txBody>
      </p:sp>
      <p:sp>
        <p:nvSpPr>
          <p:cNvPr id="4" name="Slide Number Placeholder 3"/>
          <p:cNvSpPr>
            <a:spLocks noGrp="1"/>
          </p:cNvSpPr>
          <p:nvPr>
            <p:ph type="sldNum" sz="quarter" idx="12"/>
          </p:nvPr>
        </p:nvSpPr>
        <p:spPr/>
        <p:txBody>
          <a:bodyPr/>
          <a:lstStyle/>
          <a:p>
            <a:fld id="{86D5E546-FF74-45BA-80E3-D82BD030D880}" type="slidenum">
              <a:rPr lang="en-US" smtClean="0"/>
              <a:t>15</a:t>
            </a:fld>
            <a:endParaRPr lang="en-US"/>
          </a:p>
        </p:txBody>
      </p:sp>
    </p:spTree>
    <p:extLst>
      <p:ext uri="{BB962C8B-B14F-4D97-AF65-F5344CB8AC3E}">
        <p14:creationId xmlns:p14="http://schemas.microsoft.com/office/powerpoint/2010/main" val="28818954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Discussion</a:t>
            </a:r>
            <a:endParaRPr lang="en-US" dirty="0"/>
          </a:p>
        </p:txBody>
      </p:sp>
      <p:sp>
        <p:nvSpPr>
          <p:cNvPr id="3" name="Content Placeholder 2"/>
          <p:cNvSpPr>
            <a:spLocks noGrp="1"/>
          </p:cNvSpPr>
          <p:nvPr>
            <p:ph idx="1"/>
          </p:nvPr>
        </p:nvSpPr>
        <p:spPr/>
        <p:txBody>
          <a:bodyPr>
            <a:normAutofit/>
          </a:bodyPr>
          <a:lstStyle/>
          <a:p>
            <a:r>
              <a:rPr lang="en-US" dirty="0" smtClean="0"/>
              <a:t>Weighting &amp; Standardization</a:t>
            </a:r>
          </a:p>
          <a:p>
            <a:r>
              <a:rPr lang="en-US" dirty="0"/>
              <a:t>Can we take conclusions and hypotheses drawn from one survey study them in another?</a:t>
            </a:r>
          </a:p>
          <a:p>
            <a:r>
              <a:rPr lang="en-US" dirty="0"/>
              <a:t>Statistical significance vs. policy relevance</a:t>
            </a:r>
          </a:p>
          <a:p>
            <a:pPr lvl="1"/>
            <a:r>
              <a:rPr lang="en-US" dirty="0" smtClean="0"/>
              <a:t>Is variation meaningful?</a:t>
            </a:r>
          </a:p>
          <a:p>
            <a:pPr lvl="2"/>
            <a:r>
              <a:rPr lang="en-US" dirty="0" smtClean="0"/>
              <a:t>Counts versus percentages</a:t>
            </a:r>
          </a:p>
          <a:p>
            <a:r>
              <a:rPr lang="en-US" dirty="0"/>
              <a:t>Moving away from International Classification of Functioning, Disability and </a:t>
            </a:r>
            <a:r>
              <a:rPr lang="en-US" dirty="0" smtClean="0"/>
              <a:t>Health?</a:t>
            </a:r>
            <a:endParaRPr lang="en-US" dirty="0"/>
          </a:p>
          <a:p>
            <a:endParaRPr lang="en-US" dirty="0" smtClean="0"/>
          </a:p>
        </p:txBody>
      </p:sp>
      <p:sp>
        <p:nvSpPr>
          <p:cNvPr id="4" name="Slide Number Placeholder 3"/>
          <p:cNvSpPr>
            <a:spLocks noGrp="1"/>
          </p:cNvSpPr>
          <p:nvPr>
            <p:ph type="sldNum" sz="quarter" idx="12"/>
          </p:nvPr>
        </p:nvSpPr>
        <p:spPr/>
        <p:txBody>
          <a:bodyPr/>
          <a:lstStyle/>
          <a:p>
            <a:fld id="{86D5E546-FF74-45BA-80E3-D82BD030D880}" type="slidenum">
              <a:rPr lang="en-US" smtClean="0"/>
              <a:t>16</a:t>
            </a:fld>
            <a:endParaRPr lang="en-US"/>
          </a:p>
        </p:txBody>
      </p:sp>
    </p:spTree>
    <p:extLst>
      <p:ext uri="{BB962C8B-B14F-4D97-AF65-F5344CB8AC3E}">
        <p14:creationId xmlns:p14="http://schemas.microsoft.com/office/powerpoint/2010/main" val="1227442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Financial Disclosure &amp; Disclaimer</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following personal financial relationships with commercial interests relevant to this presentation existed during the past 12 months:</a:t>
            </a:r>
          </a:p>
          <a:p>
            <a:pPr lvl="1"/>
            <a:r>
              <a:rPr lang="en-US" dirty="0" smtClean="0"/>
              <a:t>No </a:t>
            </a:r>
            <a:r>
              <a:rPr lang="en-US" dirty="0"/>
              <a:t>relationships to disclose</a:t>
            </a:r>
          </a:p>
          <a:p>
            <a:endParaRPr lang="en-US" dirty="0" smtClean="0"/>
          </a:p>
          <a:p>
            <a:endParaRPr lang="en-US" dirty="0"/>
          </a:p>
          <a:p>
            <a:pPr marL="171450" lvl="1">
              <a:spcBef>
                <a:spcPts val="750"/>
              </a:spcBef>
            </a:pPr>
            <a:r>
              <a:rPr lang="en-US" dirty="0"/>
              <a:t>The presentation is part of a project of the </a:t>
            </a:r>
            <a:r>
              <a:rPr lang="en-US" dirty="0" err="1"/>
              <a:t>StatsRRTC</a:t>
            </a:r>
            <a:r>
              <a:rPr lang="en-US" dirty="0"/>
              <a:t>, which is funded by the U.S. Department of Health and Human Services, National Institute for Disability, Independent Living, and Rehabilitation Research (NIDILRR) under cooperative agreement H133B130015.  This presentation does not necessarily represent the policy of the Department of Health and Human Services, and you should not assume endorsement by the Federal Government (Edgar, 75.620 (b)).</a:t>
            </a:r>
            <a:endParaRPr lang="en-US" sz="1500" dirty="0"/>
          </a:p>
          <a:p>
            <a:endParaRPr lang="en-US" dirty="0"/>
          </a:p>
        </p:txBody>
      </p:sp>
      <p:sp>
        <p:nvSpPr>
          <p:cNvPr id="4" name="Slide Number Placeholder 3"/>
          <p:cNvSpPr>
            <a:spLocks noGrp="1"/>
          </p:cNvSpPr>
          <p:nvPr>
            <p:ph type="sldNum" sz="quarter" idx="12"/>
          </p:nvPr>
        </p:nvSpPr>
        <p:spPr/>
        <p:txBody>
          <a:bodyPr/>
          <a:lstStyle/>
          <a:p>
            <a:fld id="{86D5E546-FF74-45BA-80E3-D82BD030D880}" type="slidenum">
              <a:rPr lang="en-US" smtClean="0"/>
              <a:t>2</a:t>
            </a:fld>
            <a:endParaRPr lang="en-US"/>
          </a:p>
        </p:txBody>
      </p:sp>
    </p:spTree>
    <p:extLst>
      <p:ext uri="{BB962C8B-B14F-4D97-AF65-F5344CB8AC3E}">
        <p14:creationId xmlns:p14="http://schemas.microsoft.com/office/powerpoint/2010/main" val="950726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Background</a:t>
            </a:r>
            <a:endParaRPr lang="en-US" dirty="0"/>
          </a:p>
        </p:txBody>
      </p:sp>
      <p:sp>
        <p:nvSpPr>
          <p:cNvPr id="3" name="Content Placeholder 2"/>
          <p:cNvSpPr>
            <a:spLocks noGrp="1"/>
          </p:cNvSpPr>
          <p:nvPr>
            <p:ph idx="1"/>
          </p:nvPr>
        </p:nvSpPr>
        <p:spPr/>
        <p:txBody>
          <a:bodyPr>
            <a:normAutofit fontScale="92500"/>
          </a:bodyPr>
          <a:lstStyle/>
          <a:p>
            <a:r>
              <a:rPr lang="en-US" dirty="0" smtClean="0"/>
              <a:t>In 2008, a difficulty-related question set was established as part of a </a:t>
            </a:r>
            <a:r>
              <a:rPr lang="en-US" dirty="0"/>
              <a:t>multi-agency effort</a:t>
            </a:r>
            <a:r>
              <a:rPr lang="en-US" dirty="0" smtClean="0"/>
              <a:t> to identify people with disabilities in national surveys.</a:t>
            </a:r>
          </a:p>
          <a:p>
            <a:pPr lvl="1"/>
            <a:r>
              <a:rPr lang="en-US" dirty="0" smtClean="0"/>
              <a:t>Mandated as a data standard by the </a:t>
            </a:r>
            <a:r>
              <a:rPr lang="en-US" b="1" dirty="0" smtClean="0"/>
              <a:t>Affordable Care Act</a:t>
            </a:r>
            <a:r>
              <a:rPr lang="en-US" dirty="0" smtClean="0"/>
              <a:t> to be included in all national health surveys</a:t>
            </a:r>
            <a:endParaRPr lang="en-US" dirty="0"/>
          </a:p>
          <a:p>
            <a:pPr lvl="1"/>
            <a:r>
              <a:rPr lang="en-US" dirty="0" smtClean="0"/>
              <a:t>Consistent </a:t>
            </a:r>
            <a:r>
              <a:rPr lang="en-US" dirty="0"/>
              <a:t>with </a:t>
            </a:r>
            <a:r>
              <a:rPr lang="en-US" dirty="0" smtClean="0"/>
              <a:t>the </a:t>
            </a:r>
            <a:r>
              <a:rPr lang="en-US" b="1" dirty="0"/>
              <a:t>International Classification of Functioning</a:t>
            </a:r>
            <a:r>
              <a:rPr lang="en-US" dirty="0"/>
              <a:t>, </a:t>
            </a:r>
            <a:r>
              <a:rPr lang="en-US" b="1" dirty="0" smtClean="0"/>
              <a:t>Disability, </a:t>
            </a:r>
            <a:r>
              <a:rPr lang="en-US" b="1" dirty="0"/>
              <a:t>and </a:t>
            </a:r>
            <a:r>
              <a:rPr lang="en-US" b="1" dirty="0" smtClean="0"/>
              <a:t>Health (ICF)</a:t>
            </a:r>
            <a:endParaRPr lang="en-US" dirty="0"/>
          </a:p>
          <a:p>
            <a:r>
              <a:rPr lang="en-US" dirty="0" smtClean="0"/>
              <a:t>Using these questions, recent research has emphasized:</a:t>
            </a:r>
          </a:p>
          <a:p>
            <a:pPr lvl="1"/>
            <a:r>
              <a:rPr lang="en-US" dirty="0" smtClean="0"/>
              <a:t>A multi-survey approach to study the health of people with disabilities (</a:t>
            </a:r>
            <a:r>
              <a:rPr lang="en-US" dirty="0" err="1" smtClean="0"/>
              <a:t>Krahn</a:t>
            </a:r>
            <a:r>
              <a:rPr lang="en-US" dirty="0" smtClean="0"/>
              <a:t>, 2015)</a:t>
            </a:r>
            <a:endParaRPr lang="en-US" dirty="0"/>
          </a:p>
          <a:p>
            <a:pPr lvl="1"/>
            <a:r>
              <a:rPr lang="en-US" dirty="0" smtClean="0"/>
              <a:t>Studying different elements of the ICF across national surveys (Brandt, 2014)</a:t>
            </a:r>
            <a:endParaRPr lang="en-US" dirty="0"/>
          </a:p>
        </p:txBody>
      </p:sp>
      <p:sp>
        <p:nvSpPr>
          <p:cNvPr id="4" name="Slide Number Placeholder 3"/>
          <p:cNvSpPr>
            <a:spLocks noGrp="1"/>
          </p:cNvSpPr>
          <p:nvPr>
            <p:ph type="sldNum" sz="quarter" idx="12"/>
          </p:nvPr>
        </p:nvSpPr>
        <p:spPr/>
        <p:txBody>
          <a:bodyPr/>
          <a:lstStyle/>
          <a:p>
            <a:fld id="{86D5E546-FF74-45BA-80E3-D82BD030D880}" type="slidenum">
              <a:rPr lang="en-US" smtClean="0"/>
              <a:t>3</a:t>
            </a:fld>
            <a:endParaRPr lang="en-US"/>
          </a:p>
        </p:txBody>
      </p:sp>
    </p:spTree>
    <p:extLst>
      <p:ext uri="{BB962C8B-B14F-4D97-AF65-F5344CB8AC3E}">
        <p14:creationId xmlns:p14="http://schemas.microsoft.com/office/powerpoint/2010/main" val="1376778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6"/>
            <a:ext cx="9144001" cy="1325563"/>
          </a:xfrm>
        </p:spPr>
        <p:txBody>
          <a:bodyPr/>
          <a:lstStyle/>
          <a:p>
            <a:pPr algn="ctr"/>
            <a:r>
              <a:rPr lang="en-US" dirty="0" smtClean="0"/>
              <a:t>Self-Report Difficulty Questions (6QS)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Intended to cover </a:t>
            </a:r>
            <a:r>
              <a:rPr lang="en-US" dirty="0"/>
              <a:t>six disability </a:t>
            </a:r>
            <a:r>
              <a:rPr lang="en-US" dirty="0" smtClean="0"/>
              <a:t>types:</a:t>
            </a:r>
            <a:endParaRPr lang="en-US" b="1" dirty="0" smtClean="0"/>
          </a:p>
          <a:p>
            <a:pPr lvl="1"/>
            <a:r>
              <a:rPr lang="en-US" b="1" dirty="0" smtClean="0"/>
              <a:t>Hearing difficulty</a:t>
            </a:r>
            <a:r>
              <a:rPr lang="en-US" dirty="0" smtClean="0"/>
              <a:t>–Deaf </a:t>
            </a:r>
            <a:r>
              <a:rPr lang="en-US" dirty="0"/>
              <a:t>or having serious difficulty </a:t>
            </a:r>
            <a:r>
              <a:rPr lang="en-US" dirty="0" smtClean="0"/>
              <a:t>hearing.</a:t>
            </a:r>
            <a:endParaRPr lang="en-US" dirty="0"/>
          </a:p>
          <a:p>
            <a:pPr lvl="1"/>
            <a:r>
              <a:rPr lang="en-US" b="1" dirty="0"/>
              <a:t>Vision </a:t>
            </a:r>
            <a:r>
              <a:rPr lang="en-US" b="1" dirty="0" smtClean="0"/>
              <a:t>difficulty</a:t>
            </a:r>
            <a:r>
              <a:rPr lang="en-US" dirty="0" smtClean="0"/>
              <a:t>–</a:t>
            </a:r>
            <a:r>
              <a:rPr lang="en-US" dirty="0"/>
              <a:t>B</a:t>
            </a:r>
            <a:r>
              <a:rPr lang="en-US" dirty="0" smtClean="0"/>
              <a:t>lind </a:t>
            </a:r>
            <a:r>
              <a:rPr lang="en-US" dirty="0"/>
              <a:t>or having serious difficulty seeing, even when wearing </a:t>
            </a:r>
            <a:r>
              <a:rPr lang="en-US" dirty="0" smtClean="0"/>
              <a:t>glasses.</a:t>
            </a:r>
            <a:endParaRPr lang="en-US" dirty="0"/>
          </a:p>
          <a:p>
            <a:pPr lvl="1"/>
            <a:r>
              <a:rPr lang="en-US" b="1" dirty="0"/>
              <a:t>Cognitive </a:t>
            </a:r>
            <a:r>
              <a:rPr lang="en-US" b="1" dirty="0" smtClean="0"/>
              <a:t>difficulty</a:t>
            </a:r>
            <a:r>
              <a:rPr lang="en-US" dirty="0"/>
              <a:t>–</a:t>
            </a:r>
            <a:r>
              <a:rPr lang="en-US" dirty="0" smtClean="0"/>
              <a:t>Because </a:t>
            </a:r>
            <a:r>
              <a:rPr lang="en-US" dirty="0"/>
              <a:t>of a physical, mental, or emotional problem, having difficulty remembering, concentrating, or making </a:t>
            </a:r>
            <a:r>
              <a:rPr lang="en-US" dirty="0" smtClean="0"/>
              <a:t>decisions.</a:t>
            </a:r>
            <a:endParaRPr lang="en-US" dirty="0"/>
          </a:p>
          <a:p>
            <a:pPr lvl="1"/>
            <a:r>
              <a:rPr lang="en-US" b="1" dirty="0"/>
              <a:t>Ambulatory </a:t>
            </a:r>
            <a:r>
              <a:rPr lang="en-US" b="1" dirty="0" smtClean="0"/>
              <a:t>difficulty</a:t>
            </a:r>
            <a:r>
              <a:rPr lang="en-US" dirty="0"/>
              <a:t>–</a:t>
            </a:r>
            <a:r>
              <a:rPr lang="en-US" dirty="0" smtClean="0"/>
              <a:t>Having </a:t>
            </a:r>
            <a:r>
              <a:rPr lang="en-US" dirty="0"/>
              <a:t>serious difficulty walking or climbing </a:t>
            </a:r>
            <a:r>
              <a:rPr lang="en-US" dirty="0" smtClean="0"/>
              <a:t>stairs.</a:t>
            </a:r>
            <a:endParaRPr lang="en-US" dirty="0"/>
          </a:p>
          <a:p>
            <a:pPr lvl="1"/>
            <a:r>
              <a:rPr lang="en-US" b="1" dirty="0"/>
              <a:t>Self-care </a:t>
            </a:r>
            <a:r>
              <a:rPr lang="en-US" b="1" dirty="0" smtClean="0"/>
              <a:t>difficulty</a:t>
            </a:r>
            <a:r>
              <a:rPr lang="en-US" dirty="0"/>
              <a:t>–</a:t>
            </a:r>
            <a:r>
              <a:rPr lang="en-US" dirty="0" smtClean="0"/>
              <a:t>Having </a:t>
            </a:r>
            <a:r>
              <a:rPr lang="en-US" dirty="0"/>
              <a:t>difficulty bathing or </a:t>
            </a:r>
            <a:r>
              <a:rPr lang="en-US" dirty="0" smtClean="0"/>
              <a:t>dressing.</a:t>
            </a:r>
            <a:endParaRPr lang="en-US" dirty="0"/>
          </a:p>
          <a:p>
            <a:pPr lvl="1"/>
            <a:r>
              <a:rPr lang="en-US" b="1" dirty="0"/>
              <a:t>Independent living </a:t>
            </a:r>
            <a:r>
              <a:rPr lang="en-US" b="1" dirty="0" smtClean="0"/>
              <a:t>difficulty</a:t>
            </a:r>
            <a:r>
              <a:rPr lang="en-US" dirty="0"/>
              <a:t>–</a:t>
            </a:r>
            <a:r>
              <a:rPr lang="en-US" dirty="0" smtClean="0"/>
              <a:t>Because </a:t>
            </a:r>
            <a:r>
              <a:rPr lang="en-US" dirty="0"/>
              <a:t>of a physical, mental, or emotional problem, having difficulty doing errands alone such as visiting a doctor’s office or </a:t>
            </a:r>
            <a:r>
              <a:rPr lang="en-US" dirty="0" smtClean="0"/>
              <a:t>shopping.</a:t>
            </a:r>
            <a:endParaRPr lang="en-US" dirty="0"/>
          </a:p>
          <a:p>
            <a:endParaRPr lang="en-US" dirty="0"/>
          </a:p>
        </p:txBody>
      </p:sp>
      <p:sp>
        <p:nvSpPr>
          <p:cNvPr id="5" name="Slide Number Placeholder 4"/>
          <p:cNvSpPr>
            <a:spLocks noGrp="1"/>
          </p:cNvSpPr>
          <p:nvPr>
            <p:ph type="sldNum" sz="quarter" idx="12"/>
          </p:nvPr>
        </p:nvSpPr>
        <p:spPr/>
        <p:txBody>
          <a:bodyPr/>
          <a:lstStyle/>
          <a:p>
            <a:fld id="{86D5E546-FF74-45BA-80E3-D82BD030D880}" type="slidenum">
              <a:rPr lang="en-US" smtClean="0"/>
              <a:t>4</a:t>
            </a:fld>
            <a:endParaRPr lang="en-US"/>
          </a:p>
        </p:txBody>
      </p:sp>
      <p:sp>
        <p:nvSpPr>
          <p:cNvPr id="4" name="TextBox 3"/>
          <p:cNvSpPr txBox="1"/>
          <p:nvPr/>
        </p:nvSpPr>
        <p:spPr>
          <a:xfrm>
            <a:off x="1506071" y="5923047"/>
            <a:ext cx="6769249" cy="507831"/>
          </a:xfrm>
          <a:prstGeom prst="rect">
            <a:avLst/>
          </a:prstGeom>
          <a:noFill/>
        </p:spPr>
        <p:txBody>
          <a:bodyPr wrap="square" rtlCol="0">
            <a:spAutoFit/>
          </a:bodyPr>
          <a:lstStyle/>
          <a:p>
            <a:r>
              <a:rPr lang="en-US" sz="1350" dirty="0"/>
              <a:t>United States Census Bureau, American Community Survey, History of the Disability Questions: https://www.census.gov/people/disability/methodology/acs.html</a:t>
            </a:r>
          </a:p>
        </p:txBody>
      </p:sp>
    </p:spTree>
    <p:extLst>
      <p:ext uri="{BB962C8B-B14F-4D97-AF65-F5344CB8AC3E}">
        <p14:creationId xmlns:p14="http://schemas.microsoft.com/office/powerpoint/2010/main" val="3685107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Methods</a:t>
            </a:r>
            <a:endParaRPr lang="en-US" dirty="0"/>
          </a:p>
        </p:txBody>
      </p:sp>
      <p:sp>
        <p:nvSpPr>
          <p:cNvPr id="3" name="Content Placeholder 2"/>
          <p:cNvSpPr>
            <a:spLocks noGrp="1"/>
          </p:cNvSpPr>
          <p:nvPr>
            <p:ph idx="1"/>
          </p:nvPr>
        </p:nvSpPr>
        <p:spPr/>
        <p:txBody>
          <a:bodyPr>
            <a:normAutofit fontScale="92500"/>
          </a:bodyPr>
          <a:lstStyle/>
          <a:p>
            <a:r>
              <a:rPr lang="en-US" sz="2400" dirty="0" smtClean="0"/>
              <a:t>Hypothesizing that </a:t>
            </a:r>
            <a:r>
              <a:rPr lang="en-US" sz="2400" u="sng" dirty="0" smtClean="0"/>
              <a:t>disability estimates vary significantly between surveys</a:t>
            </a:r>
            <a:r>
              <a:rPr lang="en-US" sz="2400" dirty="0" smtClean="0"/>
              <a:t>, we compared estimates from the following surveys:</a:t>
            </a:r>
          </a:p>
          <a:p>
            <a:pPr lvl="1"/>
            <a:r>
              <a:rPr lang="en-US" dirty="0" smtClean="0"/>
              <a:t>Current Population Survey Annual Social And Economic Supplement (CPS-ASEC, 2009-2014)</a:t>
            </a:r>
          </a:p>
          <a:p>
            <a:pPr lvl="1"/>
            <a:r>
              <a:rPr lang="en-US" dirty="0" smtClean="0"/>
              <a:t>American Community Survey (ACS, 2009-2014)</a:t>
            </a:r>
          </a:p>
          <a:p>
            <a:pPr lvl="1"/>
            <a:r>
              <a:rPr lang="en-US" dirty="0" smtClean="0"/>
              <a:t>National Health Interview Survey (NHIS, 2009-2014)</a:t>
            </a:r>
          </a:p>
          <a:p>
            <a:pPr lvl="1"/>
            <a:r>
              <a:rPr lang="en-US" dirty="0" smtClean="0"/>
              <a:t>Survey of Income and Program Participation (SIPP, 2009-2011)</a:t>
            </a:r>
          </a:p>
          <a:p>
            <a:r>
              <a:rPr lang="en-US" sz="2400" dirty="0"/>
              <a:t>Using SAS software and taking into account complex survey design </a:t>
            </a:r>
            <a:r>
              <a:rPr lang="en-US" sz="2400" dirty="0" smtClean="0"/>
              <a:t>methodology we used </a:t>
            </a:r>
            <a:r>
              <a:rPr lang="en-US" sz="2400" dirty="0"/>
              <a:t>survey data to estimate counts, percentages, and standard errors of self-reported </a:t>
            </a:r>
            <a:r>
              <a:rPr lang="en-US" sz="2400" dirty="0" smtClean="0"/>
              <a:t>difficulty, </a:t>
            </a:r>
            <a:r>
              <a:rPr lang="en-US" sz="2400" dirty="0"/>
              <a:t>demographic, </a:t>
            </a:r>
            <a:r>
              <a:rPr lang="en-US" sz="2400" dirty="0" smtClean="0"/>
              <a:t>social, and geography </a:t>
            </a:r>
            <a:r>
              <a:rPr lang="en-US" sz="2400" dirty="0"/>
              <a:t>questions for people with and without disabilities.</a:t>
            </a:r>
          </a:p>
          <a:p>
            <a:endParaRPr lang="en-US" dirty="0" smtClean="0"/>
          </a:p>
        </p:txBody>
      </p:sp>
      <p:sp>
        <p:nvSpPr>
          <p:cNvPr id="4" name="Slide Number Placeholder 3"/>
          <p:cNvSpPr>
            <a:spLocks noGrp="1"/>
          </p:cNvSpPr>
          <p:nvPr>
            <p:ph type="sldNum" sz="quarter" idx="12"/>
          </p:nvPr>
        </p:nvSpPr>
        <p:spPr/>
        <p:txBody>
          <a:bodyPr/>
          <a:lstStyle/>
          <a:p>
            <a:fld id="{86D5E546-FF74-45BA-80E3-D82BD030D880}" type="slidenum">
              <a:rPr lang="en-US" smtClean="0"/>
              <a:t>5</a:t>
            </a:fld>
            <a:endParaRPr lang="en-US"/>
          </a:p>
        </p:txBody>
      </p:sp>
    </p:spTree>
    <p:extLst>
      <p:ext uri="{BB962C8B-B14F-4D97-AF65-F5344CB8AC3E}">
        <p14:creationId xmlns:p14="http://schemas.microsoft.com/office/powerpoint/2010/main" val="668091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6849" y="6538913"/>
            <a:ext cx="8243154" cy="307777"/>
          </a:xfrm>
          <a:prstGeom prst="rect">
            <a:avLst/>
          </a:prstGeom>
          <a:noFill/>
        </p:spPr>
        <p:txBody>
          <a:bodyPr wrap="none" rtlCol="0">
            <a:spAutoFit/>
          </a:bodyPr>
          <a:lstStyle/>
          <a:p>
            <a:r>
              <a:rPr lang="en-US" sz="1400" dirty="0"/>
              <a:t>*Total non-institutional civilian population, 18 and over, across surveys was approximately 231,000,000 people</a:t>
            </a:r>
          </a:p>
        </p:txBody>
      </p:sp>
      <p:sp>
        <p:nvSpPr>
          <p:cNvPr id="3" name="Slide Number Placeholder 2"/>
          <p:cNvSpPr>
            <a:spLocks noGrp="1"/>
          </p:cNvSpPr>
          <p:nvPr>
            <p:ph type="sldNum" sz="quarter" idx="12"/>
          </p:nvPr>
        </p:nvSpPr>
        <p:spPr/>
        <p:txBody>
          <a:bodyPr/>
          <a:lstStyle/>
          <a:p>
            <a:fld id="{86D5E546-FF74-45BA-80E3-D82BD030D880}" type="slidenum">
              <a:rPr lang="en-US" smtClean="0"/>
              <a:t>6</a:t>
            </a:fld>
            <a:endParaRPr lang="en-US"/>
          </a:p>
        </p:txBody>
      </p:sp>
      <p:pic>
        <p:nvPicPr>
          <p:cNvPr id="4" name="Picture 3"/>
          <p:cNvPicPr>
            <a:picLocks noChangeAspect="1"/>
          </p:cNvPicPr>
          <p:nvPr/>
        </p:nvPicPr>
        <p:blipFill>
          <a:blip r:embed="rId2"/>
          <a:stretch>
            <a:fillRect/>
          </a:stretch>
        </p:blipFill>
        <p:spPr>
          <a:xfrm>
            <a:off x="36183" y="26572"/>
            <a:ext cx="9071634" cy="6767147"/>
          </a:xfrm>
          <a:prstGeom prst="rect">
            <a:avLst/>
          </a:prstGeom>
        </p:spPr>
      </p:pic>
    </p:spTree>
    <p:extLst>
      <p:ext uri="{BB962C8B-B14F-4D97-AF65-F5344CB8AC3E}">
        <p14:creationId xmlns:p14="http://schemas.microsoft.com/office/powerpoint/2010/main" val="798838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5" y="165101"/>
            <a:ext cx="8572500" cy="1325563"/>
          </a:xfrm>
        </p:spPr>
        <p:txBody>
          <a:bodyPr>
            <a:noAutofit/>
          </a:bodyPr>
          <a:lstStyle/>
          <a:p>
            <a:pPr algn="ctr"/>
            <a:r>
              <a:rPr lang="en-US" sz="2800" dirty="0">
                <a:latin typeface="+mn-lt"/>
              </a:rPr>
              <a:t>Weighted percentage of adult non-institutionalized civilians with self-reported difficulties by survey and </a:t>
            </a:r>
            <a:r>
              <a:rPr lang="en-US" sz="2800" dirty="0" smtClean="0">
                <a:latin typeface="+mn-lt"/>
              </a:rPr>
              <a:t>year</a:t>
            </a:r>
            <a:endParaRPr lang="en-US" sz="2800" dirty="0">
              <a:latin typeface="+mn-lt"/>
            </a:endParaRPr>
          </a:p>
        </p:txBody>
      </p:sp>
      <p:sp>
        <p:nvSpPr>
          <p:cNvPr id="4" name="Slide Number Placeholder 3"/>
          <p:cNvSpPr>
            <a:spLocks noGrp="1"/>
          </p:cNvSpPr>
          <p:nvPr>
            <p:ph type="sldNum" sz="quarter" idx="12"/>
          </p:nvPr>
        </p:nvSpPr>
        <p:spPr/>
        <p:txBody>
          <a:bodyPr/>
          <a:lstStyle/>
          <a:p>
            <a:fld id="{86D5E546-FF74-45BA-80E3-D82BD030D880}" type="slidenum">
              <a:rPr lang="en-US" smtClean="0"/>
              <a:t>7</a:t>
            </a:fld>
            <a:endParaRPr lang="en-US"/>
          </a:p>
        </p:txBody>
      </p:sp>
      <p:graphicFrame>
        <p:nvGraphicFramePr>
          <p:cNvPr id="5" name="Chart 4"/>
          <p:cNvGraphicFramePr>
            <a:graphicFrameLocks noGrp="1"/>
          </p:cNvGraphicFramePr>
          <p:nvPr>
            <p:extLst>
              <p:ext uri="{D42A27DB-BD31-4B8C-83A1-F6EECF244321}">
                <p14:modId xmlns:p14="http://schemas.microsoft.com/office/powerpoint/2010/main" val="778065370"/>
              </p:ext>
            </p:extLst>
          </p:nvPr>
        </p:nvGraphicFramePr>
        <p:xfrm>
          <a:off x="666750" y="1562100"/>
          <a:ext cx="7533640" cy="50114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76739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6D5E546-FF74-45BA-80E3-D82BD030D880}" type="slidenum">
              <a:rPr lang="en-US" smtClean="0"/>
              <a:t>8</a:t>
            </a:fld>
            <a:endParaRPr lang="en-US"/>
          </a:p>
        </p:txBody>
      </p:sp>
      <p:sp>
        <p:nvSpPr>
          <p:cNvPr id="5" name="Title 1"/>
          <p:cNvSpPr txBox="1">
            <a:spLocks/>
          </p:cNvSpPr>
          <p:nvPr/>
        </p:nvSpPr>
        <p:spPr>
          <a:xfrm>
            <a:off x="190500" y="165101"/>
            <a:ext cx="878205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latin typeface="+mn-lt"/>
              </a:rPr>
              <a:t>Weighted percentage of non-institutionalized civilians with self-reported limitations in 2011, by survey and age group.</a:t>
            </a:r>
          </a:p>
        </p:txBody>
      </p:sp>
      <p:graphicFrame>
        <p:nvGraphicFramePr>
          <p:cNvPr id="6" name="Chart 5"/>
          <p:cNvGraphicFramePr/>
          <p:nvPr>
            <p:extLst>
              <p:ext uri="{D42A27DB-BD31-4B8C-83A1-F6EECF244321}">
                <p14:modId xmlns:p14="http://schemas.microsoft.com/office/powerpoint/2010/main" val="1409482220"/>
              </p:ext>
            </p:extLst>
          </p:nvPr>
        </p:nvGraphicFramePr>
        <p:xfrm>
          <a:off x="579755" y="1276350"/>
          <a:ext cx="7935595" cy="53498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51584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3676"/>
            <a:ext cx="7886700" cy="1325563"/>
          </a:xfrm>
        </p:spPr>
        <p:txBody>
          <a:bodyPr vert="horz" lIns="91440" tIns="45720" rIns="91440" bIns="45720" rtlCol="0" anchor="ctr">
            <a:noAutofit/>
          </a:bodyPr>
          <a:lstStyle/>
          <a:p>
            <a:pPr algn="ctr"/>
            <a:r>
              <a:rPr lang="en-US" sz="2800" dirty="0">
                <a:latin typeface="+mn-lt"/>
              </a:rPr>
              <a:t>Weighted percentage of adult non-institutionalized civilians with self-reported difficulties in 2011 by gender, race, ethnicity and survey.</a:t>
            </a:r>
          </a:p>
        </p:txBody>
      </p:sp>
      <p:sp>
        <p:nvSpPr>
          <p:cNvPr id="4" name="Slide Number Placeholder 3"/>
          <p:cNvSpPr>
            <a:spLocks noGrp="1"/>
          </p:cNvSpPr>
          <p:nvPr>
            <p:ph type="sldNum" sz="quarter" idx="12"/>
          </p:nvPr>
        </p:nvSpPr>
        <p:spPr/>
        <p:txBody>
          <a:bodyPr/>
          <a:lstStyle/>
          <a:p>
            <a:fld id="{86D5E546-FF74-45BA-80E3-D82BD030D880}" type="slidenum">
              <a:rPr lang="en-US" smtClean="0"/>
              <a:t>9</a:t>
            </a:fld>
            <a:endParaRPr lang="en-US"/>
          </a:p>
        </p:txBody>
      </p:sp>
      <p:graphicFrame>
        <p:nvGraphicFramePr>
          <p:cNvPr id="5" name="Chart 4"/>
          <p:cNvGraphicFramePr/>
          <p:nvPr>
            <p:extLst>
              <p:ext uri="{D42A27DB-BD31-4B8C-83A1-F6EECF244321}">
                <p14:modId xmlns:p14="http://schemas.microsoft.com/office/powerpoint/2010/main" val="2270455087"/>
              </p:ext>
            </p:extLst>
          </p:nvPr>
        </p:nvGraphicFramePr>
        <p:xfrm>
          <a:off x="628650" y="1590674"/>
          <a:ext cx="7687945" cy="48863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3372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1734</TotalTime>
  <Words>747</Words>
  <Application>Microsoft Office PowerPoint</Application>
  <PresentationFormat>On-screen Show (4:3)</PresentationFormat>
  <Paragraphs>115</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Prevalence Estimates for People with Disabilities in National Surveys: 2009-2014</vt:lpstr>
      <vt:lpstr>Financial Disclosure &amp; Disclaimer</vt:lpstr>
      <vt:lpstr>Background</vt:lpstr>
      <vt:lpstr>Self-Report Difficulty Questions (6QS)</vt:lpstr>
      <vt:lpstr>Methods</vt:lpstr>
      <vt:lpstr>PowerPoint Presentation</vt:lpstr>
      <vt:lpstr>Weighted percentage of adult non-institutionalized civilians with self-reported difficulties by survey and year</vt:lpstr>
      <vt:lpstr>PowerPoint Presentation</vt:lpstr>
      <vt:lpstr>Weighted percentage of adult non-institutionalized civilians with self-reported difficulties in 2011 by gender, race, ethnicity and survey.</vt:lpstr>
      <vt:lpstr>Risk Differences for Social Factors between Adult Non-Institutionalized Civilians with and without Self-Reported Difficulties in 2011 by Survey</vt:lpstr>
      <vt:lpstr>Risk ratios for social factors comparing adult non-institutionalized civilians with and without self-reported difficulties in by survey</vt:lpstr>
      <vt:lpstr>Highest Percentage of People with Self-Reported Difficulties, by Survey and State</vt:lpstr>
      <vt:lpstr>Lowest Percentages of People with Self-Reported Difficulties, by Survey and State</vt:lpstr>
      <vt:lpstr>Conclusion</vt:lpstr>
      <vt:lpstr>Study Limitations</vt:lpstr>
      <vt:lpstr>Discussion</vt:lpstr>
    </vt:vector>
  </TitlesOfParts>
  <Company>UNH Institute on Disability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Lauer, Eric</dc:creator>
  <cp:lastModifiedBy>Lauer, Eric</cp:lastModifiedBy>
  <cp:revision>100</cp:revision>
  <cp:lastPrinted>2015-10-14T16:35:01Z</cp:lastPrinted>
  <dcterms:created xsi:type="dcterms:W3CDTF">2015-09-29T21:09:36Z</dcterms:created>
  <dcterms:modified xsi:type="dcterms:W3CDTF">2016-08-02T17:05:42Z</dcterms:modified>
</cp:coreProperties>
</file>