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703" r:id="rId2"/>
  </p:sldMasterIdLst>
  <p:notesMasterIdLst>
    <p:notesMasterId r:id="rId34"/>
  </p:notesMasterIdLst>
  <p:handoutMasterIdLst>
    <p:handoutMasterId r:id="rId35"/>
  </p:handoutMasterIdLst>
  <p:sldIdLst>
    <p:sldId id="716" r:id="rId3"/>
    <p:sldId id="690" r:id="rId4"/>
    <p:sldId id="741" r:id="rId5"/>
    <p:sldId id="742" r:id="rId6"/>
    <p:sldId id="746" r:id="rId7"/>
    <p:sldId id="749" r:id="rId8"/>
    <p:sldId id="747" r:id="rId9"/>
    <p:sldId id="748" r:id="rId10"/>
    <p:sldId id="743" r:id="rId11"/>
    <p:sldId id="752" r:id="rId12"/>
    <p:sldId id="753" r:id="rId13"/>
    <p:sldId id="754" r:id="rId14"/>
    <p:sldId id="755" r:id="rId15"/>
    <p:sldId id="744" r:id="rId16"/>
    <p:sldId id="756" r:id="rId17"/>
    <p:sldId id="757" r:id="rId18"/>
    <p:sldId id="758" r:id="rId19"/>
    <p:sldId id="759" r:id="rId20"/>
    <p:sldId id="760" r:id="rId21"/>
    <p:sldId id="761" r:id="rId22"/>
    <p:sldId id="762" r:id="rId23"/>
    <p:sldId id="745" r:id="rId24"/>
    <p:sldId id="763" r:id="rId25"/>
    <p:sldId id="750" r:id="rId26"/>
    <p:sldId id="751" r:id="rId27"/>
    <p:sldId id="765" r:id="rId28"/>
    <p:sldId id="766" r:id="rId29"/>
    <p:sldId id="720" r:id="rId30"/>
    <p:sldId id="764" r:id="rId31"/>
    <p:sldId id="740" r:id="rId32"/>
    <p:sldId id="718" r:id="rId33"/>
  </p:sldIdLst>
  <p:sldSz cx="9144000" cy="6858000" type="letter"/>
  <p:notesSz cx="6858000" cy="8931275"/>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48">
          <p15:clr>
            <a:srgbClr val="A4A3A4"/>
          </p15:clr>
        </p15:guide>
        <p15:guide id="2" pos="2880">
          <p15:clr>
            <a:srgbClr val="A4A3A4"/>
          </p15:clr>
        </p15:guide>
      </p15:sldGuideLst>
    </p:ext>
    <p:ext uri="{2D200454-40CA-4A62-9FC3-DE9A4176ACB9}">
      <p15:notesGuideLst xmlns:p15="http://schemas.microsoft.com/office/powerpoint/2012/main">
        <p15:guide id="1" orient="horz" pos="2813">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2A2A9E"/>
    <a:srgbClr val="2C2C9C"/>
    <a:srgbClr val="2D2DA1"/>
    <a:srgbClr val="000099"/>
    <a:srgbClr val="DDDDDD"/>
    <a:srgbClr val="D9EC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55" autoAdjust="0"/>
    <p:restoredTop sz="83374" autoAdjust="0"/>
  </p:normalViewPr>
  <p:slideViewPr>
    <p:cSldViewPr snapToGrid="0">
      <p:cViewPr varScale="1">
        <p:scale>
          <a:sx n="67" d="100"/>
          <a:sy n="67" d="100"/>
        </p:scale>
        <p:origin x="374" y="62"/>
      </p:cViewPr>
      <p:guideLst>
        <p:guide orient="horz" pos="214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snapToGrid="0">
      <p:cViewPr>
        <p:scale>
          <a:sx n="150" d="100"/>
          <a:sy n="150" d="100"/>
        </p:scale>
        <p:origin x="-486" y="-78"/>
      </p:cViewPr>
      <p:guideLst>
        <p:guide orient="horz" pos="2813"/>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12" charset="0"/>
                <a:cs typeface="+mn-cs"/>
              </a:defRPr>
            </a:lvl1pPr>
          </a:lstStyle>
          <a:p>
            <a:pPr>
              <a:defRPr/>
            </a:pPr>
            <a:endParaRPr lang="en-US"/>
          </a:p>
        </p:txBody>
      </p:sp>
      <p:sp>
        <p:nvSpPr>
          <p:cNvPr id="125955" name="Rectangle 3"/>
          <p:cNvSpPr>
            <a:spLocks noGrp="1" noChangeArrowheads="1"/>
          </p:cNvSpPr>
          <p:nvPr>
            <p:ph type="dt" sz="quarter" idx="1"/>
          </p:nvPr>
        </p:nvSpPr>
        <p:spPr bwMode="auto">
          <a:xfrm>
            <a:off x="388620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12" charset="0"/>
                <a:cs typeface="+mn-cs"/>
              </a:defRPr>
            </a:lvl1pPr>
          </a:lstStyle>
          <a:p>
            <a:pPr>
              <a:defRPr/>
            </a:pPr>
            <a:endParaRPr lang="en-US"/>
          </a:p>
        </p:txBody>
      </p:sp>
      <p:sp>
        <p:nvSpPr>
          <p:cNvPr id="125956" name="Rectangle 4"/>
          <p:cNvSpPr>
            <a:spLocks noGrp="1" noChangeArrowheads="1"/>
          </p:cNvSpPr>
          <p:nvPr>
            <p:ph type="ftr" sz="quarter" idx="2"/>
          </p:nvPr>
        </p:nvSpPr>
        <p:spPr bwMode="auto">
          <a:xfrm>
            <a:off x="0" y="8485188"/>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12" charset="0"/>
                <a:cs typeface="+mn-cs"/>
              </a:defRPr>
            </a:lvl1pPr>
          </a:lstStyle>
          <a:p>
            <a:pPr>
              <a:defRPr/>
            </a:pPr>
            <a:endParaRPr lang="en-US"/>
          </a:p>
        </p:txBody>
      </p:sp>
      <p:sp>
        <p:nvSpPr>
          <p:cNvPr id="125957" name="Rectangle 5"/>
          <p:cNvSpPr>
            <a:spLocks noGrp="1" noChangeArrowheads="1"/>
          </p:cNvSpPr>
          <p:nvPr>
            <p:ph type="sldNum" sz="quarter" idx="3"/>
          </p:nvPr>
        </p:nvSpPr>
        <p:spPr bwMode="auto">
          <a:xfrm>
            <a:off x="3886200" y="8485188"/>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12" charset="0"/>
                <a:cs typeface="+mn-cs"/>
              </a:defRPr>
            </a:lvl1pPr>
          </a:lstStyle>
          <a:p>
            <a:pPr>
              <a:defRPr/>
            </a:pPr>
            <a:fld id="{474E55F2-CA4E-4727-AE8A-B633067C60B0}" type="slidenum">
              <a:rPr lang="en-US"/>
              <a:pPr>
                <a:defRPr/>
              </a:pPr>
              <a:t>‹#›</a:t>
            </a:fld>
            <a:endParaRPr lang="en-US"/>
          </a:p>
        </p:txBody>
      </p:sp>
    </p:spTree>
    <p:extLst>
      <p:ext uri="{BB962C8B-B14F-4D97-AF65-F5344CB8AC3E}">
        <p14:creationId xmlns:p14="http://schemas.microsoft.com/office/powerpoint/2010/main" val="1979753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12" charset="0"/>
                <a:cs typeface="+mn-cs"/>
              </a:defRPr>
            </a:lvl1pPr>
          </a:lstStyle>
          <a:p>
            <a:pPr>
              <a:defRPr/>
            </a:pPr>
            <a:endParaRPr lang="en-US"/>
          </a:p>
        </p:txBody>
      </p:sp>
      <p:sp>
        <p:nvSpPr>
          <p:cNvPr id="11267" name="Rectangle 3"/>
          <p:cNvSpPr>
            <a:spLocks noGrp="1" noChangeArrowheads="1"/>
          </p:cNvSpPr>
          <p:nvPr>
            <p:ph type="dt" idx="1"/>
          </p:nvPr>
        </p:nvSpPr>
        <p:spPr bwMode="auto">
          <a:xfrm>
            <a:off x="388620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12" charset="0"/>
                <a:cs typeface="+mn-cs"/>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96975" y="669925"/>
            <a:ext cx="4465638" cy="3349625"/>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241800"/>
            <a:ext cx="5029200" cy="4019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485188"/>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12" charset="0"/>
                <a:cs typeface="+mn-cs"/>
              </a:defRPr>
            </a:lvl1pPr>
          </a:lstStyle>
          <a:p>
            <a:pPr>
              <a:defRPr/>
            </a:pPr>
            <a:endParaRPr lang="en-US"/>
          </a:p>
        </p:txBody>
      </p:sp>
      <p:sp>
        <p:nvSpPr>
          <p:cNvPr id="11271" name="Rectangle 7"/>
          <p:cNvSpPr>
            <a:spLocks noGrp="1" noChangeArrowheads="1"/>
          </p:cNvSpPr>
          <p:nvPr>
            <p:ph type="sldNum" sz="quarter" idx="5"/>
          </p:nvPr>
        </p:nvSpPr>
        <p:spPr bwMode="auto">
          <a:xfrm>
            <a:off x="3886200" y="8485188"/>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12" charset="0"/>
                <a:cs typeface="+mn-cs"/>
              </a:defRPr>
            </a:lvl1pPr>
          </a:lstStyle>
          <a:p>
            <a:pPr>
              <a:defRPr/>
            </a:pPr>
            <a:fld id="{AC309CBA-E325-40C6-9B99-CEB0465C6AF3}" type="slidenum">
              <a:rPr lang="en-US"/>
              <a:pPr>
                <a:defRPr/>
              </a:pPr>
              <a:t>‹#›</a:t>
            </a:fld>
            <a:endParaRPr lang="en-US"/>
          </a:p>
        </p:txBody>
      </p:sp>
    </p:spTree>
    <p:extLst>
      <p:ext uri="{BB962C8B-B14F-4D97-AF65-F5344CB8AC3E}">
        <p14:creationId xmlns:p14="http://schemas.microsoft.com/office/powerpoint/2010/main" val="4161525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2"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12"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12"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12"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1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endParaRPr lang="en-US" dirty="0" smtClean="0">
              <a:latin typeface="Times New Roman" pitchFamily="18" charset="0"/>
            </a:endParaRPr>
          </a:p>
        </p:txBody>
      </p:sp>
      <p:sp>
        <p:nvSpPr>
          <p:cNvPr id="22532" name="Slide Number Placeholder 3"/>
          <p:cNvSpPr>
            <a:spLocks noGrp="1"/>
          </p:cNvSpPr>
          <p:nvPr>
            <p:ph type="sldNum" sz="quarter" idx="5"/>
          </p:nvPr>
        </p:nvSpPr>
        <p:spPr/>
        <p:txBody>
          <a:bodyPr/>
          <a:lstStyle/>
          <a:p>
            <a:pPr>
              <a:defRPr/>
            </a:pPr>
            <a:fld id="{9EBB4AB2-0FA7-47ED-9A69-44E0D162B8D9}" type="slidenum">
              <a:rPr lang="en-US" smtClean="0">
                <a:latin typeface="Times New Roman" pitchFamily="18" charset="0"/>
              </a:rPr>
              <a:pPr>
                <a:defRPr/>
              </a:pPr>
              <a:t>1</a:t>
            </a:fld>
            <a:endParaRPr lang="en-US" smtClean="0">
              <a:latin typeface="Times New Roman" pitchFamily="18" charset="0"/>
            </a:endParaRPr>
          </a:p>
        </p:txBody>
      </p:sp>
    </p:spTree>
    <p:extLst>
      <p:ext uri="{BB962C8B-B14F-4D97-AF65-F5344CB8AC3E}">
        <p14:creationId xmlns:p14="http://schemas.microsoft.com/office/powerpoint/2010/main" val="36046484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10</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In 2014, the Alameda County Public Health Department was undergoing accreditation. As part of their materials, they developed a report entitled “Alameda County Health Data Profile Community Health Status Assessment for Public Health Accreditation.”  An internal staff involved in disability policy noted the report contained no disability data, but it segmented the population in many other ways (race, ethnicity, changing demographics, ethnicity, etc.).  Since the report was to cover health equity, the staff approached the agency Director to point out the lack of disability data in the report.  The report would guide the Community Health Improvement Plan or CHIP, meaning without action, an opportunity to focus on disability was about to be lost.  The Director agreed and asked staff to address the concern. </a:t>
            </a:r>
            <a:endParaRPr lang="en-US" dirty="0" smtClean="0">
              <a:latin typeface="Times New Roman" pitchFamily="18" charset="0"/>
            </a:endParaRPr>
          </a:p>
        </p:txBody>
      </p:sp>
    </p:spTree>
    <p:extLst>
      <p:ext uri="{BB962C8B-B14F-4D97-AF65-F5344CB8AC3E}">
        <p14:creationId xmlns:p14="http://schemas.microsoft.com/office/powerpoint/2010/main" val="3161636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11</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An internal staff involved in disability policy noted the report contained no disability data, but it segmented the population in many other ways (race, ethnicity, changing demographics, ethnicity, etc.).  Since the report was to cover health equity, the staff approached the agency Director to point out the lack of disability data in the report.  The report would guide the Community Health Improvement Plan or CHIP, meaning without action, an opportunity to focus on disability was about to be lost.  The Director agreed and asked staff to address the concern. </a:t>
            </a:r>
            <a:endParaRPr lang="en-US" dirty="0" smtClean="0">
              <a:latin typeface="Times New Roman" pitchFamily="18" charset="0"/>
            </a:endParaRPr>
          </a:p>
        </p:txBody>
      </p:sp>
    </p:spTree>
    <p:extLst>
      <p:ext uri="{BB962C8B-B14F-4D97-AF65-F5344CB8AC3E}">
        <p14:creationId xmlns:p14="http://schemas.microsoft.com/office/powerpoint/2010/main" val="3719994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12</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Brought an intern to get the disability data. The intent of the intern was to produce a report with the voice of the seniors and disability community. Discussion of what to do with the report.  At first, it was not intended to be a part of the Community Health Assessment, but it started internal conversations about the need, use, and appropriateness of disability data inclusion in the report and beyond. The intern met with County Epidemiology group and received some direction.  Then met with us for more direction about what data was possible and leads to where the data was at the local level.</a:t>
            </a:r>
            <a:r>
              <a:rPr lang="en-US" baseline="0" dirty="0" smtClean="0">
                <a:latin typeface="Times New Roman" pitchFamily="18" charset="0"/>
              </a:rPr>
              <a:t> </a:t>
            </a:r>
            <a:r>
              <a:rPr lang="en-US" dirty="0" smtClean="0">
                <a:latin typeface="Times New Roman" pitchFamily="18" charset="0"/>
              </a:rPr>
              <a:t>Created “Alameda County Disability and Older Adult Brief”. </a:t>
            </a:r>
          </a:p>
          <a:p>
            <a:pPr>
              <a:lnSpc>
                <a:spcPct val="110000"/>
              </a:lnSpc>
            </a:pPr>
            <a:endParaRPr lang="en-US" dirty="0" smtClean="0">
              <a:latin typeface="Times New Roman" pitchFamily="18" charset="0"/>
            </a:endParaRPr>
          </a:p>
          <a:p>
            <a:pPr>
              <a:lnSpc>
                <a:spcPct val="110000"/>
              </a:lnSpc>
            </a:pPr>
            <a:r>
              <a:rPr lang="en-US" dirty="0" smtClean="0">
                <a:latin typeface="Times New Roman" pitchFamily="18" charset="0"/>
              </a:rPr>
              <a:t>After completion, we joined</a:t>
            </a:r>
            <a:r>
              <a:rPr lang="en-US" baseline="0" dirty="0" smtClean="0">
                <a:latin typeface="Times New Roman" pitchFamily="18" charset="0"/>
              </a:rPr>
              <a:t> internal Angel in </a:t>
            </a:r>
            <a:r>
              <a:rPr lang="en-US" dirty="0" smtClean="0">
                <a:latin typeface="Times New Roman" pitchFamily="18" charset="0"/>
              </a:rPr>
              <a:t>meeting with Director, where he asked for direction.  We pushed the idea of inclusion</a:t>
            </a:r>
            <a:r>
              <a:rPr lang="en-US" baseline="0" dirty="0" smtClean="0">
                <a:latin typeface="Times New Roman" pitchFamily="18" charset="0"/>
              </a:rPr>
              <a:t> of disability data to inform any health program planning.  He agreed. </a:t>
            </a:r>
          </a:p>
          <a:p>
            <a:pPr>
              <a:lnSpc>
                <a:spcPct val="110000"/>
              </a:lnSpc>
            </a:pPr>
            <a:endParaRPr lang="en-US" baseline="0" dirty="0" smtClean="0">
              <a:latin typeface="Times New Roman" pitchFamily="18" charset="0"/>
            </a:endParaRPr>
          </a:p>
          <a:p>
            <a:pPr>
              <a:lnSpc>
                <a:spcPct val="110000"/>
              </a:lnSpc>
            </a:pPr>
            <a:r>
              <a:rPr lang="en-US" baseline="0" dirty="0" smtClean="0">
                <a:latin typeface="Times New Roman" pitchFamily="18" charset="0"/>
              </a:rPr>
              <a:t>We consulted with Epidemiology group, and informed them of the potential use of disability data – like disability awareness.  They assigned staff to look at data and developed their own report, which they presented to internal managers and directors.  The interest and understanding was immediate and the county is now embarking on trainings to staff to include people with disabilities and their needs in program plans. </a:t>
            </a:r>
            <a:endParaRPr lang="en-US" dirty="0" smtClean="0">
              <a:latin typeface="Times New Roman" pitchFamily="18" charset="0"/>
            </a:endParaRPr>
          </a:p>
          <a:p>
            <a:pPr>
              <a:lnSpc>
                <a:spcPct val="110000"/>
              </a:lnSpc>
            </a:pPr>
            <a:endParaRPr lang="en-US" dirty="0" smtClean="0">
              <a:latin typeface="Times New Roman" pitchFamily="18" charset="0"/>
            </a:endParaRPr>
          </a:p>
        </p:txBody>
      </p:sp>
    </p:spTree>
    <p:extLst>
      <p:ext uri="{BB962C8B-B14F-4D97-AF65-F5344CB8AC3E}">
        <p14:creationId xmlns:p14="http://schemas.microsoft.com/office/powerpoint/2010/main" val="3401027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13</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endParaRPr lang="en-US" dirty="0" smtClean="0">
              <a:latin typeface="Times New Roman" pitchFamily="18" charset="0"/>
            </a:endParaRPr>
          </a:p>
        </p:txBody>
      </p:sp>
    </p:spTree>
    <p:extLst>
      <p:ext uri="{BB962C8B-B14F-4D97-AF65-F5344CB8AC3E}">
        <p14:creationId xmlns:p14="http://schemas.microsoft.com/office/powerpoint/2010/main" val="2507065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14</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marL="0" marR="0" lvl="0" indent="0" algn="l" defTabSz="914400" rtl="0" eaLnBrk="0" fontAlgn="base" latinLnBrk="0" hangingPunct="0">
              <a:lnSpc>
                <a:spcPct val="110000"/>
              </a:lnSpc>
              <a:spcBef>
                <a:spcPct val="30000"/>
              </a:spcBef>
              <a:spcAft>
                <a:spcPct val="0"/>
              </a:spcAft>
              <a:buClrTx/>
              <a:buSzTx/>
              <a:buFontTx/>
              <a:buNone/>
              <a:tabLst/>
              <a:defRPr/>
            </a:pPr>
            <a:r>
              <a:rPr lang="en-US" dirty="0" smtClean="0">
                <a:latin typeface="Times New Roman" pitchFamily="18" charset="0"/>
              </a:rPr>
              <a:t>Jefferson County is the most populous county in the state of Alabama.</a:t>
            </a:r>
            <a:r>
              <a:rPr lang="en-US" baseline="0" dirty="0" smtClean="0">
                <a:latin typeface="Times New Roman" pitchFamily="18" charset="0"/>
              </a:rPr>
              <a:t> Its county seat is Birmingham, which is also the most populous city in the state.</a:t>
            </a:r>
          </a:p>
          <a:p>
            <a:pPr marL="0" marR="0" lvl="0" indent="0" algn="l" defTabSz="914400" rtl="0" eaLnBrk="0" fontAlgn="base" latinLnBrk="0" hangingPunct="0">
              <a:lnSpc>
                <a:spcPct val="110000"/>
              </a:lnSpc>
              <a:spcBef>
                <a:spcPct val="30000"/>
              </a:spcBef>
              <a:spcAft>
                <a:spcPct val="0"/>
              </a:spcAft>
              <a:buClrTx/>
              <a:buSzTx/>
              <a:buFontTx/>
              <a:buNone/>
              <a:tabLst/>
              <a:defRPr/>
            </a:pPr>
            <a:endParaRPr lang="en-US" baseline="0" dirty="0" smtClean="0">
              <a:latin typeface="Times New Roman" pitchFamily="18" charset="0"/>
            </a:endParaRPr>
          </a:p>
          <a:p>
            <a:pPr marL="0" marR="0" lvl="0" indent="0" algn="l" defTabSz="914400" rtl="0" eaLnBrk="0" fontAlgn="base" latinLnBrk="0" hangingPunct="0">
              <a:lnSpc>
                <a:spcPct val="110000"/>
              </a:lnSpc>
              <a:spcBef>
                <a:spcPct val="30000"/>
              </a:spcBef>
              <a:spcAft>
                <a:spcPct val="0"/>
              </a:spcAft>
              <a:buClrTx/>
              <a:buSzTx/>
              <a:buFontTx/>
              <a:buNone/>
              <a:tabLst/>
              <a:defRPr/>
            </a:pPr>
            <a:r>
              <a:rPr lang="en-US" dirty="0" smtClean="0">
                <a:latin typeface="Times New Roman" pitchFamily="18" charset="0"/>
              </a:rPr>
              <a:t>Working off a</a:t>
            </a:r>
            <a:r>
              <a:rPr lang="en-US" baseline="0" dirty="0" smtClean="0">
                <a:latin typeface="Times New Roman" pitchFamily="18" charset="0"/>
              </a:rPr>
              <a:t> </a:t>
            </a:r>
            <a:r>
              <a:rPr lang="en-US" dirty="0" smtClean="0">
                <a:latin typeface="Times New Roman" pitchFamily="18" charset="0"/>
              </a:rPr>
              <a:t>Community Health Improvement plan for Jefferson County, external advocates from Health Action partnership (about 80-100 organizations that coordinated on grants)</a:t>
            </a:r>
            <a:r>
              <a:rPr lang="en-US" baseline="0" dirty="0" smtClean="0">
                <a:latin typeface="Times New Roman" pitchFamily="18" charset="0"/>
              </a:rPr>
              <a:t> </a:t>
            </a:r>
            <a:r>
              <a:rPr lang="en-US" dirty="0" smtClean="0">
                <a:latin typeface="Times New Roman" pitchFamily="18" charset="0"/>
              </a:rPr>
              <a:t>wanted disability data to be inclusive in their health grant</a:t>
            </a:r>
            <a:r>
              <a:rPr lang="en-US" baseline="0" dirty="0" smtClean="0">
                <a:latin typeface="Times New Roman" pitchFamily="18" charset="0"/>
              </a:rPr>
              <a:t> writing</a:t>
            </a:r>
            <a:r>
              <a:rPr lang="en-US" dirty="0" smtClean="0">
                <a:latin typeface="Times New Roman" pitchFamily="18" charset="0"/>
              </a:rPr>
              <a:t>. </a:t>
            </a:r>
            <a:r>
              <a:rPr lang="en-US" sz="1200" dirty="0" smtClean="0">
                <a:latin typeface="Arial" charset="0"/>
                <a:cs typeface="+mn-cs"/>
              </a:rPr>
              <a:t>Also wanted surrounding county data for comparison.</a:t>
            </a:r>
          </a:p>
          <a:p>
            <a:pPr>
              <a:lnSpc>
                <a:spcPct val="110000"/>
              </a:lnSpc>
            </a:pPr>
            <a:endParaRPr lang="en-US" dirty="0" smtClean="0">
              <a:latin typeface="Times New Roman" pitchFamily="18" charset="0"/>
            </a:endParaRPr>
          </a:p>
        </p:txBody>
      </p:sp>
    </p:spTree>
    <p:extLst>
      <p:ext uri="{BB962C8B-B14F-4D97-AF65-F5344CB8AC3E}">
        <p14:creationId xmlns:p14="http://schemas.microsoft.com/office/powerpoint/2010/main" val="1309066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15</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Report based on Annual</a:t>
            </a:r>
            <a:r>
              <a:rPr lang="en-US" baseline="0" dirty="0" smtClean="0">
                <a:latin typeface="Times New Roman" pitchFamily="18" charset="0"/>
              </a:rPr>
              <a:t> Report on Disability created for 5 county area. </a:t>
            </a:r>
            <a:endParaRPr lang="en-US" dirty="0" smtClean="0">
              <a:latin typeface="Times New Roman" pitchFamily="18" charset="0"/>
            </a:endParaRPr>
          </a:p>
        </p:txBody>
      </p:sp>
    </p:spTree>
    <p:extLst>
      <p:ext uri="{BB962C8B-B14F-4D97-AF65-F5344CB8AC3E}">
        <p14:creationId xmlns:p14="http://schemas.microsoft.com/office/powerpoint/2010/main" val="304497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16</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Report covered ACS # and % of people with disabilities in</a:t>
            </a:r>
            <a:r>
              <a:rPr lang="en-US" baseline="0" dirty="0" smtClean="0">
                <a:latin typeface="Times New Roman" pitchFamily="18" charset="0"/>
              </a:rPr>
              <a:t> the 5 Alabama counties; the prevalence of people with disabilities in the 5 counties; the prevalence of the types of disabilities in the counties; employment; earnings, poverty, and health from BRFSS (smoking, obesity, high blood pressure, and physical activity).  The report provided a map with the 5 counties highlighted in their color coded to their quartile of the value within the state.</a:t>
            </a:r>
            <a:endParaRPr lang="en-US" dirty="0" smtClean="0">
              <a:latin typeface="Times New Roman" pitchFamily="18" charset="0"/>
            </a:endParaRPr>
          </a:p>
        </p:txBody>
      </p:sp>
    </p:spTree>
    <p:extLst>
      <p:ext uri="{BB962C8B-B14F-4D97-AF65-F5344CB8AC3E}">
        <p14:creationId xmlns:p14="http://schemas.microsoft.com/office/powerpoint/2010/main" val="7400958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17</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All map data was supplemented with tables </a:t>
            </a:r>
            <a:r>
              <a:rPr lang="en-US" baseline="0" dirty="0" smtClean="0">
                <a:latin typeface="Times New Roman" pitchFamily="18" charset="0"/>
              </a:rPr>
              <a:t>providing the US, Alabama, and county value, and the rank of each county’s value within Alabama.</a:t>
            </a:r>
            <a:endParaRPr lang="en-US" dirty="0" smtClean="0">
              <a:latin typeface="Times New Roman" pitchFamily="18" charset="0"/>
            </a:endParaRPr>
          </a:p>
        </p:txBody>
      </p:sp>
    </p:spTree>
    <p:extLst>
      <p:ext uri="{BB962C8B-B14F-4D97-AF65-F5344CB8AC3E}">
        <p14:creationId xmlns:p14="http://schemas.microsoft.com/office/powerpoint/2010/main" val="40147498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18</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en-US" sz="1200" kern="1200" dirty="0" smtClean="0">
                <a:solidFill>
                  <a:schemeClr val="tx1"/>
                </a:solidFill>
                <a:effectLst/>
                <a:latin typeface="Times New Roman" pitchFamily="-112" charset="0"/>
                <a:ea typeface="+mn-ea"/>
                <a:cs typeface="+mn-cs"/>
              </a:rPr>
              <a:t>Report used to inform these partners about transportation and size of current pop.  To seek further grants.  Used for Rapid Health Impact Assessment grant around a couple healthcare facilities for those with mobility challenges. </a:t>
            </a:r>
          </a:p>
          <a:p>
            <a:r>
              <a:rPr lang="en-US" sz="1200" kern="1200" dirty="0" smtClean="0">
                <a:solidFill>
                  <a:schemeClr val="tx1"/>
                </a:solidFill>
                <a:effectLst/>
                <a:latin typeface="Times New Roman" pitchFamily="-112" charset="0"/>
                <a:ea typeface="+mn-ea"/>
                <a:cs typeface="+mn-cs"/>
              </a:rPr>
              <a:t>Also provided disability data to Jefferson County health department as they write grants and to Lakeshore Foundation for their writing of grants for local grants.</a:t>
            </a:r>
            <a:endParaRPr lang="en-US" dirty="0" smtClean="0">
              <a:latin typeface="Times New Roman" pitchFamily="18" charset="0"/>
            </a:endParaRPr>
          </a:p>
        </p:txBody>
      </p:sp>
    </p:spTree>
    <p:extLst>
      <p:ext uri="{BB962C8B-B14F-4D97-AF65-F5344CB8AC3E}">
        <p14:creationId xmlns:p14="http://schemas.microsoft.com/office/powerpoint/2010/main" val="32519409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19</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en-US" sz="1200" kern="1200" dirty="0" smtClean="0">
                <a:solidFill>
                  <a:schemeClr val="tx1"/>
                </a:solidFill>
                <a:effectLst/>
                <a:latin typeface="Times New Roman" pitchFamily="-112" charset="0"/>
                <a:ea typeface="+mn-ea"/>
                <a:cs typeface="+mn-cs"/>
              </a:rPr>
              <a:t>Before, unless Lakeshore Foundation was in grant, disability was not included.  Now partners</a:t>
            </a:r>
            <a:r>
              <a:rPr lang="en-US" sz="1200" kern="1200" baseline="0" dirty="0" smtClean="0">
                <a:solidFill>
                  <a:schemeClr val="tx1"/>
                </a:solidFill>
                <a:effectLst/>
                <a:latin typeface="Times New Roman" pitchFamily="-112" charset="0"/>
                <a:ea typeface="+mn-ea"/>
                <a:cs typeface="+mn-cs"/>
              </a:rPr>
              <a:t> </a:t>
            </a:r>
            <a:r>
              <a:rPr lang="en-US" sz="1200" kern="1200" dirty="0" smtClean="0">
                <a:solidFill>
                  <a:schemeClr val="tx1"/>
                </a:solidFill>
                <a:effectLst/>
                <a:latin typeface="Times New Roman" pitchFamily="-112" charset="0"/>
                <a:ea typeface="+mn-ea"/>
                <a:cs typeface="+mn-cs"/>
              </a:rPr>
              <a:t>have disability data, so they don’t require a connection with Lakeshore to be inclusive from the start. </a:t>
            </a:r>
          </a:p>
          <a:p>
            <a:r>
              <a:rPr lang="en-US" sz="1200" kern="1200" dirty="0" smtClean="0">
                <a:solidFill>
                  <a:schemeClr val="tx1"/>
                </a:solidFill>
                <a:effectLst/>
                <a:latin typeface="Times New Roman" pitchFamily="-112" charset="0"/>
                <a:ea typeface="+mn-ea"/>
                <a:cs typeface="+mn-cs"/>
              </a:rPr>
              <a:t>Awareness has been raised.  Health Action partnership</a:t>
            </a:r>
            <a:r>
              <a:rPr lang="en-US" sz="1200" kern="1200" baseline="0" dirty="0" smtClean="0">
                <a:solidFill>
                  <a:schemeClr val="tx1"/>
                </a:solidFill>
                <a:effectLst/>
                <a:latin typeface="Times New Roman" pitchFamily="-112" charset="0"/>
                <a:ea typeface="+mn-ea"/>
                <a:cs typeface="+mn-cs"/>
              </a:rPr>
              <a:t> was engaged in advocacy on Health People </a:t>
            </a:r>
            <a:r>
              <a:rPr lang="en-US" sz="1200" kern="1200" dirty="0" smtClean="0">
                <a:solidFill>
                  <a:schemeClr val="tx1"/>
                </a:solidFill>
                <a:effectLst/>
                <a:latin typeface="Times New Roman" pitchFamily="-112" charset="0"/>
                <a:ea typeface="+mn-ea"/>
                <a:cs typeface="+mn-cs"/>
              </a:rPr>
              <a:t>2020 and particularly Health Equity.  Provided an inclusion manual, shared data and provided trainings.  Outreach has become more inclusive.</a:t>
            </a:r>
            <a:endParaRPr lang="en-US" dirty="0" smtClean="0">
              <a:latin typeface="Times New Roman" pitchFamily="18" charset="0"/>
            </a:endParaRPr>
          </a:p>
        </p:txBody>
      </p:sp>
    </p:spTree>
    <p:extLst>
      <p:ext uri="{BB962C8B-B14F-4D97-AF65-F5344CB8AC3E}">
        <p14:creationId xmlns:p14="http://schemas.microsoft.com/office/powerpoint/2010/main" val="1305771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2</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endParaRPr lang="en-US" dirty="0" smtClean="0">
              <a:latin typeface="Times New Roman" pitchFamily="18" charset="0"/>
            </a:endParaRPr>
          </a:p>
        </p:txBody>
      </p:sp>
    </p:spTree>
    <p:extLst>
      <p:ext uri="{BB962C8B-B14F-4D97-AF65-F5344CB8AC3E}">
        <p14:creationId xmlns:p14="http://schemas.microsoft.com/office/powerpoint/2010/main" val="2641175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20</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extLst>
      <p:ext uri="{BB962C8B-B14F-4D97-AF65-F5344CB8AC3E}">
        <p14:creationId xmlns:p14="http://schemas.microsoft.com/office/powerpoint/2010/main" val="37026773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21</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extLst>
      <p:ext uri="{BB962C8B-B14F-4D97-AF65-F5344CB8AC3E}">
        <p14:creationId xmlns:p14="http://schemas.microsoft.com/office/powerpoint/2010/main" val="3131471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22</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r>
              <a:rPr lang="en-US" dirty="0" smtClean="0">
                <a:latin typeface="Times New Roman" pitchFamily="18" charset="0"/>
              </a:rPr>
              <a:t>Role: “</a:t>
            </a:r>
            <a:r>
              <a:rPr lang="en-US" dirty="0" smtClean="0"/>
              <a:t>In 2010, FEMA established the Office of Disability Integration and Coordination to lead FEMA’s commitment to achieve whole community emergency management, inclusive of individuals with disabilities.</a:t>
            </a:r>
          </a:p>
          <a:p>
            <a:r>
              <a:rPr lang="en-US" dirty="0" smtClean="0"/>
              <a:t>Each of the 10 FEMA regions is staffed with a Regional Disability Integration Specialist who provide guidance, training, and tools for facilitating disability-inclusive emergency preparedness, response, recovery and mitigation. Regional Disability Integration Specialists work closely with the states to ensure that their disaster planning is inclusive of people with disabilities and others with access and functional needs.  Simultaneously, they work with local nonprofit disability groups to reach the disability community encouraging them to participate in federal, state, local, and community emergency planning meetings.”</a:t>
            </a:r>
          </a:p>
          <a:p>
            <a:endParaRPr lang="en-US" dirty="0" smtClean="0"/>
          </a:p>
          <a:p>
            <a:pPr>
              <a:lnSpc>
                <a:spcPct val="110000"/>
              </a:lnSpc>
            </a:pPr>
            <a:endParaRPr lang="en-US" dirty="0" smtClean="0">
              <a:latin typeface="Times New Roman" pitchFamily="18" charset="0"/>
            </a:endParaRPr>
          </a:p>
        </p:txBody>
      </p:sp>
    </p:spTree>
    <p:extLst>
      <p:ext uri="{BB962C8B-B14F-4D97-AF65-F5344CB8AC3E}">
        <p14:creationId xmlns:p14="http://schemas.microsoft.com/office/powerpoint/2010/main" val="21353532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23</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FEMA’s ODIC was interested</a:t>
            </a:r>
            <a:r>
              <a:rPr lang="en-US" baseline="0" dirty="0" smtClean="0">
                <a:latin typeface="Times New Roman" pitchFamily="18" charset="0"/>
              </a:rPr>
              <a:t> in getting disability </a:t>
            </a:r>
            <a:r>
              <a:rPr lang="en-US" sz="1200" kern="1200" dirty="0" smtClean="0">
                <a:solidFill>
                  <a:schemeClr val="tx1"/>
                </a:solidFill>
                <a:effectLst/>
                <a:latin typeface="Times New Roman" pitchFamily="-112" charset="0"/>
                <a:ea typeface="+mn-ea"/>
                <a:cs typeface="+mn-cs"/>
              </a:rPr>
              <a:t>demographics as close to the ground as they could. Getting it at county level gives us a gauge of what is out there.  Their experience is that in the beginning of a disaster, everyone wants to know the number of people with disabilities mainly ages 18-65.  They also wanted data for their exercises – they could give that information to state and local emergency management offices.  BY the way, this</a:t>
            </a:r>
            <a:r>
              <a:rPr lang="en-US" sz="1200" kern="1200" baseline="0" dirty="0" smtClean="0">
                <a:solidFill>
                  <a:schemeClr val="tx1"/>
                </a:solidFill>
                <a:effectLst/>
                <a:latin typeface="Times New Roman" pitchFamily="-112" charset="0"/>
                <a:ea typeface="+mn-ea"/>
                <a:cs typeface="+mn-cs"/>
              </a:rPr>
              <a:t> was not a funded project. </a:t>
            </a:r>
            <a:endParaRPr lang="en-US" dirty="0" smtClean="0">
              <a:latin typeface="Times New Roman" pitchFamily="18" charset="0"/>
            </a:endParaRPr>
          </a:p>
        </p:txBody>
      </p:sp>
    </p:spTree>
    <p:extLst>
      <p:ext uri="{BB962C8B-B14F-4D97-AF65-F5344CB8AC3E}">
        <p14:creationId xmlns:p14="http://schemas.microsoft.com/office/powerpoint/2010/main" val="36156217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24</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Website that allowed</a:t>
            </a:r>
            <a:r>
              <a:rPr lang="en-US" baseline="0" dirty="0" smtClean="0">
                <a:latin typeface="Times New Roman" pitchFamily="18" charset="0"/>
              </a:rPr>
              <a:t> local agencies to determine their disability population.  They can customize what they want – Topics include: Type of Disability, Race/Ethnicity, Health Insurance, and Employment. Age choices include: All Ages, under 18, 18-64, and over 64; Gender: both Female and Male, Male alone, and Female alone; ACS data set choices are 1 year, 3 year, and 5 year. </a:t>
            </a:r>
            <a:endParaRPr lang="en-US" dirty="0" smtClean="0">
              <a:latin typeface="Times New Roman" pitchFamily="18" charset="0"/>
            </a:endParaRPr>
          </a:p>
        </p:txBody>
      </p:sp>
    </p:spTree>
    <p:extLst>
      <p:ext uri="{BB962C8B-B14F-4D97-AF65-F5344CB8AC3E}">
        <p14:creationId xmlns:p14="http://schemas.microsoft.com/office/powerpoint/2010/main" val="10107674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25</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Website that allowed</a:t>
            </a:r>
            <a:r>
              <a:rPr lang="en-US" baseline="0" dirty="0" smtClean="0">
                <a:latin typeface="Times New Roman" pitchFamily="18" charset="0"/>
              </a:rPr>
              <a:t> local agencies to determine their disability population.  They can customize what they want – Topics include: Type of Disability, Race/Ethnicity, Health Insurance, and Employment. Age choices include: All Ages, under 18, 18-64, and over 64; Gender: both Female and Male, Male alone, and Female alone; ACS data set choices are 1 year, 3 year, and 5 year.   Also when you choose a state, you get the choices of any county or combination in the state.  In this example we choose all disability types, all ages, both genders for Montgomery County Maryland. </a:t>
            </a:r>
            <a:endParaRPr lang="en-US" dirty="0" smtClean="0">
              <a:latin typeface="Times New Roman" pitchFamily="18" charset="0"/>
            </a:endParaRPr>
          </a:p>
        </p:txBody>
      </p:sp>
    </p:spTree>
    <p:extLst>
      <p:ext uri="{BB962C8B-B14F-4D97-AF65-F5344CB8AC3E}">
        <p14:creationId xmlns:p14="http://schemas.microsoft.com/office/powerpoint/2010/main" val="918339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26</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Results show</a:t>
            </a:r>
            <a:r>
              <a:rPr lang="en-US" baseline="0" dirty="0" smtClean="0">
                <a:latin typeface="Times New Roman" pitchFamily="18" charset="0"/>
              </a:rPr>
              <a:t> percentages and numbers for US, for state – in this case Maryland – and the county.  It also ranks the counties in the state.  There is also a “combine” function that combines more than one county. </a:t>
            </a:r>
            <a:endParaRPr lang="en-US" dirty="0" smtClean="0">
              <a:latin typeface="Times New Roman" pitchFamily="18" charset="0"/>
            </a:endParaRPr>
          </a:p>
        </p:txBody>
      </p:sp>
    </p:spTree>
    <p:extLst>
      <p:ext uri="{BB962C8B-B14F-4D97-AF65-F5344CB8AC3E}">
        <p14:creationId xmlns:p14="http://schemas.microsoft.com/office/powerpoint/2010/main" val="1397142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27</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And,</a:t>
            </a:r>
            <a:r>
              <a:rPr lang="en-US" baseline="0" dirty="0" smtClean="0">
                <a:latin typeface="Times New Roman" pitchFamily="18" charset="0"/>
              </a:rPr>
              <a:t> as you have seen, it provides a map of the county (or counties) color coded for their quartile ranking in the state. </a:t>
            </a:r>
            <a:endParaRPr lang="en-US" dirty="0" smtClean="0">
              <a:latin typeface="Times New Roman" pitchFamily="18" charset="0"/>
            </a:endParaRPr>
          </a:p>
        </p:txBody>
      </p:sp>
    </p:spTree>
    <p:extLst>
      <p:ext uri="{BB962C8B-B14F-4D97-AF65-F5344CB8AC3E}">
        <p14:creationId xmlns:p14="http://schemas.microsoft.com/office/powerpoint/2010/main" val="8134274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p>
            <a:pPr>
              <a:defRPr/>
            </a:pPr>
            <a:fld id="{CED61E69-EDA8-4E1B-9FF6-EA5B9962CAA4}" type="slidenum">
              <a:rPr lang="en-US" smtClean="0">
                <a:latin typeface="Times New Roman" pitchFamily="18" charset="0"/>
              </a:rPr>
              <a:pPr>
                <a:defRPr/>
              </a:pPr>
              <a:t>28</a:t>
            </a:fld>
            <a:endParaRPr lang="en-US" smtClean="0">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charset="0"/>
                <a:cs typeface="+mn-cs"/>
              </a:rPr>
              <a:t>While people were interested in the exercises, the real benefit is in planning</a:t>
            </a:r>
          </a:p>
          <a:p>
            <a:r>
              <a:rPr lang="en-US" sz="1200" kern="1200" dirty="0" smtClean="0">
                <a:solidFill>
                  <a:schemeClr val="tx1"/>
                </a:solidFill>
                <a:effectLst/>
                <a:latin typeface="Times New Roman" pitchFamily="-112" charset="0"/>
                <a:ea typeface="+mn-ea"/>
                <a:cs typeface="+mn-cs"/>
              </a:rPr>
              <a:t>When they provided the data to the planning section in the community, they don’t know what happens with the data, because they really have no mechanism to</a:t>
            </a:r>
            <a:r>
              <a:rPr lang="en-US" sz="1200" kern="1200" baseline="0" dirty="0" smtClean="0">
                <a:solidFill>
                  <a:schemeClr val="tx1"/>
                </a:solidFill>
                <a:effectLst/>
                <a:latin typeface="Times New Roman" pitchFamily="-112" charset="0"/>
                <a:ea typeface="+mn-ea"/>
                <a:cs typeface="+mn-cs"/>
              </a:rPr>
              <a:t> track</a:t>
            </a:r>
            <a:r>
              <a:rPr lang="en-US" sz="1200" kern="1200" dirty="0" smtClean="0">
                <a:solidFill>
                  <a:schemeClr val="tx1"/>
                </a:solidFill>
                <a:effectLst/>
                <a:latin typeface="Times New Roman" pitchFamily="-112" charset="0"/>
                <a:ea typeface="+mn-ea"/>
                <a:cs typeface="+mn-cs"/>
              </a:rPr>
              <a:t>.</a:t>
            </a:r>
          </a:p>
          <a:p>
            <a:r>
              <a:rPr lang="en-US" sz="1200" kern="1200" dirty="0" smtClean="0">
                <a:solidFill>
                  <a:schemeClr val="tx1"/>
                </a:solidFill>
                <a:effectLst/>
                <a:latin typeface="Times New Roman" pitchFamily="-112" charset="0"/>
                <a:ea typeface="+mn-ea"/>
                <a:cs typeface="+mn-cs"/>
              </a:rPr>
              <a:t>In an emergency</a:t>
            </a:r>
            <a:r>
              <a:rPr lang="en-US" sz="1200" kern="1200" baseline="0" dirty="0" smtClean="0">
                <a:solidFill>
                  <a:schemeClr val="tx1"/>
                </a:solidFill>
                <a:effectLst/>
                <a:latin typeface="Times New Roman" pitchFamily="-112" charset="0"/>
                <a:ea typeface="+mn-ea"/>
                <a:cs typeface="+mn-cs"/>
              </a:rPr>
              <a:t>, their main interest is in finding the power dependent people with disabilities for people using oxygen for example. They needed other data from power companies, etc.  </a:t>
            </a:r>
            <a:endParaRPr lang="en-US" sz="1000" dirty="0" smtClean="0">
              <a:latin typeface="Times New Roman" pitchFamily="18" charset="0"/>
            </a:endParaRPr>
          </a:p>
        </p:txBody>
      </p:sp>
    </p:spTree>
    <p:extLst>
      <p:ext uri="{BB962C8B-B14F-4D97-AF65-F5344CB8AC3E}">
        <p14:creationId xmlns:p14="http://schemas.microsoft.com/office/powerpoint/2010/main" val="5972337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p>
            <a:pPr>
              <a:defRPr/>
            </a:pPr>
            <a:fld id="{CED61E69-EDA8-4E1B-9FF6-EA5B9962CAA4}" type="slidenum">
              <a:rPr lang="en-US" smtClean="0">
                <a:latin typeface="Times New Roman" pitchFamily="18" charset="0"/>
              </a:rPr>
              <a:pPr>
                <a:defRPr/>
              </a:pPr>
              <a:t>29</a:t>
            </a:fld>
            <a:endParaRPr lang="en-US" smtClean="0">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smtClean="0">
              <a:latin typeface="Times New Roman" pitchFamily="18" charset="0"/>
            </a:endParaRPr>
          </a:p>
        </p:txBody>
      </p:sp>
    </p:spTree>
    <p:extLst>
      <p:ext uri="{BB962C8B-B14F-4D97-AF65-F5344CB8AC3E}">
        <p14:creationId xmlns:p14="http://schemas.microsoft.com/office/powerpoint/2010/main" val="3333896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3</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endParaRPr lang="en-US" dirty="0" smtClean="0">
              <a:latin typeface="Times New Roman" pitchFamily="18" charset="0"/>
            </a:endParaRPr>
          </a:p>
        </p:txBody>
      </p:sp>
    </p:spTree>
    <p:extLst>
      <p:ext uri="{BB962C8B-B14F-4D97-AF65-F5344CB8AC3E}">
        <p14:creationId xmlns:p14="http://schemas.microsoft.com/office/powerpoint/2010/main" val="29888394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p>
            <a:pPr>
              <a:defRPr/>
            </a:pPr>
            <a:fld id="{CED61E69-EDA8-4E1B-9FF6-EA5B9962CAA4}" type="slidenum">
              <a:rPr lang="en-US" smtClean="0">
                <a:latin typeface="Times New Roman" pitchFamily="18" charset="0"/>
              </a:rPr>
              <a:pPr>
                <a:defRPr/>
              </a:pPr>
              <a:t>30</a:t>
            </a:fld>
            <a:endParaRPr lang="en-US" smtClean="0">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endParaRPr lang="en-US" sz="1200" kern="1200" dirty="0">
              <a:solidFill>
                <a:schemeClr val="tx1"/>
              </a:solidFill>
              <a:latin typeface="Times New Roman" pitchFamily="-112" charset="0"/>
              <a:ea typeface="+mn-ea"/>
              <a:cs typeface="+mn-cs"/>
            </a:endParaRPr>
          </a:p>
        </p:txBody>
      </p:sp>
    </p:spTree>
    <p:extLst>
      <p:ext uri="{BB962C8B-B14F-4D97-AF65-F5344CB8AC3E}">
        <p14:creationId xmlns:p14="http://schemas.microsoft.com/office/powerpoint/2010/main" val="2747055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4</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Marin County California is located north of San Francisco and while known for its relative affluence, has significant pockets of lower income areas.  The disability population is 8.8% in the county, which is below the national average of 10.1%</a:t>
            </a:r>
            <a:endParaRPr lang="en-US" dirty="0" smtClean="0">
              <a:latin typeface="Times New Roman" pitchFamily="18" charset="0"/>
            </a:endParaRPr>
          </a:p>
        </p:txBody>
      </p:sp>
    </p:spTree>
    <p:extLst>
      <p:ext uri="{BB962C8B-B14F-4D97-AF65-F5344CB8AC3E}">
        <p14:creationId xmlns:p14="http://schemas.microsoft.com/office/powerpoint/2010/main" val="4084629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5</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sz="1200" kern="1200" dirty="0" smtClean="0">
                <a:solidFill>
                  <a:schemeClr val="tx1"/>
                </a:solidFill>
                <a:effectLst/>
                <a:latin typeface="Times New Roman" pitchFamily="-112" charset="0"/>
                <a:ea typeface="+mn-ea"/>
                <a:cs typeface="+mn-cs"/>
              </a:rPr>
              <a:t>In 2015, members of the Marin County Disability Access Program requested</a:t>
            </a:r>
            <a:r>
              <a:rPr lang="en-US" sz="1200" kern="1200" baseline="0" dirty="0" smtClean="0">
                <a:solidFill>
                  <a:schemeClr val="tx1"/>
                </a:solidFill>
                <a:effectLst/>
                <a:latin typeface="Times New Roman" pitchFamily="-112" charset="0"/>
                <a:ea typeface="+mn-ea"/>
                <a:cs typeface="+mn-cs"/>
              </a:rPr>
              <a:t> </a:t>
            </a:r>
            <a:r>
              <a:rPr lang="en-US" sz="1200" kern="1200" dirty="0" smtClean="0">
                <a:solidFill>
                  <a:schemeClr val="tx1"/>
                </a:solidFill>
                <a:effectLst/>
                <a:latin typeface="Times New Roman" pitchFamily="-112" charset="0"/>
                <a:ea typeface="+mn-ea"/>
                <a:cs typeface="+mn-cs"/>
              </a:rPr>
              <a:t>zip code level disability data for their county.  Their purpose was to use the zip code data to help set priorities in programming for people with disabilities.  The first issue was to prioritize disability within the $1 million a year budget for capital improvements and engineering by noting the existence and size of the disability population and bringing awareness to their needs.  A second issue was sharing data in order to target outreach to people with disabilities for county jobs as part of a larger diversity in employment initiative.  A third targeted use of the data was to raise awareness about disability rights in programs with aides to county supervisors.  In general, these elected officials historically had not created public legislation in the county with an eye toward the needs of people with disabilities.  The hope was that the data would trigger the officials to consider or create projects that applied to people with disabilities. </a:t>
            </a:r>
            <a:endParaRPr lang="en-US" dirty="0" smtClean="0">
              <a:latin typeface="Times New Roman" pitchFamily="18" charset="0"/>
            </a:endParaRPr>
          </a:p>
        </p:txBody>
      </p:sp>
    </p:spTree>
    <p:extLst>
      <p:ext uri="{BB962C8B-B14F-4D97-AF65-F5344CB8AC3E}">
        <p14:creationId xmlns:p14="http://schemas.microsoft.com/office/powerpoint/2010/main" val="3941148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6</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I know this is unreadable on</a:t>
            </a:r>
            <a:r>
              <a:rPr lang="en-US" baseline="0" dirty="0" smtClean="0">
                <a:latin typeface="Times New Roman" pitchFamily="18" charset="0"/>
              </a:rPr>
              <a:t> this slide, but I wanted to show you what the product looked like.  A little background first – You know the ZIP Code is a five-digit code assigned by the U.S. Postal Service to a section of a street, a collection of streets, an establishment, structure, or group of post office boxes, for the delivery of mail. A ZIP Code Tabulation Area (ZCTA) is a geographic area that approximates the delivery area for a five-digit ZIP Code. ZCTAs do not precisely depict the area within which mail deliveries associated with that ZIP Code occur. </a:t>
            </a:r>
          </a:p>
          <a:p>
            <a:pPr>
              <a:lnSpc>
                <a:spcPct val="110000"/>
              </a:lnSpc>
            </a:pPr>
            <a:r>
              <a:rPr lang="en-US" baseline="0" dirty="0" smtClean="0">
                <a:latin typeface="Times New Roman" pitchFamily="18" charset="0"/>
              </a:rPr>
              <a:t>Marin County received by ZCTA: the estimated total population, disability population, percent of population with a disability, and the numbers and </a:t>
            </a:r>
            <a:r>
              <a:rPr lang="en-US" baseline="0" dirty="0" err="1" smtClean="0">
                <a:latin typeface="Times New Roman" pitchFamily="18" charset="0"/>
              </a:rPr>
              <a:t>percents</a:t>
            </a:r>
            <a:r>
              <a:rPr lang="en-US" baseline="0" dirty="0" smtClean="0">
                <a:latin typeface="Times New Roman" pitchFamily="18" charset="0"/>
              </a:rPr>
              <a:t> for each of the 6 disability categories. They also received errors and an explanation of the meaning of error and caution they should have in using the data for a small population size. </a:t>
            </a:r>
          </a:p>
        </p:txBody>
      </p:sp>
    </p:spTree>
    <p:extLst>
      <p:ext uri="{BB962C8B-B14F-4D97-AF65-F5344CB8AC3E}">
        <p14:creationId xmlns:p14="http://schemas.microsoft.com/office/powerpoint/2010/main" val="988144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7</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With the data, the Disability Access Office has been able to prioritize facility and pedestrian right of way work, getting about $250,000 for fixing sidewalks and other public accessibility issues.  They described this as a success, achieving a priority where they had not had one previously. </a:t>
            </a:r>
          </a:p>
          <a:p>
            <a:pPr>
              <a:lnSpc>
                <a:spcPct val="110000"/>
              </a:lnSpc>
            </a:pPr>
            <a:r>
              <a:rPr lang="en-US" dirty="0" smtClean="0">
                <a:latin typeface="Times New Roman" pitchFamily="18" charset="0"/>
              </a:rPr>
              <a:t>While nothing has yet occurred with the Human Resources department about use of their data, the staff thought the increased awareness affected internal processes, since now the county’s HR department has included a question about disability, thereby allowing the county to enumerate the number of employees with a disability. </a:t>
            </a:r>
          </a:p>
          <a:p>
            <a:pPr>
              <a:lnSpc>
                <a:spcPct val="110000"/>
              </a:lnSpc>
            </a:pPr>
            <a:r>
              <a:rPr lang="en-US" dirty="0" smtClean="0">
                <a:latin typeface="Times New Roman" pitchFamily="18" charset="0"/>
              </a:rPr>
              <a:t>The third area is ongoing and respondents had hope for a long-term impact through general education of leadership (elected and administrators), people who are often furthest from the disability and general community. </a:t>
            </a:r>
          </a:p>
          <a:p>
            <a:pPr>
              <a:lnSpc>
                <a:spcPct val="110000"/>
              </a:lnSpc>
            </a:pPr>
            <a:endParaRPr lang="en-US" dirty="0" smtClean="0">
              <a:latin typeface="Times New Roman" pitchFamily="18" charset="0"/>
            </a:endParaRPr>
          </a:p>
        </p:txBody>
      </p:sp>
    </p:spTree>
    <p:extLst>
      <p:ext uri="{BB962C8B-B14F-4D97-AF65-F5344CB8AC3E}">
        <p14:creationId xmlns:p14="http://schemas.microsoft.com/office/powerpoint/2010/main" val="3406800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8</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a:lnSpc>
                <a:spcPct val="110000"/>
              </a:lnSpc>
            </a:pPr>
            <a:r>
              <a:rPr lang="en-US" dirty="0" smtClean="0">
                <a:latin typeface="Times New Roman" pitchFamily="18" charset="0"/>
              </a:rPr>
              <a:t>In this case, an internal advocate at the local agency had a plan for use of the data and knew how to proceed with the data once they had it in hand.  The initial introduction to the data from the team opened their eyes to the potential impact of the data in program and policy development in their county.</a:t>
            </a:r>
            <a:endParaRPr lang="en-US" dirty="0" smtClean="0">
              <a:latin typeface="Times New Roman" pitchFamily="18" charset="0"/>
            </a:endParaRPr>
          </a:p>
        </p:txBody>
      </p:sp>
    </p:spTree>
    <p:extLst>
      <p:ext uri="{BB962C8B-B14F-4D97-AF65-F5344CB8AC3E}">
        <p14:creationId xmlns:p14="http://schemas.microsoft.com/office/powerpoint/2010/main" val="2512704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p>
            <a:pPr>
              <a:defRPr/>
            </a:pPr>
            <a:fld id="{03E61A7F-9862-428B-A694-CA29AC79D059}" type="slidenum">
              <a:rPr lang="en-US" smtClean="0">
                <a:latin typeface="Times New Roman" pitchFamily="18" charset="0"/>
              </a:rPr>
              <a:pPr>
                <a:defRPr/>
              </a:pPr>
              <a:t>9</a:t>
            </a:fld>
            <a:endParaRPr lang="en-US" smtClean="0">
              <a:latin typeface="Times New Roman" pitchFamily="18"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marL="0" marR="0" lvl="0" indent="0" algn="l" defTabSz="914400" rtl="0" eaLnBrk="0" fontAlgn="base" latinLnBrk="0" hangingPunct="0">
              <a:lnSpc>
                <a:spcPct val="110000"/>
              </a:lnSpc>
              <a:spcBef>
                <a:spcPct val="30000"/>
              </a:spcBef>
              <a:spcAft>
                <a:spcPct val="0"/>
              </a:spcAft>
              <a:buClrTx/>
              <a:buSzTx/>
              <a:buFontTx/>
              <a:buNone/>
              <a:tabLst/>
              <a:defRPr/>
            </a:pPr>
            <a:r>
              <a:rPr lang="en-US" sz="1200" dirty="0" smtClean="0">
                <a:latin typeface="Arial" charset="0"/>
                <a:cs typeface="+mn-cs"/>
              </a:rPr>
              <a:t>East of San Francisco; location of Oakland, Berkeley</a:t>
            </a:r>
          </a:p>
          <a:p>
            <a:pPr>
              <a:lnSpc>
                <a:spcPct val="110000"/>
              </a:lnSpc>
            </a:pPr>
            <a:endParaRPr lang="en-US" dirty="0" smtClean="0">
              <a:latin typeface="Times New Roman" pitchFamily="18" charset="0"/>
            </a:endParaRPr>
          </a:p>
        </p:txBody>
      </p:sp>
    </p:spTree>
    <p:extLst>
      <p:ext uri="{BB962C8B-B14F-4D97-AF65-F5344CB8AC3E}">
        <p14:creationId xmlns:p14="http://schemas.microsoft.com/office/powerpoint/2010/main" val="17012531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C:\My%20Documents\Micky%201%20general&amp;admin\other%20PAS%20projects\logo.gif" TargetMode="External"/><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6858000"/>
          </a:xfrm>
          <a:prstGeom prst="rect">
            <a:avLst/>
          </a:prstGeom>
          <a:solidFill>
            <a:srgbClr val="FFFFFF"/>
          </a:solidFill>
          <a:ln w="50800">
            <a:solidFill>
              <a:srgbClr val="000080"/>
            </a:solidFill>
            <a:miter lim="800000"/>
            <a:headEnd/>
            <a:tailEnd/>
          </a:ln>
          <a:effectLst/>
        </p:spPr>
        <p:txBody>
          <a:bodyPr wrap="none" anchor="ctr"/>
          <a:lstStyle/>
          <a:p>
            <a:pPr algn="ctr">
              <a:defRPr/>
            </a:pPr>
            <a:endParaRPr lang="en-US">
              <a:latin typeface="Arial" charset="0"/>
              <a:cs typeface="+mn-cs"/>
            </a:endParaRPr>
          </a:p>
        </p:txBody>
      </p:sp>
      <p:sp>
        <p:nvSpPr>
          <p:cNvPr id="4" name="Rectangle 4"/>
          <p:cNvSpPr>
            <a:spLocks noChangeArrowheads="1"/>
          </p:cNvSpPr>
          <p:nvPr/>
        </p:nvSpPr>
        <p:spPr bwMode="auto">
          <a:xfrm>
            <a:off x="457200" y="914400"/>
            <a:ext cx="8153400" cy="76200"/>
          </a:xfrm>
          <a:prstGeom prst="rect">
            <a:avLst/>
          </a:prstGeom>
          <a:solidFill>
            <a:srgbClr val="3366FF"/>
          </a:solidFill>
          <a:ln w="9525">
            <a:solidFill>
              <a:schemeClr val="tx1"/>
            </a:solidFill>
            <a:miter lim="800000"/>
            <a:headEnd/>
            <a:tailEnd/>
          </a:ln>
          <a:effectLst/>
        </p:spPr>
        <p:txBody>
          <a:bodyPr wrap="none" anchor="ctr"/>
          <a:lstStyle/>
          <a:p>
            <a:pPr>
              <a:defRPr/>
            </a:pPr>
            <a:endParaRPr lang="en-US">
              <a:latin typeface="Arial" charset="0"/>
              <a:cs typeface="+mn-cs"/>
            </a:endParaRPr>
          </a:p>
        </p:txBody>
      </p:sp>
      <p:sp>
        <p:nvSpPr>
          <p:cNvPr id="5" name="Text Box 5"/>
          <p:cNvSpPr txBox="1">
            <a:spLocks noChangeArrowheads="1"/>
          </p:cNvSpPr>
          <p:nvPr/>
        </p:nvSpPr>
        <p:spPr bwMode="auto">
          <a:xfrm>
            <a:off x="717550" y="2720975"/>
            <a:ext cx="7718425" cy="2413000"/>
          </a:xfrm>
          <a:prstGeom prst="rect">
            <a:avLst/>
          </a:prstGeom>
          <a:noFill/>
          <a:ln w="9525">
            <a:noFill/>
            <a:miter lim="800000"/>
            <a:headEnd/>
            <a:tailEnd/>
          </a:ln>
          <a:effectLst/>
        </p:spPr>
        <p:txBody>
          <a:bodyPr>
            <a:spAutoFit/>
          </a:bodyPr>
          <a:lstStyle/>
          <a:p>
            <a:pPr algn="ctr">
              <a:defRPr/>
            </a:pPr>
            <a:r>
              <a:rPr lang="en-US" sz="2000" b="1">
                <a:latin typeface="Arial" charset="0"/>
                <a:cs typeface="+mn-cs"/>
              </a:rPr>
              <a:t>Lewis E. Kraus, MCP, MPH, Lita Jans, Ph.D., </a:t>
            </a:r>
          </a:p>
          <a:p>
            <a:pPr algn="ctr">
              <a:defRPr/>
            </a:pPr>
            <a:r>
              <a:rPr lang="en-US" sz="2000" b="1">
                <a:latin typeface="Arial" charset="0"/>
                <a:cs typeface="+mn-cs"/>
              </a:rPr>
              <a:t>and Joan Ripple</a:t>
            </a:r>
          </a:p>
          <a:p>
            <a:pPr algn="ctr">
              <a:defRPr/>
            </a:pPr>
            <a:endParaRPr lang="en-US" sz="1600">
              <a:latin typeface="Arial" charset="0"/>
              <a:cs typeface="+mn-cs"/>
            </a:endParaRPr>
          </a:p>
          <a:p>
            <a:pPr algn="ctr">
              <a:defRPr/>
            </a:pPr>
            <a:r>
              <a:rPr lang="en-US" sz="1600" b="1">
                <a:solidFill>
                  <a:srgbClr val="000099"/>
                </a:solidFill>
                <a:latin typeface="Arial" charset="0"/>
                <a:cs typeface="+mn-cs"/>
              </a:rPr>
              <a:t>InfoUse</a:t>
            </a:r>
          </a:p>
          <a:p>
            <a:pPr algn="ctr">
              <a:defRPr/>
            </a:pPr>
            <a:r>
              <a:rPr lang="en-US" sz="1600" b="1">
                <a:solidFill>
                  <a:srgbClr val="000099"/>
                </a:solidFill>
                <a:latin typeface="Arial" charset="0"/>
                <a:cs typeface="+mn-cs"/>
              </a:rPr>
              <a:t>Center for Personal Assistance Services</a:t>
            </a:r>
          </a:p>
          <a:p>
            <a:pPr algn="ctr">
              <a:defRPr/>
            </a:pPr>
            <a:r>
              <a:rPr lang="en-US" sz="1600" b="1">
                <a:solidFill>
                  <a:srgbClr val="000099"/>
                </a:solidFill>
                <a:latin typeface="Arial" charset="0"/>
                <a:cs typeface="+mn-cs"/>
              </a:rPr>
              <a:t>2560 Ninth Street, Suite 320</a:t>
            </a:r>
          </a:p>
          <a:p>
            <a:pPr algn="ctr">
              <a:defRPr/>
            </a:pPr>
            <a:r>
              <a:rPr lang="en-US" sz="1600" b="1">
                <a:solidFill>
                  <a:srgbClr val="000099"/>
                </a:solidFill>
                <a:latin typeface="Arial" charset="0"/>
                <a:cs typeface="+mn-cs"/>
              </a:rPr>
              <a:t>Berkeley, CA 94710</a:t>
            </a:r>
          </a:p>
          <a:p>
            <a:pPr algn="ctr">
              <a:defRPr/>
            </a:pPr>
            <a:r>
              <a:rPr lang="en-US" sz="1600" b="1" baseline="30000">
                <a:solidFill>
                  <a:srgbClr val="000099"/>
                </a:solidFill>
                <a:latin typeface="Arial" charset="0"/>
                <a:cs typeface="+mn-cs"/>
                <a:sym typeface="Wingdings" pitchFamily="-112" charset="2"/>
              </a:rPr>
              <a:t>+</a:t>
            </a:r>
            <a:r>
              <a:rPr lang="en-US" sz="1600" b="1">
                <a:solidFill>
                  <a:srgbClr val="000099"/>
                </a:solidFill>
                <a:latin typeface="Arial" charset="0"/>
                <a:cs typeface="+mn-cs"/>
                <a:sym typeface="Wingdings" pitchFamily="-112" charset="2"/>
              </a:rPr>
              <a:t></a:t>
            </a:r>
            <a:r>
              <a:rPr lang="en-US" sz="1600" b="1">
                <a:solidFill>
                  <a:srgbClr val="000099"/>
                </a:solidFill>
                <a:latin typeface="Arial" charset="0"/>
                <a:cs typeface="+mn-cs"/>
              </a:rPr>
              <a:t> 510-549-6520</a:t>
            </a:r>
          </a:p>
          <a:p>
            <a:pPr algn="ctr">
              <a:defRPr/>
            </a:pPr>
            <a:r>
              <a:rPr lang="en-US" sz="1600" b="1" baseline="30000">
                <a:solidFill>
                  <a:srgbClr val="000099"/>
                </a:solidFill>
                <a:latin typeface="Arial" charset="0"/>
                <a:cs typeface="+mn-cs"/>
                <a:sym typeface="Wingdings" pitchFamily="-112" charset="2"/>
              </a:rPr>
              <a:t>+</a:t>
            </a:r>
            <a:r>
              <a:rPr lang="en-US" sz="1600" b="1">
                <a:solidFill>
                  <a:srgbClr val="000099"/>
                </a:solidFill>
                <a:latin typeface="Arial" charset="0"/>
                <a:cs typeface="+mn-cs"/>
                <a:sym typeface="Wingdings" pitchFamily="-112" charset="2"/>
              </a:rPr>
              <a:t></a:t>
            </a:r>
            <a:r>
              <a:rPr lang="en-US" sz="1600" b="1">
                <a:solidFill>
                  <a:srgbClr val="000099"/>
                </a:solidFill>
                <a:latin typeface="Arial" charset="0"/>
                <a:cs typeface="+mn-cs"/>
              </a:rPr>
              <a:t> lkraus@infouse.com</a:t>
            </a:r>
          </a:p>
        </p:txBody>
      </p:sp>
      <p:sp>
        <p:nvSpPr>
          <p:cNvPr id="6" name="Line 6"/>
          <p:cNvSpPr>
            <a:spLocks noChangeShapeType="1"/>
          </p:cNvSpPr>
          <p:nvPr/>
        </p:nvSpPr>
        <p:spPr bwMode="auto">
          <a:xfrm>
            <a:off x="457200" y="5562600"/>
            <a:ext cx="8153400" cy="0"/>
          </a:xfrm>
          <a:prstGeom prst="line">
            <a:avLst/>
          </a:prstGeom>
          <a:noFill/>
          <a:ln w="28575">
            <a:solidFill>
              <a:srgbClr val="000099"/>
            </a:solidFill>
            <a:round/>
            <a:headEnd/>
            <a:tailEnd/>
          </a:ln>
          <a:effectLst/>
        </p:spPr>
        <p:txBody>
          <a:bodyPr/>
          <a:lstStyle/>
          <a:p>
            <a:pPr>
              <a:defRPr/>
            </a:pPr>
            <a:endParaRPr lang="en-US">
              <a:latin typeface="Arial" charset="0"/>
              <a:cs typeface="+mn-cs"/>
            </a:endParaRPr>
          </a:p>
        </p:txBody>
      </p:sp>
      <p:pic>
        <p:nvPicPr>
          <p:cNvPr id="7" name="Picture 7" descr="file:///C:/My%20Documents/Micky%201%20general%26admin/other%20PAS%20projects/logo.gif"/>
          <p:cNvPicPr>
            <a:picLocks noChangeAspect="1" noChangeArrowheads="1"/>
          </p:cNvPicPr>
          <p:nvPr/>
        </p:nvPicPr>
        <p:blipFill>
          <a:blip r:embed="rId2" r:link="rId3" cstate="print"/>
          <a:srcRect/>
          <a:stretch>
            <a:fillRect/>
          </a:stretch>
        </p:blipFill>
        <p:spPr bwMode="auto">
          <a:xfrm>
            <a:off x="457200" y="5811838"/>
            <a:ext cx="3454400" cy="817562"/>
          </a:xfrm>
          <a:prstGeom prst="rect">
            <a:avLst/>
          </a:prstGeom>
          <a:noFill/>
          <a:ln w="9525">
            <a:noFill/>
            <a:miter lim="800000"/>
            <a:headEnd/>
            <a:tailEnd/>
          </a:ln>
        </p:spPr>
      </p:pic>
      <p:sp>
        <p:nvSpPr>
          <p:cNvPr id="8" name="Text Box 8"/>
          <p:cNvSpPr txBox="1">
            <a:spLocks noChangeArrowheads="1"/>
          </p:cNvSpPr>
          <p:nvPr/>
        </p:nvSpPr>
        <p:spPr bwMode="auto">
          <a:xfrm>
            <a:off x="4114800" y="5653088"/>
            <a:ext cx="3657600" cy="366712"/>
          </a:xfrm>
          <a:prstGeom prst="rect">
            <a:avLst/>
          </a:prstGeom>
          <a:noFill/>
          <a:ln w="9525">
            <a:noFill/>
            <a:miter lim="800000"/>
            <a:headEnd/>
            <a:tailEnd/>
          </a:ln>
          <a:effectLst/>
        </p:spPr>
        <p:txBody>
          <a:bodyPr>
            <a:spAutoFit/>
          </a:bodyPr>
          <a:lstStyle/>
          <a:p>
            <a:pPr>
              <a:spcBef>
                <a:spcPct val="50000"/>
              </a:spcBef>
              <a:defRPr/>
            </a:pPr>
            <a:r>
              <a:rPr lang="en-US" sz="1800" b="1">
                <a:solidFill>
                  <a:srgbClr val="000099"/>
                </a:solidFill>
                <a:latin typeface="Arial" charset="0"/>
                <a:cs typeface="+mn-cs"/>
              </a:rPr>
              <a:t>www.pascenter.org</a:t>
            </a:r>
          </a:p>
        </p:txBody>
      </p:sp>
      <p:sp>
        <p:nvSpPr>
          <p:cNvPr id="9" name="Text Box 9"/>
          <p:cNvSpPr txBox="1">
            <a:spLocks noChangeArrowheads="1"/>
          </p:cNvSpPr>
          <p:nvPr/>
        </p:nvSpPr>
        <p:spPr bwMode="auto">
          <a:xfrm>
            <a:off x="4114800" y="6019800"/>
            <a:ext cx="4495800" cy="457200"/>
          </a:xfrm>
          <a:prstGeom prst="rect">
            <a:avLst/>
          </a:prstGeom>
          <a:noFill/>
          <a:ln w="9525">
            <a:noFill/>
            <a:miter lim="800000"/>
            <a:headEnd/>
            <a:tailEnd/>
          </a:ln>
          <a:effectLst/>
        </p:spPr>
        <p:txBody>
          <a:bodyPr>
            <a:spAutoFit/>
          </a:bodyPr>
          <a:lstStyle/>
          <a:p>
            <a:pPr>
              <a:spcBef>
                <a:spcPct val="50000"/>
              </a:spcBef>
              <a:defRPr/>
            </a:pPr>
            <a:r>
              <a:rPr lang="en-US" sz="1200">
                <a:latin typeface="Arial" charset="0"/>
                <a:cs typeface="+mn-cs"/>
              </a:rPr>
              <a:t>Funded by: National Institute on Disability &amp; Rehabilitation Research (NIDRR), grant # H133BO31102</a:t>
            </a:r>
            <a:endParaRPr lang="en-US" sz="1200">
              <a:latin typeface="Arial Black" pitchFamily="-112" charset="0"/>
              <a:cs typeface="+mn-cs"/>
            </a:endParaRPr>
          </a:p>
        </p:txBody>
      </p:sp>
      <p:sp>
        <p:nvSpPr>
          <p:cNvPr id="607235" name="Rectangle 3"/>
          <p:cNvSpPr>
            <a:spLocks noGrp="1" noChangeArrowheads="1"/>
          </p:cNvSpPr>
          <p:nvPr>
            <p:ph type="ctrTitle"/>
          </p:nvPr>
        </p:nvSpPr>
        <p:spPr>
          <a:xfrm>
            <a:off x="685800" y="1143000"/>
            <a:ext cx="7772400" cy="1470025"/>
          </a:xfrm>
        </p:spPr>
        <p:txBody>
          <a:bodyPr/>
          <a:lstStyle>
            <a:lvl1pPr algn="ctr">
              <a:defRPr/>
            </a:lvl1pPr>
          </a:lstStyle>
          <a:p>
            <a:r>
              <a:rPr lang="en-US"/>
              <a:t>Click to edit Master title style</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4000" y="274638"/>
            <a:ext cx="2082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274638"/>
            <a:ext cx="60960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55600" y="274638"/>
            <a:ext cx="8331200" cy="9064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422400"/>
            <a:ext cx="8229600" cy="47037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3BD80E-4FF9-4620-9319-2EFE991389A2}"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DE62F-C1CE-4DD6-9EAD-86E4B585AB6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BD80E-4FF9-4620-9319-2EFE991389A2}"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DE62F-C1CE-4DD6-9EAD-86E4B585AB6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3BD80E-4FF9-4620-9319-2EFE991389A2}"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DE62F-C1CE-4DD6-9EAD-86E4B585AB6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3BD80E-4FF9-4620-9319-2EFE991389A2}"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DE62F-C1CE-4DD6-9EAD-86E4B585AB6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3BD80E-4FF9-4620-9319-2EFE991389A2}" type="datetimeFigureOut">
              <a:rPr lang="en-US" smtClean="0"/>
              <a:pPr/>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0DE62F-C1CE-4DD6-9EAD-86E4B585AB6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3BD80E-4FF9-4620-9319-2EFE991389A2}" type="datetimeFigureOut">
              <a:rPr lang="en-US" smtClean="0"/>
              <a:pPr/>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0DE62F-C1CE-4DD6-9EAD-86E4B585AB6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BD80E-4FF9-4620-9319-2EFE991389A2}" type="datetimeFigureOut">
              <a:rPr lang="en-US" smtClean="0"/>
              <a:pPr/>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0DE62F-C1CE-4DD6-9EAD-86E4B585AB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pic>
        <p:nvPicPr>
          <p:cNvPr id="5" name="Picture 4" descr="logo.gif"/>
          <p:cNvPicPr>
            <a:picLocks noChangeAspect="1"/>
          </p:cNvPicPr>
          <p:nvPr userDrawn="1"/>
        </p:nvPicPr>
        <p:blipFill>
          <a:blip r:embed="rId2" cstate="print"/>
          <a:stretch>
            <a:fillRect/>
          </a:stretch>
        </p:blipFill>
        <p:spPr bwMode="auto">
          <a:xfrm>
            <a:off x="459015" y="5911184"/>
            <a:ext cx="1769835" cy="899191"/>
          </a:xfrm>
          <a:prstGeom prst="rect">
            <a:avLst/>
          </a:prstGeom>
          <a:noFill/>
          <a:ln w="9525">
            <a:noFill/>
            <a:miter lim="800000"/>
            <a:headEnd/>
            <a:tailEnd/>
          </a:ln>
        </p:spPr>
      </p:pic>
    </p:spTree>
  </p:cSld>
  <p:clrMapOvr>
    <a:masterClrMapping/>
  </p:clrMapOvr>
  <p:transitio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BD80E-4FF9-4620-9319-2EFE991389A2}"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DE62F-C1CE-4DD6-9EAD-86E4B585AB6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BD80E-4FF9-4620-9319-2EFE991389A2}"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0DE62F-C1CE-4DD6-9EAD-86E4B585AB6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BD80E-4FF9-4620-9319-2EFE991389A2}"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DE62F-C1CE-4DD6-9EAD-86E4B585AB6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BD80E-4FF9-4620-9319-2EFE991389A2}"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0DE62F-C1CE-4DD6-9EAD-86E4B585AB68}"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3BD80E-4FF9-4620-9319-2EFE991389A2}" type="datetimeFigureOut">
              <a:rPr lang="en-US" smtClean="0"/>
              <a:pPr/>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0DE62F-C1CE-4DD6-9EAD-86E4B585AB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22400"/>
            <a:ext cx="4038600" cy="4703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22400"/>
            <a:ext cx="4038600" cy="4703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6210" name="Rectangle 2"/>
          <p:cNvSpPr>
            <a:spLocks noChangeArrowheads="1"/>
          </p:cNvSpPr>
          <p:nvPr/>
        </p:nvSpPr>
        <p:spPr bwMode="auto">
          <a:xfrm>
            <a:off x="0" y="0"/>
            <a:ext cx="9144000" cy="6858000"/>
          </a:xfrm>
          <a:prstGeom prst="rect">
            <a:avLst/>
          </a:prstGeom>
          <a:solidFill>
            <a:srgbClr val="FFFFFF"/>
          </a:solidFill>
          <a:ln w="50800">
            <a:solidFill>
              <a:srgbClr val="000080"/>
            </a:solidFill>
            <a:miter lim="800000"/>
            <a:headEnd/>
            <a:tailEnd/>
          </a:ln>
          <a:effectLst/>
        </p:spPr>
        <p:txBody>
          <a:bodyPr wrap="none" anchor="ctr"/>
          <a:lstStyle/>
          <a:p>
            <a:pPr>
              <a:defRPr/>
            </a:pPr>
            <a:endParaRPr lang="en-US">
              <a:latin typeface="Arial" charset="0"/>
              <a:cs typeface="+mn-cs"/>
            </a:endParaRPr>
          </a:p>
        </p:txBody>
      </p:sp>
      <p:sp>
        <p:nvSpPr>
          <p:cNvPr id="1027" name="Rectangle 3"/>
          <p:cNvSpPr>
            <a:spLocks noGrp="1" noChangeArrowheads="1"/>
          </p:cNvSpPr>
          <p:nvPr>
            <p:ph type="title"/>
          </p:nvPr>
        </p:nvSpPr>
        <p:spPr bwMode="auto">
          <a:xfrm>
            <a:off x="355600" y="274638"/>
            <a:ext cx="8331200" cy="9064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422400"/>
            <a:ext cx="8229600" cy="4703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6213" name="Rectangle 5"/>
          <p:cNvSpPr>
            <a:spLocks noGrp="1" noChangeArrowheads="1"/>
          </p:cNvSpPr>
          <p:nvPr>
            <p:ph type="ftr" sz="quarter" idx="3"/>
          </p:nvPr>
        </p:nvSpPr>
        <p:spPr bwMode="auto">
          <a:xfrm>
            <a:off x="533400" y="6172200"/>
            <a:ext cx="8153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606214" name="Rectangle 6"/>
          <p:cNvSpPr>
            <a:spLocks noChangeArrowheads="1"/>
          </p:cNvSpPr>
          <p:nvPr/>
        </p:nvSpPr>
        <p:spPr bwMode="auto">
          <a:xfrm>
            <a:off x="457200" y="1206500"/>
            <a:ext cx="8153400" cy="76200"/>
          </a:xfrm>
          <a:prstGeom prst="rect">
            <a:avLst/>
          </a:prstGeom>
          <a:solidFill>
            <a:srgbClr val="3366FF"/>
          </a:solidFill>
          <a:ln w="9525">
            <a:solidFill>
              <a:schemeClr val="tx1"/>
            </a:solidFill>
            <a:miter lim="800000"/>
            <a:headEnd/>
            <a:tailEnd/>
          </a:ln>
          <a:effectLst/>
        </p:spPr>
        <p:txBody>
          <a:bodyPr wrap="none" anchor="ctr"/>
          <a:lstStyle/>
          <a:p>
            <a:pPr>
              <a:defRPr/>
            </a:pPr>
            <a:endParaRPr lang="en-US">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702"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2500" b="1">
          <a:solidFill>
            <a:srgbClr val="000099"/>
          </a:solidFill>
          <a:latin typeface="+mj-lt"/>
          <a:ea typeface="+mj-ea"/>
          <a:cs typeface="+mj-cs"/>
        </a:defRPr>
      </a:lvl1pPr>
      <a:lvl2pPr algn="l" rtl="0" eaLnBrk="0" fontAlgn="base" hangingPunct="0">
        <a:spcBef>
          <a:spcPct val="0"/>
        </a:spcBef>
        <a:spcAft>
          <a:spcPct val="0"/>
        </a:spcAft>
        <a:defRPr sz="2500" b="1">
          <a:solidFill>
            <a:srgbClr val="000099"/>
          </a:solidFill>
          <a:latin typeface="Arial" charset="0"/>
        </a:defRPr>
      </a:lvl2pPr>
      <a:lvl3pPr algn="l" rtl="0" eaLnBrk="0" fontAlgn="base" hangingPunct="0">
        <a:spcBef>
          <a:spcPct val="0"/>
        </a:spcBef>
        <a:spcAft>
          <a:spcPct val="0"/>
        </a:spcAft>
        <a:defRPr sz="2500" b="1">
          <a:solidFill>
            <a:srgbClr val="000099"/>
          </a:solidFill>
          <a:latin typeface="Arial" charset="0"/>
        </a:defRPr>
      </a:lvl3pPr>
      <a:lvl4pPr algn="l" rtl="0" eaLnBrk="0" fontAlgn="base" hangingPunct="0">
        <a:spcBef>
          <a:spcPct val="0"/>
        </a:spcBef>
        <a:spcAft>
          <a:spcPct val="0"/>
        </a:spcAft>
        <a:defRPr sz="2500" b="1">
          <a:solidFill>
            <a:srgbClr val="000099"/>
          </a:solidFill>
          <a:latin typeface="Arial" charset="0"/>
        </a:defRPr>
      </a:lvl4pPr>
      <a:lvl5pPr algn="l" rtl="0" eaLnBrk="0" fontAlgn="base" hangingPunct="0">
        <a:spcBef>
          <a:spcPct val="0"/>
        </a:spcBef>
        <a:spcAft>
          <a:spcPct val="0"/>
        </a:spcAft>
        <a:defRPr sz="2500" b="1">
          <a:solidFill>
            <a:srgbClr val="000099"/>
          </a:solidFill>
          <a:latin typeface="Arial" charset="0"/>
        </a:defRPr>
      </a:lvl5pPr>
      <a:lvl6pPr marL="457200" algn="l" rtl="0" fontAlgn="base">
        <a:spcBef>
          <a:spcPct val="0"/>
        </a:spcBef>
        <a:spcAft>
          <a:spcPct val="0"/>
        </a:spcAft>
        <a:defRPr sz="2500" b="1">
          <a:solidFill>
            <a:srgbClr val="000099"/>
          </a:solidFill>
          <a:latin typeface="Arial" charset="0"/>
        </a:defRPr>
      </a:lvl6pPr>
      <a:lvl7pPr marL="914400" algn="l" rtl="0" fontAlgn="base">
        <a:spcBef>
          <a:spcPct val="0"/>
        </a:spcBef>
        <a:spcAft>
          <a:spcPct val="0"/>
        </a:spcAft>
        <a:defRPr sz="2500" b="1">
          <a:solidFill>
            <a:srgbClr val="000099"/>
          </a:solidFill>
          <a:latin typeface="Arial" charset="0"/>
        </a:defRPr>
      </a:lvl7pPr>
      <a:lvl8pPr marL="1371600" algn="l" rtl="0" fontAlgn="base">
        <a:spcBef>
          <a:spcPct val="0"/>
        </a:spcBef>
        <a:spcAft>
          <a:spcPct val="0"/>
        </a:spcAft>
        <a:defRPr sz="2500" b="1">
          <a:solidFill>
            <a:srgbClr val="000099"/>
          </a:solidFill>
          <a:latin typeface="Arial" charset="0"/>
        </a:defRPr>
      </a:lvl8pPr>
      <a:lvl9pPr marL="1828800" algn="l" rtl="0" fontAlgn="base">
        <a:spcBef>
          <a:spcPct val="0"/>
        </a:spcBef>
        <a:spcAft>
          <a:spcPct val="0"/>
        </a:spcAft>
        <a:defRPr sz="2500" b="1">
          <a:solidFill>
            <a:srgbClr val="000099"/>
          </a:solidFill>
          <a:latin typeface="Arial" charset="0"/>
        </a:defRPr>
      </a:lvl9pPr>
    </p:titleStyle>
    <p:bodyStyle>
      <a:lvl1pPr marL="342900" indent="-342900" algn="l" rtl="0" eaLnBrk="0" fontAlgn="base" hangingPunct="0">
        <a:spcBef>
          <a:spcPct val="20000"/>
        </a:spcBef>
        <a:spcAft>
          <a:spcPct val="0"/>
        </a:spcAft>
        <a:buBlip>
          <a:blip r:embed="rId14"/>
        </a:buBlip>
        <a:defRPr sz="2000">
          <a:solidFill>
            <a:srgbClr val="000099"/>
          </a:solidFill>
          <a:latin typeface="+mn-lt"/>
          <a:ea typeface="+mn-ea"/>
          <a:cs typeface="+mn-cs"/>
        </a:defRPr>
      </a:lvl1pPr>
      <a:lvl2pPr marL="742950" indent="-285750" algn="l" rtl="0" eaLnBrk="0" fontAlgn="base" hangingPunct="0">
        <a:spcBef>
          <a:spcPct val="20000"/>
        </a:spcBef>
        <a:spcAft>
          <a:spcPct val="0"/>
        </a:spcAft>
        <a:buFont typeface="Wingdings" pitchFamily="2" charset="2"/>
        <a:defRPr>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16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1600">
          <a:solidFill>
            <a:schemeClr val="tx1"/>
          </a:solidFill>
          <a:latin typeface="+mn-lt"/>
        </a:defRPr>
      </a:lvl5pPr>
      <a:lvl6pPr marL="2514600" indent="-228600" algn="l" rtl="0" fontAlgn="base">
        <a:spcBef>
          <a:spcPct val="20000"/>
        </a:spcBef>
        <a:spcAft>
          <a:spcPct val="0"/>
        </a:spcAft>
        <a:buFont typeface="Wingdings" pitchFamily="-112" charset="2"/>
        <a:buChar char="§"/>
        <a:defRPr sz="1600">
          <a:solidFill>
            <a:schemeClr val="tx1"/>
          </a:solidFill>
          <a:latin typeface="+mn-lt"/>
        </a:defRPr>
      </a:lvl6pPr>
      <a:lvl7pPr marL="2971800" indent="-228600" algn="l" rtl="0" fontAlgn="base">
        <a:spcBef>
          <a:spcPct val="20000"/>
        </a:spcBef>
        <a:spcAft>
          <a:spcPct val="0"/>
        </a:spcAft>
        <a:buFont typeface="Wingdings" pitchFamily="-112" charset="2"/>
        <a:buChar char="§"/>
        <a:defRPr sz="1600">
          <a:solidFill>
            <a:schemeClr val="tx1"/>
          </a:solidFill>
          <a:latin typeface="+mn-lt"/>
        </a:defRPr>
      </a:lvl7pPr>
      <a:lvl8pPr marL="3429000" indent="-228600" algn="l" rtl="0" fontAlgn="base">
        <a:spcBef>
          <a:spcPct val="20000"/>
        </a:spcBef>
        <a:spcAft>
          <a:spcPct val="0"/>
        </a:spcAft>
        <a:buFont typeface="Wingdings" pitchFamily="-112" charset="2"/>
        <a:buChar char="§"/>
        <a:defRPr sz="1600">
          <a:solidFill>
            <a:schemeClr val="tx1"/>
          </a:solidFill>
          <a:latin typeface="+mn-lt"/>
        </a:defRPr>
      </a:lvl8pPr>
      <a:lvl9pPr marL="3886200" indent="-228600" algn="l" rtl="0" fontAlgn="base">
        <a:spcBef>
          <a:spcPct val="20000"/>
        </a:spcBef>
        <a:spcAft>
          <a:spcPct val="0"/>
        </a:spcAft>
        <a:buFont typeface="Wingdings" pitchFamily="-11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BD80E-4FF9-4620-9319-2EFE991389A2}" type="datetimeFigureOut">
              <a:rPr lang="en-US" smtClean="0"/>
              <a:pPr/>
              <a:t>1/25/2017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DE62F-C1CE-4DD6-9EAD-86E4B585AB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2.xml"/><Relationship Id="rId5" Type="http://schemas.openxmlformats.org/officeDocument/2006/relationships/image" Target="../media/image11.png"/><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2.xml"/><Relationship Id="rId5" Type="http://schemas.openxmlformats.org/officeDocument/2006/relationships/image" Target="../media/image12.pn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2.xml"/><Relationship Id="rId5" Type="http://schemas.openxmlformats.org/officeDocument/2006/relationships/image" Target="../media/image13.png"/><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31.xml.rels><?xml version="1.0" encoding="UTF-8" standalone="yes"?>
<Relationships xmlns="http://schemas.openxmlformats.org/package/2006/relationships"><Relationship Id="rId2" Type="http://schemas.openxmlformats.org/officeDocument/2006/relationships/hyperlink" Target="mailto:lkraus@centerondisability.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5600" y="178941"/>
            <a:ext cx="8331200" cy="906462"/>
          </a:xfrm>
        </p:spPr>
        <p:txBody>
          <a:bodyPr/>
          <a:lstStyle/>
          <a:p>
            <a:pPr algn="ctr" eaLnBrk="1" hangingPunct="1">
              <a:buFontTx/>
              <a:buNone/>
            </a:pPr>
            <a:r>
              <a:rPr lang="en-US" sz="2800" dirty="0" err="1">
                <a:solidFill>
                  <a:schemeClr val="tx1"/>
                </a:solidFill>
              </a:rPr>
              <a:t>StatsRRTC</a:t>
            </a:r>
            <a:r>
              <a:rPr lang="en-US" sz="2800" dirty="0">
                <a:solidFill>
                  <a:schemeClr val="tx1"/>
                </a:solidFill>
              </a:rPr>
              <a:t> State of the Science Conference</a:t>
            </a:r>
            <a:r>
              <a:rPr lang="en-US" sz="2800" dirty="0">
                <a:solidFill>
                  <a:schemeClr val="tx1"/>
                </a:solidFill>
              </a:rPr>
              <a:t/>
            </a:r>
            <a:br>
              <a:rPr lang="en-US" sz="2800" dirty="0">
                <a:solidFill>
                  <a:schemeClr val="tx1"/>
                </a:solidFill>
              </a:rPr>
            </a:br>
            <a:r>
              <a:rPr lang="en-US" sz="2800" dirty="0" smtClean="0">
                <a:solidFill>
                  <a:schemeClr val="tx1"/>
                </a:solidFill>
              </a:rPr>
              <a:t>February 13, 2017</a:t>
            </a:r>
            <a:br>
              <a:rPr lang="en-US" sz="2800" dirty="0" smtClean="0">
                <a:solidFill>
                  <a:schemeClr val="tx1"/>
                </a:solidFill>
              </a:rPr>
            </a:br>
            <a:r>
              <a:rPr lang="en-US" dirty="0" smtClean="0"/>
              <a:t>Washington, DC</a:t>
            </a:r>
            <a:endParaRPr lang="en-US" dirty="0" smtClean="0"/>
          </a:p>
        </p:txBody>
      </p:sp>
      <p:sp>
        <p:nvSpPr>
          <p:cNvPr id="3075" name="Content Placeholder 2"/>
          <p:cNvSpPr>
            <a:spLocks noGrp="1"/>
          </p:cNvSpPr>
          <p:nvPr>
            <p:ph idx="1"/>
          </p:nvPr>
        </p:nvSpPr>
        <p:spPr>
          <a:xfrm>
            <a:off x="138224" y="1422400"/>
            <a:ext cx="8867554" cy="5245100"/>
          </a:xfrm>
        </p:spPr>
        <p:txBody>
          <a:bodyPr/>
          <a:lstStyle/>
          <a:p>
            <a:pPr algn="ctr" eaLnBrk="1" hangingPunct="1">
              <a:lnSpc>
                <a:spcPct val="150000"/>
              </a:lnSpc>
              <a:spcAft>
                <a:spcPts val="1200"/>
              </a:spcAft>
              <a:buFontTx/>
              <a:buNone/>
            </a:pPr>
            <a:endParaRPr lang="en-US" sz="3200" b="1" dirty="0" smtClean="0">
              <a:solidFill>
                <a:schemeClr val="tx1"/>
              </a:solidFill>
            </a:endParaRPr>
          </a:p>
          <a:p>
            <a:pPr algn="ctr" eaLnBrk="1" hangingPunct="1">
              <a:lnSpc>
                <a:spcPct val="150000"/>
              </a:lnSpc>
              <a:spcAft>
                <a:spcPts val="1200"/>
              </a:spcAft>
              <a:buFontTx/>
              <a:buNone/>
            </a:pPr>
            <a:r>
              <a:rPr lang="en-US" sz="3200" b="1" dirty="0" smtClean="0">
                <a:solidFill>
                  <a:schemeClr val="tx1"/>
                </a:solidFill>
              </a:rPr>
              <a:t>Using Local Statistics in California</a:t>
            </a:r>
            <a:endParaRPr lang="en-US" sz="3200" b="1" dirty="0" smtClean="0">
              <a:solidFill>
                <a:schemeClr val="tx1"/>
              </a:solidFill>
            </a:endParaRPr>
          </a:p>
          <a:p>
            <a:pPr algn="ctr" eaLnBrk="1" hangingPunct="1">
              <a:spcAft>
                <a:spcPts val="1200"/>
              </a:spcAft>
              <a:buFontTx/>
              <a:buNone/>
            </a:pPr>
            <a:endParaRPr lang="en-US" b="1" dirty="0" smtClean="0">
              <a:solidFill>
                <a:schemeClr val="tx1"/>
              </a:solidFill>
            </a:endParaRPr>
          </a:p>
          <a:p>
            <a:pPr algn="ctr" eaLnBrk="1" hangingPunct="1">
              <a:buFontTx/>
              <a:buNone/>
            </a:pPr>
            <a:r>
              <a:rPr lang="en-US" sz="2400" b="1" dirty="0" smtClean="0">
                <a:solidFill>
                  <a:schemeClr val="accent2"/>
                </a:solidFill>
              </a:rPr>
              <a:t>Lewis E. Kraus, MPH, MCP</a:t>
            </a:r>
          </a:p>
          <a:p>
            <a:pPr algn="ctr" eaLnBrk="1" hangingPunct="1">
              <a:buFontTx/>
              <a:buNone/>
            </a:pPr>
            <a:r>
              <a:rPr lang="en-US" sz="2400" dirty="0" smtClean="0">
                <a:solidFill>
                  <a:schemeClr val="tx1"/>
                </a:solidFill>
              </a:rPr>
              <a:t>Center on Disability at the Public Health Institute</a:t>
            </a:r>
          </a:p>
          <a:p>
            <a:pPr algn="ctr" eaLnBrk="1" hangingPunct="1">
              <a:buFontTx/>
              <a:buNone/>
            </a:pPr>
            <a:r>
              <a:rPr lang="en-US" sz="2400" dirty="0" smtClean="0">
                <a:solidFill>
                  <a:schemeClr val="tx1"/>
                </a:solidFill>
              </a:rPr>
              <a:t>Oakland CA</a:t>
            </a:r>
          </a:p>
        </p:txBody>
      </p:sp>
      <p:sp>
        <p:nvSpPr>
          <p:cNvPr id="3076" name="Rectangle 3"/>
          <p:cNvSpPr>
            <a:spLocks noChangeArrowheads="1"/>
          </p:cNvSpPr>
          <p:nvPr/>
        </p:nvSpPr>
        <p:spPr bwMode="auto">
          <a:xfrm>
            <a:off x="657225" y="5838825"/>
            <a:ext cx="8096250" cy="46038"/>
          </a:xfrm>
          <a:prstGeom prst="rect">
            <a:avLst/>
          </a:prstGeom>
          <a:solidFill>
            <a:schemeClr val="accent2"/>
          </a:solidFill>
          <a:ln w="9525" algn="ctr">
            <a:solidFill>
              <a:schemeClr val="tx1"/>
            </a:solidFill>
            <a:round/>
            <a:headEnd/>
            <a:tailEnd/>
          </a:ln>
        </p:spPr>
        <p:txBody>
          <a:bodyPr lIns="101572" tIns="50786" rIns="101572" bIns="50786"/>
          <a:lstStyle/>
          <a:p>
            <a:endParaRPr lang="en-US"/>
          </a:p>
        </p:txBody>
      </p:sp>
      <p:sp>
        <p:nvSpPr>
          <p:cNvPr id="5" name="Rectangle 4"/>
          <p:cNvSpPr/>
          <p:nvPr/>
        </p:nvSpPr>
        <p:spPr>
          <a:xfrm>
            <a:off x="2200274" y="5964631"/>
            <a:ext cx="6560953" cy="276999"/>
          </a:xfrm>
          <a:prstGeom prst="rect">
            <a:avLst/>
          </a:prstGeom>
        </p:spPr>
        <p:txBody>
          <a:bodyPr wrap="square">
            <a:spAutoFit/>
          </a:bodyPr>
          <a:lstStyle/>
          <a:p>
            <a:pPr algn="ctr"/>
            <a:r>
              <a:rPr lang="en-US" sz="1200" dirty="0" smtClean="0"/>
              <a:t> </a:t>
            </a:r>
            <a:endParaRPr lang="en-US" sz="12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Project</a:t>
            </a:r>
            <a:endParaRPr lang="en-US" sz="2400" dirty="0" smtClean="0">
              <a:solidFill>
                <a:schemeClr val="tx1"/>
              </a:solidFill>
            </a:endParaRPr>
          </a:p>
        </p:txBody>
      </p:sp>
      <p:sp>
        <p:nvSpPr>
          <p:cNvPr id="3" name="TextBox 2"/>
          <p:cNvSpPr txBox="1"/>
          <p:nvPr/>
        </p:nvSpPr>
        <p:spPr>
          <a:xfrm>
            <a:off x="457200" y="1304924"/>
            <a:ext cx="8481060" cy="5262979"/>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Alameda County, </a:t>
            </a:r>
            <a:r>
              <a:rPr lang="en-US" sz="2800" b="1" dirty="0" smtClean="0">
                <a:latin typeface="Arial" charset="0"/>
                <a:cs typeface="+mn-cs"/>
              </a:rPr>
              <a:t>CA </a:t>
            </a:r>
            <a:r>
              <a:rPr lang="en-US" sz="2800" b="1" dirty="0">
                <a:latin typeface="Arial" charset="0"/>
                <a:cs typeface="+mn-cs"/>
              </a:rPr>
              <a:t>Department of Public Health</a:t>
            </a:r>
          </a:p>
          <a:p>
            <a:pPr marL="800100" lvl="1" indent="-342900" eaLnBrk="0" hangingPunct="0">
              <a:spcBef>
                <a:spcPct val="20000"/>
              </a:spcBef>
              <a:buBlip>
                <a:blip r:embed="rId3"/>
              </a:buBlip>
              <a:defRPr/>
            </a:pPr>
            <a:r>
              <a:rPr lang="en-US" sz="2800" dirty="0" smtClean="0">
                <a:latin typeface="Arial" charset="0"/>
                <a:cs typeface="+mn-cs"/>
              </a:rPr>
              <a:t>2014 Accreditation</a:t>
            </a:r>
          </a:p>
          <a:p>
            <a:pPr marL="800100" lvl="1" indent="-342900" eaLnBrk="0" hangingPunct="0">
              <a:spcBef>
                <a:spcPct val="20000"/>
              </a:spcBef>
              <a:buBlip>
                <a:blip r:embed="rId3"/>
              </a:buBlip>
              <a:defRPr/>
            </a:pPr>
            <a:r>
              <a:rPr lang="en-US" sz="2800" dirty="0" smtClean="0">
                <a:latin typeface="Arial" charset="0"/>
                <a:cs typeface="+mn-cs"/>
              </a:rPr>
              <a:t>Alameda County </a:t>
            </a:r>
            <a:r>
              <a:rPr lang="en-US" sz="2800" dirty="0">
                <a:latin typeface="Arial" charset="0"/>
                <a:cs typeface="+mn-cs"/>
              </a:rPr>
              <a:t>Health Data Profile Community Health Status Assessment for Public Health Accreditation</a:t>
            </a:r>
            <a:r>
              <a:rPr lang="en-US" sz="2800" dirty="0" smtClean="0">
                <a:latin typeface="Arial" charset="0"/>
                <a:cs typeface="+mn-cs"/>
              </a:rPr>
              <a:t>.</a:t>
            </a:r>
          </a:p>
          <a:p>
            <a:pPr marL="1371600" lvl="2" indent="-457200" eaLnBrk="0" hangingPunct="0">
              <a:spcBef>
                <a:spcPct val="20000"/>
              </a:spcBef>
              <a:buFont typeface="Wingdings" panose="05000000000000000000" pitchFamily="2" charset="2"/>
              <a:buChar char="Ø"/>
              <a:defRPr/>
            </a:pPr>
            <a:r>
              <a:rPr lang="en-US" sz="2800" dirty="0">
                <a:latin typeface="Arial" charset="0"/>
                <a:cs typeface="+mn-cs"/>
              </a:rPr>
              <a:t>Would guide the Community Health Improvement Plan </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About health equity, segmented population but not by disability</a:t>
            </a:r>
          </a:p>
          <a:p>
            <a:pPr marL="800100" lvl="1" indent="-342900" eaLnBrk="0" hangingPunct="0">
              <a:spcBef>
                <a:spcPct val="20000"/>
              </a:spcBef>
              <a:buBlip>
                <a:blip r:embed="rId3"/>
              </a:buBlip>
              <a:defRPr/>
            </a:pPr>
            <a:endParaRPr lang="en-US" sz="2800" dirty="0" smtClean="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3429880253"/>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Project</a:t>
            </a:r>
            <a:endParaRPr lang="en-US" sz="2400" dirty="0" smtClean="0">
              <a:solidFill>
                <a:schemeClr val="tx1"/>
              </a:solidFill>
            </a:endParaRPr>
          </a:p>
        </p:txBody>
      </p:sp>
      <p:sp>
        <p:nvSpPr>
          <p:cNvPr id="3" name="TextBox 2"/>
          <p:cNvSpPr txBox="1"/>
          <p:nvPr/>
        </p:nvSpPr>
        <p:spPr>
          <a:xfrm>
            <a:off x="457200" y="1304924"/>
            <a:ext cx="8481060" cy="4832092"/>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Alameda County, </a:t>
            </a:r>
            <a:r>
              <a:rPr lang="en-US" sz="2800" b="1" dirty="0" smtClean="0">
                <a:latin typeface="Arial" charset="0"/>
                <a:cs typeface="+mn-cs"/>
              </a:rPr>
              <a:t>CA </a:t>
            </a:r>
            <a:r>
              <a:rPr lang="en-US" sz="2800" b="1" dirty="0">
                <a:latin typeface="Arial" charset="0"/>
                <a:cs typeface="+mn-cs"/>
              </a:rPr>
              <a:t>Department of Public Health</a:t>
            </a:r>
          </a:p>
          <a:p>
            <a:pPr marL="800100" lvl="1" indent="-342900" eaLnBrk="0" hangingPunct="0">
              <a:spcBef>
                <a:spcPct val="20000"/>
              </a:spcBef>
              <a:buBlip>
                <a:blip r:embed="rId3"/>
              </a:buBlip>
              <a:defRPr/>
            </a:pPr>
            <a:r>
              <a:rPr lang="en-US" sz="2800" dirty="0" smtClean="0">
                <a:latin typeface="Arial" charset="0"/>
                <a:cs typeface="+mn-cs"/>
              </a:rPr>
              <a:t>Report about health equity, segmented population, but not by disability</a:t>
            </a:r>
          </a:p>
          <a:p>
            <a:pPr marL="1371600" lvl="2" indent="-457200" eaLnBrk="0" hangingPunct="0">
              <a:spcBef>
                <a:spcPct val="20000"/>
              </a:spcBef>
              <a:buFont typeface="Wingdings" panose="05000000000000000000" pitchFamily="2" charset="2"/>
              <a:buChar char="Ø"/>
              <a:defRPr/>
            </a:pPr>
            <a:r>
              <a:rPr lang="en-US" sz="2800" dirty="0">
                <a:latin typeface="Arial" charset="0"/>
                <a:cs typeface="+mn-cs"/>
              </a:rPr>
              <a:t>would guide the Community Health Improvement Plan or CHIP</a:t>
            </a:r>
            <a:endParaRPr lang="en-US" sz="2800" dirty="0" smtClean="0">
              <a:latin typeface="Arial" charset="0"/>
              <a:cs typeface="+mn-cs"/>
            </a:endParaRP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Internal “advocate” noted no disability data in report = no awareness of disability issues</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Director agreed</a:t>
            </a:r>
          </a:p>
          <a:p>
            <a:pPr marL="800100" lvl="1" indent="-342900" eaLnBrk="0" hangingPunct="0">
              <a:spcBef>
                <a:spcPct val="20000"/>
              </a:spcBef>
              <a:buBlip>
                <a:blip r:embed="rId3"/>
              </a:buBlip>
              <a:defRPr/>
            </a:pPr>
            <a:endParaRPr lang="en-US" sz="2800" dirty="0" smtClean="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4285892286"/>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a:t>
            </a:r>
            <a:endParaRPr lang="en-US" sz="2400" dirty="0" smtClean="0">
              <a:solidFill>
                <a:schemeClr val="tx1"/>
              </a:solidFill>
            </a:endParaRPr>
          </a:p>
        </p:txBody>
      </p:sp>
      <p:sp>
        <p:nvSpPr>
          <p:cNvPr id="3" name="TextBox 2"/>
          <p:cNvSpPr txBox="1"/>
          <p:nvPr/>
        </p:nvSpPr>
        <p:spPr>
          <a:xfrm>
            <a:off x="457200" y="1304924"/>
            <a:ext cx="8481060" cy="5521512"/>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Alameda County, </a:t>
            </a:r>
            <a:r>
              <a:rPr lang="en-US" sz="2800" b="1" dirty="0" smtClean="0">
                <a:latin typeface="Arial" charset="0"/>
                <a:cs typeface="+mn-cs"/>
              </a:rPr>
              <a:t>CA </a:t>
            </a:r>
            <a:r>
              <a:rPr lang="en-US" sz="2800" b="1" dirty="0">
                <a:latin typeface="Arial" charset="0"/>
                <a:cs typeface="+mn-cs"/>
              </a:rPr>
              <a:t>Department of Public Health</a:t>
            </a:r>
          </a:p>
          <a:p>
            <a:pPr marL="800100" lvl="1" indent="-342900" eaLnBrk="0" hangingPunct="0">
              <a:spcBef>
                <a:spcPct val="20000"/>
              </a:spcBef>
              <a:buBlip>
                <a:blip r:embed="rId3"/>
              </a:buBlip>
              <a:defRPr/>
            </a:pPr>
            <a:r>
              <a:rPr lang="en-US" sz="2800" dirty="0" smtClean="0">
                <a:latin typeface="Arial" charset="0"/>
                <a:cs typeface="+mn-cs"/>
              </a:rPr>
              <a:t>Internal supplement to report on disability </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We assisted intern</a:t>
            </a:r>
          </a:p>
          <a:p>
            <a:pPr marL="800100" lvl="1" indent="-342900" eaLnBrk="0" hangingPunct="0">
              <a:spcBef>
                <a:spcPct val="20000"/>
              </a:spcBef>
              <a:buBlip>
                <a:blip r:embed="rId3"/>
              </a:buBlip>
              <a:defRPr/>
            </a:pPr>
            <a:r>
              <a:rPr lang="en-US" sz="2800" dirty="0" smtClean="0">
                <a:latin typeface="Arial" charset="0"/>
                <a:cs typeface="+mn-cs"/>
              </a:rPr>
              <a:t>Meeting with Director about report</a:t>
            </a:r>
          </a:p>
          <a:p>
            <a:pPr marL="800100" lvl="1" indent="-342900" eaLnBrk="0" hangingPunct="0">
              <a:spcBef>
                <a:spcPct val="20000"/>
              </a:spcBef>
              <a:buBlip>
                <a:blip r:embed="rId3"/>
              </a:buBlip>
              <a:defRPr/>
            </a:pPr>
            <a:r>
              <a:rPr lang="en-US" sz="2800" dirty="0" smtClean="0">
                <a:latin typeface="Arial" charset="0"/>
                <a:cs typeface="+mn-cs"/>
              </a:rPr>
              <a:t>Consulting with Epidemiology group to clarify use of disability data (disability awareness)</a:t>
            </a:r>
          </a:p>
          <a:p>
            <a:pPr marL="800100" lvl="1" indent="-342900" eaLnBrk="0" hangingPunct="0">
              <a:spcBef>
                <a:spcPct val="20000"/>
              </a:spcBef>
              <a:buBlip>
                <a:blip r:embed="rId3"/>
              </a:buBlip>
              <a:defRPr/>
            </a:pPr>
            <a:r>
              <a:rPr lang="en-US" sz="2800" dirty="0">
                <a:latin typeface="Arial" charset="0"/>
              </a:rPr>
              <a:t>Epidemiology </a:t>
            </a:r>
            <a:r>
              <a:rPr lang="en-US" sz="2800" dirty="0" smtClean="0">
                <a:latin typeface="Arial" charset="0"/>
              </a:rPr>
              <a:t>group created report and talks</a:t>
            </a:r>
          </a:p>
          <a:p>
            <a:pPr marL="800100" lvl="1" indent="-342900" eaLnBrk="0" hangingPunct="0">
              <a:spcBef>
                <a:spcPct val="20000"/>
              </a:spcBef>
              <a:buBlip>
                <a:blip r:embed="rId3"/>
              </a:buBlip>
              <a:defRPr/>
            </a:pPr>
            <a:r>
              <a:rPr lang="en-US" sz="2800" dirty="0" smtClean="0">
                <a:latin typeface="Arial" charset="0"/>
                <a:cs typeface="+mn-cs"/>
              </a:rPr>
              <a:t>Now, trainings on inclusion of disability planned</a:t>
            </a:r>
          </a:p>
          <a:p>
            <a:pPr marL="800100" lvl="1" indent="-342900" eaLnBrk="0" hangingPunct="0">
              <a:spcBef>
                <a:spcPct val="20000"/>
              </a:spcBef>
              <a:buBlip>
                <a:blip r:embed="rId3"/>
              </a:buBlip>
              <a:defRPr/>
            </a:pPr>
            <a:endParaRPr lang="en-US" sz="2800" dirty="0" smtClean="0">
              <a:latin typeface="Arial" charset="0"/>
              <a:cs typeface="+mn-cs"/>
            </a:endParaRPr>
          </a:p>
          <a:p>
            <a:pPr marL="800100" lvl="1" indent="-342900" eaLnBrk="0" hangingPunct="0">
              <a:spcBef>
                <a:spcPct val="20000"/>
              </a:spcBef>
              <a:buBlip>
                <a:blip r:embed="rId3"/>
              </a:buBlip>
              <a:defRPr/>
            </a:pPr>
            <a:endParaRPr lang="en-US" sz="2800" dirty="0" smtClean="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2359526259"/>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 Use Results</a:t>
            </a:r>
            <a:endParaRPr lang="en-US" sz="2400" dirty="0" smtClean="0">
              <a:solidFill>
                <a:schemeClr val="tx1"/>
              </a:solidFill>
            </a:endParaRPr>
          </a:p>
        </p:txBody>
      </p:sp>
      <p:sp>
        <p:nvSpPr>
          <p:cNvPr id="3" name="TextBox 2"/>
          <p:cNvSpPr txBox="1"/>
          <p:nvPr/>
        </p:nvSpPr>
        <p:spPr>
          <a:xfrm>
            <a:off x="457200" y="1304924"/>
            <a:ext cx="8481060" cy="5349157"/>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Alameda County, </a:t>
            </a:r>
            <a:r>
              <a:rPr lang="en-US" sz="2800" b="1" dirty="0" smtClean="0">
                <a:latin typeface="Arial" charset="0"/>
                <a:cs typeface="+mn-cs"/>
              </a:rPr>
              <a:t>CA </a:t>
            </a:r>
            <a:r>
              <a:rPr lang="en-US" sz="2800" b="1" dirty="0">
                <a:latin typeface="Arial" charset="0"/>
                <a:cs typeface="+mn-cs"/>
              </a:rPr>
              <a:t>Department of Public Health</a:t>
            </a:r>
          </a:p>
          <a:p>
            <a:pPr marL="800100" lvl="1" indent="-342900" eaLnBrk="0" hangingPunct="0">
              <a:spcBef>
                <a:spcPct val="20000"/>
              </a:spcBef>
              <a:buBlip>
                <a:blip r:embed="rId3"/>
              </a:buBlip>
              <a:defRPr/>
            </a:pPr>
            <a:r>
              <a:rPr lang="en-US" sz="2800" dirty="0" smtClean="0">
                <a:latin typeface="Arial" charset="0"/>
                <a:cs typeface="+mn-cs"/>
              </a:rPr>
              <a:t>Successful attributes</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Too new to say (training agreements being set up now)</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Internal disability awareness raised</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Needed an internal advocate, external data expert, an open-minded leadership, and then let internal mechanisms work</a:t>
            </a:r>
          </a:p>
          <a:p>
            <a:pPr marL="800100" lvl="1" indent="-342900" eaLnBrk="0" hangingPunct="0">
              <a:spcBef>
                <a:spcPct val="20000"/>
              </a:spcBef>
              <a:buBlip>
                <a:blip r:embed="rId3"/>
              </a:buBlip>
              <a:defRPr/>
            </a:pPr>
            <a:endParaRPr lang="en-US" sz="2800" dirty="0" smtClean="0">
              <a:latin typeface="Arial" charset="0"/>
              <a:cs typeface="+mn-cs"/>
            </a:endParaRPr>
          </a:p>
          <a:p>
            <a:pPr marL="800100" lvl="1" indent="-342900" eaLnBrk="0" hangingPunct="0">
              <a:spcBef>
                <a:spcPct val="20000"/>
              </a:spcBef>
              <a:buBlip>
                <a:blip r:embed="rId3"/>
              </a:buBlip>
              <a:defRPr/>
            </a:pPr>
            <a:endParaRPr lang="en-US" sz="2800" dirty="0" smtClean="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2568696947"/>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a:solidFill>
                  <a:schemeClr val="tx1"/>
                </a:solidFill>
              </a:rPr>
              <a:t>Case Study</a:t>
            </a:r>
            <a:endParaRPr lang="en-US" sz="2400" dirty="0" smtClean="0">
              <a:solidFill>
                <a:schemeClr val="tx1"/>
              </a:solidFill>
            </a:endParaRPr>
          </a:p>
        </p:txBody>
      </p:sp>
      <p:sp>
        <p:nvSpPr>
          <p:cNvPr id="3" name="TextBox 2"/>
          <p:cNvSpPr txBox="1"/>
          <p:nvPr/>
        </p:nvSpPr>
        <p:spPr>
          <a:xfrm>
            <a:off x="457200" y="1304924"/>
            <a:ext cx="8124825" cy="4315027"/>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Health action partnership in Jefferson County, AL</a:t>
            </a:r>
          </a:p>
          <a:p>
            <a:pPr marL="800100" lvl="1" indent="-342900" eaLnBrk="0" hangingPunct="0">
              <a:spcBef>
                <a:spcPct val="20000"/>
              </a:spcBef>
              <a:buBlip>
                <a:blip r:embed="rId3"/>
              </a:buBlip>
              <a:defRPr/>
            </a:pPr>
            <a:r>
              <a:rPr lang="en-US" sz="2800" dirty="0" smtClean="0">
                <a:latin typeface="Arial" charset="0"/>
                <a:cs typeface="+mn-cs"/>
              </a:rPr>
              <a:t>Community </a:t>
            </a:r>
            <a:r>
              <a:rPr lang="en-US" sz="2800" dirty="0">
                <a:latin typeface="Arial" charset="0"/>
                <a:cs typeface="+mn-cs"/>
              </a:rPr>
              <a:t>Health Improvement plan for Jefferson </a:t>
            </a:r>
            <a:r>
              <a:rPr lang="en-US" sz="2800" dirty="0" smtClean="0">
                <a:latin typeface="Arial" charset="0"/>
                <a:cs typeface="+mn-cs"/>
              </a:rPr>
              <a:t>County </a:t>
            </a:r>
          </a:p>
          <a:p>
            <a:pPr marL="800100" lvl="1" indent="-342900" eaLnBrk="0" hangingPunct="0">
              <a:spcBef>
                <a:spcPct val="20000"/>
              </a:spcBef>
              <a:buBlip>
                <a:blip r:embed="rId3"/>
              </a:buBlip>
              <a:defRPr/>
            </a:pPr>
            <a:r>
              <a:rPr lang="en-US" sz="2800" dirty="0" smtClean="0">
                <a:latin typeface="Arial" charset="0"/>
                <a:cs typeface="+mn-cs"/>
              </a:rPr>
              <a:t>External advocates in Health Action partnership wanted disability data for grants</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Also wanted surrounding counties for comparison</a:t>
            </a:r>
          </a:p>
          <a:p>
            <a:pPr marL="800100" lvl="1" indent="-342900" eaLnBrk="0" hangingPunct="0">
              <a:spcBef>
                <a:spcPct val="20000"/>
              </a:spcBef>
              <a:buBlip>
                <a:blip r:embed="rId3"/>
              </a:buBlip>
              <a:defRPr/>
            </a:pPr>
            <a:endParaRPr lang="en-US" sz="2800"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pic>
        <p:nvPicPr>
          <p:cNvPr id="2" name="Picture 1"/>
          <p:cNvPicPr>
            <a:picLocks noChangeAspect="1"/>
          </p:cNvPicPr>
          <p:nvPr/>
        </p:nvPicPr>
        <p:blipFill>
          <a:blip r:embed="rId5"/>
          <a:stretch>
            <a:fillRect/>
          </a:stretch>
        </p:blipFill>
        <p:spPr>
          <a:xfrm>
            <a:off x="7155180" y="4521458"/>
            <a:ext cx="1724024" cy="2288917"/>
          </a:xfrm>
          <a:prstGeom prst="rect">
            <a:avLst/>
          </a:prstGeom>
        </p:spPr>
      </p:pic>
    </p:spTree>
    <p:extLst>
      <p:ext uri="{BB962C8B-B14F-4D97-AF65-F5344CB8AC3E}">
        <p14:creationId xmlns:p14="http://schemas.microsoft.com/office/powerpoint/2010/main" val="3108449192"/>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a:t>
            </a:r>
            <a:endParaRPr lang="en-US" sz="2400" dirty="0" smtClean="0">
              <a:solidFill>
                <a:schemeClr val="tx1"/>
              </a:solidFill>
            </a:endParaRPr>
          </a:p>
        </p:txBody>
      </p:sp>
      <p:sp>
        <p:nvSpPr>
          <p:cNvPr id="3" name="TextBox 2"/>
          <p:cNvSpPr txBox="1"/>
          <p:nvPr/>
        </p:nvSpPr>
        <p:spPr>
          <a:xfrm>
            <a:off x="457200" y="1304924"/>
            <a:ext cx="8124825" cy="3797963"/>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Health action partnership in Jefferson County, AL</a:t>
            </a:r>
          </a:p>
          <a:p>
            <a:pPr marL="800100" lvl="1" indent="-342900" eaLnBrk="0" hangingPunct="0">
              <a:spcBef>
                <a:spcPct val="20000"/>
              </a:spcBef>
              <a:buBlip>
                <a:blip r:embed="rId3"/>
              </a:buBlip>
              <a:defRPr/>
            </a:pPr>
            <a:r>
              <a:rPr lang="en-US" sz="2800" dirty="0" smtClean="0">
                <a:latin typeface="Arial" charset="0"/>
                <a:cs typeface="+mn-cs"/>
              </a:rPr>
              <a:t>“Disability </a:t>
            </a:r>
            <a:r>
              <a:rPr lang="en-US" sz="2800" dirty="0">
                <a:latin typeface="Arial" charset="0"/>
                <a:cs typeface="+mn-cs"/>
              </a:rPr>
              <a:t>Statistics for Alabama and the Counties of Blount, Jefferson, St. Clair, Shelby, and </a:t>
            </a:r>
            <a:r>
              <a:rPr lang="en-US" sz="2800" dirty="0" smtClean="0">
                <a:latin typeface="Arial" charset="0"/>
                <a:cs typeface="+mn-cs"/>
              </a:rPr>
              <a:t>Walker”</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A report </a:t>
            </a:r>
            <a:r>
              <a:rPr lang="en-US" sz="2800" dirty="0">
                <a:latin typeface="Arial" charset="0"/>
                <a:cs typeface="+mn-cs"/>
              </a:rPr>
              <a:t>based on Annual Report on Disability created for 5 county </a:t>
            </a:r>
            <a:r>
              <a:rPr lang="en-US" sz="2800" dirty="0" smtClean="0">
                <a:latin typeface="Arial" charset="0"/>
                <a:cs typeface="+mn-cs"/>
              </a:rPr>
              <a:t>area</a:t>
            </a:r>
            <a:endParaRPr lang="en-US" sz="2800" dirty="0">
              <a:latin typeface="Arial" charset="0"/>
              <a:cs typeface="+mn-cs"/>
            </a:endParaRPr>
          </a:p>
          <a:p>
            <a:pPr marL="1257300" lvl="2" indent="-342900" eaLnBrk="0" hangingPunct="0">
              <a:spcBef>
                <a:spcPct val="20000"/>
              </a:spcBef>
              <a:buBlip>
                <a:blip r:embed="rId3"/>
              </a:buBlip>
              <a:defRPr/>
            </a:pPr>
            <a:endParaRPr lang="en-US" sz="2800"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3909739533"/>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a:t>
            </a:r>
            <a:endParaRPr lang="en-US" sz="2400" dirty="0" smtClean="0">
              <a:solidFill>
                <a:schemeClr val="tx1"/>
              </a:solidFill>
            </a:endParaRPr>
          </a:p>
        </p:txBody>
      </p:sp>
      <p:sp>
        <p:nvSpPr>
          <p:cNvPr id="3" name="TextBox 2"/>
          <p:cNvSpPr txBox="1"/>
          <p:nvPr/>
        </p:nvSpPr>
        <p:spPr>
          <a:xfrm>
            <a:off x="457200" y="1304924"/>
            <a:ext cx="8124825" cy="954107"/>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Health action partnership in Jefferson County, </a:t>
            </a:r>
            <a:r>
              <a:rPr lang="en-US" sz="2800" b="1" dirty="0" smtClean="0">
                <a:latin typeface="Arial" charset="0"/>
                <a:cs typeface="+mn-cs"/>
              </a:rPr>
              <a:t>AL</a:t>
            </a:r>
            <a:endParaRPr lang="en-US" sz="2800" b="1"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pic>
        <p:nvPicPr>
          <p:cNvPr id="2" name="Picture 1"/>
          <p:cNvPicPr>
            <a:picLocks noChangeAspect="1"/>
          </p:cNvPicPr>
          <p:nvPr/>
        </p:nvPicPr>
        <p:blipFill>
          <a:blip r:embed="rId5"/>
          <a:stretch>
            <a:fillRect/>
          </a:stretch>
        </p:blipFill>
        <p:spPr>
          <a:xfrm>
            <a:off x="3291840" y="2056594"/>
            <a:ext cx="4983480" cy="4645405"/>
          </a:xfrm>
          <a:prstGeom prst="rect">
            <a:avLst/>
          </a:prstGeom>
        </p:spPr>
      </p:pic>
    </p:spTree>
    <p:extLst>
      <p:ext uri="{BB962C8B-B14F-4D97-AF65-F5344CB8AC3E}">
        <p14:creationId xmlns:p14="http://schemas.microsoft.com/office/powerpoint/2010/main" val="4091271933"/>
      </p:ext>
    </p:extLst>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a:t>
            </a:r>
            <a:endParaRPr lang="en-US" sz="2400" dirty="0" smtClean="0">
              <a:solidFill>
                <a:schemeClr val="tx1"/>
              </a:solidFill>
            </a:endParaRPr>
          </a:p>
        </p:txBody>
      </p:sp>
      <p:sp>
        <p:nvSpPr>
          <p:cNvPr id="3" name="TextBox 2"/>
          <p:cNvSpPr txBox="1"/>
          <p:nvPr/>
        </p:nvSpPr>
        <p:spPr>
          <a:xfrm>
            <a:off x="457200" y="1304924"/>
            <a:ext cx="8124825" cy="954107"/>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Health action partnership in Jefferson County, </a:t>
            </a:r>
            <a:r>
              <a:rPr lang="en-US" sz="2800" b="1" dirty="0" smtClean="0">
                <a:latin typeface="Arial" charset="0"/>
                <a:cs typeface="+mn-cs"/>
              </a:rPr>
              <a:t>AL</a:t>
            </a:r>
            <a:endParaRPr lang="en-US" sz="2800" b="1"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pic>
        <p:nvPicPr>
          <p:cNvPr id="4" name="Picture 3"/>
          <p:cNvPicPr>
            <a:picLocks noChangeAspect="1"/>
          </p:cNvPicPr>
          <p:nvPr/>
        </p:nvPicPr>
        <p:blipFill>
          <a:blip r:embed="rId5"/>
          <a:stretch>
            <a:fillRect/>
          </a:stretch>
        </p:blipFill>
        <p:spPr>
          <a:xfrm>
            <a:off x="952500" y="2356320"/>
            <a:ext cx="7629525" cy="3457575"/>
          </a:xfrm>
          <a:prstGeom prst="rect">
            <a:avLst/>
          </a:prstGeom>
        </p:spPr>
      </p:pic>
    </p:spTree>
    <p:extLst>
      <p:ext uri="{BB962C8B-B14F-4D97-AF65-F5344CB8AC3E}">
        <p14:creationId xmlns:p14="http://schemas.microsoft.com/office/powerpoint/2010/main" val="1046909648"/>
      </p:ext>
    </p:extLst>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 Use Results</a:t>
            </a:r>
            <a:endParaRPr lang="en-US" sz="2400" dirty="0" smtClean="0">
              <a:solidFill>
                <a:schemeClr val="tx1"/>
              </a:solidFill>
            </a:endParaRPr>
          </a:p>
        </p:txBody>
      </p:sp>
      <p:sp>
        <p:nvSpPr>
          <p:cNvPr id="3" name="TextBox 2"/>
          <p:cNvSpPr txBox="1"/>
          <p:nvPr/>
        </p:nvSpPr>
        <p:spPr>
          <a:xfrm>
            <a:off x="457200" y="1304924"/>
            <a:ext cx="8124825" cy="4487382"/>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Health action partnership in Jefferson County, </a:t>
            </a:r>
            <a:r>
              <a:rPr lang="en-US" sz="2800" b="1" dirty="0" smtClean="0">
                <a:latin typeface="Arial" charset="0"/>
                <a:cs typeface="+mn-cs"/>
              </a:rPr>
              <a:t>AL</a:t>
            </a:r>
          </a:p>
          <a:p>
            <a:pPr marL="800100" lvl="1" indent="-342900" eaLnBrk="0" hangingPunct="0">
              <a:spcBef>
                <a:spcPct val="20000"/>
              </a:spcBef>
              <a:buBlip>
                <a:blip r:embed="rId3"/>
              </a:buBlip>
              <a:defRPr/>
            </a:pPr>
            <a:r>
              <a:rPr lang="en-US" sz="2800" dirty="0" smtClean="0">
                <a:latin typeface="Arial" charset="0"/>
                <a:cs typeface="+mn-cs"/>
              </a:rPr>
              <a:t>Report used for</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Disability awareness of partners</a:t>
            </a:r>
          </a:p>
          <a:p>
            <a:pPr marL="1371600" lvl="2" indent="-457200" eaLnBrk="0" hangingPunct="0">
              <a:spcBef>
                <a:spcPct val="20000"/>
              </a:spcBef>
              <a:buFont typeface="Wingdings" panose="05000000000000000000" pitchFamily="2" charset="2"/>
              <a:buChar char="Ø"/>
              <a:defRPr/>
            </a:pPr>
            <a:r>
              <a:rPr lang="en-US" sz="2800" dirty="0">
                <a:latin typeface="Arial" charset="0"/>
                <a:cs typeface="+mn-cs"/>
              </a:rPr>
              <a:t>To seek further </a:t>
            </a:r>
            <a:r>
              <a:rPr lang="en-US" sz="2800" dirty="0" smtClean="0">
                <a:latin typeface="Arial" charset="0"/>
                <a:cs typeface="+mn-cs"/>
              </a:rPr>
              <a:t>grants</a:t>
            </a:r>
          </a:p>
          <a:p>
            <a:pPr marL="800100" lvl="1" indent="-342900" eaLnBrk="0" hangingPunct="0">
              <a:spcBef>
                <a:spcPct val="20000"/>
              </a:spcBef>
              <a:buBlip>
                <a:blip r:embed="rId3"/>
              </a:buBlip>
              <a:defRPr/>
            </a:pPr>
            <a:r>
              <a:rPr lang="en-US" sz="2800" dirty="0" smtClean="0">
                <a:latin typeface="Arial" charset="0"/>
                <a:cs typeface="+mn-cs"/>
              </a:rPr>
              <a:t>Provided </a:t>
            </a:r>
            <a:r>
              <a:rPr lang="en-US" sz="2800" dirty="0">
                <a:latin typeface="Arial" charset="0"/>
                <a:cs typeface="+mn-cs"/>
              </a:rPr>
              <a:t>data to Jefferson County </a:t>
            </a:r>
            <a:r>
              <a:rPr lang="en-US" sz="2800" dirty="0" smtClean="0">
                <a:latin typeface="Arial" charset="0"/>
                <a:cs typeface="+mn-cs"/>
              </a:rPr>
              <a:t>Health Department </a:t>
            </a:r>
          </a:p>
          <a:p>
            <a:pPr marL="800100" lvl="1" indent="-342900" eaLnBrk="0" hangingPunct="0">
              <a:spcBef>
                <a:spcPct val="20000"/>
              </a:spcBef>
              <a:buBlip>
                <a:blip r:embed="rId3"/>
              </a:buBlip>
              <a:defRPr/>
            </a:pPr>
            <a:r>
              <a:rPr lang="en-US" sz="2800" dirty="0" smtClean="0">
                <a:latin typeface="Arial" charset="0"/>
              </a:rPr>
              <a:t>Provided </a:t>
            </a:r>
            <a:r>
              <a:rPr lang="en-US" sz="2800" dirty="0">
                <a:latin typeface="Arial" charset="0"/>
              </a:rPr>
              <a:t>data </a:t>
            </a:r>
            <a:r>
              <a:rPr lang="en-US" sz="2800" dirty="0" smtClean="0">
                <a:latin typeface="Arial" charset="0"/>
                <a:cs typeface="+mn-cs"/>
              </a:rPr>
              <a:t>to </a:t>
            </a:r>
            <a:r>
              <a:rPr lang="en-US" sz="2800" dirty="0">
                <a:latin typeface="Arial" charset="0"/>
                <a:cs typeface="+mn-cs"/>
              </a:rPr>
              <a:t>Lakeshore </a:t>
            </a:r>
            <a:r>
              <a:rPr lang="en-US" sz="2800" dirty="0" smtClean="0">
                <a:latin typeface="Arial" charset="0"/>
                <a:cs typeface="+mn-cs"/>
              </a:rPr>
              <a:t>Foundation</a:t>
            </a:r>
          </a:p>
          <a:p>
            <a:pPr marL="800100" lvl="1" indent="-342900" eaLnBrk="0" hangingPunct="0">
              <a:spcBef>
                <a:spcPct val="20000"/>
              </a:spcBef>
              <a:buBlip>
                <a:blip r:embed="rId3"/>
              </a:buBlip>
              <a:defRPr/>
            </a:pPr>
            <a:endParaRPr lang="en-US" sz="2800"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434877792"/>
      </p:ext>
    </p:extLst>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 Use Results</a:t>
            </a:r>
            <a:endParaRPr lang="en-US" sz="2400" dirty="0" smtClean="0">
              <a:solidFill>
                <a:schemeClr val="tx1"/>
              </a:solidFill>
            </a:endParaRPr>
          </a:p>
        </p:txBody>
      </p:sp>
      <p:sp>
        <p:nvSpPr>
          <p:cNvPr id="3" name="TextBox 2"/>
          <p:cNvSpPr txBox="1"/>
          <p:nvPr/>
        </p:nvSpPr>
        <p:spPr>
          <a:xfrm>
            <a:off x="457200" y="1304924"/>
            <a:ext cx="8124825" cy="4315027"/>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Health action partnership in Jefferson County, </a:t>
            </a:r>
            <a:r>
              <a:rPr lang="en-US" sz="2800" b="1" dirty="0" smtClean="0">
                <a:latin typeface="Arial" charset="0"/>
                <a:cs typeface="+mn-cs"/>
              </a:rPr>
              <a:t>AL</a:t>
            </a:r>
          </a:p>
          <a:p>
            <a:pPr marL="800100" lvl="1" indent="-342900" eaLnBrk="0" hangingPunct="0">
              <a:spcBef>
                <a:spcPct val="20000"/>
              </a:spcBef>
              <a:buBlip>
                <a:blip r:embed="rId3"/>
              </a:buBlip>
              <a:defRPr/>
            </a:pPr>
            <a:r>
              <a:rPr lang="en-US" sz="2800" dirty="0" smtClean="0">
                <a:latin typeface="Arial" charset="0"/>
                <a:cs typeface="+mn-cs"/>
              </a:rPr>
              <a:t>Increased capacity to include disability in program grants</a:t>
            </a:r>
          </a:p>
          <a:p>
            <a:pPr marL="800100" lvl="1" indent="-342900" eaLnBrk="0" hangingPunct="0">
              <a:spcBef>
                <a:spcPct val="20000"/>
              </a:spcBef>
              <a:buBlip>
                <a:blip r:embed="rId3"/>
              </a:buBlip>
              <a:defRPr/>
            </a:pPr>
            <a:r>
              <a:rPr lang="en-US" sz="2800" dirty="0" smtClean="0">
                <a:latin typeface="Arial" charset="0"/>
                <a:cs typeface="+mn-cs"/>
              </a:rPr>
              <a:t>Raised awareness – Health People 2020 advocacy</a:t>
            </a:r>
          </a:p>
          <a:p>
            <a:pPr marL="1257300" lvl="2" indent="-342900" eaLnBrk="0" hangingPunct="0">
              <a:spcBef>
                <a:spcPct val="20000"/>
              </a:spcBef>
              <a:buBlip>
                <a:blip r:embed="rId3"/>
              </a:buBlip>
              <a:defRPr/>
            </a:pPr>
            <a:r>
              <a:rPr lang="en-US" sz="2800" dirty="0" smtClean="0">
                <a:latin typeface="Arial" charset="0"/>
                <a:cs typeface="+mn-cs"/>
              </a:rPr>
              <a:t>Provided data, inclusion manual, and trainings</a:t>
            </a:r>
          </a:p>
          <a:p>
            <a:pPr marL="1257300" lvl="2" indent="-342900" eaLnBrk="0" hangingPunct="0">
              <a:spcBef>
                <a:spcPct val="20000"/>
              </a:spcBef>
              <a:buBlip>
                <a:blip r:embed="rId3"/>
              </a:buBlip>
              <a:defRPr/>
            </a:pPr>
            <a:r>
              <a:rPr lang="en-US" sz="2800" dirty="0" smtClean="0">
                <a:latin typeface="Arial" charset="0"/>
                <a:cs typeface="+mn-cs"/>
              </a:rPr>
              <a:t>Outreach more inclusive</a:t>
            </a:r>
            <a:endParaRPr lang="en-US" sz="2800"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2695936244"/>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Overall Project</a:t>
            </a:r>
            <a:endParaRPr lang="en-US" sz="2400" dirty="0" smtClean="0">
              <a:solidFill>
                <a:schemeClr val="tx1"/>
              </a:solidFill>
            </a:endParaRPr>
          </a:p>
        </p:txBody>
      </p:sp>
      <p:sp>
        <p:nvSpPr>
          <p:cNvPr id="3" name="TextBox 2"/>
          <p:cNvSpPr txBox="1"/>
          <p:nvPr/>
        </p:nvSpPr>
        <p:spPr>
          <a:xfrm>
            <a:off x="457200" y="1304924"/>
            <a:ext cx="8124825" cy="4204228"/>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smtClean="0">
                <a:latin typeface="Arial" charset="0"/>
                <a:cs typeface="+mn-cs"/>
              </a:rPr>
              <a:t>Development and use of local disability statistics</a:t>
            </a:r>
          </a:p>
          <a:p>
            <a:pPr marL="800100" lvl="1" indent="-342900" eaLnBrk="0" hangingPunct="0">
              <a:lnSpc>
                <a:spcPct val="200000"/>
              </a:lnSpc>
              <a:spcBef>
                <a:spcPct val="20000"/>
              </a:spcBef>
              <a:buBlip>
                <a:blip r:embed="rId3"/>
              </a:buBlip>
              <a:defRPr/>
            </a:pPr>
            <a:r>
              <a:rPr lang="en-US" dirty="0" smtClean="0">
                <a:latin typeface="Arial" charset="0"/>
                <a:cs typeface="+mn-cs"/>
              </a:rPr>
              <a:t>Created website to host local disability data</a:t>
            </a:r>
          </a:p>
          <a:p>
            <a:pPr marL="800100" lvl="1" indent="-342900" eaLnBrk="0" hangingPunct="0">
              <a:lnSpc>
                <a:spcPct val="200000"/>
              </a:lnSpc>
              <a:spcBef>
                <a:spcPct val="20000"/>
              </a:spcBef>
              <a:buBlip>
                <a:blip r:embed="rId3"/>
              </a:buBlip>
              <a:defRPr/>
            </a:pPr>
            <a:r>
              <a:rPr lang="en-US" dirty="0" smtClean="0">
                <a:latin typeface="Arial" charset="0"/>
                <a:cs typeface="+mn-cs"/>
              </a:rPr>
              <a:t>Used the ACS API</a:t>
            </a:r>
          </a:p>
          <a:p>
            <a:pPr marL="800100" lvl="1" indent="-342900" eaLnBrk="0" hangingPunct="0">
              <a:lnSpc>
                <a:spcPct val="200000"/>
              </a:lnSpc>
              <a:spcBef>
                <a:spcPct val="20000"/>
              </a:spcBef>
              <a:buBlip>
                <a:blip r:embed="rId3"/>
              </a:buBlip>
              <a:defRPr/>
            </a:pPr>
            <a:r>
              <a:rPr lang="en-US" dirty="0" smtClean="0">
                <a:latin typeface="Arial" charset="0"/>
                <a:cs typeface="+mn-cs"/>
              </a:rPr>
              <a:t>Shared with interested parties locally and nationally</a:t>
            </a:r>
          </a:p>
          <a:p>
            <a:pPr marL="800100" lvl="1" indent="-342900" eaLnBrk="0" hangingPunct="0">
              <a:lnSpc>
                <a:spcPct val="200000"/>
              </a:lnSpc>
              <a:spcBef>
                <a:spcPct val="20000"/>
              </a:spcBef>
              <a:buBlip>
                <a:blip r:embed="rId3"/>
              </a:buBlip>
              <a:defRPr/>
            </a:pPr>
            <a:r>
              <a:rPr lang="en-US" dirty="0" smtClean="0">
                <a:latin typeface="Arial" charset="0"/>
                <a:cs typeface="+mn-cs"/>
              </a:rPr>
              <a:t>Discussed specific data needs</a:t>
            </a: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 Use Results</a:t>
            </a:r>
            <a:endParaRPr lang="en-US" sz="2400" dirty="0" smtClean="0">
              <a:solidFill>
                <a:schemeClr val="tx1"/>
              </a:solidFill>
            </a:endParaRPr>
          </a:p>
        </p:txBody>
      </p:sp>
      <p:sp>
        <p:nvSpPr>
          <p:cNvPr id="3" name="TextBox 2"/>
          <p:cNvSpPr txBox="1"/>
          <p:nvPr/>
        </p:nvSpPr>
        <p:spPr>
          <a:xfrm>
            <a:off x="457200" y="1304924"/>
            <a:ext cx="8124825" cy="4573560"/>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Health action partnership in Jefferson County, </a:t>
            </a:r>
            <a:r>
              <a:rPr lang="en-US" sz="2800" b="1" dirty="0" smtClean="0">
                <a:latin typeface="Arial" charset="0"/>
                <a:cs typeface="+mn-cs"/>
              </a:rPr>
              <a:t>AL</a:t>
            </a:r>
          </a:p>
          <a:p>
            <a:pPr marL="800100" lvl="1" indent="-342900" eaLnBrk="0" hangingPunct="0">
              <a:spcBef>
                <a:spcPct val="20000"/>
              </a:spcBef>
              <a:buBlip>
                <a:blip r:embed="rId3"/>
              </a:buBlip>
              <a:defRPr/>
            </a:pPr>
            <a:r>
              <a:rPr lang="en-US" sz="2800" dirty="0">
                <a:latin typeface="Arial" charset="0"/>
                <a:cs typeface="+mn-cs"/>
              </a:rPr>
              <a:t>“Data is part of the process to moving the needle for inclusion.  Takes more than just meetings.  So often statistics don’t complete the narrative of the story.  But data makes it more impactful</a:t>
            </a:r>
            <a:r>
              <a:rPr lang="en-US" sz="2800" dirty="0" smtClean="0">
                <a:latin typeface="Arial" charset="0"/>
                <a:cs typeface="+mn-cs"/>
              </a:rPr>
              <a:t>.”</a:t>
            </a:r>
          </a:p>
          <a:p>
            <a:pPr marL="800100" lvl="1" indent="-342900" eaLnBrk="0" hangingPunct="0">
              <a:spcBef>
                <a:spcPct val="20000"/>
              </a:spcBef>
              <a:buBlip>
                <a:blip r:embed="rId3"/>
              </a:buBlip>
              <a:defRPr/>
            </a:pPr>
            <a:r>
              <a:rPr lang="en-US" sz="2800" dirty="0" smtClean="0">
                <a:latin typeface="Arial" charset="0"/>
                <a:cs typeface="+mn-cs"/>
              </a:rPr>
              <a:t>“</a:t>
            </a:r>
            <a:r>
              <a:rPr lang="en-US" sz="2800" dirty="0"/>
              <a:t>Really believe they would not have been as open to receiving data without the preparation done in capacity </a:t>
            </a:r>
            <a:r>
              <a:rPr lang="en-US" sz="2800" dirty="0" smtClean="0"/>
              <a:t>building.”</a:t>
            </a:r>
            <a:endParaRPr lang="en-US" sz="2800"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23445650"/>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 Use Results</a:t>
            </a:r>
            <a:endParaRPr lang="en-US" sz="2400" dirty="0" smtClean="0">
              <a:solidFill>
                <a:schemeClr val="tx1"/>
              </a:solidFill>
            </a:endParaRPr>
          </a:p>
        </p:txBody>
      </p:sp>
      <p:sp>
        <p:nvSpPr>
          <p:cNvPr id="3" name="TextBox 2"/>
          <p:cNvSpPr txBox="1"/>
          <p:nvPr/>
        </p:nvSpPr>
        <p:spPr>
          <a:xfrm>
            <a:off x="457200" y="1304924"/>
            <a:ext cx="8124825" cy="2763834"/>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Health action partnership in Jefferson County, </a:t>
            </a:r>
            <a:r>
              <a:rPr lang="en-US" sz="2800" b="1" dirty="0" smtClean="0">
                <a:latin typeface="Arial" charset="0"/>
                <a:cs typeface="+mn-cs"/>
              </a:rPr>
              <a:t>AL</a:t>
            </a:r>
          </a:p>
          <a:p>
            <a:pPr marL="800100" lvl="1" indent="-342900" eaLnBrk="0" hangingPunct="0">
              <a:spcBef>
                <a:spcPct val="20000"/>
              </a:spcBef>
              <a:buBlip>
                <a:blip r:embed="rId3"/>
              </a:buBlip>
              <a:defRPr/>
            </a:pPr>
            <a:r>
              <a:rPr lang="en-US" sz="2800" dirty="0" smtClean="0">
                <a:latin typeface="Arial" charset="0"/>
                <a:cs typeface="+mn-cs"/>
              </a:rPr>
              <a:t>Developed internal advocates through previous work, provided external </a:t>
            </a:r>
            <a:r>
              <a:rPr lang="en-US" sz="2800" dirty="0">
                <a:latin typeface="Arial" charset="0"/>
                <a:cs typeface="+mn-cs"/>
              </a:rPr>
              <a:t>data </a:t>
            </a:r>
            <a:r>
              <a:rPr lang="en-US" sz="2800" dirty="0" smtClean="0">
                <a:latin typeface="Arial" charset="0"/>
                <a:cs typeface="+mn-cs"/>
              </a:rPr>
              <a:t>and expertise, and let organizations work within their structure to include disability. </a:t>
            </a:r>
            <a:endParaRPr lang="en-US" sz="2800" b="1" dirty="0" smtClean="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624912450"/>
      </p:ext>
    </p:extLst>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a:solidFill>
                  <a:schemeClr val="tx1"/>
                </a:solidFill>
              </a:rPr>
              <a:t>Case Study</a:t>
            </a:r>
            <a:endParaRPr lang="en-US" sz="2400" dirty="0" smtClean="0">
              <a:solidFill>
                <a:schemeClr val="tx1"/>
              </a:solidFill>
            </a:endParaRPr>
          </a:p>
        </p:txBody>
      </p:sp>
      <p:sp>
        <p:nvSpPr>
          <p:cNvPr id="3" name="TextBox 2"/>
          <p:cNvSpPr txBox="1"/>
          <p:nvPr/>
        </p:nvSpPr>
        <p:spPr>
          <a:xfrm>
            <a:off x="457200" y="1304924"/>
            <a:ext cx="8401050" cy="4659737"/>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FEMA Office of Disability Integration and Coordination</a:t>
            </a:r>
          </a:p>
          <a:p>
            <a:pPr marL="800100" lvl="1" indent="-342900" eaLnBrk="0" hangingPunct="0">
              <a:spcBef>
                <a:spcPct val="20000"/>
              </a:spcBef>
              <a:buBlip>
                <a:blip r:embed="rId3"/>
              </a:buBlip>
              <a:defRPr/>
            </a:pPr>
            <a:r>
              <a:rPr lang="en-US" sz="2800" dirty="0">
                <a:latin typeface="Arial" charset="0"/>
                <a:cs typeface="+mn-cs"/>
              </a:rPr>
              <a:t>Started in </a:t>
            </a:r>
            <a:r>
              <a:rPr lang="en-US" sz="2800" dirty="0" smtClean="0">
                <a:latin typeface="Arial" charset="0"/>
                <a:cs typeface="+mn-cs"/>
              </a:rPr>
              <a:t>2010 for whole </a:t>
            </a:r>
            <a:r>
              <a:rPr lang="en-US" sz="2800" dirty="0">
                <a:latin typeface="Arial" charset="0"/>
                <a:cs typeface="+mn-cs"/>
              </a:rPr>
              <a:t>community emergency management, inclusive of individuals with disabilities and others with access and functional </a:t>
            </a:r>
            <a:r>
              <a:rPr lang="en-US" sz="2800" dirty="0" smtClean="0">
                <a:latin typeface="Arial" charset="0"/>
                <a:cs typeface="+mn-cs"/>
              </a:rPr>
              <a:t>needs</a:t>
            </a:r>
          </a:p>
          <a:p>
            <a:pPr marL="800100" lvl="1" indent="-342900" eaLnBrk="0" hangingPunct="0">
              <a:spcBef>
                <a:spcPct val="20000"/>
              </a:spcBef>
              <a:buBlip>
                <a:blip r:embed="rId3"/>
              </a:buBlip>
              <a:defRPr/>
            </a:pPr>
            <a:r>
              <a:rPr lang="en-US" sz="2800" dirty="0" smtClean="0">
                <a:latin typeface="Arial" charset="0"/>
                <a:cs typeface="+mn-cs"/>
              </a:rPr>
              <a:t>10 </a:t>
            </a:r>
            <a:r>
              <a:rPr lang="en-US" sz="2800" dirty="0">
                <a:latin typeface="Arial" charset="0"/>
                <a:cs typeface="+mn-cs"/>
              </a:rPr>
              <a:t>Regional Disability Integration </a:t>
            </a:r>
            <a:r>
              <a:rPr lang="en-US" sz="2800" dirty="0" smtClean="0">
                <a:latin typeface="Arial" charset="0"/>
                <a:cs typeface="+mn-cs"/>
              </a:rPr>
              <a:t>Specialists</a:t>
            </a:r>
          </a:p>
          <a:p>
            <a:pPr marL="1371600" lvl="2" indent="-457200" eaLnBrk="0" hangingPunct="0">
              <a:spcBef>
                <a:spcPct val="20000"/>
              </a:spcBef>
              <a:buFont typeface="Wingdings" panose="05000000000000000000" pitchFamily="2" charset="2"/>
              <a:buChar char="Ø"/>
              <a:defRPr/>
            </a:pPr>
            <a:r>
              <a:rPr lang="en-US" sz="2800" dirty="0" smtClean="0"/>
              <a:t>Guidance</a:t>
            </a:r>
            <a:r>
              <a:rPr lang="en-US" sz="2800" dirty="0"/>
              <a:t>, training, and tools for </a:t>
            </a:r>
            <a:r>
              <a:rPr lang="en-US" sz="2800" dirty="0" smtClean="0"/>
              <a:t>disability-inclusive </a:t>
            </a:r>
            <a:r>
              <a:rPr lang="en-US" sz="2800" dirty="0"/>
              <a:t>emergency preparedness, response, recovery and mitigation</a:t>
            </a:r>
            <a:r>
              <a:rPr lang="en-US" sz="2800" dirty="0" smtClean="0">
                <a:latin typeface="Arial" charset="0"/>
                <a:cs typeface="+mn-cs"/>
              </a:rPr>
              <a:t> </a:t>
            </a: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2086856668"/>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Project</a:t>
            </a:r>
            <a:endParaRPr lang="en-US" sz="2400" dirty="0" smtClean="0">
              <a:solidFill>
                <a:schemeClr val="tx1"/>
              </a:solidFill>
            </a:endParaRPr>
          </a:p>
        </p:txBody>
      </p:sp>
      <p:sp>
        <p:nvSpPr>
          <p:cNvPr id="3" name="TextBox 2"/>
          <p:cNvSpPr txBox="1"/>
          <p:nvPr/>
        </p:nvSpPr>
        <p:spPr>
          <a:xfrm>
            <a:off x="457200" y="1304924"/>
            <a:ext cx="8355330" cy="4745915"/>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FEMA Office of Disability Integration and Coordination</a:t>
            </a:r>
          </a:p>
          <a:p>
            <a:pPr marL="800100" lvl="1" indent="-342900" eaLnBrk="0" hangingPunct="0">
              <a:spcBef>
                <a:spcPct val="20000"/>
              </a:spcBef>
              <a:buBlip>
                <a:blip r:embed="rId3"/>
              </a:buBlip>
              <a:defRPr/>
            </a:pPr>
            <a:r>
              <a:rPr lang="en-US" sz="2800" dirty="0" smtClean="0">
                <a:latin typeface="Arial" charset="0"/>
                <a:cs typeface="+mn-cs"/>
              </a:rPr>
              <a:t>Disability data “close to ground” </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a:t>
            </a:r>
            <a:r>
              <a:rPr lang="en-US" sz="2800" dirty="0"/>
              <a:t>Getting </a:t>
            </a:r>
            <a:r>
              <a:rPr lang="en-US" sz="2800" dirty="0" smtClean="0"/>
              <a:t>data at </a:t>
            </a:r>
            <a:r>
              <a:rPr lang="en-US" sz="2800" dirty="0"/>
              <a:t>county level gives us a gauge of what is out </a:t>
            </a:r>
            <a:r>
              <a:rPr lang="en-US" sz="2800" dirty="0" smtClean="0"/>
              <a:t>there”</a:t>
            </a:r>
          </a:p>
          <a:p>
            <a:pPr marL="1371600" lvl="2" indent="-457200" eaLnBrk="0" hangingPunct="0">
              <a:spcBef>
                <a:spcPct val="20000"/>
              </a:spcBef>
              <a:buFont typeface="Wingdings" panose="05000000000000000000" pitchFamily="2" charset="2"/>
              <a:buChar char="Ø"/>
              <a:defRPr/>
            </a:pPr>
            <a:r>
              <a:rPr lang="en-US" sz="2800" dirty="0" smtClean="0"/>
              <a:t>In </a:t>
            </a:r>
            <a:r>
              <a:rPr lang="en-US" sz="2800" dirty="0"/>
              <a:t>the beginning of a disaster, everyone wants to know the number of people with disabilities mainly </a:t>
            </a:r>
            <a:r>
              <a:rPr lang="en-US" sz="2800" dirty="0" smtClean="0"/>
              <a:t>ages 18-65</a:t>
            </a:r>
          </a:p>
          <a:p>
            <a:pPr marL="1371600" lvl="2" indent="-457200" eaLnBrk="0" hangingPunct="0">
              <a:spcBef>
                <a:spcPct val="20000"/>
              </a:spcBef>
              <a:buFont typeface="Wingdings" panose="05000000000000000000" pitchFamily="2" charset="2"/>
              <a:buChar char="Ø"/>
              <a:defRPr/>
            </a:pPr>
            <a:r>
              <a:rPr lang="en-US" sz="2800" dirty="0" smtClean="0"/>
              <a:t>Data for disaster exercises </a:t>
            </a:r>
            <a:r>
              <a:rPr lang="en-US" sz="2800" dirty="0"/>
              <a:t>–give </a:t>
            </a:r>
            <a:r>
              <a:rPr lang="en-US" sz="2800" dirty="0" smtClean="0"/>
              <a:t>to state and local </a:t>
            </a:r>
            <a:r>
              <a:rPr lang="en-US" sz="2800" dirty="0"/>
              <a:t>emergency management offices</a:t>
            </a:r>
            <a:endParaRPr lang="en-US" sz="2800"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376230114"/>
      </p:ext>
    </p:extLst>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a:t>
            </a:r>
            <a:endParaRPr lang="en-US" sz="2400" dirty="0" smtClean="0">
              <a:solidFill>
                <a:schemeClr val="tx1"/>
              </a:solidFill>
            </a:endParaRPr>
          </a:p>
        </p:txBody>
      </p:sp>
      <p:sp>
        <p:nvSpPr>
          <p:cNvPr id="3" name="TextBox 2"/>
          <p:cNvSpPr txBox="1"/>
          <p:nvPr/>
        </p:nvSpPr>
        <p:spPr>
          <a:xfrm>
            <a:off x="457200" y="1304924"/>
            <a:ext cx="8124825" cy="954107"/>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FEMA Office of Disability Integration and </a:t>
            </a:r>
            <a:r>
              <a:rPr lang="en-US" sz="2800" b="1" dirty="0" smtClean="0">
                <a:latin typeface="Arial" charset="0"/>
                <a:cs typeface="+mn-cs"/>
              </a:rPr>
              <a:t>Coordination</a:t>
            </a:r>
            <a:endParaRPr lang="en-US" sz="2800" b="1"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pic>
        <p:nvPicPr>
          <p:cNvPr id="2" name="Picture 1"/>
          <p:cNvPicPr>
            <a:picLocks noChangeAspect="1"/>
          </p:cNvPicPr>
          <p:nvPr/>
        </p:nvPicPr>
        <p:blipFill>
          <a:blip r:embed="rId5"/>
          <a:stretch>
            <a:fillRect/>
          </a:stretch>
        </p:blipFill>
        <p:spPr>
          <a:xfrm>
            <a:off x="1783080" y="2259031"/>
            <a:ext cx="5297805" cy="3556534"/>
          </a:xfrm>
          <a:prstGeom prst="rect">
            <a:avLst/>
          </a:prstGeom>
        </p:spPr>
      </p:pic>
    </p:spTree>
    <p:extLst>
      <p:ext uri="{BB962C8B-B14F-4D97-AF65-F5344CB8AC3E}">
        <p14:creationId xmlns:p14="http://schemas.microsoft.com/office/powerpoint/2010/main" val="4039883015"/>
      </p:ext>
    </p:extLst>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a:t>
            </a:r>
            <a:endParaRPr lang="en-US" sz="2400" dirty="0" smtClean="0">
              <a:solidFill>
                <a:schemeClr val="tx1"/>
              </a:solidFill>
            </a:endParaRPr>
          </a:p>
        </p:txBody>
      </p:sp>
      <p:sp>
        <p:nvSpPr>
          <p:cNvPr id="3" name="TextBox 2"/>
          <p:cNvSpPr txBox="1"/>
          <p:nvPr/>
        </p:nvSpPr>
        <p:spPr>
          <a:xfrm>
            <a:off x="457200" y="1304924"/>
            <a:ext cx="8124825" cy="954107"/>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FEMA Office of Disability Integration and </a:t>
            </a:r>
            <a:r>
              <a:rPr lang="en-US" sz="2800" b="1" dirty="0" smtClean="0">
                <a:latin typeface="Arial" charset="0"/>
                <a:cs typeface="+mn-cs"/>
              </a:rPr>
              <a:t>Coordination</a:t>
            </a:r>
            <a:endParaRPr lang="en-US" sz="2800" b="1"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pic>
        <p:nvPicPr>
          <p:cNvPr id="4" name="Picture 3"/>
          <p:cNvPicPr>
            <a:picLocks noChangeAspect="1"/>
          </p:cNvPicPr>
          <p:nvPr/>
        </p:nvPicPr>
        <p:blipFill>
          <a:blip r:embed="rId5"/>
          <a:stretch>
            <a:fillRect/>
          </a:stretch>
        </p:blipFill>
        <p:spPr>
          <a:xfrm>
            <a:off x="2228850" y="2382855"/>
            <a:ext cx="5662246" cy="4132446"/>
          </a:xfrm>
          <a:prstGeom prst="rect">
            <a:avLst/>
          </a:prstGeom>
        </p:spPr>
      </p:pic>
    </p:spTree>
    <p:extLst>
      <p:ext uri="{BB962C8B-B14F-4D97-AF65-F5344CB8AC3E}">
        <p14:creationId xmlns:p14="http://schemas.microsoft.com/office/powerpoint/2010/main" val="3580647975"/>
      </p:ext>
    </p:extLst>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a:t>
            </a:r>
            <a:endParaRPr lang="en-US" sz="2400" dirty="0" smtClean="0">
              <a:solidFill>
                <a:schemeClr val="tx1"/>
              </a:solidFill>
            </a:endParaRPr>
          </a:p>
        </p:txBody>
      </p:sp>
      <p:sp>
        <p:nvSpPr>
          <p:cNvPr id="3" name="TextBox 2"/>
          <p:cNvSpPr txBox="1"/>
          <p:nvPr/>
        </p:nvSpPr>
        <p:spPr>
          <a:xfrm>
            <a:off x="457200" y="1304924"/>
            <a:ext cx="8124825" cy="954107"/>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FEMA Office of Disability Integration and </a:t>
            </a:r>
            <a:r>
              <a:rPr lang="en-US" sz="2800" b="1" dirty="0" smtClean="0">
                <a:latin typeface="Arial" charset="0"/>
                <a:cs typeface="+mn-cs"/>
              </a:rPr>
              <a:t>Coordination</a:t>
            </a:r>
            <a:endParaRPr lang="en-US" sz="2800" b="1"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pic>
        <p:nvPicPr>
          <p:cNvPr id="2" name="Picture 1"/>
          <p:cNvPicPr>
            <a:picLocks noChangeAspect="1"/>
          </p:cNvPicPr>
          <p:nvPr/>
        </p:nvPicPr>
        <p:blipFill>
          <a:blip r:embed="rId5"/>
          <a:stretch>
            <a:fillRect/>
          </a:stretch>
        </p:blipFill>
        <p:spPr>
          <a:xfrm>
            <a:off x="164122" y="2479490"/>
            <a:ext cx="8882429" cy="2657398"/>
          </a:xfrm>
          <a:prstGeom prst="rect">
            <a:avLst/>
          </a:prstGeom>
        </p:spPr>
      </p:pic>
    </p:spTree>
    <p:extLst>
      <p:ext uri="{BB962C8B-B14F-4D97-AF65-F5344CB8AC3E}">
        <p14:creationId xmlns:p14="http://schemas.microsoft.com/office/powerpoint/2010/main" val="1653058636"/>
      </p:ext>
    </p:extLst>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a:t>
            </a:r>
            <a:endParaRPr lang="en-US" sz="2400" dirty="0" smtClean="0">
              <a:solidFill>
                <a:schemeClr val="tx1"/>
              </a:solidFill>
            </a:endParaRPr>
          </a:p>
        </p:txBody>
      </p:sp>
      <p:sp>
        <p:nvSpPr>
          <p:cNvPr id="3" name="TextBox 2"/>
          <p:cNvSpPr txBox="1"/>
          <p:nvPr/>
        </p:nvSpPr>
        <p:spPr>
          <a:xfrm>
            <a:off x="457200" y="1304924"/>
            <a:ext cx="8124825" cy="954107"/>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FEMA Office of Disability Integration and </a:t>
            </a:r>
            <a:r>
              <a:rPr lang="en-US" sz="2800" b="1" dirty="0" smtClean="0">
                <a:latin typeface="Arial" charset="0"/>
                <a:cs typeface="+mn-cs"/>
              </a:rPr>
              <a:t>Coordination</a:t>
            </a:r>
            <a:endParaRPr lang="en-US" sz="2800" b="1"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pic>
        <p:nvPicPr>
          <p:cNvPr id="4" name="Picture 3"/>
          <p:cNvPicPr>
            <a:picLocks noChangeAspect="1"/>
          </p:cNvPicPr>
          <p:nvPr/>
        </p:nvPicPr>
        <p:blipFill>
          <a:blip r:embed="rId5"/>
          <a:stretch>
            <a:fillRect/>
          </a:stretch>
        </p:blipFill>
        <p:spPr>
          <a:xfrm>
            <a:off x="204055" y="2129448"/>
            <a:ext cx="8857374" cy="3816905"/>
          </a:xfrm>
          <a:prstGeom prst="rect">
            <a:avLst/>
          </a:prstGeom>
        </p:spPr>
      </p:pic>
    </p:spTree>
    <p:extLst>
      <p:ext uri="{BB962C8B-B14F-4D97-AF65-F5344CB8AC3E}">
        <p14:creationId xmlns:p14="http://schemas.microsoft.com/office/powerpoint/2010/main" val="206613281"/>
      </p:ext>
    </p:extLst>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88913" y="273050"/>
            <a:ext cx="8766175" cy="787400"/>
          </a:xfrm>
        </p:spPr>
        <p:txBody>
          <a:bodyPr/>
          <a:lstStyle/>
          <a:p>
            <a:pPr algn="ctr" eaLnBrk="1" hangingPunct="1"/>
            <a:r>
              <a:rPr lang="en-US" sz="3200" dirty="0" smtClean="0">
                <a:solidFill>
                  <a:schemeClr val="tx1"/>
                </a:solidFill>
                <a:cs typeface="Times New Roman" pitchFamily="18" charset="0"/>
              </a:rPr>
              <a:t>Product Use Results</a:t>
            </a:r>
            <a:endParaRPr lang="en-US" sz="3200" dirty="0" smtClean="0">
              <a:solidFill>
                <a:schemeClr val="tx1"/>
              </a:solidFill>
              <a:cs typeface="Times New Roman" pitchFamily="18" charset="0"/>
            </a:endParaRPr>
          </a:p>
        </p:txBody>
      </p:sp>
      <p:sp>
        <p:nvSpPr>
          <p:cNvPr id="857091" name="Rectangle 3"/>
          <p:cNvSpPr>
            <a:spLocks noChangeArrowheads="1"/>
          </p:cNvSpPr>
          <p:nvPr/>
        </p:nvSpPr>
        <p:spPr bwMode="auto">
          <a:xfrm>
            <a:off x="385763" y="1385888"/>
            <a:ext cx="8758237" cy="5330825"/>
          </a:xfrm>
          <a:prstGeom prst="rect">
            <a:avLst/>
          </a:prstGeom>
          <a:noFill/>
          <a:ln w="9525">
            <a:noFill/>
            <a:miter lim="800000"/>
            <a:headEnd/>
            <a:tailEnd/>
          </a:ln>
          <a:effectLst/>
        </p:spPr>
        <p:txBody>
          <a:bodyPr lIns="91435" tIns="45718" rIns="91435" bIns="45718"/>
          <a:lstStyle/>
          <a:p>
            <a:pPr marL="342900" lvl="1" indent="-342900" eaLnBrk="0" hangingPunct="0">
              <a:lnSpc>
                <a:spcPct val="150000"/>
              </a:lnSpc>
              <a:spcBef>
                <a:spcPct val="20000"/>
              </a:spcBef>
              <a:buBlip>
                <a:blip r:embed="rId3"/>
              </a:buBlip>
              <a:defRPr/>
            </a:pPr>
            <a:endParaRPr lang="en-US" sz="2800" dirty="0">
              <a:latin typeface="Arial" charset="0"/>
              <a:cs typeface="+mn-cs"/>
            </a:endParaRPr>
          </a:p>
        </p:txBody>
      </p:sp>
      <p:pic>
        <p:nvPicPr>
          <p:cNvPr id="4" name="Picture 3"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
        <p:nvSpPr>
          <p:cNvPr id="5" name="TextBox 4"/>
          <p:cNvSpPr txBox="1"/>
          <p:nvPr/>
        </p:nvSpPr>
        <p:spPr>
          <a:xfrm>
            <a:off x="457200" y="1304924"/>
            <a:ext cx="8124825" cy="4228850"/>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FEMA Office of Disability Integration and </a:t>
            </a:r>
            <a:r>
              <a:rPr lang="en-US" sz="2800" b="1" dirty="0" smtClean="0">
                <a:latin typeface="Arial" charset="0"/>
                <a:cs typeface="+mn-cs"/>
              </a:rPr>
              <a:t>Coordination</a:t>
            </a:r>
          </a:p>
          <a:p>
            <a:pPr marL="800100" lvl="1" indent="-342900" eaLnBrk="0" hangingPunct="0">
              <a:spcBef>
                <a:spcPct val="20000"/>
              </a:spcBef>
              <a:buBlip>
                <a:blip r:embed="rId3"/>
              </a:buBlip>
              <a:defRPr/>
            </a:pPr>
            <a:r>
              <a:rPr lang="en-US" sz="2800" dirty="0">
                <a:latin typeface="Arial" charset="0"/>
                <a:cs typeface="+mn-cs"/>
              </a:rPr>
              <a:t>While people were interested in the exercises, the real benefit is in planning</a:t>
            </a:r>
          </a:p>
          <a:p>
            <a:pPr marL="800100" lvl="1" indent="-342900" eaLnBrk="0" hangingPunct="0">
              <a:spcBef>
                <a:spcPct val="20000"/>
              </a:spcBef>
              <a:buBlip>
                <a:blip r:embed="rId3"/>
              </a:buBlip>
              <a:defRPr/>
            </a:pPr>
            <a:r>
              <a:rPr lang="en-US" sz="2800" dirty="0" smtClean="0"/>
              <a:t>When </a:t>
            </a:r>
            <a:r>
              <a:rPr lang="en-US" sz="2800" dirty="0"/>
              <a:t>they </a:t>
            </a:r>
            <a:r>
              <a:rPr lang="en-US" sz="2800" dirty="0" smtClean="0"/>
              <a:t>provided </a:t>
            </a:r>
            <a:r>
              <a:rPr lang="en-US" sz="2800" dirty="0"/>
              <a:t>the data to the planning section in the community, </a:t>
            </a:r>
            <a:r>
              <a:rPr lang="en-US" sz="2800" dirty="0" smtClean="0"/>
              <a:t>they don’t </a:t>
            </a:r>
            <a:r>
              <a:rPr lang="en-US" sz="2800" dirty="0"/>
              <a:t>know what happens with the data</a:t>
            </a:r>
            <a:r>
              <a:rPr lang="en-US" sz="2800" dirty="0" smtClean="0"/>
              <a:t>.</a:t>
            </a:r>
          </a:p>
          <a:p>
            <a:pPr marL="800100" lvl="1" indent="-342900" eaLnBrk="0" hangingPunct="0">
              <a:spcBef>
                <a:spcPct val="20000"/>
              </a:spcBef>
              <a:buBlip>
                <a:blip r:embed="rId3"/>
              </a:buBlip>
              <a:defRPr/>
            </a:pPr>
            <a:r>
              <a:rPr lang="en-US" sz="2800" dirty="0" smtClean="0"/>
              <a:t>Data specificity didn’t match their in-emergency needs.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88913" y="273050"/>
            <a:ext cx="8766175" cy="787400"/>
          </a:xfrm>
        </p:spPr>
        <p:txBody>
          <a:bodyPr/>
          <a:lstStyle/>
          <a:p>
            <a:pPr algn="ctr" eaLnBrk="1" hangingPunct="1"/>
            <a:r>
              <a:rPr lang="en-US" sz="3200" dirty="0" smtClean="0">
                <a:solidFill>
                  <a:schemeClr val="tx1"/>
                </a:solidFill>
                <a:cs typeface="Times New Roman" pitchFamily="18" charset="0"/>
              </a:rPr>
              <a:t>Product Use Results</a:t>
            </a:r>
            <a:endParaRPr lang="en-US" sz="3200" dirty="0" smtClean="0">
              <a:solidFill>
                <a:schemeClr val="tx1"/>
              </a:solidFill>
              <a:cs typeface="Times New Roman" pitchFamily="18" charset="0"/>
            </a:endParaRPr>
          </a:p>
        </p:txBody>
      </p:sp>
      <p:sp>
        <p:nvSpPr>
          <p:cNvPr id="857091" name="Rectangle 3"/>
          <p:cNvSpPr>
            <a:spLocks noChangeArrowheads="1"/>
          </p:cNvSpPr>
          <p:nvPr/>
        </p:nvSpPr>
        <p:spPr bwMode="auto">
          <a:xfrm>
            <a:off x="385763" y="1385888"/>
            <a:ext cx="8758237" cy="5330825"/>
          </a:xfrm>
          <a:prstGeom prst="rect">
            <a:avLst/>
          </a:prstGeom>
          <a:noFill/>
          <a:ln w="9525">
            <a:noFill/>
            <a:miter lim="800000"/>
            <a:headEnd/>
            <a:tailEnd/>
          </a:ln>
          <a:effectLst/>
        </p:spPr>
        <p:txBody>
          <a:bodyPr lIns="91435" tIns="45718" rIns="91435" bIns="45718"/>
          <a:lstStyle/>
          <a:p>
            <a:pPr marL="342900" lvl="1" indent="-342900" eaLnBrk="0" hangingPunct="0">
              <a:lnSpc>
                <a:spcPct val="150000"/>
              </a:lnSpc>
              <a:spcBef>
                <a:spcPct val="20000"/>
              </a:spcBef>
              <a:buBlip>
                <a:blip r:embed="rId3"/>
              </a:buBlip>
              <a:defRPr/>
            </a:pPr>
            <a:endParaRPr lang="en-US" sz="2800" dirty="0">
              <a:latin typeface="Arial" charset="0"/>
              <a:cs typeface="+mn-cs"/>
            </a:endParaRPr>
          </a:p>
        </p:txBody>
      </p:sp>
      <p:pic>
        <p:nvPicPr>
          <p:cNvPr id="4" name="Picture 3"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
        <p:nvSpPr>
          <p:cNvPr id="5" name="TextBox 4"/>
          <p:cNvSpPr txBox="1"/>
          <p:nvPr/>
        </p:nvSpPr>
        <p:spPr>
          <a:xfrm>
            <a:off x="457200" y="1304924"/>
            <a:ext cx="8124825" cy="4487382"/>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FEMA Office of Disability Integration and </a:t>
            </a:r>
            <a:r>
              <a:rPr lang="en-US" sz="2800" b="1" dirty="0" smtClean="0">
                <a:latin typeface="Arial" charset="0"/>
                <a:cs typeface="+mn-cs"/>
              </a:rPr>
              <a:t>Coordination</a:t>
            </a:r>
          </a:p>
          <a:p>
            <a:pPr marL="800100" lvl="1" indent="-342900" eaLnBrk="0" hangingPunct="0">
              <a:spcBef>
                <a:spcPct val="20000"/>
              </a:spcBef>
              <a:buBlip>
                <a:blip r:embed="rId3"/>
              </a:buBlip>
              <a:defRPr/>
            </a:pPr>
            <a:r>
              <a:rPr lang="en-US" sz="2800" dirty="0" smtClean="0">
                <a:latin typeface="Arial" charset="0"/>
                <a:cs typeface="+mn-cs"/>
              </a:rPr>
              <a:t>Not as successful</a:t>
            </a:r>
          </a:p>
          <a:p>
            <a:pPr marL="1257300" lvl="2" indent="-342900" eaLnBrk="0" hangingPunct="0">
              <a:spcBef>
                <a:spcPct val="20000"/>
              </a:spcBef>
              <a:buBlip>
                <a:blip r:embed="rId3"/>
              </a:buBlip>
              <a:defRPr/>
            </a:pPr>
            <a:r>
              <a:rPr lang="en-US" sz="2800" dirty="0" smtClean="0">
                <a:latin typeface="Arial" charset="0"/>
                <a:cs typeface="+mn-cs"/>
              </a:rPr>
              <a:t>Possibly because: </a:t>
            </a:r>
          </a:p>
          <a:p>
            <a:pPr marL="1828800" lvl="3" indent="-457200" eaLnBrk="0" hangingPunct="0">
              <a:spcBef>
                <a:spcPct val="20000"/>
              </a:spcBef>
              <a:buFont typeface="Wingdings" panose="05000000000000000000" pitchFamily="2" charset="2"/>
              <a:buChar char="Ø"/>
              <a:defRPr/>
            </a:pPr>
            <a:r>
              <a:rPr lang="en-US" sz="2800" dirty="0" smtClean="0">
                <a:latin typeface="Arial" charset="0"/>
                <a:cs typeface="+mn-cs"/>
              </a:rPr>
              <a:t>No internal advocate for data, no plan</a:t>
            </a:r>
          </a:p>
          <a:p>
            <a:pPr marL="1828800" lvl="3" indent="-457200" eaLnBrk="0" hangingPunct="0">
              <a:spcBef>
                <a:spcPct val="20000"/>
              </a:spcBef>
              <a:buFont typeface="Wingdings" panose="05000000000000000000" pitchFamily="2" charset="2"/>
              <a:buChar char="Ø"/>
              <a:defRPr/>
            </a:pPr>
            <a:r>
              <a:rPr lang="en-US" sz="2800" dirty="0" smtClean="0">
                <a:latin typeface="Arial" charset="0"/>
                <a:cs typeface="+mn-cs"/>
              </a:rPr>
              <a:t>No real connection with outside expert</a:t>
            </a:r>
          </a:p>
          <a:p>
            <a:pPr marL="1828800" lvl="3" indent="-457200" eaLnBrk="0" hangingPunct="0">
              <a:spcBef>
                <a:spcPct val="20000"/>
              </a:spcBef>
              <a:buFont typeface="Wingdings" panose="05000000000000000000" pitchFamily="2" charset="2"/>
              <a:buChar char="Ø"/>
              <a:defRPr/>
            </a:pPr>
            <a:r>
              <a:rPr lang="en-US" sz="2800" dirty="0" smtClean="0">
                <a:latin typeface="Arial" charset="0"/>
                <a:cs typeface="+mn-cs"/>
              </a:rPr>
              <a:t>Didn’t get buy-in from agencies to use data</a:t>
            </a:r>
          </a:p>
          <a:p>
            <a:pPr marL="800100" lvl="1" indent="-342900" eaLnBrk="0" hangingPunct="0">
              <a:spcBef>
                <a:spcPct val="20000"/>
              </a:spcBef>
              <a:buBlip>
                <a:blip r:embed="rId3"/>
              </a:buBlip>
              <a:defRPr/>
            </a:pPr>
            <a:r>
              <a:rPr lang="en-US" sz="2800" dirty="0" smtClean="0">
                <a:latin typeface="Arial" charset="0"/>
                <a:cs typeface="+mn-cs"/>
              </a:rPr>
              <a:t>Again not funded – not really their project</a:t>
            </a:r>
          </a:p>
        </p:txBody>
      </p:sp>
    </p:spTree>
    <p:extLst>
      <p:ext uri="{BB962C8B-B14F-4D97-AF65-F5344CB8AC3E}">
        <p14:creationId xmlns:p14="http://schemas.microsoft.com/office/powerpoint/2010/main" val="1895810176"/>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Project</a:t>
            </a:r>
            <a:endParaRPr lang="en-US" sz="2400" dirty="0" smtClean="0">
              <a:solidFill>
                <a:schemeClr val="tx1"/>
              </a:solidFill>
            </a:endParaRPr>
          </a:p>
        </p:txBody>
      </p:sp>
      <p:sp>
        <p:nvSpPr>
          <p:cNvPr id="3" name="TextBox 2"/>
          <p:cNvSpPr txBox="1"/>
          <p:nvPr/>
        </p:nvSpPr>
        <p:spPr>
          <a:xfrm>
            <a:off x="457200" y="1304924"/>
            <a:ext cx="8124825" cy="4315027"/>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smtClean="0">
                <a:latin typeface="Arial" charset="0"/>
                <a:cs typeface="+mn-cs"/>
              </a:rPr>
              <a:t>Resulted in 4 efforts – Case Studies</a:t>
            </a:r>
          </a:p>
          <a:p>
            <a:pPr marL="800100" lvl="1" indent="-342900" eaLnBrk="0" hangingPunct="0">
              <a:spcBef>
                <a:spcPct val="20000"/>
              </a:spcBef>
              <a:buBlip>
                <a:blip r:embed="rId3"/>
              </a:buBlip>
              <a:defRPr/>
            </a:pPr>
            <a:r>
              <a:rPr lang="en-US" sz="2800" dirty="0" smtClean="0">
                <a:latin typeface="Arial" charset="0"/>
                <a:cs typeface="+mn-cs"/>
              </a:rPr>
              <a:t>Marin County, California Disability Access Program</a:t>
            </a:r>
          </a:p>
          <a:p>
            <a:pPr marL="800100" lvl="1" indent="-342900" eaLnBrk="0" hangingPunct="0">
              <a:spcBef>
                <a:spcPct val="20000"/>
              </a:spcBef>
              <a:buBlip>
                <a:blip r:embed="rId3"/>
              </a:buBlip>
              <a:defRPr/>
            </a:pPr>
            <a:r>
              <a:rPr lang="en-US" sz="2800" dirty="0" smtClean="0">
                <a:latin typeface="Arial" charset="0"/>
                <a:cs typeface="+mn-cs"/>
              </a:rPr>
              <a:t>Alameda County, California Department of Public Health</a:t>
            </a:r>
          </a:p>
          <a:p>
            <a:pPr marL="800100" lvl="1" indent="-342900" eaLnBrk="0" hangingPunct="0">
              <a:spcBef>
                <a:spcPct val="20000"/>
              </a:spcBef>
              <a:buBlip>
                <a:blip r:embed="rId3"/>
              </a:buBlip>
              <a:defRPr/>
            </a:pPr>
            <a:r>
              <a:rPr lang="en-US" sz="2800" dirty="0" smtClean="0">
                <a:latin typeface="Arial" charset="0"/>
                <a:cs typeface="+mn-cs"/>
              </a:rPr>
              <a:t>Health action partnership in Jefferson County, AL</a:t>
            </a:r>
          </a:p>
          <a:p>
            <a:pPr marL="800100" lvl="1" indent="-342900" eaLnBrk="0" hangingPunct="0">
              <a:spcBef>
                <a:spcPct val="20000"/>
              </a:spcBef>
              <a:buBlip>
                <a:blip r:embed="rId3"/>
              </a:buBlip>
              <a:defRPr/>
            </a:pPr>
            <a:r>
              <a:rPr lang="en-US" sz="2800" dirty="0" smtClean="0">
                <a:latin typeface="Arial" charset="0"/>
                <a:cs typeface="+mn-cs"/>
              </a:rPr>
              <a:t>FEMA Office of Disability Integration and Coordination</a:t>
            </a:r>
            <a:endParaRPr lang="en-US" sz="2800"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2976997405"/>
      </p:ext>
    </p:extLst>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88913" y="273050"/>
            <a:ext cx="8766175" cy="787400"/>
          </a:xfrm>
        </p:spPr>
        <p:txBody>
          <a:bodyPr/>
          <a:lstStyle/>
          <a:p>
            <a:pPr algn="ctr" eaLnBrk="1" hangingPunct="1"/>
            <a:r>
              <a:rPr lang="en-US" sz="3200" dirty="0" smtClean="0">
                <a:solidFill>
                  <a:schemeClr val="tx1"/>
                </a:solidFill>
                <a:cs typeface="Times New Roman" pitchFamily="18" charset="0"/>
              </a:rPr>
              <a:t>Conclusions</a:t>
            </a:r>
            <a:endParaRPr lang="en-US" sz="3200" dirty="0" smtClean="0">
              <a:solidFill>
                <a:schemeClr val="tx1"/>
              </a:solidFill>
              <a:cs typeface="Times New Roman" pitchFamily="18" charset="0"/>
            </a:endParaRPr>
          </a:p>
        </p:txBody>
      </p:sp>
      <p:sp>
        <p:nvSpPr>
          <p:cNvPr id="857091" name="Rectangle 3"/>
          <p:cNvSpPr>
            <a:spLocks noChangeArrowheads="1"/>
          </p:cNvSpPr>
          <p:nvPr/>
        </p:nvSpPr>
        <p:spPr bwMode="auto">
          <a:xfrm>
            <a:off x="385763" y="1385888"/>
            <a:ext cx="8758237" cy="5330825"/>
          </a:xfrm>
          <a:prstGeom prst="rect">
            <a:avLst/>
          </a:prstGeom>
          <a:noFill/>
          <a:ln w="9525">
            <a:noFill/>
            <a:miter lim="800000"/>
            <a:headEnd/>
            <a:tailEnd/>
          </a:ln>
          <a:effectLst/>
        </p:spPr>
        <p:txBody>
          <a:bodyPr lIns="91435" tIns="45718" rIns="91435" bIns="45718"/>
          <a:lstStyle/>
          <a:p>
            <a:pPr marL="342900" lvl="1" indent="-342900" eaLnBrk="0" hangingPunct="0">
              <a:spcBef>
                <a:spcPct val="20000"/>
              </a:spcBef>
              <a:buBlip>
                <a:blip r:embed="rId3"/>
              </a:buBlip>
              <a:defRPr/>
            </a:pPr>
            <a:endParaRPr lang="en-US" sz="2800" dirty="0" smtClean="0"/>
          </a:p>
        </p:txBody>
      </p:sp>
      <p:pic>
        <p:nvPicPr>
          <p:cNvPr id="4" name="Picture 3"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
        <p:nvSpPr>
          <p:cNvPr id="6" name="TextBox 5"/>
          <p:cNvSpPr txBox="1"/>
          <p:nvPr/>
        </p:nvSpPr>
        <p:spPr>
          <a:xfrm>
            <a:off x="457200" y="1304924"/>
            <a:ext cx="8124825" cy="4401205"/>
          </a:xfrm>
          <a:prstGeom prst="rect">
            <a:avLst/>
          </a:prstGeom>
          <a:noFill/>
        </p:spPr>
        <p:txBody>
          <a:bodyPr wrap="square">
            <a:spAutoFit/>
          </a:bodyPr>
          <a:lstStyle/>
          <a:p>
            <a:pPr marL="342900" indent="-342900" eaLnBrk="0" hangingPunct="0">
              <a:spcBef>
                <a:spcPct val="20000"/>
              </a:spcBef>
              <a:buBlip>
                <a:blip r:embed="rId3"/>
              </a:buBlip>
              <a:defRPr/>
            </a:pPr>
            <a:r>
              <a:rPr lang="en-US" sz="2800" dirty="0" smtClean="0">
                <a:latin typeface="Arial" charset="0"/>
                <a:cs typeface="+mn-cs"/>
              </a:rPr>
              <a:t>Several important factors for success at local level: </a:t>
            </a:r>
          </a:p>
          <a:p>
            <a:pPr marL="914400" lvl="1" indent="-457200" eaLnBrk="0" hangingPunct="0">
              <a:spcBef>
                <a:spcPct val="20000"/>
              </a:spcBef>
              <a:buFont typeface="Wingdings" panose="05000000000000000000" pitchFamily="2" charset="2"/>
              <a:buChar char="Ø"/>
              <a:defRPr/>
            </a:pPr>
            <a:r>
              <a:rPr lang="en-US" sz="2800" dirty="0" smtClean="0">
                <a:latin typeface="Arial" charset="0"/>
                <a:cs typeface="+mn-cs"/>
              </a:rPr>
              <a:t>Internal advocate for inclusion of people with disabilities</a:t>
            </a:r>
          </a:p>
          <a:p>
            <a:pPr marL="914400" lvl="1" indent="-457200" eaLnBrk="0" hangingPunct="0">
              <a:spcBef>
                <a:spcPct val="20000"/>
              </a:spcBef>
              <a:buFont typeface="Wingdings" panose="05000000000000000000" pitchFamily="2" charset="2"/>
              <a:buChar char="Ø"/>
              <a:defRPr/>
            </a:pPr>
            <a:r>
              <a:rPr lang="en-US" sz="2800" dirty="0" smtClean="0">
                <a:latin typeface="Arial" charset="0"/>
                <a:cs typeface="+mn-cs"/>
              </a:rPr>
              <a:t>Leadership that is open</a:t>
            </a:r>
            <a:r>
              <a:rPr lang="en-US" sz="2800" dirty="0">
                <a:latin typeface="Arial" charset="0"/>
                <a:cs typeface="+mn-cs"/>
              </a:rPr>
              <a:t> </a:t>
            </a:r>
            <a:r>
              <a:rPr lang="en-US" sz="2800" dirty="0" smtClean="0">
                <a:latin typeface="Arial" charset="0"/>
                <a:cs typeface="+mn-cs"/>
              </a:rPr>
              <a:t>to inclusion </a:t>
            </a:r>
          </a:p>
          <a:p>
            <a:pPr marL="914400" lvl="1" indent="-457200" eaLnBrk="0" hangingPunct="0">
              <a:spcBef>
                <a:spcPct val="20000"/>
              </a:spcBef>
              <a:buFont typeface="Wingdings" panose="05000000000000000000" pitchFamily="2" charset="2"/>
              <a:buChar char="Ø"/>
              <a:defRPr/>
            </a:pPr>
            <a:r>
              <a:rPr lang="en-US" sz="2800" dirty="0" smtClean="0">
                <a:latin typeface="Arial" charset="0"/>
                <a:cs typeface="+mn-cs"/>
              </a:rPr>
              <a:t>External disability data expert</a:t>
            </a:r>
          </a:p>
          <a:p>
            <a:pPr marL="914400" lvl="1" indent="-457200" eaLnBrk="0" hangingPunct="0">
              <a:spcBef>
                <a:spcPct val="20000"/>
              </a:spcBef>
              <a:buFont typeface="Wingdings" panose="05000000000000000000" pitchFamily="2" charset="2"/>
              <a:buChar char="Ø"/>
              <a:defRPr/>
            </a:pPr>
            <a:r>
              <a:rPr lang="en-US" sz="2800" dirty="0" smtClean="0">
                <a:latin typeface="Arial" charset="0"/>
                <a:cs typeface="+mn-cs"/>
              </a:rPr>
              <a:t>Internal </a:t>
            </a:r>
            <a:r>
              <a:rPr lang="en-US" sz="2800" dirty="0">
                <a:latin typeface="Arial" charset="0"/>
                <a:cs typeface="+mn-cs"/>
              </a:rPr>
              <a:t>advocate </a:t>
            </a:r>
            <a:r>
              <a:rPr lang="en-US" sz="2800" dirty="0" smtClean="0">
                <a:latin typeface="Arial" charset="0"/>
                <a:cs typeface="+mn-cs"/>
              </a:rPr>
              <a:t>or group knows </a:t>
            </a:r>
            <a:r>
              <a:rPr lang="en-US" sz="2800" dirty="0">
                <a:latin typeface="Arial" charset="0"/>
                <a:cs typeface="+mn-cs"/>
              </a:rPr>
              <a:t>how to “work the system</a:t>
            </a:r>
            <a:r>
              <a:rPr lang="en-US" sz="2800" dirty="0" smtClean="0">
                <a:latin typeface="Arial" charset="0"/>
                <a:cs typeface="+mn-cs"/>
              </a:rPr>
              <a:t>” to influence decisions</a:t>
            </a:r>
            <a:endParaRPr lang="en-US" sz="2800" dirty="0">
              <a:latin typeface="Arial" charset="0"/>
              <a:cs typeface="+mn-cs"/>
            </a:endParaRPr>
          </a:p>
          <a:p>
            <a:pPr marL="914400" lvl="1" indent="-457200" eaLnBrk="0" hangingPunct="0">
              <a:spcBef>
                <a:spcPct val="20000"/>
              </a:spcBef>
              <a:buFont typeface="Wingdings" panose="05000000000000000000" pitchFamily="2" charset="2"/>
              <a:buChar char="Ø"/>
              <a:defRPr/>
            </a:pPr>
            <a:endParaRPr lang="en-US" sz="2800" dirty="0" smtClean="0">
              <a:latin typeface="Arial" charset="0"/>
              <a:cs typeface="+mn-cs"/>
            </a:endParaRP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ctr" eaLnBrk="1" hangingPunct="1"/>
            <a:r>
              <a:rPr lang="en-US" sz="3200" smtClean="0">
                <a:solidFill>
                  <a:schemeClr val="tx1"/>
                </a:solidFill>
              </a:rPr>
              <a:t>For More Information, Contact</a:t>
            </a:r>
          </a:p>
        </p:txBody>
      </p:sp>
      <p:sp>
        <p:nvSpPr>
          <p:cNvPr id="21507" name="Content Placeholder 2"/>
          <p:cNvSpPr>
            <a:spLocks noGrp="1"/>
          </p:cNvSpPr>
          <p:nvPr>
            <p:ph idx="1"/>
          </p:nvPr>
        </p:nvSpPr>
        <p:spPr/>
        <p:txBody>
          <a:bodyPr/>
          <a:lstStyle/>
          <a:p>
            <a:pPr algn="ctr" eaLnBrk="1" hangingPunct="1">
              <a:buFontTx/>
              <a:buNone/>
            </a:pPr>
            <a:endParaRPr lang="en-US" sz="3200" b="1" dirty="0" smtClean="0">
              <a:solidFill>
                <a:schemeClr val="tx1"/>
              </a:solidFill>
            </a:endParaRPr>
          </a:p>
          <a:p>
            <a:pPr algn="ctr" eaLnBrk="1" hangingPunct="1">
              <a:buFontTx/>
              <a:buNone/>
            </a:pPr>
            <a:endParaRPr lang="en-US" sz="3200" b="1" smtClean="0">
              <a:solidFill>
                <a:schemeClr val="tx1"/>
              </a:solidFill>
            </a:endParaRPr>
          </a:p>
          <a:p>
            <a:pPr algn="ctr" eaLnBrk="1" hangingPunct="1">
              <a:buFontTx/>
              <a:buNone/>
            </a:pPr>
            <a:r>
              <a:rPr lang="en-US" sz="3200" b="1" smtClean="0">
                <a:solidFill>
                  <a:schemeClr val="tx1"/>
                </a:solidFill>
              </a:rPr>
              <a:t>Lewis </a:t>
            </a:r>
            <a:r>
              <a:rPr lang="en-US" sz="3200" b="1" dirty="0" smtClean="0">
                <a:solidFill>
                  <a:schemeClr val="tx1"/>
                </a:solidFill>
              </a:rPr>
              <a:t>Kraus</a:t>
            </a:r>
          </a:p>
          <a:p>
            <a:pPr algn="ctr" eaLnBrk="1" hangingPunct="1">
              <a:buFontTx/>
              <a:buNone/>
            </a:pPr>
            <a:r>
              <a:rPr lang="en-US" sz="3200" dirty="0" smtClean="0">
                <a:hlinkClick r:id="rId2"/>
              </a:rPr>
              <a:t>lkraus@centerondisability.org</a:t>
            </a:r>
            <a:endParaRPr lang="en-US" sz="3200" dirty="0" smtClean="0"/>
          </a:p>
          <a:p>
            <a:pPr algn="ctr" eaLnBrk="1" hangingPunct="1">
              <a:buFontTx/>
              <a:buNone/>
            </a:pPr>
            <a:r>
              <a:rPr lang="en-US" sz="3200" dirty="0" smtClean="0"/>
              <a:t>510-285-5600</a:t>
            </a:r>
          </a:p>
          <a:p>
            <a:pPr algn="ctr" eaLnBrk="1" hangingPunct="1">
              <a:buFontTx/>
              <a:buNone/>
            </a:pPr>
            <a:endParaRPr lang="en-US" sz="3200" dirty="0" smtClean="0"/>
          </a:p>
          <a:p>
            <a:pPr algn="ctr" eaLnBrk="1" hangingPunct="1">
              <a:buFontTx/>
              <a:buNone/>
            </a:pPr>
            <a:endParaRPr lang="en-US" sz="3200" dirty="0" smtClean="0"/>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Case Study</a:t>
            </a:r>
            <a:endParaRPr lang="en-US" sz="2400" dirty="0" smtClean="0">
              <a:solidFill>
                <a:schemeClr val="tx1"/>
              </a:solidFill>
            </a:endParaRPr>
          </a:p>
        </p:txBody>
      </p:sp>
      <p:sp>
        <p:nvSpPr>
          <p:cNvPr id="3" name="TextBox 2"/>
          <p:cNvSpPr txBox="1"/>
          <p:nvPr/>
        </p:nvSpPr>
        <p:spPr>
          <a:xfrm>
            <a:off x="457200" y="1304924"/>
            <a:ext cx="8124825" cy="3237809"/>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Marin County, </a:t>
            </a:r>
            <a:r>
              <a:rPr lang="en-US" sz="2800" b="1" dirty="0" smtClean="0">
                <a:latin typeface="Arial" charset="0"/>
                <a:cs typeface="+mn-cs"/>
              </a:rPr>
              <a:t>CA </a:t>
            </a:r>
            <a:r>
              <a:rPr lang="en-US" sz="2800" b="1" dirty="0">
                <a:latin typeface="Arial" charset="0"/>
                <a:cs typeface="+mn-cs"/>
              </a:rPr>
              <a:t>Disability Access Program</a:t>
            </a:r>
          </a:p>
          <a:p>
            <a:pPr marL="800100" lvl="1" indent="-342900" eaLnBrk="0" hangingPunct="0">
              <a:lnSpc>
                <a:spcPct val="150000"/>
              </a:lnSpc>
              <a:spcBef>
                <a:spcPct val="20000"/>
              </a:spcBef>
              <a:buBlip>
                <a:blip r:embed="rId3"/>
              </a:buBlip>
              <a:defRPr/>
            </a:pPr>
            <a:r>
              <a:rPr lang="en-US" sz="2800" dirty="0" smtClean="0">
                <a:latin typeface="Arial" charset="0"/>
                <a:cs typeface="+mn-cs"/>
              </a:rPr>
              <a:t>Affluent, but pockets of lower income</a:t>
            </a:r>
          </a:p>
          <a:p>
            <a:pPr marL="800100" lvl="1" indent="-342900" eaLnBrk="0" hangingPunct="0">
              <a:lnSpc>
                <a:spcPct val="150000"/>
              </a:lnSpc>
              <a:spcBef>
                <a:spcPct val="20000"/>
              </a:spcBef>
              <a:buBlip>
                <a:blip r:embed="rId3"/>
              </a:buBlip>
              <a:defRPr/>
            </a:pPr>
            <a:r>
              <a:rPr lang="en-US" sz="2800" dirty="0" smtClean="0">
                <a:latin typeface="Arial" charset="0"/>
                <a:cs typeface="+mn-cs"/>
              </a:rPr>
              <a:t>County disability </a:t>
            </a:r>
            <a:r>
              <a:rPr lang="en-US" sz="2800" dirty="0">
                <a:latin typeface="Arial" charset="0"/>
                <a:cs typeface="+mn-cs"/>
              </a:rPr>
              <a:t>population </a:t>
            </a:r>
            <a:r>
              <a:rPr lang="en-US" sz="2800" dirty="0" smtClean="0">
                <a:latin typeface="Arial" charset="0"/>
                <a:cs typeface="+mn-cs"/>
              </a:rPr>
              <a:t>rate is </a:t>
            </a:r>
            <a:r>
              <a:rPr lang="en-US" sz="2800" dirty="0">
                <a:latin typeface="Arial" charset="0"/>
                <a:cs typeface="+mn-cs"/>
              </a:rPr>
              <a:t>8.8% </a:t>
            </a:r>
            <a:endParaRPr lang="en-US" sz="2800" dirty="0" smtClean="0">
              <a:latin typeface="Arial" charset="0"/>
              <a:cs typeface="+mn-cs"/>
            </a:endParaRPr>
          </a:p>
          <a:p>
            <a:pPr marL="1257300" lvl="2" indent="-342900" eaLnBrk="0" hangingPunct="0">
              <a:lnSpc>
                <a:spcPct val="150000"/>
              </a:lnSpc>
              <a:spcBef>
                <a:spcPct val="20000"/>
              </a:spcBef>
              <a:buBlip>
                <a:blip r:embed="rId3"/>
              </a:buBlip>
              <a:defRPr/>
            </a:pPr>
            <a:r>
              <a:rPr lang="en-US" sz="2800" dirty="0" smtClean="0">
                <a:latin typeface="Arial" charset="0"/>
                <a:cs typeface="+mn-cs"/>
              </a:rPr>
              <a:t>Lower than US rate </a:t>
            </a:r>
          </a:p>
          <a:p>
            <a:pPr marL="800100" lvl="1" indent="-342900" eaLnBrk="0" hangingPunct="0">
              <a:spcBef>
                <a:spcPct val="20000"/>
              </a:spcBef>
              <a:buBlip>
                <a:blip r:embed="rId3"/>
              </a:buBlip>
              <a:defRPr/>
            </a:pPr>
            <a:endParaRPr lang="en-US" sz="2800"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pic>
        <p:nvPicPr>
          <p:cNvPr id="2" name="Picture 1"/>
          <p:cNvPicPr>
            <a:picLocks noChangeAspect="1"/>
          </p:cNvPicPr>
          <p:nvPr/>
        </p:nvPicPr>
        <p:blipFill>
          <a:blip r:embed="rId5"/>
          <a:stretch>
            <a:fillRect/>
          </a:stretch>
        </p:blipFill>
        <p:spPr>
          <a:xfrm>
            <a:off x="5313302" y="3364491"/>
            <a:ext cx="3655438" cy="3473767"/>
          </a:xfrm>
          <a:prstGeom prst="rect">
            <a:avLst/>
          </a:prstGeom>
        </p:spPr>
      </p:pic>
    </p:spTree>
    <p:extLst>
      <p:ext uri="{BB962C8B-B14F-4D97-AF65-F5344CB8AC3E}">
        <p14:creationId xmlns:p14="http://schemas.microsoft.com/office/powerpoint/2010/main" val="2995546861"/>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Project</a:t>
            </a:r>
            <a:endParaRPr lang="en-US" sz="2400" dirty="0" smtClean="0">
              <a:solidFill>
                <a:schemeClr val="tx1"/>
              </a:solidFill>
            </a:endParaRPr>
          </a:p>
        </p:txBody>
      </p:sp>
      <p:sp>
        <p:nvSpPr>
          <p:cNvPr id="3" name="TextBox 2"/>
          <p:cNvSpPr txBox="1"/>
          <p:nvPr/>
        </p:nvSpPr>
        <p:spPr>
          <a:xfrm>
            <a:off x="457200" y="1304924"/>
            <a:ext cx="8124825" cy="5133713"/>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Marin County, </a:t>
            </a:r>
            <a:r>
              <a:rPr lang="en-US" sz="2800" b="1" dirty="0" smtClean="0">
                <a:latin typeface="Arial" charset="0"/>
                <a:cs typeface="+mn-cs"/>
              </a:rPr>
              <a:t>CA </a:t>
            </a:r>
            <a:r>
              <a:rPr lang="en-US" sz="2800" b="1" dirty="0">
                <a:latin typeface="Arial" charset="0"/>
                <a:cs typeface="+mn-cs"/>
              </a:rPr>
              <a:t>Disability Access Program</a:t>
            </a:r>
          </a:p>
          <a:p>
            <a:pPr marL="800100" lvl="1" indent="-342900" eaLnBrk="0" hangingPunct="0">
              <a:lnSpc>
                <a:spcPct val="150000"/>
              </a:lnSpc>
              <a:spcBef>
                <a:spcPct val="20000"/>
              </a:spcBef>
              <a:buBlip>
                <a:blip r:embed="rId3"/>
              </a:buBlip>
              <a:defRPr/>
            </a:pPr>
            <a:r>
              <a:rPr lang="en-US" sz="2800" dirty="0" smtClean="0">
                <a:latin typeface="Arial" charset="0"/>
                <a:cs typeface="+mn-cs"/>
              </a:rPr>
              <a:t>In 2015, requested zip code level data</a:t>
            </a:r>
          </a:p>
          <a:p>
            <a:pPr marL="800100" lvl="1" indent="-342900" eaLnBrk="0" hangingPunct="0">
              <a:lnSpc>
                <a:spcPct val="150000"/>
              </a:lnSpc>
              <a:spcBef>
                <a:spcPct val="20000"/>
              </a:spcBef>
              <a:buBlip>
                <a:blip r:embed="rId3"/>
              </a:buBlip>
              <a:defRPr/>
            </a:pPr>
            <a:r>
              <a:rPr lang="en-US" sz="2800" dirty="0" smtClean="0">
                <a:latin typeface="Arial" charset="0"/>
                <a:cs typeface="+mn-cs"/>
              </a:rPr>
              <a:t>Purpose – set priorities in programs for people with disabilities</a:t>
            </a:r>
          </a:p>
          <a:p>
            <a:pPr marL="1257300" lvl="2" indent="-342900" eaLnBrk="0" hangingPunct="0">
              <a:spcBef>
                <a:spcPct val="20000"/>
              </a:spcBef>
              <a:buBlip>
                <a:blip r:embed="rId3"/>
              </a:buBlip>
              <a:defRPr/>
            </a:pPr>
            <a:r>
              <a:rPr lang="en-US" sz="2800" dirty="0" smtClean="0">
                <a:latin typeface="Arial" charset="0"/>
                <a:cs typeface="+mn-cs"/>
              </a:rPr>
              <a:t>Capital improvements and engineering</a:t>
            </a:r>
          </a:p>
          <a:p>
            <a:pPr marL="1257300" lvl="2" indent="-342900" eaLnBrk="0" hangingPunct="0">
              <a:spcBef>
                <a:spcPct val="20000"/>
              </a:spcBef>
              <a:buBlip>
                <a:blip r:embed="rId3"/>
              </a:buBlip>
              <a:defRPr/>
            </a:pPr>
            <a:r>
              <a:rPr lang="en-US" sz="2800" dirty="0" smtClean="0">
                <a:latin typeface="Arial" charset="0"/>
                <a:cs typeface="+mn-cs"/>
              </a:rPr>
              <a:t>Diversity in employment initiative</a:t>
            </a:r>
          </a:p>
          <a:p>
            <a:pPr marL="1257300" lvl="2" indent="-342900" eaLnBrk="0" hangingPunct="0">
              <a:spcBef>
                <a:spcPct val="20000"/>
              </a:spcBef>
              <a:buBlip>
                <a:blip r:embed="rId3"/>
              </a:buBlip>
              <a:defRPr/>
            </a:pPr>
            <a:r>
              <a:rPr lang="en-US" sz="2800" dirty="0" smtClean="0">
                <a:latin typeface="Arial" charset="0"/>
                <a:cs typeface="+mn-cs"/>
              </a:rPr>
              <a:t>Raise disability awareness with supervisor aides</a:t>
            </a:r>
          </a:p>
          <a:p>
            <a:pPr marL="800100" lvl="1" indent="-342900" eaLnBrk="0" hangingPunct="0">
              <a:spcBef>
                <a:spcPct val="20000"/>
              </a:spcBef>
              <a:buBlip>
                <a:blip r:embed="rId3"/>
              </a:buBlip>
              <a:defRPr/>
            </a:pPr>
            <a:endParaRPr lang="en-US" sz="2800"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199447653"/>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a:t>
            </a:r>
            <a:endParaRPr lang="en-US" sz="2400" dirty="0" smtClean="0">
              <a:solidFill>
                <a:schemeClr val="tx1"/>
              </a:solidFill>
            </a:endParaRPr>
          </a:p>
        </p:txBody>
      </p:sp>
      <p:sp>
        <p:nvSpPr>
          <p:cNvPr id="3" name="TextBox 2"/>
          <p:cNvSpPr txBox="1"/>
          <p:nvPr/>
        </p:nvSpPr>
        <p:spPr>
          <a:xfrm>
            <a:off x="457200" y="1304924"/>
            <a:ext cx="8124825" cy="1040285"/>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Marin County, </a:t>
            </a:r>
            <a:r>
              <a:rPr lang="en-US" sz="2800" b="1" dirty="0" smtClean="0">
                <a:latin typeface="Arial" charset="0"/>
                <a:cs typeface="+mn-cs"/>
              </a:rPr>
              <a:t>CA </a:t>
            </a:r>
            <a:r>
              <a:rPr lang="en-US" sz="2800" b="1" dirty="0">
                <a:latin typeface="Arial" charset="0"/>
                <a:cs typeface="+mn-cs"/>
              </a:rPr>
              <a:t>Disability Access Program</a:t>
            </a:r>
          </a:p>
          <a:p>
            <a:pPr marL="800100" lvl="1" indent="-342900" eaLnBrk="0" hangingPunct="0">
              <a:spcBef>
                <a:spcPct val="20000"/>
              </a:spcBef>
              <a:buBlip>
                <a:blip r:embed="rId3"/>
              </a:buBlip>
              <a:defRPr/>
            </a:pPr>
            <a:r>
              <a:rPr lang="en-US" sz="2800" dirty="0" smtClean="0">
                <a:latin typeface="Arial" charset="0"/>
                <a:cs typeface="+mn-cs"/>
              </a:rPr>
              <a:t>Zip code level disability data spreadsheet</a:t>
            </a:r>
            <a:endParaRPr lang="en-US" sz="2800"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pic>
        <p:nvPicPr>
          <p:cNvPr id="2" name="Picture 1"/>
          <p:cNvPicPr>
            <a:picLocks noChangeAspect="1"/>
          </p:cNvPicPr>
          <p:nvPr/>
        </p:nvPicPr>
        <p:blipFill>
          <a:blip r:embed="rId5"/>
          <a:stretch>
            <a:fillRect/>
          </a:stretch>
        </p:blipFill>
        <p:spPr>
          <a:xfrm>
            <a:off x="104176" y="2345209"/>
            <a:ext cx="9016964" cy="3256562"/>
          </a:xfrm>
          <a:prstGeom prst="rect">
            <a:avLst/>
          </a:prstGeom>
        </p:spPr>
      </p:pic>
    </p:spTree>
    <p:extLst>
      <p:ext uri="{BB962C8B-B14F-4D97-AF65-F5344CB8AC3E}">
        <p14:creationId xmlns:p14="http://schemas.microsoft.com/office/powerpoint/2010/main" val="3440867126"/>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smtClean="0">
                <a:solidFill>
                  <a:schemeClr val="tx1"/>
                </a:solidFill>
              </a:rPr>
              <a:t>Product Use Results</a:t>
            </a:r>
            <a:endParaRPr lang="en-US" sz="2400" dirty="0" smtClean="0">
              <a:solidFill>
                <a:schemeClr val="tx1"/>
              </a:solidFill>
            </a:endParaRPr>
          </a:p>
        </p:txBody>
      </p:sp>
      <p:sp>
        <p:nvSpPr>
          <p:cNvPr id="3" name="TextBox 2"/>
          <p:cNvSpPr txBox="1"/>
          <p:nvPr/>
        </p:nvSpPr>
        <p:spPr>
          <a:xfrm>
            <a:off x="457200" y="1304924"/>
            <a:ext cx="8124825" cy="5219891"/>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Marin County, </a:t>
            </a:r>
            <a:r>
              <a:rPr lang="en-US" sz="2800" b="1" dirty="0" smtClean="0">
                <a:latin typeface="Arial" charset="0"/>
                <a:cs typeface="+mn-cs"/>
              </a:rPr>
              <a:t>CA </a:t>
            </a:r>
            <a:r>
              <a:rPr lang="en-US" sz="2800" b="1" dirty="0">
                <a:latin typeface="Arial" charset="0"/>
                <a:cs typeface="+mn-cs"/>
              </a:rPr>
              <a:t>Disability Access Program</a:t>
            </a:r>
          </a:p>
          <a:p>
            <a:pPr marL="800100" lvl="1" indent="-342900" eaLnBrk="0" hangingPunct="0">
              <a:lnSpc>
                <a:spcPct val="150000"/>
              </a:lnSpc>
              <a:spcBef>
                <a:spcPct val="20000"/>
              </a:spcBef>
              <a:buBlip>
                <a:blip r:embed="rId3"/>
              </a:buBlip>
              <a:defRPr/>
            </a:pPr>
            <a:r>
              <a:rPr lang="en-US" sz="2800" dirty="0">
                <a:latin typeface="Arial" charset="0"/>
                <a:cs typeface="+mn-cs"/>
              </a:rPr>
              <a:t>Capital improvements and </a:t>
            </a:r>
            <a:r>
              <a:rPr lang="en-US" sz="2800" dirty="0" smtClean="0">
                <a:latin typeface="Arial" charset="0"/>
                <a:cs typeface="+mn-cs"/>
              </a:rPr>
              <a:t>engineering</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Able </a:t>
            </a:r>
            <a:r>
              <a:rPr lang="en-US" sz="2800" dirty="0">
                <a:latin typeface="Arial" charset="0"/>
                <a:cs typeface="+mn-cs"/>
              </a:rPr>
              <a:t>to prioritize facility and pedestrian right of way </a:t>
            </a:r>
            <a:r>
              <a:rPr lang="en-US" sz="2800" dirty="0" smtClean="0">
                <a:latin typeface="Arial" charset="0"/>
                <a:cs typeface="+mn-cs"/>
              </a:rPr>
              <a:t>work</a:t>
            </a:r>
          </a:p>
          <a:p>
            <a:pPr marL="800100" lvl="1" indent="-342900" eaLnBrk="0" hangingPunct="0">
              <a:spcBef>
                <a:spcPct val="20000"/>
              </a:spcBef>
              <a:buBlip>
                <a:blip r:embed="rId3"/>
              </a:buBlip>
              <a:defRPr/>
            </a:pPr>
            <a:r>
              <a:rPr lang="en-US" sz="2800" dirty="0" smtClean="0">
                <a:latin typeface="Arial" charset="0"/>
                <a:cs typeface="+mn-cs"/>
              </a:rPr>
              <a:t>Diversity in employment initiative</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Internal processes show awareness</a:t>
            </a:r>
          </a:p>
          <a:p>
            <a:pPr marL="800100" lvl="1" indent="-342900" eaLnBrk="0" hangingPunct="0">
              <a:spcBef>
                <a:spcPct val="20000"/>
              </a:spcBef>
              <a:buBlip>
                <a:blip r:embed="rId3"/>
              </a:buBlip>
              <a:defRPr/>
            </a:pPr>
            <a:r>
              <a:rPr lang="en-US" sz="2800" dirty="0" smtClean="0">
                <a:latin typeface="Arial" charset="0"/>
                <a:cs typeface="+mn-cs"/>
              </a:rPr>
              <a:t>Raise disability awareness with supervisor aides</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Ongoing; hope for long-term impact</a:t>
            </a:r>
          </a:p>
          <a:p>
            <a:pPr marL="800100" lvl="1" indent="-342900" eaLnBrk="0" hangingPunct="0">
              <a:spcBef>
                <a:spcPct val="20000"/>
              </a:spcBef>
              <a:buBlip>
                <a:blip r:embed="rId3"/>
              </a:buBlip>
              <a:defRPr/>
            </a:pPr>
            <a:endParaRPr lang="en-US" sz="2800" dirty="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3917117255"/>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a:solidFill>
                  <a:schemeClr val="tx1"/>
                </a:solidFill>
              </a:rPr>
              <a:t>Product Use Results</a:t>
            </a:r>
            <a:endParaRPr lang="en-US" sz="2400" dirty="0" smtClean="0">
              <a:solidFill>
                <a:schemeClr val="tx1"/>
              </a:solidFill>
            </a:endParaRPr>
          </a:p>
        </p:txBody>
      </p:sp>
      <p:sp>
        <p:nvSpPr>
          <p:cNvPr id="3" name="TextBox 2"/>
          <p:cNvSpPr txBox="1"/>
          <p:nvPr/>
        </p:nvSpPr>
        <p:spPr>
          <a:xfrm>
            <a:off x="457200" y="1304924"/>
            <a:ext cx="8124825" cy="5262979"/>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Marin County, </a:t>
            </a:r>
            <a:r>
              <a:rPr lang="en-US" sz="2800" b="1" dirty="0" smtClean="0">
                <a:latin typeface="Arial" charset="0"/>
                <a:cs typeface="+mn-cs"/>
              </a:rPr>
              <a:t>CA </a:t>
            </a:r>
            <a:r>
              <a:rPr lang="en-US" sz="2800" b="1" dirty="0">
                <a:latin typeface="Arial" charset="0"/>
                <a:cs typeface="+mn-cs"/>
              </a:rPr>
              <a:t>Disability Access Program</a:t>
            </a:r>
          </a:p>
          <a:p>
            <a:pPr marL="800100" lvl="1" indent="-342900" eaLnBrk="0" hangingPunct="0">
              <a:lnSpc>
                <a:spcPct val="150000"/>
              </a:lnSpc>
              <a:spcBef>
                <a:spcPct val="20000"/>
              </a:spcBef>
              <a:buBlip>
                <a:blip r:embed="rId3"/>
              </a:buBlip>
              <a:defRPr/>
            </a:pPr>
            <a:r>
              <a:rPr lang="en-US" sz="2800" dirty="0" smtClean="0">
                <a:latin typeface="Arial" charset="0"/>
                <a:cs typeface="+mn-cs"/>
              </a:rPr>
              <a:t>Staff feels it is a success</a:t>
            </a:r>
          </a:p>
          <a:p>
            <a:pPr marL="1371600" lvl="2" indent="-457200" eaLnBrk="0" hangingPunct="0">
              <a:spcBef>
                <a:spcPct val="20000"/>
              </a:spcBef>
              <a:buFont typeface="Wingdings" panose="05000000000000000000" pitchFamily="2" charset="2"/>
              <a:buChar char="Ø"/>
              <a:defRPr/>
            </a:pPr>
            <a:r>
              <a:rPr lang="en-US" sz="2800" dirty="0" smtClean="0">
                <a:latin typeface="Arial" charset="0"/>
                <a:cs typeface="+mn-cs"/>
              </a:rPr>
              <a:t>“</a:t>
            </a:r>
            <a:r>
              <a:rPr lang="en-US" sz="2800" dirty="0">
                <a:latin typeface="Arial" charset="0"/>
                <a:cs typeface="+mn-cs"/>
              </a:rPr>
              <a:t>I have the spreadsheet taped right above my computer.  It’s the first thing I see everyday</a:t>
            </a:r>
            <a:r>
              <a:rPr lang="en-US" sz="2800" dirty="0" smtClean="0">
                <a:latin typeface="Arial" charset="0"/>
                <a:cs typeface="+mn-cs"/>
              </a:rPr>
              <a:t>.”</a:t>
            </a:r>
          </a:p>
          <a:p>
            <a:pPr marL="800100" lvl="1" indent="-342900" eaLnBrk="0" hangingPunct="0">
              <a:lnSpc>
                <a:spcPct val="150000"/>
              </a:lnSpc>
              <a:spcBef>
                <a:spcPct val="20000"/>
              </a:spcBef>
              <a:buBlip>
                <a:blip r:embed="rId3"/>
              </a:buBlip>
              <a:defRPr/>
            </a:pPr>
            <a:r>
              <a:rPr lang="en-US" sz="2800" dirty="0" smtClean="0">
                <a:latin typeface="Arial" charset="0"/>
                <a:cs typeface="+mn-cs"/>
              </a:rPr>
              <a:t>Successful attributes</a:t>
            </a:r>
          </a:p>
          <a:p>
            <a:pPr marL="1371600" lvl="2" indent="-457200" eaLnBrk="0" hangingPunct="0">
              <a:spcBef>
                <a:spcPct val="20000"/>
              </a:spcBef>
              <a:buFont typeface="Wingdings" panose="05000000000000000000" pitchFamily="2" charset="2"/>
              <a:buChar char="Ø"/>
              <a:defRPr/>
            </a:pPr>
            <a:r>
              <a:rPr lang="en-US" sz="2800" dirty="0">
                <a:latin typeface="Arial" charset="0"/>
              </a:rPr>
              <a:t>Needed </a:t>
            </a:r>
            <a:r>
              <a:rPr lang="en-US" sz="2800" dirty="0" smtClean="0">
                <a:latin typeface="Arial" charset="0"/>
                <a:cs typeface="+mn-cs"/>
              </a:rPr>
              <a:t>internal advocate with plan </a:t>
            </a:r>
            <a:r>
              <a:rPr lang="en-US" sz="2800" dirty="0">
                <a:latin typeface="Arial" charset="0"/>
                <a:cs typeface="+mn-cs"/>
              </a:rPr>
              <a:t>for </a:t>
            </a:r>
            <a:r>
              <a:rPr lang="en-US" sz="2800" dirty="0" smtClean="0">
                <a:latin typeface="Arial" charset="0"/>
                <a:cs typeface="+mn-cs"/>
              </a:rPr>
              <a:t>data</a:t>
            </a:r>
            <a:r>
              <a:rPr lang="en-US" sz="2800" dirty="0" smtClean="0">
                <a:latin typeface="Arial" charset="0"/>
              </a:rPr>
              <a:t>, </a:t>
            </a:r>
            <a:r>
              <a:rPr lang="en-US" sz="2800" dirty="0">
                <a:latin typeface="Arial" charset="0"/>
              </a:rPr>
              <a:t>external data expert, </a:t>
            </a:r>
            <a:r>
              <a:rPr lang="en-US" sz="2800" dirty="0" smtClean="0">
                <a:latin typeface="Arial" charset="0"/>
              </a:rPr>
              <a:t>and </a:t>
            </a:r>
            <a:r>
              <a:rPr lang="en-US" sz="2800" dirty="0">
                <a:latin typeface="Arial" charset="0"/>
              </a:rPr>
              <a:t>then let internal mechanisms work</a:t>
            </a:r>
          </a:p>
          <a:p>
            <a:pPr marL="800100" lvl="1" indent="-342900" eaLnBrk="0" hangingPunct="0">
              <a:spcBef>
                <a:spcPct val="20000"/>
              </a:spcBef>
              <a:buBlip>
                <a:blip r:embed="rId3"/>
              </a:buBlip>
              <a:defRPr/>
            </a:pPr>
            <a:endParaRPr lang="en-US" sz="2800" dirty="0">
              <a:latin typeface="Arial" charset="0"/>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spTree>
    <p:extLst>
      <p:ext uri="{BB962C8B-B14F-4D97-AF65-F5344CB8AC3E}">
        <p14:creationId xmlns:p14="http://schemas.microsoft.com/office/powerpoint/2010/main" val="996443746"/>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sz="3200" dirty="0">
                <a:solidFill>
                  <a:schemeClr val="tx1"/>
                </a:solidFill>
              </a:rPr>
              <a:t>Case Study</a:t>
            </a:r>
            <a:endParaRPr lang="en-US" sz="2400" dirty="0" smtClean="0">
              <a:solidFill>
                <a:schemeClr val="tx1"/>
              </a:solidFill>
            </a:endParaRPr>
          </a:p>
        </p:txBody>
      </p:sp>
      <p:sp>
        <p:nvSpPr>
          <p:cNvPr id="3" name="TextBox 2"/>
          <p:cNvSpPr txBox="1"/>
          <p:nvPr/>
        </p:nvSpPr>
        <p:spPr>
          <a:xfrm>
            <a:off x="457200" y="1304924"/>
            <a:ext cx="8124825" cy="4099584"/>
          </a:xfrm>
          <a:prstGeom prst="rect">
            <a:avLst/>
          </a:prstGeom>
          <a:noFill/>
        </p:spPr>
        <p:txBody>
          <a:bodyPr wrap="square">
            <a:spAutoFit/>
          </a:bodyPr>
          <a:lstStyle/>
          <a:p>
            <a:pPr marL="342900" indent="-342900" eaLnBrk="0" hangingPunct="0">
              <a:spcBef>
                <a:spcPct val="20000"/>
              </a:spcBef>
              <a:buBlip>
                <a:blip r:embed="rId3"/>
              </a:buBlip>
              <a:defRPr/>
            </a:pPr>
            <a:r>
              <a:rPr lang="en-US" sz="2800" b="1" dirty="0">
                <a:latin typeface="Arial" charset="0"/>
                <a:cs typeface="+mn-cs"/>
              </a:rPr>
              <a:t>Alameda County, </a:t>
            </a:r>
            <a:r>
              <a:rPr lang="en-US" sz="2800" b="1" dirty="0" smtClean="0">
                <a:latin typeface="Arial" charset="0"/>
                <a:cs typeface="+mn-cs"/>
              </a:rPr>
              <a:t>CA </a:t>
            </a:r>
            <a:r>
              <a:rPr lang="en-US" sz="2800" b="1" dirty="0">
                <a:latin typeface="Arial" charset="0"/>
                <a:cs typeface="+mn-cs"/>
              </a:rPr>
              <a:t>Department of Public Health</a:t>
            </a:r>
          </a:p>
          <a:p>
            <a:pPr marL="800100" lvl="1" indent="-342900" eaLnBrk="0" hangingPunct="0">
              <a:spcBef>
                <a:spcPct val="20000"/>
              </a:spcBef>
              <a:buBlip>
                <a:blip r:embed="rId3"/>
              </a:buBlip>
              <a:defRPr/>
            </a:pPr>
            <a:r>
              <a:rPr lang="en-US" sz="2800" dirty="0" smtClean="0">
                <a:latin typeface="Arial" charset="0"/>
                <a:cs typeface="+mn-cs"/>
              </a:rPr>
              <a:t>Low income areas, racially diverse; also </a:t>
            </a:r>
            <a:r>
              <a:rPr lang="en-US" sz="2800" dirty="0">
                <a:latin typeface="Arial" charset="0"/>
                <a:cs typeface="+mn-cs"/>
              </a:rPr>
              <a:t>home to UC </a:t>
            </a:r>
            <a:r>
              <a:rPr lang="en-US" sz="2800" dirty="0" smtClean="0">
                <a:latin typeface="Arial" charset="0"/>
                <a:cs typeface="+mn-cs"/>
              </a:rPr>
              <a:t>Berkeley; new </a:t>
            </a:r>
            <a:r>
              <a:rPr lang="en-US" sz="2800" dirty="0">
                <a:latin typeface="Arial" charset="0"/>
                <a:cs typeface="+mn-cs"/>
              </a:rPr>
              <a:t>high tech workers unable to afford housing </a:t>
            </a:r>
            <a:r>
              <a:rPr lang="en-US" sz="2800" dirty="0" smtClean="0">
                <a:latin typeface="Arial" charset="0"/>
                <a:cs typeface="+mn-cs"/>
              </a:rPr>
              <a:t>elsewhere in Bay</a:t>
            </a:r>
          </a:p>
          <a:p>
            <a:pPr marL="800100" lvl="1" indent="-342900" eaLnBrk="0" hangingPunct="0">
              <a:lnSpc>
                <a:spcPct val="150000"/>
              </a:lnSpc>
              <a:spcBef>
                <a:spcPct val="20000"/>
              </a:spcBef>
              <a:buBlip>
                <a:blip r:embed="rId3"/>
              </a:buBlip>
              <a:defRPr/>
            </a:pPr>
            <a:r>
              <a:rPr lang="en-US" sz="2800" dirty="0">
                <a:latin typeface="Arial" charset="0"/>
              </a:rPr>
              <a:t>County disability population rate is </a:t>
            </a:r>
            <a:r>
              <a:rPr lang="en-US" sz="2800" dirty="0" smtClean="0">
                <a:latin typeface="Arial" charset="0"/>
              </a:rPr>
              <a:t>9.5% </a:t>
            </a:r>
            <a:endParaRPr lang="en-US" sz="2800" dirty="0">
              <a:latin typeface="Arial" charset="0"/>
            </a:endParaRPr>
          </a:p>
          <a:p>
            <a:pPr marL="1257300" lvl="2" indent="-342900" eaLnBrk="0" hangingPunct="0">
              <a:spcBef>
                <a:spcPct val="20000"/>
              </a:spcBef>
              <a:buBlip>
                <a:blip r:embed="rId3"/>
              </a:buBlip>
              <a:defRPr/>
            </a:pPr>
            <a:r>
              <a:rPr lang="en-US" sz="2800" dirty="0">
                <a:latin typeface="Arial" charset="0"/>
              </a:rPr>
              <a:t>Lower than US rate </a:t>
            </a:r>
          </a:p>
          <a:p>
            <a:pPr marL="800100" lvl="1" indent="-342900" eaLnBrk="0" hangingPunct="0">
              <a:spcBef>
                <a:spcPct val="20000"/>
              </a:spcBef>
              <a:buBlip>
                <a:blip r:embed="rId3"/>
              </a:buBlip>
              <a:defRPr/>
            </a:pPr>
            <a:endParaRPr lang="en-US" sz="2800" dirty="0" smtClean="0">
              <a:latin typeface="Arial" charset="0"/>
              <a:cs typeface="+mn-cs"/>
            </a:endParaRPr>
          </a:p>
        </p:txBody>
      </p:sp>
      <p:pic>
        <p:nvPicPr>
          <p:cNvPr id="5" name="Picture 4" descr="logo.gif"/>
          <p:cNvPicPr>
            <a:picLocks noChangeAspect="1"/>
          </p:cNvPicPr>
          <p:nvPr/>
        </p:nvPicPr>
        <p:blipFill>
          <a:blip r:embed="rId4" cstate="print"/>
          <a:stretch>
            <a:fillRect/>
          </a:stretch>
        </p:blipFill>
        <p:spPr bwMode="auto">
          <a:xfrm>
            <a:off x="459015" y="5911184"/>
            <a:ext cx="1769835" cy="899191"/>
          </a:xfrm>
          <a:prstGeom prst="rect">
            <a:avLst/>
          </a:prstGeom>
          <a:noFill/>
          <a:ln w="9525">
            <a:noFill/>
            <a:miter lim="800000"/>
            <a:headEnd/>
            <a:tailEnd/>
          </a:ln>
        </p:spPr>
      </p:pic>
      <p:pic>
        <p:nvPicPr>
          <p:cNvPr id="2" name="Picture 1"/>
          <p:cNvPicPr>
            <a:picLocks noChangeAspect="1"/>
          </p:cNvPicPr>
          <p:nvPr/>
        </p:nvPicPr>
        <p:blipFill>
          <a:blip r:embed="rId5"/>
          <a:stretch>
            <a:fillRect/>
          </a:stretch>
        </p:blipFill>
        <p:spPr>
          <a:xfrm>
            <a:off x="5577840" y="4306090"/>
            <a:ext cx="2628900" cy="2444484"/>
          </a:xfrm>
          <a:prstGeom prst="rect">
            <a:avLst/>
          </a:prstGeom>
        </p:spPr>
      </p:pic>
    </p:spTree>
    <p:extLst>
      <p:ext uri="{BB962C8B-B14F-4D97-AF65-F5344CB8AC3E}">
        <p14:creationId xmlns:p14="http://schemas.microsoft.com/office/powerpoint/2010/main" val="605595106"/>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APHA template (4)">
  <a:themeElements>
    <a:clrScheme name="APHA template (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PHA template (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101572" tIns="50786" rIns="101572" bIns="50786"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101572" tIns="50786" rIns="101572" bIns="50786"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APHA template (4)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PHA template (4)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PHA template (4)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PHA template (4)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PHA template (4)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PHA template (4)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PHA template (4)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PHA template (4)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PHA template (4)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PHA template (4)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PHA template (4)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PHA template (4)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10152</TotalTime>
  <Words>3061</Words>
  <Application>Microsoft Office PowerPoint</Application>
  <PresentationFormat>Letter Paper (8.5x11 in)</PresentationFormat>
  <Paragraphs>223</Paragraphs>
  <Slides>31</Slides>
  <Notes>30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31</vt:i4>
      </vt:variant>
    </vt:vector>
  </HeadingPairs>
  <TitlesOfParts>
    <vt:vector size="38" baseType="lpstr">
      <vt:lpstr>Arial</vt:lpstr>
      <vt:lpstr>Arial Black</vt:lpstr>
      <vt:lpstr>Calibri</vt:lpstr>
      <vt:lpstr>Times New Roman</vt:lpstr>
      <vt:lpstr>Wingdings</vt:lpstr>
      <vt:lpstr>APHA template (4)</vt:lpstr>
      <vt:lpstr>Custom Design</vt:lpstr>
      <vt:lpstr>StatsRRTC State of the Science Conference February 13, 2017 Washington, DC</vt:lpstr>
      <vt:lpstr>Overall Project</vt:lpstr>
      <vt:lpstr>Project</vt:lpstr>
      <vt:lpstr>Case Study</vt:lpstr>
      <vt:lpstr>Project</vt:lpstr>
      <vt:lpstr>Product</vt:lpstr>
      <vt:lpstr>Product Use Results</vt:lpstr>
      <vt:lpstr>Product Use Results</vt:lpstr>
      <vt:lpstr>Case Study</vt:lpstr>
      <vt:lpstr>Project</vt:lpstr>
      <vt:lpstr>Project</vt:lpstr>
      <vt:lpstr>Product</vt:lpstr>
      <vt:lpstr>Product Use Results</vt:lpstr>
      <vt:lpstr>Case Study</vt:lpstr>
      <vt:lpstr>Product</vt:lpstr>
      <vt:lpstr>Product</vt:lpstr>
      <vt:lpstr>Product</vt:lpstr>
      <vt:lpstr>Product Use Results</vt:lpstr>
      <vt:lpstr>Product Use Results</vt:lpstr>
      <vt:lpstr>Product Use Results</vt:lpstr>
      <vt:lpstr>Product Use Results</vt:lpstr>
      <vt:lpstr>Case Study</vt:lpstr>
      <vt:lpstr>Project</vt:lpstr>
      <vt:lpstr>Product</vt:lpstr>
      <vt:lpstr>Product</vt:lpstr>
      <vt:lpstr>Product</vt:lpstr>
      <vt:lpstr>Product</vt:lpstr>
      <vt:lpstr>Product Use Results</vt:lpstr>
      <vt:lpstr>Product Use Results</vt:lpstr>
      <vt:lpstr>Conclusions</vt:lpstr>
      <vt:lpstr>For More Information, Contact</vt:lpstr>
    </vt:vector>
  </TitlesOfParts>
  <Company>InfoUse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 Center State of the Science Conference   Washington DC, Friday 27 April, 2007</dc:title>
  <dc:creator>Lewis Kraus</dc:creator>
  <cp:lastModifiedBy>Lewis Kraus</cp:lastModifiedBy>
  <cp:revision>289</cp:revision>
  <cp:lastPrinted>2008-10-15T18:40:27Z</cp:lastPrinted>
  <dcterms:created xsi:type="dcterms:W3CDTF">2007-04-12T16:27:32Z</dcterms:created>
  <dcterms:modified xsi:type="dcterms:W3CDTF">2017-01-27T01:14:29Z</dcterms:modified>
</cp:coreProperties>
</file>