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96" r:id="rId2"/>
    <p:sldId id="327" r:id="rId3"/>
    <p:sldId id="319" r:id="rId4"/>
    <p:sldId id="313" r:id="rId5"/>
    <p:sldId id="314" r:id="rId6"/>
    <p:sldId id="300" r:id="rId7"/>
    <p:sldId id="315" r:id="rId8"/>
    <p:sldId id="320" r:id="rId9"/>
    <p:sldId id="323" r:id="rId10"/>
    <p:sldId id="318" r:id="rId11"/>
    <p:sldId id="310" r:id="rId12"/>
    <p:sldId id="321" r:id="rId13"/>
    <p:sldId id="322" r:id="rId14"/>
    <p:sldId id="317" r:id="rId15"/>
    <p:sldId id="324" r:id="rId16"/>
    <p:sldId id="325" r:id="rId17"/>
    <p:sldId id="316" r:id="rId18"/>
    <p:sldId id="308" r:id="rId19"/>
    <p:sldId id="294" r:id="rId20"/>
    <p:sldId id="309" r:id="rId21"/>
  </p:sldIdLst>
  <p:sldSz cx="9144000" cy="6858000" type="screen4x3"/>
  <p:notesSz cx="6997700" cy="9271000"/>
  <p:custDataLst>
    <p:tags r:id="rId24"/>
  </p:custDataLst>
  <p:defaultTextStyle>
    <a:defPPr>
      <a:defRPr lang="en-US"/>
    </a:defPPr>
    <a:lvl1pPr algn="l" rtl="0" eaLnBrk="0" fontAlgn="base" hangingPunct="0">
      <a:spcBef>
        <a:spcPct val="50000"/>
      </a:spcBef>
      <a:spcAft>
        <a:spcPct val="0"/>
      </a:spcAft>
      <a:defRPr sz="1200" b="1" kern="1200">
        <a:solidFill>
          <a:schemeClr val="bg2"/>
        </a:solidFill>
        <a:latin typeface="Arial" charset="0"/>
        <a:ea typeface="+mn-ea"/>
        <a:cs typeface="+mn-cs"/>
      </a:defRPr>
    </a:lvl1pPr>
    <a:lvl2pPr marL="457200" algn="l" rtl="0" eaLnBrk="0" fontAlgn="base" hangingPunct="0">
      <a:spcBef>
        <a:spcPct val="50000"/>
      </a:spcBef>
      <a:spcAft>
        <a:spcPct val="0"/>
      </a:spcAft>
      <a:defRPr sz="1200" b="1" kern="1200">
        <a:solidFill>
          <a:schemeClr val="bg2"/>
        </a:solidFill>
        <a:latin typeface="Arial" charset="0"/>
        <a:ea typeface="+mn-ea"/>
        <a:cs typeface="+mn-cs"/>
      </a:defRPr>
    </a:lvl2pPr>
    <a:lvl3pPr marL="914400" algn="l" rtl="0" eaLnBrk="0" fontAlgn="base" hangingPunct="0">
      <a:spcBef>
        <a:spcPct val="50000"/>
      </a:spcBef>
      <a:spcAft>
        <a:spcPct val="0"/>
      </a:spcAft>
      <a:defRPr sz="1200" b="1" kern="1200">
        <a:solidFill>
          <a:schemeClr val="bg2"/>
        </a:solidFill>
        <a:latin typeface="Arial" charset="0"/>
        <a:ea typeface="+mn-ea"/>
        <a:cs typeface="+mn-cs"/>
      </a:defRPr>
    </a:lvl3pPr>
    <a:lvl4pPr marL="1371600" algn="l" rtl="0" eaLnBrk="0" fontAlgn="base" hangingPunct="0">
      <a:spcBef>
        <a:spcPct val="50000"/>
      </a:spcBef>
      <a:spcAft>
        <a:spcPct val="0"/>
      </a:spcAft>
      <a:defRPr sz="1200" b="1" kern="1200">
        <a:solidFill>
          <a:schemeClr val="bg2"/>
        </a:solidFill>
        <a:latin typeface="Arial" charset="0"/>
        <a:ea typeface="+mn-ea"/>
        <a:cs typeface="+mn-cs"/>
      </a:defRPr>
    </a:lvl4pPr>
    <a:lvl5pPr marL="1828800" algn="l" rtl="0" eaLnBrk="0" fontAlgn="base" hangingPunct="0">
      <a:spcBef>
        <a:spcPct val="50000"/>
      </a:spcBef>
      <a:spcAft>
        <a:spcPct val="0"/>
      </a:spcAft>
      <a:defRPr sz="1200" b="1" kern="1200">
        <a:solidFill>
          <a:schemeClr val="bg2"/>
        </a:solidFill>
        <a:latin typeface="Arial" charset="0"/>
        <a:ea typeface="+mn-ea"/>
        <a:cs typeface="+mn-cs"/>
      </a:defRPr>
    </a:lvl5pPr>
    <a:lvl6pPr marL="2286000" algn="l" defTabSz="914400" rtl="0" eaLnBrk="1" latinLnBrk="0" hangingPunct="1">
      <a:defRPr sz="1200" b="1" kern="1200">
        <a:solidFill>
          <a:schemeClr val="bg2"/>
        </a:solidFill>
        <a:latin typeface="Arial" charset="0"/>
        <a:ea typeface="+mn-ea"/>
        <a:cs typeface="+mn-cs"/>
      </a:defRPr>
    </a:lvl6pPr>
    <a:lvl7pPr marL="2743200" algn="l" defTabSz="914400" rtl="0" eaLnBrk="1" latinLnBrk="0" hangingPunct="1">
      <a:defRPr sz="1200" b="1" kern="1200">
        <a:solidFill>
          <a:schemeClr val="bg2"/>
        </a:solidFill>
        <a:latin typeface="Arial" charset="0"/>
        <a:ea typeface="+mn-ea"/>
        <a:cs typeface="+mn-cs"/>
      </a:defRPr>
    </a:lvl7pPr>
    <a:lvl8pPr marL="3200400" algn="l" defTabSz="914400" rtl="0" eaLnBrk="1" latinLnBrk="0" hangingPunct="1">
      <a:defRPr sz="1200" b="1" kern="1200">
        <a:solidFill>
          <a:schemeClr val="bg2"/>
        </a:solidFill>
        <a:latin typeface="Arial" charset="0"/>
        <a:ea typeface="+mn-ea"/>
        <a:cs typeface="+mn-cs"/>
      </a:defRPr>
    </a:lvl8pPr>
    <a:lvl9pPr marL="3657600" algn="l" defTabSz="914400" rtl="0" eaLnBrk="1" latinLnBrk="0" hangingPunct="1">
      <a:defRPr sz="1200" b="1"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ittel" initials="JL" lastIdx="9" clrIdx="0">
    <p:extLst>
      <p:ext uri="{19B8F6BF-5375-455C-9EA6-DF929625EA0E}">
        <p15:presenceInfo xmlns:p15="http://schemas.microsoft.com/office/powerpoint/2012/main" userId="S-1-5-21-484763869-796845957-839522115-17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FFCC00"/>
    <a:srgbClr val="F80E62"/>
    <a:srgbClr val="FFFF81"/>
    <a:srgbClr val="00FF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3294" autoAdjust="0"/>
  </p:normalViewPr>
  <p:slideViewPr>
    <p:cSldViewPr snapToGrid="0">
      <p:cViewPr varScale="1">
        <p:scale>
          <a:sx n="69" d="100"/>
          <a:sy n="69" d="100"/>
        </p:scale>
        <p:origin x="1886" y="62"/>
      </p:cViewPr>
      <p:guideLst>
        <p:guide orient="horz" pos="2160"/>
        <p:guide pos="2880"/>
      </p:guideLst>
    </p:cSldViewPr>
  </p:slideViewPr>
  <p:outlineViewPr>
    <p:cViewPr>
      <p:scale>
        <a:sx n="33" d="100"/>
        <a:sy n="33" d="100"/>
      </p:scale>
      <p:origin x="42"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3" d="100"/>
          <a:sy n="53" d="100"/>
        </p:scale>
        <p:origin x="2898" y="90"/>
      </p:cViewPr>
      <p:guideLst>
        <p:guide orient="horz" pos="2919"/>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Incidence rate ratio for an additional year of employment</a:t>
            </a:r>
          </a:p>
          <a:p>
            <a:pPr>
              <a:defRPr/>
            </a:pPr>
            <a:r>
              <a:rPr lang="en-US"/>
              <a:t>(during the first six full calendar years after closure)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Closed with Employment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Employment</c:v>
                </c:pt>
                <c:pt idx="1">
                  <c:v>SGA Employment</c:v>
                </c:pt>
              </c:strCache>
            </c:strRef>
          </c:cat>
          <c:val>
            <c:numRef>
              <c:f>Sheet1!$B$2:$B$3</c:f>
              <c:numCache>
                <c:formatCode>0.00</c:formatCode>
                <c:ptCount val="2"/>
                <c:pt idx="0">
                  <c:v>1.34</c:v>
                </c:pt>
                <c:pt idx="1">
                  <c:v>1.484</c:v>
                </c:pt>
              </c:numCache>
            </c:numRef>
          </c:val>
        </c:ser>
        <c:ser>
          <c:idx val="1"/>
          <c:order val="1"/>
          <c:tx>
            <c:strRef>
              <c:f>Sheet1!$C$1</c:f>
              <c:strCache>
                <c:ptCount val="1"/>
                <c:pt idx="0">
                  <c:v>Closed without Employment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Employment</c:v>
                </c:pt>
                <c:pt idx="1">
                  <c:v>SGA Employment</c:v>
                </c:pt>
              </c:strCache>
            </c:strRef>
          </c:cat>
          <c:val>
            <c:numRef>
              <c:f>Sheet1!$C$2:$C$3</c:f>
              <c:numCache>
                <c:formatCode>0.00</c:formatCode>
                <c:ptCount val="2"/>
                <c:pt idx="0">
                  <c:v>0.745</c:v>
                </c:pt>
                <c:pt idx="1">
                  <c:v>0.67100000000000004</c:v>
                </c:pt>
              </c:numCache>
            </c:numRef>
          </c:val>
        </c:ser>
        <c:dLbls>
          <c:dLblPos val="inEnd"/>
          <c:showLegendKey val="0"/>
          <c:showVal val="1"/>
          <c:showCatName val="0"/>
          <c:showSerName val="0"/>
          <c:showPercent val="0"/>
          <c:showBubbleSize val="0"/>
        </c:dLbls>
        <c:gapWidth val="219"/>
        <c:overlap val="-27"/>
        <c:axId val="115773656"/>
        <c:axId val="115774440"/>
      </c:barChart>
      <c:catAx>
        <c:axId val="11577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74440"/>
        <c:crosses val="autoZero"/>
        <c:auto val="1"/>
        <c:lblAlgn val="ctr"/>
        <c:lblOffset val="100"/>
        <c:noMultiLvlLbl val="0"/>
      </c:catAx>
      <c:valAx>
        <c:axId val="115774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Incidence rate ratio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73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Incidence rate ratio for an additional month of benefit suspension/termination</a:t>
            </a:r>
          </a:p>
          <a:p>
            <a:pPr>
              <a:defRPr/>
            </a:pPr>
            <a:r>
              <a:rPr lang="en-US"/>
              <a:t>(during the first seven calendar years after closure)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Closed with Employment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SSDI</c:v>
                </c:pt>
                <c:pt idx="1">
                  <c:v>SSI</c:v>
                </c:pt>
              </c:strCache>
            </c:strRef>
          </c:cat>
          <c:val>
            <c:numRef>
              <c:f>Sheet1!$B$2:$B$3</c:f>
              <c:numCache>
                <c:formatCode>0.00</c:formatCode>
                <c:ptCount val="2"/>
                <c:pt idx="0">
                  <c:v>3.41</c:v>
                </c:pt>
                <c:pt idx="1">
                  <c:v>3.1779999999999999</c:v>
                </c:pt>
              </c:numCache>
            </c:numRef>
          </c:val>
        </c:ser>
        <c:ser>
          <c:idx val="1"/>
          <c:order val="1"/>
          <c:tx>
            <c:strRef>
              <c:f>Sheet1!$C$1</c:f>
              <c:strCache>
                <c:ptCount val="1"/>
                <c:pt idx="0">
                  <c:v>Closed without Employment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SSDI</c:v>
                </c:pt>
                <c:pt idx="1">
                  <c:v>SSI</c:v>
                </c:pt>
              </c:strCache>
            </c:strRef>
          </c:cat>
          <c:val>
            <c:numRef>
              <c:f>Sheet1!$C$2:$C$3</c:f>
              <c:numCache>
                <c:formatCode>0.00</c:formatCode>
                <c:ptCount val="2"/>
                <c:pt idx="0">
                  <c:v>0.747</c:v>
                </c:pt>
                <c:pt idx="1">
                  <c:v>0.999</c:v>
                </c:pt>
              </c:numCache>
            </c:numRef>
          </c:val>
        </c:ser>
        <c:dLbls>
          <c:dLblPos val="inEnd"/>
          <c:showLegendKey val="0"/>
          <c:showVal val="1"/>
          <c:showCatName val="0"/>
          <c:showSerName val="0"/>
          <c:showPercent val="0"/>
          <c:showBubbleSize val="0"/>
        </c:dLbls>
        <c:gapWidth val="219"/>
        <c:overlap val="-27"/>
        <c:axId val="115775616"/>
        <c:axId val="115776008"/>
      </c:barChart>
      <c:catAx>
        <c:axId val="11577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76008"/>
        <c:crosses val="autoZero"/>
        <c:auto val="1"/>
        <c:lblAlgn val="ctr"/>
        <c:lblOffset val="100"/>
        <c:noMultiLvlLbl val="0"/>
      </c:catAx>
      <c:valAx>
        <c:axId val="115776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Incidence rate ratio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7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Odds ratio for new benefit receipt (within seven calendar years after closure)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Closed with Employment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SSDI</c:v>
                </c:pt>
                <c:pt idx="1">
                  <c:v>SSI</c:v>
                </c:pt>
              </c:strCache>
            </c:strRef>
          </c:cat>
          <c:val>
            <c:numRef>
              <c:f>Sheet1!$B$2:$B$3</c:f>
              <c:numCache>
                <c:formatCode>0.00</c:formatCode>
                <c:ptCount val="2"/>
                <c:pt idx="0">
                  <c:v>1.1859999999999999</c:v>
                </c:pt>
                <c:pt idx="1">
                  <c:v>0.874</c:v>
                </c:pt>
              </c:numCache>
            </c:numRef>
          </c:val>
        </c:ser>
        <c:ser>
          <c:idx val="1"/>
          <c:order val="1"/>
          <c:tx>
            <c:strRef>
              <c:f>Sheet1!$C$1</c:f>
              <c:strCache>
                <c:ptCount val="1"/>
                <c:pt idx="0">
                  <c:v>Closed without Employment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SSDI</c:v>
                </c:pt>
                <c:pt idx="1">
                  <c:v>SSI</c:v>
                </c:pt>
              </c:strCache>
            </c:strRef>
          </c:cat>
          <c:val>
            <c:numRef>
              <c:f>Sheet1!$C$2:$C$3</c:f>
              <c:numCache>
                <c:formatCode>0.00</c:formatCode>
                <c:ptCount val="2"/>
                <c:pt idx="0">
                  <c:v>1.073</c:v>
                </c:pt>
                <c:pt idx="1">
                  <c:v>1.3720000000000001</c:v>
                </c:pt>
              </c:numCache>
            </c:numRef>
          </c:val>
        </c:ser>
        <c:dLbls>
          <c:dLblPos val="inEnd"/>
          <c:showLegendKey val="0"/>
          <c:showVal val="1"/>
          <c:showCatName val="0"/>
          <c:showSerName val="0"/>
          <c:showPercent val="0"/>
          <c:showBubbleSize val="0"/>
        </c:dLbls>
        <c:gapWidth val="219"/>
        <c:overlap val="-27"/>
        <c:axId val="115776792"/>
        <c:axId val="249592912"/>
      </c:barChart>
      <c:catAx>
        <c:axId val="11577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9592912"/>
        <c:crosses val="autoZero"/>
        <c:auto val="1"/>
        <c:lblAlgn val="ctr"/>
        <c:lblOffset val="100"/>
        <c:noMultiLvlLbl val="0"/>
      </c:catAx>
      <c:valAx>
        <c:axId val="24959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Odds ratio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7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8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p:cNvSpPr>
            <a:spLocks noGrp="1" noRot="1" noChangeAspect="1" noChangeArrowheads="1" noTextEdit="1"/>
          </p:cNvSpPr>
          <p:nvPr>
            <p:ph type="sldImg" idx="2"/>
          </p:nvPr>
        </p:nvSpPr>
        <p:spPr bwMode="auto">
          <a:xfrm>
            <a:off x="1050925" y="698500"/>
            <a:ext cx="4749800" cy="3562350"/>
          </a:xfrm>
          <a:prstGeom prst="rect">
            <a:avLst/>
          </a:prstGeom>
          <a:noFill/>
          <a:ln w="12700">
            <a:solidFill>
              <a:schemeClr val="tx1"/>
            </a:solidFill>
            <a:miter lim="800000"/>
            <a:headEnd/>
            <a:tailEnd/>
          </a:ln>
        </p:spPr>
      </p:sp>
      <p:sp>
        <p:nvSpPr>
          <p:cNvPr id="2059" name="Rectangle 11"/>
          <p:cNvSpPr>
            <a:spLocks noGrp="1" noChangeArrowheads="1"/>
          </p:cNvSpPr>
          <p:nvPr>
            <p:ph type="sldNum" sz="quarter" idx="5"/>
          </p:nvPr>
        </p:nvSpPr>
        <p:spPr bwMode="auto">
          <a:xfrm>
            <a:off x="3263900" y="8550275"/>
            <a:ext cx="730250" cy="508000"/>
          </a:xfrm>
          <a:prstGeom prst="rect">
            <a:avLst/>
          </a:prstGeom>
          <a:noFill/>
          <a:ln w="9525">
            <a:noFill/>
            <a:miter lim="800000"/>
            <a:headEnd/>
            <a:tailEnd/>
          </a:ln>
          <a:effectLst/>
        </p:spPr>
        <p:txBody>
          <a:bodyPr vert="horz" wrap="square" lIns="92707" tIns="46354" rIns="92707" bIns="46354" numCol="1" anchor="ctr" anchorCtr="0" compatLnSpc="1">
            <a:prstTxWarp prst="textNoShape">
              <a:avLst/>
            </a:prstTxWarp>
          </a:bodyPr>
          <a:lstStyle>
            <a:lvl1pPr algn="r" defTabSz="927100">
              <a:spcBef>
                <a:spcPct val="0"/>
              </a:spcBef>
              <a:defRPr sz="1400" b="0">
                <a:solidFill>
                  <a:schemeClr val="tx1"/>
                </a:solidFill>
                <a:latin typeface="Times New Roman" charset="0"/>
              </a:defRPr>
            </a:lvl1pPr>
          </a:lstStyle>
          <a:p>
            <a:pPr>
              <a:defRPr/>
            </a:pPr>
            <a:fld id="{A2EC10AC-6804-4420-81E7-A8E1421417D7}" type="slidenum">
              <a:rPr lang="en-US"/>
              <a:pPr>
                <a:defRPr/>
              </a:pPr>
              <a:t>‹#›</a:t>
            </a:fld>
            <a:endParaRPr lang="en-US" dirty="0"/>
          </a:p>
        </p:txBody>
      </p:sp>
      <p:sp>
        <p:nvSpPr>
          <p:cNvPr id="2060" name="Rectangle 12"/>
          <p:cNvSpPr>
            <a:spLocks noGrp="1" noChangeArrowheads="1"/>
          </p:cNvSpPr>
          <p:nvPr>
            <p:ph type="body" sz="quarter" idx="3"/>
          </p:nvPr>
        </p:nvSpPr>
        <p:spPr bwMode="auto">
          <a:xfrm>
            <a:off x="922338" y="4433888"/>
            <a:ext cx="5153025" cy="4124325"/>
          </a:xfrm>
          <a:prstGeom prst="rect">
            <a:avLst/>
          </a:prstGeom>
          <a:noFill/>
          <a:ln w="12700">
            <a:noFill/>
            <a:miter lim="800000"/>
            <a:headEnd type="none" w="sm" len="sm"/>
            <a:tailEnd type="none" w="sm" len="sm"/>
          </a:ln>
          <a:effectLst/>
        </p:spPr>
        <p:txBody>
          <a:bodyPr vert="horz" wrap="square" lIns="92707" tIns="46354" rIns="92707" bIns="463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549034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a:t>
            </a:fld>
            <a:endParaRPr lang="en-US" dirty="0"/>
          </a:p>
        </p:txBody>
      </p:sp>
    </p:spTree>
    <p:extLst>
      <p:ext uri="{BB962C8B-B14F-4D97-AF65-F5344CB8AC3E}">
        <p14:creationId xmlns:p14="http://schemas.microsoft.com/office/powerpoint/2010/main" val="178367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10</a:t>
            </a:fld>
            <a:endParaRPr lang="en-US" dirty="0"/>
          </a:p>
        </p:txBody>
      </p:sp>
    </p:spTree>
    <p:extLst>
      <p:ext uri="{BB962C8B-B14F-4D97-AF65-F5344CB8AC3E}">
        <p14:creationId xmlns:p14="http://schemas.microsoft.com/office/powerpoint/2010/main" val="296158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11</a:t>
            </a:fld>
            <a:endParaRPr lang="en-US" dirty="0"/>
          </a:p>
        </p:txBody>
      </p:sp>
    </p:spTree>
    <p:extLst>
      <p:ext uri="{BB962C8B-B14F-4D97-AF65-F5344CB8AC3E}">
        <p14:creationId xmlns:p14="http://schemas.microsoft.com/office/powerpoint/2010/main" val="116091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12</a:t>
            </a:fld>
            <a:endParaRPr lang="en-US" dirty="0"/>
          </a:p>
        </p:txBody>
      </p:sp>
    </p:spTree>
    <p:extLst>
      <p:ext uri="{BB962C8B-B14F-4D97-AF65-F5344CB8AC3E}">
        <p14:creationId xmlns:p14="http://schemas.microsoft.com/office/powerpoint/2010/main" val="294657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13</a:t>
            </a:fld>
            <a:endParaRPr lang="en-US" dirty="0"/>
          </a:p>
        </p:txBody>
      </p:sp>
    </p:spTree>
    <p:extLst>
      <p:ext uri="{BB962C8B-B14F-4D97-AF65-F5344CB8AC3E}">
        <p14:creationId xmlns:p14="http://schemas.microsoft.com/office/powerpoint/2010/main" val="261312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14</a:t>
            </a:fld>
            <a:endParaRPr lang="en-US" dirty="0"/>
          </a:p>
        </p:txBody>
      </p:sp>
    </p:spTree>
    <p:extLst>
      <p:ext uri="{BB962C8B-B14F-4D97-AF65-F5344CB8AC3E}">
        <p14:creationId xmlns:p14="http://schemas.microsoft.com/office/powerpoint/2010/main" val="242909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15</a:t>
            </a:fld>
            <a:endParaRPr lang="en-US" dirty="0"/>
          </a:p>
        </p:txBody>
      </p:sp>
    </p:spTree>
    <p:extLst>
      <p:ext uri="{BB962C8B-B14F-4D97-AF65-F5344CB8AC3E}">
        <p14:creationId xmlns:p14="http://schemas.microsoft.com/office/powerpoint/2010/main" val="632941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16</a:t>
            </a:fld>
            <a:endParaRPr lang="en-US" dirty="0"/>
          </a:p>
        </p:txBody>
      </p:sp>
    </p:spTree>
    <p:extLst>
      <p:ext uri="{BB962C8B-B14F-4D97-AF65-F5344CB8AC3E}">
        <p14:creationId xmlns:p14="http://schemas.microsoft.com/office/powerpoint/2010/main" val="41516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17</a:t>
            </a:fld>
            <a:endParaRPr lang="en-US" dirty="0"/>
          </a:p>
        </p:txBody>
      </p:sp>
    </p:spTree>
    <p:extLst>
      <p:ext uri="{BB962C8B-B14F-4D97-AF65-F5344CB8AC3E}">
        <p14:creationId xmlns:p14="http://schemas.microsoft.com/office/powerpoint/2010/main" val="367823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18</a:t>
            </a:fld>
            <a:endParaRPr lang="en-US" dirty="0"/>
          </a:p>
        </p:txBody>
      </p:sp>
    </p:spTree>
    <p:extLst>
      <p:ext uri="{BB962C8B-B14F-4D97-AF65-F5344CB8AC3E}">
        <p14:creationId xmlns:p14="http://schemas.microsoft.com/office/powerpoint/2010/main" val="355996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19</a:t>
            </a:fld>
            <a:endParaRPr lang="en-US" dirty="0"/>
          </a:p>
        </p:txBody>
      </p:sp>
    </p:spTree>
    <p:extLst>
      <p:ext uri="{BB962C8B-B14F-4D97-AF65-F5344CB8AC3E}">
        <p14:creationId xmlns:p14="http://schemas.microsoft.com/office/powerpoint/2010/main" val="167943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2</a:t>
            </a:fld>
            <a:endParaRPr lang="en-US" dirty="0"/>
          </a:p>
        </p:txBody>
      </p:sp>
    </p:spTree>
    <p:extLst>
      <p:ext uri="{BB962C8B-B14F-4D97-AF65-F5344CB8AC3E}">
        <p14:creationId xmlns:p14="http://schemas.microsoft.com/office/powerpoint/2010/main" val="278453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20</a:t>
            </a:fld>
            <a:endParaRPr lang="en-US" dirty="0"/>
          </a:p>
        </p:txBody>
      </p:sp>
    </p:spTree>
    <p:extLst>
      <p:ext uri="{BB962C8B-B14F-4D97-AF65-F5344CB8AC3E}">
        <p14:creationId xmlns:p14="http://schemas.microsoft.com/office/powerpoint/2010/main" val="359398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3</a:t>
            </a:fld>
            <a:endParaRPr lang="en-US" dirty="0"/>
          </a:p>
        </p:txBody>
      </p:sp>
    </p:spTree>
    <p:extLst>
      <p:ext uri="{BB962C8B-B14F-4D97-AF65-F5344CB8AC3E}">
        <p14:creationId xmlns:p14="http://schemas.microsoft.com/office/powerpoint/2010/main" val="68547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4</a:t>
            </a:fld>
            <a:endParaRPr lang="en-US" dirty="0"/>
          </a:p>
        </p:txBody>
      </p:sp>
    </p:spTree>
    <p:extLst>
      <p:ext uri="{BB962C8B-B14F-4D97-AF65-F5344CB8AC3E}">
        <p14:creationId xmlns:p14="http://schemas.microsoft.com/office/powerpoint/2010/main" val="331248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5</a:t>
            </a:fld>
            <a:endParaRPr lang="en-US" dirty="0"/>
          </a:p>
        </p:txBody>
      </p:sp>
    </p:spTree>
    <p:extLst>
      <p:ext uri="{BB962C8B-B14F-4D97-AF65-F5344CB8AC3E}">
        <p14:creationId xmlns:p14="http://schemas.microsoft.com/office/powerpoint/2010/main" val="51981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6</a:t>
            </a:fld>
            <a:endParaRPr lang="en-US" dirty="0"/>
          </a:p>
        </p:txBody>
      </p:sp>
    </p:spTree>
    <p:extLst>
      <p:ext uri="{BB962C8B-B14F-4D97-AF65-F5344CB8AC3E}">
        <p14:creationId xmlns:p14="http://schemas.microsoft.com/office/powerpoint/2010/main" val="100743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7</a:t>
            </a:fld>
            <a:endParaRPr lang="en-US" dirty="0"/>
          </a:p>
        </p:txBody>
      </p:sp>
    </p:spTree>
    <p:extLst>
      <p:ext uri="{BB962C8B-B14F-4D97-AF65-F5344CB8AC3E}">
        <p14:creationId xmlns:p14="http://schemas.microsoft.com/office/powerpoint/2010/main" val="195078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8</a:t>
            </a:fld>
            <a:endParaRPr lang="en-US" dirty="0"/>
          </a:p>
        </p:txBody>
      </p:sp>
    </p:spTree>
    <p:extLst>
      <p:ext uri="{BB962C8B-B14F-4D97-AF65-F5344CB8AC3E}">
        <p14:creationId xmlns:p14="http://schemas.microsoft.com/office/powerpoint/2010/main" val="94982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EC10AC-6804-4420-81E7-A8E1421417D7}" type="slidenum">
              <a:rPr lang="en-US" smtClean="0"/>
              <a:pPr>
                <a:defRPr/>
              </a:pPr>
              <a:t>9</a:t>
            </a:fld>
            <a:endParaRPr lang="en-US" dirty="0"/>
          </a:p>
        </p:txBody>
      </p:sp>
    </p:spTree>
    <p:extLst>
      <p:ext uri="{BB962C8B-B14F-4D97-AF65-F5344CB8AC3E}">
        <p14:creationId xmlns:p14="http://schemas.microsoft.com/office/powerpoint/2010/main" val="420764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685800" y="1725613"/>
            <a:ext cx="7772400" cy="1190625"/>
          </a:xfrm>
          <a:effectLst/>
        </p:spPr>
        <p:txBody>
          <a:bodyPr>
            <a:spAutoFit/>
          </a:bodyPr>
          <a:lstStyle>
            <a:lvl1pPr>
              <a:defRPr>
                <a:solidFill>
                  <a:schemeClr val="bg2"/>
                </a:solidFill>
              </a:defRPr>
            </a:lvl1pPr>
          </a:lstStyle>
          <a:p>
            <a:r>
              <a:rPr lang="en-US" smtClean="0"/>
              <a:t>Click to edit Master title style</a:t>
            </a:r>
            <a:endParaRPr lang="en-US" dirty="0"/>
          </a:p>
        </p:txBody>
      </p:sp>
      <p:sp>
        <p:nvSpPr>
          <p:cNvPr id="3107" name="Rectangle 35"/>
          <p:cNvSpPr>
            <a:spLocks noGrp="1" noChangeArrowheads="1"/>
          </p:cNvSpPr>
          <p:nvPr>
            <p:ph type="subTitle" sz="quarter" idx="1"/>
          </p:nvPr>
        </p:nvSpPr>
        <p:spPr>
          <a:xfrm>
            <a:off x="1371600" y="3276600"/>
            <a:ext cx="6400800" cy="1511300"/>
          </a:xfrm>
          <a:effectLst/>
        </p:spPr>
        <p:txBody>
          <a:bodyPr anchor="t" anchorCtr="0"/>
          <a:lstStyle>
            <a:lvl1pPr marL="0" indent="0" algn="ctr">
              <a:buFont typeface="Wingdings" pitchFamily="2" charset="2"/>
              <a:buNone/>
              <a:defRPr sz="3200">
                <a:solidFill>
                  <a:schemeClr val="bg2"/>
                </a:solidFill>
              </a:defRPr>
            </a:lvl1pPr>
          </a:lstStyle>
          <a:p>
            <a:r>
              <a:rPr lang="en-US" smtClean="0"/>
              <a:t>Click to edit Master subtitle style</a:t>
            </a:r>
            <a:endParaRPr lang="en-US" dirty="0"/>
          </a:p>
        </p:txBody>
      </p:sp>
      <p:pic>
        <p:nvPicPr>
          <p:cNvPr id="2050" name="Picture 2" descr="C:\Users\Wgarrett\AppData\Local\Microsoft\Windows\Temporary Internet Files\Content.Outlook\CBT9801S\CSDP logo.jpg"/>
          <p:cNvPicPr>
            <a:picLocks noChangeAspect="1" noChangeArrowheads="1"/>
          </p:cNvPicPr>
          <p:nvPr userDrawn="1"/>
        </p:nvPicPr>
        <p:blipFill>
          <a:blip r:embed="rId2" cstate="print"/>
          <a:srcRect/>
          <a:stretch>
            <a:fillRect/>
          </a:stretch>
        </p:blipFill>
        <p:spPr bwMode="auto">
          <a:xfrm>
            <a:off x="3420682" y="5381602"/>
            <a:ext cx="2326325" cy="85706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effectLst/>
        </p:spPr>
        <p:txBody>
          <a:bodyPr/>
          <a:lstStyle>
            <a:lvl1pPr>
              <a:spcBef>
                <a:spcPts val="600"/>
              </a:spcBef>
              <a:spcAft>
                <a:spcPts val="600"/>
              </a:spcAft>
              <a:buClr>
                <a:srgbClr val="C00000"/>
              </a:buClr>
              <a:defRPr/>
            </a:lvl1pPr>
            <a:lvl2pPr>
              <a:spcBef>
                <a:spcPts val="300"/>
              </a:spcBef>
              <a:spcAft>
                <a:spcPts val="3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4412974" y="6374296"/>
            <a:ext cx="490330" cy="276999"/>
          </a:xfrm>
          <a:prstGeom prst="rect">
            <a:avLst/>
          </a:prstGeom>
          <a:noFill/>
        </p:spPr>
        <p:txBody>
          <a:bodyPr wrap="square" rtlCol="0">
            <a:spAutoFit/>
          </a:bodyPr>
          <a:lstStyle/>
          <a:p>
            <a:pPr algn="ctr"/>
            <a:fld id="{FA89F36C-C3D9-4B0C-95AF-6E8ED175EB25}" type="slidenum">
              <a:rPr lang="en-US" smtClean="0"/>
              <a:pPr algn="ct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841500"/>
            <a:ext cx="4044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841500"/>
            <a:ext cx="4044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03200"/>
            <a:ext cx="2111375"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203200"/>
            <a:ext cx="61849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3200"/>
            <a:ext cx="8448675"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508000" y="1841500"/>
            <a:ext cx="8242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pyright Last Slide">
    <p:spTree>
      <p:nvGrpSpPr>
        <p:cNvPr id="1" name=""/>
        <p:cNvGrpSpPr/>
        <p:nvPr/>
      </p:nvGrpSpPr>
      <p:grpSpPr>
        <a:xfrm>
          <a:off x="0" y="0"/>
          <a:ext cx="0" cy="0"/>
          <a:chOff x="0" y="0"/>
          <a:chExt cx="0" cy="0"/>
        </a:xfrm>
      </p:grpSpPr>
      <p:sp>
        <p:nvSpPr>
          <p:cNvPr id="2" name="Title 1"/>
          <p:cNvSpPr>
            <a:spLocks noGrp="1"/>
          </p:cNvSpPr>
          <p:nvPr>
            <p:ph type="title"/>
          </p:nvPr>
        </p:nvSpPr>
        <p:spPr>
          <a:xfrm>
            <a:off x="384175" y="203200"/>
            <a:ext cx="8448675"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508000" y="1841500"/>
            <a:ext cx="8242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Rectangle 34"/>
          <p:cNvSpPr>
            <a:spLocks noGrp="1" noChangeArrowheads="1"/>
          </p:cNvSpPr>
          <p:nvPr>
            <p:ph type="title"/>
          </p:nvPr>
        </p:nvSpPr>
        <p:spPr bwMode="auto">
          <a:xfrm>
            <a:off x="384175" y="203200"/>
            <a:ext cx="8448675" cy="1143000"/>
          </a:xfrm>
          <a:prstGeom prst="rect">
            <a:avLst/>
          </a:prstGeom>
          <a:noFill/>
          <a:ln w="9525">
            <a:noFill/>
            <a:miter lim="800000"/>
            <a:headEnd/>
            <a:tailEnd/>
          </a:ln>
        </p:spPr>
        <p:txBody>
          <a:bodyPr vert="horz" wrap="square" lIns="92075" tIns="46038" rIns="92075" bIns="46038" numCol="1" anchor="b" anchorCtr="1" compatLnSpc="1">
            <a:prstTxWarp prst="textNoShape">
              <a:avLst/>
            </a:prstTxWarp>
          </a:bodyPr>
          <a:lstStyle/>
          <a:p>
            <a:pPr lvl="0"/>
            <a:r>
              <a:rPr lang="en-US" smtClean="0"/>
              <a:t>Click to edit Master title style</a:t>
            </a:r>
          </a:p>
        </p:txBody>
      </p:sp>
      <p:sp>
        <p:nvSpPr>
          <p:cNvPr id="1029" name="Rectangle 35"/>
          <p:cNvSpPr>
            <a:spLocks noGrp="1" noChangeArrowheads="1"/>
          </p:cNvSpPr>
          <p:nvPr>
            <p:ph type="body" idx="1"/>
          </p:nvPr>
        </p:nvSpPr>
        <p:spPr bwMode="auto">
          <a:xfrm>
            <a:off x="508000" y="1841500"/>
            <a:ext cx="8242300" cy="4114800"/>
          </a:xfrm>
          <a:prstGeom prst="rect">
            <a:avLst/>
          </a:prstGeom>
          <a:noFill/>
          <a:ln w="9525">
            <a:noFill/>
            <a:miter lim="800000"/>
            <a:headEnd/>
            <a:tailEnd/>
          </a:ln>
        </p:spPr>
        <p:txBody>
          <a:bodyPr vert="horz" wrap="square" lIns="92075" tIns="46038" rIns="92075" bIns="46038" numCol="1" anchor="ctr"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65" name="Line 41"/>
          <p:cNvSpPr>
            <a:spLocks noChangeShapeType="1"/>
          </p:cNvSpPr>
          <p:nvPr/>
        </p:nvSpPr>
        <p:spPr bwMode="auto">
          <a:xfrm>
            <a:off x="393700" y="1377950"/>
            <a:ext cx="8461375" cy="1588"/>
          </a:xfrm>
          <a:prstGeom prst="line">
            <a:avLst/>
          </a:prstGeom>
          <a:noFill/>
          <a:ln w="38100">
            <a:solidFill>
              <a:srgbClr val="00436E"/>
            </a:solidFill>
            <a:round/>
            <a:headEnd type="none" w="sm" len="sm"/>
            <a:tailEnd type="none" w="sm" len="sm"/>
          </a:ln>
          <a:effectLst>
            <a:outerShdw dist="17961" dir="2700000" algn="ctr" rotWithShape="0">
              <a:schemeClr val="bg2"/>
            </a:outerShdw>
          </a:effectLst>
        </p:spPr>
        <p:txBody>
          <a:bodyPr wrap="none" anchor="ctr"/>
          <a:lstStyle/>
          <a:p>
            <a:pPr>
              <a:spcBef>
                <a:spcPct val="0"/>
              </a:spcBef>
              <a:defRPr/>
            </a:pPr>
            <a:endParaRPr lang="en-US" sz="2400" b="0" dirty="0">
              <a:solidFill>
                <a:schemeClr val="tx1"/>
              </a:solidFill>
              <a:latin typeface="Times New Roman" charset="0"/>
            </a:endParaRPr>
          </a:p>
        </p:txBody>
      </p:sp>
      <p:sp>
        <p:nvSpPr>
          <p:cNvPr id="1070" name="Line 46"/>
          <p:cNvSpPr>
            <a:spLocks noChangeShapeType="1"/>
          </p:cNvSpPr>
          <p:nvPr/>
        </p:nvSpPr>
        <p:spPr bwMode="auto">
          <a:xfrm>
            <a:off x="222250" y="6071898"/>
            <a:ext cx="8705850" cy="0"/>
          </a:xfrm>
          <a:prstGeom prst="line">
            <a:avLst/>
          </a:prstGeom>
          <a:noFill/>
          <a:ln w="19050">
            <a:solidFill>
              <a:schemeClr val="bg2"/>
            </a:solidFill>
            <a:round/>
            <a:headEnd type="none" w="sm" len="sm"/>
            <a:tailEnd type="none" w="sm" len="sm"/>
          </a:ln>
          <a:effectLst/>
        </p:spPr>
        <p:txBody>
          <a:bodyPr/>
          <a:lstStyle/>
          <a:p>
            <a:pPr>
              <a:spcBef>
                <a:spcPct val="0"/>
              </a:spcBef>
              <a:defRPr/>
            </a:pPr>
            <a:endParaRPr lang="en-US" sz="2400" b="0" dirty="0">
              <a:solidFill>
                <a:schemeClr val="tx1"/>
              </a:solidFill>
              <a:latin typeface="Times New Roman" charset="0"/>
            </a:endParaRPr>
          </a:p>
        </p:txBody>
      </p:sp>
      <p:pic>
        <p:nvPicPr>
          <p:cNvPr id="1026" name="Picture 2" descr="C:\Users\Wgarrett\AppData\Local\Microsoft\Windows\Temporary Internet Files\Content.Outlook\CBT9801S\CSDP logo.jpg"/>
          <p:cNvPicPr>
            <a:picLocks noChangeAspect="1" noChangeArrowheads="1"/>
          </p:cNvPicPr>
          <p:nvPr userDrawn="1"/>
        </p:nvPicPr>
        <p:blipFill>
          <a:blip r:embed="rId11" cstate="print"/>
          <a:srcRect/>
          <a:stretch>
            <a:fillRect/>
          </a:stretch>
        </p:blipFill>
        <p:spPr bwMode="auto">
          <a:xfrm>
            <a:off x="357998" y="6147099"/>
            <a:ext cx="1535826" cy="565831"/>
          </a:xfrm>
          <a:prstGeom prst="rect">
            <a:avLst/>
          </a:prstGeom>
          <a:noFill/>
        </p:spPr>
      </p:pic>
    </p:spTree>
  </p:cSld>
  <p:clrMap bg1="lt1" tx1="dk1" bg2="lt2" tx2="dk2" accent1="accent1" accent2="accent2" accent3="accent3" accent4="accent4" accent5="accent5" accent6="accent6" hlink="hlink" folHlink="folHlink"/>
  <p:sldLayoutIdLst>
    <p:sldLayoutId id="2147483862" r:id="rId1"/>
    <p:sldLayoutId id="2147483850" r:id="rId2"/>
    <p:sldLayoutId id="2147483851" r:id="rId3"/>
    <p:sldLayoutId id="2147483852" r:id="rId4"/>
    <p:sldLayoutId id="2147483856" r:id="rId5"/>
    <p:sldLayoutId id="2147483858" r:id="rId6"/>
    <p:sldLayoutId id="2147483859" r:id="rId7"/>
    <p:sldLayoutId id="2147483861" r:id="rId8"/>
    <p:sldLayoutId id="2147483863" r:id="rId9"/>
  </p:sldLayoutIdLst>
  <p:hf hdr="0" ftr="0" dt="0"/>
  <p:txStyles>
    <p:titleStyle>
      <a:lvl1pPr algn="ctr" rtl="0" eaLnBrk="1" fontAlgn="base" hangingPunct="1">
        <a:spcBef>
          <a:spcPct val="0"/>
        </a:spcBef>
        <a:spcAft>
          <a:spcPct val="0"/>
        </a:spcAft>
        <a:defRPr sz="3600" b="1">
          <a:solidFill>
            <a:schemeClr val="bg2"/>
          </a:solidFill>
          <a:latin typeface="+mj-lt"/>
          <a:ea typeface="+mj-ea"/>
          <a:cs typeface="+mj-cs"/>
        </a:defRPr>
      </a:lvl1pPr>
      <a:lvl2pPr algn="ctr" rtl="0" eaLnBrk="1" fontAlgn="base" hangingPunct="1">
        <a:spcBef>
          <a:spcPct val="0"/>
        </a:spcBef>
        <a:spcAft>
          <a:spcPct val="0"/>
        </a:spcAft>
        <a:defRPr sz="3600" b="1">
          <a:solidFill>
            <a:schemeClr val="bg2"/>
          </a:solidFill>
          <a:latin typeface="Arial" charset="0"/>
        </a:defRPr>
      </a:lvl2pPr>
      <a:lvl3pPr algn="ctr" rtl="0" eaLnBrk="1" fontAlgn="base" hangingPunct="1">
        <a:spcBef>
          <a:spcPct val="0"/>
        </a:spcBef>
        <a:spcAft>
          <a:spcPct val="0"/>
        </a:spcAft>
        <a:defRPr sz="3600" b="1">
          <a:solidFill>
            <a:schemeClr val="bg2"/>
          </a:solidFill>
          <a:latin typeface="Arial" charset="0"/>
        </a:defRPr>
      </a:lvl3pPr>
      <a:lvl4pPr algn="ctr" rtl="0" eaLnBrk="1" fontAlgn="base" hangingPunct="1">
        <a:spcBef>
          <a:spcPct val="0"/>
        </a:spcBef>
        <a:spcAft>
          <a:spcPct val="0"/>
        </a:spcAft>
        <a:defRPr sz="3600" b="1">
          <a:solidFill>
            <a:schemeClr val="bg2"/>
          </a:solidFill>
          <a:latin typeface="Arial" charset="0"/>
        </a:defRPr>
      </a:lvl4pPr>
      <a:lvl5pPr algn="ctr" rtl="0" eaLnBrk="1" fontAlgn="base" hangingPunct="1">
        <a:spcBef>
          <a:spcPct val="0"/>
        </a:spcBef>
        <a:spcAft>
          <a:spcPct val="0"/>
        </a:spcAft>
        <a:defRPr sz="3600" b="1">
          <a:solidFill>
            <a:schemeClr val="bg2"/>
          </a:solidFill>
          <a:latin typeface="Arial" charset="0"/>
        </a:defRPr>
      </a:lvl5pPr>
      <a:lvl6pPr marL="457200" algn="ctr" rtl="0" eaLnBrk="1" fontAlgn="base" hangingPunct="1">
        <a:spcBef>
          <a:spcPct val="0"/>
        </a:spcBef>
        <a:spcAft>
          <a:spcPct val="0"/>
        </a:spcAft>
        <a:defRPr sz="3600" b="1">
          <a:solidFill>
            <a:srgbClr val="FFFF00"/>
          </a:solidFill>
          <a:latin typeface="Arial" charset="0"/>
        </a:defRPr>
      </a:lvl6pPr>
      <a:lvl7pPr marL="914400" algn="ctr" rtl="0" eaLnBrk="1" fontAlgn="base" hangingPunct="1">
        <a:spcBef>
          <a:spcPct val="0"/>
        </a:spcBef>
        <a:spcAft>
          <a:spcPct val="0"/>
        </a:spcAft>
        <a:defRPr sz="3600" b="1">
          <a:solidFill>
            <a:srgbClr val="FFFF00"/>
          </a:solidFill>
          <a:latin typeface="Arial" charset="0"/>
        </a:defRPr>
      </a:lvl7pPr>
      <a:lvl8pPr marL="1371600" algn="ctr" rtl="0" eaLnBrk="1" fontAlgn="base" hangingPunct="1">
        <a:spcBef>
          <a:spcPct val="0"/>
        </a:spcBef>
        <a:spcAft>
          <a:spcPct val="0"/>
        </a:spcAft>
        <a:defRPr sz="3600" b="1">
          <a:solidFill>
            <a:srgbClr val="FFFF00"/>
          </a:solidFill>
          <a:latin typeface="Arial" charset="0"/>
        </a:defRPr>
      </a:lvl8pPr>
      <a:lvl9pPr marL="1828800" algn="ctr" rtl="0" eaLnBrk="1" fontAlgn="base" hangingPunct="1">
        <a:spcBef>
          <a:spcPct val="0"/>
        </a:spcBef>
        <a:spcAft>
          <a:spcPct val="0"/>
        </a:spcAft>
        <a:defRPr sz="3600" b="1">
          <a:solidFill>
            <a:srgbClr val="FFFF00"/>
          </a:solidFill>
          <a:latin typeface="Arial" charset="0"/>
        </a:defRPr>
      </a:lvl9pPr>
    </p:titleStyle>
    <p:bodyStyle>
      <a:lvl1pPr marL="342900" indent="-342900" algn="l" rtl="0" eaLnBrk="1" fontAlgn="base" hangingPunct="1">
        <a:lnSpc>
          <a:spcPct val="90000"/>
        </a:lnSpc>
        <a:spcBef>
          <a:spcPct val="0"/>
        </a:spcBef>
        <a:spcAft>
          <a:spcPct val="0"/>
        </a:spcAft>
        <a:buClr>
          <a:srgbClr val="CF1141"/>
        </a:buClr>
        <a:buFont typeface="Arial" pitchFamily="34" charset="0"/>
        <a:buChar char="●"/>
        <a:defRPr sz="2800" b="1">
          <a:solidFill>
            <a:schemeClr val="bg2"/>
          </a:solidFill>
          <a:latin typeface="+mn-lt"/>
          <a:ea typeface="+mn-ea"/>
          <a:cs typeface="+mn-cs"/>
        </a:defRPr>
      </a:lvl1pPr>
      <a:lvl2pPr marL="742950" indent="-285750" algn="l" rtl="0" eaLnBrk="1" fontAlgn="base" hangingPunct="1">
        <a:lnSpc>
          <a:spcPct val="90000"/>
        </a:lnSpc>
        <a:spcBef>
          <a:spcPct val="0"/>
        </a:spcBef>
        <a:spcAft>
          <a:spcPct val="0"/>
        </a:spcAft>
        <a:buClr>
          <a:srgbClr val="CF1141"/>
        </a:buClr>
        <a:buFont typeface="Arial" pitchFamily="34" charset="0"/>
        <a:buChar char="–"/>
        <a:defRPr sz="2400" b="1">
          <a:solidFill>
            <a:schemeClr val="bg2"/>
          </a:solidFill>
          <a:latin typeface="+mn-lt"/>
        </a:defRPr>
      </a:lvl2pPr>
      <a:lvl3pPr marL="1143000" indent="-228600" algn="l" rtl="0" eaLnBrk="1" fontAlgn="base" hangingPunct="1">
        <a:lnSpc>
          <a:spcPct val="90000"/>
        </a:lnSpc>
        <a:spcBef>
          <a:spcPct val="0"/>
        </a:spcBef>
        <a:spcAft>
          <a:spcPct val="0"/>
        </a:spcAft>
        <a:buClr>
          <a:srgbClr val="CF1141"/>
        </a:buClr>
        <a:buFont typeface="Arial" pitchFamily="34" charset="0"/>
        <a:buChar char="▪"/>
        <a:defRPr sz="2000" b="1">
          <a:solidFill>
            <a:schemeClr val="bg2"/>
          </a:solidFill>
          <a:latin typeface="+mn-lt"/>
        </a:defRPr>
      </a:lvl3pPr>
      <a:lvl4pPr marL="1600200" indent="-228600" algn="l" rtl="0" eaLnBrk="1" fontAlgn="base" hangingPunct="1">
        <a:lnSpc>
          <a:spcPct val="90000"/>
        </a:lnSpc>
        <a:spcBef>
          <a:spcPct val="0"/>
        </a:spcBef>
        <a:spcAft>
          <a:spcPct val="0"/>
        </a:spcAft>
        <a:buClr>
          <a:srgbClr val="CC3300"/>
        </a:buClr>
        <a:buFont typeface="Wingdings" pitchFamily="2" charset="2"/>
        <a:defRPr sz="2000" b="1">
          <a:solidFill>
            <a:schemeClr val="bg2"/>
          </a:solidFill>
          <a:latin typeface="+mn-lt"/>
        </a:defRPr>
      </a:lvl4pPr>
      <a:lvl5pPr marL="2057400" indent="-228600" algn="l" rtl="0" eaLnBrk="1" fontAlgn="base" hangingPunct="1">
        <a:lnSpc>
          <a:spcPct val="90000"/>
        </a:lnSpc>
        <a:spcBef>
          <a:spcPct val="0"/>
        </a:spcBef>
        <a:spcAft>
          <a:spcPct val="0"/>
        </a:spcAft>
        <a:buClr>
          <a:srgbClr val="CC3300"/>
        </a:buClr>
        <a:buFont typeface="Wingdings" pitchFamily="2" charset="2"/>
        <a:defRPr sz="2000" b="1">
          <a:solidFill>
            <a:schemeClr val="bg2"/>
          </a:solidFill>
          <a:latin typeface="+mn-lt"/>
        </a:defRPr>
      </a:lvl5pPr>
      <a:lvl6pPr marL="2514600" indent="-228600" algn="l" rtl="0" eaLnBrk="1" fontAlgn="base" hangingPunct="1">
        <a:lnSpc>
          <a:spcPct val="90000"/>
        </a:lnSpc>
        <a:spcBef>
          <a:spcPct val="0"/>
        </a:spcBef>
        <a:spcAft>
          <a:spcPct val="0"/>
        </a:spcAft>
        <a:buClr>
          <a:srgbClr val="CC3300"/>
        </a:buClr>
        <a:buSzPct val="75000"/>
        <a:buFont typeface="Wingdings" pitchFamily="2" charset="2"/>
        <a:defRPr sz="2800" b="1">
          <a:solidFill>
            <a:schemeClr val="tx1"/>
          </a:solidFill>
          <a:latin typeface="+mn-lt"/>
        </a:defRPr>
      </a:lvl6pPr>
      <a:lvl7pPr marL="2971800" indent="-228600" algn="l" rtl="0" eaLnBrk="1" fontAlgn="base" hangingPunct="1">
        <a:lnSpc>
          <a:spcPct val="90000"/>
        </a:lnSpc>
        <a:spcBef>
          <a:spcPct val="0"/>
        </a:spcBef>
        <a:spcAft>
          <a:spcPct val="0"/>
        </a:spcAft>
        <a:buClr>
          <a:srgbClr val="CC3300"/>
        </a:buClr>
        <a:buSzPct val="75000"/>
        <a:buFont typeface="Wingdings" pitchFamily="2" charset="2"/>
        <a:defRPr sz="2800" b="1">
          <a:solidFill>
            <a:schemeClr val="tx1"/>
          </a:solidFill>
          <a:latin typeface="+mn-lt"/>
        </a:defRPr>
      </a:lvl7pPr>
      <a:lvl8pPr marL="3429000" indent="-228600" algn="l" rtl="0" eaLnBrk="1" fontAlgn="base" hangingPunct="1">
        <a:lnSpc>
          <a:spcPct val="90000"/>
        </a:lnSpc>
        <a:spcBef>
          <a:spcPct val="0"/>
        </a:spcBef>
        <a:spcAft>
          <a:spcPct val="0"/>
        </a:spcAft>
        <a:buClr>
          <a:srgbClr val="CC3300"/>
        </a:buClr>
        <a:buSzPct val="75000"/>
        <a:buFont typeface="Wingdings" pitchFamily="2" charset="2"/>
        <a:defRPr sz="2800" b="1">
          <a:solidFill>
            <a:schemeClr val="tx1"/>
          </a:solidFill>
          <a:latin typeface="+mn-lt"/>
        </a:defRPr>
      </a:lvl8pPr>
      <a:lvl9pPr marL="3886200" indent="-228600" algn="l" rtl="0" eaLnBrk="1" fontAlgn="base" hangingPunct="1">
        <a:lnSpc>
          <a:spcPct val="90000"/>
        </a:lnSpc>
        <a:spcBef>
          <a:spcPct val="0"/>
        </a:spcBef>
        <a:spcAft>
          <a:spcPct val="0"/>
        </a:spcAft>
        <a:buClr>
          <a:srgbClr val="CC3300"/>
        </a:buClr>
        <a:buSzPct val="75000"/>
        <a:buFont typeface="Wingdings" pitchFamily="2" charset="2"/>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00613"/>
            <a:ext cx="7772400" cy="2062745"/>
          </a:xfrm>
        </p:spPr>
        <p:txBody>
          <a:bodyPr/>
          <a:lstStyle/>
          <a:p>
            <a:r>
              <a:rPr lang="en-US" sz="3200" dirty="0"/>
              <a:t>Using Administrative Data to Explore the Employment and Benefit Receipt Outcomes of Vocational Rehabilitation Applicants Years after Program Exit</a:t>
            </a:r>
          </a:p>
        </p:txBody>
      </p:sp>
      <p:sp>
        <p:nvSpPr>
          <p:cNvPr id="3" name="Subtitle 2"/>
          <p:cNvSpPr>
            <a:spLocks noGrp="1"/>
          </p:cNvSpPr>
          <p:nvPr>
            <p:ph type="subTitle" sz="quarter" idx="1"/>
          </p:nvPr>
        </p:nvSpPr>
        <p:spPr/>
        <p:txBody>
          <a:bodyPr/>
          <a:lstStyle/>
          <a:p>
            <a:r>
              <a:rPr lang="en-US" sz="2000" dirty="0" smtClean="0"/>
              <a:t>David R. Mann, Todd Honeycutt, </a:t>
            </a:r>
            <a:br>
              <a:rPr lang="en-US" sz="2000" dirty="0" smtClean="0"/>
            </a:br>
            <a:r>
              <a:rPr lang="en-US" sz="2000" dirty="0" smtClean="0"/>
              <a:t>Michelle Stegman Bailey, and John O’Neill</a:t>
            </a:r>
          </a:p>
          <a:p>
            <a:endParaRPr lang="en-US" sz="2000" dirty="0" smtClean="0"/>
          </a:p>
          <a:p>
            <a:r>
              <a:rPr lang="en-US" sz="1800" i="1" dirty="0" smtClean="0"/>
              <a:t>Presented at the State of the Science Conference</a:t>
            </a:r>
          </a:p>
          <a:p>
            <a:r>
              <a:rPr lang="en-US" sz="2000" dirty="0" smtClean="0"/>
              <a:t>Washington, DC</a:t>
            </a:r>
          </a:p>
          <a:p>
            <a:endParaRPr lang="en-US" sz="2000" dirty="0" smtClean="0"/>
          </a:p>
          <a:p>
            <a:r>
              <a:rPr lang="en-US" sz="2000" dirty="0" smtClean="0"/>
              <a:t>February 13, 2017</a:t>
            </a:r>
          </a:p>
          <a:p>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Basic descriptive statistics</a:t>
            </a:r>
          </a:p>
          <a:p>
            <a:r>
              <a:rPr lang="en-US" dirty="0" smtClean="0"/>
              <a:t>Estimated two types of models</a:t>
            </a:r>
          </a:p>
          <a:p>
            <a:pPr lvl="1"/>
            <a:r>
              <a:rPr lang="en-US" dirty="0" smtClean="0"/>
              <a:t>Logistic regression</a:t>
            </a:r>
          </a:p>
          <a:p>
            <a:pPr lvl="1"/>
            <a:r>
              <a:rPr lang="en-US" dirty="0" smtClean="0"/>
              <a:t>Negative binomial regression</a:t>
            </a:r>
          </a:p>
          <a:p>
            <a:r>
              <a:rPr lang="en-US" dirty="0" smtClean="0"/>
              <a:t>Present odds ratios and incidence rate ratios </a:t>
            </a:r>
          </a:p>
          <a:p>
            <a:r>
              <a:rPr lang="en-US" dirty="0" smtClean="0"/>
              <a:t>Estimated correlations, not causal effects</a:t>
            </a:r>
            <a:endParaRPr lang="en-US" dirty="0"/>
          </a:p>
        </p:txBody>
      </p:sp>
      <p:sp>
        <p:nvSpPr>
          <p:cNvPr id="3" name="Title 2"/>
          <p:cNvSpPr>
            <a:spLocks noGrp="1"/>
          </p:cNvSpPr>
          <p:nvPr>
            <p:ph type="title"/>
          </p:nvPr>
        </p:nvSpPr>
        <p:spPr/>
        <p:txBody>
          <a:bodyPr/>
          <a:lstStyle/>
          <a:p>
            <a:r>
              <a:rPr lang="en-US" dirty="0" smtClean="0"/>
              <a:t>Estimated regression-adjusted models</a:t>
            </a:r>
            <a:endParaRPr lang="en-US" dirty="0"/>
          </a:p>
        </p:txBody>
      </p:sp>
    </p:spTree>
    <p:extLst>
      <p:ext uri="{BB962C8B-B14F-4D97-AF65-F5344CB8AC3E}">
        <p14:creationId xmlns:p14="http://schemas.microsoft.com/office/powerpoint/2010/main" val="972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08839006"/>
              </p:ext>
            </p:extLst>
          </p:nvPr>
        </p:nvGraphicFramePr>
        <p:xfrm>
          <a:off x="290512" y="1479177"/>
          <a:ext cx="8636000" cy="446367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3200" dirty="0" smtClean="0"/>
              <a:t>Earnings outcomes varied greatly by employment status at program exit</a:t>
            </a:r>
            <a:endParaRPr lang="en-US" sz="3200" dirty="0"/>
          </a:p>
        </p:txBody>
      </p:sp>
    </p:spTree>
    <p:extLst>
      <p:ext uri="{BB962C8B-B14F-4D97-AF65-F5344CB8AC3E}">
        <p14:creationId xmlns:p14="http://schemas.microsoft.com/office/powerpoint/2010/main" val="163129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16911911"/>
              </p:ext>
            </p:extLst>
          </p:nvPr>
        </p:nvGraphicFramePr>
        <p:xfrm>
          <a:off x="508000" y="1841500"/>
          <a:ext cx="82423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800" dirty="0" smtClean="0"/>
              <a:t>Being employed at program exit was a strong indicator of future benefit suspension</a:t>
            </a:r>
            <a:endParaRPr lang="en-US" sz="2800" dirty="0"/>
          </a:p>
        </p:txBody>
      </p:sp>
    </p:spTree>
    <p:extLst>
      <p:ext uri="{BB962C8B-B14F-4D97-AF65-F5344CB8AC3E}">
        <p14:creationId xmlns:p14="http://schemas.microsoft.com/office/powerpoint/2010/main" val="397944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14296628"/>
              </p:ext>
            </p:extLst>
          </p:nvPr>
        </p:nvGraphicFramePr>
        <p:xfrm>
          <a:off x="508000" y="1841500"/>
          <a:ext cx="82423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3200" dirty="0" smtClean="0"/>
              <a:t>Those who exit VR with employment were more likely to become </a:t>
            </a:r>
            <a:r>
              <a:rPr lang="en-US" sz="3200" dirty="0" err="1" smtClean="0"/>
              <a:t>SSDI</a:t>
            </a:r>
            <a:r>
              <a:rPr lang="en-US" sz="3200" dirty="0" smtClean="0"/>
              <a:t> beneficiaries</a:t>
            </a:r>
            <a:endParaRPr lang="en-US" sz="3200" dirty="0"/>
          </a:p>
        </p:txBody>
      </p:sp>
    </p:spTree>
    <p:extLst>
      <p:ext uri="{BB962C8B-B14F-4D97-AF65-F5344CB8AC3E}">
        <p14:creationId xmlns:p14="http://schemas.microsoft.com/office/powerpoint/2010/main" val="3395508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Applicants </a:t>
            </a:r>
            <a:r>
              <a:rPr lang="en-US" dirty="0"/>
              <a:t>who did not receive services are a relatively </a:t>
            </a:r>
            <a:r>
              <a:rPr lang="en-US" dirty="0" smtClean="0"/>
              <a:t>heterogeneous group</a:t>
            </a:r>
          </a:p>
          <a:p>
            <a:pPr lvl="1"/>
            <a:r>
              <a:rPr lang="en-US" dirty="0"/>
              <a:t>Case closure status acts as </a:t>
            </a:r>
            <a:r>
              <a:rPr lang="en-US" dirty="0" smtClean="0"/>
              <a:t>a  </a:t>
            </a:r>
            <a:r>
              <a:rPr lang="en-US" dirty="0"/>
              <a:t>sorting </a:t>
            </a:r>
            <a:r>
              <a:rPr lang="en-US" dirty="0" smtClean="0"/>
              <a:t>mechanism</a:t>
            </a:r>
          </a:p>
          <a:p>
            <a:r>
              <a:rPr lang="en-US" dirty="0" smtClean="0"/>
              <a:t>New benefit receipt varies by program</a:t>
            </a:r>
          </a:p>
          <a:p>
            <a:pPr lvl="1"/>
            <a:r>
              <a:rPr lang="en-US" dirty="0" smtClean="0"/>
              <a:t>Differences in program rules</a:t>
            </a:r>
          </a:p>
          <a:p>
            <a:pPr lvl="1"/>
            <a:r>
              <a:rPr lang="en-US" dirty="0" smtClean="0"/>
              <a:t>Difference in beneficiary populations</a:t>
            </a:r>
          </a:p>
          <a:p>
            <a:pPr lvl="1"/>
            <a:r>
              <a:rPr lang="en-US" dirty="0" smtClean="0"/>
              <a:t>Other factors</a:t>
            </a:r>
            <a:endParaRPr lang="en-US" dirty="0"/>
          </a:p>
        </p:txBody>
      </p:sp>
      <p:sp>
        <p:nvSpPr>
          <p:cNvPr id="3" name="Title 2"/>
          <p:cNvSpPr>
            <a:spLocks noGrp="1"/>
          </p:cNvSpPr>
          <p:nvPr>
            <p:ph type="title"/>
          </p:nvPr>
        </p:nvSpPr>
        <p:spPr/>
        <p:txBody>
          <a:bodyPr/>
          <a:lstStyle/>
          <a:p>
            <a:r>
              <a:rPr lang="en-US" dirty="0" smtClean="0"/>
              <a:t>Some general takeaway findings</a:t>
            </a:r>
            <a:endParaRPr lang="en-US" dirty="0"/>
          </a:p>
        </p:txBody>
      </p:sp>
    </p:spTree>
    <p:extLst>
      <p:ext uri="{BB962C8B-B14F-4D97-AF65-F5344CB8AC3E}">
        <p14:creationId xmlns:p14="http://schemas.microsoft.com/office/powerpoint/2010/main" val="403981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Women less likely than men to earn above the SGA amount for an additional year</a:t>
            </a:r>
          </a:p>
          <a:p>
            <a:r>
              <a:rPr lang="en-US" dirty="0" smtClean="0"/>
              <a:t>Additional employment most likely among those ages 19 to 24 (and declines with age)</a:t>
            </a:r>
          </a:p>
          <a:p>
            <a:r>
              <a:rPr lang="en-US" dirty="0" smtClean="0"/>
              <a:t>Those with substance abuse impairment least likely to obtain additional employment</a:t>
            </a:r>
          </a:p>
          <a:p>
            <a:r>
              <a:rPr lang="en-US" dirty="0" smtClean="0"/>
              <a:t>SSI and SSDI benefit receipt highly correlated with low earnings   </a:t>
            </a:r>
            <a:endParaRPr lang="en-US" dirty="0"/>
          </a:p>
        </p:txBody>
      </p:sp>
      <p:sp>
        <p:nvSpPr>
          <p:cNvPr id="3" name="Title 2"/>
          <p:cNvSpPr>
            <a:spLocks noGrp="1"/>
          </p:cNvSpPr>
          <p:nvPr>
            <p:ph type="title"/>
          </p:nvPr>
        </p:nvSpPr>
        <p:spPr/>
        <p:txBody>
          <a:bodyPr/>
          <a:lstStyle/>
          <a:p>
            <a:r>
              <a:rPr lang="en-US" dirty="0" smtClean="0"/>
              <a:t>Additional earnings findings for those who received services</a:t>
            </a:r>
            <a:endParaRPr lang="en-US" dirty="0"/>
          </a:p>
        </p:txBody>
      </p:sp>
    </p:spTree>
    <p:extLst>
      <p:ext uri="{BB962C8B-B14F-4D97-AF65-F5344CB8AC3E}">
        <p14:creationId xmlns:p14="http://schemas.microsoft.com/office/powerpoint/2010/main" val="24857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Women more likely than men to be SSI recipients</a:t>
            </a:r>
          </a:p>
          <a:p>
            <a:pPr lvl="1"/>
            <a:r>
              <a:rPr lang="en-US" dirty="0"/>
              <a:t>T</a:t>
            </a:r>
            <a:r>
              <a:rPr lang="en-US" dirty="0" smtClean="0"/>
              <a:t>he converse true for SSDI benefits</a:t>
            </a:r>
          </a:p>
          <a:p>
            <a:r>
              <a:rPr lang="en-US" dirty="0" smtClean="0"/>
              <a:t>SSI and SSDI benefit receipt increases with age</a:t>
            </a:r>
          </a:p>
          <a:p>
            <a:r>
              <a:rPr lang="en-US" dirty="0" smtClean="0"/>
              <a:t>Higher educational attainment negatively correlated with benefit receipt</a:t>
            </a:r>
          </a:p>
          <a:p>
            <a:r>
              <a:rPr lang="en-US" dirty="0" smtClean="0"/>
              <a:t>Those with developmental disabilities most likely eventual SSI and SSDI beneficiaries</a:t>
            </a:r>
            <a:endParaRPr lang="en-US" dirty="0"/>
          </a:p>
        </p:txBody>
      </p:sp>
      <p:sp>
        <p:nvSpPr>
          <p:cNvPr id="3" name="Title 2"/>
          <p:cNvSpPr>
            <a:spLocks noGrp="1"/>
          </p:cNvSpPr>
          <p:nvPr>
            <p:ph type="title"/>
          </p:nvPr>
        </p:nvSpPr>
        <p:spPr/>
        <p:txBody>
          <a:bodyPr/>
          <a:lstStyle/>
          <a:p>
            <a:r>
              <a:rPr lang="en-US" dirty="0"/>
              <a:t>Additional </a:t>
            </a:r>
            <a:r>
              <a:rPr lang="en-US" dirty="0" smtClean="0"/>
              <a:t>new benefit receipt findings among recipients of services</a:t>
            </a:r>
            <a:endParaRPr lang="en-US" dirty="0"/>
          </a:p>
        </p:txBody>
      </p:sp>
    </p:spTree>
    <p:extLst>
      <p:ext uri="{BB962C8B-B14F-4D97-AF65-F5344CB8AC3E}">
        <p14:creationId xmlns:p14="http://schemas.microsoft.com/office/powerpoint/2010/main" val="26910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Opportunity </a:t>
            </a:r>
            <a:r>
              <a:rPr lang="en-US" dirty="0"/>
              <a:t>to target further assistance to </a:t>
            </a:r>
            <a:r>
              <a:rPr lang="en-US" dirty="0" smtClean="0"/>
              <a:t>VR clients approaching program exit</a:t>
            </a:r>
          </a:p>
          <a:p>
            <a:pPr lvl="1"/>
            <a:r>
              <a:rPr lang="en-US" dirty="0" smtClean="0"/>
              <a:t>Those struggling to find employment may be </a:t>
            </a:r>
            <a:r>
              <a:rPr lang="en-US" dirty="0"/>
              <a:t>candidates for </a:t>
            </a:r>
            <a:r>
              <a:rPr lang="en-US" dirty="0" smtClean="0"/>
              <a:t>other services </a:t>
            </a:r>
            <a:r>
              <a:rPr lang="en-US" dirty="0"/>
              <a:t>and </a:t>
            </a:r>
            <a:r>
              <a:rPr lang="en-US" dirty="0" smtClean="0"/>
              <a:t>supports for people who are not economically independent </a:t>
            </a:r>
          </a:p>
          <a:p>
            <a:pPr lvl="1"/>
            <a:r>
              <a:rPr lang="en-US" dirty="0" smtClean="0"/>
              <a:t>Those exiting with employment </a:t>
            </a:r>
            <a:r>
              <a:rPr lang="en-US" dirty="0"/>
              <a:t>may benefit from additional employment services and supports </a:t>
            </a:r>
            <a:r>
              <a:rPr lang="en-US" dirty="0" smtClean="0"/>
              <a:t>to sustain employment</a:t>
            </a:r>
          </a:p>
          <a:p>
            <a:r>
              <a:rPr lang="en-US" dirty="0" smtClean="0"/>
              <a:t>Findings suggest a possible benefit of VR service receipt via increased resources or in response to poor economic environments</a:t>
            </a:r>
            <a:endParaRPr lang="en-US" dirty="0"/>
          </a:p>
        </p:txBody>
      </p:sp>
      <p:sp>
        <p:nvSpPr>
          <p:cNvPr id="3" name="Title 2"/>
          <p:cNvSpPr>
            <a:spLocks noGrp="1"/>
          </p:cNvSpPr>
          <p:nvPr>
            <p:ph type="title"/>
          </p:nvPr>
        </p:nvSpPr>
        <p:spPr/>
        <p:txBody>
          <a:bodyPr/>
          <a:lstStyle/>
          <a:p>
            <a:r>
              <a:rPr lang="en-US" dirty="0" smtClean="0"/>
              <a:t>Implications for policy and practice</a:t>
            </a:r>
            <a:endParaRPr lang="en-US" dirty="0"/>
          </a:p>
        </p:txBody>
      </p:sp>
    </p:spTree>
    <p:extLst>
      <p:ext uri="{BB962C8B-B14F-4D97-AF65-F5344CB8AC3E}">
        <p14:creationId xmlns:p14="http://schemas.microsoft.com/office/powerpoint/2010/main" val="28115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Mann, David R</a:t>
            </a:r>
            <a:r>
              <a:rPr lang="en-US" dirty="0" smtClean="0"/>
              <a:t>., Todd Honeycutt, Michelle Stegman Bailey, </a:t>
            </a:r>
            <a:r>
              <a:rPr lang="en-US" dirty="0"/>
              <a:t>and </a:t>
            </a:r>
            <a:r>
              <a:rPr lang="en-US" dirty="0" smtClean="0"/>
              <a:t>John O’Neill. “</a:t>
            </a:r>
            <a:r>
              <a:rPr lang="en-US" dirty="0"/>
              <a:t>Using Administrative Data to Explore the Employment and Benefit Receipt Outcomes of Vocational Rehabilitation Applicants Years after Program </a:t>
            </a:r>
            <a:r>
              <a:rPr lang="en-US" dirty="0" smtClean="0"/>
              <a:t>Exit.” </a:t>
            </a:r>
            <a:r>
              <a:rPr lang="en-US" i="1" dirty="0"/>
              <a:t>Journal of </a:t>
            </a:r>
            <a:r>
              <a:rPr lang="en-US" i="1" dirty="0" smtClean="0"/>
              <a:t>Vocational Rehabilitation,</a:t>
            </a:r>
            <a:r>
              <a:rPr lang="en-US" dirty="0" smtClean="0"/>
              <a:t> </a:t>
            </a:r>
            <a:r>
              <a:rPr lang="en-US" dirty="0"/>
              <a:t>forthcoming</a:t>
            </a:r>
            <a:r>
              <a:rPr lang="en-US" dirty="0" smtClean="0"/>
              <a:t>.</a:t>
            </a:r>
            <a:endParaRPr lang="en-US" dirty="0"/>
          </a:p>
        </p:txBody>
      </p:sp>
      <p:sp>
        <p:nvSpPr>
          <p:cNvPr id="3" name="Title 2"/>
          <p:cNvSpPr>
            <a:spLocks noGrp="1"/>
          </p:cNvSpPr>
          <p:nvPr>
            <p:ph type="title"/>
          </p:nvPr>
        </p:nvSpPr>
        <p:spPr/>
        <p:txBody>
          <a:bodyPr/>
          <a:lstStyle/>
          <a:p>
            <a:r>
              <a:rPr lang="en-US" dirty="0" smtClean="0"/>
              <a:t>Citation</a:t>
            </a:r>
            <a:endParaRPr lang="en-US" dirty="0"/>
          </a:p>
        </p:txBody>
      </p:sp>
    </p:spTree>
    <p:extLst>
      <p:ext uri="{BB962C8B-B14F-4D97-AF65-F5344CB8AC3E}">
        <p14:creationId xmlns:p14="http://schemas.microsoft.com/office/powerpoint/2010/main" val="68455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87362" y="1586006"/>
            <a:ext cx="8242300" cy="4114800"/>
          </a:xfrm>
        </p:spPr>
        <p:txBody>
          <a:bodyPr/>
          <a:lstStyle/>
          <a:p>
            <a:pPr>
              <a:buNone/>
            </a:pPr>
            <a:r>
              <a:rPr lang="en-US" dirty="0" smtClean="0"/>
              <a:t>David R. Mann, Ph.D.</a:t>
            </a:r>
          </a:p>
          <a:p>
            <a:pPr>
              <a:buNone/>
            </a:pPr>
            <a:r>
              <a:rPr lang="en-US" dirty="0" smtClean="0"/>
              <a:t>Senior Researcher</a:t>
            </a:r>
          </a:p>
          <a:p>
            <a:pPr>
              <a:buNone/>
            </a:pPr>
            <a:r>
              <a:rPr lang="en-US" dirty="0" smtClean="0"/>
              <a:t>Mathematica Policy Research</a:t>
            </a:r>
          </a:p>
          <a:p>
            <a:pPr>
              <a:buNone/>
            </a:pPr>
            <a:endParaRPr lang="en-US" dirty="0" smtClean="0">
              <a:solidFill>
                <a:schemeClr val="tx1"/>
              </a:solidFill>
            </a:endParaRPr>
          </a:p>
          <a:p>
            <a:pPr>
              <a:buNone/>
            </a:pPr>
            <a:r>
              <a:rPr lang="en-US" dirty="0" smtClean="0">
                <a:solidFill>
                  <a:schemeClr val="tx1"/>
                </a:solidFill>
              </a:rPr>
              <a:t>dmann@mathematica-mpr.com</a:t>
            </a:r>
          </a:p>
          <a:p>
            <a:pPr>
              <a:buNone/>
            </a:pPr>
            <a:endParaRPr lang="en-US" dirty="0">
              <a:solidFill>
                <a:schemeClr val="tx1"/>
              </a:solidFill>
            </a:endParaRPr>
          </a:p>
          <a:p>
            <a:pPr>
              <a:buNone/>
            </a:pPr>
            <a:r>
              <a:rPr lang="en-US" dirty="0">
                <a:solidFill>
                  <a:schemeClr val="tx1"/>
                </a:solidFill>
              </a:rPr>
              <a:t> </a:t>
            </a:r>
            <a:r>
              <a:rPr lang="en-US" dirty="0" smtClean="0">
                <a:solidFill>
                  <a:schemeClr val="tx1"/>
                </a:solidFill>
              </a:rPr>
              <a:t>    @DavidRMann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14" y="4530913"/>
            <a:ext cx="510708" cy="5107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VR supports people with disabilities who want to work</a:t>
            </a:r>
          </a:p>
          <a:p>
            <a:r>
              <a:rPr lang="en-US" dirty="0" smtClean="0"/>
              <a:t>Application is voluntary</a:t>
            </a:r>
          </a:p>
          <a:p>
            <a:r>
              <a:rPr lang="en-US" dirty="0" smtClean="0"/>
              <a:t>SSI and SSDI beneficiaries can apply</a:t>
            </a:r>
          </a:p>
          <a:p>
            <a:r>
              <a:rPr lang="en-US" dirty="0" smtClean="0"/>
              <a:t>Administered at state level</a:t>
            </a:r>
            <a:endParaRPr lang="en-US" dirty="0"/>
          </a:p>
        </p:txBody>
      </p:sp>
      <p:sp>
        <p:nvSpPr>
          <p:cNvPr id="3" name="Title 2"/>
          <p:cNvSpPr>
            <a:spLocks noGrp="1"/>
          </p:cNvSpPr>
          <p:nvPr>
            <p:ph type="title"/>
          </p:nvPr>
        </p:nvSpPr>
        <p:spPr/>
        <p:txBody>
          <a:bodyPr/>
          <a:lstStyle/>
          <a:p>
            <a:r>
              <a:rPr lang="en-US" dirty="0" smtClean="0"/>
              <a:t>Vocational Rehabilitation (VR) program overview</a:t>
            </a:r>
            <a:endParaRPr lang="en-US" dirty="0"/>
          </a:p>
        </p:txBody>
      </p:sp>
    </p:spTree>
    <p:extLst>
      <p:ext uri="{BB962C8B-B14F-4D97-AF65-F5344CB8AC3E}">
        <p14:creationId xmlns:p14="http://schemas.microsoft.com/office/powerpoint/2010/main" val="1129847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Funding for this study was provided by the Research and Training Center on Disability Statistics and Demographics at the University of New Hampshire, which is funded by the National Institute for Disability, Independent Living, and Rehabilitation Research (NIDILRR), in the Administration for Community Living (ACL), at the U.S. Department of Health and Human Services (DHHS) (Grant No: 90RT5022-02-00</a:t>
            </a:r>
            <a:r>
              <a:rPr lang="en-US" sz="2400" dirty="0" smtClean="0"/>
              <a:t>)</a:t>
            </a:r>
          </a:p>
          <a:p>
            <a:r>
              <a:rPr lang="en-US" sz="2400" dirty="0" smtClean="0"/>
              <a:t>The </a:t>
            </a:r>
            <a:r>
              <a:rPr lang="en-US" sz="2400" dirty="0"/>
              <a:t>contents of this presentation do not necessarily represent the policies of </a:t>
            </a:r>
            <a:r>
              <a:rPr lang="en-US" sz="2400" dirty="0" smtClean="0"/>
              <a:t>DHHS </a:t>
            </a:r>
            <a:r>
              <a:rPr lang="en-US" sz="2400" dirty="0"/>
              <a:t>or </a:t>
            </a:r>
            <a:r>
              <a:rPr lang="en-US" sz="2400" dirty="0" smtClean="0"/>
              <a:t>of any </a:t>
            </a:r>
            <a:r>
              <a:rPr lang="en-US" sz="2400" dirty="0"/>
              <a:t>other federal agency (EDGAR, 75.620 [b]) </a:t>
            </a:r>
          </a:p>
          <a:p>
            <a:endParaRPr lang="en-US" dirty="0"/>
          </a:p>
        </p:txBody>
      </p:sp>
      <p:sp>
        <p:nvSpPr>
          <p:cNvPr id="3" name="Title 2"/>
          <p:cNvSpPr>
            <a:spLocks noGrp="1"/>
          </p:cNvSpPr>
          <p:nvPr>
            <p:ph type="title"/>
          </p:nvPr>
        </p:nvSpPr>
        <p:spPr/>
        <p:txBody>
          <a:bodyPr/>
          <a:lstStyle/>
          <a:p>
            <a:r>
              <a:rPr lang="en-US" dirty="0"/>
              <a:t>Acknowledgments</a:t>
            </a:r>
          </a:p>
        </p:txBody>
      </p:sp>
    </p:spTree>
    <p:extLst>
      <p:ext uri="{BB962C8B-B14F-4D97-AF65-F5344CB8AC3E}">
        <p14:creationId xmlns:p14="http://schemas.microsoft.com/office/powerpoint/2010/main" val="267277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Rehabilitation Services Administration (RSA) collects VR administrative data </a:t>
            </a:r>
          </a:p>
          <a:p>
            <a:r>
              <a:rPr lang="en-US" sz="2400" dirty="0" smtClean="0"/>
              <a:t>The RSA-911 files contain case report data on all closed VR cases</a:t>
            </a:r>
          </a:p>
          <a:p>
            <a:r>
              <a:rPr lang="en-US" sz="2400" dirty="0" smtClean="0"/>
              <a:t>The files contain information on</a:t>
            </a:r>
          </a:p>
          <a:p>
            <a:pPr lvl="1"/>
            <a:r>
              <a:rPr lang="en-US" sz="2000" dirty="0" smtClean="0"/>
              <a:t>Applicant characteristics</a:t>
            </a:r>
          </a:p>
          <a:p>
            <a:pPr lvl="1"/>
            <a:r>
              <a:rPr lang="en-US" sz="2000" dirty="0" smtClean="0"/>
              <a:t>VR services received</a:t>
            </a:r>
          </a:p>
          <a:p>
            <a:pPr lvl="1"/>
            <a:r>
              <a:rPr lang="en-US" sz="2000" dirty="0" smtClean="0"/>
              <a:t>Status at closure</a:t>
            </a:r>
          </a:p>
          <a:p>
            <a:r>
              <a:rPr lang="en-US" sz="2400" dirty="0" smtClean="0"/>
              <a:t>Some key limitations</a:t>
            </a:r>
          </a:p>
          <a:p>
            <a:pPr lvl="1"/>
            <a:r>
              <a:rPr lang="en-US" sz="2000" dirty="0" smtClean="0"/>
              <a:t>Data collection currently ends at program exit</a:t>
            </a:r>
          </a:p>
          <a:p>
            <a:pPr lvl="1"/>
            <a:r>
              <a:rPr lang="en-US" sz="2000" dirty="0" smtClean="0"/>
              <a:t>Limited information for those who didn’t receive services</a:t>
            </a:r>
            <a:endParaRPr lang="en-US" sz="2000" dirty="0"/>
          </a:p>
        </p:txBody>
      </p:sp>
      <p:sp>
        <p:nvSpPr>
          <p:cNvPr id="3" name="Title 2"/>
          <p:cNvSpPr>
            <a:spLocks noGrp="1"/>
          </p:cNvSpPr>
          <p:nvPr>
            <p:ph type="title"/>
          </p:nvPr>
        </p:nvSpPr>
        <p:spPr>
          <a:xfrm>
            <a:off x="363071" y="189753"/>
            <a:ext cx="8448675" cy="1143000"/>
          </a:xfrm>
        </p:spPr>
        <p:txBody>
          <a:bodyPr/>
          <a:lstStyle/>
          <a:p>
            <a:r>
              <a:rPr lang="en-US" dirty="0"/>
              <a:t>The </a:t>
            </a:r>
            <a:r>
              <a:rPr lang="en-US" dirty="0" smtClean="0"/>
              <a:t>RSA data are </a:t>
            </a:r>
            <a:r>
              <a:rPr lang="en-US" dirty="0"/>
              <a:t>a great source of information on VR applicants</a:t>
            </a:r>
          </a:p>
        </p:txBody>
      </p:sp>
    </p:spTree>
    <p:extLst>
      <p:ext uri="{BB962C8B-B14F-4D97-AF65-F5344CB8AC3E}">
        <p14:creationId xmlns:p14="http://schemas.microsoft.com/office/powerpoint/2010/main" val="256891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VR data do not provide information on outcomes after program exit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75793" y="1560785"/>
            <a:ext cx="6665437" cy="4427045"/>
          </a:xfrm>
        </p:spPr>
      </p:pic>
    </p:spTree>
    <p:extLst>
      <p:ext uri="{BB962C8B-B14F-4D97-AF65-F5344CB8AC3E}">
        <p14:creationId xmlns:p14="http://schemas.microsoft.com/office/powerpoint/2010/main" val="2200857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
            </a:r>
            <a:r>
              <a:rPr lang="en-US" dirty="0" smtClean="0"/>
              <a:t>inked administrative data enable us to look at longer-term outcomes!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0794" y="1480864"/>
            <a:ext cx="4475436" cy="4475436"/>
          </a:xfrm>
        </p:spPr>
      </p:pic>
    </p:spTree>
    <p:extLst>
      <p:ext uri="{BB962C8B-B14F-4D97-AF65-F5344CB8AC3E}">
        <p14:creationId xmlns:p14="http://schemas.microsoft.com/office/powerpoint/2010/main" val="31840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362" y="1841500"/>
            <a:ext cx="8242300" cy="4114800"/>
          </a:xfrm>
        </p:spPr>
        <p:txBody>
          <a:bodyPr/>
          <a:lstStyle/>
          <a:p>
            <a:r>
              <a:rPr lang="en-US" dirty="0" smtClean="0"/>
              <a:t>Used linked data to examine applicant outcomes up to 7 years after program exit</a:t>
            </a:r>
          </a:p>
          <a:p>
            <a:pPr lvl="1"/>
            <a:r>
              <a:rPr lang="en-US" dirty="0" smtClean="0"/>
              <a:t>Earnings</a:t>
            </a:r>
          </a:p>
          <a:p>
            <a:pPr lvl="1"/>
            <a:r>
              <a:rPr lang="en-US" dirty="0"/>
              <a:t>SSI and SSDI </a:t>
            </a:r>
            <a:r>
              <a:rPr lang="en-US" dirty="0" smtClean="0"/>
              <a:t>benefit suspension/termination</a:t>
            </a:r>
          </a:p>
          <a:p>
            <a:pPr lvl="1"/>
            <a:r>
              <a:rPr lang="en-US" dirty="0" smtClean="0"/>
              <a:t>New SSI and SSDI benefit receipt</a:t>
            </a:r>
          </a:p>
          <a:p>
            <a:r>
              <a:rPr lang="en-US" dirty="0" smtClean="0"/>
              <a:t>Estimated regression-adjusted models</a:t>
            </a:r>
          </a:p>
          <a:p>
            <a:r>
              <a:rPr lang="en-US" dirty="0" smtClean="0"/>
              <a:t>Outcomes varied by status at closure (relative to those not receiving services)</a:t>
            </a:r>
          </a:p>
          <a:p>
            <a:pPr lvl="1"/>
            <a:r>
              <a:rPr lang="en-US" dirty="0" smtClean="0"/>
              <a:t>Poorer for those who closed without employment</a:t>
            </a:r>
          </a:p>
          <a:p>
            <a:pPr lvl="1"/>
            <a:r>
              <a:rPr lang="en-US" dirty="0" smtClean="0"/>
              <a:t>Better </a:t>
            </a:r>
            <a:r>
              <a:rPr lang="en-US" dirty="0"/>
              <a:t>for those who </a:t>
            </a:r>
            <a:r>
              <a:rPr lang="en-US" dirty="0" smtClean="0"/>
              <a:t>closed with employment</a:t>
            </a:r>
          </a:p>
          <a:p>
            <a:endParaRPr lang="en-US" dirty="0" smtClean="0"/>
          </a:p>
        </p:txBody>
      </p:sp>
      <p:sp>
        <p:nvSpPr>
          <p:cNvPr id="3" name="Title 2"/>
          <p:cNvSpPr>
            <a:spLocks noGrp="1"/>
          </p:cNvSpPr>
          <p:nvPr>
            <p:ph type="title"/>
          </p:nvPr>
        </p:nvSpPr>
        <p:spPr/>
        <p:txBody>
          <a:bodyPr/>
          <a:lstStyle/>
          <a:p>
            <a:r>
              <a:rPr lang="en-US" dirty="0" smtClean="0"/>
              <a:t>Study overview</a:t>
            </a:r>
            <a:endParaRPr lang="en-US" dirty="0"/>
          </a:p>
        </p:txBody>
      </p:sp>
    </p:spTree>
    <p:extLst>
      <p:ext uri="{BB962C8B-B14F-4D97-AF65-F5344CB8AC3E}">
        <p14:creationId xmlns:p14="http://schemas.microsoft.com/office/powerpoint/2010/main" val="31714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362" y="1612900"/>
            <a:ext cx="8242300" cy="4114800"/>
          </a:xfrm>
        </p:spPr>
        <p:txBody>
          <a:bodyPr/>
          <a:lstStyle/>
          <a:p>
            <a:r>
              <a:rPr lang="en-US" dirty="0" smtClean="0"/>
              <a:t>Data sources</a:t>
            </a:r>
          </a:p>
          <a:p>
            <a:pPr lvl="1"/>
            <a:r>
              <a:rPr lang="en-US" dirty="0" smtClean="0"/>
              <a:t>RSA-911 files</a:t>
            </a:r>
          </a:p>
          <a:p>
            <a:pPr lvl="1"/>
            <a:r>
              <a:rPr lang="en-US" dirty="0" smtClean="0"/>
              <a:t>SSA data files</a:t>
            </a:r>
          </a:p>
          <a:p>
            <a:pPr lvl="2"/>
            <a:r>
              <a:rPr lang="en-US" dirty="0" smtClean="0"/>
              <a:t>Disability Analysis File</a:t>
            </a:r>
          </a:p>
          <a:p>
            <a:pPr lvl="2"/>
            <a:r>
              <a:rPr lang="en-US" dirty="0" smtClean="0"/>
              <a:t>Master Earnings File</a:t>
            </a:r>
          </a:p>
          <a:p>
            <a:r>
              <a:rPr lang="en-US" dirty="0" smtClean="0"/>
              <a:t>All records closed in 2004-2006</a:t>
            </a:r>
          </a:p>
          <a:p>
            <a:pPr lvl="1"/>
            <a:r>
              <a:rPr lang="en-US" dirty="0" smtClean="0"/>
              <a:t>1,779,204 records</a:t>
            </a:r>
          </a:p>
          <a:p>
            <a:r>
              <a:rPr lang="en-US" dirty="0" smtClean="0"/>
              <a:t>Age restrictions for SSA outcome analyses</a:t>
            </a:r>
          </a:p>
          <a:p>
            <a:r>
              <a:rPr lang="en-US" dirty="0" smtClean="0"/>
              <a:t>Records linked by Social Security number</a:t>
            </a:r>
          </a:p>
          <a:p>
            <a:r>
              <a:rPr lang="en-US" dirty="0" smtClean="0"/>
              <a:t>SSA collaborator accessed the data</a:t>
            </a:r>
            <a:endParaRPr lang="en-US" dirty="0"/>
          </a:p>
        </p:txBody>
      </p:sp>
      <p:sp>
        <p:nvSpPr>
          <p:cNvPr id="3" name="Title 2"/>
          <p:cNvSpPr>
            <a:spLocks noGrp="1"/>
          </p:cNvSpPr>
          <p:nvPr>
            <p:ph type="title"/>
          </p:nvPr>
        </p:nvSpPr>
        <p:spPr/>
        <p:txBody>
          <a:bodyPr/>
          <a:lstStyle/>
          <a:p>
            <a:r>
              <a:rPr lang="en-US" dirty="0" smtClean="0"/>
              <a:t>We linked RSA data to SSA data</a:t>
            </a:r>
            <a:endParaRPr lang="en-US" dirty="0"/>
          </a:p>
        </p:txBody>
      </p:sp>
    </p:spTree>
    <p:extLst>
      <p:ext uri="{BB962C8B-B14F-4D97-AF65-F5344CB8AC3E}">
        <p14:creationId xmlns:p14="http://schemas.microsoft.com/office/powerpoint/2010/main" val="54500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7190619"/>
              </p:ext>
            </p:extLst>
          </p:nvPr>
        </p:nvGraphicFramePr>
        <p:xfrm>
          <a:off x="384177" y="2003613"/>
          <a:ext cx="8448673" cy="3677504"/>
        </p:xfrm>
        <a:graphic>
          <a:graphicData uri="http://schemas.openxmlformats.org/drawingml/2006/table">
            <a:tbl>
              <a:tblPr firstRow="1" bandRow="1">
                <a:tableStyleId>{8EC20E35-A176-4012-BC5E-935CFFF8708E}</a:tableStyleId>
              </a:tblPr>
              <a:tblGrid>
                <a:gridCol w="1656788"/>
                <a:gridCol w="1358377"/>
                <a:gridCol w="1358377"/>
                <a:gridCol w="1358377"/>
                <a:gridCol w="1358377"/>
                <a:gridCol w="1358377"/>
              </a:tblGrid>
              <a:tr h="855200">
                <a:tc>
                  <a:txBody>
                    <a:bodyPr/>
                    <a:lstStyle/>
                    <a:p>
                      <a:pPr algn="ctr"/>
                      <a:endParaRPr lang="en-US" sz="1600" dirty="0">
                        <a:latin typeface="+mj-lt"/>
                      </a:endParaRPr>
                    </a:p>
                  </a:txBody>
                  <a:tcPr anchor="b"/>
                </a:tc>
                <a:tc>
                  <a:txBody>
                    <a:bodyPr/>
                    <a:lstStyle/>
                    <a:p>
                      <a:pPr algn="ctr"/>
                      <a:r>
                        <a:rPr lang="en-US" sz="1600" dirty="0" smtClean="0"/>
                        <a:t>Total</a:t>
                      </a:r>
                      <a:endParaRPr lang="en-US" sz="1600" dirty="0"/>
                    </a:p>
                  </a:txBody>
                  <a:tcPr anchor="b"/>
                </a:tc>
                <a:tc>
                  <a:txBody>
                    <a:bodyPr/>
                    <a:lstStyle/>
                    <a:p>
                      <a:pPr algn="ctr"/>
                      <a:r>
                        <a:rPr lang="en-US" sz="1600" dirty="0" smtClean="0"/>
                        <a:t>No SSI or SSDI</a:t>
                      </a:r>
                      <a:endParaRPr lang="en-US" sz="1600" dirty="0"/>
                    </a:p>
                  </a:txBody>
                  <a:tcPr anchor="b"/>
                </a:tc>
                <a:tc>
                  <a:txBody>
                    <a:bodyPr/>
                    <a:lstStyle/>
                    <a:p>
                      <a:pPr algn="ctr"/>
                      <a:r>
                        <a:rPr lang="en-US" sz="1600" dirty="0" smtClean="0"/>
                        <a:t>SSI only</a:t>
                      </a:r>
                      <a:endParaRPr lang="en-US" sz="1600" dirty="0"/>
                    </a:p>
                  </a:txBody>
                  <a:tcPr anchor="b"/>
                </a:tc>
                <a:tc>
                  <a:txBody>
                    <a:bodyPr/>
                    <a:lstStyle/>
                    <a:p>
                      <a:pPr algn="ctr"/>
                      <a:r>
                        <a:rPr lang="en-US" sz="1600" dirty="0" smtClean="0"/>
                        <a:t>SSDI only</a:t>
                      </a:r>
                      <a:endParaRPr lang="en-US" sz="1600" dirty="0"/>
                    </a:p>
                  </a:txBody>
                  <a:tcPr anchor="b"/>
                </a:tc>
                <a:tc>
                  <a:txBody>
                    <a:bodyPr/>
                    <a:lstStyle/>
                    <a:p>
                      <a:pPr algn="ctr"/>
                      <a:r>
                        <a:rPr lang="en-US" sz="1600" dirty="0" smtClean="0"/>
                        <a:t>Both SSI and SSDI</a:t>
                      </a:r>
                      <a:endParaRPr lang="en-US" sz="1600" dirty="0"/>
                    </a:p>
                  </a:txBody>
                  <a:tcPr anchor="b"/>
                </a:tc>
              </a:tr>
              <a:tr h="705576">
                <a:tc>
                  <a:txBody>
                    <a:bodyPr/>
                    <a:lstStyle/>
                    <a:p>
                      <a:r>
                        <a:rPr lang="en-US" sz="1600" dirty="0" smtClean="0">
                          <a:latin typeface="+mj-lt"/>
                        </a:rPr>
                        <a:t>N</a:t>
                      </a:r>
                      <a:endParaRPr lang="en-US" sz="1600" dirty="0">
                        <a:latin typeface="+mj-lt"/>
                      </a:endParaRPr>
                    </a:p>
                  </a:txBody>
                  <a:tcPr anchor="ctr"/>
                </a:tc>
                <a:tc>
                  <a:txBody>
                    <a:bodyPr/>
                    <a:lstStyle/>
                    <a:p>
                      <a:pPr algn="ctr"/>
                      <a:r>
                        <a:rPr lang="en-US" dirty="0" smtClean="0"/>
                        <a:t>1,779,204</a:t>
                      </a:r>
                      <a:endParaRPr lang="en-US" dirty="0"/>
                    </a:p>
                  </a:txBody>
                  <a:tcPr anchor="ctr"/>
                </a:tc>
                <a:tc>
                  <a:txBody>
                    <a:bodyPr/>
                    <a:lstStyle/>
                    <a:p>
                      <a:pPr algn="ctr"/>
                      <a:r>
                        <a:rPr lang="en-US" dirty="0" smtClean="0"/>
                        <a:t>1,153,252</a:t>
                      </a:r>
                      <a:endParaRPr lang="en-US" dirty="0"/>
                    </a:p>
                  </a:txBody>
                  <a:tcPr anchor="ctr"/>
                </a:tc>
                <a:tc>
                  <a:txBody>
                    <a:bodyPr/>
                    <a:lstStyle/>
                    <a:p>
                      <a:pPr algn="ctr"/>
                      <a:r>
                        <a:rPr lang="en-US" dirty="0" smtClean="0"/>
                        <a:t>206,108</a:t>
                      </a:r>
                      <a:endParaRPr lang="en-US" dirty="0"/>
                    </a:p>
                  </a:txBody>
                  <a:tcPr anchor="ctr"/>
                </a:tc>
                <a:tc>
                  <a:txBody>
                    <a:bodyPr/>
                    <a:lstStyle/>
                    <a:p>
                      <a:pPr algn="ctr"/>
                      <a:r>
                        <a:rPr lang="en-US" dirty="0" smtClean="0"/>
                        <a:t>299,581</a:t>
                      </a:r>
                      <a:endParaRPr lang="en-US" dirty="0"/>
                    </a:p>
                  </a:txBody>
                  <a:tcPr anchor="ctr"/>
                </a:tc>
                <a:tc>
                  <a:txBody>
                    <a:bodyPr/>
                    <a:lstStyle/>
                    <a:p>
                      <a:pPr algn="ctr"/>
                      <a:r>
                        <a:rPr lang="en-US" dirty="0" smtClean="0"/>
                        <a:t>120,263</a:t>
                      </a:r>
                      <a:endParaRPr lang="en-US" dirty="0"/>
                    </a:p>
                  </a:txBody>
                  <a:tcPr anchor="ctr"/>
                </a:tc>
              </a:tr>
              <a:tr h="705576">
                <a:tc>
                  <a:txBody>
                    <a:bodyPr/>
                    <a:lstStyle/>
                    <a:p>
                      <a:pPr marL="0" marR="0" indent="0">
                        <a:lnSpc>
                          <a:spcPct val="100000"/>
                        </a:lnSpc>
                        <a:spcBef>
                          <a:spcPts val="600"/>
                        </a:spcBef>
                        <a:spcAft>
                          <a:spcPts val="0"/>
                        </a:spcAft>
                      </a:pPr>
                      <a:r>
                        <a:rPr lang="en-US" sz="1600" b="1" dirty="0">
                          <a:effectLst/>
                          <a:latin typeface="+mj-lt"/>
                          <a:ea typeface="Times New Roman" panose="02020603050405020304" pitchFamily="18" charset="0"/>
                          <a:cs typeface="Times New Roman" panose="02020603050405020304" pitchFamily="18" charset="0"/>
                        </a:rPr>
                        <a:t>Received VR services</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dirty="0" smtClean="0"/>
                        <a:t>58.2%</a:t>
                      </a:r>
                      <a:endParaRPr lang="en-US" dirty="0"/>
                    </a:p>
                  </a:txBody>
                  <a:tcPr anchor="ctr"/>
                </a:tc>
                <a:tc>
                  <a:txBody>
                    <a:bodyPr/>
                    <a:lstStyle/>
                    <a:p>
                      <a:pPr algn="ctr"/>
                      <a:r>
                        <a:rPr lang="en-US" dirty="0" smtClean="0"/>
                        <a:t>58.5%</a:t>
                      </a:r>
                      <a:endParaRPr lang="en-US" dirty="0"/>
                    </a:p>
                  </a:txBody>
                  <a:tcPr anchor="ctr"/>
                </a:tc>
                <a:tc>
                  <a:txBody>
                    <a:bodyPr/>
                    <a:lstStyle/>
                    <a:p>
                      <a:pPr algn="ctr"/>
                      <a:r>
                        <a:rPr lang="en-US" dirty="0" smtClean="0"/>
                        <a:t>55.2%</a:t>
                      </a:r>
                      <a:endParaRPr lang="en-US" dirty="0"/>
                    </a:p>
                  </a:txBody>
                  <a:tcPr anchor="ctr"/>
                </a:tc>
                <a:tc>
                  <a:txBody>
                    <a:bodyPr/>
                    <a:lstStyle/>
                    <a:p>
                      <a:pPr algn="ctr"/>
                      <a:r>
                        <a:rPr lang="en-US" dirty="0" smtClean="0"/>
                        <a:t>60.8%</a:t>
                      </a:r>
                      <a:endParaRPr lang="en-US" dirty="0"/>
                    </a:p>
                  </a:txBody>
                  <a:tcPr anchor="ctr"/>
                </a:tc>
                <a:tc>
                  <a:txBody>
                    <a:bodyPr/>
                    <a:lstStyle/>
                    <a:p>
                      <a:pPr algn="ctr"/>
                      <a:r>
                        <a:rPr lang="en-US" dirty="0" smtClean="0"/>
                        <a:t>54.4%</a:t>
                      </a:r>
                      <a:endParaRPr lang="en-US" dirty="0"/>
                    </a:p>
                  </a:txBody>
                  <a:tcPr anchor="ctr"/>
                </a:tc>
              </a:tr>
              <a:tr h="705576">
                <a:tc>
                  <a:txBody>
                    <a:bodyPr/>
                    <a:lstStyle/>
                    <a:p>
                      <a:pPr marL="0" marR="0" indent="0">
                        <a:lnSpc>
                          <a:spcPct val="100000"/>
                        </a:lnSpc>
                        <a:spcBef>
                          <a:spcPts val="600"/>
                        </a:spcBef>
                        <a:spcAft>
                          <a:spcPts val="0"/>
                        </a:spcAft>
                      </a:pP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Employed at application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dirty="0" smtClean="0"/>
                        <a:t>19.2%</a:t>
                      </a:r>
                      <a:endParaRPr lang="en-US" dirty="0"/>
                    </a:p>
                  </a:txBody>
                  <a:tcPr anchor="ctr"/>
                </a:tc>
                <a:tc>
                  <a:txBody>
                    <a:bodyPr/>
                    <a:lstStyle/>
                    <a:p>
                      <a:pPr algn="ctr"/>
                      <a:r>
                        <a:rPr lang="en-US" dirty="0" smtClean="0"/>
                        <a:t>24.2%</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12.9%</a:t>
                      </a:r>
                      <a:endParaRPr lang="en-US" dirty="0"/>
                    </a:p>
                  </a:txBody>
                  <a:tcPr anchor="ctr"/>
                </a:tc>
                <a:tc>
                  <a:txBody>
                    <a:bodyPr/>
                    <a:lstStyle/>
                    <a:p>
                      <a:pPr algn="ctr"/>
                      <a:r>
                        <a:rPr lang="en-US" dirty="0" smtClean="0"/>
                        <a:t>9.3%</a:t>
                      </a:r>
                      <a:endParaRPr lang="en-US" dirty="0"/>
                    </a:p>
                  </a:txBody>
                  <a:tcPr anchor="ctr"/>
                </a:tc>
              </a:tr>
              <a:tr h="705576">
                <a:tc>
                  <a:txBody>
                    <a:bodyPr/>
                    <a:lstStyle/>
                    <a:p>
                      <a:pPr marL="0" marR="0" indent="0">
                        <a:lnSpc>
                          <a:spcPct val="100000"/>
                        </a:lnSpc>
                        <a:spcBef>
                          <a:spcPts val="60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Employed at closure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dirty="0" smtClean="0"/>
                        <a:t>33.5%</a:t>
                      </a:r>
                      <a:endParaRPr lang="en-US" dirty="0"/>
                    </a:p>
                  </a:txBody>
                  <a:tcPr anchor="ctr"/>
                </a:tc>
                <a:tc>
                  <a:txBody>
                    <a:bodyPr/>
                    <a:lstStyle/>
                    <a:p>
                      <a:pPr algn="ctr"/>
                      <a:r>
                        <a:rPr lang="en-US" dirty="0" smtClean="0"/>
                        <a:t>38.8%</a:t>
                      </a:r>
                      <a:endParaRPr lang="en-US" dirty="0"/>
                    </a:p>
                  </a:txBody>
                  <a:tcPr anchor="ctr"/>
                </a:tc>
                <a:tc>
                  <a:txBody>
                    <a:bodyPr/>
                    <a:lstStyle/>
                    <a:p>
                      <a:pPr algn="ctr"/>
                      <a:r>
                        <a:rPr lang="en-US" dirty="0" smtClean="0"/>
                        <a:t>19.9%</a:t>
                      </a:r>
                      <a:endParaRPr lang="en-US" dirty="0"/>
                    </a:p>
                  </a:txBody>
                  <a:tcPr anchor="ctr"/>
                </a:tc>
                <a:tc>
                  <a:txBody>
                    <a:bodyPr/>
                    <a:lstStyle/>
                    <a:p>
                      <a:pPr algn="ctr"/>
                      <a:r>
                        <a:rPr lang="en-US" dirty="0" smtClean="0"/>
                        <a:t>29.1%</a:t>
                      </a:r>
                      <a:endParaRPr lang="en-US" dirty="0"/>
                    </a:p>
                  </a:txBody>
                  <a:tcPr anchor="ctr"/>
                </a:tc>
                <a:tc>
                  <a:txBody>
                    <a:bodyPr/>
                    <a:lstStyle/>
                    <a:p>
                      <a:pPr algn="ctr"/>
                      <a:r>
                        <a:rPr lang="en-US" dirty="0" smtClean="0"/>
                        <a:t>17.3%</a:t>
                      </a:r>
                      <a:endParaRPr lang="en-US" dirty="0"/>
                    </a:p>
                  </a:txBody>
                  <a:tcPr anchor="ctr"/>
                </a:tc>
              </a:tr>
            </a:tbl>
          </a:graphicData>
        </a:graphic>
      </p:graphicFrame>
      <p:sp>
        <p:nvSpPr>
          <p:cNvPr id="3" name="Title 2"/>
          <p:cNvSpPr>
            <a:spLocks noGrp="1"/>
          </p:cNvSpPr>
          <p:nvPr>
            <p:ph type="title"/>
          </p:nvPr>
        </p:nvSpPr>
        <p:spPr/>
        <p:txBody>
          <a:bodyPr/>
          <a:lstStyle/>
          <a:p>
            <a:r>
              <a:rPr lang="en-US" dirty="0" smtClean="0"/>
              <a:t>Select descriptive statistics</a:t>
            </a:r>
            <a:endParaRPr lang="en-US" dirty="0"/>
          </a:p>
        </p:txBody>
      </p:sp>
      <p:sp>
        <p:nvSpPr>
          <p:cNvPr id="2" name="TextBox 1"/>
          <p:cNvSpPr txBox="1"/>
          <p:nvPr/>
        </p:nvSpPr>
        <p:spPr>
          <a:xfrm>
            <a:off x="1835957" y="1397907"/>
            <a:ext cx="5412567" cy="584775"/>
          </a:xfrm>
          <a:prstGeom prst="rect">
            <a:avLst/>
          </a:prstGeom>
          <a:noFill/>
        </p:spPr>
        <p:txBody>
          <a:bodyPr wrap="square" rtlCol="0">
            <a:spAutoFit/>
          </a:bodyPr>
          <a:lstStyle/>
          <a:p>
            <a:pPr algn="ctr"/>
            <a:r>
              <a:rPr lang="en-US" sz="1600" dirty="0"/>
              <a:t>Sample characteristics by SSI and SSDI </a:t>
            </a:r>
            <a:r>
              <a:rPr lang="en-US" sz="1600" dirty="0" smtClean="0"/>
              <a:t>benefit status </a:t>
            </a:r>
            <a:r>
              <a:rPr lang="en-US" sz="1600" dirty="0"/>
              <a:t>at VR program exit</a:t>
            </a:r>
          </a:p>
        </p:txBody>
      </p:sp>
    </p:spTree>
    <p:extLst>
      <p:ext uri="{BB962C8B-B14F-4D97-AF65-F5344CB8AC3E}">
        <p14:creationId xmlns:p14="http://schemas.microsoft.com/office/powerpoint/2010/main" val="2952541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Earnings</a:t>
            </a:r>
          </a:p>
          <a:p>
            <a:pPr lvl="1"/>
            <a:r>
              <a:rPr lang="en-US" dirty="0" smtClean="0"/>
              <a:t>Employment: earned a quarter of coverage</a:t>
            </a:r>
          </a:p>
          <a:p>
            <a:pPr lvl="1"/>
            <a:r>
              <a:rPr lang="en-US" dirty="0" smtClean="0"/>
              <a:t>SGA employment: earned annualized SGA amount</a:t>
            </a:r>
          </a:p>
          <a:p>
            <a:r>
              <a:rPr lang="en-US" dirty="0" smtClean="0"/>
              <a:t>SSI and SSDI benefit suspension/termination</a:t>
            </a:r>
          </a:p>
          <a:p>
            <a:pPr lvl="1"/>
            <a:r>
              <a:rPr lang="en-US" dirty="0" smtClean="0"/>
              <a:t>Sample: beneficiaries at closure</a:t>
            </a:r>
          </a:p>
          <a:p>
            <a:pPr lvl="1"/>
            <a:r>
              <a:rPr lang="en-US" dirty="0" smtClean="0"/>
              <a:t>Variables in SSA data</a:t>
            </a:r>
          </a:p>
          <a:p>
            <a:r>
              <a:rPr lang="en-US" dirty="0" smtClean="0"/>
              <a:t>New SSI and SSDI benefit receipt</a:t>
            </a:r>
          </a:p>
          <a:p>
            <a:pPr lvl="1"/>
            <a:r>
              <a:rPr lang="en-US" dirty="0" smtClean="0"/>
              <a:t>Sample: non-beneficiaries at closure</a:t>
            </a:r>
            <a:endParaRPr lang="en-US" dirty="0"/>
          </a:p>
        </p:txBody>
      </p:sp>
      <p:sp>
        <p:nvSpPr>
          <p:cNvPr id="3" name="Title 2"/>
          <p:cNvSpPr>
            <a:spLocks noGrp="1"/>
          </p:cNvSpPr>
          <p:nvPr>
            <p:ph type="title"/>
          </p:nvPr>
        </p:nvSpPr>
        <p:spPr/>
        <p:txBody>
          <a:bodyPr/>
          <a:lstStyle/>
          <a:p>
            <a:r>
              <a:rPr lang="en-US" dirty="0" smtClean="0"/>
              <a:t>Key earnings and benefit receipt outcomes up to 7 years after closure</a:t>
            </a:r>
            <a:endParaRPr lang="en-US" dirty="0"/>
          </a:p>
        </p:txBody>
      </p:sp>
    </p:spTree>
    <p:extLst>
      <p:ext uri="{BB962C8B-B14F-4D97-AF65-F5344CB8AC3E}">
        <p14:creationId xmlns:p14="http://schemas.microsoft.com/office/powerpoint/2010/main" val="38784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mployment and Work Expectations of Social Security Disability Beneficiaries&amp;quot;&quot;/&gt;&lt;property id=&quot;20307&quot; value=&quot;256&quot;/&gt;&lt;/object&gt;&lt;object type=&quot;3&quot; unique_id=&quot;10005&quot;&gt;&lt;property id=&quot;20148&quot; value=&quot;5&quot;/&gt;&lt;property id=&quot;20300&quot; value=&quot;Slide 2 - &amp;quot;Purpose of the Presentation&amp;quot;&quot;/&gt;&lt;property id=&quot;20307&quot; value=&quot;272&quot;/&gt;&lt;/object&gt;&lt;object type=&quot;3&quot; unique_id=&quot;10006&quot;&gt;&lt;property id=&quot;20148&quot; value=&quot;5&quot;/&gt;&lt;property id=&quot;20300&quot; value=&quot;Slide 3 - &amp;quot;Why Is This Interesting?&amp;quot;&quot;/&gt;&lt;property id=&quot;20307&quot; value=&quot;284&quot;/&gt;&lt;/object&gt;&lt;object type=&quot;3&quot; unique_id=&quot;10007&quot;&gt;&lt;property id=&quot;20148&quot; value=&quot;5&quot;/&gt;&lt;property id=&quot;20300&quot; value=&quot;Slide 4 - &amp;quot;Why Is This Interesting? (cont’d) &amp;quot;&quot;/&gt;&lt;property id=&quot;20307&quot; value=&quot;285&quot;/&gt;&lt;/object&gt;&lt;object type=&quot;3&quot; unique_id=&quot;10008&quot;&gt;&lt;property id=&quot;20148&quot; value=&quot;5&quot;/&gt;&lt;property id=&quot;20300&quot; value=&quot;Slide 5 - &amp;quot;About the Data&amp;quot;&quot;/&gt;&lt;property id=&quot;20307&quot; value=&quot;286&quot;/&gt;&lt;/object&gt;&lt;object type=&quot;3&quot; unique_id=&quot;10009&quot;&gt;&lt;property id=&quot;20148&quot; value=&quot;5&quot;/&gt;&lt;property id=&quot;20300&quot; value=&quot;Slide 6 - &amp;quot;Share of Working-Age SSI and SSDI Beneficiaries Who Are Employed&amp;quot;&quot;/&gt;&lt;property id=&quot;20307&quot; value=&quot;300&quot;/&gt;&lt;/object&gt;&lt;object type=&quot;3&quot; unique_id=&quot;10010&quot;&gt;&lt;property id=&quot;20148&quot; value=&quot;5&quot;/&gt;&lt;property id=&quot;20300&quot; value=&quot;Slide 7 - &amp;quot;Characteristics of the &amp;#x0D;&amp;#x0A;9 Percent Who Are Working&amp;quot;&quot;/&gt;&lt;property id=&quot;20307&quot; value=&quot;288&quot;/&gt;&lt;/object&gt;&lt;object type=&quot;3&quot; unique_id=&quot;10011&quot;&gt;&lt;property id=&quot;20148&quot; value=&quot;5&quot;/&gt;&lt;property id=&quot;20300&quot; value=&quot;Slide 8 - &amp;quot;Selected Characteristics of Working and All SSI/SSDI Beneficiaries&amp;quot;&quot;/&gt;&lt;property id=&quot;20307&quot; value=&quot;289&quot;/&gt;&lt;/object&gt;&lt;object type=&quot;3&quot; unique_id=&quot;10012&quot;&gt;&lt;property id=&quot;20148&quot; value=&quot;5&quot;/&gt;&lt;property id=&quot;20300&quot; value=&quot;Slide 9 - &amp;quot;Job Characteristics of Working Beneficiaries&amp;quot;&quot;/&gt;&lt;property id=&quot;20307&quot; value=&quot;299&quot;/&gt;&lt;/object&gt;&lt;object type=&quot;3&quot; unique_id=&quot;10013&quot;&gt;&lt;property id=&quot;20148&quot; value=&quot;5&quot;/&gt;&lt;property id=&quot;20300&quot; value=&quot;Slide 10 - &amp;quot;Working SSI-Only Beneficiaries Were More Likely to:&amp;quot;&quot;/&gt;&lt;property id=&quot;20307&quot; value=&quot;298&quot;/&gt;&lt;/object&gt;&lt;object type=&quot;3&quot; unique_id=&quot;10014&quot;&gt;&lt;property id=&quot;20148&quot; value=&quot;5&quot;/&gt;&lt;property id=&quot;20300&quot; value=&quot;Slide 11 - &amp;quot;Share of Beneficiaries Who Say &amp;#x0D;&amp;#x0A;They Want to Work&amp;quot;&quot;/&gt;&lt;property id=&quot;20307&quot; value=&quot;291&quot;/&gt;&lt;/object&gt;&lt;object type=&quot;3&quot; unique_id=&quot;10015&quot;&gt;&lt;property id=&quot;20148&quot; value=&quot;5&quot;/&gt;&lt;property id=&quot;20300&quot; value=&quot;Slide 12 - &amp;quot;Reasons Beneficiaries Give for &amp;#x0D;&amp;#x0A;Not Working&amp;quot;&quot;/&gt;&lt;property id=&quot;20307&quot; value=&quot;292&quot;/&gt;&lt;/object&gt;&lt;object type=&quot;3&quot; unique_id=&quot;10016&quot;&gt;&lt;property id=&quot;20148&quot; value=&quot;5&quot;/&gt;&lt;property id=&quot;20300&quot; value=&quot;Slide 13 - &amp;quot;Other Challenges to Employment Faced by Working-Age Beneficiaries&amp;quot;&quot;/&gt;&lt;property id=&quot;20307&quot; value=&quot;294&quot;/&gt;&lt;/object&gt;&lt;object type=&quot;3&quot; unique_id=&quot;10017&quot;&gt;&lt;property id=&quot;20148&quot; value=&quot;5&quot;/&gt;&lt;property id=&quot;20300&quot; value=&quot;Slide 14 - &amp;quot;Efforts to Promote Employment Among Beneficiaries Are Not Futile&amp;quot;&quot;/&gt;&lt;property id=&quot;20307&quot; value=&quot;295&quot;/&gt;&lt;/object&gt;&lt;object type=&quot;3&quot; unique_id=&quot;10018&quot;&gt;&lt;property id=&quot;20148&quot; value=&quot;5&quot;/&gt;&lt;property id=&quot;20300&quot; value=&quot;Slide 15 - &amp;quot;Efforts to Promote Employment Among Beneficiaries Will Be Challenging&amp;quot;&quot;/&gt;&lt;property id=&quot;20307&quot; value=&quot;303&quot;/&gt;&lt;/object&gt;&lt;object type=&quot;3&quot; unique_id=&quot;10019&quot;&gt;&lt;property id=&quot;20148&quot; value=&quot;5&quot;/&gt;&lt;property id=&quot;20300&quot; value=&quot;Slide 16 - &amp;quot;Contact Information&amp;quot;&quot;/&gt;&lt;property id=&quot;20307&quot; value=&quot;283&quot;/&gt;&lt;/object&gt;&lt;/object&gt;&lt;/object&gt;&lt;/database&gt;"/>
</p:tagLst>
</file>

<file path=ppt/theme/theme1.xml><?xml version="1.0" encoding="utf-8"?>
<a:theme xmlns:a="http://schemas.openxmlformats.org/drawingml/2006/main" name="4 CSDP Slide Template">
  <a:themeElements>
    <a:clrScheme name="Custom 1">
      <a:dk1>
        <a:srgbClr val="151515"/>
      </a:dk1>
      <a:lt1>
        <a:srgbClr val="FFFFFF"/>
      </a:lt1>
      <a:dk2>
        <a:srgbClr val="0066CC"/>
      </a:dk2>
      <a:lt2>
        <a:srgbClr val="151515"/>
      </a:lt2>
      <a:accent1>
        <a:srgbClr val="003266"/>
      </a:accent1>
      <a:accent2>
        <a:srgbClr val="E7E7E7"/>
      </a:accent2>
      <a:accent3>
        <a:srgbClr val="A5A5A5"/>
      </a:accent3>
      <a:accent4>
        <a:srgbClr val="DADADA"/>
      </a:accent4>
      <a:accent5>
        <a:srgbClr val="ADE2E2"/>
      </a:accent5>
      <a:accent6>
        <a:srgbClr val="5CB9E7"/>
      </a:accent6>
      <a:hlink>
        <a:srgbClr val="0066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CSDP Slide Template</Template>
  <TotalTime>1967</TotalTime>
  <Words>899</Words>
  <Application>Microsoft Office PowerPoint</Application>
  <PresentationFormat>On-screen Show (4:3)</PresentationFormat>
  <Paragraphs>158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Wingdings</vt:lpstr>
      <vt:lpstr>4 CSDP Slide Template</vt:lpstr>
      <vt:lpstr>Using Administrative Data to Explore the Employment and Benefit Receipt Outcomes of Vocational Rehabilitation Applicants Years after Program Exit</vt:lpstr>
      <vt:lpstr>Vocational Rehabilitation (VR) program overview</vt:lpstr>
      <vt:lpstr>The RSA data are a great source of information on VR applicants</vt:lpstr>
      <vt:lpstr>VR data do not provide information on outcomes after program exit  </vt:lpstr>
      <vt:lpstr>Linked administrative data enable us to look at longer-term outcomes!</vt:lpstr>
      <vt:lpstr>Study overview</vt:lpstr>
      <vt:lpstr>We linked RSA data to SSA data</vt:lpstr>
      <vt:lpstr>Select descriptive statistics</vt:lpstr>
      <vt:lpstr>Key earnings and benefit receipt outcomes up to 7 years after closure</vt:lpstr>
      <vt:lpstr>Estimated regression-adjusted models</vt:lpstr>
      <vt:lpstr>Earnings outcomes varied greatly by employment status at program exit</vt:lpstr>
      <vt:lpstr>Being employed at program exit was a strong indicator of future benefit suspension</vt:lpstr>
      <vt:lpstr>Those who exit VR with employment were more likely to become SSDI beneficiaries</vt:lpstr>
      <vt:lpstr>Some general takeaway findings</vt:lpstr>
      <vt:lpstr>Additional earnings findings for those who received services</vt:lpstr>
      <vt:lpstr>Additional new benefit receipt findings among recipients of services</vt:lpstr>
      <vt:lpstr>Implications for policy and practice</vt:lpstr>
      <vt:lpstr>Citation</vt:lpstr>
      <vt:lpstr>Contact information</vt:lpstr>
      <vt:lpstr>Acknowledgments</vt:lpstr>
    </vt:vector>
  </TitlesOfParts>
  <Company>Mathematica,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 R. Mann</dc:creator>
  <dc:description>Use "save as PDF" method to create PDF (April 24, 2009).</dc:description>
  <cp:lastModifiedBy>Gould, Penny</cp:lastModifiedBy>
  <cp:revision>180</cp:revision>
  <cp:lastPrinted>2006-02-27T16:31:10Z</cp:lastPrinted>
  <dcterms:created xsi:type="dcterms:W3CDTF">2015-04-02T17:30:40Z</dcterms:created>
  <dcterms:modified xsi:type="dcterms:W3CDTF">2017-01-31T14:03:26Z</dcterms:modified>
  <cp:contentStatus>April 24, 2009</cp:contentStatus>
</cp:coreProperties>
</file>