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handoutMasterIdLst>
    <p:handoutMasterId r:id="rId19"/>
  </p:handoutMasterIdLst>
  <p:sldIdLst>
    <p:sldId id="325" r:id="rId2"/>
    <p:sldId id="361" r:id="rId3"/>
    <p:sldId id="326" r:id="rId4"/>
    <p:sldId id="362" r:id="rId5"/>
    <p:sldId id="365" r:id="rId6"/>
    <p:sldId id="364" r:id="rId7"/>
    <p:sldId id="335" r:id="rId8"/>
    <p:sldId id="367" r:id="rId9"/>
    <p:sldId id="366" r:id="rId10"/>
    <p:sldId id="368" r:id="rId11"/>
    <p:sldId id="336" r:id="rId12"/>
    <p:sldId id="369" r:id="rId13"/>
    <p:sldId id="370" r:id="rId14"/>
    <p:sldId id="355" r:id="rId15"/>
    <p:sldId id="372" r:id="rId16"/>
    <p:sldId id="356"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CB07"/>
    <a:srgbClr val="F2C108"/>
    <a:srgbClr val="F2A30B"/>
    <a:srgbClr val="F2990C"/>
    <a:srgbClr val="F28F0D"/>
    <a:srgbClr val="F2B709"/>
    <a:srgbClr val="000080"/>
    <a:srgbClr val="0B44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7" autoAdjust="0"/>
    <p:restoredTop sz="77281" autoAdjust="0"/>
  </p:normalViewPr>
  <p:slideViewPr>
    <p:cSldViewPr>
      <p:cViewPr varScale="1">
        <p:scale>
          <a:sx n="68" d="100"/>
          <a:sy n="68" d="100"/>
        </p:scale>
        <p:origin x="492"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918"/>
    </p:cViewPr>
  </p:sorterViewPr>
  <p:notesViewPr>
    <p:cSldViewPr>
      <p:cViewPr>
        <p:scale>
          <a:sx n="100" d="100"/>
          <a:sy n="100" d="100"/>
        </p:scale>
        <p:origin x="-444"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cs typeface="+mn-cs"/>
              </a:defRPr>
            </a:lvl1pPr>
          </a:lstStyle>
          <a:p>
            <a:pPr>
              <a:defRPr/>
            </a:pPr>
            <a:fld id="{B7604B2F-4C23-49D1-B52A-780C162449A6}" type="datetimeFigureOut">
              <a:rPr lang="en-US"/>
              <a:pPr>
                <a:defRPr/>
              </a:pPr>
              <a:t>1/24/2017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cs typeface="+mn-cs"/>
              </a:defRPr>
            </a:lvl1pPr>
          </a:lstStyle>
          <a:p>
            <a:pPr>
              <a:defRPr/>
            </a:pPr>
            <a:fld id="{EBF4AA8F-969A-4DF6-B13F-2E6EB4CE0E12}" type="slidenum">
              <a:rPr lang="en-US"/>
              <a:pPr>
                <a:defRPr/>
              </a:pPr>
              <a:t>‹#›</a:t>
            </a:fld>
            <a:endParaRPr lang="en-US"/>
          </a:p>
        </p:txBody>
      </p:sp>
    </p:spTree>
    <p:extLst>
      <p:ext uri="{BB962C8B-B14F-4D97-AF65-F5344CB8AC3E}">
        <p14:creationId xmlns:p14="http://schemas.microsoft.com/office/powerpoint/2010/main" val="1928168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cs typeface="+mn-cs"/>
              </a:defRPr>
            </a:lvl1pPr>
          </a:lstStyle>
          <a:p>
            <a:pPr>
              <a:defRPr/>
            </a:pPr>
            <a:endParaRPr lang="en-US"/>
          </a:p>
        </p:txBody>
      </p:sp>
      <p:sp>
        <p:nvSpPr>
          <p:cNvPr id="1433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cs typeface="+mn-cs"/>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cs typeface="+mn-cs"/>
              </a:defRPr>
            </a:lvl1pPr>
          </a:lstStyle>
          <a:p>
            <a:pPr>
              <a:defRPr/>
            </a:pPr>
            <a:endParaRPr lang="en-US"/>
          </a:p>
        </p:txBody>
      </p:sp>
      <p:sp>
        <p:nvSpPr>
          <p:cNvPr id="1434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cs typeface="+mn-cs"/>
              </a:defRPr>
            </a:lvl1pPr>
          </a:lstStyle>
          <a:p>
            <a:pPr>
              <a:defRPr/>
            </a:pPr>
            <a:fld id="{DC5BF3A7-7ADB-44B5-A588-E84FF536DCA0}" type="slidenum">
              <a:rPr lang="en-US"/>
              <a:pPr>
                <a:defRPr/>
              </a:pPr>
              <a:t>‹#›</a:t>
            </a:fld>
            <a:endParaRPr lang="en-US"/>
          </a:p>
        </p:txBody>
      </p:sp>
    </p:spTree>
    <p:extLst>
      <p:ext uri="{BB962C8B-B14F-4D97-AF65-F5344CB8AC3E}">
        <p14:creationId xmlns:p14="http://schemas.microsoft.com/office/powerpoint/2010/main" val="25992302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portal.hud.gov/hudportal/HUD?src=/program_offices/administration/grants/fundsavail/nofa2015/ssdemo"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defRPr/>
            </a:pPr>
            <a:fld id="{57E1D9B3-D4B7-40CA-BF6A-07960A00F7E0}" type="slidenum">
              <a:rPr lang="en-US" smtClean="0"/>
              <a:pPr eaLnBrk="1" hangingPunct="1">
                <a:defRPr/>
              </a:pPr>
              <a:t>1</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8927689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defRPr/>
            </a:pPr>
            <a:fld id="{57E1D9B3-D4B7-40CA-BF6A-07960A00F7E0}" type="slidenum">
              <a:rPr lang="en-US" smtClean="0"/>
              <a:pPr eaLnBrk="1" hangingPunct="1">
                <a:defRPr/>
              </a:pPr>
              <a:t>10</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565875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defRPr/>
            </a:pPr>
            <a:fld id="{57E1D9B3-D4B7-40CA-BF6A-07960A00F7E0}" type="slidenum">
              <a:rPr lang="en-US" smtClean="0"/>
              <a:pPr eaLnBrk="1" hangingPunct="1">
                <a:defRPr/>
              </a:pPr>
              <a:t>11</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927013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defRPr/>
            </a:pPr>
            <a:fld id="{57E1D9B3-D4B7-40CA-BF6A-07960A00F7E0}" type="slidenum">
              <a:rPr lang="en-US" smtClean="0"/>
              <a:pPr eaLnBrk="1" hangingPunct="1">
                <a:defRPr/>
              </a:pPr>
              <a:t>12</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0652890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defRPr/>
            </a:pPr>
            <a:fld id="{57E1D9B3-D4B7-40CA-BF6A-07960A00F7E0}" type="slidenum">
              <a:rPr lang="en-US" smtClean="0"/>
              <a:pPr eaLnBrk="1" hangingPunct="1">
                <a:defRPr/>
              </a:pPr>
              <a:t>13</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9224103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defRPr/>
            </a:pPr>
            <a:fld id="{57E1D9B3-D4B7-40CA-BF6A-07960A00F7E0}" type="slidenum">
              <a:rPr lang="en-US" smtClean="0"/>
              <a:pPr eaLnBrk="1" hangingPunct="1">
                <a:defRPr/>
              </a:pPr>
              <a:t>14</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kern="1200" dirty="0" smtClean="0">
                <a:solidFill>
                  <a:schemeClr val="tx1"/>
                </a:solidFill>
                <a:effectLst/>
                <a:latin typeface="Arial" charset="0"/>
                <a:ea typeface="+mn-ea"/>
                <a:cs typeface="+mn-cs"/>
              </a:rPr>
              <a:t>HUD is testing a new enhanced service coordination model that will add a part-time wellness nurse and a full-time service coordinator to improve collaboration with health programs to promote aging in place, improve health outcomes, and reduce overall health care costs. The program is targeted to MF housing designated to elderly households and was developed based on an environmental scan of promising service coordination models and on results from the evaluation of the Support and Services at Home program in </a:t>
            </a:r>
            <a:r>
              <a:rPr lang="en-US" sz="1200" kern="1200" dirty="0" smtClean="0">
                <a:solidFill>
                  <a:schemeClr val="tx1"/>
                </a:solidFill>
                <a:effectLst/>
                <a:latin typeface="Arial" charset="0"/>
                <a:ea typeface="+mn-ea"/>
                <a:cs typeface="+mn-cs"/>
              </a:rPr>
              <a:t>Vermont.</a:t>
            </a:r>
          </a:p>
          <a:p>
            <a:pPr eaLnBrk="1" hangingPunct="1"/>
            <a:endParaRPr lang="en-US" dirty="0"/>
          </a:p>
          <a:p>
            <a:pPr eaLnBrk="1" hangingPunct="1"/>
            <a:r>
              <a:rPr lang="en-US" dirty="0"/>
              <a:t>Service Coordinators are not restricted to MF, although MF housing for elderly can use operating assistance to fund service coordinators and thus these properties tend to have a larger share of them. </a:t>
            </a:r>
            <a:endParaRPr lang="en-US" dirty="0" smtClean="0"/>
          </a:p>
          <a:p>
            <a:pPr eaLnBrk="1" hangingPunct="1"/>
            <a:endParaRPr lang="en-US" dirty="0"/>
          </a:p>
          <a:p>
            <a:pPr eaLnBrk="1" hangingPunct="1"/>
            <a:r>
              <a:rPr lang="en-US" dirty="0" smtClean="0"/>
              <a:t>HUD </a:t>
            </a:r>
            <a:r>
              <a:rPr lang="en-US" dirty="0"/>
              <a:t>has a Supportive Services Demonstration that was awarded in January 2017 and that is testing a model of service coordination in elderly housing. The demonstration uses RTC to select properties and will be paired with an evaluation to assess impact on health outcomes and healthcare utilization (see more information here: </a:t>
            </a:r>
            <a:r>
              <a:rPr lang="en-US" u="sng" dirty="0">
                <a:hlinkClick r:id="rId3"/>
              </a:rPr>
              <a:t>https://portal.hud.gov/hudportal/HUD?src=/program_offices/administration/grants/fundsavail/nofa2015/ssdemo</a:t>
            </a:r>
            <a:r>
              <a:rPr lang="en-US" dirty="0"/>
              <a:t>) </a:t>
            </a:r>
          </a:p>
          <a:p>
            <a:pPr eaLnBrk="1" hangingPunct="1"/>
            <a:r>
              <a:rPr lang="en-US" sz="1200" kern="1200" dirty="0" smtClean="0">
                <a:solidFill>
                  <a:schemeClr val="tx1"/>
                </a:solidFill>
                <a:effectLst/>
                <a:latin typeface="Arial" charset="0"/>
                <a:ea typeface="+mn-ea"/>
                <a:cs typeface="+mn-cs"/>
              </a:rPr>
              <a:t> </a:t>
            </a:r>
            <a:endParaRPr lang="en-US" dirty="0" smtClean="0"/>
          </a:p>
        </p:txBody>
      </p:sp>
    </p:spTree>
    <p:extLst>
      <p:ext uri="{BB962C8B-B14F-4D97-AF65-F5344CB8AC3E}">
        <p14:creationId xmlns:p14="http://schemas.microsoft.com/office/powerpoint/2010/main" val="8344278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defRPr/>
            </a:pPr>
            <a:fld id="{57E1D9B3-D4B7-40CA-BF6A-07960A00F7E0}" type="slidenum">
              <a:rPr lang="en-US" smtClean="0"/>
              <a:pPr eaLnBrk="1" hangingPunct="1">
                <a:defRPr/>
              </a:pPr>
              <a:t>15</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kern="1200" dirty="0" smtClean="0">
                <a:solidFill>
                  <a:schemeClr val="tx1"/>
                </a:solidFill>
                <a:effectLst/>
                <a:latin typeface="Arial" charset="0"/>
                <a:ea typeface="+mn-ea"/>
                <a:cs typeface="+mn-cs"/>
              </a:rPr>
              <a:t>HUD is testing a new enhanced service coordination model that will add a part-time wellness nurse and a full-time service coordinator to improve collaboration with health programs to promote aging in place, improve health outcomes, and reduce overall health care costs. The program is targeted to MF housing designated to elderly households and was developed based on an environmental scan of promising service coordination models and on results from the evaluation of the Support and Services at Home program in Vermont </a:t>
            </a:r>
            <a:endParaRPr lang="en-US" dirty="0" smtClean="0"/>
          </a:p>
        </p:txBody>
      </p:sp>
    </p:spTree>
    <p:extLst>
      <p:ext uri="{BB962C8B-B14F-4D97-AF65-F5344CB8AC3E}">
        <p14:creationId xmlns:p14="http://schemas.microsoft.com/office/powerpoint/2010/main" val="10642667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defRPr/>
            </a:pPr>
            <a:fld id="{57E1D9B3-D4B7-40CA-BF6A-07960A00F7E0}" type="slidenum">
              <a:rPr lang="en-US" smtClean="0"/>
              <a:pPr eaLnBrk="1" hangingPunct="1">
                <a:defRPr/>
              </a:pPr>
              <a:t>16</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45138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defRPr/>
            </a:pPr>
            <a:fld id="{57E1D9B3-D4B7-40CA-BF6A-07960A00F7E0}" type="slidenum">
              <a:rPr lang="en-US" smtClean="0"/>
              <a:pPr eaLnBrk="1" hangingPunct="1">
                <a:defRPr/>
              </a:pPr>
              <a:t>2</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940979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defRPr/>
            </a:pPr>
            <a:fld id="{57E1D9B3-D4B7-40CA-BF6A-07960A00F7E0}" type="slidenum">
              <a:rPr lang="en-US" smtClean="0"/>
              <a:pPr eaLnBrk="1" hangingPunct="1">
                <a:defRPr/>
              </a:pPr>
              <a:t>3</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546889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defRPr/>
            </a:pPr>
            <a:fld id="{57E1D9B3-D4B7-40CA-BF6A-07960A00F7E0}" type="slidenum">
              <a:rPr lang="en-US" smtClean="0"/>
              <a:pPr eaLnBrk="1" hangingPunct="1">
                <a:defRPr/>
              </a:pPr>
              <a:t>4</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841329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defRPr/>
            </a:pPr>
            <a:fld id="{57E1D9B3-D4B7-40CA-BF6A-07960A00F7E0}" type="slidenum">
              <a:rPr lang="en-US" smtClean="0"/>
              <a:pPr eaLnBrk="1" hangingPunct="1">
                <a:defRPr/>
              </a:pPr>
              <a:t>5</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039787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defRPr/>
            </a:pPr>
            <a:fld id="{57E1D9B3-D4B7-40CA-BF6A-07960A00F7E0}" type="slidenum">
              <a:rPr lang="en-US" smtClean="0"/>
              <a:pPr eaLnBrk="1" hangingPunct="1">
                <a:defRPr/>
              </a:pPr>
              <a:t>6</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We haven’t studied much the accuracy of HUD disability data, so I am a bit concerned about making this statement without something concrete to support it. </a:t>
            </a:r>
            <a:endParaRPr lang="en-US" dirty="0" smtClean="0"/>
          </a:p>
          <a:p>
            <a:r>
              <a:rPr lang="en-US" dirty="0" smtClean="0"/>
              <a:t>We </a:t>
            </a:r>
            <a:r>
              <a:rPr lang="en-US" dirty="0"/>
              <a:t>know that there are slight differences in the definition of disability across HUD programs, and thus reporting of disability might not be consistent across programs. We suspect that participants under-report disabilities when they live in properties­­---or receive vouchers---that do not have an eligibility requirement or a preference for persons with disabilities; or when they do not have disability assistance expenses that are eligible for deduction with the purpose of determining income. This is more a problem of data accuracy or completeness than of inconsistency. </a:t>
            </a:r>
            <a:endParaRPr lang="en-US" dirty="0" smtClean="0"/>
          </a:p>
          <a:p>
            <a:endParaRPr lang="en-US" dirty="0"/>
          </a:p>
          <a:p>
            <a:r>
              <a:rPr lang="en-US" dirty="0" smtClean="0"/>
              <a:t>The </a:t>
            </a:r>
            <a:r>
              <a:rPr lang="en-US" dirty="0"/>
              <a:t>form used to capture this information has a single Y/N question and does not capture different types or severity of disabilities, and thus is not the most precise measure. I suggest the slide uses a more general term, such as “data limitations”, to more broadly describe the problem with the data. </a:t>
            </a:r>
          </a:p>
        </p:txBody>
      </p:sp>
    </p:spTree>
    <p:extLst>
      <p:ext uri="{BB962C8B-B14F-4D97-AF65-F5344CB8AC3E}">
        <p14:creationId xmlns:p14="http://schemas.microsoft.com/office/powerpoint/2010/main" val="1614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defRPr/>
            </a:pPr>
            <a:fld id="{57E1D9B3-D4B7-40CA-BF6A-07960A00F7E0}" type="slidenum">
              <a:rPr lang="en-US" smtClean="0"/>
              <a:pPr eaLnBrk="1" hangingPunct="1">
                <a:defRPr/>
              </a:pPr>
              <a:t>7</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700795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defRPr/>
            </a:pPr>
            <a:fld id="{57E1D9B3-D4B7-40CA-BF6A-07960A00F7E0}" type="slidenum">
              <a:rPr lang="en-US" smtClean="0"/>
              <a:pPr eaLnBrk="1" hangingPunct="1">
                <a:defRPr/>
              </a:pPr>
              <a:t>8</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207517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defRPr/>
            </a:pPr>
            <a:fld id="{57E1D9B3-D4B7-40CA-BF6A-07960A00F7E0}" type="slidenum">
              <a:rPr lang="en-US" smtClean="0"/>
              <a:pPr eaLnBrk="1" hangingPunct="1">
                <a:defRPr/>
              </a:pPr>
              <a:t>9</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182637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40B660-498D-42BD-91AE-00904B7AFE41}" type="slidenum">
              <a:rPr lang="en-US"/>
              <a:pPr>
                <a:defRPr/>
              </a:pPr>
              <a:t>‹#›</a:t>
            </a:fld>
            <a:endParaRPr lang="en-US"/>
          </a:p>
        </p:txBody>
      </p:sp>
    </p:spTree>
    <p:extLst>
      <p:ext uri="{BB962C8B-B14F-4D97-AF65-F5344CB8AC3E}">
        <p14:creationId xmlns:p14="http://schemas.microsoft.com/office/powerpoint/2010/main" val="300955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D5572C-35BB-4B02-B37E-37CC56181F34}" type="slidenum">
              <a:rPr lang="en-US"/>
              <a:pPr>
                <a:defRPr/>
              </a:pPr>
              <a:t>‹#›</a:t>
            </a:fld>
            <a:endParaRPr lang="en-US"/>
          </a:p>
        </p:txBody>
      </p:sp>
    </p:spTree>
    <p:extLst>
      <p:ext uri="{BB962C8B-B14F-4D97-AF65-F5344CB8AC3E}">
        <p14:creationId xmlns:p14="http://schemas.microsoft.com/office/powerpoint/2010/main" val="444706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A988BA-757D-40E6-A0BD-41E08C8E0296}" type="slidenum">
              <a:rPr lang="en-US"/>
              <a:pPr>
                <a:defRPr/>
              </a:pPr>
              <a:t>‹#›</a:t>
            </a:fld>
            <a:endParaRPr lang="en-US"/>
          </a:p>
        </p:txBody>
      </p:sp>
    </p:spTree>
    <p:extLst>
      <p:ext uri="{BB962C8B-B14F-4D97-AF65-F5344CB8AC3E}">
        <p14:creationId xmlns:p14="http://schemas.microsoft.com/office/powerpoint/2010/main" val="240221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3C8C51-5C2C-4384-A700-77A3B77AC634}" type="slidenum">
              <a:rPr lang="en-US"/>
              <a:pPr>
                <a:defRPr/>
              </a:pPr>
              <a:t>‹#›</a:t>
            </a:fld>
            <a:endParaRPr lang="en-US"/>
          </a:p>
        </p:txBody>
      </p:sp>
    </p:spTree>
    <p:extLst>
      <p:ext uri="{BB962C8B-B14F-4D97-AF65-F5344CB8AC3E}">
        <p14:creationId xmlns:p14="http://schemas.microsoft.com/office/powerpoint/2010/main" val="2289937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CFB420-C5F5-4EF3-B438-91EDCABFDC21}" type="slidenum">
              <a:rPr lang="en-US"/>
              <a:pPr>
                <a:defRPr/>
              </a:pPr>
              <a:t>‹#›</a:t>
            </a:fld>
            <a:endParaRPr lang="en-US"/>
          </a:p>
        </p:txBody>
      </p:sp>
    </p:spTree>
    <p:extLst>
      <p:ext uri="{BB962C8B-B14F-4D97-AF65-F5344CB8AC3E}">
        <p14:creationId xmlns:p14="http://schemas.microsoft.com/office/powerpoint/2010/main" val="3998138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39624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905000"/>
            <a:ext cx="39624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675941-3660-4154-BA97-9ED7FD3E040B}" type="slidenum">
              <a:rPr lang="en-US"/>
              <a:pPr>
                <a:defRPr/>
              </a:pPr>
              <a:t>‹#›</a:t>
            </a:fld>
            <a:endParaRPr lang="en-US"/>
          </a:p>
        </p:txBody>
      </p:sp>
    </p:spTree>
    <p:extLst>
      <p:ext uri="{BB962C8B-B14F-4D97-AF65-F5344CB8AC3E}">
        <p14:creationId xmlns:p14="http://schemas.microsoft.com/office/powerpoint/2010/main" val="3032749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02747FE-C9EB-4A66-BA89-18553EA0E7A7}" type="slidenum">
              <a:rPr lang="en-US"/>
              <a:pPr>
                <a:defRPr/>
              </a:pPr>
              <a:t>‹#›</a:t>
            </a:fld>
            <a:endParaRPr lang="en-US"/>
          </a:p>
        </p:txBody>
      </p:sp>
    </p:spTree>
    <p:extLst>
      <p:ext uri="{BB962C8B-B14F-4D97-AF65-F5344CB8AC3E}">
        <p14:creationId xmlns:p14="http://schemas.microsoft.com/office/powerpoint/2010/main" val="3817518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98CE5DB-CAF2-4810-9D55-5FF39FC389B1}" type="slidenum">
              <a:rPr lang="en-US"/>
              <a:pPr>
                <a:defRPr/>
              </a:pPr>
              <a:t>‹#›</a:t>
            </a:fld>
            <a:endParaRPr lang="en-US"/>
          </a:p>
        </p:txBody>
      </p:sp>
    </p:spTree>
    <p:extLst>
      <p:ext uri="{BB962C8B-B14F-4D97-AF65-F5344CB8AC3E}">
        <p14:creationId xmlns:p14="http://schemas.microsoft.com/office/powerpoint/2010/main" val="737910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4997A91-280D-4251-A28F-329E9B9326BE}" type="slidenum">
              <a:rPr lang="en-US"/>
              <a:pPr>
                <a:defRPr/>
              </a:pPr>
              <a:t>‹#›</a:t>
            </a:fld>
            <a:endParaRPr lang="en-US"/>
          </a:p>
        </p:txBody>
      </p:sp>
    </p:spTree>
    <p:extLst>
      <p:ext uri="{BB962C8B-B14F-4D97-AF65-F5344CB8AC3E}">
        <p14:creationId xmlns:p14="http://schemas.microsoft.com/office/powerpoint/2010/main" val="2702225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3C57F0-3D4B-4C65-8E30-69263C160A73}" type="slidenum">
              <a:rPr lang="en-US"/>
              <a:pPr>
                <a:defRPr/>
              </a:pPr>
              <a:t>‹#›</a:t>
            </a:fld>
            <a:endParaRPr lang="en-US"/>
          </a:p>
        </p:txBody>
      </p:sp>
    </p:spTree>
    <p:extLst>
      <p:ext uri="{BB962C8B-B14F-4D97-AF65-F5344CB8AC3E}">
        <p14:creationId xmlns:p14="http://schemas.microsoft.com/office/powerpoint/2010/main" val="1563363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A8762DF-21F7-4179-BDA2-8C47ECAC9688}" type="slidenum">
              <a:rPr lang="en-US"/>
              <a:pPr>
                <a:defRPr/>
              </a:pPr>
              <a:t>‹#›</a:t>
            </a:fld>
            <a:endParaRPr lang="en-US"/>
          </a:p>
        </p:txBody>
      </p:sp>
    </p:spTree>
    <p:extLst>
      <p:ext uri="{BB962C8B-B14F-4D97-AF65-F5344CB8AC3E}">
        <p14:creationId xmlns:p14="http://schemas.microsoft.com/office/powerpoint/2010/main" val="2693328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905000"/>
            <a:ext cx="8077200" cy="422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6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61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843CCB1A-5FAC-44C2-A958-39EC00897567}" type="slidenum">
              <a:rPr lang="en-US"/>
              <a:pPr>
                <a:defRPr/>
              </a:pPr>
              <a:t>‹#›</a:t>
            </a:fld>
            <a:endParaRPr lang="en-US"/>
          </a:p>
        </p:txBody>
      </p:sp>
      <p:sp>
        <p:nvSpPr>
          <p:cNvPr id="1030" name="Text Box 15"/>
          <p:cNvSpPr txBox="1">
            <a:spLocks noChangeArrowheads="1"/>
          </p:cNvSpPr>
          <p:nvPr/>
        </p:nvSpPr>
        <p:spPr bwMode="auto">
          <a:xfrm>
            <a:off x="5029200" y="0"/>
            <a:ext cx="312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endParaRPr lang="en-US" sz="1400" smtClean="0">
              <a:cs typeface="+mn-cs"/>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portal.hud.gov/hudportal/HUD?src=/smokefreetoolkits1"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hyperlink" Target="mailto:debra.brucker@unh.ed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dc.gov/nchs/data-linkage/hud.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00050" y="3352800"/>
            <a:ext cx="8648700" cy="2267586"/>
          </a:xfrm>
        </p:spPr>
        <p:txBody>
          <a:bodyPr/>
          <a:lstStyle/>
          <a:p>
            <a:pPr marL="0" indent="0" algn="ctr" eaLnBrk="1" hangingPunct="1">
              <a:spcBef>
                <a:spcPts val="600"/>
              </a:spcBef>
              <a:buNone/>
            </a:pPr>
            <a:endParaRPr lang="en-US" sz="2000" dirty="0" smtClean="0">
              <a:latin typeface="Calibri" panose="020F0502020204030204" pitchFamily="34" charset="0"/>
            </a:endParaRPr>
          </a:p>
          <a:p>
            <a:pPr marL="0" indent="0" algn="ctr" eaLnBrk="1" hangingPunct="1">
              <a:spcBef>
                <a:spcPts val="600"/>
              </a:spcBef>
              <a:buNone/>
            </a:pPr>
            <a:endParaRPr lang="en-US" sz="2000" dirty="0">
              <a:latin typeface="Calibri" panose="020F0502020204030204" pitchFamily="34" charset="0"/>
            </a:endParaRPr>
          </a:p>
          <a:p>
            <a:pPr marL="0" indent="0" algn="ctr" eaLnBrk="1" hangingPunct="1">
              <a:spcBef>
                <a:spcPts val="600"/>
              </a:spcBef>
              <a:buNone/>
            </a:pPr>
            <a:r>
              <a:rPr lang="en-US" sz="2000" dirty="0" smtClean="0">
                <a:latin typeface="Calibri" panose="020F0502020204030204" pitchFamily="34" charset="0"/>
              </a:rPr>
              <a:t>Debra </a:t>
            </a:r>
            <a:r>
              <a:rPr lang="en-US" sz="2000" dirty="0" smtClean="0">
                <a:latin typeface="Calibri" panose="020F0502020204030204" pitchFamily="34" charset="0"/>
              </a:rPr>
              <a:t>L. Brucker, University of New Hampshire</a:t>
            </a:r>
          </a:p>
          <a:p>
            <a:pPr marL="0" indent="0" algn="ctr" eaLnBrk="1" hangingPunct="1">
              <a:spcBef>
                <a:spcPts val="600"/>
              </a:spcBef>
              <a:buNone/>
            </a:pPr>
            <a:r>
              <a:rPr lang="en-US" sz="2000" dirty="0" smtClean="0">
                <a:latin typeface="Calibri" panose="020F0502020204030204" pitchFamily="34" charset="0"/>
              </a:rPr>
              <a:t>Veronica Helms, US Department of Housing and Urban Development</a:t>
            </a:r>
          </a:p>
          <a:p>
            <a:pPr marL="0" indent="0" algn="ctr" eaLnBrk="1" hangingPunct="1">
              <a:spcBef>
                <a:spcPts val="600"/>
              </a:spcBef>
              <a:buNone/>
            </a:pPr>
            <a:r>
              <a:rPr lang="en-US" sz="2000" dirty="0" smtClean="0">
                <a:latin typeface="Calibri" panose="020F0502020204030204" pitchFamily="34" charset="0"/>
              </a:rPr>
              <a:t>Teresa Souza, US Department of Housing and Urban Development</a:t>
            </a:r>
          </a:p>
          <a:p>
            <a:pPr marL="0" indent="0" algn="ctr" eaLnBrk="1" hangingPunct="1">
              <a:spcBef>
                <a:spcPts val="1800"/>
              </a:spcBef>
              <a:buNone/>
            </a:pPr>
            <a:endParaRPr lang="en-US" sz="2400" dirty="0" smtClean="0">
              <a:latin typeface="Calibri" panose="020F0502020204030204" pitchFamily="34" charset="0"/>
            </a:endParaRPr>
          </a:p>
        </p:txBody>
      </p:sp>
      <p:sp>
        <p:nvSpPr>
          <p:cNvPr id="3075" name="Text Box 12"/>
          <p:cNvSpPr txBox="1">
            <a:spLocks noGrp="1" noChangeArrowheads="1"/>
          </p:cNvSpPr>
          <p:nvPr>
            <p:ph type="title"/>
          </p:nvPr>
        </p:nvSpPr>
        <p:spPr bwMode="auto">
          <a:xfrm>
            <a:off x="301624" y="838200"/>
            <a:ext cx="8842375"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200" b="1" dirty="0" smtClean="0">
                <a:solidFill>
                  <a:schemeClr val="tx1"/>
                </a:solidFill>
                <a:latin typeface="Calibri" panose="020F0502020204030204" pitchFamily="34" charset="0"/>
              </a:rPr>
              <a:t>Health and health services access </a:t>
            </a:r>
            <a:r>
              <a:rPr lang="en-US" sz="3200" b="1" dirty="0" smtClean="0">
                <a:solidFill>
                  <a:schemeClr val="tx1"/>
                </a:solidFill>
                <a:latin typeface="Calibri" panose="020F0502020204030204" pitchFamily="34" charset="0"/>
              </a:rPr>
              <a:t/>
            </a:r>
            <a:br>
              <a:rPr lang="en-US" sz="3200" b="1" dirty="0" smtClean="0">
                <a:solidFill>
                  <a:schemeClr val="tx1"/>
                </a:solidFill>
                <a:latin typeface="Calibri" panose="020F0502020204030204" pitchFamily="34" charset="0"/>
              </a:rPr>
            </a:br>
            <a:r>
              <a:rPr lang="en-US" sz="3200" b="1" dirty="0" smtClean="0">
                <a:solidFill>
                  <a:schemeClr val="tx1"/>
                </a:solidFill>
                <a:latin typeface="Calibri" panose="020F0502020204030204" pitchFamily="34" charset="0"/>
              </a:rPr>
              <a:t>among </a:t>
            </a:r>
            <a:r>
              <a:rPr lang="en-US" sz="3200" b="1" dirty="0" smtClean="0">
                <a:solidFill>
                  <a:schemeClr val="tx1"/>
                </a:solidFill>
                <a:latin typeface="Calibri" panose="020F0502020204030204" pitchFamily="34" charset="0"/>
              </a:rPr>
              <a:t>adults with disabilities </a:t>
            </a:r>
            <a:r>
              <a:rPr lang="en-US" sz="3200" b="1" dirty="0" smtClean="0">
                <a:solidFill>
                  <a:schemeClr val="tx1"/>
                </a:solidFill>
                <a:latin typeface="Calibri" panose="020F0502020204030204" pitchFamily="34" charset="0"/>
              </a:rPr>
              <a:t/>
            </a:r>
            <a:br>
              <a:rPr lang="en-US" sz="3200" b="1" dirty="0" smtClean="0">
                <a:solidFill>
                  <a:schemeClr val="tx1"/>
                </a:solidFill>
                <a:latin typeface="Calibri" panose="020F0502020204030204" pitchFamily="34" charset="0"/>
              </a:rPr>
            </a:br>
            <a:r>
              <a:rPr lang="en-US" sz="3200" b="1" dirty="0" smtClean="0">
                <a:solidFill>
                  <a:schemeClr val="tx1"/>
                </a:solidFill>
                <a:latin typeface="Calibri" panose="020F0502020204030204" pitchFamily="34" charset="0"/>
              </a:rPr>
              <a:t>who </a:t>
            </a:r>
            <a:r>
              <a:rPr lang="en-US" sz="3200" b="1" dirty="0" smtClean="0">
                <a:solidFill>
                  <a:schemeClr val="tx1"/>
                </a:solidFill>
                <a:latin typeface="Calibri" panose="020F0502020204030204" pitchFamily="34" charset="0"/>
              </a:rPr>
              <a:t>receive </a:t>
            </a:r>
            <a:r>
              <a:rPr lang="en-US" sz="3200" b="1" dirty="0" smtClean="0">
                <a:solidFill>
                  <a:schemeClr val="tx1"/>
                </a:solidFill>
                <a:latin typeface="Calibri" panose="020F0502020204030204" pitchFamily="34" charset="0"/>
              </a:rPr>
              <a:t>rental housing assistance from the </a:t>
            </a:r>
            <a:br>
              <a:rPr lang="en-US" sz="3200" b="1" dirty="0" smtClean="0">
                <a:solidFill>
                  <a:schemeClr val="tx1"/>
                </a:solidFill>
                <a:latin typeface="Calibri" panose="020F0502020204030204" pitchFamily="34" charset="0"/>
              </a:rPr>
            </a:br>
            <a:r>
              <a:rPr lang="en-US" sz="3200" b="1" dirty="0" smtClean="0">
                <a:solidFill>
                  <a:schemeClr val="tx1"/>
                </a:solidFill>
                <a:latin typeface="Calibri" panose="020F0502020204030204" pitchFamily="34" charset="0"/>
              </a:rPr>
              <a:t>U.S. Department of Housing and Urban Development</a:t>
            </a:r>
            <a:endParaRPr lang="en-US" sz="3200" b="1" dirty="0" smtClean="0">
              <a:solidFill>
                <a:schemeClr val="tx1"/>
              </a:solidFill>
              <a:latin typeface="Calibri" panose="020F0502020204030204" pitchFamily="34" charset="0"/>
            </a:endParaRPr>
          </a:p>
        </p:txBody>
      </p:sp>
      <p:sp>
        <p:nvSpPr>
          <p:cNvPr id="3076" name="Rectangle 14"/>
          <p:cNvSpPr>
            <a:spLocks noChangeArrowheads="1"/>
          </p:cNvSpPr>
          <p:nvPr/>
        </p:nvSpPr>
        <p:spPr bwMode="auto">
          <a:xfrm>
            <a:off x="0" y="0"/>
            <a:ext cx="9144000" cy="6096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7" name="Rectangle 15"/>
          <p:cNvSpPr>
            <a:spLocks noChangeArrowheads="1"/>
          </p:cNvSpPr>
          <p:nvPr/>
        </p:nvSpPr>
        <p:spPr bwMode="auto">
          <a:xfrm rot="-5400000">
            <a:off x="-1790700" y="2095500"/>
            <a:ext cx="3886200" cy="3048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8" name="Rectangle 17"/>
          <p:cNvSpPr>
            <a:spLocks noChangeArrowheads="1"/>
          </p:cNvSpPr>
          <p:nvPr/>
        </p:nvSpPr>
        <p:spPr bwMode="auto">
          <a:xfrm>
            <a:off x="152400" y="63754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fld id="{DDA93816-0A6E-4D55-A181-5BC76F89334B}" type="slidenum">
              <a:rPr lang="en-US" sz="1200"/>
              <a:pPr algn="ctr"/>
              <a:t>1</a:t>
            </a:fld>
            <a:endParaRPr lang="en-US" sz="1200"/>
          </a:p>
        </p:txBody>
      </p:sp>
      <p:pic>
        <p:nvPicPr>
          <p:cNvPr id="3079"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6300" y="42863"/>
            <a:ext cx="571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Isosceles Triangle 7"/>
          <p:cNvSpPr/>
          <p:nvPr/>
        </p:nvSpPr>
        <p:spPr>
          <a:xfrm flipV="1">
            <a:off x="0" y="4191000"/>
            <a:ext cx="301625" cy="990600"/>
          </a:xfrm>
          <a:prstGeom prst="triangle">
            <a:avLst>
              <a:gd name="adj" fmla="val 0"/>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732327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19100" y="1676400"/>
            <a:ext cx="8648700" cy="2897188"/>
          </a:xfrm>
        </p:spPr>
        <p:txBody>
          <a:bodyPr/>
          <a:lstStyle/>
          <a:p>
            <a:pPr eaLnBrk="1" hangingPunct="1">
              <a:spcBef>
                <a:spcPts val="600"/>
              </a:spcBef>
            </a:pPr>
            <a:endParaRPr lang="en-US" sz="2400" dirty="0" smtClean="0">
              <a:latin typeface="Microsoft Sans Serif" pitchFamily="34" charset="0"/>
              <a:cs typeface="Microsoft Sans Serif" panose="020B0604020202020204" pitchFamily="34" charset="0"/>
            </a:endParaRPr>
          </a:p>
          <a:p>
            <a:pPr eaLnBrk="1" hangingPunct="1">
              <a:spcBef>
                <a:spcPts val="600"/>
              </a:spcBef>
            </a:pPr>
            <a:endParaRPr lang="en-US" sz="2400" dirty="0">
              <a:latin typeface="Microsoft Sans Serif" pitchFamily="34" charset="0"/>
            </a:endParaRPr>
          </a:p>
        </p:txBody>
      </p:sp>
      <p:sp>
        <p:nvSpPr>
          <p:cNvPr id="3075" name="Text Box 12"/>
          <p:cNvSpPr txBox="1">
            <a:spLocks noGrp="1" noChangeArrowheads="1"/>
          </p:cNvSpPr>
          <p:nvPr>
            <p:ph type="title"/>
          </p:nvPr>
        </p:nvSpPr>
        <p:spPr bwMode="auto">
          <a:xfrm>
            <a:off x="0" y="629444"/>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200" b="1" u="sng" dirty="0" smtClean="0">
                <a:solidFill>
                  <a:schemeClr val="tx1"/>
                </a:solidFill>
                <a:latin typeface="Calibri" panose="020F0502020204030204" pitchFamily="34" charset="0"/>
              </a:rPr>
              <a:t>Measures</a:t>
            </a:r>
          </a:p>
        </p:txBody>
      </p:sp>
      <p:sp>
        <p:nvSpPr>
          <p:cNvPr id="3076" name="Rectangle 14"/>
          <p:cNvSpPr>
            <a:spLocks noChangeArrowheads="1"/>
          </p:cNvSpPr>
          <p:nvPr/>
        </p:nvSpPr>
        <p:spPr bwMode="auto">
          <a:xfrm>
            <a:off x="0" y="0"/>
            <a:ext cx="9144000" cy="6096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7" name="Rectangle 15"/>
          <p:cNvSpPr>
            <a:spLocks noChangeArrowheads="1"/>
          </p:cNvSpPr>
          <p:nvPr/>
        </p:nvSpPr>
        <p:spPr bwMode="auto">
          <a:xfrm rot="-5400000">
            <a:off x="-1790700" y="2095500"/>
            <a:ext cx="3886200" cy="3048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8" name="Rectangle 17"/>
          <p:cNvSpPr>
            <a:spLocks noChangeArrowheads="1"/>
          </p:cNvSpPr>
          <p:nvPr/>
        </p:nvSpPr>
        <p:spPr bwMode="auto">
          <a:xfrm>
            <a:off x="152400" y="63754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fld id="{DDA93816-0A6E-4D55-A181-5BC76F89334B}" type="slidenum">
              <a:rPr lang="en-US" sz="1200"/>
              <a:pPr algn="ctr"/>
              <a:t>10</a:t>
            </a:fld>
            <a:endParaRPr lang="en-US" sz="1200"/>
          </a:p>
        </p:txBody>
      </p:sp>
      <p:pic>
        <p:nvPicPr>
          <p:cNvPr id="3079"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6300" y="42863"/>
            <a:ext cx="571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Isosceles Triangle 7"/>
          <p:cNvSpPr/>
          <p:nvPr/>
        </p:nvSpPr>
        <p:spPr>
          <a:xfrm flipV="1">
            <a:off x="0" y="4191000"/>
            <a:ext cx="301625" cy="990600"/>
          </a:xfrm>
          <a:prstGeom prst="triangle">
            <a:avLst>
              <a:gd name="adj" fmla="val 0"/>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extBox 1"/>
          <p:cNvSpPr txBox="1"/>
          <p:nvPr/>
        </p:nvSpPr>
        <p:spPr>
          <a:xfrm>
            <a:off x="647700" y="1676400"/>
            <a:ext cx="8420100" cy="4893647"/>
          </a:xfrm>
          <a:prstGeom prst="rect">
            <a:avLst/>
          </a:prstGeom>
          <a:noFill/>
        </p:spPr>
        <p:txBody>
          <a:bodyPr wrap="square" rtlCol="0">
            <a:spAutoFit/>
          </a:bodyPr>
          <a:lstStyle/>
          <a:p>
            <a:r>
              <a:rPr lang="en-US" sz="2400" dirty="0" smtClean="0">
                <a:latin typeface="Calibri" panose="020F0502020204030204" pitchFamily="34" charset="0"/>
              </a:rPr>
              <a:t>Control variables</a:t>
            </a:r>
          </a:p>
          <a:p>
            <a:pPr marL="742950" lvl="1" indent="-285750">
              <a:buFont typeface="Arial" panose="020B0604020202020204" pitchFamily="34" charset="0"/>
              <a:buChar char="•"/>
            </a:pPr>
            <a:r>
              <a:rPr lang="en-US" sz="2400" dirty="0" smtClean="0">
                <a:latin typeface="Calibri" panose="020F0502020204030204" pitchFamily="34" charset="0"/>
              </a:rPr>
              <a:t>Age</a:t>
            </a:r>
          </a:p>
          <a:p>
            <a:pPr marL="1200150" lvl="2" indent="-285750">
              <a:buFont typeface="Arial" panose="020B0604020202020204" pitchFamily="34" charset="0"/>
              <a:buChar char="•"/>
            </a:pPr>
            <a:r>
              <a:rPr lang="en-US" sz="2400" dirty="0" smtClean="0">
                <a:latin typeface="Calibri" panose="020F0502020204030204" pitchFamily="34" charset="0"/>
              </a:rPr>
              <a:t>18-61 </a:t>
            </a:r>
          </a:p>
          <a:p>
            <a:pPr marL="1200150" lvl="2" indent="-285750">
              <a:buFont typeface="Arial" panose="020B0604020202020204" pitchFamily="34" charset="0"/>
              <a:buChar char="•"/>
            </a:pPr>
            <a:r>
              <a:rPr lang="en-US" sz="2400" dirty="0" smtClean="0">
                <a:latin typeface="Calibri" panose="020F0502020204030204" pitchFamily="34" charset="0"/>
              </a:rPr>
              <a:t>62 and older (may be eligible for ‘elderly adult’ housing)</a:t>
            </a:r>
          </a:p>
          <a:p>
            <a:pPr marL="742950" lvl="1" indent="-285750">
              <a:buFont typeface="Arial" panose="020B0604020202020204" pitchFamily="34" charset="0"/>
              <a:buChar char="•"/>
            </a:pPr>
            <a:r>
              <a:rPr lang="en-US" sz="2400" dirty="0" smtClean="0">
                <a:latin typeface="Calibri" panose="020F0502020204030204" pitchFamily="34" charset="0"/>
              </a:rPr>
              <a:t>Sex</a:t>
            </a:r>
          </a:p>
          <a:p>
            <a:pPr marL="742950" lvl="1" indent="-285750">
              <a:buFont typeface="Arial" panose="020B0604020202020204" pitchFamily="34" charset="0"/>
              <a:buChar char="•"/>
            </a:pPr>
            <a:r>
              <a:rPr lang="en-US" sz="2400" dirty="0" smtClean="0">
                <a:latin typeface="Calibri" panose="020F0502020204030204" pitchFamily="34" charset="0"/>
              </a:rPr>
              <a:t>Race/ethnicity</a:t>
            </a:r>
          </a:p>
          <a:p>
            <a:pPr marL="742950" lvl="1" indent="-285750">
              <a:buFont typeface="Arial" panose="020B0604020202020204" pitchFamily="34" charset="0"/>
              <a:buChar char="•"/>
            </a:pPr>
            <a:r>
              <a:rPr lang="en-US" sz="2400" dirty="0" smtClean="0">
                <a:latin typeface="Calibri" panose="020F0502020204030204" pitchFamily="34" charset="0"/>
              </a:rPr>
              <a:t>Region of country</a:t>
            </a:r>
          </a:p>
          <a:p>
            <a:pPr marL="742950" lvl="1" indent="-285750">
              <a:buFont typeface="Arial" panose="020B0604020202020204" pitchFamily="34" charset="0"/>
              <a:buChar char="•"/>
            </a:pPr>
            <a:r>
              <a:rPr lang="en-US" sz="2400" dirty="0" smtClean="0">
                <a:latin typeface="Calibri" panose="020F0502020204030204" pitchFamily="34" charset="0"/>
              </a:rPr>
              <a:t>Metropolitan status</a:t>
            </a:r>
          </a:p>
          <a:p>
            <a:pPr marL="742950" lvl="1" indent="-285750">
              <a:buFont typeface="Arial" panose="020B0604020202020204" pitchFamily="34" charset="0"/>
              <a:buChar char="•"/>
            </a:pPr>
            <a:r>
              <a:rPr lang="en-US" sz="2400" dirty="0" smtClean="0">
                <a:latin typeface="Calibri" panose="020F0502020204030204" pitchFamily="34" charset="0"/>
              </a:rPr>
              <a:t>Poverty level</a:t>
            </a:r>
          </a:p>
          <a:p>
            <a:pPr marL="742950" lvl="1" indent="-285750">
              <a:buFont typeface="Arial" panose="020B0604020202020204" pitchFamily="34" charset="0"/>
              <a:buChar char="•"/>
            </a:pPr>
            <a:r>
              <a:rPr lang="en-US" sz="2400" dirty="0" smtClean="0">
                <a:latin typeface="Calibri" panose="020F0502020204030204" pitchFamily="34" charset="0"/>
              </a:rPr>
              <a:t>Health insurance coverage (where applicable)</a:t>
            </a:r>
          </a:p>
          <a:p>
            <a:pPr marL="742950" lvl="1" indent="-285750">
              <a:buFont typeface="Arial" panose="020B0604020202020204" pitchFamily="34" charset="0"/>
              <a:buChar char="•"/>
            </a:pPr>
            <a:endParaRPr lang="en-US" dirty="0" smtClean="0">
              <a:latin typeface="Calibri" panose="020F0502020204030204" pitchFamily="34" charset="0"/>
            </a:endParaRPr>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4132568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19100" y="1676400"/>
            <a:ext cx="8648700" cy="2897188"/>
          </a:xfrm>
        </p:spPr>
        <p:txBody>
          <a:bodyPr/>
          <a:lstStyle/>
          <a:p>
            <a:pPr lvl="1" eaLnBrk="1" hangingPunct="1">
              <a:spcBef>
                <a:spcPts val="600"/>
              </a:spcBef>
              <a:buFont typeface="Arial" panose="020B0604020202020204" pitchFamily="34" charset="0"/>
              <a:buChar char="•"/>
            </a:pPr>
            <a:r>
              <a:rPr lang="en-US" sz="2400" dirty="0" smtClean="0">
                <a:latin typeface="Calibri" panose="020F0502020204030204" pitchFamily="34" charset="0"/>
                <a:cs typeface="Microsoft Sans Serif" panose="020B0604020202020204" pitchFamily="34" charset="0"/>
              </a:rPr>
              <a:t>44% had a disability</a:t>
            </a:r>
          </a:p>
          <a:p>
            <a:pPr lvl="1" eaLnBrk="1" hangingPunct="1">
              <a:spcBef>
                <a:spcPts val="600"/>
              </a:spcBef>
              <a:buFont typeface="Arial" panose="020B0604020202020204" pitchFamily="34" charset="0"/>
              <a:buChar char="•"/>
            </a:pPr>
            <a:r>
              <a:rPr lang="en-US" sz="2400" dirty="0" smtClean="0">
                <a:latin typeface="Calibri" panose="020F0502020204030204" pitchFamily="34" charset="0"/>
                <a:cs typeface="Microsoft Sans Serif" panose="020B0604020202020204" pitchFamily="34" charset="0"/>
              </a:rPr>
              <a:t>58% were working age</a:t>
            </a:r>
          </a:p>
          <a:p>
            <a:pPr lvl="1" eaLnBrk="1" hangingPunct="1">
              <a:spcBef>
                <a:spcPts val="600"/>
              </a:spcBef>
              <a:buFont typeface="Arial" panose="020B0604020202020204" pitchFamily="34" charset="0"/>
              <a:buChar char="•"/>
            </a:pPr>
            <a:r>
              <a:rPr lang="en-US" sz="2400" dirty="0" smtClean="0">
                <a:latin typeface="Calibri" panose="020F0502020204030204" pitchFamily="34" charset="0"/>
                <a:cs typeface="Microsoft Sans Serif" panose="020B0604020202020204" pitchFamily="34" charset="0"/>
              </a:rPr>
              <a:t>74% were female</a:t>
            </a:r>
          </a:p>
          <a:p>
            <a:pPr lvl="1" eaLnBrk="1" hangingPunct="1">
              <a:spcBef>
                <a:spcPts val="600"/>
              </a:spcBef>
              <a:buFont typeface="Arial" panose="020B0604020202020204" pitchFamily="34" charset="0"/>
              <a:buChar char="•"/>
            </a:pPr>
            <a:r>
              <a:rPr lang="en-US" sz="2400" dirty="0" smtClean="0">
                <a:latin typeface="Calibri" panose="020F0502020204030204" pitchFamily="34" charset="0"/>
                <a:cs typeface="Microsoft Sans Serif" panose="020B0604020202020204" pitchFamily="34" charset="0"/>
              </a:rPr>
              <a:t>50% did not work in the past 12 months</a:t>
            </a:r>
          </a:p>
          <a:p>
            <a:pPr lvl="1" eaLnBrk="1" hangingPunct="1">
              <a:spcBef>
                <a:spcPts val="600"/>
              </a:spcBef>
              <a:buFont typeface="Arial" panose="020B0604020202020204" pitchFamily="34" charset="0"/>
              <a:buChar char="•"/>
            </a:pPr>
            <a:r>
              <a:rPr lang="en-US" sz="2400" dirty="0" smtClean="0">
                <a:latin typeface="Calibri" panose="020F0502020204030204" pitchFamily="34" charset="0"/>
                <a:cs typeface="Microsoft Sans Serif" panose="020B0604020202020204" pitchFamily="34" charset="0"/>
              </a:rPr>
              <a:t>67% were below the official poverty measure</a:t>
            </a:r>
          </a:p>
          <a:p>
            <a:pPr lvl="1" eaLnBrk="1" hangingPunct="1">
              <a:spcBef>
                <a:spcPts val="600"/>
              </a:spcBef>
              <a:buFont typeface="Arial" panose="020B0604020202020204" pitchFamily="34" charset="0"/>
              <a:buChar char="•"/>
            </a:pPr>
            <a:r>
              <a:rPr lang="en-US" sz="2400" dirty="0" smtClean="0">
                <a:latin typeface="Calibri" panose="020F0502020204030204" pitchFamily="34" charset="0"/>
                <a:cs typeface="Microsoft Sans Serif" panose="020B0604020202020204" pitchFamily="34" charset="0"/>
              </a:rPr>
              <a:t>16% were not covered by health insurance</a:t>
            </a:r>
          </a:p>
          <a:p>
            <a:pPr lvl="1" eaLnBrk="1" hangingPunct="1">
              <a:spcBef>
                <a:spcPts val="600"/>
              </a:spcBef>
              <a:buFont typeface="Arial" panose="020B0604020202020204" pitchFamily="34" charset="0"/>
              <a:buChar char="•"/>
            </a:pPr>
            <a:r>
              <a:rPr lang="en-US" sz="2400" dirty="0" smtClean="0">
                <a:latin typeface="Calibri" panose="020F0502020204030204" pitchFamily="34" charset="0"/>
                <a:cs typeface="Microsoft Sans Serif" panose="020B0604020202020204" pitchFamily="34" charset="0"/>
              </a:rPr>
              <a:t>Housing </a:t>
            </a:r>
            <a:r>
              <a:rPr lang="en-US" sz="2400" dirty="0" smtClean="0">
                <a:latin typeface="Calibri" panose="020F0502020204030204" pitchFamily="34" charset="0"/>
                <a:cs typeface="Microsoft Sans Serif" panose="020B0604020202020204" pitchFamily="34" charset="0"/>
              </a:rPr>
              <a:t>assistance program category:</a:t>
            </a:r>
            <a:endParaRPr lang="en-US" sz="2400" dirty="0" smtClean="0">
              <a:latin typeface="Calibri" panose="020F0502020204030204" pitchFamily="34" charset="0"/>
              <a:cs typeface="Microsoft Sans Serif" panose="020B0604020202020204" pitchFamily="34" charset="0"/>
            </a:endParaRPr>
          </a:p>
          <a:p>
            <a:pPr marL="457200" lvl="1" indent="0" eaLnBrk="1" hangingPunct="1">
              <a:spcBef>
                <a:spcPts val="600"/>
              </a:spcBef>
              <a:buNone/>
            </a:pPr>
            <a:r>
              <a:rPr lang="en-US" sz="2400" dirty="0" smtClean="0">
                <a:latin typeface="Calibri" panose="020F0502020204030204" pitchFamily="34" charset="0"/>
                <a:cs typeface="Microsoft Sans Serif" panose="020B0604020202020204" pitchFamily="34" charset="0"/>
              </a:rPr>
              <a:t>		45% Public housing</a:t>
            </a:r>
          </a:p>
          <a:p>
            <a:pPr marL="457200" lvl="1" indent="0" eaLnBrk="1" hangingPunct="1">
              <a:spcBef>
                <a:spcPts val="600"/>
              </a:spcBef>
              <a:buNone/>
            </a:pPr>
            <a:r>
              <a:rPr lang="en-US" sz="2400" dirty="0" smtClean="0">
                <a:latin typeface="Calibri" panose="020F0502020204030204" pitchFamily="34" charset="0"/>
                <a:cs typeface="Microsoft Sans Serif" panose="020B0604020202020204" pitchFamily="34" charset="0"/>
              </a:rPr>
              <a:t>		29% Housing Choice Vouchers</a:t>
            </a:r>
          </a:p>
          <a:p>
            <a:pPr marL="457200" lvl="1" indent="0" eaLnBrk="1" hangingPunct="1">
              <a:spcBef>
                <a:spcPts val="600"/>
              </a:spcBef>
              <a:buNone/>
            </a:pPr>
            <a:r>
              <a:rPr lang="en-US" sz="2400" dirty="0" smtClean="0">
                <a:latin typeface="Calibri" panose="020F0502020204030204" pitchFamily="34" charset="0"/>
                <a:cs typeface="Microsoft Sans Serif" panose="020B0604020202020204" pitchFamily="34" charset="0"/>
              </a:rPr>
              <a:t>		26% Multifamily</a:t>
            </a:r>
          </a:p>
          <a:p>
            <a:pPr lvl="2" eaLnBrk="1" hangingPunct="1">
              <a:spcBef>
                <a:spcPts val="600"/>
              </a:spcBef>
            </a:pPr>
            <a:endParaRPr lang="en-US" dirty="0" smtClean="0">
              <a:latin typeface="Calibri" panose="020F0502020204030204" pitchFamily="34" charset="0"/>
              <a:cs typeface="Microsoft Sans Serif" panose="020B0604020202020204" pitchFamily="34" charset="0"/>
            </a:endParaRPr>
          </a:p>
          <a:p>
            <a:pPr lvl="1" eaLnBrk="1" hangingPunct="1">
              <a:spcBef>
                <a:spcPts val="600"/>
              </a:spcBef>
            </a:pPr>
            <a:endParaRPr lang="en-US" dirty="0">
              <a:latin typeface="Microsoft Sans Serif" panose="020B0604020202020204" pitchFamily="34" charset="0"/>
              <a:cs typeface="Microsoft Sans Serif" panose="020B0604020202020204" pitchFamily="34" charset="0"/>
            </a:endParaRPr>
          </a:p>
          <a:p>
            <a:pPr lvl="1" eaLnBrk="1" hangingPunct="1">
              <a:spcBef>
                <a:spcPts val="600"/>
              </a:spcBef>
            </a:pPr>
            <a:endParaRPr lang="en-US" dirty="0" smtClean="0">
              <a:latin typeface="Microsoft Sans Serif" panose="020B0604020202020204" pitchFamily="34" charset="0"/>
              <a:cs typeface="Microsoft Sans Serif" panose="020B0604020202020204" pitchFamily="34" charset="0"/>
            </a:endParaRPr>
          </a:p>
          <a:p>
            <a:pPr lvl="1" eaLnBrk="1" hangingPunct="1">
              <a:spcBef>
                <a:spcPts val="600"/>
              </a:spcBef>
            </a:pPr>
            <a:endParaRPr lang="en-US" dirty="0" smtClean="0">
              <a:latin typeface="Microsoft Sans Serif" panose="020B0604020202020204" pitchFamily="34" charset="0"/>
              <a:cs typeface="Microsoft Sans Serif" panose="020B0604020202020204" pitchFamily="34" charset="0"/>
            </a:endParaRPr>
          </a:p>
          <a:p>
            <a:pPr lvl="1" eaLnBrk="1" hangingPunct="1">
              <a:spcBef>
                <a:spcPts val="600"/>
              </a:spcBef>
            </a:pPr>
            <a:endParaRPr lang="en-US" dirty="0" smtClean="0">
              <a:latin typeface="Microsoft Sans Serif" panose="020B0604020202020204" pitchFamily="34" charset="0"/>
              <a:cs typeface="Microsoft Sans Serif" panose="020B0604020202020204" pitchFamily="34" charset="0"/>
            </a:endParaRPr>
          </a:p>
          <a:p>
            <a:pPr eaLnBrk="1" hangingPunct="1">
              <a:spcBef>
                <a:spcPts val="600"/>
              </a:spcBef>
            </a:pPr>
            <a:endParaRPr lang="en-US" dirty="0" smtClean="0">
              <a:latin typeface="Microsoft Sans Serif" panose="020B0604020202020204" pitchFamily="34" charset="0"/>
              <a:cs typeface="Microsoft Sans Serif" panose="020B0604020202020204" pitchFamily="34" charset="0"/>
            </a:endParaRPr>
          </a:p>
        </p:txBody>
      </p:sp>
      <p:sp>
        <p:nvSpPr>
          <p:cNvPr id="3075" name="Text Box 12"/>
          <p:cNvSpPr txBox="1">
            <a:spLocks noGrp="1" noChangeArrowheads="1"/>
          </p:cNvSpPr>
          <p:nvPr>
            <p:ph type="title"/>
          </p:nvPr>
        </p:nvSpPr>
        <p:spPr bwMode="auto">
          <a:xfrm>
            <a:off x="0" y="629444"/>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200" b="1" u="sng" dirty="0" smtClean="0">
                <a:solidFill>
                  <a:schemeClr val="tx1"/>
                </a:solidFill>
                <a:latin typeface="Calibri" panose="020F0502020204030204" pitchFamily="34" charset="0"/>
              </a:rPr>
              <a:t>Results: Sample</a:t>
            </a:r>
          </a:p>
        </p:txBody>
      </p:sp>
      <p:sp>
        <p:nvSpPr>
          <p:cNvPr id="3076" name="Rectangle 14"/>
          <p:cNvSpPr>
            <a:spLocks noChangeArrowheads="1"/>
          </p:cNvSpPr>
          <p:nvPr/>
        </p:nvSpPr>
        <p:spPr bwMode="auto">
          <a:xfrm>
            <a:off x="0" y="0"/>
            <a:ext cx="9144000" cy="6096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7" name="Rectangle 15"/>
          <p:cNvSpPr>
            <a:spLocks noChangeArrowheads="1"/>
          </p:cNvSpPr>
          <p:nvPr/>
        </p:nvSpPr>
        <p:spPr bwMode="auto">
          <a:xfrm rot="-5400000">
            <a:off x="-1790700" y="2095500"/>
            <a:ext cx="3886200" cy="3048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8" name="Rectangle 17"/>
          <p:cNvSpPr>
            <a:spLocks noChangeArrowheads="1"/>
          </p:cNvSpPr>
          <p:nvPr/>
        </p:nvSpPr>
        <p:spPr bwMode="auto">
          <a:xfrm>
            <a:off x="152400" y="63754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fld id="{DDA93816-0A6E-4D55-A181-5BC76F89334B}" type="slidenum">
              <a:rPr lang="en-US" sz="1200"/>
              <a:pPr algn="ctr"/>
              <a:t>11</a:t>
            </a:fld>
            <a:endParaRPr lang="en-US" sz="1200"/>
          </a:p>
        </p:txBody>
      </p:sp>
      <p:pic>
        <p:nvPicPr>
          <p:cNvPr id="3079"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6300" y="42863"/>
            <a:ext cx="571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Isosceles Triangle 7"/>
          <p:cNvSpPr/>
          <p:nvPr/>
        </p:nvSpPr>
        <p:spPr>
          <a:xfrm flipV="1">
            <a:off x="0" y="4191000"/>
            <a:ext cx="301625" cy="990600"/>
          </a:xfrm>
          <a:prstGeom prst="triangle">
            <a:avLst>
              <a:gd name="adj" fmla="val 0"/>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536730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12"/>
          <p:cNvSpPr txBox="1">
            <a:spLocks noGrp="1" noChangeArrowheads="1"/>
          </p:cNvSpPr>
          <p:nvPr>
            <p:ph type="title"/>
          </p:nvPr>
        </p:nvSpPr>
        <p:spPr bwMode="auto">
          <a:xfrm>
            <a:off x="122677" y="609600"/>
            <a:ext cx="91440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200" b="1" u="sng" dirty="0" smtClean="0">
                <a:solidFill>
                  <a:schemeClr val="tx1"/>
                </a:solidFill>
                <a:latin typeface="Calibri" panose="020F0502020204030204" pitchFamily="34" charset="0"/>
              </a:rPr>
              <a:t>Results: Disability</a:t>
            </a:r>
          </a:p>
        </p:txBody>
      </p:sp>
      <p:sp>
        <p:nvSpPr>
          <p:cNvPr id="3076" name="Rectangle 14"/>
          <p:cNvSpPr>
            <a:spLocks noChangeArrowheads="1"/>
          </p:cNvSpPr>
          <p:nvPr/>
        </p:nvSpPr>
        <p:spPr bwMode="auto">
          <a:xfrm>
            <a:off x="0" y="0"/>
            <a:ext cx="9144000" cy="6096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7" name="Rectangle 15"/>
          <p:cNvSpPr>
            <a:spLocks noChangeArrowheads="1"/>
          </p:cNvSpPr>
          <p:nvPr/>
        </p:nvSpPr>
        <p:spPr bwMode="auto">
          <a:xfrm rot="-5400000">
            <a:off x="-1790700" y="2095500"/>
            <a:ext cx="3886200" cy="3048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8" name="Rectangle 17"/>
          <p:cNvSpPr>
            <a:spLocks noChangeArrowheads="1"/>
          </p:cNvSpPr>
          <p:nvPr/>
        </p:nvSpPr>
        <p:spPr bwMode="auto">
          <a:xfrm>
            <a:off x="152400" y="63754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fld id="{DDA93816-0A6E-4D55-A181-5BC76F89334B}" type="slidenum">
              <a:rPr lang="en-US" sz="1200"/>
              <a:pPr algn="ctr"/>
              <a:t>12</a:t>
            </a:fld>
            <a:endParaRPr lang="en-US" sz="1200"/>
          </a:p>
        </p:txBody>
      </p:sp>
      <p:pic>
        <p:nvPicPr>
          <p:cNvPr id="3079"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6300" y="42863"/>
            <a:ext cx="571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Isosceles Triangle 7"/>
          <p:cNvSpPr/>
          <p:nvPr/>
        </p:nvSpPr>
        <p:spPr>
          <a:xfrm flipV="1">
            <a:off x="0" y="4191000"/>
            <a:ext cx="301625" cy="990600"/>
          </a:xfrm>
          <a:prstGeom prst="triangle">
            <a:avLst>
              <a:gd name="adj" fmla="val 0"/>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extBox 1"/>
          <p:cNvSpPr txBox="1"/>
          <p:nvPr/>
        </p:nvSpPr>
        <p:spPr>
          <a:xfrm>
            <a:off x="704850" y="1524000"/>
            <a:ext cx="8077200" cy="6186309"/>
          </a:xfrm>
          <a:prstGeom prst="rect">
            <a:avLst/>
          </a:prstGeom>
          <a:noFill/>
        </p:spPr>
        <p:txBody>
          <a:bodyPr wrap="square" rtlCol="0">
            <a:spAutoFit/>
          </a:bodyPr>
          <a:lstStyle/>
          <a:p>
            <a:r>
              <a:rPr lang="en-US" sz="2400" dirty="0" smtClean="0">
                <a:latin typeface="Calibri" panose="020F0502020204030204" pitchFamily="34" charset="0"/>
              </a:rPr>
              <a:t>Adult residents with disabilities were more likely to have: </a:t>
            </a:r>
          </a:p>
          <a:p>
            <a:endParaRPr lang="en-US" sz="2400" dirty="0">
              <a:latin typeface="Calibri" panose="020F0502020204030204" pitchFamily="34" charset="0"/>
            </a:endParaRPr>
          </a:p>
          <a:p>
            <a:r>
              <a:rPr lang="en-US" sz="2400" dirty="0" smtClean="0">
                <a:latin typeface="Calibri" panose="020F0502020204030204" pitchFamily="34" charset="0"/>
              </a:rPr>
              <a:t>Fair/poor health status</a:t>
            </a:r>
          </a:p>
          <a:p>
            <a:r>
              <a:rPr lang="en-US" sz="2400" dirty="0" smtClean="0">
                <a:latin typeface="Calibri" panose="020F0502020204030204" pitchFamily="34" charset="0"/>
              </a:rPr>
              <a:t>Diabetes</a:t>
            </a:r>
          </a:p>
          <a:p>
            <a:r>
              <a:rPr lang="en-US" sz="2400" dirty="0" smtClean="0">
                <a:latin typeface="Calibri" panose="020F0502020204030204" pitchFamily="34" charset="0"/>
              </a:rPr>
              <a:t>Asthma</a:t>
            </a:r>
          </a:p>
          <a:p>
            <a:r>
              <a:rPr lang="en-US" sz="2400" dirty="0" smtClean="0">
                <a:latin typeface="Calibri" panose="020F0502020204030204" pitchFamily="34" charset="0"/>
              </a:rPr>
              <a:t>Hypertension</a:t>
            </a:r>
          </a:p>
          <a:p>
            <a:r>
              <a:rPr lang="en-US" sz="2400" dirty="0" smtClean="0">
                <a:latin typeface="Calibri" panose="020F0502020204030204" pitchFamily="34" charset="0"/>
              </a:rPr>
              <a:t>Obesity</a:t>
            </a:r>
          </a:p>
          <a:p>
            <a:r>
              <a:rPr lang="en-US" sz="2400" dirty="0" smtClean="0">
                <a:latin typeface="Calibri" panose="020F0502020204030204" pitchFamily="34" charset="0"/>
              </a:rPr>
              <a:t>Cigarette smoker</a:t>
            </a:r>
          </a:p>
          <a:p>
            <a:endParaRPr lang="en-US" sz="2400" dirty="0">
              <a:latin typeface="Calibri" panose="020F0502020204030204" pitchFamily="34" charset="0"/>
            </a:endParaRPr>
          </a:p>
          <a:p>
            <a:pPr algn="just"/>
            <a:r>
              <a:rPr lang="en-US" sz="2400" dirty="0" smtClean="0">
                <a:latin typeface="Calibri" panose="020F0502020204030204" pitchFamily="34" charset="0"/>
              </a:rPr>
              <a:t>Adult residents with disabilities were more likely to have health insurance and to have accessed care in the past 12 months</a:t>
            </a:r>
            <a:r>
              <a:rPr lang="en-US" sz="2400" b="1" i="1" dirty="0" smtClean="0">
                <a:latin typeface="Calibri" panose="020F0502020204030204" pitchFamily="34" charset="0"/>
              </a:rPr>
              <a:t>, but </a:t>
            </a:r>
            <a:r>
              <a:rPr lang="en-US" sz="2400" dirty="0" smtClean="0">
                <a:latin typeface="Calibri" panose="020F0502020204030204" pitchFamily="34" charset="0"/>
              </a:rPr>
              <a:t>were also more likely to report that they could not afford necessary care.</a:t>
            </a:r>
          </a:p>
          <a:p>
            <a:endParaRPr lang="en-US" sz="2400" dirty="0">
              <a:latin typeface="Calibri" panose="020F0502020204030204" pitchFamily="34" charset="0"/>
            </a:endParaRPr>
          </a:p>
          <a:p>
            <a:r>
              <a:rPr lang="en-US" sz="2400" dirty="0" smtClean="0">
                <a:latin typeface="Calibri" panose="020F0502020204030204" pitchFamily="34" charset="0"/>
              </a:rPr>
              <a:t>	</a:t>
            </a:r>
            <a:endParaRPr lang="en-US" sz="2400" dirty="0">
              <a:latin typeface="Calibri" panose="020F0502020204030204" pitchFamily="34" charset="0"/>
            </a:endParaRPr>
          </a:p>
          <a:p>
            <a:endParaRPr lang="en-US" dirty="0" smtClean="0">
              <a:latin typeface="Calibri" panose="020F0502020204030204" pitchFamily="34" charset="0"/>
            </a:endParaRPr>
          </a:p>
          <a:p>
            <a:endParaRPr lang="en-US" dirty="0" smtClean="0">
              <a:latin typeface="Calibri" panose="020F0502020204030204" pitchFamily="34" charset="0"/>
            </a:endParaRPr>
          </a:p>
        </p:txBody>
      </p:sp>
    </p:spTree>
    <p:extLst>
      <p:ext uri="{BB962C8B-B14F-4D97-AF65-F5344CB8AC3E}">
        <p14:creationId xmlns:p14="http://schemas.microsoft.com/office/powerpoint/2010/main" val="14607122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19100" y="1676400"/>
            <a:ext cx="8648700" cy="2897188"/>
          </a:xfrm>
        </p:spPr>
        <p:txBody>
          <a:bodyPr/>
          <a:lstStyle/>
          <a:p>
            <a:pPr marL="457200" lvl="1" indent="0" eaLnBrk="1" hangingPunct="1">
              <a:spcBef>
                <a:spcPts val="600"/>
              </a:spcBef>
              <a:buNone/>
            </a:pPr>
            <a:endParaRPr lang="en-US" dirty="0">
              <a:latin typeface="Microsoft Sans Serif" panose="020B0604020202020204" pitchFamily="34" charset="0"/>
              <a:cs typeface="Microsoft Sans Serif" panose="020B0604020202020204" pitchFamily="34" charset="0"/>
            </a:endParaRPr>
          </a:p>
          <a:p>
            <a:pPr lvl="1" eaLnBrk="1" hangingPunct="1">
              <a:spcBef>
                <a:spcPts val="600"/>
              </a:spcBef>
            </a:pPr>
            <a:endParaRPr lang="en-US" dirty="0" smtClean="0">
              <a:latin typeface="Microsoft Sans Serif" panose="020B0604020202020204" pitchFamily="34" charset="0"/>
              <a:cs typeface="Microsoft Sans Serif" panose="020B0604020202020204" pitchFamily="34" charset="0"/>
            </a:endParaRPr>
          </a:p>
          <a:p>
            <a:pPr lvl="1" eaLnBrk="1" hangingPunct="1">
              <a:spcBef>
                <a:spcPts val="600"/>
              </a:spcBef>
            </a:pPr>
            <a:endParaRPr lang="en-US" dirty="0" smtClean="0">
              <a:latin typeface="Microsoft Sans Serif" panose="020B0604020202020204" pitchFamily="34" charset="0"/>
              <a:cs typeface="Microsoft Sans Serif" panose="020B0604020202020204" pitchFamily="34" charset="0"/>
            </a:endParaRPr>
          </a:p>
          <a:p>
            <a:pPr lvl="1" eaLnBrk="1" hangingPunct="1">
              <a:spcBef>
                <a:spcPts val="600"/>
              </a:spcBef>
            </a:pPr>
            <a:endParaRPr lang="en-US" dirty="0" smtClean="0">
              <a:latin typeface="Microsoft Sans Serif" panose="020B0604020202020204" pitchFamily="34" charset="0"/>
              <a:cs typeface="Microsoft Sans Serif" panose="020B0604020202020204" pitchFamily="34" charset="0"/>
            </a:endParaRPr>
          </a:p>
          <a:p>
            <a:pPr eaLnBrk="1" hangingPunct="1">
              <a:spcBef>
                <a:spcPts val="600"/>
              </a:spcBef>
            </a:pPr>
            <a:endParaRPr lang="en-US" dirty="0" smtClean="0">
              <a:latin typeface="Microsoft Sans Serif" panose="020B0604020202020204" pitchFamily="34" charset="0"/>
              <a:cs typeface="Microsoft Sans Serif" panose="020B0604020202020204" pitchFamily="34" charset="0"/>
            </a:endParaRPr>
          </a:p>
        </p:txBody>
      </p:sp>
      <p:sp>
        <p:nvSpPr>
          <p:cNvPr id="3075" name="Text Box 12"/>
          <p:cNvSpPr txBox="1">
            <a:spLocks noGrp="1" noChangeArrowheads="1"/>
          </p:cNvSpPr>
          <p:nvPr>
            <p:ph type="title"/>
          </p:nvPr>
        </p:nvSpPr>
        <p:spPr bwMode="auto">
          <a:xfrm>
            <a:off x="0" y="593200"/>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200" b="1" u="sng" dirty="0" smtClean="0">
                <a:solidFill>
                  <a:schemeClr val="tx1"/>
                </a:solidFill>
                <a:latin typeface="Calibri" panose="020F0502020204030204" pitchFamily="34" charset="0"/>
              </a:rPr>
              <a:t>Results: Other</a:t>
            </a:r>
          </a:p>
        </p:txBody>
      </p:sp>
      <p:sp>
        <p:nvSpPr>
          <p:cNvPr id="3076" name="Rectangle 14"/>
          <p:cNvSpPr>
            <a:spLocks noChangeArrowheads="1"/>
          </p:cNvSpPr>
          <p:nvPr/>
        </p:nvSpPr>
        <p:spPr bwMode="auto">
          <a:xfrm>
            <a:off x="0" y="0"/>
            <a:ext cx="9144000" cy="6096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7" name="Rectangle 15"/>
          <p:cNvSpPr>
            <a:spLocks noChangeArrowheads="1"/>
          </p:cNvSpPr>
          <p:nvPr/>
        </p:nvSpPr>
        <p:spPr bwMode="auto">
          <a:xfrm rot="-5400000">
            <a:off x="-1790700" y="2095500"/>
            <a:ext cx="3886200" cy="3048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8" name="Rectangle 17"/>
          <p:cNvSpPr>
            <a:spLocks noChangeArrowheads="1"/>
          </p:cNvSpPr>
          <p:nvPr/>
        </p:nvSpPr>
        <p:spPr bwMode="auto">
          <a:xfrm>
            <a:off x="152400" y="63754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fld id="{DDA93816-0A6E-4D55-A181-5BC76F89334B}" type="slidenum">
              <a:rPr lang="en-US" sz="1200"/>
              <a:pPr algn="ctr"/>
              <a:t>13</a:t>
            </a:fld>
            <a:endParaRPr lang="en-US" sz="1200"/>
          </a:p>
        </p:txBody>
      </p:sp>
      <p:pic>
        <p:nvPicPr>
          <p:cNvPr id="3079"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6300" y="42863"/>
            <a:ext cx="571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Isosceles Triangle 7"/>
          <p:cNvSpPr/>
          <p:nvPr/>
        </p:nvSpPr>
        <p:spPr>
          <a:xfrm flipV="1">
            <a:off x="0" y="4191000"/>
            <a:ext cx="301625" cy="990600"/>
          </a:xfrm>
          <a:prstGeom prst="triangle">
            <a:avLst>
              <a:gd name="adj" fmla="val 0"/>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extBox 1"/>
          <p:cNvSpPr txBox="1"/>
          <p:nvPr/>
        </p:nvSpPr>
        <p:spPr>
          <a:xfrm>
            <a:off x="781050" y="1491859"/>
            <a:ext cx="8001000" cy="5847755"/>
          </a:xfrm>
          <a:prstGeom prst="rect">
            <a:avLst/>
          </a:prstGeom>
          <a:noFill/>
        </p:spPr>
        <p:txBody>
          <a:bodyPr wrap="square" rtlCol="0">
            <a:spAutoFit/>
          </a:bodyPr>
          <a:lstStyle/>
          <a:p>
            <a:r>
              <a:rPr lang="en-US" sz="2400" b="1" dirty="0" smtClean="0">
                <a:latin typeface="Calibri" panose="020F0502020204030204" pitchFamily="34" charset="0"/>
              </a:rPr>
              <a:t>HUD program </a:t>
            </a:r>
            <a:r>
              <a:rPr lang="en-US" sz="2400" b="1" dirty="0" smtClean="0">
                <a:latin typeface="Calibri" panose="020F0502020204030204" pitchFamily="34" charset="0"/>
              </a:rPr>
              <a:t>category:</a:t>
            </a:r>
            <a:endParaRPr lang="en-US" sz="2400" b="1" dirty="0" smtClean="0">
              <a:latin typeface="Calibri" panose="020F0502020204030204" pitchFamily="34" charset="0"/>
            </a:endParaRPr>
          </a:p>
          <a:p>
            <a:endParaRPr lang="en-US" sz="2000" dirty="0" smtClean="0">
              <a:latin typeface="Calibri" panose="020F0502020204030204" pitchFamily="34" charset="0"/>
            </a:endParaRPr>
          </a:p>
          <a:p>
            <a:r>
              <a:rPr lang="en-US" sz="2400" dirty="0" smtClean="0">
                <a:latin typeface="Calibri" panose="020F0502020204030204" pitchFamily="34" charset="0"/>
              </a:rPr>
              <a:t>No significant differences in health or health care access noted.  </a:t>
            </a:r>
          </a:p>
          <a:p>
            <a:endParaRPr lang="en-US" sz="2000" dirty="0">
              <a:latin typeface="Calibri" panose="020F0502020204030204" pitchFamily="34" charset="0"/>
            </a:endParaRPr>
          </a:p>
          <a:p>
            <a:endParaRPr lang="en-US" sz="2000" dirty="0" smtClean="0">
              <a:latin typeface="Calibri" panose="020F0502020204030204" pitchFamily="34" charset="0"/>
            </a:endParaRPr>
          </a:p>
          <a:p>
            <a:r>
              <a:rPr lang="en-US" sz="2400" b="1" dirty="0" smtClean="0">
                <a:latin typeface="Calibri" panose="020F0502020204030204" pitchFamily="34" charset="0"/>
              </a:rPr>
              <a:t>Age: </a:t>
            </a:r>
          </a:p>
          <a:p>
            <a:endParaRPr lang="en-US" sz="2000" dirty="0" smtClean="0">
              <a:latin typeface="Calibri" panose="020F0502020204030204" pitchFamily="34" charset="0"/>
            </a:endParaRPr>
          </a:p>
          <a:p>
            <a:r>
              <a:rPr lang="en-US" sz="2400" dirty="0" smtClean="0">
                <a:latin typeface="Calibri" panose="020F0502020204030204" pitchFamily="34" charset="0"/>
              </a:rPr>
              <a:t>Older adults (age 62 plus) were more likely to report fair/poor health, diabetes, and hypertension </a:t>
            </a:r>
            <a:r>
              <a:rPr lang="en-US" sz="2400" i="1" dirty="0" smtClean="0">
                <a:latin typeface="Calibri" panose="020F0502020204030204" pitchFamily="34" charset="0"/>
              </a:rPr>
              <a:t>and</a:t>
            </a:r>
            <a:r>
              <a:rPr lang="en-US" sz="2400" dirty="0" smtClean="0">
                <a:latin typeface="Calibri" panose="020F0502020204030204" pitchFamily="34" charset="0"/>
              </a:rPr>
              <a:t> to have seen a general doctor in the past 12 months. </a:t>
            </a:r>
          </a:p>
          <a:p>
            <a:endParaRPr lang="en-US" sz="2400" dirty="0" smtClean="0">
              <a:latin typeface="Calibri" panose="020F0502020204030204" pitchFamily="34" charset="0"/>
            </a:endParaRPr>
          </a:p>
          <a:p>
            <a:r>
              <a:rPr lang="en-US" sz="2400" dirty="0" smtClean="0">
                <a:latin typeface="Calibri" panose="020F0502020204030204" pitchFamily="34" charset="0"/>
              </a:rPr>
              <a:t>Older adults were less likely to be a current cigarette smoker, to  have seen a mental health doctor in the past 12 months, or to report an inability to afford needed care. </a:t>
            </a:r>
          </a:p>
          <a:p>
            <a:endParaRPr lang="en-US" dirty="0"/>
          </a:p>
          <a:p>
            <a:endParaRPr lang="en-US" dirty="0" smtClean="0"/>
          </a:p>
          <a:p>
            <a:endParaRPr lang="en-US" dirty="0" smtClean="0"/>
          </a:p>
        </p:txBody>
      </p:sp>
    </p:spTree>
    <p:extLst>
      <p:ext uri="{BB962C8B-B14F-4D97-AF65-F5344CB8AC3E}">
        <p14:creationId xmlns:p14="http://schemas.microsoft.com/office/powerpoint/2010/main" val="12596784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19100" y="1293812"/>
            <a:ext cx="8648700" cy="2897188"/>
          </a:xfrm>
        </p:spPr>
        <p:txBody>
          <a:bodyPr/>
          <a:lstStyle/>
          <a:p>
            <a:pPr eaLnBrk="1" hangingPunct="1">
              <a:spcBef>
                <a:spcPts val="600"/>
              </a:spcBef>
            </a:pPr>
            <a:r>
              <a:rPr lang="en-US" sz="2400" dirty="0" smtClean="0">
                <a:latin typeface="Calibri" panose="020F0502020204030204" pitchFamily="34" charset="0"/>
                <a:cs typeface="Microsoft Sans Serif" panose="020B0604020202020204" pitchFamily="34" charset="0"/>
              </a:rPr>
              <a:t>44% of </a:t>
            </a:r>
            <a:r>
              <a:rPr lang="en-US" sz="2400" dirty="0" smtClean="0">
                <a:latin typeface="Calibri" panose="020F0502020204030204" pitchFamily="34" charset="0"/>
                <a:cs typeface="Microsoft Sans Serif" panose="020B0604020202020204" pitchFamily="34" charset="0"/>
              </a:rPr>
              <a:t>HUD-assisted rental housing adult residents </a:t>
            </a:r>
            <a:r>
              <a:rPr lang="en-US" sz="2400" dirty="0" smtClean="0">
                <a:latin typeface="Calibri" panose="020F0502020204030204" pitchFamily="34" charset="0"/>
                <a:cs typeface="Microsoft Sans Serif" panose="020B0604020202020204" pitchFamily="34" charset="0"/>
              </a:rPr>
              <a:t>have </a:t>
            </a:r>
            <a:r>
              <a:rPr lang="en-US" sz="2400" dirty="0" smtClean="0">
                <a:latin typeface="Calibri" panose="020F0502020204030204" pitchFamily="34" charset="0"/>
                <a:cs typeface="Microsoft Sans Serif" panose="020B0604020202020204" pitchFamily="34" charset="0"/>
              </a:rPr>
              <a:t>disabilities.</a:t>
            </a:r>
            <a:endParaRPr lang="en-US" sz="2400" dirty="0" smtClean="0">
              <a:latin typeface="Calibri" panose="020F0502020204030204" pitchFamily="34" charset="0"/>
              <a:cs typeface="Microsoft Sans Serif" panose="020B0604020202020204" pitchFamily="34" charset="0"/>
            </a:endParaRPr>
          </a:p>
          <a:p>
            <a:pPr eaLnBrk="1" hangingPunct="1">
              <a:spcBef>
                <a:spcPts val="600"/>
              </a:spcBef>
            </a:pPr>
            <a:endParaRPr lang="en-US" sz="2400" dirty="0">
              <a:latin typeface="Calibri" panose="020F0502020204030204" pitchFamily="34" charset="0"/>
              <a:cs typeface="Microsoft Sans Serif" panose="020B0604020202020204" pitchFamily="34" charset="0"/>
            </a:endParaRPr>
          </a:p>
          <a:p>
            <a:pPr eaLnBrk="1" hangingPunct="1">
              <a:spcBef>
                <a:spcPts val="600"/>
              </a:spcBef>
            </a:pPr>
            <a:r>
              <a:rPr lang="en-US" sz="2400" dirty="0" smtClean="0">
                <a:latin typeface="Calibri" panose="020F0502020204030204" pitchFamily="34" charset="0"/>
                <a:cs typeface="Microsoft Sans Serif" panose="020B0604020202020204" pitchFamily="34" charset="0"/>
              </a:rPr>
              <a:t>Adults with disabilities are fairly evenly distributed among HUD’s three primary housing rental assistance </a:t>
            </a:r>
            <a:r>
              <a:rPr lang="en-US" sz="2400" dirty="0" smtClean="0">
                <a:latin typeface="Calibri" panose="020F0502020204030204" pitchFamily="34" charset="0"/>
                <a:cs typeface="Microsoft Sans Serif" panose="020B0604020202020204" pitchFamily="34" charset="0"/>
              </a:rPr>
              <a:t>program categories.</a:t>
            </a:r>
            <a:endParaRPr lang="en-US" sz="2400" dirty="0" smtClean="0">
              <a:latin typeface="Calibri" panose="020F0502020204030204" pitchFamily="34" charset="0"/>
              <a:cs typeface="Microsoft Sans Serif" panose="020B0604020202020204" pitchFamily="34" charset="0"/>
            </a:endParaRPr>
          </a:p>
          <a:p>
            <a:pPr lvl="1" eaLnBrk="1" hangingPunct="1">
              <a:spcBef>
                <a:spcPts val="600"/>
              </a:spcBef>
            </a:pPr>
            <a:r>
              <a:rPr lang="en-US" sz="2000" dirty="0" smtClean="0">
                <a:latin typeface="Calibri" panose="020F0502020204030204" pitchFamily="34" charset="0"/>
                <a:cs typeface="Microsoft Sans Serif" panose="020B0604020202020204" pitchFamily="34" charset="0"/>
              </a:rPr>
              <a:t>Although multi-family types of housing include a program that specifically targets persons with disabilities (Section 811 program), people with disabilities reside in </a:t>
            </a:r>
            <a:r>
              <a:rPr lang="en-US" sz="2000" i="1" dirty="0" smtClean="0">
                <a:latin typeface="Calibri" panose="020F0502020204030204" pitchFamily="34" charset="0"/>
                <a:cs typeface="Microsoft Sans Serif" panose="020B0604020202020204" pitchFamily="34" charset="0"/>
              </a:rPr>
              <a:t>ALL</a:t>
            </a:r>
            <a:r>
              <a:rPr lang="en-US" sz="2000" dirty="0" smtClean="0">
                <a:latin typeface="Calibri" panose="020F0502020204030204" pitchFamily="34" charset="0"/>
                <a:cs typeface="Microsoft Sans Serif" panose="020B0604020202020204" pitchFamily="34" charset="0"/>
              </a:rPr>
              <a:t> HUD-assisted </a:t>
            </a:r>
            <a:r>
              <a:rPr lang="en-US" sz="2000" dirty="0" smtClean="0">
                <a:latin typeface="Calibri" panose="020F0502020204030204" pitchFamily="34" charset="0"/>
                <a:cs typeface="Microsoft Sans Serif" panose="020B0604020202020204" pitchFamily="34" charset="0"/>
              </a:rPr>
              <a:t>program categories</a:t>
            </a:r>
            <a:r>
              <a:rPr lang="en-US" sz="2000" dirty="0" smtClean="0">
                <a:latin typeface="Calibri" panose="020F0502020204030204" pitchFamily="34" charset="0"/>
                <a:cs typeface="Microsoft Sans Serif" panose="020B0604020202020204" pitchFamily="34" charset="0"/>
              </a:rPr>
              <a:t>. </a:t>
            </a:r>
          </a:p>
          <a:p>
            <a:pPr lvl="1" eaLnBrk="1" hangingPunct="1">
              <a:spcBef>
                <a:spcPts val="600"/>
              </a:spcBef>
            </a:pPr>
            <a:endParaRPr lang="en-US" sz="2000" dirty="0">
              <a:latin typeface="Calibri" panose="020F0502020204030204" pitchFamily="34" charset="0"/>
              <a:cs typeface="Microsoft Sans Serif" panose="020B0604020202020204" pitchFamily="34" charset="0"/>
            </a:endParaRPr>
          </a:p>
          <a:p>
            <a:pPr eaLnBrk="1" hangingPunct="1">
              <a:spcBef>
                <a:spcPts val="600"/>
              </a:spcBef>
            </a:pPr>
            <a:r>
              <a:rPr lang="en-US" sz="2400" dirty="0" smtClean="0">
                <a:latin typeface="Calibri" panose="020F0502020204030204" pitchFamily="34" charset="0"/>
                <a:cs typeface="Microsoft Sans Serif" panose="020B0604020202020204" pitchFamily="34" charset="0"/>
              </a:rPr>
              <a:t>HUD-assisted adults with disabilities </a:t>
            </a:r>
            <a:r>
              <a:rPr lang="en-US" sz="2400" dirty="0" smtClean="0">
                <a:latin typeface="Calibri" panose="020F0502020204030204" pitchFamily="34" charset="0"/>
                <a:cs typeface="Microsoft Sans Serif" panose="020B0604020202020204" pitchFamily="34" charset="0"/>
              </a:rPr>
              <a:t>could use more coordination of services to </a:t>
            </a:r>
            <a:r>
              <a:rPr lang="en-US" sz="2400" dirty="0" smtClean="0">
                <a:latin typeface="Calibri" panose="020F0502020204030204" pitchFamily="34" charset="0"/>
                <a:cs typeface="Microsoft Sans Serif" panose="020B0604020202020204" pitchFamily="34" charset="0"/>
              </a:rPr>
              <a:t>improve health.</a:t>
            </a:r>
          </a:p>
          <a:p>
            <a:pPr lvl="1" eaLnBrk="1" hangingPunct="1">
              <a:spcBef>
                <a:spcPts val="600"/>
              </a:spcBef>
            </a:pPr>
            <a:r>
              <a:rPr lang="en-US" sz="2000" dirty="0" smtClean="0">
                <a:latin typeface="Calibri" panose="020F0502020204030204" pitchFamily="34" charset="0"/>
                <a:cs typeface="Microsoft Sans Serif" panose="020B0604020202020204" pitchFamily="34" charset="0"/>
              </a:rPr>
              <a:t>Service coordinators are available to adults in </a:t>
            </a:r>
            <a:r>
              <a:rPr lang="en-US" sz="2000" dirty="0" smtClean="0">
                <a:latin typeface="Calibri" panose="020F0502020204030204" pitchFamily="34" charset="0"/>
                <a:cs typeface="Microsoft Sans Serif" panose="020B0604020202020204" pitchFamily="34" charset="0"/>
              </a:rPr>
              <a:t>some mult</a:t>
            </a:r>
            <a:r>
              <a:rPr lang="en-US" sz="2000" dirty="0" smtClean="0">
                <a:latin typeface="Calibri" panose="020F0502020204030204" pitchFamily="34" charset="0"/>
                <a:cs typeface="Microsoft Sans Serif" panose="020B0604020202020204" pitchFamily="34" charset="0"/>
              </a:rPr>
              <a:t>i-family</a:t>
            </a:r>
            <a:r>
              <a:rPr lang="en-US" sz="2000" dirty="0" smtClean="0">
                <a:latin typeface="Calibri" panose="020F0502020204030204" pitchFamily="34" charset="0"/>
                <a:cs typeface="Microsoft Sans Serif" panose="020B0604020202020204" pitchFamily="34" charset="0"/>
              </a:rPr>
              <a:t> </a:t>
            </a:r>
            <a:r>
              <a:rPr lang="en-US" sz="2000" dirty="0" smtClean="0">
                <a:latin typeface="Calibri" panose="020F0502020204030204" pitchFamily="34" charset="0"/>
                <a:cs typeface="Microsoft Sans Serif" panose="020B0604020202020204" pitchFamily="34" charset="0"/>
              </a:rPr>
              <a:t>elderly </a:t>
            </a:r>
            <a:r>
              <a:rPr lang="en-US" sz="2000" dirty="0" smtClean="0">
                <a:latin typeface="Calibri" panose="020F0502020204030204" pitchFamily="34" charset="0"/>
                <a:cs typeface="Microsoft Sans Serif" panose="020B0604020202020204" pitchFamily="34" charset="0"/>
              </a:rPr>
              <a:t>housing.</a:t>
            </a:r>
            <a:endParaRPr lang="en-US" sz="2000" dirty="0" smtClean="0">
              <a:latin typeface="Calibri" panose="020F0502020204030204" pitchFamily="34" charset="0"/>
              <a:cs typeface="Microsoft Sans Serif" panose="020B0604020202020204" pitchFamily="34" charset="0"/>
            </a:endParaRPr>
          </a:p>
          <a:p>
            <a:pPr lvl="1" eaLnBrk="1" hangingPunct="1">
              <a:spcBef>
                <a:spcPts val="600"/>
              </a:spcBef>
            </a:pPr>
            <a:r>
              <a:rPr lang="en-US" sz="2000" dirty="0" smtClean="0">
                <a:latin typeface="Calibri" panose="020F0502020204030204" pitchFamily="34" charset="0"/>
                <a:cs typeface="Microsoft Sans Serif" panose="020B0604020202020204" pitchFamily="34" charset="0"/>
              </a:rPr>
              <a:t>Similar </a:t>
            </a:r>
            <a:r>
              <a:rPr lang="en-US" sz="2000" dirty="0" smtClean="0">
                <a:latin typeface="Calibri" panose="020F0502020204030204" pitchFamily="34" charset="0"/>
                <a:cs typeface="Microsoft Sans Serif" panose="020B0604020202020204" pitchFamily="34" charset="0"/>
              </a:rPr>
              <a:t>service coordination models could be expanded to more properties that serve elderly and non-elderly adults with disabilities. </a:t>
            </a:r>
            <a:endParaRPr lang="en-US" sz="2000" dirty="0">
              <a:latin typeface="Calibri" panose="020F0502020204030204" pitchFamily="34" charset="0"/>
              <a:cs typeface="Microsoft Sans Serif" panose="020B0604020202020204" pitchFamily="34" charset="0"/>
            </a:endParaRPr>
          </a:p>
          <a:p>
            <a:pPr lvl="1" eaLnBrk="1" hangingPunct="1">
              <a:spcBef>
                <a:spcPts val="600"/>
              </a:spcBef>
            </a:pPr>
            <a:endParaRPr lang="en-US" sz="2000" dirty="0" smtClean="0">
              <a:latin typeface="Calibri" panose="020F0502020204030204" pitchFamily="34" charset="0"/>
              <a:cs typeface="Microsoft Sans Serif" panose="020B0604020202020204" pitchFamily="34" charset="0"/>
            </a:endParaRPr>
          </a:p>
        </p:txBody>
      </p:sp>
      <p:sp>
        <p:nvSpPr>
          <p:cNvPr id="3075" name="Text Box 12"/>
          <p:cNvSpPr txBox="1">
            <a:spLocks noGrp="1" noChangeArrowheads="1"/>
          </p:cNvSpPr>
          <p:nvPr>
            <p:ph type="title"/>
          </p:nvPr>
        </p:nvSpPr>
        <p:spPr bwMode="auto">
          <a:xfrm>
            <a:off x="121504" y="629444"/>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200" b="1" u="sng" dirty="0" smtClean="0">
                <a:solidFill>
                  <a:schemeClr val="tx1"/>
                </a:solidFill>
                <a:latin typeface="Calibri" panose="020F0502020204030204" pitchFamily="34" charset="0"/>
              </a:rPr>
              <a:t>Policy implications</a:t>
            </a:r>
          </a:p>
        </p:txBody>
      </p:sp>
      <p:sp>
        <p:nvSpPr>
          <p:cNvPr id="3076" name="Rectangle 14"/>
          <p:cNvSpPr>
            <a:spLocks noChangeArrowheads="1"/>
          </p:cNvSpPr>
          <p:nvPr/>
        </p:nvSpPr>
        <p:spPr bwMode="auto">
          <a:xfrm>
            <a:off x="0" y="0"/>
            <a:ext cx="9144000" cy="6096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7" name="Rectangle 15"/>
          <p:cNvSpPr>
            <a:spLocks noChangeArrowheads="1"/>
          </p:cNvSpPr>
          <p:nvPr/>
        </p:nvSpPr>
        <p:spPr bwMode="auto">
          <a:xfrm rot="-5400000">
            <a:off x="-1790700" y="2095500"/>
            <a:ext cx="3886200" cy="3048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8" name="Rectangle 17"/>
          <p:cNvSpPr>
            <a:spLocks noChangeArrowheads="1"/>
          </p:cNvSpPr>
          <p:nvPr/>
        </p:nvSpPr>
        <p:spPr bwMode="auto">
          <a:xfrm>
            <a:off x="152400" y="63754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fld id="{DDA93816-0A6E-4D55-A181-5BC76F89334B}" type="slidenum">
              <a:rPr lang="en-US" sz="1200"/>
              <a:pPr algn="ctr"/>
              <a:t>14</a:t>
            </a:fld>
            <a:endParaRPr lang="en-US" sz="1200"/>
          </a:p>
        </p:txBody>
      </p:sp>
      <p:pic>
        <p:nvPicPr>
          <p:cNvPr id="3079"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6300" y="42863"/>
            <a:ext cx="571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Isosceles Triangle 7"/>
          <p:cNvSpPr/>
          <p:nvPr/>
        </p:nvSpPr>
        <p:spPr>
          <a:xfrm flipV="1">
            <a:off x="0" y="4191000"/>
            <a:ext cx="301625" cy="990600"/>
          </a:xfrm>
          <a:prstGeom prst="triangle">
            <a:avLst>
              <a:gd name="adj" fmla="val 0"/>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9523951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19100" y="1676400"/>
            <a:ext cx="8648700" cy="2897188"/>
          </a:xfrm>
        </p:spPr>
        <p:txBody>
          <a:bodyPr/>
          <a:lstStyle/>
          <a:p>
            <a:pPr eaLnBrk="1" hangingPunct="1">
              <a:spcBef>
                <a:spcPts val="600"/>
              </a:spcBef>
            </a:pPr>
            <a:r>
              <a:rPr lang="en-US" sz="2400" dirty="0" smtClean="0">
                <a:latin typeface="Calibri" panose="020F0502020204030204" pitchFamily="34" charset="0"/>
                <a:cs typeface="Microsoft Sans Serif" panose="020B0604020202020204" pitchFamily="34" charset="0"/>
              </a:rPr>
              <a:t>Adult residents with disabilities are more likely to smoke cigarettes</a:t>
            </a:r>
          </a:p>
          <a:p>
            <a:pPr lvl="1" eaLnBrk="1" hangingPunct="1">
              <a:spcBef>
                <a:spcPts val="600"/>
              </a:spcBef>
            </a:pPr>
            <a:r>
              <a:rPr lang="en-US" sz="2000" dirty="0" smtClean="0">
                <a:latin typeface="Calibri" panose="020F0502020204030204" pitchFamily="34" charset="0"/>
                <a:cs typeface="Microsoft Sans Serif" panose="020B0604020202020204" pitchFamily="34" charset="0"/>
              </a:rPr>
              <a:t>HUD recently provided smoke-free guidance in an effort to make all </a:t>
            </a:r>
            <a:r>
              <a:rPr lang="en-US" sz="2000" dirty="0" smtClean="0">
                <a:latin typeface="Calibri" panose="020F0502020204030204" pitchFamily="34" charset="0"/>
                <a:cs typeface="Microsoft Sans Serif" panose="020B0604020202020204" pitchFamily="34" charset="0"/>
              </a:rPr>
              <a:t>public housing smoke-free </a:t>
            </a:r>
            <a:r>
              <a:rPr lang="en-US" sz="2000" dirty="0" smtClean="0">
                <a:latin typeface="Calibri" panose="020F0502020204030204" pitchFamily="34" charset="0"/>
                <a:cs typeface="Microsoft Sans Serif" panose="020B0604020202020204" pitchFamily="34" charset="0"/>
              </a:rPr>
              <a:t>and offers a number of resources design to assist </a:t>
            </a:r>
            <a:r>
              <a:rPr lang="en-US" sz="2000" dirty="0" smtClean="0">
                <a:latin typeface="Calibri" panose="020F0502020204030204" pitchFamily="34" charset="0"/>
                <a:cs typeface="Microsoft Sans Serif" panose="020B0604020202020204" pitchFamily="34" charset="0"/>
              </a:rPr>
              <a:t>public housing authorities</a:t>
            </a:r>
            <a:r>
              <a:rPr lang="en-US" sz="2000" dirty="0" smtClean="0">
                <a:latin typeface="Calibri" panose="020F0502020204030204" pitchFamily="34" charset="0"/>
                <a:cs typeface="Microsoft Sans Serif" panose="020B0604020202020204" pitchFamily="34" charset="0"/>
              </a:rPr>
              <a:t>, owners, and residents in achieving smoke free environments</a:t>
            </a:r>
          </a:p>
          <a:p>
            <a:pPr lvl="1" eaLnBrk="1" hangingPunct="1">
              <a:spcBef>
                <a:spcPts val="600"/>
              </a:spcBef>
            </a:pPr>
            <a:endParaRPr lang="en-US" sz="2000" dirty="0">
              <a:latin typeface="Calibri" panose="020F0502020204030204" pitchFamily="34" charset="0"/>
              <a:cs typeface="Microsoft Sans Serif" panose="020B0604020202020204" pitchFamily="34" charset="0"/>
            </a:endParaRPr>
          </a:p>
          <a:p>
            <a:pPr marL="0" indent="0" algn="ctr" eaLnBrk="1" hangingPunct="1">
              <a:spcBef>
                <a:spcPts val="600"/>
              </a:spcBef>
              <a:buNone/>
            </a:pPr>
            <a:r>
              <a:rPr lang="en-US" sz="2400" dirty="0">
                <a:latin typeface="Calibri" panose="020F0502020204030204" pitchFamily="34" charset="0"/>
                <a:cs typeface="Microsoft Sans Serif" panose="020B0604020202020204" pitchFamily="34" charset="0"/>
                <a:hlinkClick r:id="rId3"/>
              </a:rPr>
              <a:t>https://portal.hud.gov/hudportal/HUD?src=/</a:t>
            </a:r>
            <a:r>
              <a:rPr lang="en-US" sz="2400" dirty="0" smtClean="0">
                <a:latin typeface="Calibri" panose="020F0502020204030204" pitchFamily="34" charset="0"/>
                <a:cs typeface="Microsoft Sans Serif" panose="020B0604020202020204" pitchFamily="34" charset="0"/>
                <a:hlinkClick r:id="rId3"/>
              </a:rPr>
              <a:t>smokefreetoolkits1</a:t>
            </a:r>
            <a:r>
              <a:rPr lang="en-US" sz="2400" dirty="0" smtClean="0">
                <a:latin typeface="Calibri" panose="020F0502020204030204" pitchFamily="34" charset="0"/>
                <a:cs typeface="Microsoft Sans Serif" panose="020B0604020202020204" pitchFamily="34" charset="0"/>
              </a:rPr>
              <a:t> </a:t>
            </a:r>
          </a:p>
          <a:p>
            <a:pPr lvl="1" eaLnBrk="1" hangingPunct="1">
              <a:spcBef>
                <a:spcPts val="600"/>
              </a:spcBef>
            </a:pPr>
            <a:endParaRPr lang="en-US" sz="2000" dirty="0">
              <a:latin typeface="Calibri" panose="020F0502020204030204" pitchFamily="34" charset="0"/>
              <a:cs typeface="Microsoft Sans Serif" panose="020B0604020202020204" pitchFamily="34" charset="0"/>
            </a:endParaRPr>
          </a:p>
          <a:p>
            <a:pPr lvl="1" eaLnBrk="1" hangingPunct="1">
              <a:spcBef>
                <a:spcPts val="600"/>
              </a:spcBef>
            </a:pPr>
            <a:endParaRPr lang="en-US" sz="2000" dirty="0" smtClean="0">
              <a:latin typeface="Calibri" panose="020F0502020204030204" pitchFamily="34" charset="0"/>
              <a:cs typeface="Microsoft Sans Serif" panose="020B0604020202020204" pitchFamily="34" charset="0"/>
            </a:endParaRPr>
          </a:p>
        </p:txBody>
      </p:sp>
      <p:sp>
        <p:nvSpPr>
          <p:cNvPr id="3075" name="Text Box 12"/>
          <p:cNvSpPr txBox="1">
            <a:spLocks noGrp="1" noChangeArrowheads="1"/>
          </p:cNvSpPr>
          <p:nvPr>
            <p:ph type="title"/>
          </p:nvPr>
        </p:nvSpPr>
        <p:spPr bwMode="auto">
          <a:xfrm>
            <a:off x="-43375" y="629444"/>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200" b="1" u="sng" dirty="0" smtClean="0">
                <a:solidFill>
                  <a:schemeClr val="tx1"/>
                </a:solidFill>
                <a:latin typeface="Calibri" panose="020F0502020204030204" pitchFamily="34" charset="0"/>
              </a:rPr>
              <a:t>Policy implications</a:t>
            </a:r>
          </a:p>
        </p:txBody>
      </p:sp>
      <p:sp>
        <p:nvSpPr>
          <p:cNvPr id="3076" name="Rectangle 14"/>
          <p:cNvSpPr>
            <a:spLocks noChangeArrowheads="1"/>
          </p:cNvSpPr>
          <p:nvPr/>
        </p:nvSpPr>
        <p:spPr bwMode="auto">
          <a:xfrm>
            <a:off x="0" y="0"/>
            <a:ext cx="9144000" cy="6096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7" name="Rectangle 15"/>
          <p:cNvSpPr>
            <a:spLocks noChangeArrowheads="1"/>
          </p:cNvSpPr>
          <p:nvPr/>
        </p:nvSpPr>
        <p:spPr bwMode="auto">
          <a:xfrm rot="-5400000">
            <a:off x="-1790700" y="2095500"/>
            <a:ext cx="3886200" cy="3048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8" name="Rectangle 17"/>
          <p:cNvSpPr>
            <a:spLocks noChangeArrowheads="1"/>
          </p:cNvSpPr>
          <p:nvPr/>
        </p:nvSpPr>
        <p:spPr bwMode="auto">
          <a:xfrm>
            <a:off x="152400" y="63754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fld id="{DDA93816-0A6E-4D55-A181-5BC76F89334B}" type="slidenum">
              <a:rPr lang="en-US" sz="1200"/>
              <a:pPr algn="ctr"/>
              <a:t>15</a:t>
            </a:fld>
            <a:endParaRPr lang="en-US" sz="1200"/>
          </a:p>
        </p:txBody>
      </p:sp>
      <p:pic>
        <p:nvPicPr>
          <p:cNvPr id="3079"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96300" y="42863"/>
            <a:ext cx="571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Isosceles Triangle 7"/>
          <p:cNvSpPr/>
          <p:nvPr/>
        </p:nvSpPr>
        <p:spPr>
          <a:xfrm flipV="1">
            <a:off x="0" y="4191000"/>
            <a:ext cx="301625" cy="990600"/>
          </a:xfrm>
          <a:prstGeom prst="triangle">
            <a:avLst>
              <a:gd name="adj" fmla="val 0"/>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1486547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19100" y="1676400"/>
            <a:ext cx="8648700" cy="2897188"/>
          </a:xfrm>
        </p:spPr>
        <p:txBody>
          <a:bodyPr/>
          <a:lstStyle/>
          <a:p>
            <a:pPr marL="0" indent="0" algn="ctr">
              <a:spcBef>
                <a:spcPts val="600"/>
              </a:spcBef>
              <a:buNone/>
            </a:pPr>
            <a:r>
              <a:rPr lang="en-US" sz="2400" dirty="0" smtClean="0">
                <a:latin typeface="Microsoft Sans Serif" panose="020B0604020202020204" pitchFamily="34" charset="0"/>
                <a:cs typeface="Microsoft Sans Serif" panose="020B0604020202020204" pitchFamily="34" charset="0"/>
              </a:rPr>
              <a:t>Debra Brucker</a:t>
            </a:r>
          </a:p>
          <a:p>
            <a:pPr marL="0" indent="0" algn="ctr">
              <a:spcBef>
                <a:spcPts val="600"/>
              </a:spcBef>
              <a:buNone/>
            </a:pPr>
            <a:r>
              <a:rPr lang="en-US" sz="2400" dirty="0" smtClean="0">
                <a:latin typeface="Microsoft Sans Serif" panose="020B0604020202020204" pitchFamily="34" charset="0"/>
                <a:cs typeface="Microsoft Sans Serif" panose="020B0604020202020204" pitchFamily="34" charset="0"/>
              </a:rPr>
              <a:t>Research Assistant Professor</a:t>
            </a:r>
          </a:p>
          <a:p>
            <a:pPr marL="0" indent="0" algn="ctr">
              <a:spcBef>
                <a:spcPts val="600"/>
              </a:spcBef>
              <a:buNone/>
            </a:pPr>
            <a:r>
              <a:rPr lang="en-US" sz="2400" dirty="0" smtClean="0">
                <a:latin typeface="Microsoft Sans Serif" panose="020B0604020202020204" pitchFamily="34" charset="0"/>
                <a:cs typeface="Microsoft Sans Serif" panose="020B0604020202020204" pitchFamily="34" charset="0"/>
              </a:rPr>
              <a:t>University of New Hampshire</a:t>
            </a:r>
          </a:p>
          <a:p>
            <a:pPr marL="0" indent="0" algn="ctr">
              <a:spcBef>
                <a:spcPts val="600"/>
              </a:spcBef>
              <a:buNone/>
            </a:pPr>
            <a:r>
              <a:rPr lang="en-US" sz="2400" dirty="0" smtClean="0">
                <a:latin typeface="Microsoft Sans Serif" panose="020B0604020202020204" pitchFamily="34" charset="0"/>
                <a:cs typeface="Microsoft Sans Serif" panose="020B0604020202020204" pitchFamily="34" charset="0"/>
                <a:hlinkClick r:id="rId3"/>
              </a:rPr>
              <a:t>debra.brucker@unh.edu</a:t>
            </a:r>
            <a:endParaRPr lang="en-US" sz="2400" dirty="0" smtClean="0">
              <a:latin typeface="Microsoft Sans Serif" panose="020B0604020202020204" pitchFamily="34" charset="0"/>
              <a:cs typeface="Microsoft Sans Serif" panose="020B0604020202020204" pitchFamily="34" charset="0"/>
            </a:endParaRPr>
          </a:p>
          <a:p>
            <a:pPr marL="0" indent="0" algn="ctr">
              <a:spcBef>
                <a:spcPts val="600"/>
              </a:spcBef>
              <a:buNone/>
            </a:pPr>
            <a:r>
              <a:rPr lang="en-US" sz="2400" dirty="0" smtClean="0">
                <a:latin typeface="Microsoft Sans Serif" panose="020B0604020202020204" pitchFamily="34" charset="0"/>
                <a:cs typeface="Microsoft Sans Serif" panose="020B0604020202020204" pitchFamily="34" charset="0"/>
              </a:rPr>
              <a:t>603-862-1643</a:t>
            </a:r>
          </a:p>
          <a:p>
            <a:pPr>
              <a:spcBef>
                <a:spcPts val="600"/>
              </a:spcBef>
            </a:pPr>
            <a:endParaRPr lang="en-US" sz="2400" dirty="0">
              <a:latin typeface="Microsoft Sans Serif" panose="020B0604020202020204" pitchFamily="34" charset="0"/>
              <a:cs typeface="Microsoft Sans Serif" panose="020B0604020202020204" pitchFamily="34" charset="0"/>
            </a:endParaRPr>
          </a:p>
        </p:txBody>
      </p:sp>
      <p:sp>
        <p:nvSpPr>
          <p:cNvPr id="3075" name="Text Box 12"/>
          <p:cNvSpPr txBox="1">
            <a:spLocks noGrp="1" noChangeArrowheads="1"/>
          </p:cNvSpPr>
          <p:nvPr>
            <p:ph type="title"/>
          </p:nvPr>
        </p:nvSpPr>
        <p:spPr bwMode="auto">
          <a:xfrm>
            <a:off x="0" y="838200"/>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200" b="1" u="sng" dirty="0" smtClean="0">
                <a:solidFill>
                  <a:schemeClr val="tx1"/>
                </a:solidFill>
                <a:latin typeface="Microsoft Sans Serif" pitchFamily="34" charset="0"/>
              </a:rPr>
              <a:t>Contact information</a:t>
            </a:r>
          </a:p>
        </p:txBody>
      </p:sp>
      <p:sp>
        <p:nvSpPr>
          <p:cNvPr id="3076" name="Rectangle 14"/>
          <p:cNvSpPr>
            <a:spLocks noChangeArrowheads="1"/>
          </p:cNvSpPr>
          <p:nvPr/>
        </p:nvSpPr>
        <p:spPr bwMode="auto">
          <a:xfrm>
            <a:off x="0" y="0"/>
            <a:ext cx="9144000" cy="6096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7" name="Rectangle 15"/>
          <p:cNvSpPr>
            <a:spLocks noChangeArrowheads="1"/>
          </p:cNvSpPr>
          <p:nvPr/>
        </p:nvSpPr>
        <p:spPr bwMode="auto">
          <a:xfrm rot="-5400000">
            <a:off x="-1790700" y="2095500"/>
            <a:ext cx="3886200" cy="3048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8" name="Rectangle 17"/>
          <p:cNvSpPr>
            <a:spLocks noChangeArrowheads="1"/>
          </p:cNvSpPr>
          <p:nvPr/>
        </p:nvSpPr>
        <p:spPr bwMode="auto">
          <a:xfrm>
            <a:off x="152400" y="63754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fld id="{DDA93816-0A6E-4D55-A181-5BC76F89334B}" type="slidenum">
              <a:rPr lang="en-US" sz="1200"/>
              <a:pPr algn="ctr"/>
              <a:t>16</a:t>
            </a:fld>
            <a:endParaRPr lang="en-US" sz="1200"/>
          </a:p>
        </p:txBody>
      </p:sp>
      <p:pic>
        <p:nvPicPr>
          <p:cNvPr id="3079"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96300" y="42863"/>
            <a:ext cx="571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Isosceles Triangle 7"/>
          <p:cNvSpPr/>
          <p:nvPr/>
        </p:nvSpPr>
        <p:spPr>
          <a:xfrm flipV="1">
            <a:off x="0" y="4191000"/>
            <a:ext cx="301625" cy="990600"/>
          </a:xfrm>
          <a:prstGeom prst="triangle">
            <a:avLst>
              <a:gd name="adj" fmla="val 0"/>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161219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342900" y="1751647"/>
            <a:ext cx="8648700" cy="3715386"/>
          </a:xfrm>
        </p:spPr>
        <p:txBody>
          <a:bodyPr/>
          <a:lstStyle/>
          <a:p>
            <a:pPr marL="0" indent="0" algn="ctr" eaLnBrk="1" hangingPunct="1">
              <a:spcBef>
                <a:spcPts val="600"/>
              </a:spcBef>
              <a:buNone/>
            </a:pPr>
            <a:r>
              <a:rPr lang="en-US" sz="2400" dirty="0" smtClean="0">
                <a:latin typeface="Calibri" panose="020F0502020204030204" pitchFamily="34" charset="0"/>
              </a:rPr>
              <a:t>Funding was provided by the National Institute on Disability, Independent Living and Rehabilitation Research under grant number 90RT5022-02-00.</a:t>
            </a:r>
          </a:p>
          <a:p>
            <a:pPr marL="0" indent="0" algn="ctr" eaLnBrk="1" hangingPunct="1">
              <a:spcBef>
                <a:spcPts val="1800"/>
              </a:spcBef>
              <a:buNone/>
            </a:pPr>
            <a:endParaRPr lang="en-US" sz="2400" dirty="0" smtClean="0">
              <a:latin typeface="Calibri" panose="020F0502020204030204" pitchFamily="34" charset="0"/>
            </a:endParaRPr>
          </a:p>
        </p:txBody>
      </p:sp>
      <p:sp>
        <p:nvSpPr>
          <p:cNvPr id="3075" name="Text Box 12"/>
          <p:cNvSpPr txBox="1">
            <a:spLocks noGrp="1" noChangeArrowheads="1"/>
          </p:cNvSpPr>
          <p:nvPr>
            <p:ph type="title"/>
          </p:nvPr>
        </p:nvSpPr>
        <p:spPr bwMode="auto">
          <a:xfrm>
            <a:off x="301625" y="652463"/>
            <a:ext cx="8842375"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200" b="1" dirty="0" smtClean="0">
                <a:solidFill>
                  <a:schemeClr val="tx1"/>
                </a:solidFill>
                <a:latin typeface="Calibri" panose="020F0502020204030204" pitchFamily="34" charset="0"/>
              </a:rPr>
              <a:t>Acknowledgements</a:t>
            </a:r>
          </a:p>
        </p:txBody>
      </p:sp>
      <p:sp>
        <p:nvSpPr>
          <p:cNvPr id="3076" name="Rectangle 14"/>
          <p:cNvSpPr>
            <a:spLocks noChangeArrowheads="1"/>
          </p:cNvSpPr>
          <p:nvPr/>
        </p:nvSpPr>
        <p:spPr bwMode="auto">
          <a:xfrm>
            <a:off x="0" y="0"/>
            <a:ext cx="9144000" cy="6096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7" name="Rectangle 15"/>
          <p:cNvSpPr>
            <a:spLocks noChangeArrowheads="1"/>
          </p:cNvSpPr>
          <p:nvPr/>
        </p:nvSpPr>
        <p:spPr bwMode="auto">
          <a:xfrm rot="-5400000">
            <a:off x="-1790700" y="2095500"/>
            <a:ext cx="3886200" cy="3048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8" name="Rectangle 17"/>
          <p:cNvSpPr>
            <a:spLocks noChangeArrowheads="1"/>
          </p:cNvSpPr>
          <p:nvPr/>
        </p:nvSpPr>
        <p:spPr bwMode="auto">
          <a:xfrm>
            <a:off x="152400" y="63754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fld id="{DDA93816-0A6E-4D55-A181-5BC76F89334B}" type="slidenum">
              <a:rPr lang="en-US" sz="1200"/>
              <a:pPr algn="ctr"/>
              <a:t>2</a:t>
            </a:fld>
            <a:endParaRPr lang="en-US" sz="1200"/>
          </a:p>
        </p:txBody>
      </p:sp>
      <p:pic>
        <p:nvPicPr>
          <p:cNvPr id="3079"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6300" y="42863"/>
            <a:ext cx="571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Isosceles Triangle 7"/>
          <p:cNvSpPr/>
          <p:nvPr/>
        </p:nvSpPr>
        <p:spPr>
          <a:xfrm flipV="1">
            <a:off x="0" y="4191000"/>
            <a:ext cx="301625" cy="990600"/>
          </a:xfrm>
          <a:prstGeom prst="triangle">
            <a:avLst>
              <a:gd name="adj" fmla="val 0"/>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773242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19100" y="1676400"/>
            <a:ext cx="8648700" cy="3589338"/>
          </a:xfrm>
        </p:spPr>
        <p:txBody>
          <a:bodyPr/>
          <a:lstStyle/>
          <a:p>
            <a:pPr eaLnBrk="1" hangingPunct="1">
              <a:spcBef>
                <a:spcPts val="600"/>
              </a:spcBef>
            </a:pPr>
            <a:r>
              <a:rPr lang="en-US" sz="2400" dirty="0" smtClean="0">
                <a:latin typeface="Calibri" panose="020F0502020204030204" pitchFamily="34" charset="0"/>
                <a:cs typeface="Microsoft Sans Serif" panose="020B0604020202020204" pitchFamily="34" charset="0"/>
              </a:rPr>
              <a:t>13% of US population lives with some form of </a:t>
            </a:r>
            <a:r>
              <a:rPr lang="en-US" sz="2400" dirty="0" smtClean="0">
                <a:latin typeface="Calibri" panose="020F0502020204030204" pitchFamily="34" charset="0"/>
                <a:cs typeface="Microsoft Sans Serif" panose="020B0604020202020204" pitchFamily="34" charset="0"/>
              </a:rPr>
              <a:t>disability (Lauer et al., 2017).</a:t>
            </a:r>
            <a:endParaRPr lang="en-US" sz="2400" dirty="0" smtClean="0">
              <a:latin typeface="Calibri" panose="020F0502020204030204" pitchFamily="34" charset="0"/>
              <a:cs typeface="Microsoft Sans Serif" panose="020B0604020202020204" pitchFamily="34" charset="0"/>
            </a:endParaRPr>
          </a:p>
          <a:p>
            <a:pPr eaLnBrk="1" hangingPunct="1">
              <a:spcBef>
                <a:spcPts val="600"/>
              </a:spcBef>
            </a:pPr>
            <a:endParaRPr lang="en-US" sz="2400" dirty="0" smtClean="0">
              <a:latin typeface="Calibri" panose="020F0502020204030204" pitchFamily="34" charset="0"/>
              <a:cs typeface="Microsoft Sans Serif" panose="020B0604020202020204" pitchFamily="34" charset="0"/>
            </a:endParaRPr>
          </a:p>
          <a:p>
            <a:pPr eaLnBrk="1" hangingPunct="1">
              <a:spcBef>
                <a:spcPts val="600"/>
              </a:spcBef>
            </a:pPr>
            <a:r>
              <a:rPr lang="en-US" sz="2400" dirty="0" smtClean="0">
                <a:latin typeface="Calibri" panose="020F0502020204030204" pitchFamily="34" charset="0"/>
                <a:cs typeface="Microsoft Sans Serif" panose="020B0604020202020204" pitchFamily="34" charset="0"/>
              </a:rPr>
              <a:t>People with </a:t>
            </a:r>
            <a:r>
              <a:rPr lang="en-US" sz="2400" dirty="0" smtClean="0">
                <a:latin typeface="Calibri" panose="020F0502020204030204" pitchFamily="34" charset="0"/>
                <a:cs typeface="Microsoft Sans Serif" panose="020B0604020202020204" pitchFamily="34" charset="0"/>
              </a:rPr>
              <a:t>disabilities </a:t>
            </a:r>
            <a:r>
              <a:rPr lang="en-US" sz="2400" dirty="0" smtClean="0">
                <a:latin typeface="Calibri" panose="020F0502020204030204" pitchFamily="34" charset="0"/>
                <a:cs typeface="Microsoft Sans Serif" panose="020B0604020202020204" pitchFamily="34" charset="0"/>
              </a:rPr>
              <a:t>are more likely to:</a:t>
            </a:r>
          </a:p>
          <a:p>
            <a:pPr lvl="1" eaLnBrk="1" hangingPunct="1">
              <a:spcBef>
                <a:spcPts val="600"/>
              </a:spcBef>
            </a:pPr>
            <a:r>
              <a:rPr lang="en-US" sz="2400" dirty="0" smtClean="0">
                <a:latin typeface="Calibri" panose="020F0502020204030204" pitchFamily="34" charset="0"/>
                <a:cs typeface="Microsoft Sans Serif" panose="020B0604020202020204" pitchFamily="34" charset="0"/>
              </a:rPr>
              <a:t>Live in </a:t>
            </a:r>
            <a:r>
              <a:rPr lang="en-US" sz="2400" dirty="0" smtClean="0">
                <a:latin typeface="Calibri" panose="020F0502020204030204" pitchFamily="34" charset="0"/>
                <a:cs typeface="Microsoft Sans Serif" panose="020B0604020202020204" pitchFamily="34" charset="0"/>
              </a:rPr>
              <a:t>poverty (Brucker et al., 2015);</a:t>
            </a:r>
            <a:endParaRPr lang="en-US" sz="2400" dirty="0" smtClean="0">
              <a:latin typeface="Calibri" panose="020F0502020204030204" pitchFamily="34" charset="0"/>
              <a:cs typeface="Microsoft Sans Serif" panose="020B0604020202020204" pitchFamily="34" charset="0"/>
            </a:endParaRPr>
          </a:p>
          <a:p>
            <a:pPr lvl="1" eaLnBrk="1" hangingPunct="1">
              <a:spcBef>
                <a:spcPts val="600"/>
              </a:spcBef>
            </a:pPr>
            <a:r>
              <a:rPr lang="en-US" sz="2400" dirty="0" smtClean="0">
                <a:latin typeface="Calibri" panose="020F0502020204030204" pitchFamily="34" charset="0"/>
                <a:cs typeface="Microsoft Sans Serif" panose="020B0604020202020204" pitchFamily="34" charset="0"/>
              </a:rPr>
              <a:t>Have poor </a:t>
            </a:r>
            <a:r>
              <a:rPr lang="en-US" sz="2400" dirty="0" smtClean="0">
                <a:latin typeface="Calibri" panose="020F0502020204030204" pitchFamily="34" charset="0"/>
                <a:cs typeface="Microsoft Sans Serif" panose="020B0604020202020204" pitchFamily="34" charset="0"/>
              </a:rPr>
              <a:t>health (Altman &amp; Bernstein, 2008; Steinmetz, 2006; Smith et al., 2016);</a:t>
            </a:r>
            <a:endParaRPr lang="en-US" sz="2400" dirty="0" smtClean="0">
              <a:latin typeface="Calibri" panose="020F0502020204030204" pitchFamily="34" charset="0"/>
              <a:cs typeface="Microsoft Sans Serif" panose="020B0604020202020204" pitchFamily="34" charset="0"/>
            </a:endParaRPr>
          </a:p>
          <a:p>
            <a:pPr lvl="1" eaLnBrk="1" hangingPunct="1">
              <a:spcBef>
                <a:spcPts val="600"/>
              </a:spcBef>
            </a:pPr>
            <a:r>
              <a:rPr lang="en-US" sz="2400" dirty="0" smtClean="0">
                <a:latin typeface="Calibri" panose="020F0502020204030204" pitchFamily="34" charset="0"/>
                <a:cs typeface="Microsoft Sans Serif" panose="020B0604020202020204" pitchFamily="34" charset="0"/>
              </a:rPr>
              <a:t>Have higher rates of health care </a:t>
            </a:r>
            <a:r>
              <a:rPr lang="en-US" sz="2400" dirty="0" smtClean="0">
                <a:latin typeface="Calibri" panose="020F0502020204030204" pitchFamily="34" charset="0"/>
                <a:cs typeface="Microsoft Sans Serif" panose="020B0604020202020204" pitchFamily="34" charset="0"/>
              </a:rPr>
              <a:t>utilization (Albrecht &amp; </a:t>
            </a:r>
            <a:r>
              <a:rPr lang="en-US" sz="2400" dirty="0" err="1" smtClean="0">
                <a:latin typeface="Calibri" panose="020F0502020204030204" pitchFamily="34" charset="0"/>
                <a:cs typeface="Microsoft Sans Serif" panose="020B0604020202020204" pitchFamily="34" charset="0"/>
              </a:rPr>
              <a:t>Devlieger</a:t>
            </a:r>
            <a:r>
              <a:rPr lang="en-US" sz="2400" dirty="0" smtClean="0">
                <a:latin typeface="Calibri" panose="020F0502020204030204" pitchFamily="34" charset="0"/>
                <a:cs typeface="Microsoft Sans Serif" panose="020B0604020202020204" pitchFamily="34" charset="0"/>
              </a:rPr>
              <a:t>, 1999; Miller et al., 2014; </a:t>
            </a:r>
            <a:r>
              <a:rPr lang="en-US" sz="2400" dirty="0" err="1" smtClean="0">
                <a:latin typeface="Calibri" panose="020F0502020204030204" pitchFamily="34" charset="0"/>
                <a:cs typeface="Microsoft Sans Serif" panose="020B0604020202020204" pitchFamily="34" charset="0"/>
              </a:rPr>
              <a:t>Rasch</a:t>
            </a:r>
            <a:r>
              <a:rPr lang="en-US" sz="2400" dirty="0" smtClean="0">
                <a:latin typeface="Calibri" panose="020F0502020204030204" pitchFamily="34" charset="0"/>
                <a:cs typeface="Microsoft Sans Serif" panose="020B0604020202020204" pitchFamily="34" charset="0"/>
              </a:rPr>
              <a:t> et al., 2013); </a:t>
            </a:r>
            <a:r>
              <a:rPr lang="en-US" sz="2400" dirty="0" smtClean="0">
                <a:latin typeface="Calibri" panose="020F0502020204030204" pitchFamily="34" charset="0"/>
                <a:cs typeface="Microsoft Sans Serif" panose="020B0604020202020204" pitchFamily="34" charset="0"/>
              </a:rPr>
              <a:t>and, </a:t>
            </a:r>
          </a:p>
          <a:p>
            <a:pPr lvl="1" eaLnBrk="1" hangingPunct="1">
              <a:spcBef>
                <a:spcPts val="600"/>
              </a:spcBef>
            </a:pPr>
            <a:r>
              <a:rPr lang="en-US" sz="2400" dirty="0" smtClean="0">
                <a:latin typeface="Calibri" panose="020F0502020204030204" pitchFamily="34" charset="0"/>
                <a:cs typeface="Microsoft Sans Serif" panose="020B0604020202020204" pitchFamily="34" charset="0"/>
              </a:rPr>
              <a:t>Participate in public programs such as federally funded rental housing </a:t>
            </a:r>
            <a:r>
              <a:rPr lang="en-US" sz="2400" dirty="0" smtClean="0">
                <a:latin typeface="Calibri" panose="020F0502020204030204" pitchFamily="34" charset="0"/>
                <a:cs typeface="Microsoft Sans Serif" panose="020B0604020202020204" pitchFamily="34" charset="0"/>
              </a:rPr>
              <a:t>assistance (Brucker &amp; Houtenville, 2014; Souza et al., 2011).</a:t>
            </a:r>
            <a:endParaRPr lang="en-US" sz="2400" dirty="0" smtClean="0">
              <a:latin typeface="Calibri" panose="020F0502020204030204" pitchFamily="34" charset="0"/>
              <a:cs typeface="Microsoft Sans Serif" panose="020B0604020202020204" pitchFamily="34" charset="0"/>
            </a:endParaRPr>
          </a:p>
          <a:p>
            <a:pPr lvl="1" eaLnBrk="1" hangingPunct="1">
              <a:spcBef>
                <a:spcPts val="600"/>
              </a:spcBef>
            </a:pPr>
            <a:endParaRPr lang="en-US" sz="2400" dirty="0">
              <a:latin typeface="Calibri" panose="020F0502020204030204" pitchFamily="34" charset="0"/>
              <a:cs typeface="Microsoft Sans Serif" panose="020B0604020202020204" pitchFamily="34" charset="0"/>
            </a:endParaRPr>
          </a:p>
          <a:p>
            <a:pPr eaLnBrk="1" hangingPunct="1">
              <a:spcBef>
                <a:spcPts val="600"/>
              </a:spcBef>
            </a:pPr>
            <a:endParaRPr lang="en-US" sz="1800" dirty="0">
              <a:latin typeface="Microsoft Sans Serif" panose="020B0604020202020204" pitchFamily="34" charset="0"/>
              <a:cs typeface="Microsoft Sans Serif" panose="020B0604020202020204" pitchFamily="34" charset="0"/>
            </a:endParaRPr>
          </a:p>
          <a:p>
            <a:pPr eaLnBrk="1" hangingPunct="1">
              <a:spcBef>
                <a:spcPts val="600"/>
              </a:spcBef>
            </a:pPr>
            <a:endParaRPr lang="en-US" sz="1800" dirty="0" smtClean="0">
              <a:latin typeface="Microsoft Sans Serif" panose="020B0604020202020204" pitchFamily="34" charset="0"/>
              <a:cs typeface="Microsoft Sans Serif" panose="020B0604020202020204" pitchFamily="34" charset="0"/>
            </a:endParaRPr>
          </a:p>
          <a:p>
            <a:pPr lvl="1" eaLnBrk="1" hangingPunct="1">
              <a:spcBef>
                <a:spcPts val="600"/>
              </a:spcBef>
            </a:pPr>
            <a:endParaRPr lang="en-US" sz="1400" dirty="0">
              <a:latin typeface="Microsoft Sans Serif" panose="020B0604020202020204" pitchFamily="34" charset="0"/>
              <a:cs typeface="Microsoft Sans Serif" panose="020B0604020202020204" pitchFamily="34" charset="0"/>
            </a:endParaRPr>
          </a:p>
          <a:p>
            <a:pPr lvl="1" eaLnBrk="1" hangingPunct="1">
              <a:spcBef>
                <a:spcPts val="600"/>
              </a:spcBef>
            </a:pPr>
            <a:endParaRPr lang="en-US" sz="1400" dirty="0" smtClean="0">
              <a:latin typeface="Microsoft Sans Serif" panose="020B0604020202020204" pitchFamily="34" charset="0"/>
              <a:cs typeface="Microsoft Sans Serif" panose="020B0604020202020204" pitchFamily="34" charset="0"/>
            </a:endParaRPr>
          </a:p>
          <a:p>
            <a:pPr lvl="1" eaLnBrk="1" hangingPunct="1">
              <a:spcBef>
                <a:spcPts val="600"/>
              </a:spcBef>
            </a:pPr>
            <a:endParaRPr lang="en-US" sz="1400" dirty="0" smtClean="0">
              <a:latin typeface="Microsoft Sans Serif" panose="020B0604020202020204" pitchFamily="34" charset="0"/>
              <a:cs typeface="Microsoft Sans Serif" panose="020B0604020202020204" pitchFamily="34" charset="0"/>
            </a:endParaRPr>
          </a:p>
          <a:p>
            <a:pPr eaLnBrk="1" hangingPunct="1">
              <a:spcBef>
                <a:spcPts val="600"/>
              </a:spcBef>
            </a:pPr>
            <a:endParaRPr lang="en-US" sz="1800" dirty="0" smtClean="0">
              <a:latin typeface="Microsoft Sans Serif" panose="020B0604020202020204" pitchFamily="34" charset="0"/>
              <a:cs typeface="Microsoft Sans Serif" panose="020B0604020202020204" pitchFamily="34" charset="0"/>
            </a:endParaRPr>
          </a:p>
        </p:txBody>
      </p:sp>
      <p:sp>
        <p:nvSpPr>
          <p:cNvPr id="3075" name="Text Box 12"/>
          <p:cNvSpPr txBox="1">
            <a:spLocks noGrp="1" noChangeArrowheads="1"/>
          </p:cNvSpPr>
          <p:nvPr>
            <p:ph type="title"/>
          </p:nvPr>
        </p:nvSpPr>
        <p:spPr bwMode="auto">
          <a:xfrm>
            <a:off x="0" y="603080"/>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200" b="1" u="sng" dirty="0" smtClean="0">
                <a:solidFill>
                  <a:schemeClr val="tx1"/>
                </a:solidFill>
                <a:latin typeface="Calibri" panose="020F0502020204030204" pitchFamily="34" charset="0"/>
              </a:rPr>
              <a:t>Background</a:t>
            </a:r>
          </a:p>
        </p:txBody>
      </p:sp>
      <p:sp>
        <p:nvSpPr>
          <p:cNvPr id="3076" name="Rectangle 14"/>
          <p:cNvSpPr>
            <a:spLocks noChangeArrowheads="1"/>
          </p:cNvSpPr>
          <p:nvPr/>
        </p:nvSpPr>
        <p:spPr bwMode="auto">
          <a:xfrm>
            <a:off x="0" y="0"/>
            <a:ext cx="9144000" cy="6096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7" name="Rectangle 15"/>
          <p:cNvSpPr>
            <a:spLocks noChangeArrowheads="1"/>
          </p:cNvSpPr>
          <p:nvPr/>
        </p:nvSpPr>
        <p:spPr bwMode="auto">
          <a:xfrm rot="-5400000">
            <a:off x="-1790700" y="2095500"/>
            <a:ext cx="3886200" cy="3048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8" name="Rectangle 17"/>
          <p:cNvSpPr>
            <a:spLocks noChangeArrowheads="1"/>
          </p:cNvSpPr>
          <p:nvPr/>
        </p:nvSpPr>
        <p:spPr bwMode="auto">
          <a:xfrm>
            <a:off x="152400" y="63754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fld id="{DDA93816-0A6E-4D55-A181-5BC76F89334B}" type="slidenum">
              <a:rPr lang="en-US" sz="1200"/>
              <a:pPr algn="ctr"/>
              <a:t>3</a:t>
            </a:fld>
            <a:endParaRPr lang="en-US" sz="1200"/>
          </a:p>
        </p:txBody>
      </p:sp>
      <p:pic>
        <p:nvPicPr>
          <p:cNvPr id="3079"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6300" y="42863"/>
            <a:ext cx="571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Isosceles Triangle 7"/>
          <p:cNvSpPr/>
          <p:nvPr/>
        </p:nvSpPr>
        <p:spPr>
          <a:xfrm flipV="1">
            <a:off x="0" y="4191000"/>
            <a:ext cx="301625" cy="990600"/>
          </a:xfrm>
          <a:prstGeom prst="triangle">
            <a:avLst>
              <a:gd name="adj" fmla="val 0"/>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4124015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19100" y="1385252"/>
            <a:ext cx="8648700" cy="2897188"/>
          </a:xfrm>
        </p:spPr>
        <p:txBody>
          <a:bodyPr/>
          <a:lstStyle/>
          <a:p>
            <a:pPr eaLnBrk="1" hangingPunct="1">
              <a:spcBef>
                <a:spcPts val="600"/>
              </a:spcBef>
            </a:pPr>
            <a:r>
              <a:rPr lang="en-US" sz="2000" dirty="0" smtClean="0">
                <a:latin typeface="Calibri" panose="020F0502020204030204" pitchFamily="34" charset="0"/>
              </a:rPr>
              <a:t>Key U.S. Department of Housing and Urban Development (HUD) </a:t>
            </a:r>
            <a:r>
              <a:rPr lang="en-US" sz="2000" dirty="0" smtClean="0">
                <a:latin typeface="Calibri" panose="020F0502020204030204" pitchFamily="34" charset="0"/>
              </a:rPr>
              <a:t>program categories</a:t>
            </a:r>
            <a:r>
              <a:rPr lang="en-US" sz="2000" dirty="0" smtClean="0">
                <a:latin typeface="Calibri" panose="020F0502020204030204" pitchFamily="34" charset="0"/>
              </a:rPr>
              <a:t>:</a:t>
            </a:r>
          </a:p>
          <a:p>
            <a:pPr eaLnBrk="1" hangingPunct="1">
              <a:spcBef>
                <a:spcPts val="600"/>
              </a:spcBef>
            </a:pPr>
            <a:endParaRPr lang="en-US" sz="2000" dirty="0" smtClean="0">
              <a:latin typeface="Calibri" panose="020F0502020204030204" pitchFamily="34" charset="0"/>
            </a:endParaRPr>
          </a:p>
          <a:p>
            <a:pPr lvl="1" eaLnBrk="1" hangingPunct="1">
              <a:spcBef>
                <a:spcPts val="600"/>
              </a:spcBef>
            </a:pPr>
            <a:r>
              <a:rPr lang="en-US" sz="2000" b="1" dirty="0" smtClean="0">
                <a:latin typeface="Calibri" panose="020F0502020204030204" pitchFamily="34" charset="0"/>
              </a:rPr>
              <a:t>Multi-family</a:t>
            </a:r>
            <a:endParaRPr lang="en-US" sz="2000" b="1" dirty="0" smtClean="0">
              <a:latin typeface="Calibri" panose="020F0502020204030204" pitchFamily="34" charset="0"/>
            </a:endParaRPr>
          </a:p>
          <a:p>
            <a:pPr lvl="2" eaLnBrk="1" hangingPunct="1">
              <a:spcBef>
                <a:spcPts val="600"/>
              </a:spcBef>
            </a:pPr>
            <a:r>
              <a:rPr lang="en-US" sz="2000" dirty="0" smtClean="0">
                <a:latin typeface="Calibri" panose="020F0502020204030204" pitchFamily="34" charset="0"/>
              </a:rPr>
              <a:t>Private property owners receive subsidies from HUD to provide all or certain percentage of units at affordable rates to low-income persons.</a:t>
            </a:r>
          </a:p>
          <a:p>
            <a:pPr lvl="2" eaLnBrk="1" hangingPunct="1">
              <a:spcBef>
                <a:spcPts val="600"/>
              </a:spcBef>
            </a:pPr>
            <a:endParaRPr lang="en-US" sz="2000" dirty="0" smtClean="0">
              <a:latin typeface="Calibri" panose="020F0502020204030204" pitchFamily="34" charset="0"/>
            </a:endParaRPr>
          </a:p>
          <a:p>
            <a:pPr lvl="1" eaLnBrk="1" hangingPunct="1">
              <a:spcBef>
                <a:spcPts val="600"/>
              </a:spcBef>
            </a:pPr>
            <a:r>
              <a:rPr lang="en-US" sz="2000" b="1" dirty="0" smtClean="0">
                <a:latin typeface="Calibri" panose="020F0502020204030204" pitchFamily="34" charset="0"/>
              </a:rPr>
              <a:t>Public housing</a:t>
            </a:r>
          </a:p>
          <a:p>
            <a:pPr lvl="2" eaLnBrk="1" hangingPunct="1">
              <a:spcBef>
                <a:spcPts val="600"/>
              </a:spcBef>
            </a:pPr>
            <a:r>
              <a:rPr lang="en-US" sz="2000" dirty="0" smtClean="0">
                <a:latin typeface="Calibri" panose="020F0502020204030204" pitchFamily="34" charset="0"/>
              </a:rPr>
              <a:t>To receive subsidies, tenants </a:t>
            </a:r>
            <a:r>
              <a:rPr lang="en-US" sz="2000" dirty="0" smtClean="0">
                <a:latin typeface="Calibri" panose="020F0502020204030204" pitchFamily="34" charset="0"/>
              </a:rPr>
              <a:t>are assigned </a:t>
            </a:r>
            <a:r>
              <a:rPr lang="en-US" sz="2000" dirty="0" smtClean="0">
                <a:latin typeface="Calibri" panose="020F0502020204030204" pitchFamily="34" charset="0"/>
              </a:rPr>
              <a:t>specific </a:t>
            </a:r>
            <a:r>
              <a:rPr lang="en-US" sz="2000" dirty="0" smtClean="0">
                <a:latin typeface="Calibri" panose="020F0502020204030204" pitchFamily="34" charset="0"/>
              </a:rPr>
              <a:t>public </a:t>
            </a:r>
            <a:r>
              <a:rPr lang="en-US" sz="2000" dirty="0" smtClean="0">
                <a:latin typeface="Calibri" panose="020F0502020204030204" pitchFamily="34" charset="0"/>
              </a:rPr>
              <a:t>housing units.</a:t>
            </a:r>
          </a:p>
          <a:p>
            <a:pPr lvl="2" eaLnBrk="1" hangingPunct="1">
              <a:spcBef>
                <a:spcPts val="600"/>
              </a:spcBef>
            </a:pPr>
            <a:endParaRPr lang="en-US" sz="2000" dirty="0" smtClean="0">
              <a:latin typeface="Calibri" panose="020F0502020204030204" pitchFamily="34" charset="0"/>
            </a:endParaRPr>
          </a:p>
          <a:p>
            <a:pPr lvl="1" eaLnBrk="1" hangingPunct="1">
              <a:spcBef>
                <a:spcPts val="600"/>
              </a:spcBef>
            </a:pPr>
            <a:r>
              <a:rPr lang="en-US" sz="2000" b="1" dirty="0" smtClean="0">
                <a:latin typeface="Calibri" panose="020F0502020204030204" pitchFamily="34" charset="0"/>
              </a:rPr>
              <a:t>Housing Choice Voucher</a:t>
            </a:r>
          </a:p>
          <a:p>
            <a:pPr lvl="2" eaLnBrk="1" hangingPunct="1">
              <a:spcBef>
                <a:spcPts val="600"/>
              </a:spcBef>
            </a:pPr>
            <a:r>
              <a:rPr lang="en-US" sz="2000" dirty="0" smtClean="0">
                <a:latin typeface="Calibri" panose="020F0502020204030204" pitchFamily="34" charset="0"/>
              </a:rPr>
              <a:t>Subsidies provided directly to tenants. </a:t>
            </a:r>
          </a:p>
          <a:p>
            <a:pPr lvl="2" eaLnBrk="1" hangingPunct="1">
              <a:spcBef>
                <a:spcPts val="600"/>
              </a:spcBef>
            </a:pPr>
            <a:r>
              <a:rPr lang="en-US" sz="2000" dirty="0" smtClean="0">
                <a:latin typeface="Calibri" panose="020F0502020204030204" pitchFamily="34" charset="0"/>
              </a:rPr>
              <a:t>Tenants can choose where to </a:t>
            </a:r>
            <a:r>
              <a:rPr lang="en-US" sz="2000" dirty="0" smtClean="0">
                <a:latin typeface="Calibri" panose="020F0502020204030204" pitchFamily="34" charset="0"/>
              </a:rPr>
              <a:t>live, assuming the property owner agrees to participate and to adhere to the program rules.</a:t>
            </a:r>
            <a:endParaRPr lang="en-US" sz="2000" dirty="0" smtClean="0">
              <a:latin typeface="Calibri" panose="020F0502020204030204" pitchFamily="34" charset="0"/>
            </a:endParaRPr>
          </a:p>
          <a:p>
            <a:pPr eaLnBrk="1" hangingPunct="1">
              <a:spcBef>
                <a:spcPts val="600"/>
              </a:spcBef>
            </a:pPr>
            <a:endParaRPr lang="en-US" sz="2000" dirty="0" smtClean="0">
              <a:latin typeface="Calibri" panose="020F0502020204030204" pitchFamily="34" charset="0"/>
            </a:endParaRPr>
          </a:p>
          <a:p>
            <a:pPr eaLnBrk="1" hangingPunct="1">
              <a:spcBef>
                <a:spcPts val="600"/>
              </a:spcBef>
            </a:pPr>
            <a:endParaRPr lang="en-US" sz="2400" dirty="0">
              <a:latin typeface="Microsoft Sans Serif" pitchFamily="34" charset="0"/>
            </a:endParaRPr>
          </a:p>
        </p:txBody>
      </p:sp>
      <p:sp>
        <p:nvSpPr>
          <p:cNvPr id="3075" name="Text Box 12"/>
          <p:cNvSpPr txBox="1">
            <a:spLocks noGrp="1" noChangeArrowheads="1"/>
          </p:cNvSpPr>
          <p:nvPr>
            <p:ph type="title"/>
          </p:nvPr>
        </p:nvSpPr>
        <p:spPr bwMode="auto">
          <a:xfrm>
            <a:off x="0" y="609600"/>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200" b="1" u="sng" dirty="0" smtClean="0">
                <a:solidFill>
                  <a:schemeClr val="tx1"/>
                </a:solidFill>
                <a:latin typeface="Calibri" panose="020F0502020204030204" pitchFamily="34" charset="0"/>
              </a:rPr>
              <a:t>Housing assistance</a:t>
            </a:r>
          </a:p>
        </p:txBody>
      </p:sp>
      <p:sp>
        <p:nvSpPr>
          <p:cNvPr id="3076" name="Rectangle 14"/>
          <p:cNvSpPr>
            <a:spLocks noChangeArrowheads="1"/>
          </p:cNvSpPr>
          <p:nvPr/>
        </p:nvSpPr>
        <p:spPr bwMode="auto">
          <a:xfrm>
            <a:off x="0" y="0"/>
            <a:ext cx="9144000" cy="6096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7" name="Rectangle 15"/>
          <p:cNvSpPr>
            <a:spLocks noChangeArrowheads="1"/>
          </p:cNvSpPr>
          <p:nvPr/>
        </p:nvSpPr>
        <p:spPr bwMode="auto">
          <a:xfrm rot="-5400000">
            <a:off x="-1790700" y="2095500"/>
            <a:ext cx="3886200" cy="3048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8" name="Rectangle 17"/>
          <p:cNvSpPr>
            <a:spLocks noChangeArrowheads="1"/>
          </p:cNvSpPr>
          <p:nvPr/>
        </p:nvSpPr>
        <p:spPr bwMode="auto">
          <a:xfrm>
            <a:off x="152400" y="63754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fld id="{DDA93816-0A6E-4D55-A181-5BC76F89334B}" type="slidenum">
              <a:rPr lang="en-US" sz="1200"/>
              <a:pPr algn="ctr"/>
              <a:t>4</a:t>
            </a:fld>
            <a:endParaRPr lang="en-US" sz="1200"/>
          </a:p>
        </p:txBody>
      </p:sp>
      <p:pic>
        <p:nvPicPr>
          <p:cNvPr id="3079"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6300" y="42863"/>
            <a:ext cx="571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Isosceles Triangle 7"/>
          <p:cNvSpPr/>
          <p:nvPr/>
        </p:nvSpPr>
        <p:spPr>
          <a:xfrm flipV="1">
            <a:off x="0" y="4191000"/>
            <a:ext cx="301625" cy="990600"/>
          </a:xfrm>
          <a:prstGeom prst="triangle">
            <a:avLst>
              <a:gd name="adj" fmla="val 0"/>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020558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19100" y="1676400"/>
            <a:ext cx="8648700" cy="2897188"/>
          </a:xfrm>
        </p:spPr>
        <p:txBody>
          <a:bodyPr/>
          <a:lstStyle/>
          <a:p>
            <a:pPr eaLnBrk="1" hangingPunct="1">
              <a:spcBef>
                <a:spcPts val="600"/>
              </a:spcBef>
            </a:pPr>
            <a:r>
              <a:rPr lang="en-US" sz="2400" dirty="0">
                <a:latin typeface="Calibri" panose="020F0502020204030204" pitchFamily="34" charset="0"/>
                <a:cs typeface="Microsoft Sans Serif" panose="020B0604020202020204" pitchFamily="34" charset="0"/>
              </a:rPr>
              <a:t>The US Department of Housing and Urban Development (HUD) has recently embraced a ‘health in all policies’ approach.</a:t>
            </a:r>
          </a:p>
          <a:p>
            <a:pPr eaLnBrk="1" hangingPunct="1">
              <a:spcBef>
                <a:spcPts val="600"/>
              </a:spcBef>
            </a:pPr>
            <a:endParaRPr lang="en-US" sz="2400" dirty="0">
              <a:latin typeface="Calibri" panose="020F0502020204030204" pitchFamily="34" charset="0"/>
              <a:cs typeface="Microsoft Sans Serif" panose="020B0604020202020204" pitchFamily="34" charset="0"/>
            </a:endParaRPr>
          </a:p>
          <a:p>
            <a:pPr eaLnBrk="1" hangingPunct="1">
              <a:spcBef>
                <a:spcPts val="600"/>
              </a:spcBef>
            </a:pPr>
            <a:r>
              <a:rPr lang="en-US" sz="2400" dirty="0">
                <a:latin typeface="Calibri" panose="020F0502020204030204" pitchFamily="34" charset="0"/>
                <a:cs typeface="Microsoft Sans Serif" panose="020B0604020202020204" pitchFamily="34" charset="0"/>
              </a:rPr>
              <a:t>To develop effective policies and programs, HUD needs more information about the health and health care patterns of its residents who have disabilities. </a:t>
            </a:r>
            <a:endParaRPr lang="en-US" sz="2400" dirty="0" smtClean="0">
              <a:latin typeface="Calibri" panose="020F0502020204030204" pitchFamily="34" charset="0"/>
              <a:cs typeface="Microsoft Sans Serif" panose="020B0604020202020204" pitchFamily="34" charset="0"/>
            </a:endParaRPr>
          </a:p>
          <a:p>
            <a:pPr eaLnBrk="1" hangingPunct="1">
              <a:spcBef>
                <a:spcPts val="600"/>
              </a:spcBef>
            </a:pPr>
            <a:endParaRPr lang="en-US" sz="2400" dirty="0">
              <a:latin typeface="Calibri" panose="020F0502020204030204" pitchFamily="34" charset="0"/>
              <a:cs typeface="Microsoft Sans Serif" panose="020B0604020202020204" pitchFamily="34" charset="0"/>
            </a:endParaRPr>
          </a:p>
          <a:p>
            <a:pPr eaLnBrk="1" hangingPunct="1">
              <a:spcBef>
                <a:spcPts val="600"/>
              </a:spcBef>
            </a:pPr>
            <a:r>
              <a:rPr lang="en-US" sz="2400" b="1" i="1" dirty="0" smtClean="0">
                <a:latin typeface="Calibri" panose="020F0502020204030204" pitchFamily="34" charset="0"/>
                <a:cs typeface="Microsoft Sans Serif" panose="020B0604020202020204" pitchFamily="34" charset="0"/>
              </a:rPr>
              <a:t>Key research question: </a:t>
            </a:r>
            <a:r>
              <a:rPr lang="en-US" sz="2400" dirty="0" smtClean="0">
                <a:latin typeface="Calibri" panose="020F0502020204030204" pitchFamily="34" charset="0"/>
                <a:cs typeface="Microsoft Sans Serif" panose="020B0604020202020204" pitchFamily="34" charset="0"/>
              </a:rPr>
              <a:t>Are people with disabilities who reside in </a:t>
            </a:r>
            <a:r>
              <a:rPr lang="en-US" sz="2400" dirty="0" smtClean="0">
                <a:latin typeface="Calibri" panose="020F0502020204030204" pitchFamily="34" charset="0"/>
                <a:cs typeface="Microsoft Sans Serif" panose="020B0604020202020204" pitchFamily="34" charset="0"/>
              </a:rPr>
              <a:t>HUD-funded rental housing </a:t>
            </a:r>
            <a:r>
              <a:rPr lang="en-US" sz="2400" dirty="0" smtClean="0">
                <a:latin typeface="Calibri" panose="020F0502020204030204" pitchFamily="34" charset="0"/>
                <a:cs typeface="Microsoft Sans Serif" panose="020B0604020202020204" pitchFamily="34" charset="0"/>
              </a:rPr>
              <a:t>more likely to have poor health and health care access than other </a:t>
            </a:r>
            <a:r>
              <a:rPr lang="en-US" sz="2400" dirty="0" smtClean="0">
                <a:latin typeface="Calibri" panose="020F0502020204030204" pitchFamily="34" charset="0"/>
                <a:cs typeface="Microsoft Sans Serif" panose="020B0604020202020204" pitchFamily="34" charset="0"/>
              </a:rPr>
              <a:t>residents?</a:t>
            </a:r>
            <a:endParaRPr lang="en-US" sz="2400" dirty="0">
              <a:latin typeface="Calibri" panose="020F0502020204030204" pitchFamily="34" charset="0"/>
              <a:cs typeface="Microsoft Sans Serif" panose="020B0604020202020204" pitchFamily="34" charset="0"/>
            </a:endParaRPr>
          </a:p>
          <a:p>
            <a:pPr eaLnBrk="1" hangingPunct="1">
              <a:spcBef>
                <a:spcPts val="600"/>
              </a:spcBef>
            </a:pPr>
            <a:endParaRPr lang="en-US" sz="2400" dirty="0" smtClean="0">
              <a:latin typeface="Microsoft Sans Serif" pitchFamily="34" charset="0"/>
            </a:endParaRPr>
          </a:p>
          <a:p>
            <a:pPr eaLnBrk="1" hangingPunct="1">
              <a:spcBef>
                <a:spcPts val="600"/>
              </a:spcBef>
            </a:pPr>
            <a:endParaRPr lang="en-US" sz="2400" dirty="0">
              <a:latin typeface="Microsoft Sans Serif" pitchFamily="34" charset="0"/>
            </a:endParaRPr>
          </a:p>
        </p:txBody>
      </p:sp>
      <p:sp>
        <p:nvSpPr>
          <p:cNvPr id="3075" name="Text Box 12"/>
          <p:cNvSpPr txBox="1">
            <a:spLocks noGrp="1" noChangeArrowheads="1"/>
          </p:cNvSpPr>
          <p:nvPr>
            <p:ph type="title"/>
          </p:nvPr>
        </p:nvSpPr>
        <p:spPr bwMode="auto">
          <a:xfrm>
            <a:off x="0" y="642938"/>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200" b="1" u="sng" dirty="0" smtClean="0">
                <a:solidFill>
                  <a:schemeClr val="tx1"/>
                </a:solidFill>
                <a:latin typeface="Calibri" panose="020F0502020204030204" pitchFamily="34" charset="0"/>
              </a:rPr>
              <a:t>Health and housing</a:t>
            </a:r>
          </a:p>
        </p:txBody>
      </p:sp>
      <p:sp>
        <p:nvSpPr>
          <p:cNvPr id="3076" name="Rectangle 14"/>
          <p:cNvSpPr>
            <a:spLocks noChangeArrowheads="1"/>
          </p:cNvSpPr>
          <p:nvPr/>
        </p:nvSpPr>
        <p:spPr bwMode="auto">
          <a:xfrm>
            <a:off x="0" y="0"/>
            <a:ext cx="9144000" cy="6096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7" name="Rectangle 15"/>
          <p:cNvSpPr>
            <a:spLocks noChangeArrowheads="1"/>
          </p:cNvSpPr>
          <p:nvPr/>
        </p:nvSpPr>
        <p:spPr bwMode="auto">
          <a:xfrm rot="-5400000">
            <a:off x="-1790700" y="2095500"/>
            <a:ext cx="3886200" cy="3048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8" name="Rectangle 17"/>
          <p:cNvSpPr>
            <a:spLocks noChangeArrowheads="1"/>
          </p:cNvSpPr>
          <p:nvPr/>
        </p:nvSpPr>
        <p:spPr bwMode="auto">
          <a:xfrm>
            <a:off x="152400" y="63754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fld id="{DDA93816-0A6E-4D55-A181-5BC76F89334B}" type="slidenum">
              <a:rPr lang="en-US" sz="1200"/>
              <a:pPr algn="ctr"/>
              <a:t>5</a:t>
            </a:fld>
            <a:endParaRPr lang="en-US" sz="1200"/>
          </a:p>
        </p:txBody>
      </p:sp>
      <p:pic>
        <p:nvPicPr>
          <p:cNvPr id="3079"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6300" y="42863"/>
            <a:ext cx="571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Isosceles Triangle 7"/>
          <p:cNvSpPr/>
          <p:nvPr/>
        </p:nvSpPr>
        <p:spPr>
          <a:xfrm flipV="1">
            <a:off x="0" y="4191000"/>
            <a:ext cx="301625" cy="990600"/>
          </a:xfrm>
          <a:prstGeom prst="triangle">
            <a:avLst>
              <a:gd name="adj" fmla="val 0"/>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903903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960120" y="1515586"/>
            <a:ext cx="8077200" cy="2897188"/>
          </a:xfrm>
        </p:spPr>
        <p:txBody>
          <a:bodyPr/>
          <a:lstStyle/>
          <a:p>
            <a:pPr eaLnBrk="1" hangingPunct="1">
              <a:spcBef>
                <a:spcPts val="600"/>
              </a:spcBef>
            </a:pPr>
            <a:r>
              <a:rPr lang="en-US" sz="2400" dirty="0" smtClean="0">
                <a:latin typeface="Calibri" panose="020F0502020204030204" pitchFamily="34" charset="0"/>
              </a:rPr>
              <a:t>The measurement of disability within HUD administrative data </a:t>
            </a:r>
            <a:r>
              <a:rPr lang="en-US" sz="2400" dirty="0" smtClean="0">
                <a:latin typeface="Calibri" panose="020F0502020204030204" pitchFamily="34" charset="0"/>
              </a:rPr>
              <a:t>has limitations.</a:t>
            </a:r>
            <a:endParaRPr lang="en-US" sz="2400" dirty="0" smtClean="0">
              <a:latin typeface="Calibri" panose="020F0502020204030204" pitchFamily="34" charset="0"/>
            </a:endParaRPr>
          </a:p>
          <a:p>
            <a:pPr eaLnBrk="1" hangingPunct="1">
              <a:spcBef>
                <a:spcPts val="600"/>
              </a:spcBef>
            </a:pPr>
            <a:endParaRPr lang="en-US" sz="2400" dirty="0" smtClean="0">
              <a:latin typeface="Calibri" panose="020F0502020204030204" pitchFamily="34" charset="0"/>
            </a:endParaRPr>
          </a:p>
          <a:p>
            <a:pPr eaLnBrk="1" hangingPunct="1">
              <a:spcBef>
                <a:spcPts val="600"/>
              </a:spcBef>
            </a:pPr>
            <a:r>
              <a:rPr lang="en-US" sz="2400" dirty="0" smtClean="0">
                <a:latin typeface="Calibri" panose="020F0502020204030204" pitchFamily="34" charset="0"/>
              </a:rPr>
              <a:t>National household survey data do not adequately identify persons with disabilities who participate in federally assisted rental housing programs.</a:t>
            </a:r>
          </a:p>
          <a:p>
            <a:pPr eaLnBrk="1" hangingPunct="1">
              <a:spcBef>
                <a:spcPts val="600"/>
              </a:spcBef>
            </a:pPr>
            <a:endParaRPr lang="en-US" sz="2400" dirty="0">
              <a:latin typeface="Calibri" panose="020F0502020204030204" pitchFamily="34" charset="0"/>
            </a:endParaRPr>
          </a:p>
          <a:p>
            <a:pPr eaLnBrk="1" hangingPunct="1">
              <a:spcBef>
                <a:spcPts val="600"/>
              </a:spcBef>
            </a:pPr>
            <a:r>
              <a:rPr lang="en-US" sz="2400" dirty="0">
                <a:latin typeface="Calibri" panose="020F0502020204030204" pitchFamily="34" charset="0"/>
              </a:rPr>
              <a:t>The National Center for Health Statistics </a:t>
            </a:r>
            <a:r>
              <a:rPr lang="en-US" sz="2400" dirty="0" smtClean="0">
                <a:latin typeface="Calibri" panose="020F0502020204030204" pitchFamily="34" charset="0"/>
              </a:rPr>
              <a:t>recently collaborated </a:t>
            </a:r>
            <a:r>
              <a:rPr lang="en-US" sz="2400" dirty="0">
                <a:latin typeface="Calibri" panose="020F0502020204030204" pitchFamily="34" charset="0"/>
              </a:rPr>
              <a:t>with HUD to create linked data sets in which HUD administrative data was linked with data from the National Health Interview Survey. </a:t>
            </a:r>
            <a:endParaRPr lang="en-US" sz="2400" dirty="0" smtClean="0">
              <a:latin typeface="Calibri" panose="020F0502020204030204" pitchFamily="34" charset="0"/>
            </a:endParaRPr>
          </a:p>
          <a:p>
            <a:pPr lvl="1" eaLnBrk="1" hangingPunct="1">
              <a:spcBef>
                <a:spcPts val="600"/>
              </a:spcBef>
            </a:pPr>
            <a:r>
              <a:rPr lang="en-US" sz="2000" dirty="0">
                <a:latin typeface="Calibri" panose="020F0502020204030204" pitchFamily="34" charset="0"/>
              </a:rPr>
              <a:t>Available data: </a:t>
            </a:r>
            <a:r>
              <a:rPr lang="en-US" sz="2000" dirty="0">
                <a:latin typeface="Calibri" panose="020F0502020204030204" pitchFamily="34" charset="0"/>
                <a:hlinkClick r:id="rId3"/>
              </a:rPr>
              <a:t>https://</a:t>
            </a:r>
            <a:r>
              <a:rPr lang="en-US" sz="2000" dirty="0" smtClean="0">
                <a:latin typeface="Calibri" panose="020F0502020204030204" pitchFamily="34" charset="0"/>
                <a:hlinkClick r:id="rId3"/>
              </a:rPr>
              <a:t>www.cdc.gov/nchs/data-linkage/hud.htm</a:t>
            </a:r>
            <a:r>
              <a:rPr lang="en-US" sz="2000" dirty="0" smtClean="0">
                <a:latin typeface="Calibri" panose="020F0502020204030204" pitchFamily="34" charset="0"/>
              </a:rPr>
              <a:t> </a:t>
            </a:r>
            <a:endParaRPr lang="en-US" sz="2000" dirty="0">
              <a:latin typeface="Calibri" panose="020F0502020204030204" pitchFamily="34" charset="0"/>
            </a:endParaRPr>
          </a:p>
          <a:p>
            <a:pPr eaLnBrk="1" hangingPunct="1">
              <a:spcBef>
                <a:spcPts val="600"/>
              </a:spcBef>
            </a:pPr>
            <a:endParaRPr lang="en-US" sz="2400" dirty="0" smtClean="0">
              <a:latin typeface="Microsoft Sans Serif" pitchFamily="34" charset="0"/>
            </a:endParaRPr>
          </a:p>
          <a:p>
            <a:pPr eaLnBrk="1" hangingPunct="1">
              <a:spcBef>
                <a:spcPts val="600"/>
              </a:spcBef>
            </a:pPr>
            <a:endParaRPr lang="en-US" sz="2400" dirty="0">
              <a:latin typeface="Microsoft Sans Serif" pitchFamily="34" charset="0"/>
            </a:endParaRPr>
          </a:p>
          <a:p>
            <a:pPr eaLnBrk="1" hangingPunct="1">
              <a:spcBef>
                <a:spcPts val="600"/>
              </a:spcBef>
            </a:pPr>
            <a:endParaRPr lang="en-US" sz="2400" dirty="0" smtClean="0">
              <a:latin typeface="Microsoft Sans Serif" pitchFamily="34" charset="0"/>
            </a:endParaRPr>
          </a:p>
          <a:p>
            <a:pPr eaLnBrk="1" hangingPunct="1">
              <a:spcBef>
                <a:spcPts val="600"/>
              </a:spcBef>
            </a:pPr>
            <a:endParaRPr lang="en-US" sz="2400" dirty="0">
              <a:latin typeface="Microsoft Sans Serif" pitchFamily="34" charset="0"/>
            </a:endParaRPr>
          </a:p>
          <a:p>
            <a:pPr eaLnBrk="1" hangingPunct="1">
              <a:spcBef>
                <a:spcPts val="600"/>
              </a:spcBef>
            </a:pPr>
            <a:endParaRPr lang="en-US" sz="2400" dirty="0">
              <a:latin typeface="Microsoft Sans Serif" pitchFamily="34" charset="0"/>
            </a:endParaRPr>
          </a:p>
        </p:txBody>
      </p:sp>
      <p:sp>
        <p:nvSpPr>
          <p:cNvPr id="3075" name="Text Box 12"/>
          <p:cNvSpPr txBox="1">
            <a:spLocks noGrp="1" noChangeArrowheads="1"/>
          </p:cNvSpPr>
          <p:nvPr>
            <p:ph type="title"/>
          </p:nvPr>
        </p:nvSpPr>
        <p:spPr bwMode="auto">
          <a:xfrm>
            <a:off x="0" y="642938"/>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200" b="1" u="sng" dirty="0" smtClean="0">
                <a:solidFill>
                  <a:schemeClr val="tx1"/>
                </a:solidFill>
                <a:latin typeface="Calibri" panose="020F0502020204030204" pitchFamily="34" charset="0"/>
              </a:rPr>
              <a:t>Data</a:t>
            </a:r>
          </a:p>
        </p:txBody>
      </p:sp>
      <p:sp>
        <p:nvSpPr>
          <p:cNvPr id="3076" name="Rectangle 14"/>
          <p:cNvSpPr>
            <a:spLocks noChangeArrowheads="1"/>
          </p:cNvSpPr>
          <p:nvPr/>
        </p:nvSpPr>
        <p:spPr bwMode="auto">
          <a:xfrm>
            <a:off x="0" y="0"/>
            <a:ext cx="9144000" cy="6096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7" name="Rectangle 15"/>
          <p:cNvSpPr>
            <a:spLocks noChangeArrowheads="1"/>
          </p:cNvSpPr>
          <p:nvPr/>
        </p:nvSpPr>
        <p:spPr bwMode="auto">
          <a:xfrm rot="-5400000">
            <a:off x="-1790700" y="2095500"/>
            <a:ext cx="3886200" cy="3048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8" name="Rectangle 17"/>
          <p:cNvSpPr>
            <a:spLocks noChangeArrowheads="1"/>
          </p:cNvSpPr>
          <p:nvPr/>
        </p:nvSpPr>
        <p:spPr bwMode="auto">
          <a:xfrm>
            <a:off x="152400" y="63754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fld id="{DDA93816-0A6E-4D55-A181-5BC76F89334B}" type="slidenum">
              <a:rPr lang="en-US" sz="1200"/>
              <a:pPr algn="ctr"/>
              <a:t>6</a:t>
            </a:fld>
            <a:endParaRPr lang="en-US" sz="1200"/>
          </a:p>
        </p:txBody>
      </p:sp>
      <p:pic>
        <p:nvPicPr>
          <p:cNvPr id="3079"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96300" y="42863"/>
            <a:ext cx="571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Isosceles Triangle 7"/>
          <p:cNvSpPr/>
          <p:nvPr/>
        </p:nvSpPr>
        <p:spPr>
          <a:xfrm flipV="1">
            <a:off x="0" y="4191000"/>
            <a:ext cx="301625" cy="990600"/>
          </a:xfrm>
          <a:prstGeom prst="triangle">
            <a:avLst>
              <a:gd name="adj" fmla="val 0"/>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Explosion 2 1"/>
          <p:cNvSpPr/>
          <p:nvPr/>
        </p:nvSpPr>
        <p:spPr>
          <a:xfrm>
            <a:off x="177792" y="4947738"/>
            <a:ext cx="990600" cy="1295400"/>
          </a:xfrm>
          <a:prstGeom prst="irregularSeal2">
            <a:avLst/>
          </a:prstGeom>
          <a:solidFill>
            <a:srgbClr val="FFFF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rot="19970957">
            <a:off x="264271" y="5378382"/>
            <a:ext cx="951634" cy="369332"/>
          </a:xfrm>
          <a:prstGeom prst="rect">
            <a:avLst/>
          </a:prstGeom>
          <a:noFill/>
        </p:spPr>
        <p:txBody>
          <a:bodyPr wrap="square" rtlCol="0">
            <a:spAutoFit/>
          </a:bodyPr>
          <a:lstStyle/>
          <a:p>
            <a:r>
              <a:rPr lang="en-US" dirty="0" smtClean="0">
                <a:latin typeface="Calibri" panose="020F0502020204030204" pitchFamily="34" charset="0"/>
              </a:rPr>
              <a:t>NEW</a:t>
            </a:r>
            <a:endParaRPr lang="en-US" dirty="0">
              <a:latin typeface="Calibri" panose="020F0502020204030204" pitchFamily="34" charset="0"/>
            </a:endParaRPr>
          </a:p>
        </p:txBody>
      </p:sp>
    </p:spTree>
    <p:extLst>
      <p:ext uri="{BB962C8B-B14F-4D97-AF65-F5344CB8AC3E}">
        <p14:creationId xmlns:p14="http://schemas.microsoft.com/office/powerpoint/2010/main" val="3616195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19100" y="1676400"/>
            <a:ext cx="8648700" cy="2897188"/>
          </a:xfrm>
        </p:spPr>
        <p:txBody>
          <a:bodyPr/>
          <a:lstStyle/>
          <a:p>
            <a:pPr eaLnBrk="1" hangingPunct="1">
              <a:spcBef>
                <a:spcPts val="600"/>
              </a:spcBef>
            </a:pPr>
            <a:endParaRPr lang="en-US" sz="2400" dirty="0" smtClean="0">
              <a:latin typeface="Microsoft Sans Serif" pitchFamily="34" charset="0"/>
              <a:cs typeface="Microsoft Sans Serif" panose="020B0604020202020204" pitchFamily="34" charset="0"/>
            </a:endParaRPr>
          </a:p>
          <a:p>
            <a:pPr eaLnBrk="1" hangingPunct="1">
              <a:spcBef>
                <a:spcPts val="600"/>
              </a:spcBef>
            </a:pPr>
            <a:endParaRPr lang="en-US" sz="2400" dirty="0">
              <a:latin typeface="Microsoft Sans Serif" pitchFamily="34" charset="0"/>
            </a:endParaRPr>
          </a:p>
        </p:txBody>
      </p:sp>
      <p:sp>
        <p:nvSpPr>
          <p:cNvPr id="3075" name="Text Box 12"/>
          <p:cNvSpPr txBox="1">
            <a:spLocks noGrp="1" noChangeArrowheads="1"/>
          </p:cNvSpPr>
          <p:nvPr>
            <p:ph type="title"/>
          </p:nvPr>
        </p:nvSpPr>
        <p:spPr bwMode="auto">
          <a:xfrm>
            <a:off x="4689" y="603738"/>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200" b="1" u="sng" dirty="0" smtClean="0">
                <a:solidFill>
                  <a:schemeClr val="tx1"/>
                </a:solidFill>
                <a:latin typeface="Calibri" panose="020F0502020204030204" pitchFamily="34" charset="0"/>
              </a:rPr>
              <a:t>Methods</a:t>
            </a:r>
          </a:p>
        </p:txBody>
      </p:sp>
      <p:sp>
        <p:nvSpPr>
          <p:cNvPr id="3076" name="Rectangle 14"/>
          <p:cNvSpPr>
            <a:spLocks noChangeArrowheads="1"/>
          </p:cNvSpPr>
          <p:nvPr/>
        </p:nvSpPr>
        <p:spPr bwMode="auto">
          <a:xfrm>
            <a:off x="0" y="0"/>
            <a:ext cx="9144000" cy="6096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7" name="Rectangle 15"/>
          <p:cNvSpPr>
            <a:spLocks noChangeArrowheads="1"/>
          </p:cNvSpPr>
          <p:nvPr/>
        </p:nvSpPr>
        <p:spPr bwMode="auto">
          <a:xfrm rot="-5400000">
            <a:off x="-1790700" y="2095500"/>
            <a:ext cx="3886200" cy="3048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8" name="Rectangle 17"/>
          <p:cNvSpPr>
            <a:spLocks noChangeArrowheads="1"/>
          </p:cNvSpPr>
          <p:nvPr/>
        </p:nvSpPr>
        <p:spPr bwMode="auto">
          <a:xfrm>
            <a:off x="152400" y="63754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fld id="{DDA93816-0A6E-4D55-A181-5BC76F89334B}" type="slidenum">
              <a:rPr lang="en-US" sz="1200"/>
              <a:pPr algn="ctr"/>
              <a:t>7</a:t>
            </a:fld>
            <a:endParaRPr lang="en-US" sz="1200"/>
          </a:p>
        </p:txBody>
      </p:sp>
      <p:pic>
        <p:nvPicPr>
          <p:cNvPr id="3079"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6300" y="42863"/>
            <a:ext cx="571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Isosceles Triangle 7"/>
          <p:cNvSpPr/>
          <p:nvPr/>
        </p:nvSpPr>
        <p:spPr>
          <a:xfrm flipV="1">
            <a:off x="0" y="4191000"/>
            <a:ext cx="301625" cy="990600"/>
          </a:xfrm>
          <a:prstGeom prst="triangle">
            <a:avLst>
              <a:gd name="adj" fmla="val 0"/>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extBox 1"/>
          <p:cNvSpPr txBox="1"/>
          <p:nvPr/>
        </p:nvSpPr>
        <p:spPr>
          <a:xfrm>
            <a:off x="838200" y="1676400"/>
            <a:ext cx="7658100" cy="4955203"/>
          </a:xfrm>
          <a:prstGeom prst="rect">
            <a:avLst/>
          </a:prstGeom>
          <a:noFill/>
        </p:spPr>
        <p:txBody>
          <a:bodyPr wrap="square" rtlCol="0">
            <a:spAutoFit/>
          </a:bodyPr>
          <a:lstStyle/>
          <a:p>
            <a:pPr marL="285750" indent="-285750">
              <a:buFont typeface="Arial" panose="020B0604020202020204" pitchFamily="34" charset="0"/>
              <a:buChar char="•"/>
            </a:pPr>
            <a:r>
              <a:rPr lang="en-US" sz="2000" b="1" i="1" dirty="0">
                <a:latin typeface="Calibri" panose="020F0502020204030204" pitchFamily="34" charset="0"/>
                <a:cs typeface="Microsoft Sans Serif" panose="020B0604020202020204" pitchFamily="34" charset="0"/>
              </a:rPr>
              <a:t>Key research question: </a:t>
            </a:r>
            <a:r>
              <a:rPr lang="en-US" sz="2000" dirty="0">
                <a:latin typeface="Calibri" panose="020F0502020204030204" pitchFamily="34" charset="0"/>
                <a:cs typeface="Microsoft Sans Serif" panose="020B0604020202020204" pitchFamily="34" charset="0"/>
              </a:rPr>
              <a:t>Are people with disabilities who reside in </a:t>
            </a:r>
            <a:r>
              <a:rPr lang="en-US" sz="2000" dirty="0" smtClean="0">
                <a:latin typeface="Calibri" panose="020F0502020204030204" pitchFamily="34" charset="0"/>
                <a:cs typeface="Microsoft Sans Serif" panose="020B0604020202020204" pitchFamily="34" charset="0"/>
              </a:rPr>
              <a:t>HUD-funded rental housing </a:t>
            </a:r>
            <a:r>
              <a:rPr lang="en-US" sz="2000" dirty="0">
                <a:latin typeface="Calibri" panose="020F0502020204030204" pitchFamily="34" charset="0"/>
                <a:cs typeface="Microsoft Sans Serif" panose="020B0604020202020204" pitchFamily="34" charset="0"/>
              </a:rPr>
              <a:t>more likely to have poor health and health care access than other </a:t>
            </a:r>
            <a:r>
              <a:rPr lang="en-US" sz="2000" dirty="0" smtClean="0">
                <a:latin typeface="Calibri" panose="020F0502020204030204" pitchFamily="34" charset="0"/>
                <a:cs typeface="Microsoft Sans Serif" panose="020B0604020202020204" pitchFamily="34" charset="0"/>
              </a:rPr>
              <a:t>residents?</a:t>
            </a:r>
            <a:endParaRPr lang="en-US" sz="2000" dirty="0">
              <a:latin typeface="Calibri" panose="020F0502020204030204" pitchFamily="34" charset="0"/>
              <a:cs typeface="Microsoft Sans Serif" panose="020B0604020202020204" pitchFamily="34" charset="0"/>
            </a:endParaRPr>
          </a:p>
          <a:p>
            <a:pPr marL="285750" indent="-285750">
              <a:buFont typeface="Arial" panose="020B0604020202020204" pitchFamily="34" charset="0"/>
              <a:buChar char="•"/>
            </a:pPr>
            <a:endParaRPr lang="en-US" sz="2000" dirty="0" smtClean="0">
              <a:latin typeface="Calibri" panose="020F0502020204030204" pitchFamily="34" charset="0"/>
            </a:endParaRPr>
          </a:p>
          <a:p>
            <a:pPr marL="285750" indent="-285750">
              <a:buFont typeface="Arial" panose="020B0604020202020204" pitchFamily="34" charset="0"/>
              <a:buChar char="•"/>
            </a:pPr>
            <a:r>
              <a:rPr lang="en-US" sz="2000" dirty="0" smtClean="0">
                <a:latin typeface="Calibri" panose="020F0502020204030204" pitchFamily="34" charset="0"/>
              </a:rPr>
              <a:t>Used pooled health survey data from the 2010-2012 National Health Interview Survey linked with HUD administrative data from a similar time period.</a:t>
            </a:r>
          </a:p>
          <a:p>
            <a:pPr marL="742950" lvl="1" indent="-285750">
              <a:buFont typeface="Arial" panose="020B0604020202020204" pitchFamily="34" charset="0"/>
              <a:buChar char="•"/>
            </a:pPr>
            <a:r>
              <a:rPr lang="en-US" sz="2000" dirty="0" smtClean="0">
                <a:latin typeface="Calibri" panose="020F0502020204030204" pitchFamily="34" charset="0"/>
              </a:rPr>
              <a:t>Final analytic sample included 1,448 adults </a:t>
            </a:r>
          </a:p>
          <a:p>
            <a:pPr marL="1200150" lvl="2" indent="-285750">
              <a:buFont typeface="Arial" panose="020B0604020202020204" pitchFamily="34" charset="0"/>
              <a:buChar char="•"/>
            </a:pPr>
            <a:r>
              <a:rPr lang="en-US" sz="2000" dirty="0" smtClean="0">
                <a:latin typeface="Calibri" panose="020F0502020204030204" pitchFamily="34" charset="0"/>
              </a:rPr>
              <a:t>818 without disabilities</a:t>
            </a:r>
          </a:p>
          <a:p>
            <a:pPr marL="1200150" lvl="2" indent="-285750">
              <a:buFont typeface="Arial" panose="020B0604020202020204" pitchFamily="34" charset="0"/>
              <a:buChar char="•"/>
            </a:pPr>
            <a:r>
              <a:rPr lang="en-US" sz="2000" dirty="0" smtClean="0">
                <a:latin typeface="Calibri" panose="020F0502020204030204" pitchFamily="34" charset="0"/>
              </a:rPr>
              <a:t>630 with disabilities</a:t>
            </a:r>
          </a:p>
          <a:p>
            <a:pPr marL="285750" indent="-285750">
              <a:buFont typeface="Arial" panose="020B0604020202020204" pitchFamily="34" charset="0"/>
              <a:buChar char="•"/>
            </a:pPr>
            <a:endParaRPr lang="en-US" sz="2000" dirty="0" smtClean="0">
              <a:latin typeface="Calibri" panose="020F0502020204030204" pitchFamily="34" charset="0"/>
            </a:endParaRPr>
          </a:p>
          <a:p>
            <a:pPr marL="285750" indent="-285750">
              <a:buFont typeface="Arial" panose="020B0604020202020204" pitchFamily="34" charset="0"/>
              <a:buChar char="•"/>
            </a:pPr>
            <a:r>
              <a:rPr lang="en-US" sz="2000" dirty="0" smtClean="0">
                <a:latin typeface="Calibri" panose="020F0502020204030204" pitchFamily="34" charset="0"/>
              </a:rPr>
              <a:t>Used logistic regression to assess </a:t>
            </a:r>
            <a:r>
              <a:rPr lang="en-US" sz="2000" dirty="0">
                <a:latin typeface="Calibri" panose="020F0502020204030204" pitchFamily="34" charset="0"/>
              </a:rPr>
              <a:t>the likelihood of poor health or health status, controlling for disability, housing assistance program </a:t>
            </a:r>
            <a:r>
              <a:rPr lang="en-US" sz="2000" dirty="0" smtClean="0">
                <a:latin typeface="Calibri" panose="020F0502020204030204" pitchFamily="34" charset="0"/>
              </a:rPr>
              <a:t>category and </a:t>
            </a:r>
            <a:r>
              <a:rPr lang="en-US" sz="2000" dirty="0">
                <a:latin typeface="Calibri" panose="020F0502020204030204" pitchFamily="34" charset="0"/>
              </a:rPr>
              <a:t>individual </a:t>
            </a:r>
            <a:r>
              <a:rPr lang="en-US" sz="2000" dirty="0" smtClean="0">
                <a:latin typeface="Calibri" panose="020F0502020204030204" pitchFamily="34" charset="0"/>
              </a:rPr>
              <a:t>characteristics.</a:t>
            </a:r>
            <a:endParaRPr lang="en-US" sz="2000" dirty="0">
              <a:latin typeface="Calibri" panose="020F0502020204030204" pitchFamily="34" charset="0"/>
            </a:endParaRP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0155153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19100" y="1676400"/>
            <a:ext cx="8648700" cy="2897188"/>
          </a:xfrm>
        </p:spPr>
        <p:txBody>
          <a:bodyPr/>
          <a:lstStyle/>
          <a:p>
            <a:pPr eaLnBrk="1" hangingPunct="1">
              <a:spcBef>
                <a:spcPts val="600"/>
              </a:spcBef>
            </a:pPr>
            <a:endParaRPr lang="en-US" sz="2400" dirty="0" smtClean="0">
              <a:latin typeface="Microsoft Sans Serif" pitchFamily="34" charset="0"/>
              <a:cs typeface="Microsoft Sans Serif" panose="020B0604020202020204" pitchFamily="34" charset="0"/>
            </a:endParaRPr>
          </a:p>
          <a:p>
            <a:pPr eaLnBrk="1" hangingPunct="1">
              <a:spcBef>
                <a:spcPts val="600"/>
              </a:spcBef>
            </a:pPr>
            <a:endParaRPr lang="en-US" sz="2400" dirty="0">
              <a:latin typeface="Microsoft Sans Serif" pitchFamily="34" charset="0"/>
            </a:endParaRPr>
          </a:p>
        </p:txBody>
      </p:sp>
      <p:sp>
        <p:nvSpPr>
          <p:cNvPr id="3075" name="Text Box 12"/>
          <p:cNvSpPr txBox="1">
            <a:spLocks noGrp="1" noChangeArrowheads="1"/>
          </p:cNvSpPr>
          <p:nvPr>
            <p:ph type="title"/>
          </p:nvPr>
        </p:nvSpPr>
        <p:spPr bwMode="auto">
          <a:xfrm>
            <a:off x="10551" y="589012"/>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200" b="1" u="sng" dirty="0" smtClean="0">
                <a:solidFill>
                  <a:schemeClr val="tx1"/>
                </a:solidFill>
                <a:latin typeface="Calibri" panose="020F0502020204030204" pitchFamily="34" charset="0"/>
              </a:rPr>
              <a:t>Measures</a:t>
            </a:r>
          </a:p>
        </p:txBody>
      </p:sp>
      <p:sp>
        <p:nvSpPr>
          <p:cNvPr id="3076" name="Rectangle 14"/>
          <p:cNvSpPr>
            <a:spLocks noChangeArrowheads="1"/>
          </p:cNvSpPr>
          <p:nvPr/>
        </p:nvSpPr>
        <p:spPr bwMode="auto">
          <a:xfrm>
            <a:off x="0" y="0"/>
            <a:ext cx="9144000" cy="6096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7" name="Rectangle 15"/>
          <p:cNvSpPr>
            <a:spLocks noChangeArrowheads="1"/>
          </p:cNvSpPr>
          <p:nvPr/>
        </p:nvSpPr>
        <p:spPr bwMode="auto">
          <a:xfrm rot="-5400000">
            <a:off x="-1790700" y="2095500"/>
            <a:ext cx="3886200" cy="3048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8" name="Rectangle 17"/>
          <p:cNvSpPr>
            <a:spLocks noChangeArrowheads="1"/>
          </p:cNvSpPr>
          <p:nvPr/>
        </p:nvSpPr>
        <p:spPr bwMode="auto">
          <a:xfrm>
            <a:off x="152400" y="63754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fld id="{DDA93816-0A6E-4D55-A181-5BC76F89334B}" type="slidenum">
              <a:rPr lang="en-US" sz="1200"/>
              <a:pPr algn="ctr"/>
              <a:t>8</a:t>
            </a:fld>
            <a:endParaRPr lang="en-US" sz="1200"/>
          </a:p>
        </p:txBody>
      </p:sp>
      <p:pic>
        <p:nvPicPr>
          <p:cNvPr id="3079"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6300" y="42863"/>
            <a:ext cx="571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Isosceles Triangle 7"/>
          <p:cNvSpPr/>
          <p:nvPr/>
        </p:nvSpPr>
        <p:spPr>
          <a:xfrm flipV="1">
            <a:off x="0" y="4191000"/>
            <a:ext cx="301625" cy="990600"/>
          </a:xfrm>
          <a:prstGeom prst="triangle">
            <a:avLst>
              <a:gd name="adj" fmla="val 0"/>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extBox 1"/>
          <p:cNvSpPr txBox="1"/>
          <p:nvPr/>
        </p:nvSpPr>
        <p:spPr>
          <a:xfrm>
            <a:off x="838200" y="1676400"/>
            <a:ext cx="7658100" cy="4893647"/>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latin typeface="Calibri" panose="020F0502020204030204" pitchFamily="34" charset="0"/>
              </a:rPr>
              <a:t>Identified persons with disabilities using six questions about limitations:</a:t>
            </a:r>
          </a:p>
          <a:p>
            <a:pPr marL="742950" lvl="1" indent="-285750">
              <a:buFont typeface="Arial" panose="020B0604020202020204" pitchFamily="34" charset="0"/>
              <a:buChar char="•"/>
            </a:pPr>
            <a:r>
              <a:rPr lang="en-US" sz="2400" dirty="0" smtClean="0">
                <a:latin typeface="Calibri" panose="020F0502020204030204" pitchFamily="34" charset="0"/>
              </a:rPr>
              <a:t>Ambulatory</a:t>
            </a:r>
          </a:p>
          <a:p>
            <a:pPr marL="742950" lvl="1" indent="-285750">
              <a:buFont typeface="Arial" panose="020B0604020202020204" pitchFamily="34" charset="0"/>
              <a:buChar char="•"/>
            </a:pPr>
            <a:r>
              <a:rPr lang="en-US" sz="2400" dirty="0" smtClean="0">
                <a:latin typeface="Calibri" panose="020F0502020204030204" pitchFamily="34" charset="0"/>
              </a:rPr>
              <a:t>Cognitive</a:t>
            </a:r>
          </a:p>
          <a:p>
            <a:pPr marL="742950" lvl="1" indent="-285750">
              <a:buFont typeface="Arial" panose="020B0604020202020204" pitchFamily="34" charset="0"/>
              <a:buChar char="•"/>
            </a:pPr>
            <a:r>
              <a:rPr lang="en-US" sz="2400" dirty="0" smtClean="0">
                <a:latin typeface="Calibri" panose="020F0502020204030204" pitchFamily="34" charset="0"/>
              </a:rPr>
              <a:t>Hearing</a:t>
            </a:r>
          </a:p>
          <a:p>
            <a:pPr marL="742950" lvl="1" indent="-285750">
              <a:buFont typeface="Arial" panose="020B0604020202020204" pitchFamily="34" charset="0"/>
              <a:buChar char="•"/>
            </a:pPr>
            <a:r>
              <a:rPr lang="en-US" sz="2400" dirty="0" smtClean="0">
                <a:latin typeface="Calibri" panose="020F0502020204030204" pitchFamily="34" charset="0"/>
              </a:rPr>
              <a:t>Independent living</a:t>
            </a:r>
          </a:p>
          <a:p>
            <a:pPr marL="742950" lvl="1" indent="-285750">
              <a:buFont typeface="Arial" panose="020B0604020202020204" pitchFamily="34" charset="0"/>
              <a:buChar char="•"/>
            </a:pPr>
            <a:r>
              <a:rPr lang="en-US" sz="2400" dirty="0" smtClean="0">
                <a:latin typeface="Calibri" panose="020F0502020204030204" pitchFamily="34" charset="0"/>
              </a:rPr>
              <a:t>Self-care</a:t>
            </a:r>
          </a:p>
          <a:p>
            <a:pPr marL="742950" lvl="1" indent="-285750">
              <a:buFont typeface="Arial" panose="020B0604020202020204" pitchFamily="34" charset="0"/>
              <a:buChar char="•"/>
            </a:pPr>
            <a:r>
              <a:rPr lang="en-US" sz="2400" dirty="0" smtClean="0">
                <a:latin typeface="Calibri" panose="020F0502020204030204" pitchFamily="34" charset="0"/>
              </a:rPr>
              <a:t>Vision</a:t>
            </a:r>
          </a:p>
          <a:p>
            <a:pPr marL="742950" lvl="1" indent="-285750">
              <a:buFont typeface="Arial" panose="020B0604020202020204" pitchFamily="34" charset="0"/>
              <a:buChar char="•"/>
            </a:pPr>
            <a:endParaRPr lang="en-US" sz="2400" dirty="0">
              <a:latin typeface="Calibri" panose="020F0502020204030204" pitchFamily="34" charset="0"/>
            </a:endParaRPr>
          </a:p>
          <a:p>
            <a:pPr marL="285750" indent="-285750">
              <a:buFont typeface="Arial" panose="020B0604020202020204" pitchFamily="34" charset="0"/>
              <a:buChar char="•"/>
            </a:pPr>
            <a:r>
              <a:rPr lang="en-US" sz="2400" dirty="0" smtClean="0">
                <a:latin typeface="Calibri" panose="020F0502020204030204" pitchFamily="34" charset="0"/>
              </a:rPr>
              <a:t>Categorized housing assistance participation as:</a:t>
            </a:r>
          </a:p>
          <a:p>
            <a:pPr marL="742950" lvl="1" indent="-285750">
              <a:buFont typeface="Arial" panose="020B0604020202020204" pitchFamily="34" charset="0"/>
              <a:buChar char="•"/>
            </a:pPr>
            <a:r>
              <a:rPr lang="en-US" sz="2400" dirty="0" smtClean="0">
                <a:latin typeface="Calibri" panose="020F0502020204030204" pitchFamily="34" charset="0"/>
              </a:rPr>
              <a:t>Multi-family</a:t>
            </a:r>
          </a:p>
          <a:p>
            <a:pPr marL="742950" lvl="1" indent="-285750">
              <a:buFont typeface="Arial" panose="020B0604020202020204" pitchFamily="34" charset="0"/>
              <a:buChar char="•"/>
            </a:pPr>
            <a:r>
              <a:rPr lang="en-US" sz="2400" dirty="0" smtClean="0">
                <a:latin typeface="Calibri" panose="020F0502020204030204" pitchFamily="34" charset="0"/>
              </a:rPr>
              <a:t>Public housing</a:t>
            </a:r>
          </a:p>
          <a:p>
            <a:pPr marL="742950" lvl="1" indent="-285750">
              <a:buFont typeface="Arial" panose="020B0604020202020204" pitchFamily="34" charset="0"/>
              <a:buChar char="•"/>
            </a:pPr>
            <a:r>
              <a:rPr lang="en-US" sz="2400" dirty="0" smtClean="0">
                <a:latin typeface="Calibri" panose="020F0502020204030204" pitchFamily="34" charset="0"/>
              </a:rPr>
              <a:t>Housing Choice Voucher</a:t>
            </a:r>
            <a:endParaRPr lang="en-US" sz="2400" dirty="0">
              <a:latin typeface="Calibri" panose="020F0502020204030204" pitchFamily="34" charset="0"/>
            </a:endParaRPr>
          </a:p>
        </p:txBody>
      </p:sp>
    </p:spTree>
    <p:extLst>
      <p:ext uri="{BB962C8B-B14F-4D97-AF65-F5344CB8AC3E}">
        <p14:creationId xmlns:p14="http://schemas.microsoft.com/office/powerpoint/2010/main" val="19747440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19100" y="1676400"/>
            <a:ext cx="8648700" cy="2897188"/>
          </a:xfrm>
        </p:spPr>
        <p:txBody>
          <a:bodyPr/>
          <a:lstStyle/>
          <a:p>
            <a:pPr eaLnBrk="1" hangingPunct="1">
              <a:spcBef>
                <a:spcPts val="600"/>
              </a:spcBef>
            </a:pPr>
            <a:endParaRPr lang="en-US" sz="2400" dirty="0" smtClean="0">
              <a:latin typeface="Microsoft Sans Serif" pitchFamily="34" charset="0"/>
              <a:cs typeface="Microsoft Sans Serif" panose="020B0604020202020204" pitchFamily="34" charset="0"/>
            </a:endParaRPr>
          </a:p>
          <a:p>
            <a:pPr eaLnBrk="1" hangingPunct="1">
              <a:spcBef>
                <a:spcPts val="600"/>
              </a:spcBef>
            </a:pPr>
            <a:endParaRPr lang="en-US" sz="2400" dirty="0">
              <a:latin typeface="Microsoft Sans Serif" pitchFamily="34" charset="0"/>
            </a:endParaRPr>
          </a:p>
        </p:txBody>
      </p:sp>
      <p:sp>
        <p:nvSpPr>
          <p:cNvPr id="3075" name="Text Box 12"/>
          <p:cNvSpPr txBox="1">
            <a:spLocks noGrp="1" noChangeArrowheads="1"/>
          </p:cNvSpPr>
          <p:nvPr>
            <p:ph type="title"/>
          </p:nvPr>
        </p:nvSpPr>
        <p:spPr bwMode="auto">
          <a:xfrm>
            <a:off x="-12895" y="626672"/>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200" b="1" u="sng" dirty="0" smtClean="0">
                <a:solidFill>
                  <a:schemeClr val="tx1"/>
                </a:solidFill>
                <a:latin typeface="Calibri" panose="020F0502020204030204" pitchFamily="34" charset="0"/>
              </a:rPr>
              <a:t>Measures</a:t>
            </a:r>
          </a:p>
        </p:txBody>
      </p:sp>
      <p:sp>
        <p:nvSpPr>
          <p:cNvPr id="3076" name="Rectangle 14"/>
          <p:cNvSpPr>
            <a:spLocks noChangeArrowheads="1"/>
          </p:cNvSpPr>
          <p:nvPr/>
        </p:nvSpPr>
        <p:spPr bwMode="auto">
          <a:xfrm>
            <a:off x="0" y="0"/>
            <a:ext cx="9144000" cy="6096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7" name="Rectangle 15"/>
          <p:cNvSpPr>
            <a:spLocks noChangeArrowheads="1"/>
          </p:cNvSpPr>
          <p:nvPr/>
        </p:nvSpPr>
        <p:spPr bwMode="auto">
          <a:xfrm rot="-5400000">
            <a:off x="-1790700" y="2095500"/>
            <a:ext cx="3886200" cy="3048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8" name="Rectangle 17"/>
          <p:cNvSpPr>
            <a:spLocks noChangeArrowheads="1"/>
          </p:cNvSpPr>
          <p:nvPr/>
        </p:nvSpPr>
        <p:spPr bwMode="auto">
          <a:xfrm>
            <a:off x="152400" y="63754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fld id="{DDA93816-0A6E-4D55-A181-5BC76F89334B}" type="slidenum">
              <a:rPr lang="en-US" sz="1200"/>
              <a:pPr algn="ctr"/>
              <a:t>9</a:t>
            </a:fld>
            <a:endParaRPr lang="en-US" sz="1200"/>
          </a:p>
        </p:txBody>
      </p:sp>
      <p:pic>
        <p:nvPicPr>
          <p:cNvPr id="3079"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6300" y="42863"/>
            <a:ext cx="571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Isosceles Triangle 7"/>
          <p:cNvSpPr/>
          <p:nvPr/>
        </p:nvSpPr>
        <p:spPr>
          <a:xfrm flipV="1">
            <a:off x="0" y="4191000"/>
            <a:ext cx="301625" cy="990600"/>
          </a:xfrm>
          <a:prstGeom prst="triangle">
            <a:avLst>
              <a:gd name="adj" fmla="val 0"/>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extBox 1"/>
          <p:cNvSpPr txBox="1"/>
          <p:nvPr/>
        </p:nvSpPr>
        <p:spPr>
          <a:xfrm>
            <a:off x="838200" y="1676400"/>
            <a:ext cx="7658100" cy="5847755"/>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latin typeface="Calibri" panose="020F0502020204030204" pitchFamily="34" charset="0"/>
              </a:rPr>
              <a:t>Health status</a:t>
            </a:r>
          </a:p>
          <a:p>
            <a:pPr marL="742950" lvl="1" indent="-285750">
              <a:buFont typeface="Arial" panose="020B0604020202020204" pitchFamily="34" charset="0"/>
              <a:buChar char="•"/>
            </a:pPr>
            <a:r>
              <a:rPr lang="en-US" sz="2000" dirty="0" smtClean="0">
                <a:latin typeface="Calibri" panose="020F0502020204030204" pitchFamily="34" charset="0"/>
              </a:rPr>
              <a:t>Fair or poor</a:t>
            </a:r>
            <a:endParaRPr lang="en-US" sz="2000" dirty="0">
              <a:latin typeface="Calibri" panose="020F0502020204030204" pitchFamily="34" charset="0"/>
            </a:endParaRPr>
          </a:p>
          <a:p>
            <a:pPr marL="742950" lvl="1" indent="-285750">
              <a:buFont typeface="Arial" panose="020B0604020202020204" pitchFamily="34" charset="0"/>
              <a:buChar char="•"/>
            </a:pPr>
            <a:r>
              <a:rPr lang="en-US" sz="2000" dirty="0" smtClean="0">
                <a:latin typeface="Calibri" panose="020F0502020204030204" pitchFamily="34" charset="0"/>
              </a:rPr>
              <a:t>Hypertension (ever diagnosed)</a:t>
            </a:r>
          </a:p>
          <a:p>
            <a:pPr marL="742950" lvl="1" indent="-285750">
              <a:buFont typeface="Arial" panose="020B0604020202020204" pitchFamily="34" charset="0"/>
              <a:buChar char="•"/>
            </a:pPr>
            <a:r>
              <a:rPr lang="en-US" sz="2000" dirty="0" smtClean="0">
                <a:latin typeface="Calibri" panose="020F0502020204030204" pitchFamily="34" charset="0"/>
              </a:rPr>
              <a:t>Asthma (current)</a:t>
            </a:r>
          </a:p>
          <a:p>
            <a:pPr marL="742950" lvl="1" indent="-285750">
              <a:buFont typeface="Arial" panose="020B0604020202020204" pitchFamily="34" charset="0"/>
              <a:buChar char="•"/>
            </a:pPr>
            <a:r>
              <a:rPr lang="en-US" sz="2000" dirty="0" smtClean="0">
                <a:latin typeface="Calibri" panose="020F0502020204030204" pitchFamily="34" charset="0"/>
              </a:rPr>
              <a:t>Diabetes (ever diagnosed)</a:t>
            </a:r>
          </a:p>
          <a:p>
            <a:pPr marL="742950" lvl="1" indent="-285750">
              <a:buFont typeface="Arial" panose="020B0604020202020204" pitchFamily="34" charset="0"/>
              <a:buChar char="•"/>
            </a:pPr>
            <a:r>
              <a:rPr lang="en-US" sz="2000" dirty="0" smtClean="0">
                <a:latin typeface="Calibri" panose="020F0502020204030204" pitchFamily="34" charset="0"/>
              </a:rPr>
              <a:t>Obesity (BMI 30 or higher)</a:t>
            </a:r>
          </a:p>
          <a:p>
            <a:pPr marL="742950" lvl="1" indent="-285750">
              <a:buFont typeface="Arial" panose="020B0604020202020204" pitchFamily="34" charset="0"/>
              <a:buChar char="•"/>
            </a:pPr>
            <a:r>
              <a:rPr lang="en-US" sz="2000" dirty="0" smtClean="0">
                <a:latin typeface="Calibri" panose="020F0502020204030204" pitchFamily="34" charset="0"/>
              </a:rPr>
              <a:t>Cigarette smoker (current)</a:t>
            </a:r>
          </a:p>
          <a:p>
            <a:pPr marL="742950" lvl="1" indent="-285750">
              <a:buFont typeface="Arial" panose="020B0604020202020204" pitchFamily="34" charset="0"/>
              <a:buChar char="•"/>
            </a:pPr>
            <a:endParaRPr lang="en-US" sz="2000" dirty="0">
              <a:latin typeface="Calibri" panose="020F0502020204030204" pitchFamily="34" charset="0"/>
            </a:endParaRPr>
          </a:p>
          <a:p>
            <a:pPr marL="285750" indent="-285750">
              <a:buFont typeface="Arial" panose="020B0604020202020204" pitchFamily="34" charset="0"/>
              <a:buChar char="•"/>
            </a:pPr>
            <a:r>
              <a:rPr lang="en-US" sz="2000" dirty="0" smtClean="0">
                <a:latin typeface="Calibri" panose="020F0502020204030204" pitchFamily="34" charset="0"/>
              </a:rPr>
              <a:t>Health care access</a:t>
            </a:r>
          </a:p>
          <a:p>
            <a:pPr marL="742950" lvl="1" indent="-285750">
              <a:buFont typeface="Arial" panose="020B0604020202020204" pitchFamily="34" charset="0"/>
              <a:buChar char="•"/>
            </a:pPr>
            <a:r>
              <a:rPr lang="en-US" sz="2000" dirty="0" smtClean="0">
                <a:latin typeface="Calibri" panose="020F0502020204030204" pitchFamily="34" charset="0"/>
              </a:rPr>
              <a:t>No health insurance</a:t>
            </a:r>
          </a:p>
          <a:p>
            <a:pPr marL="742950" lvl="1" indent="-285750">
              <a:buFont typeface="Arial" panose="020B0604020202020204" pitchFamily="34" charset="0"/>
              <a:buChar char="•"/>
            </a:pPr>
            <a:r>
              <a:rPr lang="en-US" sz="2000" dirty="0" smtClean="0">
                <a:latin typeface="Calibri" panose="020F0502020204030204" pitchFamily="34" charset="0"/>
              </a:rPr>
              <a:t>Seen/talked to medical specialist, past 12 months</a:t>
            </a:r>
          </a:p>
          <a:p>
            <a:pPr marL="742950" lvl="1" indent="-285750">
              <a:buFont typeface="Arial" panose="020B0604020202020204" pitchFamily="34" charset="0"/>
              <a:buChar char="•"/>
            </a:pPr>
            <a:r>
              <a:rPr lang="en-US" sz="2000" dirty="0" smtClean="0">
                <a:latin typeface="Calibri" panose="020F0502020204030204" pitchFamily="34" charset="0"/>
              </a:rPr>
              <a:t>Seen/talked to general doctor, past 12 months</a:t>
            </a:r>
          </a:p>
          <a:p>
            <a:pPr marL="742950" lvl="1" indent="-285750">
              <a:buFont typeface="Arial" panose="020B0604020202020204" pitchFamily="34" charset="0"/>
              <a:buChar char="•"/>
            </a:pPr>
            <a:r>
              <a:rPr lang="en-US" sz="2000" dirty="0" smtClean="0">
                <a:latin typeface="Calibri" panose="020F0502020204030204" pitchFamily="34" charset="0"/>
              </a:rPr>
              <a:t>Seen/talked to mental health professional, past 12 months</a:t>
            </a:r>
          </a:p>
          <a:p>
            <a:pPr marL="742950" lvl="1" indent="-285750">
              <a:buFont typeface="Arial" panose="020B0604020202020204" pitchFamily="34" charset="0"/>
              <a:buChar char="•"/>
            </a:pPr>
            <a:r>
              <a:rPr lang="en-US" sz="2000" dirty="0" smtClean="0">
                <a:latin typeface="Calibri" panose="020F0502020204030204" pitchFamily="34" charset="0"/>
              </a:rPr>
              <a:t>Needed but couldn’t afford health care, past 12 months</a:t>
            </a:r>
          </a:p>
          <a:p>
            <a:pPr marL="742950" lvl="1" indent="-285750">
              <a:buFont typeface="Arial" panose="020B0604020202020204" pitchFamily="34" charset="0"/>
              <a:buChar char="•"/>
            </a:pPr>
            <a:r>
              <a:rPr lang="en-US" sz="2000" dirty="0" smtClean="0">
                <a:latin typeface="Calibri" panose="020F0502020204030204" pitchFamily="34" charset="0"/>
              </a:rPr>
              <a:t>Two or more emergency room visits, past 12 months</a:t>
            </a:r>
          </a:p>
          <a:p>
            <a:pPr marL="742950" lvl="1" indent="-285750">
              <a:buFont typeface="Arial" panose="020B0604020202020204" pitchFamily="34" charset="0"/>
              <a:buChar char="•"/>
            </a:pPr>
            <a:endParaRPr lang="en-US" sz="2000" dirty="0" smtClean="0">
              <a:latin typeface="Calibri" panose="020F0502020204030204" pitchFamily="34" charset="0"/>
            </a:endParaRPr>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981466113"/>
      </p:ext>
    </p:extLst>
  </p:cSld>
  <p:clrMapOvr>
    <a:masterClrMapping/>
  </p:clrMapOvr>
  <p:timing>
    <p:tnLst>
      <p:par>
        <p:cTn id="1" dur="indefinite" restart="never" nodeType="tmRoot"/>
      </p:par>
    </p:tnLst>
  </p:timing>
</p:sld>
</file>

<file path=ppt/theme/theme1.xml><?xml version="1.0" encoding="utf-8"?>
<a:theme xmlns:a="http://schemas.openxmlformats.org/drawingml/2006/main" name="experimental3">
  <a:themeElements>
    <a:clrScheme name="experimental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xperimental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xperimental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xperimental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xperimental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xperimental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xperimental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xperimental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xperimental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xperimental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xperimental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xperimental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xperimental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xperimental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9322</TotalTime>
  <Words>1476</Words>
  <Application>Microsoft Office PowerPoint</Application>
  <PresentationFormat>On-screen Show (4:3)</PresentationFormat>
  <Paragraphs>209</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Microsoft Sans Serif</vt:lpstr>
      <vt:lpstr>experimental3</vt:lpstr>
      <vt:lpstr>Health and health services access  among adults with disabilities  who receive rental housing assistance from the  U.S. Department of Housing and Urban Development</vt:lpstr>
      <vt:lpstr>Acknowledgements</vt:lpstr>
      <vt:lpstr>Background</vt:lpstr>
      <vt:lpstr>Housing assistance</vt:lpstr>
      <vt:lpstr>Health and housing</vt:lpstr>
      <vt:lpstr>Data</vt:lpstr>
      <vt:lpstr>Methods</vt:lpstr>
      <vt:lpstr>Measures</vt:lpstr>
      <vt:lpstr>Measures</vt:lpstr>
      <vt:lpstr>Measures</vt:lpstr>
      <vt:lpstr>Results: Sample</vt:lpstr>
      <vt:lpstr>Results: Disability</vt:lpstr>
      <vt:lpstr>Results: Other</vt:lpstr>
      <vt:lpstr>Policy implications</vt:lpstr>
      <vt:lpstr>Policy implications</vt:lpstr>
      <vt:lpstr>Contact information</vt:lpstr>
    </vt:vector>
  </TitlesOfParts>
  <Company>New Editions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 Houtenville</dc:creator>
  <cp:lastModifiedBy>Brucker, Debra</cp:lastModifiedBy>
  <cp:revision>330</cp:revision>
  <dcterms:created xsi:type="dcterms:W3CDTF">2008-09-30T16:04:58Z</dcterms:created>
  <dcterms:modified xsi:type="dcterms:W3CDTF">2017-01-25T13:26:16Z</dcterms:modified>
</cp:coreProperties>
</file>