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sldIdLst>
    <p:sldId id="292" r:id="rId5"/>
    <p:sldId id="308" r:id="rId6"/>
    <p:sldId id="293" r:id="rId7"/>
    <p:sldId id="309" r:id="rId8"/>
    <p:sldId id="306" r:id="rId9"/>
    <p:sldId id="307" r:id="rId10"/>
    <p:sldId id="310" r:id="rId11"/>
    <p:sldId id="300" r:id="rId12"/>
    <p:sldId id="296" r:id="rId13"/>
    <p:sldId id="312" r:id="rId14"/>
    <p:sldId id="313" r:id="rId15"/>
    <p:sldId id="327" r:id="rId16"/>
    <p:sldId id="302" r:id="rId17"/>
    <p:sldId id="316" r:id="rId18"/>
    <p:sldId id="330" r:id="rId19"/>
    <p:sldId id="299" r:id="rId20"/>
    <p:sldId id="323" r:id="rId21"/>
    <p:sldId id="326" r:id="rId22"/>
    <p:sldId id="317" r:id="rId23"/>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8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eorge" initials="CG" lastIdx="15" clrIdx="0"/>
  <p:cmAuthor id="1" name="Daryl Hall" initials="DH" lastIdx="13" clrIdx="1"/>
  <p:cmAuthor id="2" name="Daryl Martin" initials="DM" lastIdx="28" clrIdx="2">
    <p:extLst>
      <p:ext uri="{19B8F6BF-5375-455C-9EA6-DF929625EA0E}">
        <p15:presenceInfo xmlns:p15="http://schemas.microsoft.com/office/powerpoint/2012/main" userId="Daryl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D35"/>
    <a:srgbClr val="FAE7E8"/>
    <a:srgbClr val="F5CCCE"/>
    <a:srgbClr val="FDF6F6"/>
    <a:srgbClr val="FFFFFF"/>
    <a:srgbClr val="0000FF"/>
    <a:srgbClr val="10335A"/>
    <a:srgbClr val="EEECE1"/>
    <a:srgbClr val="E2DECC"/>
    <a:srgbClr val="E7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59887" autoAdjust="0"/>
  </p:normalViewPr>
  <p:slideViewPr>
    <p:cSldViewPr snapToGrid="0" snapToObjects="1">
      <p:cViewPr varScale="1">
        <p:scale>
          <a:sx n="67" d="100"/>
          <a:sy n="67" d="100"/>
        </p:scale>
        <p:origin x="2064" y="78"/>
      </p:cViewPr>
      <p:guideLst>
        <p:guide orient="horz"/>
        <p:guide pos="18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3" d="100"/>
          <a:sy n="53" d="100"/>
        </p:scale>
        <p:origin x="29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06846-6A62-48DE-89B6-F143CDB7ED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8728A49-8E83-4BD2-B059-D896EBCC53E1}">
      <dgm:prSet phldrT="[Text]" custT="1"/>
      <dgm:spPr/>
      <dgm:t>
        <a:bodyPr/>
        <a:lstStyle/>
        <a:p>
          <a:r>
            <a:rPr lang="en-US" sz="2800" b="1" dirty="0" smtClean="0"/>
            <a:t>Original survey</a:t>
          </a:r>
        </a:p>
      </dgm:t>
    </dgm:pt>
    <dgm:pt modelId="{8757ABD3-8B9E-4886-8FB7-B2508DA9DDB8}" type="parTrans" cxnId="{2E5D19E2-AE18-47CE-AF5C-0218A8780502}">
      <dgm:prSet/>
      <dgm:spPr/>
      <dgm:t>
        <a:bodyPr/>
        <a:lstStyle/>
        <a:p>
          <a:endParaRPr lang="en-US"/>
        </a:p>
      </dgm:t>
    </dgm:pt>
    <dgm:pt modelId="{C0B8F91B-1CCA-4BDA-8AF5-65658C744EA2}" type="sibTrans" cxnId="{2E5D19E2-AE18-47CE-AF5C-0218A8780502}">
      <dgm:prSet/>
      <dgm:spPr/>
      <dgm:t>
        <a:bodyPr/>
        <a:lstStyle/>
        <a:p>
          <a:endParaRPr lang="en-US" dirty="0"/>
        </a:p>
      </dgm:t>
    </dgm:pt>
    <dgm:pt modelId="{F772765B-562E-4CC9-9783-08CBD152A9D0}">
      <dgm:prSet phldrT="[Text]" custT="1"/>
      <dgm:spPr/>
      <dgm:t>
        <a:bodyPr/>
        <a:lstStyle/>
        <a:p>
          <a:r>
            <a:rPr lang="en-US" sz="2800" b="1" dirty="0" smtClean="0"/>
            <a:t>Wave 1 web survey</a:t>
          </a:r>
          <a:endParaRPr lang="en-US" sz="2800" b="1" dirty="0"/>
        </a:p>
      </dgm:t>
    </dgm:pt>
    <dgm:pt modelId="{E7D0A018-5BDE-4C0C-8C2C-D205C1464774}" type="parTrans" cxnId="{7DF429EF-1CE8-4DB2-8A24-2407A3D8026E}">
      <dgm:prSet/>
      <dgm:spPr/>
      <dgm:t>
        <a:bodyPr/>
        <a:lstStyle/>
        <a:p>
          <a:endParaRPr lang="en-US"/>
        </a:p>
      </dgm:t>
    </dgm:pt>
    <dgm:pt modelId="{140E4F71-2751-43C8-AA86-5AC282EEA74C}" type="sibTrans" cxnId="{7DF429EF-1CE8-4DB2-8A24-2407A3D8026E}">
      <dgm:prSet/>
      <dgm:spPr/>
      <dgm:t>
        <a:bodyPr/>
        <a:lstStyle/>
        <a:p>
          <a:endParaRPr lang="en-US" dirty="0"/>
        </a:p>
      </dgm:t>
    </dgm:pt>
    <dgm:pt modelId="{AC818651-7B75-4C66-8682-E64B20BD17B9}">
      <dgm:prSet phldrT="[Text]" custT="1"/>
      <dgm:spPr/>
      <dgm:t>
        <a:bodyPr/>
        <a:lstStyle/>
        <a:p>
          <a:r>
            <a:rPr lang="en-US" sz="2800" b="1" dirty="0" smtClean="0"/>
            <a:t>Wave 2 web survey</a:t>
          </a:r>
          <a:endParaRPr lang="en-US" sz="2800" b="1" dirty="0"/>
        </a:p>
      </dgm:t>
    </dgm:pt>
    <dgm:pt modelId="{D2D6E2A7-B3B2-4763-B8AB-D8BC5AE009D1}" type="parTrans" cxnId="{76DDDF7F-60F2-4765-86EF-D808C7E7C9A4}">
      <dgm:prSet/>
      <dgm:spPr/>
      <dgm:t>
        <a:bodyPr/>
        <a:lstStyle/>
        <a:p>
          <a:endParaRPr lang="en-US"/>
        </a:p>
      </dgm:t>
    </dgm:pt>
    <dgm:pt modelId="{8FDCFF78-8746-4578-9292-1214F504AEB1}" type="sibTrans" cxnId="{76DDDF7F-60F2-4765-86EF-D808C7E7C9A4}">
      <dgm:prSet/>
      <dgm:spPr/>
      <dgm:t>
        <a:bodyPr/>
        <a:lstStyle/>
        <a:p>
          <a:endParaRPr lang="en-US"/>
        </a:p>
      </dgm:t>
    </dgm:pt>
    <dgm:pt modelId="{BC167CB0-A0A4-40B0-B53D-E3BE226542EF}">
      <dgm:prSet phldrT="[Text]" custT="1"/>
      <dgm:spPr/>
      <dgm:t>
        <a:bodyPr/>
        <a:lstStyle/>
        <a:p>
          <a:r>
            <a:rPr lang="en-US" sz="2800" b="1" dirty="0" smtClean="0"/>
            <a:t>Re-recruit by phone</a:t>
          </a:r>
          <a:endParaRPr lang="en-US" sz="2800" b="1" dirty="0"/>
        </a:p>
      </dgm:t>
    </dgm:pt>
    <dgm:pt modelId="{47FD62B5-3C31-4D3D-A272-80A95D7A4C99}" type="parTrans" cxnId="{985C0CF5-1744-482B-AC76-DA192BBF5C0E}">
      <dgm:prSet/>
      <dgm:spPr/>
      <dgm:t>
        <a:bodyPr/>
        <a:lstStyle/>
        <a:p>
          <a:endParaRPr lang="en-US"/>
        </a:p>
      </dgm:t>
    </dgm:pt>
    <dgm:pt modelId="{AE178B82-5ED9-4FB4-A244-2A0561FF11E3}" type="sibTrans" cxnId="{985C0CF5-1744-482B-AC76-DA192BBF5C0E}">
      <dgm:prSet/>
      <dgm:spPr/>
      <dgm:t>
        <a:bodyPr/>
        <a:lstStyle/>
        <a:p>
          <a:endParaRPr lang="en-US" dirty="0"/>
        </a:p>
      </dgm:t>
    </dgm:pt>
    <dgm:pt modelId="{EC6DF72E-CEC9-4BDB-9899-6515CC4C8613}" type="pres">
      <dgm:prSet presAssocID="{78F06846-6A62-48DE-89B6-F143CDB7ED56}" presName="outerComposite" presStyleCnt="0">
        <dgm:presLayoutVars>
          <dgm:chMax val="5"/>
          <dgm:dir/>
          <dgm:resizeHandles val="exact"/>
        </dgm:presLayoutVars>
      </dgm:prSet>
      <dgm:spPr/>
      <dgm:t>
        <a:bodyPr/>
        <a:lstStyle/>
        <a:p>
          <a:endParaRPr lang="en-US"/>
        </a:p>
      </dgm:t>
    </dgm:pt>
    <dgm:pt modelId="{F872FE12-ACF7-42AC-B137-30A30E91C015}" type="pres">
      <dgm:prSet presAssocID="{78F06846-6A62-48DE-89B6-F143CDB7ED56}" presName="dummyMaxCanvas" presStyleCnt="0">
        <dgm:presLayoutVars/>
      </dgm:prSet>
      <dgm:spPr/>
    </dgm:pt>
    <dgm:pt modelId="{4E920894-9230-46CA-8C7E-04DA2AEE5D22}" type="pres">
      <dgm:prSet presAssocID="{78F06846-6A62-48DE-89B6-F143CDB7ED56}" presName="FourNodes_1" presStyleLbl="node1" presStyleIdx="0" presStyleCnt="4">
        <dgm:presLayoutVars>
          <dgm:bulletEnabled val="1"/>
        </dgm:presLayoutVars>
      </dgm:prSet>
      <dgm:spPr/>
      <dgm:t>
        <a:bodyPr/>
        <a:lstStyle/>
        <a:p>
          <a:endParaRPr lang="en-US"/>
        </a:p>
      </dgm:t>
    </dgm:pt>
    <dgm:pt modelId="{C8F069FA-CDAD-4533-9B86-1D196289C6BF}" type="pres">
      <dgm:prSet presAssocID="{78F06846-6A62-48DE-89B6-F143CDB7ED56}" presName="FourNodes_2" presStyleLbl="node1" presStyleIdx="1" presStyleCnt="4">
        <dgm:presLayoutVars>
          <dgm:bulletEnabled val="1"/>
        </dgm:presLayoutVars>
      </dgm:prSet>
      <dgm:spPr/>
      <dgm:t>
        <a:bodyPr/>
        <a:lstStyle/>
        <a:p>
          <a:endParaRPr lang="en-US"/>
        </a:p>
      </dgm:t>
    </dgm:pt>
    <dgm:pt modelId="{4C4AC725-A2AC-4E66-9033-F382E1628E4F}" type="pres">
      <dgm:prSet presAssocID="{78F06846-6A62-48DE-89B6-F143CDB7ED56}" presName="FourNodes_3" presStyleLbl="node1" presStyleIdx="2" presStyleCnt="4">
        <dgm:presLayoutVars>
          <dgm:bulletEnabled val="1"/>
        </dgm:presLayoutVars>
      </dgm:prSet>
      <dgm:spPr/>
      <dgm:t>
        <a:bodyPr/>
        <a:lstStyle/>
        <a:p>
          <a:endParaRPr lang="en-US"/>
        </a:p>
      </dgm:t>
    </dgm:pt>
    <dgm:pt modelId="{85B03651-77C1-4CA6-A814-A78F24E098AD}" type="pres">
      <dgm:prSet presAssocID="{78F06846-6A62-48DE-89B6-F143CDB7ED56}" presName="FourNodes_4" presStyleLbl="node1" presStyleIdx="3" presStyleCnt="4">
        <dgm:presLayoutVars>
          <dgm:bulletEnabled val="1"/>
        </dgm:presLayoutVars>
      </dgm:prSet>
      <dgm:spPr/>
      <dgm:t>
        <a:bodyPr/>
        <a:lstStyle/>
        <a:p>
          <a:endParaRPr lang="en-US"/>
        </a:p>
      </dgm:t>
    </dgm:pt>
    <dgm:pt modelId="{A46B2CAC-0205-49DD-91AB-56D69B17916C}" type="pres">
      <dgm:prSet presAssocID="{78F06846-6A62-48DE-89B6-F143CDB7ED56}" presName="FourConn_1-2" presStyleLbl="fgAccFollowNode1" presStyleIdx="0" presStyleCnt="3">
        <dgm:presLayoutVars>
          <dgm:bulletEnabled val="1"/>
        </dgm:presLayoutVars>
      </dgm:prSet>
      <dgm:spPr/>
      <dgm:t>
        <a:bodyPr/>
        <a:lstStyle/>
        <a:p>
          <a:endParaRPr lang="en-US"/>
        </a:p>
      </dgm:t>
    </dgm:pt>
    <dgm:pt modelId="{4D1E086D-D96D-4EC5-9427-01091A8AE78F}" type="pres">
      <dgm:prSet presAssocID="{78F06846-6A62-48DE-89B6-F143CDB7ED56}" presName="FourConn_2-3" presStyleLbl="fgAccFollowNode1" presStyleIdx="1" presStyleCnt="3">
        <dgm:presLayoutVars>
          <dgm:bulletEnabled val="1"/>
        </dgm:presLayoutVars>
      </dgm:prSet>
      <dgm:spPr/>
      <dgm:t>
        <a:bodyPr/>
        <a:lstStyle/>
        <a:p>
          <a:endParaRPr lang="en-US"/>
        </a:p>
      </dgm:t>
    </dgm:pt>
    <dgm:pt modelId="{E6FF4C0A-DC56-4173-B459-B426A2914182}" type="pres">
      <dgm:prSet presAssocID="{78F06846-6A62-48DE-89B6-F143CDB7ED56}" presName="FourConn_3-4" presStyleLbl="fgAccFollowNode1" presStyleIdx="2" presStyleCnt="3">
        <dgm:presLayoutVars>
          <dgm:bulletEnabled val="1"/>
        </dgm:presLayoutVars>
      </dgm:prSet>
      <dgm:spPr/>
      <dgm:t>
        <a:bodyPr/>
        <a:lstStyle/>
        <a:p>
          <a:endParaRPr lang="en-US"/>
        </a:p>
      </dgm:t>
    </dgm:pt>
    <dgm:pt modelId="{56DD50D5-401C-4C1B-914C-1420B264C256}" type="pres">
      <dgm:prSet presAssocID="{78F06846-6A62-48DE-89B6-F143CDB7ED56}" presName="FourNodes_1_text" presStyleLbl="node1" presStyleIdx="3" presStyleCnt="4">
        <dgm:presLayoutVars>
          <dgm:bulletEnabled val="1"/>
        </dgm:presLayoutVars>
      </dgm:prSet>
      <dgm:spPr/>
      <dgm:t>
        <a:bodyPr/>
        <a:lstStyle/>
        <a:p>
          <a:endParaRPr lang="en-US"/>
        </a:p>
      </dgm:t>
    </dgm:pt>
    <dgm:pt modelId="{31072A9E-063E-40F4-A406-911047561F4E}" type="pres">
      <dgm:prSet presAssocID="{78F06846-6A62-48DE-89B6-F143CDB7ED56}" presName="FourNodes_2_text" presStyleLbl="node1" presStyleIdx="3" presStyleCnt="4">
        <dgm:presLayoutVars>
          <dgm:bulletEnabled val="1"/>
        </dgm:presLayoutVars>
      </dgm:prSet>
      <dgm:spPr/>
      <dgm:t>
        <a:bodyPr/>
        <a:lstStyle/>
        <a:p>
          <a:endParaRPr lang="en-US"/>
        </a:p>
      </dgm:t>
    </dgm:pt>
    <dgm:pt modelId="{F2577886-800F-4CCD-8122-3790E151E181}" type="pres">
      <dgm:prSet presAssocID="{78F06846-6A62-48DE-89B6-F143CDB7ED56}" presName="FourNodes_3_text" presStyleLbl="node1" presStyleIdx="3" presStyleCnt="4">
        <dgm:presLayoutVars>
          <dgm:bulletEnabled val="1"/>
        </dgm:presLayoutVars>
      </dgm:prSet>
      <dgm:spPr/>
      <dgm:t>
        <a:bodyPr/>
        <a:lstStyle/>
        <a:p>
          <a:endParaRPr lang="en-US"/>
        </a:p>
      </dgm:t>
    </dgm:pt>
    <dgm:pt modelId="{2D5DC99D-F458-4096-915B-2CDA28CDC7F5}" type="pres">
      <dgm:prSet presAssocID="{78F06846-6A62-48DE-89B6-F143CDB7ED56}" presName="FourNodes_4_text" presStyleLbl="node1" presStyleIdx="3" presStyleCnt="4">
        <dgm:presLayoutVars>
          <dgm:bulletEnabled val="1"/>
        </dgm:presLayoutVars>
      </dgm:prSet>
      <dgm:spPr/>
      <dgm:t>
        <a:bodyPr/>
        <a:lstStyle/>
        <a:p>
          <a:endParaRPr lang="en-US"/>
        </a:p>
      </dgm:t>
    </dgm:pt>
  </dgm:ptLst>
  <dgm:cxnLst>
    <dgm:cxn modelId="{E68702BF-0CFB-4B57-A3B4-45BE6B058D66}" type="presOf" srcId="{AC818651-7B75-4C66-8682-E64B20BD17B9}" destId="{85B03651-77C1-4CA6-A814-A78F24E098AD}" srcOrd="0" destOrd="0" presId="urn:microsoft.com/office/officeart/2005/8/layout/vProcess5"/>
    <dgm:cxn modelId="{CBDF099E-B595-47A4-8CEC-85DFD418F60A}" type="presOf" srcId="{BC167CB0-A0A4-40B0-B53D-E3BE226542EF}" destId="{31072A9E-063E-40F4-A406-911047561F4E}" srcOrd="1" destOrd="0" presId="urn:microsoft.com/office/officeart/2005/8/layout/vProcess5"/>
    <dgm:cxn modelId="{7DF429EF-1CE8-4DB2-8A24-2407A3D8026E}" srcId="{78F06846-6A62-48DE-89B6-F143CDB7ED56}" destId="{F772765B-562E-4CC9-9783-08CBD152A9D0}" srcOrd="2" destOrd="0" parTransId="{E7D0A018-5BDE-4C0C-8C2C-D205C1464774}" sibTransId="{140E4F71-2751-43C8-AA86-5AC282EEA74C}"/>
    <dgm:cxn modelId="{991E92C0-E7BE-4B21-9063-3D4C9AD9CF6F}" type="presOf" srcId="{BC167CB0-A0A4-40B0-B53D-E3BE226542EF}" destId="{C8F069FA-CDAD-4533-9B86-1D196289C6BF}" srcOrd="0" destOrd="0" presId="urn:microsoft.com/office/officeart/2005/8/layout/vProcess5"/>
    <dgm:cxn modelId="{76DDDF7F-60F2-4765-86EF-D808C7E7C9A4}" srcId="{78F06846-6A62-48DE-89B6-F143CDB7ED56}" destId="{AC818651-7B75-4C66-8682-E64B20BD17B9}" srcOrd="3" destOrd="0" parTransId="{D2D6E2A7-B3B2-4763-B8AB-D8BC5AE009D1}" sibTransId="{8FDCFF78-8746-4578-9292-1214F504AEB1}"/>
    <dgm:cxn modelId="{EB0B327A-2758-4EEF-84AD-EC49DA6F4CAA}" type="presOf" srcId="{AE178B82-5ED9-4FB4-A244-2A0561FF11E3}" destId="{4D1E086D-D96D-4EC5-9427-01091A8AE78F}" srcOrd="0" destOrd="0" presId="urn:microsoft.com/office/officeart/2005/8/layout/vProcess5"/>
    <dgm:cxn modelId="{F16E39FD-38FD-4514-9DB6-44F6C53CE48F}" type="presOf" srcId="{C0B8F91B-1CCA-4BDA-8AF5-65658C744EA2}" destId="{A46B2CAC-0205-49DD-91AB-56D69B17916C}" srcOrd="0" destOrd="0" presId="urn:microsoft.com/office/officeart/2005/8/layout/vProcess5"/>
    <dgm:cxn modelId="{5C2F0033-2607-4051-87B1-44EFEF60703A}" type="presOf" srcId="{AC818651-7B75-4C66-8682-E64B20BD17B9}" destId="{2D5DC99D-F458-4096-915B-2CDA28CDC7F5}" srcOrd="1" destOrd="0" presId="urn:microsoft.com/office/officeart/2005/8/layout/vProcess5"/>
    <dgm:cxn modelId="{2E5D19E2-AE18-47CE-AF5C-0218A8780502}" srcId="{78F06846-6A62-48DE-89B6-F143CDB7ED56}" destId="{98728A49-8E83-4BD2-B059-D896EBCC53E1}" srcOrd="0" destOrd="0" parTransId="{8757ABD3-8B9E-4886-8FB7-B2508DA9DDB8}" sibTransId="{C0B8F91B-1CCA-4BDA-8AF5-65658C744EA2}"/>
    <dgm:cxn modelId="{985C0CF5-1744-482B-AC76-DA192BBF5C0E}" srcId="{78F06846-6A62-48DE-89B6-F143CDB7ED56}" destId="{BC167CB0-A0A4-40B0-B53D-E3BE226542EF}" srcOrd="1" destOrd="0" parTransId="{47FD62B5-3C31-4D3D-A272-80A95D7A4C99}" sibTransId="{AE178B82-5ED9-4FB4-A244-2A0561FF11E3}"/>
    <dgm:cxn modelId="{77131069-913B-43C6-A552-DCF488A14F6D}" type="presOf" srcId="{F772765B-562E-4CC9-9783-08CBD152A9D0}" destId="{4C4AC725-A2AC-4E66-9033-F382E1628E4F}" srcOrd="0" destOrd="0" presId="urn:microsoft.com/office/officeart/2005/8/layout/vProcess5"/>
    <dgm:cxn modelId="{33A6D7FF-FA54-4720-A741-971B0A39A5C4}" type="presOf" srcId="{F772765B-562E-4CC9-9783-08CBD152A9D0}" destId="{F2577886-800F-4CCD-8122-3790E151E181}" srcOrd="1" destOrd="0" presId="urn:microsoft.com/office/officeart/2005/8/layout/vProcess5"/>
    <dgm:cxn modelId="{2317AEE9-76AA-49A2-A1B8-9A0865D92985}" type="presOf" srcId="{140E4F71-2751-43C8-AA86-5AC282EEA74C}" destId="{E6FF4C0A-DC56-4173-B459-B426A2914182}" srcOrd="0" destOrd="0" presId="urn:microsoft.com/office/officeart/2005/8/layout/vProcess5"/>
    <dgm:cxn modelId="{5AE88FE7-7B48-47A5-BEE3-4CA96183D9A4}" type="presOf" srcId="{78F06846-6A62-48DE-89B6-F143CDB7ED56}" destId="{EC6DF72E-CEC9-4BDB-9899-6515CC4C8613}" srcOrd="0" destOrd="0" presId="urn:microsoft.com/office/officeart/2005/8/layout/vProcess5"/>
    <dgm:cxn modelId="{AFF2377A-9029-43E0-936A-6B08BFA5B287}" type="presOf" srcId="{98728A49-8E83-4BD2-B059-D896EBCC53E1}" destId="{4E920894-9230-46CA-8C7E-04DA2AEE5D22}" srcOrd="0" destOrd="0" presId="urn:microsoft.com/office/officeart/2005/8/layout/vProcess5"/>
    <dgm:cxn modelId="{783BFF1C-DAF2-4413-A8AA-FCCF0892DD06}" type="presOf" srcId="{98728A49-8E83-4BD2-B059-D896EBCC53E1}" destId="{56DD50D5-401C-4C1B-914C-1420B264C256}" srcOrd="1" destOrd="0" presId="urn:microsoft.com/office/officeart/2005/8/layout/vProcess5"/>
    <dgm:cxn modelId="{09EE7202-3F76-4DF3-B205-F2485819BA00}" type="presParOf" srcId="{EC6DF72E-CEC9-4BDB-9899-6515CC4C8613}" destId="{F872FE12-ACF7-42AC-B137-30A30E91C015}" srcOrd="0" destOrd="0" presId="urn:microsoft.com/office/officeart/2005/8/layout/vProcess5"/>
    <dgm:cxn modelId="{FD9206C5-3C5A-49D1-A8A6-4DED2E7C4FA1}" type="presParOf" srcId="{EC6DF72E-CEC9-4BDB-9899-6515CC4C8613}" destId="{4E920894-9230-46CA-8C7E-04DA2AEE5D22}" srcOrd="1" destOrd="0" presId="urn:microsoft.com/office/officeart/2005/8/layout/vProcess5"/>
    <dgm:cxn modelId="{28DF5B7C-619A-4CF1-B132-5FA9BCE6D1F2}" type="presParOf" srcId="{EC6DF72E-CEC9-4BDB-9899-6515CC4C8613}" destId="{C8F069FA-CDAD-4533-9B86-1D196289C6BF}" srcOrd="2" destOrd="0" presId="urn:microsoft.com/office/officeart/2005/8/layout/vProcess5"/>
    <dgm:cxn modelId="{74833614-091E-4939-9464-5D4E388294C5}" type="presParOf" srcId="{EC6DF72E-CEC9-4BDB-9899-6515CC4C8613}" destId="{4C4AC725-A2AC-4E66-9033-F382E1628E4F}" srcOrd="3" destOrd="0" presId="urn:microsoft.com/office/officeart/2005/8/layout/vProcess5"/>
    <dgm:cxn modelId="{C50F44BF-FDB2-4850-AE0A-7518A6CE08D1}" type="presParOf" srcId="{EC6DF72E-CEC9-4BDB-9899-6515CC4C8613}" destId="{85B03651-77C1-4CA6-A814-A78F24E098AD}" srcOrd="4" destOrd="0" presId="urn:microsoft.com/office/officeart/2005/8/layout/vProcess5"/>
    <dgm:cxn modelId="{D303D93E-9ECE-4E88-A051-272079A408A2}" type="presParOf" srcId="{EC6DF72E-CEC9-4BDB-9899-6515CC4C8613}" destId="{A46B2CAC-0205-49DD-91AB-56D69B17916C}" srcOrd="5" destOrd="0" presId="urn:microsoft.com/office/officeart/2005/8/layout/vProcess5"/>
    <dgm:cxn modelId="{1D4BF054-A1FD-47CF-9532-D04BC7442E10}" type="presParOf" srcId="{EC6DF72E-CEC9-4BDB-9899-6515CC4C8613}" destId="{4D1E086D-D96D-4EC5-9427-01091A8AE78F}" srcOrd="6" destOrd="0" presId="urn:microsoft.com/office/officeart/2005/8/layout/vProcess5"/>
    <dgm:cxn modelId="{BE628CB4-7EFD-47E5-9BF9-AF8681C69C7B}" type="presParOf" srcId="{EC6DF72E-CEC9-4BDB-9899-6515CC4C8613}" destId="{E6FF4C0A-DC56-4173-B459-B426A2914182}" srcOrd="7" destOrd="0" presId="urn:microsoft.com/office/officeart/2005/8/layout/vProcess5"/>
    <dgm:cxn modelId="{C7667F91-7AF0-471B-BCDB-E338B99DB8D7}" type="presParOf" srcId="{EC6DF72E-CEC9-4BDB-9899-6515CC4C8613}" destId="{56DD50D5-401C-4C1B-914C-1420B264C256}" srcOrd="8" destOrd="0" presId="urn:microsoft.com/office/officeart/2005/8/layout/vProcess5"/>
    <dgm:cxn modelId="{9015C022-227A-4925-BD2A-AD0F11841D28}" type="presParOf" srcId="{EC6DF72E-CEC9-4BDB-9899-6515CC4C8613}" destId="{31072A9E-063E-40F4-A406-911047561F4E}" srcOrd="9" destOrd="0" presId="urn:microsoft.com/office/officeart/2005/8/layout/vProcess5"/>
    <dgm:cxn modelId="{BC078A79-6846-4928-A98F-98C83CA9387F}" type="presParOf" srcId="{EC6DF72E-CEC9-4BDB-9899-6515CC4C8613}" destId="{F2577886-800F-4CCD-8122-3790E151E181}" srcOrd="10" destOrd="0" presId="urn:microsoft.com/office/officeart/2005/8/layout/vProcess5"/>
    <dgm:cxn modelId="{046DA14D-6145-433A-9013-49C8A6C5FAFE}" type="presParOf" srcId="{EC6DF72E-CEC9-4BDB-9899-6515CC4C8613}" destId="{2D5DC99D-F458-4096-915B-2CDA28CDC7F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1440" tIns="45720" rIns="91440" bIns="45720" rtlCol="0"/>
          <a:lstStyle>
            <a:lvl1pPr algn="r">
              <a:defRPr sz="1200"/>
            </a:lvl1pPr>
          </a:lstStyle>
          <a:p>
            <a:fld id="{056E8AB9-16C0-3645-A6DD-63975CC3464D}" type="datetimeFigureOut">
              <a:rPr lang="en-US" smtClean="0"/>
              <a:pPr/>
              <a:t>1/25/2017</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1440" tIns="45720" rIns="91440" bIns="45720" rtlCol="0" anchor="b"/>
          <a:lstStyle>
            <a:lvl1pPr algn="r">
              <a:defRPr sz="1200"/>
            </a:lvl1pPr>
          </a:lstStyle>
          <a:p>
            <a:fld id="{3A3D313F-63BD-DA45-B361-F8C94543D256}" type="slidenum">
              <a:rPr lang="en-US" smtClean="0"/>
              <a:pPr/>
              <a:t>‹#›</a:t>
            </a:fld>
            <a:endParaRPr lang="en-US" dirty="0"/>
          </a:p>
        </p:txBody>
      </p:sp>
    </p:spTree>
    <p:extLst>
      <p:ext uri="{BB962C8B-B14F-4D97-AF65-F5344CB8AC3E}">
        <p14:creationId xmlns:p14="http://schemas.microsoft.com/office/powerpoint/2010/main" val="1456289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D313F-63BD-DA45-B361-F8C94543D256}" type="slidenum">
              <a:rPr lang="en-US" smtClean="0"/>
              <a:pPr/>
              <a:t>1</a:t>
            </a:fld>
            <a:endParaRPr lang="en-US" dirty="0"/>
          </a:p>
        </p:txBody>
      </p:sp>
    </p:spTree>
    <p:extLst>
      <p:ext uri="{BB962C8B-B14F-4D97-AF65-F5344CB8AC3E}">
        <p14:creationId xmlns:p14="http://schemas.microsoft.com/office/powerpoint/2010/main" val="52000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15</a:t>
            </a:fld>
            <a:endParaRPr lang="en-US" dirty="0"/>
          </a:p>
        </p:txBody>
      </p:sp>
    </p:spTree>
    <p:extLst>
      <p:ext uri="{BB962C8B-B14F-4D97-AF65-F5344CB8AC3E}">
        <p14:creationId xmlns:p14="http://schemas.microsoft.com/office/powerpoint/2010/main" val="352466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16</a:t>
            </a:fld>
            <a:endParaRPr lang="en-US" dirty="0"/>
          </a:p>
        </p:txBody>
      </p:sp>
    </p:spTree>
    <p:extLst>
      <p:ext uri="{BB962C8B-B14F-4D97-AF65-F5344CB8AC3E}">
        <p14:creationId xmlns:p14="http://schemas.microsoft.com/office/powerpoint/2010/main" val="322319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18</a:t>
            </a:fld>
            <a:endParaRPr lang="en-US" dirty="0"/>
          </a:p>
        </p:txBody>
      </p:sp>
    </p:spTree>
    <p:extLst>
      <p:ext uri="{BB962C8B-B14F-4D97-AF65-F5344CB8AC3E}">
        <p14:creationId xmlns:p14="http://schemas.microsoft.com/office/powerpoint/2010/main" val="424427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4</a:t>
            </a:fld>
            <a:endParaRPr lang="en-US" dirty="0"/>
          </a:p>
        </p:txBody>
      </p:sp>
    </p:spTree>
    <p:extLst>
      <p:ext uri="{BB962C8B-B14F-4D97-AF65-F5344CB8AC3E}">
        <p14:creationId xmlns:p14="http://schemas.microsoft.com/office/powerpoint/2010/main" val="410385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5</a:t>
            </a:fld>
            <a:endParaRPr lang="en-US" dirty="0"/>
          </a:p>
        </p:txBody>
      </p:sp>
    </p:spTree>
    <p:extLst>
      <p:ext uri="{BB962C8B-B14F-4D97-AF65-F5344CB8AC3E}">
        <p14:creationId xmlns:p14="http://schemas.microsoft.com/office/powerpoint/2010/main" val="41272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7</a:t>
            </a:fld>
            <a:endParaRPr lang="en-US" dirty="0"/>
          </a:p>
        </p:txBody>
      </p:sp>
    </p:spTree>
    <p:extLst>
      <p:ext uri="{BB962C8B-B14F-4D97-AF65-F5344CB8AC3E}">
        <p14:creationId xmlns:p14="http://schemas.microsoft.com/office/powerpoint/2010/main" val="419552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9</a:t>
            </a:fld>
            <a:endParaRPr lang="en-US" dirty="0"/>
          </a:p>
        </p:txBody>
      </p:sp>
    </p:spTree>
    <p:extLst>
      <p:ext uri="{BB962C8B-B14F-4D97-AF65-F5344CB8AC3E}">
        <p14:creationId xmlns:p14="http://schemas.microsoft.com/office/powerpoint/2010/main" val="344903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11</a:t>
            </a:fld>
            <a:endParaRPr lang="en-US" dirty="0"/>
          </a:p>
        </p:txBody>
      </p:sp>
    </p:spTree>
    <p:extLst>
      <p:ext uri="{BB962C8B-B14F-4D97-AF65-F5344CB8AC3E}">
        <p14:creationId xmlns:p14="http://schemas.microsoft.com/office/powerpoint/2010/main" val="375399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12</a:t>
            </a:fld>
            <a:endParaRPr lang="en-US" dirty="0"/>
          </a:p>
        </p:txBody>
      </p:sp>
    </p:spTree>
    <p:extLst>
      <p:ext uri="{BB962C8B-B14F-4D97-AF65-F5344CB8AC3E}">
        <p14:creationId xmlns:p14="http://schemas.microsoft.com/office/powerpoint/2010/main" val="329502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13</a:t>
            </a:fld>
            <a:endParaRPr lang="en-US" dirty="0"/>
          </a:p>
        </p:txBody>
      </p:sp>
    </p:spTree>
    <p:extLst>
      <p:ext uri="{BB962C8B-B14F-4D97-AF65-F5344CB8AC3E}">
        <p14:creationId xmlns:p14="http://schemas.microsoft.com/office/powerpoint/2010/main" val="236848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14</a:t>
            </a:fld>
            <a:endParaRPr lang="en-US" dirty="0"/>
          </a:p>
        </p:txBody>
      </p:sp>
    </p:spTree>
    <p:extLst>
      <p:ext uri="{BB962C8B-B14F-4D97-AF65-F5344CB8AC3E}">
        <p14:creationId xmlns:p14="http://schemas.microsoft.com/office/powerpoint/2010/main" val="298218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5707" y="2130425"/>
            <a:ext cx="5810244" cy="406519"/>
          </a:xfrm>
          <a:ln>
            <a:noFill/>
          </a:ln>
        </p:spPr>
        <p:txBody>
          <a:bodyPr>
            <a:normAutofit/>
          </a:bodyPr>
          <a:lstStyle>
            <a:lvl1pPr algn="l">
              <a:defRPr sz="2600" b="1" baseline="0">
                <a:solidFill>
                  <a:srgbClr val="10335A"/>
                </a:solidFill>
                <a:latin typeface="Arial Black"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895707" y="3851910"/>
            <a:ext cx="5334480" cy="594788"/>
          </a:xfrm>
          <a:ln>
            <a:noFill/>
          </a:ln>
        </p:spPr>
        <p:txBody>
          <a:bodyPr lIns="0" tIns="0" rIns="0" bIns="0">
            <a:normAutofit/>
          </a:bodyPr>
          <a:lstStyle>
            <a:lvl1pPr marL="0" indent="0" algn="l">
              <a:buNone/>
              <a:defRPr sz="1500" baseline="0">
                <a:solidFill>
                  <a:srgbClr val="10335A"/>
                </a:solidFill>
                <a:latin typeface="Arial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at the xxx Conference, city, state (location)</a:t>
            </a:r>
          </a:p>
        </p:txBody>
      </p:sp>
      <p:cxnSp>
        <p:nvCxnSpPr>
          <p:cNvPr id="5" name="Straight Connector 4"/>
          <p:cNvCxnSpPr/>
          <p:nvPr userDrawn="1"/>
        </p:nvCxnSpPr>
        <p:spPr>
          <a:xfrm flipV="1">
            <a:off x="2895707" y="3718988"/>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V="1">
            <a:off x="2895707" y="4910663"/>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31339" y="6155267"/>
            <a:ext cx="8675593" cy="794"/>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2826956" y="2629291"/>
            <a:ext cx="5806963" cy="926295"/>
          </a:xfrm>
          <a:ln>
            <a:noFill/>
          </a:ln>
        </p:spPr>
        <p:txBody>
          <a:bodyPr>
            <a:noAutofit/>
          </a:bodyPr>
          <a:lstStyle>
            <a:lvl1pPr marL="0" indent="0">
              <a:buNone/>
              <a:defRPr sz="2600" b="0">
                <a:solidFill>
                  <a:srgbClr val="10335A"/>
                </a:solidFill>
                <a:latin typeface="Arial" pitchFamily="34" charset="0"/>
                <a:cs typeface="Arial" pitchFamily="34" charset="0"/>
              </a:defRPr>
            </a:lvl1pPr>
            <a:lvl2pPr>
              <a:defRPr sz="26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smtClean="0"/>
              <a:t>Subtitle (after colon) in this font</a:t>
            </a:r>
            <a:endParaRPr lang="en-US" dirty="0"/>
          </a:p>
        </p:txBody>
      </p:sp>
      <p:sp>
        <p:nvSpPr>
          <p:cNvPr id="22" name="Text Placeholder 21"/>
          <p:cNvSpPr>
            <a:spLocks noGrp="1"/>
          </p:cNvSpPr>
          <p:nvPr>
            <p:ph type="body" sz="quarter" idx="11" hasCustomPrompt="1"/>
          </p:nvPr>
        </p:nvSpPr>
        <p:spPr>
          <a:xfrm>
            <a:off x="2826957" y="5132388"/>
            <a:ext cx="5806963" cy="914400"/>
          </a:xfrm>
          <a:ln>
            <a:noFill/>
          </a:ln>
        </p:spPr>
        <p:txBody>
          <a:bodyPr>
            <a:normAutofit/>
          </a:bodyPr>
          <a:lstStyle>
            <a:lvl1pPr>
              <a:spcBef>
                <a:spcPct val="20000"/>
              </a:spcBef>
              <a:buNone/>
              <a:defRPr sz="1600">
                <a:solidFill>
                  <a:srgbClr val="10335A"/>
                </a:solidFill>
                <a:latin typeface="Arial" pitchFamily="34" charset="0"/>
                <a:cs typeface="Arial" pitchFamily="34" charset="0"/>
              </a:defRPr>
            </a:lvl1pPr>
          </a:lstStyle>
          <a:p>
            <a:pPr lvl="0">
              <a:spcBef>
                <a:spcPct val="20000"/>
              </a:spcBef>
            </a:pPr>
            <a:r>
              <a:rPr kumimoji="0" lang="en-US" sz="1600" u="none" strike="noStrike" kern="1200" cap="none" spc="0" normalizeH="0" baseline="0" noProof="0" dirty="0" smtClean="0">
                <a:ln>
                  <a:noFill/>
                </a:ln>
                <a:solidFill>
                  <a:schemeClr val="tx1"/>
                </a:solidFill>
                <a:effectLst/>
                <a:uLnTx/>
                <a:uFillTx/>
                <a:latin typeface="Arial"/>
                <a:ea typeface="+mn-ea"/>
                <a:cs typeface="Arial"/>
              </a:rPr>
              <a:t>Author • Author</a:t>
            </a:r>
            <a:r>
              <a:rPr lang="en-US" sz="1600" dirty="0" smtClean="0">
                <a:latin typeface="Arial"/>
                <a:cs typeface="Arial"/>
              </a:rPr>
              <a:t>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a:p>
            <a:pPr lvl="0">
              <a:spcBef>
                <a:spcPct val="20000"/>
              </a:spcBef>
            </a:pPr>
            <a:r>
              <a:rPr lang="en-US" sz="1600" dirty="0" smtClean="0">
                <a:latin typeface="Arial"/>
                <a:cs typeface="Arial"/>
              </a:rPr>
              <a:t>Author • Author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Text Placeholder 15"/>
          <p:cNvSpPr>
            <a:spLocks noGrp="1"/>
          </p:cNvSpPr>
          <p:nvPr>
            <p:ph type="body" sz="quarter" idx="12" hasCustomPrompt="1"/>
          </p:nvPr>
        </p:nvSpPr>
        <p:spPr>
          <a:xfrm>
            <a:off x="2826957" y="4610100"/>
            <a:ext cx="5334480" cy="335598"/>
          </a:xfrm>
          <a:ln>
            <a:noFill/>
          </a:ln>
        </p:spPr>
        <p:txBody>
          <a:bodyPr>
            <a:normAutofit/>
          </a:bodyPr>
          <a:lstStyle>
            <a:lvl1pPr>
              <a:buNone/>
              <a:defRPr sz="1500" baseline="0">
                <a:solidFill>
                  <a:srgbClr val="10335A"/>
                </a:solidFill>
                <a:latin typeface="Arial Black" pitchFamily="34" charset="0"/>
              </a:defRPr>
            </a:lvl1pPr>
          </a:lstStyle>
          <a:p>
            <a:pPr lvl="0"/>
            <a:r>
              <a:rPr lang="en-US" dirty="0" smtClean="0"/>
              <a:t>Enter conference date</a:t>
            </a:r>
          </a:p>
        </p:txBody>
      </p:sp>
      <p:pic>
        <p:nvPicPr>
          <p:cNvPr id="14"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43840" y="207437"/>
            <a:ext cx="1764430" cy="584242"/>
          </a:xfrm>
          <a:prstGeom prst="rect">
            <a:avLst/>
          </a:prstGeom>
          <a:noFill/>
        </p:spPr>
      </p:pic>
      <p:cxnSp>
        <p:nvCxnSpPr>
          <p:cNvPr id="15" name="Straight Connector 14"/>
          <p:cNvCxnSpPr/>
          <p:nvPr/>
        </p:nvCxnSpPr>
        <p:spPr>
          <a:xfrm flipV="1">
            <a:off x="231339" y="924449"/>
            <a:ext cx="8675593" cy="794"/>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2895707" y="3718988"/>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2895707" y="4910663"/>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231339" y="6155267"/>
            <a:ext cx="8675593" cy="794"/>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43840" y="207437"/>
            <a:ext cx="1764430" cy="584242"/>
          </a:xfrm>
          <a:prstGeom prst="rect">
            <a:avLst/>
          </a:prstGeom>
          <a:noFill/>
        </p:spPr>
      </p:pic>
      <p:cxnSp>
        <p:nvCxnSpPr>
          <p:cNvPr id="25" name="Straight Connector 24"/>
          <p:cNvCxnSpPr/>
          <p:nvPr userDrawn="1"/>
        </p:nvCxnSpPr>
        <p:spPr>
          <a:xfrm flipV="1">
            <a:off x="231339" y="924449"/>
            <a:ext cx="8675593" cy="794"/>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429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0335A"/>
                </a:solidFill>
              </a:defRPr>
            </a:lvl1pPr>
          </a:lstStyle>
          <a:p>
            <a:r>
              <a:rPr lang="en-US" smtClean="0"/>
              <a:t>Click to edit Master title style</a:t>
            </a:r>
            <a:endParaRPr lang="en-US" dirty="0"/>
          </a:p>
        </p:txBody>
      </p:sp>
      <p:sp>
        <p:nvSpPr>
          <p:cNvPr id="5" name="TextBox 4"/>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12" name="Text Placeholder 11"/>
          <p:cNvSpPr>
            <a:spLocks noGrp="1"/>
          </p:cNvSpPr>
          <p:nvPr>
            <p:ph type="body" sz="quarter" idx="11"/>
          </p:nvPr>
        </p:nvSpPr>
        <p:spPr>
          <a:xfrm>
            <a:off x="457200" y="1173480"/>
            <a:ext cx="8229599" cy="4846320"/>
          </a:xfrm>
          <a:ln>
            <a:noFill/>
          </a:ln>
        </p:spPr>
        <p:txBody>
          <a:bodyPr/>
          <a:lstStyle>
            <a:lvl1pPr marL="228600" indent="-228600">
              <a:spcBef>
                <a:spcPts val="1000"/>
              </a:spcBef>
              <a:spcAft>
                <a:spcPts val="600"/>
              </a:spcAft>
              <a:buClr>
                <a:srgbClr val="10335A"/>
              </a:buClr>
              <a:buSzPct val="115000"/>
              <a:defRPr sz="2400" b="1">
                <a:solidFill>
                  <a:srgbClr val="10335A"/>
                </a:solidFill>
                <a:latin typeface="Arial Bold" pitchFamily="34" charset="0"/>
                <a:cs typeface="Arial Bold" pitchFamily="34" charset="0"/>
              </a:defRPr>
            </a:lvl1pPr>
            <a:lvl2pPr marL="457200" indent="-228600">
              <a:spcBef>
                <a:spcPts val="300"/>
              </a:spcBef>
              <a:spcAft>
                <a:spcPts val="300"/>
              </a:spcAft>
              <a:buClr>
                <a:srgbClr val="10335A"/>
              </a:buClr>
              <a:defRPr sz="2000" b="1">
                <a:solidFill>
                  <a:srgbClr val="10335A"/>
                </a:solidFill>
                <a:latin typeface="Arial Bold" pitchFamily="34" charset="0"/>
                <a:cs typeface="Arial Bold" pitchFamily="34" charset="0"/>
              </a:defRPr>
            </a:lvl2pPr>
            <a:lvl3pPr marL="685800" indent="-228600">
              <a:spcBef>
                <a:spcPts val="300"/>
              </a:spcBef>
              <a:buClr>
                <a:srgbClr val="10335A"/>
              </a:buClr>
              <a:defRPr sz="1800">
                <a:solidFill>
                  <a:srgbClr val="10335A"/>
                </a:solidFill>
              </a:defRPr>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pic>
        <p:nvPicPr>
          <p:cNvPr id="6"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1" y="6270041"/>
            <a:ext cx="1380760" cy="457200"/>
          </a:xfrm>
          <a:prstGeom prst="rect">
            <a:avLst/>
          </a:prstGeom>
          <a:noFill/>
        </p:spPr>
      </p:pic>
      <p:sp>
        <p:nvSpPr>
          <p:cNvPr id="7" name="TextBox 6"/>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Tree>
    <p:extLst>
      <p:ext uri="{BB962C8B-B14F-4D97-AF65-F5344CB8AC3E}">
        <p14:creationId xmlns:p14="http://schemas.microsoft.com/office/powerpoint/2010/main" val="1217968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8"/>
            <a:ext cx="7772400" cy="1500187"/>
          </a:xfrm>
        </p:spPr>
        <p:txBody>
          <a:bodyPr anchor="ctr">
            <a:normAutofit/>
          </a:bodyPr>
          <a:lstStyle>
            <a:lvl1pPr marL="0" indent="0" algn="ctr">
              <a:buNone/>
              <a:defRPr sz="2800" baseline="0">
                <a:solidFill>
                  <a:srgbClr val="10335A"/>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Slide</a:t>
            </a:r>
          </a:p>
        </p:txBody>
      </p:sp>
      <p:sp>
        <p:nvSpPr>
          <p:cNvPr id="5" name="TextBox 4"/>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7"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6" name="TextBox 5"/>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8"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extLst>
      <p:ext uri="{BB962C8B-B14F-4D97-AF65-F5344CB8AC3E}">
        <p14:creationId xmlns:p14="http://schemas.microsoft.com/office/powerpoint/2010/main" val="198802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rgbClr val="10335A"/>
                </a:solidFill>
              </a:defRPr>
            </a:lvl1pPr>
          </a:lstStyle>
          <a:p>
            <a:r>
              <a:rPr lang="en-US" dirty="0" smtClean="0"/>
              <a:t>Table Title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8"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400" baseline="0">
                <a:solidFill>
                  <a:srgbClr val="10335A"/>
                </a:solidFill>
              </a:defRPr>
            </a:lvl1pPr>
            <a:lvl2pPr>
              <a:defRPr sz="1200"/>
            </a:lvl2pPr>
            <a:lvl3pPr>
              <a:defRPr sz="1200"/>
            </a:lvl3pPr>
            <a:lvl4pPr>
              <a:defRPr sz="1200"/>
            </a:lvl4pPr>
            <a:lvl5pPr>
              <a:defRPr sz="1200"/>
            </a:lvl5pPr>
          </a:lstStyle>
          <a:p>
            <a:pPr lvl="0"/>
            <a:r>
              <a:rPr lang="en-US" dirty="0" smtClean="0"/>
              <a:t>Add Source and Notes here.</a:t>
            </a:r>
          </a:p>
        </p:txBody>
      </p:sp>
      <p:sp>
        <p:nvSpPr>
          <p:cNvPr id="10" name="Table Placeholder 9"/>
          <p:cNvSpPr>
            <a:spLocks noGrp="1"/>
          </p:cNvSpPr>
          <p:nvPr>
            <p:ph type="tbl" sz="quarter" idx="11"/>
          </p:nvPr>
        </p:nvSpPr>
        <p:spPr>
          <a:xfrm>
            <a:off x="354983" y="1045029"/>
            <a:ext cx="8443782" cy="4105469"/>
          </a:xfrm>
        </p:spPr>
        <p:txBody>
          <a:bodyPr/>
          <a:lstStyle>
            <a:lvl1pPr>
              <a:buNone/>
              <a:defRPr>
                <a:solidFill>
                  <a:srgbClr val="10335A"/>
                </a:solidFill>
              </a:defRPr>
            </a:lvl1pPr>
          </a:lstStyle>
          <a:p>
            <a:r>
              <a:rPr lang="en-US" dirty="0" smtClean="0"/>
              <a:t>Click icon to add table</a:t>
            </a:r>
            <a:endParaRPr lang="en-US" dirty="0"/>
          </a:p>
        </p:txBody>
      </p:sp>
      <p:pic>
        <p:nvPicPr>
          <p:cNvPr id="9"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7" name="TextBox 6"/>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11"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extLst>
      <p:ext uri="{BB962C8B-B14F-4D97-AF65-F5344CB8AC3E}">
        <p14:creationId xmlns:p14="http://schemas.microsoft.com/office/powerpoint/2010/main" val="33751055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or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rgbClr val="10335A"/>
                </a:solidFill>
              </a:defRPr>
            </a:lvl1pPr>
          </a:lstStyle>
          <a:p>
            <a:r>
              <a:rPr lang="en-US" dirty="0" smtClean="0"/>
              <a:t>Figure or Chart Title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5" name="Text Placeholder 7"/>
          <p:cNvSpPr>
            <a:spLocks noGrp="1"/>
          </p:cNvSpPr>
          <p:nvPr>
            <p:ph type="body" sz="quarter" idx="10"/>
          </p:nvPr>
        </p:nvSpPr>
        <p:spPr>
          <a:xfrm>
            <a:off x="354983" y="5272161"/>
            <a:ext cx="8443782" cy="914400"/>
          </a:xfrm>
        </p:spPr>
        <p:txBody>
          <a:bodyPr>
            <a:noAutofit/>
          </a:bodyPr>
          <a:lstStyle>
            <a:lvl1pPr marL="709613" indent="-1074738">
              <a:buNone/>
              <a:defRPr sz="1400" baseline="0">
                <a:solidFill>
                  <a:srgbClr val="10335A"/>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7" name="Chart Placeholder 6"/>
          <p:cNvSpPr>
            <a:spLocks noGrp="1"/>
          </p:cNvSpPr>
          <p:nvPr>
            <p:ph type="chart" sz="quarter" idx="11"/>
          </p:nvPr>
        </p:nvSpPr>
        <p:spPr>
          <a:xfrm>
            <a:off x="354983" y="1035698"/>
            <a:ext cx="8443782" cy="4124131"/>
          </a:xfrm>
          <a:prstGeom prst="roundRect">
            <a:avLst>
              <a:gd name="adj" fmla="val 0"/>
            </a:avLst>
          </a:prstGeom>
        </p:spPr>
        <p:txBody>
          <a:bodyPr/>
          <a:lstStyle>
            <a:lvl1pPr>
              <a:buNone/>
              <a:defRPr>
                <a:solidFill>
                  <a:srgbClr val="10335A"/>
                </a:solidFill>
              </a:defRPr>
            </a:lvl1pPr>
          </a:lstStyle>
          <a:p>
            <a:r>
              <a:rPr lang="en-US" dirty="0" smtClean="0"/>
              <a:t>Click icon to add chart</a:t>
            </a:r>
            <a:endParaRPr lang="en-US" dirty="0"/>
          </a:p>
        </p:txBody>
      </p:sp>
      <p:pic>
        <p:nvPicPr>
          <p:cNvPr id="9"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8" name="TextBox 7"/>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10"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extLst>
      <p:ext uri="{BB962C8B-B14F-4D97-AF65-F5344CB8AC3E}">
        <p14:creationId xmlns:p14="http://schemas.microsoft.com/office/powerpoint/2010/main" val="2655450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0335A"/>
                </a:solidFill>
              </a:defRPr>
            </a:lvl1pPr>
          </a:lstStyle>
          <a:p>
            <a:r>
              <a:rPr lang="en-US" smtClean="0"/>
              <a:t>Click to edit Master title style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6"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7"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extLst>
      <p:ext uri="{BB962C8B-B14F-4D97-AF65-F5344CB8AC3E}">
        <p14:creationId xmlns:p14="http://schemas.microsoft.com/office/powerpoint/2010/main" val="461346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9"/>
            <a:ext cx="7772400" cy="1500187"/>
          </a:xfrm>
        </p:spPr>
        <p:txBody>
          <a:bodyPr anchor="ctr">
            <a:normAutofit/>
          </a:bodyPr>
          <a:lstStyle>
            <a:lvl1pPr marL="0" indent="0" algn="ctr">
              <a:buNone/>
              <a:defRPr sz="2100" baseline="0">
                <a:solidFill>
                  <a:srgbClr val="10335A"/>
                </a:solidFill>
                <a:latin typeface="Arial Black"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Section Slide</a:t>
            </a:r>
          </a:p>
        </p:txBody>
      </p:sp>
      <p:sp>
        <p:nvSpPr>
          <p:cNvPr id="5" name="TextBox 4"/>
          <p:cNvSpPr txBox="1"/>
          <p:nvPr/>
        </p:nvSpPr>
        <p:spPr>
          <a:xfrm>
            <a:off x="4137660" y="6377941"/>
            <a:ext cx="914400" cy="342900"/>
          </a:xfrm>
          <a:prstGeom prst="rect">
            <a:avLst/>
          </a:prstGeom>
        </p:spPr>
        <p:txBody>
          <a:bodyPr vert="horz" wrap="none" lIns="68580" tIns="34290" rIns="68580" bIns="34290" rtlCol="0" anchor="t">
            <a:normAutofit/>
          </a:bodyPr>
          <a:lstStyle/>
          <a:p>
            <a:pPr algn="ctr">
              <a:spcBef>
                <a:spcPct val="20000"/>
              </a:spcBef>
            </a:pPr>
            <a:fld id="{9A1C2BF7-17A1-4718-8BD8-563E813054B3}" type="slidenum">
              <a:rPr lang="en-US" sz="900" b="0" smtClean="0">
                <a:solidFill>
                  <a:srgbClr val="10335A"/>
                </a:solidFill>
                <a:latin typeface="+mn-lt"/>
                <a:cs typeface="Arial Black"/>
              </a:rPr>
              <a:pPr algn="ctr">
                <a:spcBef>
                  <a:spcPct val="20000"/>
                </a:spcBef>
              </a:pPr>
              <a:t>‹#›</a:t>
            </a:fld>
            <a:endParaRPr lang="en-US" sz="900" b="0" dirty="0">
              <a:solidFill>
                <a:srgbClr val="10335A"/>
              </a:solidFill>
              <a:latin typeface="+mn-lt"/>
              <a:cs typeface="Arial Black"/>
            </a:endParaRPr>
          </a:p>
        </p:txBody>
      </p:sp>
      <p:sp>
        <p:nvSpPr>
          <p:cNvPr id="6" name="TextBox 5"/>
          <p:cNvSpPr txBox="1"/>
          <p:nvPr userDrawn="1"/>
        </p:nvSpPr>
        <p:spPr>
          <a:xfrm>
            <a:off x="4137660" y="6377941"/>
            <a:ext cx="914400" cy="342900"/>
          </a:xfrm>
          <a:prstGeom prst="rect">
            <a:avLst/>
          </a:prstGeom>
        </p:spPr>
        <p:txBody>
          <a:bodyPr vert="horz" wrap="none" lIns="68580" tIns="34290" rIns="68580" bIns="34290" rtlCol="0" anchor="t">
            <a:normAutofit/>
          </a:bodyPr>
          <a:lstStyle/>
          <a:p>
            <a:pPr algn="ctr">
              <a:spcBef>
                <a:spcPct val="20000"/>
              </a:spcBef>
            </a:pPr>
            <a:fld id="{9A1C2BF7-17A1-4718-8BD8-563E813054B3}" type="slidenum">
              <a:rPr lang="en-US" sz="900" b="0" smtClean="0">
                <a:solidFill>
                  <a:srgbClr val="10335A"/>
                </a:solidFill>
                <a:latin typeface="+mn-lt"/>
                <a:cs typeface="Arial Black"/>
              </a:rPr>
              <a:pPr algn="ctr">
                <a:spcBef>
                  <a:spcPct val="20000"/>
                </a:spcBef>
              </a:pPr>
              <a:t>‹#›</a:t>
            </a:fld>
            <a:endParaRPr lang="en-US" sz="900" b="0" dirty="0">
              <a:solidFill>
                <a:srgbClr val="10335A"/>
              </a:solidFill>
              <a:latin typeface="+mn-lt"/>
              <a:cs typeface="Arial Black"/>
            </a:endParaRPr>
          </a:p>
        </p:txBody>
      </p:sp>
      <p:pic>
        <p:nvPicPr>
          <p:cNvPr id="9" name="Picture 2" descr="N:\Corporate\Communications\Images\logos\_Mathematica Policy Research Logo\Mathematica-logo-RGB.png"/>
          <p:cNvPicPr>
            <a:picLocks noChangeArrowheads="1"/>
          </p:cNvPicPr>
          <p:nvPr userDrawn="1"/>
        </p:nvPicPr>
        <p:blipFill>
          <a:blip r:embed="rId2"/>
          <a:srcRect/>
          <a:stretch>
            <a:fillRect/>
          </a:stretch>
        </p:blipFill>
        <p:spPr bwMode="auto">
          <a:xfrm>
            <a:off x="236451" y="6156624"/>
            <a:ext cx="1380744" cy="609600"/>
          </a:xfrm>
          <a:prstGeom prst="rect">
            <a:avLst/>
          </a:prstGeom>
          <a:noFill/>
        </p:spPr>
      </p:pic>
      <p:cxnSp>
        <p:nvCxnSpPr>
          <p:cNvPr id="11" name="Straight Connector 10"/>
          <p:cNvCxnSpPr/>
          <p:nvPr userDrawn="1"/>
        </p:nvCxnSpPr>
        <p:spPr>
          <a:xfrm>
            <a:off x="0" y="6019800"/>
            <a:ext cx="9144000" cy="0"/>
          </a:xfrm>
          <a:prstGeom prst="line">
            <a:avLst/>
          </a:prstGeom>
          <a:ln w="127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37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120" y="274638"/>
            <a:ext cx="8674812" cy="648223"/>
          </a:xfrm>
          <a:prstGeom prst="rect">
            <a:avLst/>
          </a:prstGeom>
          <a:ln>
            <a:noFill/>
          </a:ln>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7686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232120" y="922861"/>
            <a:ext cx="8674812" cy="1588"/>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2120" y="6149338"/>
            <a:ext cx="8674812" cy="1588"/>
          </a:xfrm>
          <a:prstGeom prst="line">
            <a:avLst/>
          </a:prstGeom>
          <a:ln w="127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68011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ftr="0" dt="0"/>
  <p:txStyles>
    <p:titleStyle>
      <a:lvl1pPr algn="ctr" defTabSz="457200" rtl="0" eaLnBrk="1" latinLnBrk="0" hangingPunct="1">
        <a:spcBef>
          <a:spcPct val="0"/>
        </a:spcBef>
        <a:buNone/>
        <a:defRPr sz="2800" kern="1200">
          <a:solidFill>
            <a:srgbClr val="10335A"/>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Chandler@Mathematica-mpr.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707" y="2438789"/>
            <a:ext cx="5810244" cy="406519"/>
          </a:xfrm>
        </p:spPr>
        <p:txBody>
          <a:bodyPr>
            <a:noAutofit/>
          </a:bodyPr>
          <a:lstStyle/>
          <a:p>
            <a:pPr lvl="0"/>
            <a:r>
              <a:rPr lang="en-US" sz="2400" dirty="0"/>
              <a:t>A Feasibility Study of Recruiting and Maintaining a Web Panel of People with Disabilities</a:t>
            </a:r>
          </a:p>
        </p:txBody>
      </p:sp>
      <p:sp>
        <p:nvSpPr>
          <p:cNvPr id="3" name="Subtitle 2"/>
          <p:cNvSpPr>
            <a:spLocks noGrp="1"/>
          </p:cNvSpPr>
          <p:nvPr>
            <p:ph type="subTitle" idx="1"/>
          </p:nvPr>
        </p:nvSpPr>
        <p:spPr/>
        <p:txBody>
          <a:bodyPr>
            <a:normAutofit fontScale="92500" lnSpcReduction="20000"/>
          </a:bodyPr>
          <a:lstStyle/>
          <a:p>
            <a:r>
              <a:rPr lang="en-US" dirty="0" smtClean="0"/>
              <a:t>Presentation at </a:t>
            </a:r>
            <a:r>
              <a:rPr lang="en-US" dirty="0" err="1" smtClean="0"/>
              <a:t>StatsRRTC</a:t>
            </a:r>
            <a:r>
              <a:rPr lang="en-US" dirty="0" smtClean="0"/>
              <a:t> State of the Science Conference</a:t>
            </a:r>
            <a:endParaRPr lang="en-US" dirty="0" smtClean="0"/>
          </a:p>
          <a:p>
            <a:r>
              <a:rPr lang="en-US" dirty="0" smtClean="0"/>
              <a:t>Washington, DC</a:t>
            </a:r>
          </a:p>
        </p:txBody>
      </p:sp>
      <p:sp>
        <p:nvSpPr>
          <p:cNvPr id="5" name="Text Placeholder 4"/>
          <p:cNvSpPr>
            <a:spLocks noGrp="1"/>
          </p:cNvSpPr>
          <p:nvPr>
            <p:ph type="body" sz="quarter" idx="11"/>
          </p:nvPr>
        </p:nvSpPr>
        <p:spPr/>
        <p:txBody>
          <a:bodyPr/>
          <a:lstStyle/>
          <a:p>
            <a:pPr lvl="0"/>
            <a:r>
              <a:rPr lang="en-US" b="1" dirty="0" smtClean="0"/>
              <a:t>Jesse Chandler</a:t>
            </a:r>
            <a:endParaRPr lang="en-US" b="1" dirty="0"/>
          </a:p>
        </p:txBody>
      </p:sp>
      <p:sp>
        <p:nvSpPr>
          <p:cNvPr id="6" name="Text Placeholder 5"/>
          <p:cNvSpPr>
            <a:spLocks noGrp="1"/>
          </p:cNvSpPr>
          <p:nvPr>
            <p:ph type="body" sz="quarter" idx="12"/>
          </p:nvPr>
        </p:nvSpPr>
        <p:spPr/>
        <p:txBody>
          <a:bodyPr/>
          <a:lstStyle/>
          <a:p>
            <a:r>
              <a:rPr lang="en-US" dirty="0" smtClean="0"/>
              <a:t>February 13,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Fielding</a:t>
            </a:r>
            <a:endParaRPr lang="en-US" dirty="0"/>
          </a:p>
        </p:txBody>
      </p:sp>
      <p:sp>
        <p:nvSpPr>
          <p:cNvPr id="3" name="Text Placeholder 2"/>
          <p:cNvSpPr>
            <a:spLocks noGrp="1"/>
          </p:cNvSpPr>
          <p:nvPr>
            <p:ph type="body" sz="quarter" idx="11"/>
          </p:nvPr>
        </p:nvSpPr>
        <p:spPr/>
        <p:txBody>
          <a:bodyPr>
            <a:normAutofit/>
          </a:bodyPr>
          <a:lstStyle/>
          <a:p>
            <a:r>
              <a:rPr lang="en-US" dirty="0" smtClean="0"/>
              <a:t>Each wave was released with 2 email reminders</a:t>
            </a:r>
          </a:p>
          <a:p>
            <a:r>
              <a:rPr lang="en-US" dirty="0" smtClean="0"/>
              <a:t>1-2 reminder calls per week</a:t>
            </a:r>
          </a:p>
          <a:p>
            <a:r>
              <a:rPr lang="en-US" dirty="0" smtClean="0"/>
              <a:t>Moved to phone after 4 weeks (called up to 6 times)</a:t>
            </a:r>
          </a:p>
          <a:p>
            <a:r>
              <a:rPr lang="en-US" dirty="0" smtClean="0"/>
              <a:t>In Wave 1, the “no access” </a:t>
            </a:r>
            <a:r>
              <a:rPr lang="en-US" dirty="0"/>
              <a:t>sample required substantially more contact</a:t>
            </a:r>
          </a:p>
          <a:p>
            <a:pPr lvl="1"/>
            <a:r>
              <a:rPr lang="en-US" dirty="0"/>
              <a:t>Verify that tablet was received</a:t>
            </a:r>
          </a:p>
          <a:p>
            <a:pPr lvl="1"/>
            <a:r>
              <a:rPr lang="en-US" dirty="0" smtClean="0"/>
              <a:t>Create an email account</a:t>
            </a:r>
            <a:endParaRPr lang="en-US" dirty="0"/>
          </a:p>
          <a:p>
            <a:pPr lvl="1"/>
            <a:r>
              <a:rPr lang="en-US" dirty="0" smtClean="0"/>
              <a:t>Collect </a:t>
            </a:r>
            <a:r>
              <a:rPr lang="en-US" dirty="0"/>
              <a:t>email account </a:t>
            </a:r>
            <a:r>
              <a:rPr lang="en-US" dirty="0" smtClean="0"/>
              <a:t>information</a:t>
            </a:r>
            <a:endParaRPr lang="en-US" dirty="0"/>
          </a:p>
        </p:txBody>
      </p:sp>
    </p:spTree>
    <p:extLst>
      <p:ext uri="{BB962C8B-B14F-4D97-AF65-F5344CB8AC3E}">
        <p14:creationId xmlns:p14="http://schemas.microsoft.com/office/powerpoint/2010/main" val="19639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Rates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5040568"/>
              </p:ext>
            </p:extLst>
          </p:nvPr>
        </p:nvGraphicFramePr>
        <p:xfrm>
          <a:off x="551830" y="1520940"/>
          <a:ext cx="8035392" cy="2524290"/>
        </p:xfrm>
        <a:graphic>
          <a:graphicData uri="http://schemas.openxmlformats.org/drawingml/2006/table">
            <a:tbl>
              <a:tblPr firstRow="1" firstCol="1" bandRow="1">
                <a:tableStyleId>{5C22544A-7EE6-4342-B048-85BDC9FD1C3A}</a:tableStyleId>
              </a:tblPr>
              <a:tblGrid>
                <a:gridCol w="556104"/>
                <a:gridCol w="1865568"/>
                <a:gridCol w="1871240"/>
                <a:gridCol w="1871240"/>
                <a:gridCol w="1871240"/>
              </a:tblGrid>
              <a:tr h="504858">
                <a:tc>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 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r>
              <a:tr h="504858">
                <a:tc rowSpan="4">
                  <a:txBody>
                    <a:bodyPr/>
                    <a:lstStyle/>
                    <a:p>
                      <a:pPr marL="0" marR="0" algn="ctr">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a:t>
                      </a:r>
                      <a:r>
                        <a:rPr lang="en-US" sz="1800" baseline="0" dirty="0" smtClean="0">
                          <a:effectLst/>
                          <a:latin typeface="+mn-lt"/>
                          <a:ea typeface="Calibri" panose="020F0502020204030204" pitchFamily="34" charset="0"/>
                          <a:cs typeface="Times New Roman" panose="02020603050405020304" pitchFamily="18" charset="0"/>
                        </a:rPr>
                        <a:t> 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vert="vert270" anchor="ctr">
                    <a:solidFill>
                      <a:srgbClr val="E61D35"/>
                    </a:solidFill>
                  </a:tcPr>
                </a:tc>
                <a:tc>
                  <a:txBody>
                    <a:bodyPr/>
                    <a:lstStyle/>
                    <a:p>
                      <a:pPr marL="0" marR="0">
                        <a:lnSpc>
                          <a:spcPct val="107000"/>
                        </a:lnSpc>
                        <a:spcBef>
                          <a:spcPts val="0"/>
                        </a:spcBef>
                        <a:spcAft>
                          <a:spcPts val="800"/>
                        </a:spcAft>
                      </a:pPr>
                      <a:r>
                        <a:rPr lang="en-US" sz="1800" dirty="0">
                          <a:solidFill>
                            <a:schemeClr val="bg1"/>
                          </a:solidFill>
                          <a:effectLst/>
                          <a:latin typeface="+mn-lt"/>
                        </a:rPr>
                        <a:t>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E61D35"/>
                    </a:solidFill>
                  </a:tcPr>
                </a:tc>
                <a:tc>
                  <a:txBody>
                    <a:bodyPr/>
                    <a:lstStyle/>
                    <a:p>
                      <a:pPr marL="0" marR="0" algn="ctr">
                        <a:lnSpc>
                          <a:spcPct val="107000"/>
                        </a:lnSpc>
                        <a:spcBef>
                          <a:spcPts val="0"/>
                        </a:spcBef>
                        <a:spcAft>
                          <a:spcPts val="800"/>
                        </a:spcAft>
                      </a:pPr>
                      <a:r>
                        <a:rPr lang="en-US" sz="1800" b="1" dirty="0" smtClean="0">
                          <a:solidFill>
                            <a:schemeClr val="bg1"/>
                          </a:solidFill>
                          <a:effectLst/>
                          <a:latin typeface="+mn-lt"/>
                        </a:rPr>
                        <a:t>Web</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solidFill>
                            <a:schemeClr val="bg1"/>
                          </a:solidFill>
                          <a:effectLst/>
                          <a:latin typeface="+mn-lt"/>
                        </a:rPr>
                        <a:t>Phone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solidFill>
                            <a:schemeClr val="bg1"/>
                          </a:solidFill>
                          <a:effectLst/>
                          <a:latin typeface="+mn-lt"/>
                          <a:ea typeface="Calibri" panose="020F0502020204030204" pitchFamily="34" charset="0"/>
                          <a:cs typeface="Times New Roman" panose="02020603050405020304" pitchFamily="18" charset="0"/>
                        </a:rPr>
                        <a:t>Non-Response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r>
              <a:tr h="504858">
                <a:tc v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1200"/>
                        </a:spcBef>
                        <a:spcAft>
                          <a:spcPts val="1200"/>
                        </a:spcAft>
                      </a:pPr>
                      <a:r>
                        <a:rPr lang="en-US" sz="1800" b="1" dirty="0" smtClean="0">
                          <a:solidFill>
                            <a:schemeClr val="bg1"/>
                          </a:solidFill>
                          <a:effectLst/>
                          <a:latin typeface="+mn-lt"/>
                        </a:rPr>
                        <a:t>Web</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62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12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16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r>
              <a:tr h="504858">
                <a:tc v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1200"/>
                        </a:spcBef>
                        <a:spcAft>
                          <a:spcPts val="1200"/>
                        </a:spcAft>
                      </a:pPr>
                      <a:r>
                        <a:rPr lang="en-US" sz="1800" b="1" dirty="0" smtClean="0">
                          <a:solidFill>
                            <a:schemeClr val="bg1"/>
                          </a:solidFill>
                          <a:effectLst/>
                          <a:latin typeface="+mn-lt"/>
                        </a:rPr>
                        <a:t>Phone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26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25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r>
              <a:tr h="504858">
                <a:tc v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1200"/>
                        </a:spcBef>
                        <a:spcAft>
                          <a:spcPts val="1200"/>
                        </a:spcAft>
                      </a:pPr>
                      <a:r>
                        <a:rPr lang="en-US" sz="1800" b="1" dirty="0" smtClean="0">
                          <a:solidFill>
                            <a:schemeClr val="bg1"/>
                          </a:solidFill>
                          <a:effectLst/>
                          <a:latin typeface="+mn-lt"/>
                          <a:ea typeface="Calibri" panose="020F0502020204030204" pitchFamily="34" charset="0"/>
                          <a:cs typeface="Times New Roman" panose="02020603050405020304" pitchFamily="18" charset="0"/>
                        </a:rPr>
                        <a:t>Non-Response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13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53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64769521"/>
              </p:ext>
            </p:extLst>
          </p:nvPr>
        </p:nvGraphicFramePr>
        <p:xfrm>
          <a:off x="551830" y="1520940"/>
          <a:ext cx="8035392" cy="2520414"/>
        </p:xfrm>
        <a:graphic>
          <a:graphicData uri="http://schemas.openxmlformats.org/drawingml/2006/table">
            <a:tbl>
              <a:tblPr firstRow="1" firstCol="1" bandRow="1">
                <a:tableStyleId>{5C22544A-7EE6-4342-B048-85BDC9FD1C3A}</a:tableStyleId>
              </a:tblPr>
              <a:tblGrid>
                <a:gridCol w="556104"/>
                <a:gridCol w="1865568"/>
                <a:gridCol w="3742480"/>
                <a:gridCol w="1871240"/>
              </a:tblGrid>
              <a:tr h="504858">
                <a:tc>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 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r>
              <a:tr h="504858">
                <a:tc rowSpan="3">
                  <a:txBody>
                    <a:bodyPr/>
                    <a:lstStyle/>
                    <a:p>
                      <a:pPr marL="0" marR="0" algn="ctr">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a:t>
                      </a:r>
                      <a:r>
                        <a:rPr lang="en-US" sz="1800" baseline="0" dirty="0" smtClean="0">
                          <a:effectLst/>
                          <a:latin typeface="+mn-lt"/>
                          <a:ea typeface="Calibri" panose="020F0502020204030204" pitchFamily="34" charset="0"/>
                          <a:cs typeface="Times New Roman" panose="02020603050405020304" pitchFamily="18" charset="0"/>
                        </a:rPr>
                        <a:t> 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vert="vert270" anchor="ctr">
                    <a:solidFill>
                      <a:srgbClr val="E61D35"/>
                    </a:solidFill>
                  </a:tcPr>
                </a:tc>
                <a:tc>
                  <a:txBody>
                    <a:bodyPr/>
                    <a:lstStyle/>
                    <a:p>
                      <a:pPr marL="0" marR="0">
                        <a:lnSpc>
                          <a:spcPct val="107000"/>
                        </a:lnSpc>
                        <a:spcBef>
                          <a:spcPts val="0"/>
                        </a:spcBef>
                        <a:spcAft>
                          <a:spcPts val="800"/>
                        </a:spcAft>
                      </a:pPr>
                      <a:r>
                        <a:rPr lang="en-US" sz="1800" dirty="0">
                          <a:solidFill>
                            <a:schemeClr val="bg1"/>
                          </a:solidFill>
                          <a:effectLst/>
                          <a:latin typeface="+mn-lt"/>
                        </a:rPr>
                        <a:t>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E61D35"/>
                    </a:solidFill>
                  </a:tcPr>
                </a:tc>
                <a:tc>
                  <a:txBody>
                    <a:bodyPr/>
                    <a:lstStyle/>
                    <a:p>
                      <a:pPr marL="0" marR="0" algn="ctr">
                        <a:lnSpc>
                          <a:spcPct val="107000"/>
                        </a:lnSpc>
                        <a:spcBef>
                          <a:spcPts val="0"/>
                        </a:spcBef>
                        <a:spcAft>
                          <a:spcPts val="800"/>
                        </a:spcAft>
                      </a:pPr>
                      <a:r>
                        <a:rPr lang="en-US" sz="1800" b="1" dirty="0" smtClean="0">
                          <a:solidFill>
                            <a:schemeClr val="bg1"/>
                          </a:solidFill>
                          <a:effectLst/>
                          <a:latin typeface="+mn-lt"/>
                        </a:rPr>
                        <a:t>Complete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solidFill>
                            <a:schemeClr val="bg1"/>
                          </a:solidFill>
                          <a:effectLst/>
                          <a:latin typeface="+mn-lt"/>
                          <a:ea typeface="Calibri" panose="020F0502020204030204" pitchFamily="34" charset="0"/>
                          <a:cs typeface="Times New Roman" panose="02020603050405020304" pitchFamily="18" charset="0"/>
                        </a:rPr>
                        <a:t>Nonresponse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r>
              <a:tr h="1005840">
                <a:tc v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1200"/>
                        </a:spcBef>
                        <a:spcAft>
                          <a:spcPts val="1200"/>
                        </a:spcAft>
                      </a:pPr>
                      <a:r>
                        <a:rPr lang="en-US" sz="1800" b="1" dirty="0" smtClean="0">
                          <a:solidFill>
                            <a:schemeClr val="bg1"/>
                          </a:solidFill>
                          <a:effectLst/>
                          <a:latin typeface="+mn-lt"/>
                        </a:rPr>
                        <a:t>Complete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N=102</a:t>
                      </a:r>
                      <a:r>
                        <a:rPr lang="en-US" sz="1800" b="1" baseline="0" dirty="0" smtClean="0">
                          <a:effectLst/>
                          <a:latin typeface="+mn-lt"/>
                          <a:ea typeface="Calibri" panose="020F0502020204030204" pitchFamily="34" charset="0"/>
                          <a:cs typeface="Times New Roman" panose="02020603050405020304" pitchFamily="18" charset="0"/>
                        </a:rPr>
                        <a:t> (48%)</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N=41(19%)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r>
              <a:tr h="504858">
                <a:tc vMerge="1">
                  <a:txBody>
                    <a:bodyPr/>
                    <a:lstStyle/>
                    <a:p>
                      <a:pPr marL="0" marR="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1200"/>
                        </a:spcBef>
                        <a:spcAft>
                          <a:spcPts val="1200"/>
                        </a:spcAft>
                      </a:pPr>
                      <a:r>
                        <a:rPr lang="en-US" sz="1800" b="1" dirty="0" smtClean="0">
                          <a:solidFill>
                            <a:schemeClr val="bg1"/>
                          </a:solidFill>
                          <a:effectLst/>
                          <a:latin typeface="+mn-lt"/>
                          <a:ea typeface="Calibri" panose="020F0502020204030204" pitchFamily="34" charset="0"/>
                          <a:cs typeface="Times New Roman" panose="02020603050405020304" pitchFamily="18" charset="0"/>
                        </a:rPr>
                        <a:t>Nonresponse</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N=16</a:t>
                      </a:r>
                      <a:r>
                        <a:rPr lang="en-US" sz="1800" b="1" baseline="0" dirty="0" smtClean="0">
                          <a:effectLst/>
                          <a:latin typeface="+mn-lt"/>
                          <a:ea typeface="Calibri" panose="020F0502020204030204" pitchFamily="34" charset="0"/>
                          <a:cs typeface="Times New Roman" panose="02020603050405020304" pitchFamily="18" charset="0"/>
                        </a:rPr>
                        <a:t> (8%)</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N=53</a:t>
                      </a:r>
                      <a:r>
                        <a:rPr lang="en-US" sz="1800" b="1" baseline="0" dirty="0" smtClean="0">
                          <a:effectLst/>
                          <a:latin typeface="+mn-lt"/>
                          <a:ea typeface="Calibri" panose="020F0502020204030204" pitchFamily="34" charset="0"/>
                          <a:cs typeface="Times New Roman" panose="02020603050405020304" pitchFamily="18" charset="0"/>
                        </a:rPr>
                        <a:t>(25%)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bl>
          </a:graphicData>
        </a:graphic>
      </p:graphicFrame>
    </p:spTree>
    <p:extLst>
      <p:ext uri="{BB962C8B-B14F-4D97-AF65-F5344CB8AC3E}">
        <p14:creationId xmlns:p14="http://schemas.microsoft.com/office/powerpoint/2010/main" val="4422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4904501"/>
              </p:ext>
            </p:extLst>
          </p:nvPr>
        </p:nvGraphicFramePr>
        <p:xfrm>
          <a:off x="342186" y="1541383"/>
          <a:ext cx="8454680" cy="3935109"/>
        </p:xfrm>
        <a:graphic>
          <a:graphicData uri="http://schemas.openxmlformats.org/drawingml/2006/table">
            <a:tbl>
              <a:tblPr firstRow="1" firstCol="1" bandRow="1">
                <a:tableStyleId>{5C22544A-7EE6-4342-B048-85BDC9FD1C3A}</a:tableStyleId>
              </a:tblPr>
              <a:tblGrid>
                <a:gridCol w="2047880"/>
                <a:gridCol w="1333992"/>
                <a:gridCol w="1690936"/>
                <a:gridCol w="1690936"/>
                <a:gridCol w="1690936"/>
              </a:tblGrid>
              <a:tr h="694431">
                <a:tc>
                  <a:txBody>
                    <a:bodyPr/>
                    <a:lstStyle/>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smtClean="0">
                          <a:effectLst/>
                        </a:rPr>
                        <a:t>Access at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rPr>
                        <a:t>Limited </a:t>
                      </a:r>
                      <a:r>
                        <a:rPr lang="en-US" sz="1800" dirty="0" smtClean="0">
                          <a:effectLst/>
                        </a:rPr>
                        <a:t>access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rPr>
                        <a:t>No </a:t>
                      </a:r>
                      <a:r>
                        <a:rPr lang="en-US" sz="1800" dirty="0" smtClean="0">
                          <a:effectLst/>
                        </a:rPr>
                        <a:t>access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dirty="0" smtClean="0">
                          <a:effectLst/>
                          <a:latin typeface="+mn-lt"/>
                          <a:ea typeface="+mn-ea"/>
                          <a:cs typeface="+mn-cs"/>
                        </a:rPr>
                        <a:t>Overall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2954">
                <a:tc>
                  <a:txBody>
                    <a:bodyPr/>
                    <a:lstStyle/>
                    <a:p>
                      <a:pPr marL="0" marR="0" algn="l">
                        <a:lnSpc>
                          <a:spcPct val="107000"/>
                        </a:lnSpc>
                        <a:spcBef>
                          <a:spcPts val="0"/>
                        </a:spcBef>
                        <a:spcAft>
                          <a:spcPts val="800"/>
                        </a:spcAft>
                      </a:pPr>
                      <a:r>
                        <a:rPr lang="en-US" sz="1800" dirty="0">
                          <a:effectLst/>
                          <a:latin typeface="+mn-lt"/>
                        </a:rPr>
                        <a:t>Total </a:t>
                      </a:r>
                      <a:r>
                        <a:rPr lang="en-US" sz="1800" dirty="0" smtClean="0">
                          <a:effectLst/>
                          <a:latin typeface="+mn-lt"/>
                        </a:rPr>
                        <a:t>enrolled</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rPr>
                        <a:t>N=96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rPr>
                        <a:t>N=85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c>
                  <a:txBody>
                    <a:bodyPr/>
                    <a:lstStyle/>
                    <a:p>
                      <a:pPr marL="0" marR="0" algn="ctr">
                        <a:lnSpc>
                          <a:spcPct val="107000"/>
                        </a:lnSpc>
                        <a:spcBef>
                          <a:spcPts val="0"/>
                        </a:spcBef>
                        <a:spcAft>
                          <a:spcPts val="800"/>
                        </a:spcAft>
                      </a:pPr>
                      <a:r>
                        <a:rPr lang="en-US" sz="1800" b="1" dirty="0" smtClean="0">
                          <a:effectLst/>
                          <a:latin typeface="+mn-lt"/>
                        </a:rPr>
                        <a:t>N=31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rPr>
                        <a:t>N=212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r h="462954">
                <a:tc>
                  <a:txBody>
                    <a:bodyPr/>
                    <a:lstStyle/>
                    <a:p>
                      <a:pPr marL="0" marR="0" algn="l">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 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r>
              <a:tr h="462954">
                <a:tc>
                  <a:txBody>
                    <a:bodyPr/>
                    <a:lstStyle/>
                    <a:p>
                      <a:pPr marL="0" marR="0" algn="l">
                        <a:lnSpc>
                          <a:spcPct val="107000"/>
                        </a:lnSpc>
                        <a:spcBef>
                          <a:spcPts val="0"/>
                        </a:spcBef>
                        <a:spcAft>
                          <a:spcPts val="800"/>
                        </a:spcAft>
                      </a:pPr>
                      <a:r>
                        <a:rPr lang="en-US" sz="1800" dirty="0" smtClean="0">
                          <a:effectLst/>
                          <a:latin typeface="+mn-lt"/>
                        </a:rPr>
                        <a:t>Completed web</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rPr>
                        <a:t>56%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rPr>
                        <a:t>26%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c>
                  <a:txBody>
                    <a:bodyPr/>
                    <a:lstStyle/>
                    <a:p>
                      <a:pPr marL="0" marR="0" algn="ctr">
                        <a:lnSpc>
                          <a:spcPct val="107000"/>
                        </a:lnSpc>
                        <a:spcBef>
                          <a:spcPts val="0"/>
                        </a:spcBef>
                        <a:spcAft>
                          <a:spcPts val="800"/>
                        </a:spcAft>
                      </a:pPr>
                      <a:r>
                        <a:rPr lang="en-US" sz="1800" b="1" dirty="0" smtClean="0">
                          <a:effectLst/>
                          <a:latin typeface="+mn-lt"/>
                        </a:rPr>
                        <a:t>45%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rPr>
                        <a:t>42%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r h="462954">
                <a:tc>
                  <a:txBody>
                    <a:bodyPr/>
                    <a:lstStyle/>
                    <a:p>
                      <a:pPr marL="0" marR="0" algn="l">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Total Complete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76%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56%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74%</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67%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r h="462954">
                <a:tc>
                  <a:txBody>
                    <a:bodyPr/>
                    <a:lstStyle/>
                    <a:p>
                      <a:pPr marL="0" marR="0" algn="l">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Wave 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c>
                  <a:txBody>
                    <a:bodyPr/>
                    <a:lstStyle/>
                    <a:p>
                      <a:pPr marL="0" marR="0" algn="ctr">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61D35"/>
                    </a:solidFill>
                  </a:tcPr>
                </a:tc>
              </a:tr>
              <a:tr h="462954">
                <a:tc>
                  <a:txBody>
                    <a:bodyPr/>
                    <a:lstStyle/>
                    <a:p>
                      <a:pPr marL="0" marR="0" algn="l">
                        <a:lnSpc>
                          <a:spcPct val="107000"/>
                        </a:lnSpc>
                        <a:spcBef>
                          <a:spcPts val="0"/>
                        </a:spcBef>
                        <a:spcAft>
                          <a:spcPts val="800"/>
                        </a:spcAft>
                      </a:pPr>
                      <a:r>
                        <a:rPr lang="en-US" sz="1800" dirty="0" smtClean="0">
                          <a:effectLst/>
                          <a:latin typeface="+mn-lt"/>
                        </a:rPr>
                        <a:t>Completed web</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43%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18%</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35%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32%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r h="462954">
                <a:tc>
                  <a:txBody>
                    <a:bodyPr/>
                    <a:lstStyle/>
                    <a:p>
                      <a:pPr marL="0" marR="0" algn="l">
                        <a:lnSpc>
                          <a:spcPct val="107000"/>
                        </a:lnSpc>
                        <a:spcBef>
                          <a:spcPts val="0"/>
                        </a:spcBef>
                        <a:spcAft>
                          <a:spcPts val="800"/>
                        </a:spcAft>
                      </a:pPr>
                      <a:r>
                        <a:rPr lang="en-US" sz="1800" dirty="0" smtClean="0">
                          <a:effectLst/>
                          <a:latin typeface="+mn-lt"/>
                          <a:ea typeface="Calibri" panose="020F0502020204030204" pitchFamily="34" charset="0"/>
                          <a:cs typeface="Times New Roman" panose="02020603050405020304" pitchFamily="18" charset="0"/>
                        </a:rPr>
                        <a:t>Total Complete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65%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45%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58%</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5CCCE"/>
                    </a:solidFill>
                  </a:tcPr>
                </a:tc>
                <a:tc>
                  <a:txBody>
                    <a:bodyPr/>
                    <a:lstStyle/>
                    <a:p>
                      <a:pPr marL="0" marR="0" algn="ctr">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56%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AE7E8"/>
                    </a:solidFill>
                  </a:tcPr>
                </a:tc>
              </a:tr>
            </a:tbl>
          </a:graphicData>
        </a:graphic>
      </p:graphicFrame>
      <p:sp>
        <p:nvSpPr>
          <p:cNvPr id="2" name="Title 1"/>
          <p:cNvSpPr>
            <a:spLocks noGrp="1"/>
          </p:cNvSpPr>
          <p:nvPr>
            <p:ph type="title"/>
          </p:nvPr>
        </p:nvSpPr>
        <p:spPr/>
        <p:txBody>
          <a:bodyPr/>
          <a:lstStyle/>
          <a:p>
            <a:r>
              <a:rPr lang="en-US" dirty="0" smtClean="0"/>
              <a:t>Response Rates</a:t>
            </a:r>
            <a:endParaRPr lang="en-US" dirty="0"/>
          </a:p>
        </p:txBody>
      </p:sp>
    </p:spTree>
    <p:extLst>
      <p:ext uri="{BB962C8B-B14F-4D97-AF65-F5344CB8AC3E}">
        <p14:creationId xmlns:p14="http://schemas.microsoft.com/office/powerpoint/2010/main" val="4270007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71799170"/>
              </p:ext>
            </p:extLst>
          </p:nvPr>
        </p:nvGraphicFramePr>
        <p:xfrm>
          <a:off x="451412" y="1601278"/>
          <a:ext cx="8148577" cy="3653625"/>
        </p:xfrm>
        <a:graphic>
          <a:graphicData uri="http://schemas.openxmlformats.org/drawingml/2006/table">
            <a:tbl>
              <a:tblPr firstRow="1" firstCol="1" bandRow="1">
                <a:tableStyleId>{5C22544A-7EE6-4342-B048-85BDC9FD1C3A}</a:tableStyleId>
              </a:tblPr>
              <a:tblGrid>
                <a:gridCol w="1481560"/>
                <a:gridCol w="1493134"/>
                <a:gridCol w="1458410"/>
                <a:gridCol w="1351949"/>
                <a:gridCol w="1181762"/>
                <a:gridCol w="1181762"/>
              </a:tblGrid>
              <a:tr h="942007">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600" baseline="0" dirty="0" smtClean="0">
                          <a:effectLst/>
                        </a:rPr>
                        <a:t>First Survey </a:t>
                      </a:r>
                      <a:r>
                        <a:rPr lang="en-US" sz="1600" dirty="0" smtClean="0">
                          <a:effectLst/>
                        </a:rPr>
                        <a:t>(N=2806</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Agreed to Participate (</a:t>
                      </a:r>
                      <a:r>
                        <a:rPr lang="en-US" sz="1600" dirty="0" smtClean="0">
                          <a:effectLst/>
                        </a:rPr>
                        <a:t>N=212</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Overall </a:t>
                      </a:r>
                      <a:r>
                        <a:rPr lang="en-US" sz="1600" dirty="0" smtClean="0">
                          <a:effectLst/>
                        </a:rPr>
                        <a:t>completes </a:t>
                      </a:r>
                      <a:r>
                        <a:rPr lang="en-US" sz="1600" dirty="0">
                          <a:effectLst/>
                        </a:rPr>
                        <a:t>(</a:t>
                      </a:r>
                      <a:r>
                        <a:rPr lang="en-US" sz="1600" dirty="0" smtClean="0">
                          <a:effectLst/>
                        </a:rPr>
                        <a:t>N=144</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Web Completes (</a:t>
                      </a:r>
                      <a:r>
                        <a:rPr lang="en-US" sz="1600" dirty="0" smtClean="0">
                          <a:effectLst/>
                        </a:rPr>
                        <a:t>N=91</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Phone Completes (</a:t>
                      </a:r>
                      <a:r>
                        <a:rPr lang="en-US" sz="1600" dirty="0" smtClean="0">
                          <a:effectLst/>
                        </a:rPr>
                        <a:t>N=53</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0"/>
                        </a:spcAft>
                      </a:pPr>
                      <a:r>
                        <a:rPr lang="en-US" sz="1600" dirty="0" smtClean="0">
                          <a:effectLst/>
                        </a:rPr>
                        <a:t>Age (</a:t>
                      </a:r>
                      <a:r>
                        <a:rPr lang="en-US" sz="1600" dirty="0">
                          <a:effectLst/>
                        </a:rPr>
                        <a:t>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43.7(10.1)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45.4 </a:t>
                      </a:r>
                      <a:r>
                        <a:rPr lang="en-US" sz="1600" b="1" dirty="0">
                          <a:effectLst/>
                        </a:rPr>
                        <a:t>(</a:t>
                      </a:r>
                      <a:r>
                        <a:rPr lang="en-US" sz="1600" b="1" dirty="0" smtClean="0">
                          <a:effectLst/>
                        </a:rPr>
                        <a:t>9.9)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46.1 (10.1)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45.7(10.3)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46.8(8.8)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0"/>
                        </a:spcAft>
                      </a:pPr>
                      <a:r>
                        <a:rPr lang="en-US" sz="1600" dirty="0" smtClean="0">
                          <a:effectLst/>
                        </a:rPr>
                        <a:t>Income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a:t>
                      </a:r>
                      <a:r>
                        <a:rPr lang="en-US" sz="1600" b="1" dirty="0" smtClean="0">
                          <a:effectLst/>
                        </a:rPr>
                        <a:t>26k(32K)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a:t>
                      </a:r>
                      <a:r>
                        <a:rPr lang="en-US" sz="1600" b="1" dirty="0" smtClean="0">
                          <a:effectLst/>
                        </a:rPr>
                        <a:t>23k(24K)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a:t>
                      </a:r>
                      <a:r>
                        <a:rPr lang="en-US" sz="1600" b="1" dirty="0" smtClean="0">
                          <a:effectLst/>
                        </a:rPr>
                        <a:t>24K (24K)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a:t>
                      </a:r>
                      <a:r>
                        <a:rPr lang="en-US" sz="1600" b="1" dirty="0" smtClean="0">
                          <a:effectLst/>
                        </a:rPr>
                        <a:t>26K(28K)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a:t>
                      </a:r>
                      <a:r>
                        <a:rPr lang="en-US" sz="1600" b="1" dirty="0" smtClean="0">
                          <a:effectLst/>
                        </a:rPr>
                        <a:t>19K(16K)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800"/>
                        </a:spcAft>
                      </a:pPr>
                      <a:r>
                        <a:rPr lang="en-US" sz="1600" dirty="0" smtClean="0">
                          <a:effectLst/>
                        </a:rPr>
                        <a:t>Female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50.2%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52.8%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54.2%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57.1%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49.1%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800"/>
                        </a:spcAft>
                      </a:pPr>
                      <a:r>
                        <a:rPr lang="en-US" sz="1600" dirty="0" smtClean="0">
                          <a:effectLst/>
                        </a:rPr>
                        <a:t>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smtClean="0">
                          <a:effectLst/>
                        </a:rPr>
                        <a:t>44%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smtClean="0">
                          <a:effectLst/>
                        </a:rPr>
                        <a:t>38%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42%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50%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smtClean="0">
                          <a:effectLst/>
                        </a:rPr>
                        <a:t>28%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80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6.2%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6.1%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12.2%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3.8%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800"/>
                        </a:spcAft>
                      </a:pPr>
                      <a:r>
                        <a:rPr lang="en-US" sz="1200" dirty="0" smtClean="0">
                          <a:effectLst/>
                        </a:rPr>
                        <a:t>African American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38.6%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45.8%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43.3%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42.9%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45.3%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374">
                <a:tc>
                  <a:txBody>
                    <a:bodyPr/>
                    <a:lstStyle/>
                    <a:p>
                      <a:pPr marL="0" marR="0">
                        <a:lnSpc>
                          <a:spcPct val="107000"/>
                        </a:lnSpc>
                        <a:spcBef>
                          <a:spcPts val="0"/>
                        </a:spcBef>
                        <a:spcAft>
                          <a:spcPts val="800"/>
                        </a:spcAft>
                      </a:pPr>
                      <a:r>
                        <a:rPr lang="en-US" sz="1600" dirty="0">
                          <a:effectLst/>
                        </a:rPr>
                        <a:t>Veteran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4.5%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5.2%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4.9%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3.3%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7.5%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 name="Title 1"/>
          <p:cNvSpPr>
            <a:spLocks noGrp="1"/>
          </p:cNvSpPr>
          <p:nvPr>
            <p:ph type="title"/>
          </p:nvPr>
        </p:nvSpPr>
        <p:spPr/>
        <p:txBody>
          <a:bodyPr>
            <a:normAutofit/>
          </a:bodyPr>
          <a:lstStyle/>
          <a:p>
            <a:r>
              <a:rPr lang="en-US" dirty="0" smtClean="0"/>
              <a:t>Sample Demographics</a:t>
            </a:r>
            <a:endParaRPr lang="en-US" dirty="0"/>
          </a:p>
        </p:txBody>
      </p:sp>
      <p:sp>
        <p:nvSpPr>
          <p:cNvPr id="14" name="Rectangle 13"/>
          <p:cNvSpPr/>
          <p:nvPr/>
        </p:nvSpPr>
        <p:spPr>
          <a:xfrm>
            <a:off x="6264380" y="4853578"/>
            <a:ext cx="2371363" cy="401325"/>
          </a:xfrm>
          <a:prstGeom prst="rect">
            <a:avLst/>
          </a:prstGeom>
          <a:noFill/>
          <a:ln cmpd="sng">
            <a:solidFill>
              <a:srgbClr val="E61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64380" y="2948536"/>
            <a:ext cx="2322576" cy="1115568"/>
          </a:xfrm>
          <a:prstGeom prst="rect">
            <a:avLst/>
          </a:prstGeom>
          <a:noFill/>
          <a:ln cmpd="sng">
            <a:solidFill>
              <a:srgbClr val="E61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18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Type of Disability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53485223"/>
              </p:ext>
            </p:extLst>
          </p:nvPr>
        </p:nvGraphicFramePr>
        <p:xfrm>
          <a:off x="388446" y="1604178"/>
          <a:ext cx="8269417" cy="3650725"/>
        </p:xfrm>
        <a:graphic>
          <a:graphicData uri="http://schemas.openxmlformats.org/drawingml/2006/table">
            <a:tbl>
              <a:tblPr firstRow="1" firstCol="1" bandRow="1">
                <a:tableStyleId>{5C22544A-7EE6-4342-B048-85BDC9FD1C3A}</a:tableStyleId>
              </a:tblPr>
              <a:tblGrid>
                <a:gridCol w="1433661"/>
                <a:gridCol w="1511491"/>
                <a:gridCol w="1464615"/>
                <a:gridCol w="1461078"/>
                <a:gridCol w="1199286"/>
                <a:gridCol w="1199286"/>
              </a:tblGrid>
              <a:tr h="903285">
                <a:tc>
                  <a:txBody>
                    <a:bodyPr/>
                    <a:lstStyle/>
                    <a:p>
                      <a:pPr marL="0" marR="0" algn="l">
                        <a:lnSpc>
                          <a:spcPct val="107000"/>
                        </a:lnSpc>
                        <a:spcBef>
                          <a:spcPts val="0"/>
                        </a:spcBef>
                        <a:spcAft>
                          <a:spcPts val="800"/>
                        </a:spcAft>
                      </a:pPr>
                      <a:r>
                        <a:rPr lang="en-US" sz="1800" dirty="0" smtClean="0">
                          <a:effectLst/>
                        </a:rPr>
                        <a:t>Impairment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SDE Sample (N = 2806)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Agreed to Participate </a:t>
                      </a:r>
                      <a:r>
                        <a:rPr lang="en-US" sz="1600" dirty="0" smtClean="0">
                          <a:effectLst/>
                        </a:rPr>
                        <a:t> (</a:t>
                      </a:r>
                      <a:r>
                        <a:rPr lang="en-US" sz="1600" dirty="0">
                          <a:effectLst/>
                        </a:rPr>
                        <a:t>N = 212)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Overall </a:t>
                      </a:r>
                      <a:r>
                        <a:rPr lang="en-US" sz="1800" dirty="0" smtClean="0">
                          <a:effectLst/>
                        </a:rPr>
                        <a:t>completes </a:t>
                      </a:r>
                    </a:p>
                    <a:p>
                      <a:pPr marL="0" marR="0" algn="ctr">
                        <a:lnSpc>
                          <a:spcPct val="107000"/>
                        </a:lnSpc>
                        <a:spcBef>
                          <a:spcPts val="0"/>
                        </a:spcBef>
                        <a:spcAft>
                          <a:spcPts val="0"/>
                        </a:spcAft>
                      </a:pPr>
                      <a:r>
                        <a:rPr lang="en-US" sz="1800" dirty="0" smtClean="0">
                          <a:effectLst/>
                        </a:rPr>
                        <a:t>(</a:t>
                      </a:r>
                      <a:r>
                        <a:rPr lang="en-US" sz="1800" dirty="0">
                          <a:effectLst/>
                        </a:rPr>
                        <a:t>N =144)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Web Completes (N = 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Phone Completes (N = 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488">
                <a:tc>
                  <a:txBody>
                    <a:bodyPr/>
                    <a:lstStyle/>
                    <a:p>
                      <a:pPr marL="0" marR="0">
                        <a:lnSpc>
                          <a:spcPct val="107000"/>
                        </a:lnSpc>
                        <a:spcBef>
                          <a:spcPts val="0"/>
                        </a:spcBef>
                        <a:spcAft>
                          <a:spcPts val="0"/>
                        </a:spcAft>
                      </a:pPr>
                      <a:r>
                        <a:rPr lang="en-US" sz="1600" dirty="0" smtClean="0">
                          <a:effectLst/>
                        </a:rPr>
                        <a:t>Visual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226 (8.1%)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24 (11.3%)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marR="0" algn="l">
                        <a:lnSpc>
                          <a:spcPct val="107000"/>
                        </a:lnSpc>
                        <a:spcBef>
                          <a:spcPts val="0"/>
                        </a:spcBef>
                        <a:spcAft>
                          <a:spcPts val="0"/>
                        </a:spcAft>
                      </a:pPr>
                      <a:r>
                        <a:rPr lang="en-US" sz="1800" b="1" dirty="0" smtClean="0">
                          <a:effectLst/>
                        </a:rPr>
                        <a:t>14 (9.7%)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7(7.7%)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7(13.2%)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rPr>
                        <a:t>Hearing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325 (11.6%)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23 (10.8%)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marR="0" algn="l">
                        <a:lnSpc>
                          <a:spcPct val="107000"/>
                        </a:lnSpc>
                        <a:spcBef>
                          <a:spcPts val="0"/>
                        </a:spcBef>
                        <a:spcAft>
                          <a:spcPts val="0"/>
                        </a:spcAft>
                      </a:pPr>
                      <a:r>
                        <a:rPr lang="en-US" sz="1800" b="1" dirty="0" smtClean="0">
                          <a:effectLst/>
                        </a:rPr>
                        <a:t>17 (11.8%)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14(15.4%)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3(5.7%)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rPr>
                        <a:t>Mobility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828 (29.5%)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65 (30.7%)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marR="0" algn="l">
                        <a:lnSpc>
                          <a:spcPct val="107000"/>
                        </a:lnSpc>
                        <a:spcBef>
                          <a:spcPts val="0"/>
                        </a:spcBef>
                        <a:spcAft>
                          <a:spcPts val="0"/>
                        </a:spcAft>
                      </a:pPr>
                      <a:r>
                        <a:rPr lang="en-US" sz="1800" b="1" dirty="0" smtClean="0">
                          <a:effectLst/>
                        </a:rPr>
                        <a:t>42 (29.2%)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32(35.2%)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10(18.9%)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rPr>
                        <a:t>Psychiatric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898 (32%)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71 (33.5%)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marR="0" algn="l">
                        <a:lnSpc>
                          <a:spcPct val="107000"/>
                        </a:lnSpc>
                        <a:spcBef>
                          <a:spcPts val="0"/>
                        </a:spcBef>
                        <a:spcAft>
                          <a:spcPts val="0"/>
                        </a:spcAft>
                      </a:pPr>
                      <a:r>
                        <a:rPr lang="en-US" sz="1800" b="1" dirty="0" smtClean="0">
                          <a:effectLst/>
                        </a:rPr>
                        <a:t>49 (34%)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31(34.1%)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18(34.0%)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rPr>
                        <a:t>Cognitive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412 (14.7%)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28 (14.8%)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marR="0" algn="l">
                        <a:lnSpc>
                          <a:spcPct val="107000"/>
                        </a:lnSpc>
                        <a:spcBef>
                          <a:spcPts val="0"/>
                        </a:spcBef>
                        <a:spcAft>
                          <a:spcPts val="0"/>
                        </a:spcAft>
                      </a:pPr>
                      <a:r>
                        <a:rPr lang="en-US" sz="1800" b="1" dirty="0" smtClean="0">
                          <a:effectLst/>
                        </a:rPr>
                        <a:t>19 (13.2%)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12(13.2%)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7(13.2%)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2"/>
          <p:cNvSpPr>
            <a:spLocks noChangeArrowheads="1"/>
          </p:cNvSpPr>
          <p:nvPr/>
        </p:nvSpPr>
        <p:spPr bwMode="auto">
          <a:xfrm>
            <a:off x="1603375"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12"/>
          <p:cNvSpPr/>
          <p:nvPr/>
        </p:nvSpPr>
        <p:spPr>
          <a:xfrm>
            <a:off x="6286499" y="2566552"/>
            <a:ext cx="2371363" cy="1115568"/>
          </a:xfrm>
          <a:prstGeom prst="rect">
            <a:avLst/>
          </a:prstGeom>
          <a:noFill/>
          <a:ln cmpd="sng">
            <a:solidFill>
              <a:srgbClr val="E61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00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Application Experience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07115027"/>
              </p:ext>
            </p:extLst>
          </p:nvPr>
        </p:nvGraphicFramePr>
        <p:xfrm>
          <a:off x="914400" y="1604178"/>
          <a:ext cx="7315200" cy="3650725"/>
        </p:xfrm>
        <a:graphic>
          <a:graphicData uri="http://schemas.openxmlformats.org/drawingml/2006/table">
            <a:tbl>
              <a:tblPr firstRow="1" firstCol="1" bandRow="1">
                <a:tableStyleId>{5C22544A-7EE6-4342-B048-85BDC9FD1C3A}</a:tableStyleId>
              </a:tblPr>
              <a:tblGrid>
                <a:gridCol w="4008120"/>
                <a:gridCol w="1653540"/>
                <a:gridCol w="1653540"/>
              </a:tblGrid>
              <a:tr h="903285">
                <a:tc>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Web Completes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N = </a:t>
                      </a:r>
                      <a:r>
                        <a:rPr lang="en-US" sz="1600" dirty="0" smtClean="0">
                          <a:effectLst/>
                        </a:rPr>
                        <a:t>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Phone Completes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N = 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Contacted about application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74 (82.2%)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31 (58.5%)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Application was accepted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64 (71.1%) </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25 (47.2%)</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Has an individualized</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plan of employment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44 (48.9%)</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13 (24.5%)</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Is receiving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29 (32.2%)</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4 (7.5%)</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r>
              <a:tr h="54948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Satisfaction with experience (N</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 104)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3.95 (1.27)</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latin typeface="Arial Bold" panose="020B0704020202020204" pitchFamily="34" charset="0"/>
                          <a:ea typeface="Calibri" panose="020F0502020204030204" pitchFamily="34" charset="0"/>
                          <a:cs typeface="Arial Bold" panose="020B0704020202020204" pitchFamily="34" charset="0"/>
                        </a:rPr>
                        <a:t>4.60 (0.93)</a:t>
                      </a:r>
                      <a:endParaRPr lang="en-US" sz="1800" b="1" dirty="0">
                        <a:effectLst/>
                        <a:latin typeface="Arial Bold" panose="020B0704020202020204" pitchFamily="34" charset="0"/>
                        <a:ea typeface="Calibri" panose="020F0502020204030204" pitchFamily="34" charset="0"/>
                        <a:cs typeface="Arial Bold" panose="020B07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33739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Text Placeholder 2"/>
          <p:cNvSpPr>
            <a:spLocks noGrp="1"/>
          </p:cNvSpPr>
          <p:nvPr>
            <p:ph type="body" sz="quarter" idx="11"/>
          </p:nvPr>
        </p:nvSpPr>
        <p:spPr/>
        <p:txBody>
          <a:bodyPr>
            <a:normAutofit/>
          </a:bodyPr>
          <a:lstStyle/>
          <a:p>
            <a:r>
              <a:rPr lang="en-US" dirty="0" smtClean="0"/>
              <a:t>Shipping: 4 tablets lost in mail</a:t>
            </a:r>
          </a:p>
          <a:p>
            <a:r>
              <a:rPr lang="en-US" dirty="0" smtClean="0"/>
              <a:t>Damage: 6 broken or stolen tablets</a:t>
            </a:r>
          </a:p>
          <a:p>
            <a:r>
              <a:rPr lang="en-US" dirty="0" smtClean="0"/>
              <a:t>Difficulty using the Internet remained an issue for some in the No Access group</a:t>
            </a:r>
          </a:p>
          <a:p>
            <a:r>
              <a:rPr lang="en-US" dirty="0" smtClean="0"/>
              <a:t>Lots of variation in data use</a:t>
            </a:r>
          </a:p>
          <a:p>
            <a:r>
              <a:rPr lang="en-US" dirty="0" smtClean="0"/>
              <a:t>The hassle of getting online was a major issue in the Limited Access group</a:t>
            </a:r>
            <a:endParaRPr lang="en-US" dirty="0"/>
          </a:p>
        </p:txBody>
      </p:sp>
    </p:spTree>
    <p:extLst>
      <p:ext uri="{BB962C8B-B14F-4D97-AF65-F5344CB8AC3E}">
        <p14:creationId xmlns:p14="http://schemas.microsoft.com/office/powerpoint/2010/main" val="9602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Internet or Mixed-Mode </a:t>
            </a:r>
            <a:r>
              <a:rPr lang="en-US" dirty="0"/>
              <a:t>S</a:t>
            </a:r>
            <a:r>
              <a:rPr lang="en-US" dirty="0" smtClean="0"/>
              <a:t>urveys</a:t>
            </a:r>
            <a:endParaRPr lang="en-US" dirty="0"/>
          </a:p>
        </p:txBody>
      </p:sp>
      <p:sp>
        <p:nvSpPr>
          <p:cNvPr id="3" name="Text Placeholder 2"/>
          <p:cNvSpPr>
            <a:spLocks noGrp="1"/>
          </p:cNvSpPr>
          <p:nvPr>
            <p:ph type="body" sz="quarter" idx="11"/>
          </p:nvPr>
        </p:nvSpPr>
        <p:spPr/>
        <p:txBody>
          <a:bodyPr/>
          <a:lstStyle/>
          <a:p>
            <a:r>
              <a:rPr lang="en-US" dirty="0" smtClean="0"/>
              <a:t>Web becomes cost-effective when the sample is large </a:t>
            </a:r>
          </a:p>
          <a:p>
            <a:r>
              <a:rPr lang="en-US" dirty="0" smtClean="0"/>
              <a:t>Respondents with Internet access at home had higher response rates than respondents with limited access</a:t>
            </a:r>
          </a:p>
          <a:p>
            <a:r>
              <a:rPr lang="en-US" dirty="0" smtClean="0"/>
              <a:t>Differences in respondents using different modes suggest that a web-only survey is probably a bad idea</a:t>
            </a:r>
          </a:p>
        </p:txBody>
      </p:sp>
    </p:spTree>
    <p:extLst>
      <p:ext uri="{BB962C8B-B14F-4D97-AF65-F5344CB8AC3E}">
        <p14:creationId xmlns:p14="http://schemas.microsoft.com/office/powerpoint/2010/main" val="27432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Whether to Provide Access Is More Complicated  </a:t>
            </a:r>
            <a:endParaRPr lang="en-US" dirty="0"/>
          </a:p>
        </p:txBody>
      </p:sp>
      <p:sp>
        <p:nvSpPr>
          <p:cNvPr id="3" name="Text Placeholder 2"/>
          <p:cNvSpPr>
            <a:spLocks noGrp="1"/>
          </p:cNvSpPr>
          <p:nvPr>
            <p:ph type="body" sz="quarter" idx="11"/>
          </p:nvPr>
        </p:nvSpPr>
        <p:spPr/>
        <p:txBody>
          <a:bodyPr>
            <a:normAutofit/>
          </a:bodyPr>
          <a:lstStyle/>
          <a:p>
            <a:r>
              <a:rPr lang="en-US" dirty="0" smtClean="0"/>
              <a:t>Hardware is inexpensive even with loss and breakage</a:t>
            </a:r>
          </a:p>
          <a:p>
            <a:r>
              <a:rPr lang="en-US" dirty="0" smtClean="0"/>
              <a:t>Wireless access is the major cost driver</a:t>
            </a:r>
          </a:p>
          <a:p>
            <a:pPr lvl="1"/>
            <a:r>
              <a:rPr lang="en-US" dirty="0" smtClean="0"/>
              <a:t>Fiber</a:t>
            </a:r>
          </a:p>
          <a:p>
            <a:pPr lvl="1"/>
            <a:r>
              <a:rPr lang="en-US" smtClean="0"/>
              <a:t>LinkNYC</a:t>
            </a:r>
            <a:endParaRPr lang="en-US" dirty="0" smtClean="0"/>
          </a:p>
          <a:p>
            <a:r>
              <a:rPr lang="en-US" dirty="0" smtClean="0"/>
              <a:t>Providing access improves response rates</a:t>
            </a:r>
          </a:p>
          <a:p>
            <a:r>
              <a:rPr lang="en-US" dirty="0" smtClean="0"/>
              <a:t>Current study: 6 tablets per additional complete </a:t>
            </a:r>
          </a:p>
          <a:p>
            <a:pPr marL="228600" lvl="1" indent="0">
              <a:buNone/>
            </a:pPr>
            <a:endParaRPr lang="en-US" dirty="0" smtClean="0"/>
          </a:p>
        </p:txBody>
      </p:sp>
    </p:spTree>
    <p:extLst>
      <p:ext uri="{BB962C8B-B14F-4D97-AF65-F5344CB8AC3E}">
        <p14:creationId xmlns:p14="http://schemas.microsoft.com/office/powerpoint/2010/main" val="8090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14400" y="1402773"/>
            <a:ext cx="7304314" cy="4260272"/>
          </a:xfrm>
        </p:spPr>
        <p:txBody>
          <a:bodyPr>
            <a:normAutofit fontScale="92500" lnSpcReduction="20000"/>
          </a:bodyPr>
          <a:lstStyle/>
          <a:p>
            <a:r>
              <a:rPr lang="en-US" sz="2400" dirty="0" smtClean="0">
                <a:latin typeface="Arial Bold" panose="020B0704020202020204" pitchFamily="34" charset="0"/>
                <a:cs typeface="Arial Bold" panose="020B0704020202020204" pitchFamily="34" charset="0"/>
              </a:rPr>
              <a:t>Contact</a:t>
            </a:r>
            <a:r>
              <a:rPr lang="en-US" sz="2400" dirty="0">
                <a:latin typeface="Arial Bold" panose="020B0704020202020204" pitchFamily="34" charset="0"/>
                <a:cs typeface="Arial Bold" panose="020B0704020202020204" pitchFamily="34" charset="0"/>
              </a:rPr>
              <a:t>: </a:t>
            </a:r>
            <a:r>
              <a:rPr lang="en-US" sz="2400" dirty="0" smtClean="0">
                <a:latin typeface="Arial Bold" panose="020B0704020202020204" pitchFamily="34" charset="0"/>
                <a:cs typeface="Arial Bold" panose="020B0704020202020204" pitchFamily="34" charset="0"/>
                <a:hlinkClick r:id="rId2"/>
              </a:rPr>
              <a:t>JChandler@Mathematica-mpr.com</a:t>
            </a:r>
            <a:endParaRPr lang="en-US" sz="2400" dirty="0" smtClean="0">
              <a:latin typeface="Arial Bold" panose="020B0704020202020204" pitchFamily="34" charset="0"/>
              <a:cs typeface="Arial Bold" panose="020B0704020202020204" pitchFamily="34" charset="0"/>
            </a:endParaRPr>
          </a:p>
          <a:p>
            <a:endParaRPr lang="en-US" sz="2400" dirty="0">
              <a:latin typeface="Arial Bold" panose="020B0704020202020204" pitchFamily="34" charset="0"/>
              <a:cs typeface="Arial Bold" panose="020B0704020202020204" pitchFamily="34" charset="0"/>
            </a:endParaRPr>
          </a:p>
          <a:p>
            <a:pPr algn="l">
              <a:lnSpc>
                <a:spcPct val="140000"/>
              </a:lnSpc>
            </a:pPr>
            <a:r>
              <a:rPr lang="en-US" b="1" dirty="0" smtClean="0">
                <a:latin typeface="+mn-lt"/>
              </a:rPr>
              <a:t>Funding </a:t>
            </a:r>
            <a:r>
              <a:rPr lang="en-US" b="1" dirty="0">
                <a:latin typeface="+mn-lt"/>
              </a:rPr>
              <a:t>for this study was provided by the Research and Training Center on Disability Statistics and Demographics at the University of New Hampshire, which is funded by the National Institute for Disability, Independent Living, and Rehabilitation Research (NIDILRR</a:t>
            </a:r>
            <a:r>
              <a:rPr lang="en-US" b="1" dirty="0" smtClean="0">
                <a:latin typeface="+mn-lt"/>
              </a:rPr>
              <a:t>) </a:t>
            </a:r>
            <a:r>
              <a:rPr lang="en-US" b="1" dirty="0">
                <a:latin typeface="+mn-lt"/>
              </a:rPr>
              <a:t>in the Administration for Community Living </a:t>
            </a:r>
            <a:r>
              <a:rPr lang="en-US" b="1" dirty="0" smtClean="0">
                <a:latin typeface="+mn-lt"/>
              </a:rPr>
              <a:t>at </a:t>
            </a:r>
            <a:r>
              <a:rPr lang="en-US" b="1" dirty="0">
                <a:latin typeface="+mn-lt"/>
              </a:rPr>
              <a:t>the U.S. Department of Health and Human Services </a:t>
            </a:r>
            <a:r>
              <a:rPr lang="en-US" b="1" dirty="0" smtClean="0">
                <a:latin typeface="+mn-lt"/>
              </a:rPr>
              <a:t>(DHHS Grant </a:t>
            </a:r>
            <a:r>
              <a:rPr lang="en-US" b="1" dirty="0">
                <a:latin typeface="+mn-lt"/>
              </a:rPr>
              <a:t>No: 90RT5022-02-00). The contents do not necessarily represent the policy of </a:t>
            </a:r>
            <a:r>
              <a:rPr lang="en-US" b="1" dirty="0" smtClean="0">
                <a:latin typeface="+mn-lt"/>
              </a:rPr>
              <a:t>DHHS, </a:t>
            </a:r>
            <a:r>
              <a:rPr lang="en-US" b="1" dirty="0">
                <a:latin typeface="+mn-lt"/>
              </a:rPr>
              <a:t>and you should not assume endorsement by the federal government (Edgar, 75.620 (b)).</a:t>
            </a:r>
            <a:endParaRPr lang="en-US" b="1" dirty="0">
              <a:solidFill>
                <a:schemeClr val="tx1"/>
              </a:solidFill>
              <a:latin typeface="+mn-lt"/>
              <a:cs typeface="Arial Bold" panose="020B0704020202020204" pitchFamily="34" charset="0"/>
            </a:endParaRPr>
          </a:p>
        </p:txBody>
      </p:sp>
      <p:sp>
        <p:nvSpPr>
          <p:cNvPr id="3" name="Title 1"/>
          <p:cNvSpPr txBox="1">
            <a:spLocks/>
          </p:cNvSpPr>
          <p:nvPr/>
        </p:nvSpPr>
        <p:spPr>
          <a:xfrm>
            <a:off x="232120" y="274638"/>
            <a:ext cx="8674812" cy="648223"/>
          </a:xfrm>
          <a:prstGeom prst="rect">
            <a:avLst/>
          </a:prstGeom>
        </p:spPr>
        <p:txBody>
          <a:bodyPr>
            <a:normAutofit fontScale="97500"/>
          </a:bodyPr>
          <a:lstStyle>
            <a:lvl1pPr algn="ctr" defTabSz="457200" rtl="0" eaLnBrk="1" latinLnBrk="0" hangingPunct="1">
              <a:spcBef>
                <a:spcPct val="0"/>
              </a:spcBef>
              <a:buNone/>
              <a:defRPr sz="2800" kern="1200">
                <a:solidFill>
                  <a:srgbClr val="10335A"/>
                </a:solidFill>
                <a:latin typeface="Arial Black"/>
                <a:ea typeface="+mj-ea"/>
                <a:cs typeface="Arial Black"/>
              </a:defRPr>
            </a:lvl1pPr>
          </a:lstStyle>
          <a:p>
            <a:r>
              <a:rPr lang="en-US" dirty="0" smtClean="0"/>
              <a:t>For More Information</a:t>
            </a:r>
            <a:endParaRPr lang="en-US" dirty="0"/>
          </a:p>
        </p:txBody>
      </p:sp>
    </p:spTree>
    <p:extLst>
      <p:ext uri="{BB962C8B-B14F-4D97-AF65-F5344CB8AC3E}">
        <p14:creationId xmlns:p14="http://schemas.microsoft.com/office/powerpoint/2010/main" val="394271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Goals of This Study</a:t>
            </a:r>
            <a:endParaRPr lang="en-US" dirty="0"/>
          </a:p>
        </p:txBody>
      </p:sp>
      <p:sp>
        <p:nvSpPr>
          <p:cNvPr id="3" name="Text Placeholder 2"/>
          <p:cNvSpPr>
            <a:spLocks noGrp="1"/>
          </p:cNvSpPr>
          <p:nvPr>
            <p:ph type="body" sz="quarter" idx="11"/>
          </p:nvPr>
        </p:nvSpPr>
        <p:spPr/>
        <p:txBody>
          <a:bodyPr/>
          <a:lstStyle/>
          <a:p>
            <a:r>
              <a:rPr lang="en-US" dirty="0" smtClean="0"/>
              <a:t>Evaluate panel recruitment rates</a:t>
            </a:r>
          </a:p>
          <a:p>
            <a:r>
              <a:rPr lang="en-US" dirty="0" smtClean="0"/>
              <a:t>Evaluate panel retention rates</a:t>
            </a:r>
          </a:p>
          <a:p>
            <a:r>
              <a:rPr lang="en-US" dirty="0" smtClean="0"/>
              <a:t>Identify logistical challenges when fielding a web survey for people with disabilities</a:t>
            </a:r>
          </a:p>
          <a:p>
            <a:pPr marL="0" indent="0">
              <a:buNone/>
            </a:pPr>
            <a:endParaRPr lang="en-US" dirty="0" smtClean="0"/>
          </a:p>
        </p:txBody>
      </p:sp>
    </p:spTree>
    <p:extLst>
      <p:ext uri="{BB962C8B-B14F-4D97-AF65-F5344CB8AC3E}">
        <p14:creationId xmlns:p14="http://schemas.microsoft.com/office/powerpoint/2010/main" val="12043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93" y="274638"/>
            <a:ext cx="8674812" cy="648223"/>
          </a:xfrm>
        </p:spPr>
        <p:txBody>
          <a:bodyPr/>
          <a:lstStyle/>
          <a:p>
            <a:r>
              <a:rPr lang="en-US" dirty="0" smtClean="0"/>
              <a:t>Why a Web Panel?</a:t>
            </a:r>
            <a:endParaRPr lang="en-US" dirty="0"/>
          </a:p>
        </p:txBody>
      </p:sp>
      <p:sp>
        <p:nvSpPr>
          <p:cNvPr id="3" name="Text Placeholder 2"/>
          <p:cNvSpPr>
            <a:spLocks noGrp="1"/>
          </p:cNvSpPr>
          <p:nvPr>
            <p:ph type="body" sz="quarter" idx="11"/>
          </p:nvPr>
        </p:nvSpPr>
        <p:spPr/>
        <p:txBody>
          <a:bodyPr>
            <a:normAutofit/>
          </a:bodyPr>
          <a:lstStyle/>
          <a:p>
            <a:r>
              <a:rPr lang="en-US" dirty="0" smtClean="0"/>
              <a:t>Web surveys are cost-effective</a:t>
            </a:r>
          </a:p>
          <a:p>
            <a:r>
              <a:rPr lang="en-US" dirty="0" smtClean="0"/>
              <a:t>Easier to maintain contact</a:t>
            </a:r>
            <a:endParaRPr lang="en-US" dirty="0"/>
          </a:p>
          <a:p>
            <a:r>
              <a:rPr lang="en-US" dirty="0"/>
              <a:t>C</a:t>
            </a:r>
            <a:r>
              <a:rPr lang="en-US" dirty="0" smtClean="0"/>
              <a:t>onvenient for participants</a:t>
            </a:r>
          </a:p>
          <a:p>
            <a:r>
              <a:rPr lang="en-US" dirty="0" smtClean="0"/>
              <a:t>All of these benefits scale up in panel surveys</a:t>
            </a:r>
            <a:endParaRPr lang="en-US" dirty="0"/>
          </a:p>
        </p:txBody>
      </p:sp>
    </p:spTree>
    <p:extLst>
      <p:ext uri="{BB962C8B-B14F-4D97-AF65-F5344CB8AC3E}">
        <p14:creationId xmlns:p14="http://schemas.microsoft.com/office/powerpoint/2010/main" val="35804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the Digital Divide</a:t>
            </a:r>
            <a:endParaRPr lang="en-US" dirty="0"/>
          </a:p>
        </p:txBody>
      </p:sp>
      <p:sp>
        <p:nvSpPr>
          <p:cNvPr id="3" name="Text Placeholder 2"/>
          <p:cNvSpPr>
            <a:spLocks noGrp="1"/>
          </p:cNvSpPr>
          <p:nvPr>
            <p:ph type="body" sz="quarter" idx="11"/>
          </p:nvPr>
        </p:nvSpPr>
        <p:spPr>
          <a:xfrm>
            <a:off x="457200" y="1161905"/>
            <a:ext cx="8229599" cy="4846320"/>
          </a:xfrm>
        </p:spPr>
        <p:txBody>
          <a:bodyPr>
            <a:normAutofit/>
          </a:bodyPr>
          <a:lstStyle/>
          <a:p>
            <a:r>
              <a:rPr lang="en-US" dirty="0" smtClean="0"/>
              <a:t>13 percent </a:t>
            </a:r>
            <a:r>
              <a:rPr lang="en-US" dirty="0"/>
              <a:t>of </a:t>
            </a:r>
            <a:r>
              <a:rPr lang="en-US" dirty="0" smtClean="0"/>
              <a:t>adults still do </a:t>
            </a:r>
            <a:r>
              <a:rPr lang="en-US" dirty="0"/>
              <a:t>not use the </a:t>
            </a:r>
            <a:r>
              <a:rPr lang="en-US" dirty="0" smtClean="0"/>
              <a:t>Internet </a:t>
            </a:r>
            <a:br>
              <a:rPr lang="en-US" dirty="0" smtClean="0"/>
            </a:br>
            <a:r>
              <a:rPr lang="en-US" dirty="0" smtClean="0"/>
              <a:t>(Raine 2016) </a:t>
            </a:r>
            <a:endParaRPr lang="en-US" dirty="0"/>
          </a:p>
          <a:p>
            <a:r>
              <a:rPr lang="en-US" dirty="0" smtClean="0"/>
              <a:t>People with disabilities are 40 percent less likely to use the Internet (Fox, 2011)</a:t>
            </a:r>
            <a:endParaRPr lang="en-US" dirty="0"/>
          </a:p>
          <a:p>
            <a:pPr lvl="1"/>
            <a:r>
              <a:rPr lang="en-US" dirty="0" smtClean="0"/>
              <a:t>Older, less educated, and have lower incomes</a:t>
            </a:r>
          </a:p>
          <a:p>
            <a:pPr lvl="1"/>
            <a:r>
              <a:rPr lang="en-US" dirty="0" smtClean="0"/>
              <a:t>7 percent say that their disability makes Internet use more difficult or impossible (Zickuhr and Smith 2012) </a:t>
            </a:r>
            <a:endParaRPr lang="en-US" sz="2400" dirty="0" smtClean="0"/>
          </a:p>
          <a:p>
            <a:r>
              <a:rPr lang="en-US" dirty="0"/>
              <a:t>People who do not have Internet access </a:t>
            </a:r>
            <a:r>
              <a:rPr lang="en-US" dirty="0" smtClean="0"/>
              <a:t>are different</a:t>
            </a:r>
            <a:endParaRPr lang="en-US" dirty="0"/>
          </a:p>
        </p:txBody>
      </p:sp>
    </p:spTree>
    <p:extLst>
      <p:ext uri="{BB962C8B-B14F-4D97-AF65-F5344CB8AC3E}">
        <p14:creationId xmlns:p14="http://schemas.microsoft.com/office/powerpoint/2010/main" val="7740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the Digital Divide</a:t>
            </a:r>
            <a:endParaRPr lang="en-US" dirty="0"/>
          </a:p>
        </p:txBody>
      </p:sp>
      <p:sp>
        <p:nvSpPr>
          <p:cNvPr id="3" name="Text Placeholder 2"/>
          <p:cNvSpPr>
            <a:spLocks noGrp="1"/>
          </p:cNvSpPr>
          <p:nvPr>
            <p:ph type="body" sz="quarter" idx="11"/>
          </p:nvPr>
        </p:nvSpPr>
        <p:spPr/>
        <p:txBody>
          <a:bodyPr>
            <a:normAutofit/>
          </a:bodyPr>
          <a:lstStyle/>
          <a:p>
            <a:pPr lvl="1"/>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17" y="1173480"/>
            <a:ext cx="6924636" cy="4607746"/>
          </a:xfrm>
          <a:prstGeom prst="rect">
            <a:avLst/>
          </a:prstGeom>
        </p:spPr>
      </p:pic>
    </p:spTree>
    <p:extLst>
      <p:ext uri="{BB962C8B-B14F-4D97-AF65-F5344CB8AC3E}">
        <p14:creationId xmlns:p14="http://schemas.microsoft.com/office/powerpoint/2010/main" val="357987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Text Placeholder 2"/>
          <p:cNvSpPr>
            <a:spLocks noGrp="1"/>
          </p:cNvSpPr>
          <p:nvPr>
            <p:ph type="body" sz="quarter" idx="11"/>
          </p:nvPr>
        </p:nvSpPr>
        <p:spPr/>
        <p:txBody>
          <a:bodyPr>
            <a:normAutofit/>
          </a:bodyPr>
          <a:lstStyle/>
          <a:p>
            <a:r>
              <a:rPr lang="en-US" dirty="0" smtClean="0"/>
              <a:t>Vocational rehabilitation applicants in Mississippi, New Jersey, and Ohio (N=2718)</a:t>
            </a:r>
          </a:p>
          <a:p>
            <a:r>
              <a:rPr lang="en-US" dirty="0" smtClean="0"/>
              <a:t>Completed a previous survey on disability and employment, and agreed to be contacted again</a:t>
            </a:r>
          </a:p>
          <a:p>
            <a:r>
              <a:rPr lang="en-US" dirty="0" smtClean="0"/>
              <a:t>65 percent of sample reported having Internet access at home, 28 percent had access through some other means, 7 percent reported no access </a:t>
            </a:r>
          </a:p>
          <a:p>
            <a:r>
              <a:rPr lang="en-US" dirty="0" smtClean="0"/>
              <a:t>Recruited three groups of participants</a:t>
            </a:r>
          </a:p>
          <a:p>
            <a:pPr lvl="1"/>
            <a:r>
              <a:rPr lang="en-US" dirty="0" smtClean="0"/>
              <a:t>90 people with Internet access at home</a:t>
            </a:r>
          </a:p>
          <a:p>
            <a:pPr lvl="1"/>
            <a:r>
              <a:rPr lang="en-US" dirty="0" smtClean="0"/>
              <a:t>90 people with limited Internet access </a:t>
            </a:r>
          </a:p>
          <a:p>
            <a:pPr lvl="1"/>
            <a:r>
              <a:rPr lang="en-US" dirty="0" smtClean="0"/>
              <a:t>30 people with no Internet access</a:t>
            </a:r>
          </a:p>
          <a:p>
            <a:pPr marL="0" indent="0">
              <a:buNone/>
            </a:pPr>
            <a:endParaRPr lang="en-US" dirty="0"/>
          </a:p>
        </p:txBody>
      </p:sp>
    </p:spTree>
    <p:extLst>
      <p:ext uri="{BB962C8B-B14F-4D97-AF65-F5344CB8AC3E}">
        <p14:creationId xmlns:p14="http://schemas.microsoft.com/office/powerpoint/2010/main" val="39323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Internet Access</a:t>
            </a:r>
            <a:endParaRPr lang="en-US" dirty="0"/>
          </a:p>
        </p:txBody>
      </p:sp>
      <p:pic>
        <p:nvPicPr>
          <p:cNvPr id="1026" name="Picture 2" descr="http://tablet-news.com/wp-content/uploads/2014/10/AH-LG-G-Pa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399" y="1342007"/>
            <a:ext cx="6675120" cy="426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5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graphicFrame>
        <p:nvGraphicFramePr>
          <p:cNvPr id="4" name="Diagram 3"/>
          <p:cNvGraphicFramePr/>
          <p:nvPr>
            <p:extLst>
              <p:ext uri="{D42A27DB-BD31-4B8C-83A1-F6EECF244321}">
                <p14:modId xmlns:p14="http://schemas.microsoft.com/office/powerpoint/2010/main" val="260380234"/>
              </p:ext>
            </p:extLst>
          </p:nvPr>
        </p:nvGraphicFramePr>
        <p:xfrm>
          <a:off x="1524000" y="1397000"/>
          <a:ext cx="6096000" cy="450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26342" y="3480241"/>
            <a:ext cx="1083734" cy="338554"/>
          </a:xfrm>
          <a:prstGeom prst="rect">
            <a:avLst/>
          </a:prstGeom>
          <a:noFill/>
        </p:spPr>
        <p:txBody>
          <a:bodyPr wrap="square" rtlCol="0">
            <a:spAutoFit/>
          </a:bodyPr>
          <a:lstStyle/>
          <a:p>
            <a:r>
              <a:rPr lang="en-US" sz="1600" b="1" dirty="0" smtClean="0"/>
              <a:t>1 month</a:t>
            </a:r>
            <a:endParaRPr lang="en-US" sz="1600" b="1" dirty="0"/>
          </a:p>
        </p:txBody>
      </p:sp>
      <p:sp>
        <p:nvSpPr>
          <p:cNvPr id="7" name="TextBox 6"/>
          <p:cNvSpPr txBox="1"/>
          <p:nvPr/>
        </p:nvSpPr>
        <p:spPr>
          <a:xfrm>
            <a:off x="6381172" y="4656446"/>
            <a:ext cx="1238827" cy="338554"/>
          </a:xfrm>
          <a:prstGeom prst="rect">
            <a:avLst/>
          </a:prstGeom>
          <a:noFill/>
        </p:spPr>
        <p:txBody>
          <a:bodyPr wrap="square" rtlCol="0">
            <a:spAutoFit/>
          </a:bodyPr>
          <a:lstStyle/>
          <a:p>
            <a:r>
              <a:rPr lang="en-US" sz="1600" b="1" dirty="0"/>
              <a:t>5</a:t>
            </a:r>
            <a:r>
              <a:rPr lang="en-US" sz="1600" b="1" dirty="0" smtClean="0"/>
              <a:t> months</a:t>
            </a:r>
            <a:endParaRPr lang="en-US" sz="1600" b="1" dirty="0"/>
          </a:p>
        </p:txBody>
      </p:sp>
      <p:sp>
        <p:nvSpPr>
          <p:cNvPr id="9" name="TextBox 8"/>
          <p:cNvSpPr txBox="1"/>
          <p:nvPr/>
        </p:nvSpPr>
        <p:spPr>
          <a:xfrm>
            <a:off x="5616093" y="2302328"/>
            <a:ext cx="1217844" cy="338554"/>
          </a:xfrm>
          <a:prstGeom prst="rect">
            <a:avLst/>
          </a:prstGeom>
          <a:noFill/>
        </p:spPr>
        <p:txBody>
          <a:bodyPr wrap="square" rtlCol="0">
            <a:spAutoFit/>
          </a:bodyPr>
          <a:lstStyle/>
          <a:p>
            <a:r>
              <a:rPr lang="en-US" sz="1600" b="1" dirty="0" smtClean="0"/>
              <a:t>6 months</a:t>
            </a:r>
            <a:endParaRPr lang="en-US" sz="1600" b="1" dirty="0"/>
          </a:p>
        </p:txBody>
      </p:sp>
    </p:spTree>
    <p:extLst>
      <p:ext uri="{BB962C8B-B14F-4D97-AF65-F5344CB8AC3E}">
        <p14:creationId xmlns:p14="http://schemas.microsoft.com/office/powerpoint/2010/main" val="399631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45265606"/>
              </p:ext>
            </p:extLst>
          </p:nvPr>
        </p:nvGraphicFramePr>
        <p:xfrm>
          <a:off x="997525" y="1791437"/>
          <a:ext cx="7220200" cy="3314953"/>
        </p:xfrm>
        <a:graphic>
          <a:graphicData uri="http://schemas.openxmlformats.org/drawingml/2006/table">
            <a:tbl>
              <a:tblPr firstRow="1" firstCol="1" bandRow="1">
                <a:tableStyleId>{5C22544A-7EE6-4342-B048-85BDC9FD1C3A}</a:tableStyleId>
              </a:tblPr>
              <a:tblGrid>
                <a:gridCol w="1805050"/>
                <a:gridCol w="1805050"/>
                <a:gridCol w="1805050"/>
                <a:gridCol w="1805050"/>
              </a:tblGrid>
              <a:tr h="390580">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600" dirty="0" smtClean="0">
                          <a:effectLst/>
                        </a:rPr>
                        <a:t>Access at home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Limited </a:t>
                      </a:r>
                      <a:r>
                        <a:rPr lang="en-US" sz="1600" dirty="0" smtClean="0">
                          <a:effectLst/>
                        </a:rPr>
                        <a:t>access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No </a:t>
                      </a:r>
                      <a:r>
                        <a:rPr lang="en-US" sz="1600" dirty="0" smtClean="0">
                          <a:effectLst/>
                        </a:rPr>
                        <a:t>access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4713">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Initial survey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b="1" dirty="0" smtClean="0"/>
                        <a:t>1,563</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705</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162</a:t>
                      </a:r>
                      <a:endParaRPr lang="en-US" b="1" dirty="0"/>
                    </a:p>
                  </a:txBody>
                  <a:tcPr marL="68580" marR="68580" marT="0" marB="0" anchor="ctr">
                    <a:solidFill>
                      <a:srgbClr val="FAE7E8"/>
                    </a:solidFill>
                  </a:tcPr>
                </a:tc>
              </a:tr>
              <a:tr h="414713">
                <a:tc>
                  <a:txBody>
                    <a:bodyPr/>
                    <a:lstStyle/>
                    <a:p>
                      <a:pPr marL="0" marR="0">
                        <a:lnSpc>
                          <a:spcPct val="107000"/>
                        </a:lnSpc>
                        <a:spcBef>
                          <a:spcPts val="0"/>
                        </a:spcBef>
                        <a:spcAft>
                          <a:spcPts val="0"/>
                        </a:spcAft>
                      </a:pPr>
                      <a:r>
                        <a:rPr lang="en-US" sz="1100" dirty="0" smtClean="0">
                          <a:effectLst/>
                        </a:rPr>
                        <a:t>Recontact </a:t>
                      </a:r>
                      <a:r>
                        <a:rPr lang="en-US" sz="1100" dirty="0">
                          <a:effectLst/>
                        </a:rPr>
                        <a:t>Attempted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a:t>470</a:t>
                      </a:r>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a:t>633</a:t>
                      </a:r>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a:t>156</a:t>
                      </a:r>
                    </a:p>
                  </a:txBody>
                  <a:tcPr marL="68580" marR="68580" marT="0" marB="0" anchor="ctr">
                    <a:solidFill>
                      <a:srgbClr val="FAE7E8"/>
                    </a:solidFill>
                  </a:tcPr>
                </a:tc>
              </a:tr>
              <a:tr h="414713">
                <a:tc>
                  <a:txBody>
                    <a:bodyPr/>
                    <a:lstStyle/>
                    <a:p>
                      <a:pPr marL="0" marR="0">
                        <a:lnSpc>
                          <a:spcPct val="107000"/>
                        </a:lnSpc>
                        <a:spcBef>
                          <a:spcPts val="0"/>
                        </a:spcBef>
                        <a:spcAft>
                          <a:spcPts val="0"/>
                        </a:spcAft>
                      </a:pPr>
                      <a:r>
                        <a:rPr lang="en-US" sz="1100" dirty="0" smtClean="0">
                          <a:effectLst/>
                        </a:rPr>
                        <a:t>Known </a:t>
                      </a:r>
                      <a:r>
                        <a:rPr lang="en-US" sz="1100" dirty="0">
                          <a:effectLst/>
                        </a:rPr>
                        <a:t>Eligibility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smtClean="0"/>
                        <a:t>N=267</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N=340</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N=118</a:t>
                      </a:r>
                      <a:endParaRPr lang="en-US" b="1" dirty="0"/>
                    </a:p>
                  </a:txBody>
                  <a:tcPr marL="68580" marR="68580" marT="0" marB="0" anchor="ctr">
                    <a:solidFill>
                      <a:srgbClr val="FAE7E8"/>
                    </a:solidFill>
                  </a:tcPr>
                </a:tc>
              </a:tr>
              <a:tr h="414713">
                <a:tc>
                  <a:txBody>
                    <a:bodyPr/>
                    <a:lstStyle/>
                    <a:p>
                      <a:pPr marL="0" marR="0">
                        <a:lnSpc>
                          <a:spcPct val="107000"/>
                        </a:lnSpc>
                        <a:spcBef>
                          <a:spcPts val="0"/>
                        </a:spcBef>
                        <a:spcAft>
                          <a:spcPts val="0"/>
                        </a:spcAft>
                      </a:pPr>
                      <a:r>
                        <a:rPr lang="en-US" sz="1600" dirty="0">
                          <a:effectLst/>
                        </a:rPr>
                        <a:t>Bad </a:t>
                      </a:r>
                      <a:r>
                        <a:rPr lang="en-US" sz="1600" dirty="0" smtClean="0">
                          <a:effectLst/>
                        </a:rPr>
                        <a:t>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smtClean="0"/>
                        <a:t>22%</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32%</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27%</a:t>
                      </a:r>
                      <a:endParaRPr lang="en-US" b="1" dirty="0"/>
                    </a:p>
                  </a:txBody>
                  <a:tcPr marL="68580" marR="68580" marT="0" marB="0" anchor="ctr">
                    <a:lnR w="12700" cap="flat" cmpd="sng" algn="ctr">
                      <a:noFill/>
                      <a:prstDash val="solid"/>
                      <a:round/>
                      <a:headEnd type="none" w="med" len="med"/>
                      <a:tailEnd type="none" w="med" len="med"/>
                    </a:lnR>
                    <a:solidFill>
                      <a:srgbClr val="FAE7E8"/>
                    </a:solidFill>
                  </a:tcPr>
                </a:tc>
              </a:tr>
              <a:tr h="425404">
                <a:tc>
                  <a:txBody>
                    <a:bodyPr/>
                    <a:lstStyle/>
                    <a:p>
                      <a:pPr marL="0" marR="0">
                        <a:lnSpc>
                          <a:spcPct val="107000"/>
                        </a:lnSpc>
                        <a:spcBef>
                          <a:spcPts val="0"/>
                        </a:spcBef>
                        <a:spcAft>
                          <a:spcPts val="0"/>
                        </a:spcAft>
                      </a:pPr>
                      <a:r>
                        <a:rPr lang="en-US" sz="1100" dirty="0">
                          <a:effectLst/>
                        </a:rPr>
                        <a:t>Eligible, Non-Interview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smtClean="0"/>
                        <a:t>30% </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27%</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9%</a:t>
                      </a:r>
                      <a:r>
                        <a:rPr lang="en-US" b="1" dirty="0"/>
                        <a:t>	</a:t>
                      </a:r>
                    </a:p>
                  </a:txBody>
                  <a:tcPr marL="68580" marR="68580" marT="0" marB="0" anchor="ctr">
                    <a:solidFill>
                      <a:srgbClr val="FAE7E8"/>
                    </a:solidFill>
                  </a:tcPr>
                </a:tc>
              </a:tr>
              <a:tr h="414713">
                <a:tc>
                  <a:txBody>
                    <a:bodyPr/>
                    <a:lstStyle/>
                    <a:p>
                      <a:pPr marL="0" marR="0">
                        <a:lnSpc>
                          <a:spcPct val="107000"/>
                        </a:lnSpc>
                        <a:spcBef>
                          <a:spcPts val="0"/>
                        </a:spcBef>
                        <a:spcAft>
                          <a:spcPts val="0"/>
                        </a:spcAft>
                      </a:pPr>
                      <a:r>
                        <a:rPr lang="en-US" sz="1100" dirty="0">
                          <a:effectLst/>
                        </a:rPr>
                        <a:t>Refused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smtClean="0"/>
                        <a:t>15%</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19%</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19%</a:t>
                      </a:r>
                      <a:endParaRPr lang="en-US" b="1" dirty="0"/>
                    </a:p>
                  </a:txBody>
                  <a:tcPr marL="68580" marR="68580" marT="0" marB="0" anchor="ctr">
                    <a:solidFill>
                      <a:srgbClr val="FAE7E8"/>
                    </a:solidFill>
                  </a:tcPr>
                </a:tc>
              </a:tr>
              <a:tr h="425404">
                <a:tc>
                  <a:txBody>
                    <a:bodyPr/>
                    <a:lstStyle/>
                    <a:p>
                      <a:pPr marL="0" marR="0">
                        <a:lnSpc>
                          <a:spcPct val="107000"/>
                        </a:lnSpc>
                        <a:spcBef>
                          <a:spcPts val="0"/>
                        </a:spcBef>
                        <a:spcAft>
                          <a:spcPts val="0"/>
                        </a:spcAft>
                      </a:pPr>
                      <a:r>
                        <a:rPr lang="en-US" sz="1100" dirty="0">
                          <a:effectLst/>
                        </a:rPr>
                        <a:t>Agreed to Participate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b="1" dirty="0" smtClean="0"/>
                        <a:t>34%</a:t>
                      </a:r>
                      <a:endParaRPr lang="en-US" b="1" dirty="0"/>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t>21%</a:t>
                      </a:r>
                      <a:endParaRPr lang="en-US" b="1" dirty="0"/>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t>43%</a:t>
                      </a:r>
                      <a:endParaRPr lang="en-US" b="1" dirty="0"/>
                    </a:p>
                  </a:txBody>
                  <a:tcPr marL="68580" marR="68580" marT="0" marB="0" anchor="ctr">
                    <a:solidFill>
                      <a:srgbClr val="FAE7E8"/>
                    </a:solidFill>
                  </a:tcPr>
                </a:tc>
              </a:tr>
            </a:tbl>
          </a:graphicData>
        </a:graphic>
      </p:graphicFrame>
      <p:sp>
        <p:nvSpPr>
          <p:cNvPr id="2" name="Title 1"/>
          <p:cNvSpPr>
            <a:spLocks noGrp="1"/>
          </p:cNvSpPr>
          <p:nvPr>
            <p:ph type="title"/>
          </p:nvPr>
        </p:nvSpPr>
        <p:spPr/>
        <p:txBody>
          <a:bodyPr/>
          <a:lstStyle/>
          <a:p>
            <a:r>
              <a:rPr lang="en-US" dirty="0" smtClean="0"/>
              <a:t>Recruiting</a:t>
            </a:r>
            <a:endParaRPr lang="en-US" dirty="0"/>
          </a:p>
        </p:txBody>
      </p:sp>
      <p:sp>
        <p:nvSpPr>
          <p:cNvPr id="3" name="Text Placeholder 2"/>
          <p:cNvSpPr>
            <a:spLocks noGrp="1"/>
          </p:cNvSpPr>
          <p:nvPr>
            <p:ph type="body" sz="quarter" idx="1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p:txBody>
      </p:sp>
      <p:sp>
        <p:nvSpPr>
          <p:cNvPr id="11" name="Rectangle 10"/>
          <p:cNvSpPr/>
          <p:nvPr/>
        </p:nvSpPr>
        <p:spPr>
          <a:xfrm>
            <a:off x="1021275" y="3451175"/>
            <a:ext cx="7178040" cy="356616"/>
          </a:xfrm>
          <a:prstGeom prst="rect">
            <a:avLst/>
          </a:prstGeom>
          <a:noFill/>
          <a:ln cmpd="sng">
            <a:solidFill>
              <a:srgbClr val="E61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21275" y="4707950"/>
            <a:ext cx="7178040" cy="365760"/>
          </a:xfrm>
          <a:prstGeom prst="rect">
            <a:avLst/>
          </a:prstGeom>
          <a:noFill/>
          <a:ln cmpd="sng">
            <a:solidFill>
              <a:srgbClr val="E61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2003218"/>
              </p:ext>
            </p:extLst>
          </p:nvPr>
        </p:nvGraphicFramePr>
        <p:xfrm>
          <a:off x="2814450" y="3000441"/>
          <a:ext cx="5415150" cy="414713"/>
        </p:xfrm>
        <a:graphic>
          <a:graphicData uri="http://schemas.openxmlformats.org/drawingml/2006/table">
            <a:tbl>
              <a:tblPr firstRow="1" firstCol="1" bandRow="1">
                <a:tableStyleId>{5C22544A-7EE6-4342-B048-85BDC9FD1C3A}</a:tableStyleId>
              </a:tblPr>
              <a:tblGrid>
                <a:gridCol w="1805050"/>
                <a:gridCol w="1805050"/>
                <a:gridCol w="1805050"/>
              </a:tblGrid>
              <a:tr h="414713">
                <a:tc>
                  <a:txBody>
                    <a:bodyPr/>
                    <a:lstStyle/>
                    <a:p>
                      <a:pPr marL="0" marR="0" algn="ctr">
                        <a:lnSpc>
                          <a:spcPct val="107000"/>
                        </a:lnSpc>
                        <a:spcBef>
                          <a:spcPts val="0"/>
                        </a:spcBef>
                        <a:spcAft>
                          <a:spcPts val="0"/>
                        </a:spcAft>
                      </a:pPr>
                      <a:r>
                        <a:rPr lang="en-US" b="1" dirty="0" smtClean="0">
                          <a:solidFill>
                            <a:schemeClr val="tx1"/>
                          </a:solidFill>
                        </a:rPr>
                        <a:t>267</a:t>
                      </a:r>
                      <a:endParaRPr lang="en-US" b="1" dirty="0">
                        <a:solidFill>
                          <a:schemeClr val="tx1"/>
                        </a:solidFill>
                      </a:endParaRPr>
                    </a:p>
                  </a:txBody>
                  <a:tcPr marL="68580" marR="68580" marT="0" marB="0" anchor="ctr">
                    <a:solidFill>
                      <a:srgbClr val="FAE7E8"/>
                    </a:solidFill>
                  </a:tcPr>
                </a:tc>
                <a:tc>
                  <a:txBody>
                    <a:bodyPr/>
                    <a:lstStyle/>
                    <a:p>
                      <a:pPr marL="0" marR="0" algn="ctr">
                        <a:lnSpc>
                          <a:spcPct val="107000"/>
                        </a:lnSpc>
                        <a:spcBef>
                          <a:spcPts val="0"/>
                        </a:spcBef>
                        <a:spcAft>
                          <a:spcPts val="0"/>
                        </a:spcAft>
                      </a:pPr>
                      <a:r>
                        <a:rPr lang="en-US" b="1" dirty="0" smtClean="0">
                          <a:solidFill>
                            <a:schemeClr val="tx1"/>
                          </a:solidFill>
                        </a:rPr>
                        <a:t>340</a:t>
                      </a:r>
                      <a:endParaRPr lang="en-US" b="1" dirty="0">
                        <a:solidFill>
                          <a:schemeClr val="tx1"/>
                        </a:solidFill>
                      </a:endParaRPr>
                    </a:p>
                  </a:txBody>
                  <a:tcPr marL="68580" marR="68580" marT="0" marB="0" anchor="ctr">
                    <a:solidFill>
                      <a:srgbClr val="F5CCCE"/>
                    </a:solidFill>
                  </a:tcPr>
                </a:tc>
                <a:tc>
                  <a:txBody>
                    <a:bodyPr/>
                    <a:lstStyle/>
                    <a:p>
                      <a:pPr marL="0" marR="0" algn="ctr">
                        <a:lnSpc>
                          <a:spcPct val="107000"/>
                        </a:lnSpc>
                        <a:spcBef>
                          <a:spcPts val="0"/>
                        </a:spcBef>
                        <a:spcAft>
                          <a:spcPts val="0"/>
                        </a:spcAft>
                      </a:pPr>
                      <a:r>
                        <a:rPr lang="en-US" b="1" dirty="0" smtClean="0">
                          <a:solidFill>
                            <a:schemeClr val="tx1"/>
                          </a:solidFill>
                        </a:rPr>
                        <a:t>118</a:t>
                      </a:r>
                      <a:endParaRPr lang="en-US" b="1" dirty="0">
                        <a:solidFill>
                          <a:schemeClr val="tx1"/>
                        </a:solidFill>
                      </a:endParaRPr>
                    </a:p>
                  </a:txBody>
                  <a:tcPr marL="68580" marR="68580" marT="0" marB="0" anchor="ctr">
                    <a:solidFill>
                      <a:srgbClr val="FAE7E8"/>
                    </a:solidFill>
                  </a:tcPr>
                </a:tc>
              </a:tr>
            </a:tbl>
          </a:graphicData>
        </a:graphic>
      </p:graphicFrame>
    </p:spTree>
    <p:extLst>
      <p:ext uri="{BB962C8B-B14F-4D97-AF65-F5344CB8AC3E}">
        <p14:creationId xmlns:p14="http://schemas.microsoft.com/office/powerpoint/2010/main" val="13341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Mathematica">
  <a:themeElements>
    <a:clrScheme name="Mathematica Red">
      <a:dk1>
        <a:sysClr val="windowText" lastClr="000000"/>
      </a:dk1>
      <a:lt1>
        <a:sysClr val="window" lastClr="FFFFFF"/>
      </a:lt1>
      <a:dk2>
        <a:srgbClr val="10335A"/>
      </a:dk2>
      <a:lt2>
        <a:srgbClr val="EEECE1"/>
      </a:lt2>
      <a:accent1>
        <a:srgbClr val="E61D35"/>
      </a:accent1>
      <a:accent2>
        <a:srgbClr val="F59A29"/>
      </a:accent2>
      <a:accent3>
        <a:srgbClr val="EA5534"/>
      </a:accent3>
      <a:accent4>
        <a:srgbClr val="F08442"/>
      </a:accent4>
      <a:accent5>
        <a:srgbClr val="FDBC18"/>
      </a:accent5>
      <a:accent6>
        <a:srgbClr val="F2955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extraClrScheme>
      <a:clrScheme name="Mathematica Blue">
        <a:dk1>
          <a:sysClr val="windowText" lastClr="000000"/>
        </a:dk1>
        <a:lt1>
          <a:sysClr val="window" lastClr="FFFFFF"/>
        </a:lt1>
        <a:dk2>
          <a:srgbClr val="10335A"/>
        </a:dk2>
        <a:lt2>
          <a:srgbClr val="EEECE1"/>
        </a:lt2>
        <a:accent1>
          <a:srgbClr val="184E8A"/>
        </a:accent1>
        <a:accent2>
          <a:srgbClr val="79B4E1"/>
        </a:accent2>
        <a:accent3>
          <a:srgbClr val="2067B6"/>
        </a:accent3>
        <a:accent4>
          <a:srgbClr val="4D9CD7"/>
        </a:accent4>
        <a:accent5>
          <a:srgbClr val="A2CAE8"/>
        </a:accent5>
        <a:accent6>
          <a:srgbClr val="2067B6"/>
        </a:accent6>
        <a:hlink>
          <a:srgbClr val="0000FF"/>
        </a:hlink>
        <a:folHlink>
          <a:srgbClr val="800080"/>
        </a:folHlink>
      </a:clrScheme>
    </a:extraClrScheme>
    <a:extraClrScheme>
      <a:clrScheme name="Mathematica Red">
        <a:dk1>
          <a:sysClr val="windowText" lastClr="000000"/>
        </a:dk1>
        <a:lt1>
          <a:sysClr val="window" lastClr="FFFFFF"/>
        </a:lt1>
        <a:dk2>
          <a:srgbClr val="10335A"/>
        </a:dk2>
        <a:lt2>
          <a:srgbClr val="EEECE1"/>
        </a:lt2>
        <a:accent1>
          <a:srgbClr val="E61D35"/>
        </a:accent1>
        <a:accent2>
          <a:srgbClr val="F59A29"/>
        </a:accent2>
        <a:accent3>
          <a:srgbClr val="EA5534"/>
        </a:accent3>
        <a:accent4>
          <a:srgbClr val="F08442"/>
        </a:accent4>
        <a:accent5>
          <a:srgbClr val="FDBC18"/>
        </a:accent5>
        <a:accent6>
          <a:srgbClr val="F2955C"/>
        </a:accent6>
        <a:hlink>
          <a:srgbClr val="0000FF"/>
        </a:hlink>
        <a:folHlink>
          <a:srgbClr val="800080"/>
        </a:folHlink>
      </a:clrScheme>
    </a:extraClrScheme>
    <a:extraClrScheme>
      <a:clrScheme name="Mathematica Green">
        <a:dk1>
          <a:sysClr val="windowText" lastClr="000000"/>
        </a:dk1>
        <a:lt1>
          <a:sysClr val="window" lastClr="FFFFFF"/>
        </a:lt1>
        <a:dk2>
          <a:srgbClr val="10335A"/>
        </a:dk2>
        <a:lt2>
          <a:srgbClr val="EEECE1"/>
        </a:lt2>
        <a:accent1>
          <a:srgbClr val="006A4F"/>
        </a:accent1>
        <a:accent2>
          <a:srgbClr val="8DC765"/>
        </a:accent2>
        <a:accent3>
          <a:srgbClr val="4C8A3E"/>
        </a:accent3>
        <a:accent4>
          <a:srgbClr val="5CA84A"/>
        </a:accent4>
        <a:accent5>
          <a:srgbClr val="B2DE82"/>
        </a:accent5>
        <a:accent6>
          <a:srgbClr val="5FAD4D"/>
        </a:accent6>
        <a:hlink>
          <a:srgbClr val="0000FF"/>
        </a:hlink>
        <a:folHlink>
          <a:srgbClr val="800080"/>
        </a:folHlink>
      </a:clrScheme>
    </a:extraClrScheme>
  </a:extraClrSchemeLst>
  <a:extLst>
    <a:ext uri="{05A4C25C-085E-4340-85A3-A5531E510DB2}">
      <thm15:themeFamily xmlns:thm15="http://schemas.microsoft.com/office/thememl/2012/main" name="1 Light Background Slide Template.potx" id="{42F54AA8-A9D4-47CF-B703-82EE7EE9E0E2}" vid="{2CC503E2-811B-4FFC-9596-586A9169D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75867-7707-40AD-B566-59FA2950B84C}">
  <ds:schemaRefs>
    <ds:schemaRef ds:uri="http://schemas.microsoft.com/sharepoint/v3/contenttype/forms"/>
  </ds:schemaRefs>
</ds:datastoreItem>
</file>

<file path=customXml/itemProps2.xml><?xml version="1.0" encoding="utf-8"?>
<ds:datastoreItem xmlns:ds="http://schemas.openxmlformats.org/officeDocument/2006/customXml" ds:itemID="{0338E85B-64B4-404D-8C2C-097E654E4616}">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E8AC609-E6FB-4C32-96C2-7BD919054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 Light Background Slide Template</Template>
  <TotalTime>13175</TotalTime>
  <Words>990</Words>
  <Application>Microsoft Office PowerPoint</Application>
  <PresentationFormat>On-screen Show (4:3)</PresentationFormat>
  <Paragraphs>289</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Arial Bold</vt:lpstr>
      <vt:lpstr>Calibri</vt:lpstr>
      <vt:lpstr>Times New Roman</vt:lpstr>
      <vt:lpstr>Mathematica</vt:lpstr>
      <vt:lpstr>A Feasibility Study of Recruiting and Maintaining a Web Panel of People with Disabilities</vt:lpstr>
      <vt:lpstr>Three Goals of This Study</vt:lpstr>
      <vt:lpstr>Why a Web Panel?</vt:lpstr>
      <vt:lpstr>Concerns About the Digital Divide</vt:lpstr>
      <vt:lpstr>Overcoming the Digital Divide</vt:lpstr>
      <vt:lpstr>Sample</vt:lpstr>
      <vt:lpstr>Providing Internet Access</vt:lpstr>
      <vt:lpstr>Method</vt:lpstr>
      <vt:lpstr>Recruiting</vt:lpstr>
      <vt:lpstr>Survey Fielding</vt:lpstr>
      <vt:lpstr>Response Rates</vt:lpstr>
      <vt:lpstr>Response Rates</vt:lpstr>
      <vt:lpstr>Sample Demographics</vt:lpstr>
      <vt:lpstr>Sample Type of Disability</vt:lpstr>
      <vt:lpstr>VR Application Experience</vt:lpstr>
      <vt:lpstr>Lessons Learned</vt:lpstr>
      <vt:lpstr>Using Internet or Mixed-Mode Surveys</vt:lpstr>
      <vt:lpstr>Whether to Provide Access Is More Complicated  </vt:lpstr>
      <vt:lpstr>PowerPoint Presentation</vt:lpstr>
    </vt:vector>
  </TitlesOfParts>
  <Company>Mathematica,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Jesse Chandler</dc:creator>
  <cp:lastModifiedBy>Jesse Chandler</cp:lastModifiedBy>
  <cp:revision>283</cp:revision>
  <cp:lastPrinted>2013-05-31T17:28:00Z</cp:lastPrinted>
  <dcterms:created xsi:type="dcterms:W3CDTF">2016-06-28T13:24:04Z</dcterms:created>
  <dcterms:modified xsi:type="dcterms:W3CDTF">2017-01-25T18:19:57Z</dcterms:modified>
</cp:coreProperties>
</file>