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1.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2.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9.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5"/>
  </p:notesMasterIdLst>
  <p:handoutMasterIdLst>
    <p:handoutMasterId r:id="rId26"/>
  </p:handoutMasterIdLst>
  <p:sldIdLst>
    <p:sldId id="403" r:id="rId2"/>
    <p:sldId id="366" r:id="rId3"/>
    <p:sldId id="405" r:id="rId4"/>
    <p:sldId id="436" r:id="rId5"/>
    <p:sldId id="425" r:id="rId6"/>
    <p:sldId id="426" r:id="rId7"/>
    <p:sldId id="430" r:id="rId8"/>
    <p:sldId id="431" r:id="rId9"/>
    <p:sldId id="427" r:id="rId10"/>
    <p:sldId id="428" r:id="rId11"/>
    <p:sldId id="429" r:id="rId12"/>
    <p:sldId id="432" r:id="rId13"/>
    <p:sldId id="420" r:id="rId14"/>
    <p:sldId id="433" r:id="rId15"/>
    <p:sldId id="421" r:id="rId16"/>
    <p:sldId id="434" r:id="rId17"/>
    <p:sldId id="422" r:id="rId18"/>
    <p:sldId id="435" r:id="rId19"/>
    <p:sldId id="437" r:id="rId20"/>
    <p:sldId id="325" r:id="rId21"/>
    <p:sldId id="416" r:id="rId22"/>
    <p:sldId id="423" r:id="rId23"/>
    <p:sldId id="418" r:id="rId2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E29B"/>
    <a:srgbClr val="F28F0D"/>
    <a:srgbClr val="F2B709"/>
    <a:srgbClr val="000080"/>
    <a:srgbClr val="F2CB07"/>
    <a:srgbClr val="F2C108"/>
    <a:srgbClr val="F2A30B"/>
    <a:srgbClr val="F2990C"/>
    <a:srgbClr val="0B44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52" autoAdjust="0"/>
    <p:restoredTop sz="86820" autoAdjust="0"/>
  </p:normalViewPr>
  <p:slideViewPr>
    <p:cSldViewPr>
      <p:cViewPr varScale="1">
        <p:scale>
          <a:sx n="75" d="100"/>
          <a:sy n="75" d="100"/>
        </p:scale>
        <p:origin x="1642"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602"/>
    </p:cViewPr>
  </p:sorterViewPr>
  <p:notesViewPr>
    <p:cSldViewPr>
      <p:cViewPr>
        <p:scale>
          <a:sx n="100" d="100"/>
          <a:sy n="100" d="100"/>
        </p:scale>
        <p:origin x="-864" y="1229"/>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RDD</c:v>
                </c:pt>
              </c:strCache>
            </c:strRef>
          </c:tx>
          <c:spPr>
            <a:ln w="82550" cap="rnd">
              <a:solidFill>
                <a:srgbClr val="C00000"/>
              </a:solidFill>
              <a:prstDash val="sysDot"/>
              <a:round/>
            </a:ln>
            <a:effectLst/>
          </c:spPr>
          <c:marker>
            <c:symbol val="circle"/>
            <c:size val="5"/>
            <c:spPr>
              <a:solidFill>
                <a:schemeClr val="accent1"/>
              </a:solidFill>
              <a:ln w="9525">
                <a:solidFill>
                  <a:schemeClr val="accent1"/>
                </a:solidFill>
              </a:ln>
              <a:effectLst/>
            </c:spPr>
          </c:marker>
          <c:cat>
            <c:strRef>
              <c:f>Sheet1!$A$2:$A$6</c:f>
              <c:strCache>
                <c:ptCount val="5"/>
                <c:pt idx="0">
                  <c:v>18-24</c:v>
                </c:pt>
                <c:pt idx="1">
                  <c:v>25-34</c:v>
                </c:pt>
                <c:pt idx="2">
                  <c:v>35-44</c:v>
                </c:pt>
                <c:pt idx="3">
                  <c:v>45-54</c:v>
                </c:pt>
                <c:pt idx="4">
                  <c:v>55-64</c:v>
                </c:pt>
              </c:strCache>
            </c:strRef>
          </c:cat>
          <c:val>
            <c:numRef>
              <c:f>Sheet1!$B$2:$B$6</c:f>
              <c:numCache>
                <c:formatCode>0</c:formatCode>
                <c:ptCount val="5"/>
                <c:pt idx="0">
                  <c:v>8.5</c:v>
                </c:pt>
                <c:pt idx="1">
                  <c:v>11.6</c:v>
                </c:pt>
                <c:pt idx="2">
                  <c:v>14.6</c:v>
                </c:pt>
                <c:pt idx="3">
                  <c:v>28.2</c:v>
                </c:pt>
                <c:pt idx="4">
                  <c:v>37.1</c:v>
                </c:pt>
              </c:numCache>
            </c:numRef>
          </c:val>
          <c:smooth val="0"/>
        </c:ser>
        <c:ser>
          <c:idx val="1"/>
          <c:order val="1"/>
          <c:tx>
            <c:strRef>
              <c:f>Sheet1!$C$1</c:f>
              <c:strCache>
                <c:ptCount val="1"/>
                <c:pt idx="0">
                  <c:v>ACS</c:v>
                </c:pt>
              </c:strCache>
            </c:strRef>
          </c:tx>
          <c:spPr>
            <a:ln w="111125" cap="rnd">
              <a:solidFill>
                <a:schemeClr val="accent2"/>
              </a:solidFill>
              <a:round/>
            </a:ln>
            <a:effectLst/>
          </c:spPr>
          <c:marker>
            <c:symbol val="circle"/>
            <c:size val="5"/>
            <c:spPr>
              <a:solidFill>
                <a:schemeClr val="accent2"/>
              </a:solidFill>
              <a:ln w="9525">
                <a:solidFill>
                  <a:schemeClr val="accent2"/>
                </a:solidFill>
              </a:ln>
              <a:effectLst/>
            </c:spPr>
          </c:marker>
          <c:cat>
            <c:strRef>
              <c:f>Sheet1!$A$2:$A$6</c:f>
              <c:strCache>
                <c:ptCount val="5"/>
                <c:pt idx="0">
                  <c:v>18-24</c:v>
                </c:pt>
                <c:pt idx="1">
                  <c:v>25-34</c:v>
                </c:pt>
                <c:pt idx="2">
                  <c:v>35-44</c:v>
                </c:pt>
                <c:pt idx="3">
                  <c:v>45-54</c:v>
                </c:pt>
                <c:pt idx="4">
                  <c:v>55-64</c:v>
                </c:pt>
              </c:strCache>
            </c:strRef>
          </c:cat>
          <c:val>
            <c:numRef>
              <c:f>Sheet1!$C$2:$C$6</c:f>
              <c:numCache>
                <c:formatCode>0</c:formatCode>
                <c:ptCount val="5"/>
                <c:pt idx="0">
                  <c:v>8.8000000000000007</c:v>
                </c:pt>
                <c:pt idx="1">
                  <c:v>13</c:v>
                </c:pt>
                <c:pt idx="2">
                  <c:v>15.3</c:v>
                </c:pt>
                <c:pt idx="3">
                  <c:v>25.9</c:v>
                </c:pt>
                <c:pt idx="4">
                  <c:v>37</c:v>
                </c:pt>
              </c:numCache>
            </c:numRef>
          </c:val>
          <c:smooth val="0"/>
        </c:ser>
        <c:ser>
          <c:idx val="2"/>
          <c:order val="2"/>
          <c:tx>
            <c:strRef>
              <c:f>Sheet1!$D$1</c:f>
              <c:strCache>
                <c:ptCount val="1"/>
                <c:pt idx="0">
                  <c:v>Web</c:v>
                </c:pt>
              </c:strCache>
            </c:strRef>
          </c:tx>
          <c:spPr>
            <a:ln w="63500" cap="rnd">
              <a:solidFill>
                <a:srgbClr val="F28F0D"/>
              </a:solidFill>
              <a:prstDash val="sysDash"/>
              <a:round/>
            </a:ln>
            <a:effectLst/>
          </c:spPr>
          <c:marker>
            <c:symbol val="circle"/>
            <c:size val="5"/>
            <c:spPr>
              <a:solidFill>
                <a:schemeClr val="accent3"/>
              </a:solidFill>
              <a:ln w="9525">
                <a:solidFill>
                  <a:schemeClr val="accent3"/>
                </a:solidFill>
              </a:ln>
              <a:effectLst/>
            </c:spPr>
          </c:marker>
          <c:dPt>
            <c:idx val="4"/>
            <c:marker>
              <c:symbol val="circle"/>
              <c:size val="5"/>
              <c:spPr>
                <a:solidFill>
                  <a:schemeClr val="accent3"/>
                </a:solidFill>
                <a:ln w="9525">
                  <a:solidFill>
                    <a:schemeClr val="accent3"/>
                  </a:solidFill>
                </a:ln>
                <a:effectLst/>
              </c:spPr>
            </c:marker>
            <c:bubble3D val="0"/>
            <c:spPr>
              <a:ln w="82550" cap="rnd">
                <a:solidFill>
                  <a:srgbClr val="F28F0D"/>
                </a:solidFill>
                <a:prstDash val="sysDash"/>
                <a:round/>
              </a:ln>
              <a:effectLst/>
            </c:spPr>
          </c:dPt>
          <c:cat>
            <c:strRef>
              <c:f>Sheet1!$A$2:$A$6</c:f>
              <c:strCache>
                <c:ptCount val="5"/>
                <c:pt idx="0">
                  <c:v>18-24</c:v>
                </c:pt>
                <c:pt idx="1">
                  <c:v>25-34</c:v>
                </c:pt>
                <c:pt idx="2">
                  <c:v>35-44</c:v>
                </c:pt>
                <c:pt idx="3">
                  <c:v>45-54</c:v>
                </c:pt>
                <c:pt idx="4">
                  <c:v>55-64</c:v>
                </c:pt>
              </c:strCache>
            </c:strRef>
          </c:cat>
          <c:val>
            <c:numRef>
              <c:f>Sheet1!$D$2:$D$6</c:f>
              <c:numCache>
                <c:formatCode>0</c:formatCode>
                <c:ptCount val="5"/>
                <c:pt idx="0">
                  <c:v>2.2000000000000002</c:v>
                </c:pt>
                <c:pt idx="1">
                  <c:v>13.5</c:v>
                </c:pt>
                <c:pt idx="2">
                  <c:v>15.5</c:v>
                </c:pt>
                <c:pt idx="3">
                  <c:v>22.3</c:v>
                </c:pt>
                <c:pt idx="4">
                  <c:v>46.5</c:v>
                </c:pt>
              </c:numCache>
            </c:numRef>
          </c:val>
          <c:smooth val="0"/>
        </c:ser>
        <c:dLbls>
          <c:showLegendKey val="0"/>
          <c:showVal val="0"/>
          <c:showCatName val="0"/>
          <c:showSerName val="0"/>
          <c:showPercent val="0"/>
          <c:showBubbleSize val="0"/>
        </c:dLbls>
        <c:marker val="1"/>
        <c:smooth val="0"/>
        <c:axId val="318713408"/>
        <c:axId val="318713800"/>
      </c:lineChart>
      <c:catAx>
        <c:axId val="318713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18713800"/>
        <c:crosses val="autoZero"/>
        <c:auto val="1"/>
        <c:lblAlgn val="ctr"/>
        <c:lblOffset val="100"/>
        <c:noMultiLvlLbl val="0"/>
      </c:catAx>
      <c:valAx>
        <c:axId val="318713800"/>
        <c:scaling>
          <c:orientation val="minMax"/>
          <c:max val="5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18713408"/>
        <c:crosses val="autoZero"/>
        <c:crossBetween val="between"/>
        <c:majorUnit val="1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RDD</c:v>
                </c:pt>
              </c:strCache>
            </c:strRef>
          </c:tx>
          <c:spPr>
            <a:ln w="82550" cap="rnd">
              <a:solidFill>
                <a:srgbClr val="C00000"/>
              </a:solidFill>
              <a:prstDash val="sysDot"/>
              <a:round/>
            </a:ln>
            <a:effectLst/>
          </c:spPr>
          <c:marker>
            <c:symbol val="circle"/>
            <c:size val="5"/>
            <c:spPr>
              <a:solidFill>
                <a:schemeClr val="accent1"/>
              </a:solidFill>
              <a:ln w="9525">
                <a:solidFill>
                  <a:schemeClr val="accent1"/>
                </a:solidFill>
              </a:ln>
              <a:effectLst/>
            </c:spPr>
          </c:marker>
          <c:cat>
            <c:strRef>
              <c:f>Sheet1!$A$2:$A$8</c:f>
              <c:strCache>
                <c:ptCount val="7"/>
                <c:pt idx="0">
                  <c:v>&lt; $15,000</c:v>
                </c:pt>
                <c:pt idx="1">
                  <c:v>$15-29K</c:v>
                </c:pt>
                <c:pt idx="2">
                  <c:v>$30-44K</c:v>
                </c:pt>
                <c:pt idx="3">
                  <c:v>$45-59K</c:v>
                </c:pt>
                <c:pt idx="4">
                  <c:v>$60-74K</c:v>
                </c:pt>
                <c:pt idx="5">
                  <c:v>$75-99K</c:v>
                </c:pt>
                <c:pt idx="6">
                  <c:v>$100K &amp; up</c:v>
                </c:pt>
              </c:strCache>
            </c:strRef>
          </c:cat>
          <c:val>
            <c:numRef>
              <c:f>Sheet1!$B$2:$B$8</c:f>
              <c:numCache>
                <c:formatCode>0</c:formatCode>
                <c:ptCount val="7"/>
                <c:pt idx="0">
                  <c:v>22.3</c:v>
                </c:pt>
                <c:pt idx="1">
                  <c:v>18.5</c:v>
                </c:pt>
                <c:pt idx="2">
                  <c:v>12</c:v>
                </c:pt>
                <c:pt idx="3">
                  <c:v>11.8</c:v>
                </c:pt>
                <c:pt idx="4">
                  <c:v>10.4</c:v>
                </c:pt>
                <c:pt idx="5">
                  <c:v>9.4</c:v>
                </c:pt>
                <c:pt idx="6">
                  <c:v>15.5</c:v>
                </c:pt>
              </c:numCache>
            </c:numRef>
          </c:val>
          <c:smooth val="0"/>
        </c:ser>
        <c:ser>
          <c:idx val="1"/>
          <c:order val="1"/>
          <c:tx>
            <c:strRef>
              <c:f>Sheet1!$C$1</c:f>
              <c:strCache>
                <c:ptCount val="1"/>
                <c:pt idx="0">
                  <c:v>ACS</c:v>
                </c:pt>
              </c:strCache>
            </c:strRef>
          </c:tx>
          <c:spPr>
            <a:ln w="111125" cap="rnd">
              <a:solidFill>
                <a:schemeClr val="accent2"/>
              </a:solidFill>
              <a:round/>
            </a:ln>
            <a:effectLst/>
          </c:spPr>
          <c:marker>
            <c:symbol val="circle"/>
            <c:size val="5"/>
            <c:spPr>
              <a:solidFill>
                <a:schemeClr val="accent2"/>
              </a:solidFill>
              <a:ln w="9525">
                <a:solidFill>
                  <a:schemeClr val="accent2"/>
                </a:solidFill>
              </a:ln>
              <a:effectLst/>
            </c:spPr>
          </c:marker>
          <c:cat>
            <c:strRef>
              <c:f>Sheet1!$A$2:$A$8</c:f>
              <c:strCache>
                <c:ptCount val="7"/>
                <c:pt idx="0">
                  <c:v>&lt; $15,000</c:v>
                </c:pt>
                <c:pt idx="1">
                  <c:v>$15-29K</c:v>
                </c:pt>
                <c:pt idx="2">
                  <c:v>$30-44K</c:v>
                </c:pt>
                <c:pt idx="3">
                  <c:v>$45-59K</c:v>
                </c:pt>
                <c:pt idx="4">
                  <c:v>$60-74K</c:v>
                </c:pt>
                <c:pt idx="5">
                  <c:v>$75-99K</c:v>
                </c:pt>
                <c:pt idx="6">
                  <c:v>$100K &amp; up</c:v>
                </c:pt>
              </c:strCache>
            </c:strRef>
          </c:cat>
          <c:val>
            <c:numRef>
              <c:f>Sheet1!$C$2:$C$8</c:f>
              <c:numCache>
                <c:formatCode>0</c:formatCode>
                <c:ptCount val="7"/>
                <c:pt idx="0">
                  <c:v>16.899999999999999</c:v>
                </c:pt>
                <c:pt idx="1">
                  <c:v>17.399999999999999</c:v>
                </c:pt>
                <c:pt idx="2">
                  <c:v>14.2</c:v>
                </c:pt>
                <c:pt idx="3">
                  <c:v>11</c:v>
                </c:pt>
                <c:pt idx="4">
                  <c:v>8.6999999999999993</c:v>
                </c:pt>
                <c:pt idx="5">
                  <c:v>9.8000000000000007</c:v>
                </c:pt>
                <c:pt idx="6">
                  <c:v>22.1</c:v>
                </c:pt>
              </c:numCache>
            </c:numRef>
          </c:val>
          <c:smooth val="0"/>
        </c:ser>
        <c:ser>
          <c:idx val="2"/>
          <c:order val="2"/>
          <c:tx>
            <c:strRef>
              <c:f>Sheet1!$D$1</c:f>
              <c:strCache>
                <c:ptCount val="1"/>
                <c:pt idx="0">
                  <c:v>Web</c:v>
                </c:pt>
              </c:strCache>
            </c:strRef>
          </c:tx>
          <c:spPr>
            <a:ln w="63500" cap="rnd">
              <a:solidFill>
                <a:srgbClr val="F28F0D"/>
              </a:solidFill>
              <a:prstDash val="sysDash"/>
              <a:round/>
            </a:ln>
            <a:effectLst/>
          </c:spPr>
          <c:marker>
            <c:symbol val="circle"/>
            <c:size val="5"/>
            <c:spPr>
              <a:solidFill>
                <a:schemeClr val="accent3"/>
              </a:solidFill>
              <a:ln w="9525">
                <a:solidFill>
                  <a:schemeClr val="accent3"/>
                </a:solidFill>
              </a:ln>
              <a:effectLst/>
            </c:spPr>
          </c:marker>
          <c:dPt>
            <c:idx val="4"/>
            <c:marker>
              <c:symbol val="circle"/>
              <c:size val="5"/>
              <c:spPr>
                <a:solidFill>
                  <a:schemeClr val="accent3"/>
                </a:solidFill>
                <a:ln w="9525">
                  <a:solidFill>
                    <a:schemeClr val="accent3"/>
                  </a:solidFill>
                </a:ln>
                <a:effectLst/>
              </c:spPr>
            </c:marker>
            <c:bubble3D val="0"/>
            <c:spPr>
              <a:ln w="82550" cap="rnd">
                <a:solidFill>
                  <a:srgbClr val="F28F0D"/>
                </a:solidFill>
                <a:prstDash val="sysDash"/>
                <a:round/>
              </a:ln>
              <a:effectLst/>
            </c:spPr>
          </c:dPt>
          <c:cat>
            <c:strRef>
              <c:f>Sheet1!$A$2:$A$8</c:f>
              <c:strCache>
                <c:ptCount val="7"/>
                <c:pt idx="0">
                  <c:v>&lt; $15,000</c:v>
                </c:pt>
                <c:pt idx="1">
                  <c:v>$15-29K</c:v>
                </c:pt>
                <c:pt idx="2">
                  <c:v>$30-44K</c:v>
                </c:pt>
                <c:pt idx="3">
                  <c:v>$45-59K</c:v>
                </c:pt>
                <c:pt idx="4">
                  <c:v>$60-74K</c:v>
                </c:pt>
                <c:pt idx="5">
                  <c:v>$75-99K</c:v>
                </c:pt>
                <c:pt idx="6">
                  <c:v>$100K &amp; up</c:v>
                </c:pt>
              </c:strCache>
            </c:strRef>
          </c:cat>
          <c:val>
            <c:numRef>
              <c:f>Sheet1!$D$2:$D$8</c:f>
              <c:numCache>
                <c:formatCode>0</c:formatCode>
                <c:ptCount val="7"/>
                <c:pt idx="0">
                  <c:v>14.3</c:v>
                </c:pt>
                <c:pt idx="1">
                  <c:v>18.3</c:v>
                </c:pt>
                <c:pt idx="2">
                  <c:v>15.4</c:v>
                </c:pt>
                <c:pt idx="3">
                  <c:v>13.2</c:v>
                </c:pt>
                <c:pt idx="4">
                  <c:v>10.6</c:v>
                </c:pt>
                <c:pt idx="5">
                  <c:v>12.5</c:v>
                </c:pt>
                <c:pt idx="6">
                  <c:v>15.6</c:v>
                </c:pt>
              </c:numCache>
            </c:numRef>
          </c:val>
          <c:smooth val="0"/>
        </c:ser>
        <c:dLbls>
          <c:showLegendKey val="0"/>
          <c:showVal val="0"/>
          <c:showCatName val="0"/>
          <c:showSerName val="0"/>
          <c:showPercent val="0"/>
          <c:showBubbleSize val="0"/>
        </c:dLbls>
        <c:marker val="1"/>
        <c:smooth val="0"/>
        <c:axId val="319987472"/>
        <c:axId val="319986688"/>
      </c:lineChart>
      <c:catAx>
        <c:axId val="319987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19986688"/>
        <c:crosses val="autoZero"/>
        <c:auto val="1"/>
        <c:lblAlgn val="ctr"/>
        <c:lblOffset val="100"/>
        <c:noMultiLvlLbl val="0"/>
      </c:catAx>
      <c:valAx>
        <c:axId val="319986688"/>
        <c:scaling>
          <c:orientation val="minMax"/>
          <c:max val="4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19987472"/>
        <c:crosses val="autoZero"/>
        <c:crossBetween val="between"/>
        <c:majorUnit val="1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RDD</c:v>
                </c:pt>
              </c:strCache>
            </c:strRef>
          </c:tx>
          <c:spPr>
            <a:ln w="82550" cap="rnd">
              <a:solidFill>
                <a:srgbClr val="C00000"/>
              </a:solidFill>
              <a:prstDash val="sysDot"/>
              <a:round/>
            </a:ln>
            <a:effectLst/>
          </c:spPr>
          <c:marker>
            <c:symbol val="circle"/>
            <c:size val="5"/>
            <c:spPr>
              <a:solidFill>
                <a:schemeClr val="accent1"/>
              </a:solidFill>
              <a:ln w="9525">
                <a:solidFill>
                  <a:schemeClr val="accent1"/>
                </a:solidFill>
              </a:ln>
              <a:effectLst/>
            </c:spPr>
          </c:marker>
          <c:cat>
            <c:strRef>
              <c:f>Sheet1!$A$2:$A$4</c:f>
              <c:strCache>
                <c:ptCount val="3"/>
                <c:pt idx="0">
                  <c:v>White only</c:v>
                </c:pt>
                <c:pt idx="1">
                  <c:v>Black only</c:v>
                </c:pt>
                <c:pt idx="2">
                  <c:v>Other/Multi</c:v>
                </c:pt>
              </c:strCache>
            </c:strRef>
          </c:cat>
          <c:val>
            <c:numRef>
              <c:f>Sheet1!$B$2:$B$4</c:f>
              <c:numCache>
                <c:formatCode>0</c:formatCode>
                <c:ptCount val="3"/>
                <c:pt idx="0">
                  <c:v>79.3</c:v>
                </c:pt>
                <c:pt idx="1">
                  <c:v>12.2</c:v>
                </c:pt>
                <c:pt idx="2">
                  <c:v>8.6</c:v>
                </c:pt>
              </c:numCache>
            </c:numRef>
          </c:val>
          <c:smooth val="0"/>
        </c:ser>
        <c:ser>
          <c:idx val="1"/>
          <c:order val="1"/>
          <c:tx>
            <c:strRef>
              <c:f>Sheet1!$C$1</c:f>
              <c:strCache>
                <c:ptCount val="1"/>
                <c:pt idx="0">
                  <c:v>ACS</c:v>
                </c:pt>
              </c:strCache>
            </c:strRef>
          </c:tx>
          <c:spPr>
            <a:ln w="111125" cap="rnd">
              <a:solidFill>
                <a:schemeClr val="accent2"/>
              </a:solidFill>
              <a:round/>
            </a:ln>
            <a:effectLst/>
          </c:spPr>
          <c:marker>
            <c:symbol val="circle"/>
            <c:size val="5"/>
            <c:spPr>
              <a:solidFill>
                <a:schemeClr val="accent2"/>
              </a:solidFill>
              <a:ln w="9525">
                <a:solidFill>
                  <a:schemeClr val="accent2"/>
                </a:solidFill>
              </a:ln>
              <a:effectLst/>
            </c:spPr>
          </c:marker>
          <c:cat>
            <c:strRef>
              <c:f>Sheet1!$A$2:$A$4</c:f>
              <c:strCache>
                <c:ptCount val="3"/>
                <c:pt idx="0">
                  <c:v>White only</c:v>
                </c:pt>
                <c:pt idx="1">
                  <c:v>Black only</c:v>
                </c:pt>
                <c:pt idx="2">
                  <c:v>Other/Multi</c:v>
                </c:pt>
              </c:strCache>
            </c:strRef>
          </c:cat>
          <c:val>
            <c:numRef>
              <c:f>Sheet1!$C$2:$C$4</c:f>
              <c:numCache>
                <c:formatCode>0</c:formatCode>
                <c:ptCount val="3"/>
                <c:pt idx="0">
                  <c:v>72.3</c:v>
                </c:pt>
                <c:pt idx="1">
                  <c:v>17</c:v>
                </c:pt>
                <c:pt idx="2">
                  <c:v>10.7</c:v>
                </c:pt>
              </c:numCache>
            </c:numRef>
          </c:val>
          <c:smooth val="0"/>
        </c:ser>
        <c:ser>
          <c:idx val="2"/>
          <c:order val="2"/>
          <c:tx>
            <c:strRef>
              <c:f>Sheet1!$D$1</c:f>
              <c:strCache>
                <c:ptCount val="1"/>
                <c:pt idx="0">
                  <c:v>Web</c:v>
                </c:pt>
              </c:strCache>
            </c:strRef>
          </c:tx>
          <c:spPr>
            <a:ln w="63500" cap="rnd">
              <a:solidFill>
                <a:srgbClr val="F28F0D"/>
              </a:solidFill>
              <a:prstDash val="dash"/>
              <a:round/>
            </a:ln>
            <a:effectLst/>
          </c:spPr>
          <c:marker>
            <c:symbol val="circle"/>
            <c:size val="5"/>
            <c:spPr>
              <a:solidFill>
                <a:schemeClr val="accent3"/>
              </a:solidFill>
              <a:ln w="9525">
                <a:solidFill>
                  <a:schemeClr val="accent3"/>
                </a:solidFill>
              </a:ln>
              <a:effectLst/>
            </c:spPr>
          </c:marker>
          <c:dPt>
            <c:idx val="4"/>
            <c:marker>
              <c:symbol val="circle"/>
              <c:size val="5"/>
              <c:spPr>
                <a:solidFill>
                  <a:schemeClr val="accent3"/>
                </a:solidFill>
                <a:ln w="9525">
                  <a:solidFill>
                    <a:schemeClr val="accent3"/>
                  </a:solidFill>
                </a:ln>
                <a:effectLst/>
              </c:spPr>
            </c:marker>
            <c:bubble3D val="0"/>
            <c:spPr>
              <a:ln w="82550" cap="rnd">
                <a:solidFill>
                  <a:srgbClr val="F28F0D"/>
                </a:solidFill>
                <a:prstDash val="dash"/>
                <a:round/>
              </a:ln>
              <a:effectLst/>
            </c:spPr>
          </c:dPt>
          <c:cat>
            <c:strRef>
              <c:f>Sheet1!$A$2:$A$4</c:f>
              <c:strCache>
                <c:ptCount val="3"/>
                <c:pt idx="0">
                  <c:v>White only</c:v>
                </c:pt>
                <c:pt idx="1">
                  <c:v>Black only</c:v>
                </c:pt>
                <c:pt idx="2">
                  <c:v>Other/Multi</c:v>
                </c:pt>
              </c:strCache>
            </c:strRef>
          </c:cat>
          <c:val>
            <c:numRef>
              <c:f>Sheet1!$D$2:$D$4</c:f>
              <c:numCache>
                <c:formatCode>0</c:formatCode>
                <c:ptCount val="3"/>
                <c:pt idx="0">
                  <c:v>88.6</c:v>
                </c:pt>
                <c:pt idx="1">
                  <c:v>5.9</c:v>
                </c:pt>
                <c:pt idx="2">
                  <c:v>5.5</c:v>
                </c:pt>
              </c:numCache>
            </c:numRef>
          </c:val>
          <c:smooth val="0"/>
        </c:ser>
        <c:dLbls>
          <c:showLegendKey val="0"/>
          <c:showVal val="0"/>
          <c:showCatName val="0"/>
          <c:showSerName val="0"/>
          <c:showPercent val="0"/>
          <c:showBubbleSize val="0"/>
        </c:dLbls>
        <c:marker val="1"/>
        <c:smooth val="0"/>
        <c:axId val="318714584"/>
        <c:axId val="318714976"/>
      </c:lineChart>
      <c:catAx>
        <c:axId val="318714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18714976"/>
        <c:crosses val="autoZero"/>
        <c:auto val="1"/>
        <c:lblAlgn val="ctr"/>
        <c:lblOffset val="100"/>
        <c:noMultiLvlLbl val="0"/>
      </c:catAx>
      <c:valAx>
        <c:axId val="318714976"/>
        <c:scaling>
          <c:orientation val="minMax"/>
          <c:max val="1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18714584"/>
        <c:crosses val="autoZero"/>
        <c:crossBetween val="between"/>
        <c:majorUnit val="2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RDD</c:v>
                </c:pt>
              </c:strCache>
            </c:strRef>
          </c:tx>
          <c:spPr>
            <a:ln w="82550" cap="rnd">
              <a:solidFill>
                <a:srgbClr val="C00000"/>
              </a:solidFill>
              <a:prstDash val="sysDot"/>
              <a:round/>
            </a:ln>
            <a:effectLst/>
          </c:spPr>
          <c:marker>
            <c:symbol val="circle"/>
            <c:size val="5"/>
            <c:spPr>
              <a:solidFill>
                <a:schemeClr val="accent1"/>
              </a:solidFill>
              <a:ln w="9525">
                <a:solidFill>
                  <a:schemeClr val="accent1"/>
                </a:solidFill>
              </a:ln>
              <a:effectLst/>
            </c:spPr>
          </c:marker>
          <c:cat>
            <c:strRef>
              <c:f>Sheet1!$A$2:$A$5</c:f>
              <c:strCache>
                <c:ptCount val="4"/>
                <c:pt idx="0">
                  <c:v>Northeast</c:v>
                </c:pt>
                <c:pt idx="1">
                  <c:v>Midwest</c:v>
                </c:pt>
                <c:pt idx="2">
                  <c:v>South</c:v>
                </c:pt>
                <c:pt idx="3">
                  <c:v>West</c:v>
                </c:pt>
              </c:strCache>
            </c:strRef>
          </c:cat>
          <c:val>
            <c:numRef>
              <c:f>Sheet1!$B$2:$B$5</c:f>
              <c:numCache>
                <c:formatCode>0</c:formatCode>
                <c:ptCount val="4"/>
                <c:pt idx="0">
                  <c:v>17.3</c:v>
                </c:pt>
                <c:pt idx="1">
                  <c:v>23.3</c:v>
                </c:pt>
                <c:pt idx="2">
                  <c:v>38.1</c:v>
                </c:pt>
                <c:pt idx="3">
                  <c:v>21.3</c:v>
                </c:pt>
              </c:numCache>
            </c:numRef>
          </c:val>
          <c:smooth val="0"/>
        </c:ser>
        <c:ser>
          <c:idx val="1"/>
          <c:order val="1"/>
          <c:tx>
            <c:strRef>
              <c:f>Sheet1!$C$1</c:f>
              <c:strCache>
                <c:ptCount val="1"/>
                <c:pt idx="0">
                  <c:v>ACS</c:v>
                </c:pt>
              </c:strCache>
            </c:strRef>
          </c:tx>
          <c:spPr>
            <a:ln w="111125" cap="rnd">
              <a:solidFill>
                <a:schemeClr val="accent2"/>
              </a:solidFill>
              <a:round/>
            </a:ln>
            <a:effectLst/>
          </c:spPr>
          <c:marker>
            <c:symbol val="circle"/>
            <c:size val="5"/>
            <c:spPr>
              <a:solidFill>
                <a:schemeClr val="accent2"/>
              </a:solidFill>
              <a:ln w="9525">
                <a:solidFill>
                  <a:schemeClr val="accent2"/>
                </a:solidFill>
              </a:ln>
              <a:effectLst/>
            </c:spPr>
          </c:marker>
          <c:cat>
            <c:strRef>
              <c:f>Sheet1!$A$2:$A$5</c:f>
              <c:strCache>
                <c:ptCount val="4"/>
                <c:pt idx="0">
                  <c:v>Northeast</c:v>
                </c:pt>
                <c:pt idx="1">
                  <c:v>Midwest</c:v>
                </c:pt>
                <c:pt idx="2">
                  <c:v>South</c:v>
                </c:pt>
                <c:pt idx="3">
                  <c:v>West</c:v>
                </c:pt>
              </c:strCache>
            </c:strRef>
          </c:cat>
          <c:val>
            <c:numRef>
              <c:f>Sheet1!$C$2:$C$5</c:f>
              <c:numCache>
                <c:formatCode>0</c:formatCode>
                <c:ptCount val="4"/>
                <c:pt idx="0">
                  <c:v>16.2</c:v>
                </c:pt>
                <c:pt idx="1">
                  <c:v>21.7</c:v>
                </c:pt>
                <c:pt idx="2">
                  <c:v>40.700000000000003</c:v>
                </c:pt>
                <c:pt idx="3">
                  <c:v>21.3</c:v>
                </c:pt>
              </c:numCache>
            </c:numRef>
          </c:val>
          <c:smooth val="0"/>
        </c:ser>
        <c:ser>
          <c:idx val="2"/>
          <c:order val="2"/>
          <c:tx>
            <c:strRef>
              <c:f>Sheet1!$D$1</c:f>
              <c:strCache>
                <c:ptCount val="1"/>
                <c:pt idx="0">
                  <c:v>Web</c:v>
                </c:pt>
              </c:strCache>
            </c:strRef>
          </c:tx>
          <c:spPr>
            <a:ln w="63500" cap="rnd">
              <a:solidFill>
                <a:srgbClr val="F28F0D"/>
              </a:solidFill>
              <a:prstDash val="dash"/>
              <a:round/>
            </a:ln>
            <a:effectLst/>
          </c:spPr>
          <c:marker>
            <c:symbol val="circle"/>
            <c:size val="5"/>
            <c:spPr>
              <a:solidFill>
                <a:schemeClr val="accent3"/>
              </a:solidFill>
              <a:ln w="9525">
                <a:solidFill>
                  <a:schemeClr val="accent3"/>
                </a:solidFill>
              </a:ln>
              <a:effectLst/>
            </c:spPr>
          </c:marker>
          <c:dPt>
            <c:idx val="4"/>
            <c:marker>
              <c:symbol val="circle"/>
              <c:size val="5"/>
              <c:spPr>
                <a:solidFill>
                  <a:schemeClr val="accent3"/>
                </a:solidFill>
                <a:ln w="9525">
                  <a:solidFill>
                    <a:schemeClr val="accent3"/>
                  </a:solidFill>
                </a:ln>
                <a:effectLst/>
              </c:spPr>
            </c:marker>
            <c:bubble3D val="0"/>
            <c:spPr>
              <a:ln w="82550" cap="rnd">
                <a:solidFill>
                  <a:srgbClr val="F28F0D"/>
                </a:solidFill>
                <a:prstDash val="dash"/>
                <a:round/>
              </a:ln>
              <a:effectLst/>
            </c:spPr>
          </c:dPt>
          <c:cat>
            <c:strRef>
              <c:f>Sheet1!$A$2:$A$5</c:f>
              <c:strCache>
                <c:ptCount val="4"/>
                <c:pt idx="0">
                  <c:v>Northeast</c:v>
                </c:pt>
                <c:pt idx="1">
                  <c:v>Midwest</c:v>
                </c:pt>
                <c:pt idx="2">
                  <c:v>South</c:v>
                </c:pt>
                <c:pt idx="3">
                  <c:v>West</c:v>
                </c:pt>
              </c:strCache>
            </c:strRef>
          </c:cat>
          <c:val>
            <c:numRef>
              <c:f>Sheet1!$D$2:$D$5</c:f>
              <c:numCache>
                <c:formatCode>0</c:formatCode>
                <c:ptCount val="4"/>
                <c:pt idx="0">
                  <c:v>20</c:v>
                </c:pt>
                <c:pt idx="1">
                  <c:v>25.2</c:v>
                </c:pt>
                <c:pt idx="2">
                  <c:v>32.6</c:v>
                </c:pt>
                <c:pt idx="3">
                  <c:v>22.2</c:v>
                </c:pt>
              </c:numCache>
            </c:numRef>
          </c:val>
          <c:smooth val="0"/>
        </c:ser>
        <c:dLbls>
          <c:showLegendKey val="0"/>
          <c:showVal val="0"/>
          <c:showCatName val="0"/>
          <c:showSerName val="0"/>
          <c:showPercent val="0"/>
          <c:showBubbleSize val="0"/>
        </c:dLbls>
        <c:marker val="1"/>
        <c:smooth val="0"/>
        <c:axId val="318715760"/>
        <c:axId val="318716152"/>
      </c:lineChart>
      <c:catAx>
        <c:axId val="318715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18716152"/>
        <c:crosses val="autoZero"/>
        <c:auto val="1"/>
        <c:lblAlgn val="ctr"/>
        <c:lblOffset val="100"/>
        <c:noMultiLvlLbl val="0"/>
      </c:catAx>
      <c:valAx>
        <c:axId val="318716152"/>
        <c:scaling>
          <c:orientation val="minMax"/>
          <c:max val="5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18715760"/>
        <c:crosses val="autoZero"/>
        <c:crossBetween val="between"/>
        <c:majorUnit val="1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RDD</c:v>
                </c:pt>
              </c:strCache>
            </c:strRef>
          </c:tx>
          <c:spPr>
            <a:ln w="82550" cap="rnd">
              <a:solidFill>
                <a:srgbClr val="C00000"/>
              </a:solidFill>
              <a:prstDash val="sysDot"/>
              <a:round/>
            </a:ln>
            <a:effectLst/>
          </c:spPr>
          <c:marker>
            <c:symbol val="circle"/>
            <c:size val="5"/>
            <c:spPr>
              <a:solidFill>
                <a:schemeClr val="accent1"/>
              </a:solidFill>
              <a:ln w="9525">
                <a:solidFill>
                  <a:schemeClr val="accent1"/>
                </a:solidFill>
              </a:ln>
              <a:effectLst/>
            </c:spPr>
          </c:marker>
          <c:cat>
            <c:strRef>
              <c:f>Sheet1!$A$2:$A$6</c:f>
              <c:strCache>
                <c:ptCount val="5"/>
                <c:pt idx="0">
                  <c:v>18-24</c:v>
                </c:pt>
                <c:pt idx="1">
                  <c:v>25-34</c:v>
                </c:pt>
                <c:pt idx="2">
                  <c:v>35-44</c:v>
                </c:pt>
                <c:pt idx="3">
                  <c:v>45-54</c:v>
                </c:pt>
                <c:pt idx="4">
                  <c:v>55-64</c:v>
                </c:pt>
              </c:strCache>
            </c:strRef>
          </c:cat>
          <c:val>
            <c:numRef>
              <c:f>Sheet1!$B$2:$B$6</c:f>
              <c:numCache>
                <c:formatCode>0</c:formatCode>
                <c:ptCount val="5"/>
                <c:pt idx="0">
                  <c:v>8.6</c:v>
                </c:pt>
                <c:pt idx="1">
                  <c:v>12.5</c:v>
                </c:pt>
                <c:pt idx="2">
                  <c:v>15.5</c:v>
                </c:pt>
                <c:pt idx="3">
                  <c:v>27.1</c:v>
                </c:pt>
                <c:pt idx="4">
                  <c:v>36.5</c:v>
                </c:pt>
              </c:numCache>
            </c:numRef>
          </c:val>
          <c:smooth val="0"/>
        </c:ser>
        <c:ser>
          <c:idx val="1"/>
          <c:order val="1"/>
          <c:tx>
            <c:strRef>
              <c:f>Sheet1!$C$1</c:f>
              <c:strCache>
                <c:ptCount val="1"/>
                <c:pt idx="0">
                  <c:v>ACS</c:v>
                </c:pt>
              </c:strCache>
            </c:strRef>
          </c:tx>
          <c:spPr>
            <a:ln w="111125" cap="rnd">
              <a:solidFill>
                <a:schemeClr val="accent2"/>
              </a:solidFill>
              <a:round/>
            </a:ln>
            <a:effectLst/>
          </c:spPr>
          <c:marker>
            <c:symbol val="circle"/>
            <c:size val="5"/>
            <c:spPr>
              <a:solidFill>
                <a:schemeClr val="accent2"/>
              </a:solidFill>
              <a:ln w="9525">
                <a:solidFill>
                  <a:schemeClr val="accent2"/>
                </a:solidFill>
              </a:ln>
              <a:effectLst/>
            </c:spPr>
          </c:marker>
          <c:cat>
            <c:strRef>
              <c:f>Sheet1!$A$2:$A$6</c:f>
              <c:strCache>
                <c:ptCount val="5"/>
                <c:pt idx="0">
                  <c:v>18-24</c:v>
                </c:pt>
                <c:pt idx="1">
                  <c:v>25-34</c:v>
                </c:pt>
                <c:pt idx="2">
                  <c:v>35-44</c:v>
                </c:pt>
                <c:pt idx="3">
                  <c:v>45-54</c:v>
                </c:pt>
                <c:pt idx="4">
                  <c:v>55-64</c:v>
                </c:pt>
              </c:strCache>
            </c:strRef>
          </c:cat>
          <c:val>
            <c:numRef>
              <c:f>Sheet1!$C$2:$C$6</c:f>
              <c:numCache>
                <c:formatCode>0</c:formatCode>
                <c:ptCount val="5"/>
                <c:pt idx="0">
                  <c:v>8.8000000000000007</c:v>
                </c:pt>
                <c:pt idx="1">
                  <c:v>13</c:v>
                </c:pt>
                <c:pt idx="2">
                  <c:v>15.3</c:v>
                </c:pt>
                <c:pt idx="3">
                  <c:v>25.9</c:v>
                </c:pt>
                <c:pt idx="4">
                  <c:v>37</c:v>
                </c:pt>
              </c:numCache>
            </c:numRef>
          </c:val>
          <c:smooth val="0"/>
        </c:ser>
        <c:ser>
          <c:idx val="2"/>
          <c:order val="2"/>
          <c:tx>
            <c:strRef>
              <c:f>Sheet1!$D$1</c:f>
              <c:strCache>
                <c:ptCount val="1"/>
                <c:pt idx="0">
                  <c:v>Web</c:v>
                </c:pt>
              </c:strCache>
            </c:strRef>
          </c:tx>
          <c:spPr>
            <a:ln w="63500" cap="rnd">
              <a:solidFill>
                <a:srgbClr val="F28F0D"/>
              </a:solidFill>
              <a:prstDash val="dash"/>
              <a:round/>
            </a:ln>
            <a:effectLst/>
          </c:spPr>
          <c:marker>
            <c:symbol val="circle"/>
            <c:size val="5"/>
            <c:spPr>
              <a:solidFill>
                <a:schemeClr val="accent3"/>
              </a:solidFill>
              <a:ln w="9525">
                <a:solidFill>
                  <a:schemeClr val="accent3"/>
                </a:solidFill>
              </a:ln>
              <a:effectLst/>
            </c:spPr>
          </c:marker>
          <c:dPt>
            <c:idx val="4"/>
            <c:marker>
              <c:symbol val="circle"/>
              <c:size val="5"/>
              <c:spPr>
                <a:solidFill>
                  <a:schemeClr val="accent3"/>
                </a:solidFill>
                <a:ln w="9525">
                  <a:solidFill>
                    <a:schemeClr val="accent3"/>
                  </a:solidFill>
                </a:ln>
                <a:effectLst/>
              </c:spPr>
            </c:marker>
            <c:bubble3D val="0"/>
            <c:spPr>
              <a:ln w="82550" cap="rnd">
                <a:solidFill>
                  <a:srgbClr val="F28F0D"/>
                </a:solidFill>
                <a:prstDash val="dash"/>
                <a:round/>
              </a:ln>
              <a:effectLst/>
            </c:spPr>
          </c:dPt>
          <c:cat>
            <c:strRef>
              <c:f>Sheet1!$A$2:$A$6</c:f>
              <c:strCache>
                <c:ptCount val="5"/>
                <c:pt idx="0">
                  <c:v>18-24</c:v>
                </c:pt>
                <c:pt idx="1">
                  <c:v>25-34</c:v>
                </c:pt>
                <c:pt idx="2">
                  <c:v>35-44</c:v>
                </c:pt>
                <c:pt idx="3">
                  <c:v>45-54</c:v>
                </c:pt>
                <c:pt idx="4">
                  <c:v>55-64</c:v>
                </c:pt>
              </c:strCache>
            </c:strRef>
          </c:cat>
          <c:val>
            <c:numRef>
              <c:f>Sheet1!$D$2:$D$6</c:f>
              <c:numCache>
                <c:formatCode>0</c:formatCode>
                <c:ptCount val="5"/>
                <c:pt idx="0">
                  <c:v>7.7</c:v>
                </c:pt>
                <c:pt idx="1">
                  <c:v>13.6</c:v>
                </c:pt>
                <c:pt idx="2">
                  <c:v>15.1</c:v>
                </c:pt>
                <c:pt idx="3">
                  <c:v>26.8</c:v>
                </c:pt>
                <c:pt idx="4">
                  <c:v>36.9</c:v>
                </c:pt>
              </c:numCache>
            </c:numRef>
          </c:val>
          <c:smooth val="0"/>
        </c:ser>
        <c:dLbls>
          <c:showLegendKey val="0"/>
          <c:showVal val="0"/>
          <c:showCatName val="0"/>
          <c:showSerName val="0"/>
          <c:showPercent val="0"/>
          <c:showBubbleSize val="0"/>
        </c:dLbls>
        <c:marker val="1"/>
        <c:smooth val="0"/>
        <c:axId val="319256288"/>
        <c:axId val="319256680"/>
      </c:lineChart>
      <c:catAx>
        <c:axId val="319256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19256680"/>
        <c:crosses val="autoZero"/>
        <c:auto val="1"/>
        <c:lblAlgn val="ctr"/>
        <c:lblOffset val="100"/>
        <c:noMultiLvlLbl val="0"/>
      </c:catAx>
      <c:valAx>
        <c:axId val="319256680"/>
        <c:scaling>
          <c:orientation val="minMax"/>
          <c:max val="5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19256288"/>
        <c:crosses val="autoZero"/>
        <c:crossBetween val="between"/>
        <c:majorUnit val="1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RDD</c:v>
                </c:pt>
              </c:strCache>
            </c:strRef>
          </c:tx>
          <c:spPr>
            <a:ln w="82550" cap="rnd">
              <a:solidFill>
                <a:srgbClr val="C00000"/>
              </a:solidFill>
              <a:prstDash val="sysDot"/>
              <a:round/>
            </a:ln>
            <a:effectLst/>
          </c:spPr>
          <c:marker>
            <c:symbol val="circle"/>
            <c:size val="5"/>
            <c:spPr>
              <a:solidFill>
                <a:schemeClr val="accent1"/>
              </a:solidFill>
              <a:ln w="9525">
                <a:solidFill>
                  <a:schemeClr val="accent1"/>
                </a:solidFill>
              </a:ln>
              <a:effectLst/>
            </c:spPr>
          </c:marker>
          <c:cat>
            <c:strRef>
              <c:f>Sheet1!$A$2:$A$4</c:f>
              <c:strCache>
                <c:ptCount val="3"/>
                <c:pt idx="0">
                  <c:v>White only</c:v>
                </c:pt>
                <c:pt idx="1">
                  <c:v>Black only</c:v>
                </c:pt>
                <c:pt idx="2">
                  <c:v>Other/Multi</c:v>
                </c:pt>
              </c:strCache>
            </c:strRef>
          </c:cat>
          <c:val>
            <c:numRef>
              <c:f>Sheet1!$B$2:$B$4</c:f>
              <c:numCache>
                <c:formatCode>0</c:formatCode>
                <c:ptCount val="3"/>
                <c:pt idx="0">
                  <c:v>74.400000000000006</c:v>
                </c:pt>
                <c:pt idx="1">
                  <c:v>16.2</c:v>
                </c:pt>
                <c:pt idx="2">
                  <c:v>9.4</c:v>
                </c:pt>
              </c:numCache>
            </c:numRef>
          </c:val>
          <c:smooth val="0"/>
        </c:ser>
        <c:ser>
          <c:idx val="1"/>
          <c:order val="1"/>
          <c:tx>
            <c:strRef>
              <c:f>Sheet1!$C$1</c:f>
              <c:strCache>
                <c:ptCount val="1"/>
                <c:pt idx="0">
                  <c:v>ACS</c:v>
                </c:pt>
              </c:strCache>
            </c:strRef>
          </c:tx>
          <c:spPr>
            <a:ln w="111125" cap="rnd">
              <a:solidFill>
                <a:schemeClr val="accent2"/>
              </a:solidFill>
              <a:round/>
            </a:ln>
            <a:effectLst/>
          </c:spPr>
          <c:marker>
            <c:symbol val="circle"/>
            <c:size val="5"/>
            <c:spPr>
              <a:solidFill>
                <a:schemeClr val="accent2"/>
              </a:solidFill>
              <a:ln w="9525">
                <a:solidFill>
                  <a:schemeClr val="accent2"/>
                </a:solidFill>
              </a:ln>
              <a:effectLst/>
            </c:spPr>
          </c:marker>
          <c:cat>
            <c:strRef>
              <c:f>Sheet1!$A$2:$A$4</c:f>
              <c:strCache>
                <c:ptCount val="3"/>
                <c:pt idx="0">
                  <c:v>White only</c:v>
                </c:pt>
                <c:pt idx="1">
                  <c:v>Black only</c:v>
                </c:pt>
                <c:pt idx="2">
                  <c:v>Other/Multi</c:v>
                </c:pt>
              </c:strCache>
            </c:strRef>
          </c:cat>
          <c:val>
            <c:numRef>
              <c:f>Sheet1!$C$2:$C$4</c:f>
              <c:numCache>
                <c:formatCode>0</c:formatCode>
                <c:ptCount val="3"/>
                <c:pt idx="0">
                  <c:v>72.3</c:v>
                </c:pt>
                <c:pt idx="1">
                  <c:v>17</c:v>
                </c:pt>
                <c:pt idx="2">
                  <c:v>10.7</c:v>
                </c:pt>
              </c:numCache>
            </c:numRef>
          </c:val>
          <c:smooth val="0"/>
        </c:ser>
        <c:ser>
          <c:idx val="2"/>
          <c:order val="2"/>
          <c:tx>
            <c:strRef>
              <c:f>Sheet1!$D$1</c:f>
              <c:strCache>
                <c:ptCount val="1"/>
                <c:pt idx="0">
                  <c:v>Web</c:v>
                </c:pt>
              </c:strCache>
            </c:strRef>
          </c:tx>
          <c:spPr>
            <a:ln w="63500" cap="rnd">
              <a:solidFill>
                <a:srgbClr val="F28F0D"/>
              </a:solidFill>
              <a:prstDash val="dash"/>
              <a:round/>
            </a:ln>
            <a:effectLst/>
          </c:spPr>
          <c:marker>
            <c:symbol val="circle"/>
            <c:size val="5"/>
            <c:spPr>
              <a:solidFill>
                <a:schemeClr val="accent3"/>
              </a:solidFill>
              <a:ln w="9525">
                <a:solidFill>
                  <a:schemeClr val="accent3"/>
                </a:solidFill>
              </a:ln>
              <a:effectLst/>
            </c:spPr>
          </c:marker>
          <c:dPt>
            <c:idx val="4"/>
            <c:marker>
              <c:symbol val="circle"/>
              <c:size val="5"/>
              <c:spPr>
                <a:solidFill>
                  <a:schemeClr val="accent3"/>
                </a:solidFill>
                <a:ln w="9525">
                  <a:solidFill>
                    <a:schemeClr val="accent3"/>
                  </a:solidFill>
                </a:ln>
                <a:effectLst/>
              </c:spPr>
            </c:marker>
            <c:bubble3D val="0"/>
            <c:spPr>
              <a:ln w="82550" cap="rnd">
                <a:solidFill>
                  <a:srgbClr val="F28F0D"/>
                </a:solidFill>
                <a:prstDash val="dash"/>
                <a:round/>
              </a:ln>
              <a:effectLst/>
            </c:spPr>
          </c:dPt>
          <c:cat>
            <c:strRef>
              <c:f>Sheet1!$A$2:$A$4</c:f>
              <c:strCache>
                <c:ptCount val="3"/>
                <c:pt idx="0">
                  <c:v>White only</c:v>
                </c:pt>
                <c:pt idx="1">
                  <c:v>Black only</c:v>
                </c:pt>
                <c:pt idx="2">
                  <c:v>Other/Multi</c:v>
                </c:pt>
              </c:strCache>
            </c:strRef>
          </c:cat>
          <c:val>
            <c:numRef>
              <c:f>Sheet1!$D$2:$D$4</c:f>
              <c:numCache>
                <c:formatCode>0</c:formatCode>
                <c:ptCount val="3"/>
                <c:pt idx="0">
                  <c:v>74.099999999999994</c:v>
                </c:pt>
                <c:pt idx="1">
                  <c:v>15.5</c:v>
                </c:pt>
                <c:pt idx="2">
                  <c:v>10.4</c:v>
                </c:pt>
              </c:numCache>
            </c:numRef>
          </c:val>
          <c:smooth val="0"/>
        </c:ser>
        <c:dLbls>
          <c:showLegendKey val="0"/>
          <c:showVal val="0"/>
          <c:showCatName val="0"/>
          <c:showSerName val="0"/>
          <c:showPercent val="0"/>
          <c:showBubbleSize val="0"/>
        </c:dLbls>
        <c:marker val="1"/>
        <c:smooth val="0"/>
        <c:axId val="319257464"/>
        <c:axId val="319258248"/>
      </c:lineChart>
      <c:catAx>
        <c:axId val="319257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19258248"/>
        <c:crosses val="autoZero"/>
        <c:auto val="1"/>
        <c:lblAlgn val="ctr"/>
        <c:lblOffset val="100"/>
        <c:noMultiLvlLbl val="0"/>
      </c:catAx>
      <c:valAx>
        <c:axId val="319258248"/>
        <c:scaling>
          <c:orientation val="minMax"/>
          <c:max val="8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19257464"/>
        <c:crosses val="autoZero"/>
        <c:crossBetween val="between"/>
        <c:majorUnit val="2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RDD</c:v>
                </c:pt>
              </c:strCache>
            </c:strRef>
          </c:tx>
          <c:spPr>
            <a:ln w="82550" cap="rnd">
              <a:solidFill>
                <a:srgbClr val="C00000"/>
              </a:solidFill>
              <a:round/>
            </a:ln>
            <a:effectLst/>
          </c:spPr>
          <c:marker>
            <c:symbol val="circle"/>
            <c:size val="5"/>
            <c:spPr>
              <a:solidFill>
                <a:schemeClr val="accent1"/>
              </a:solidFill>
              <a:ln w="9525">
                <a:solidFill>
                  <a:schemeClr val="accent1"/>
                </a:solidFill>
              </a:ln>
              <a:effectLst/>
            </c:spPr>
          </c:marker>
          <c:cat>
            <c:strRef>
              <c:f>Sheet1!$A$2:$A$5</c:f>
              <c:strCache>
                <c:ptCount val="4"/>
                <c:pt idx="0">
                  <c:v>Northeast</c:v>
                </c:pt>
                <c:pt idx="1">
                  <c:v>Midwest</c:v>
                </c:pt>
                <c:pt idx="2">
                  <c:v>South</c:v>
                </c:pt>
                <c:pt idx="3">
                  <c:v>West</c:v>
                </c:pt>
              </c:strCache>
            </c:strRef>
          </c:cat>
          <c:val>
            <c:numRef>
              <c:f>Sheet1!$B$2:$B$5</c:f>
              <c:numCache>
                <c:formatCode>0</c:formatCode>
                <c:ptCount val="4"/>
                <c:pt idx="0">
                  <c:v>16</c:v>
                </c:pt>
                <c:pt idx="1">
                  <c:v>22.1</c:v>
                </c:pt>
                <c:pt idx="2">
                  <c:v>40.9</c:v>
                </c:pt>
                <c:pt idx="3">
                  <c:v>21</c:v>
                </c:pt>
              </c:numCache>
            </c:numRef>
          </c:val>
          <c:smooth val="0"/>
        </c:ser>
        <c:ser>
          <c:idx val="1"/>
          <c:order val="1"/>
          <c:tx>
            <c:strRef>
              <c:f>Sheet1!$C$1</c:f>
              <c:strCache>
                <c:ptCount val="1"/>
                <c:pt idx="0">
                  <c:v>ACS</c:v>
                </c:pt>
              </c:strCache>
            </c:strRef>
          </c:tx>
          <c:spPr>
            <a:ln w="111125" cap="rnd">
              <a:solidFill>
                <a:schemeClr val="accent2"/>
              </a:solidFill>
              <a:round/>
            </a:ln>
            <a:effectLst/>
          </c:spPr>
          <c:marker>
            <c:symbol val="circle"/>
            <c:size val="5"/>
            <c:spPr>
              <a:solidFill>
                <a:schemeClr val="accent2"/>
              </a:solidFill>
              <a:ln w="9525">
                <a:solidFill>
                  <a:schemeClr val="accent2"/>
                </a:solidFill>
              </a:ln>
              <a:effectLst/>
            </c:spPr>
          </c:marker>
          <c:cat>
            <c:strRef>
              <c:f>Sheet1!$A$2:$A$5</c:f>
              <c:strCache>
                <c:ptCount val="4"/>
                <c:pt idx="0">
                  <c:v>Northeast</c:v>
                </c:pt>
                <c:pt idx="1">
                  <c:v>Midwest</c:v>
                </c:pt>
                <c:pt idx="2">
                  <c:v>South</c:v>
                </c:pt>
                <c:pt idx="3">
                  <c:v>West</c:v>
                </c:pt>
              </c:strCache>
            </c:strRef>
          </c:cat>
          <c:val>
            <c:numRef>
              <c:f>Sheet1!$C$2:$C$5</c:f>
              <c:numCache>
                <c:formatCode>0</c:formatCode>
                <c:ptCount val="4"/>
                <c:pt idx="0">
                  <c:v>16.2</c:v>
                </c:pt>
                <c:pt idx="1">
                  <c:v>21.7</c:v>
                </c:pt>
                <c:pt idx="2">
                  <c:v>40.700000000000003</c:v>
                </c:pt>
                <c:pt idx="3">
                  <c:v>21.3</c:v>
                </c:pt>
              </c:numCache>
            </c:numRef>
          </c:val>
          <c:smooth val="0"/>
        </c:ser>
        <c:ser>
          <c:idx val="2"/>
          <c:order val="2"/>
          <c:tx>
            <c:strRef>
              <c:f>Sheet1!$D$1</c:f>
              <c:strCache>
                <c:ptCount val="1"/>
                <c:pt idx="0">
                  <c:v>Web</c:v>
                </c:pt>
              </c:strCache>
            </c:strRef>
          </c:tx>
          <c:spPr>
            <a:ln w="63500" cap="rnd">
              <a:solidFill>
                <a:srgbClr val="F28F0D"/>
              </a:solidFill>
              <a:prstDash val="dash"/>
              <a:round/>
            </a:ln>
            <a:effectLst/>
          </c:spPr>
          <c:marker>
            <c:symbol val="circle"/>
            <c:size val="5"/>
            <c:spPr>
              <a:solidFill>
                <a:schemeClr val="accent3"/>
              </a:solidFill>
              <a:ln w="9525">
                <a:solidFill>
                  <a:schemeClr val="accent3"/>
                </a:solidFill>
              </a:ln>
              <a:effectLst/>
            </c:spPr>
          </c:marker>
          <c:dPt>
            <c:idx val="4"/>
            <c:marker>
              <c:symbol val="circle"/>
              <c:size val="5"/>
              <c:spPr>
                <a:solidFill>
                  <a:schemeClr val="accent3"/>
                </a:solidFill>
                <a:ln w="9525">
                  <a:solidFill>
                    <a:schemeClr val="accent3"/>
                  </a:solidFill>
                </a:ln>
                <a:effectLst/>
              </c:spPr>
            </c:marker>
            <c:bubble3D val="0"/>
            <c:spPr>
              <a:ln w="82550" cap="rnd">
                <a:solidFill>
                  <a:srgbClr val="F28F0D"/>
                </a:solidFill>
                <a:prstDash val="dash"/>
                <a:round/>
              </a:ln>
              <a:effectLst/>
            </c:spPr>
          </c:dPt>
          <c:cat>
            <c:strRef>
              <c:f>Sheet1!$A$2:$A$5</c:f>
              <c:strCache>
                <c:ptCount val="4"/>
                <c:pt idx="0">
                  <c:v>Northeast</c:v>
                </c:pt>
                <c:pt idx="1">
                  <c:v>Midwest</c:v>
                </c:pt>
                <c:pt idx="2">
                  <c:v>South</c:v>
                </c:pt>
                <c:pt idx="3">
                  <c:v>West</c:v>
                </c:pt>
              </c:strCache>
            </c:strRef>
          </c:cat>
          <c:val>
            <c:numRef>
              <c:f>Sheet1!$D$2:$D$5</c:f>
              <c:numCache>
                <c:formatCode>0</c:formatCode>
                <c:ptCount val="4"/>
                <c:pt idx="0">
                  <c:v>15.6</c:v>
                </c:pt>
                <c:pt idx="1">
                  <c:v>23.2</c:v>
                </c:pt>
                <c:pt idx="2">
                  <c:v>40.799999999999997</c:v>
                </c:pt>
                <c:pt idx="3">
                  <c:v>20.399999999999999</c:v>
                </c:pt>
              </c:numCache>
            </c:numRef>
          </c:val>
          <c:smooth val="0"/>
        </c:ser>
        <c:dLbls>
          <c:showLegendKey val="0"/>
          <c:showVal val="0"/>
          <c:showCatName val="0"/>
          <c:showSerName val="0"/>
          <c:showPercent val="0"/>
          <c:showBubbleSize val="0"/>
        </c:dLbls>
        <c:marker val="1"/>
        <c:smooth val="0"/>
        <c:axId val="319259032"/>
        <c:axId val="319259424"/>
      </c:lineChart>
      <c:catAx>
        <c:axId val="319259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19259424"/>
        <c:crosses val="autoZero"/>
        <c:auto val="1"/>
        <c:lblAlgn val="ctr"/>
        <c:lblOffset val="100"/>
        <c:noMultiLvlLbl val="0"/>
      </c:catAx>
      <c:valAx>
        <c:axId val="319259424"/>
        <c:scaling>
          <c:orientation val="minMax"/>
          <c:max val="5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19259032"/>
        <c:crosses val="autoZero"/>
        <c:crossBetween val="between"/>
        <c:majorUnit val="1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RDD</c:v>
                </c:pt>
              </c:strCache>
            </c:strRef>
          </c:tx>
          <c:spPr>
            <a:ln w="82550" cap="rnd">
              <a:solidFill>
                <a:srgbClr val="C00000"/>
              </a:solidFill>
              <a:prstDash val="sysDot"/>
              <a:round/>
            </a:ln>
            <a:effectLst/>
          </c:spPr>
          <c:marker>
            <c:symbol val="circle"/>
            <c:size val="5"/>
            <c:spPr>
              <a:solidFill>
                <a:schemeClr val="accent1"/>
              </a:solidFill>
              <a:ln w="9525">
                <a:solidFill>
                  <a:schemeClr val="accent1"/>
                </a:solidFill>
              </a:ln>
              <a:effectLst/>
            </c:spPr>
          </c:marker>
          <c:cat>
            <c:strRef>
              <c:f>Sheet1!$A$2:$A$5</c:f>
              <c:strCache>
                <c:ptCount val="4"/>
                <c:pt idx="0">
                  <c:v>Hearing</c:v>
                </c:pt>
                <c:pt idx="1">
                  <c:v>Vision</c:v>
                </c:pt>
                <c:pt idx="2">
                  <c:v>Ambulatory</c:v>
                </c:pt>
                <c:pt idx="3">
                  <c:v>Cognitive</c:v>
                </c:pt>
              </c:strCache>
            </c:strRef>
          </c:cat>
          <c:val>
            <c:numRef>
              <c:f>Sheet1!$B$2:$B$5</c:f>
              <c:numCache>
                <c:formatCode>0</c:formatCode>
                <c:ptCount val="4"/>
                <c:pt idx="0">
                  <c:v>34</c:v>
                </c:pt>
                <c:pt idx="1">
                  <c:v>31</c:v>
                </c:pt>
                <c:pt idx="2">
                  <c:v>57</c:v>
                </c:pt>
                <c:pt idx="3">
                  <c:v>45</c:v>
                </c:pt>
              </c:numCache>
            </c:numRef>
          </c:val>
          <c:smooth val="0"/>
        </c:ser>
        <c:ser>
          <c:idx val="1"/>
          <c:order val="1"/>
          <c:tx>
            <c:strRef>
              <c:f>Sheet1!$C$1</c:f>
              <c:strCache>
                <c:ptCount val="1"/>
                <c:pt idx="0">
                  <c:v>ACS</c:v>
                </c:pt>
              </c:strCache>
            </c:strRef>
          </c:tx>
          <c:spPr>
            <a:ln w="111125" cap="rnd">
              <a:solidFill>
                <a:schemeClr val="accent2"/>
              </a:solidFill>
              <a:round/>
            </a:ln>
            <a:effectLst/>
          </c:spPr>
          <c:marker>
            <c:symbol val="circle"/>
            <c:size val="5"/>
            <c:spPr>
              <a:solidFill>
                <a:schemeClr val="accent2"/>
              </a:solidFill>
              <a:ln w="9525">
                <a:solidFill>
                  <a:schemeClr val="accent2"/>
                </a:solidFill>
              </a:ln>
              <a:effectLst/>
            </c:spPr>
          </c:marker>
          <c:cat>
            <c:strRef>
              <c:f>Sheet1!$A$2:$A$5</c:f>
              <c:strCache>
                <c:ptCount val="4"/>
                <c:pt idx="0">
                  <c:v>Hearing</c:v>
                </c:pt>
                <c:pt idx="1">
                  <c:v>Vision</c:v>
                </c:pt>
                <c:pt idx="2">
                  <c:v>Ambulatory</c:v>
                </c:pt>
                <c:pt idx="3">
                  <c:v>Cognitive</c:v>
                </c:pt>
              </c:strCache>
            </c:strRef>
          </c:cat>
          <c:val>
            <c:numRef>
              <c:f>Sheet1!$C$2:$C$5</c:f>
              <c:numCache>
                <c:formatCode>0</c:formatCode>
                <c:ptCount val="4"/>
                <c:pt idx="0">
                  <c:v>19.8</c:v>
                </c:pt>
                <c:pt idx="1">
                  <c:v>18.600000000000001</c:v>
                </c:pt>
                <c:pt idx="2">
                  <c:v>50</c:v>
                </c:pt>
                <c:pt idx="3">
                  <c:v>42.4</c:v>
                </c:pt>
              </c:numCache>
            </c:numRef>
          </c:val>
          <c:smooth val="0"/>
        </c:ser>
        <c:ser>
          <c:idx val="2"/>
          <c:order val="2"/>
          <c:tx>
            <c:strRef>
              <c:f>Sheet1!$D$1</c:f>
              <c:strCache>
                <c:ptCount val="1"/>
                <c:pt idx="0">
                  <c:v>Web</c:v>
                </c:pt>
              </c:strCache>
            </c:strRef>
          </c:tx>
          <c:spPr>
            <a:ln w="63500" cap="rnd">
              <a:solidFill>
                <a:srgbClr val="F28F0D"/>
              </a:solidFill>
              <a:prstDash val="dash"/>
              <a:round/>
            </a:ln>
            <a:effectLst/>
          </c:spPr>
          <c:marker>
            <c:symbol val="circle"/>
            <c:size val="5"/>
            <c:spPr>
              <a:solidFill>
                <a:schemeClr val="accent3"/>
              </a:solidFill>
              <a:ln w="9525">
                <a:solidFill>
                  <a:schemeClr val="accent3"/>
                </a:solidFill>
              </a:ln>
              <a:effectLst/>
            </c:spPr>
          </c:marker>
          <c:dPt>
            <c:idx val="4"/>
            <c:marker>
              <c:symbol val="circle"/>
              <c:size val="5"/>
              <c:spPr>
                <a:solidFill>
                  <a:schemeClr val="accent3"/>
                </a:solidFill>
                <a:ln w="9525">
                  <a:solidFill>
                    <a:schemeClr val="accent3"/>
                  </a:solidFill>
                </a:ln>
                <a:effectLst/>
              </c:spPr>
            </c:marker>
            <c:bubble3D val="0"/>
            <c:spPr>
              <a:ln w="82550" cap="rnd">
                <a:solidFill>
                  <a:srgbClr val="F28F0D"/>
                </a:solidFill>
                <a:prstDash val="dash"/>
                <a:round/>
              </a:ln>
              <a:effectLst/>
            </c:spPr>
          </c:dPt>
          <c:cat>
            <c:strRef>
              <c:f>Sheet1!$A$2:$A$5</c:f>
              <c:strCache>
                <c:ptCount val="4"/>
                <c:pt idx="0">
                  <c:v>Hearing</c:v>
                </c:pt>
                <c:pt idx="1">
                  <c:v>Vision</c:v>
                </c:pt>
                <c:pt idx="2">
                  <c:v>Ambulatory</c:v>
                </c:pt>
                <c:pt idx="3">
                  <c:v>Cognitive</c:v>
                </c:pt>
              </c:strCache>
            </c:strRef>
          </c:cat>
          <c:val>
            <c:numRef>
              <c:f>Sheet1!$D$2:$D$5</c:f>
              <c:numCache>
                <c:formatCode>0</c:formatCode>
                <c:ptCount val="4"/>
                <c:pt idx="0">
                  <c:v>31</c:v>
                </c:pt>
                <c:pt idx="1">
                  <c:v>34</c:v>
                </c:pt>
                <c:pt idx="2">
                  <c:v>51</c:v>
                </c:pt>
                <c:pt idx="3">
                  <c:v>41</c:v>
                </c:pt>
              </c:numCache>
            </c:numRef>
          </c:val>
          <c:smooth val="0"/>
        </c:ser>
        <c:dLbls>
          <c:showLegendKey val="0"/>
          <c:showVal val="0"/>
          <c:showCatName val="0"/>
          <c:showSerName val="0"/>
          <c:showPercent val="0"/>
          <c:showBubbleSize val="0"/>
        </c:dLbls>
        <c:marker val="1"/>
        <c:smooth val="0"/>
        <c:axId val="319816608"/>
        <c:axId val="319817000"/>
      </c:lineChart>
      <c:catAx>
        <c:axId val="319816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19817000"/>
        <c:crosses val="autoZero"/>
        <c:auto val="1"/>
        <c:lblAlgn val="ctr"/>
        <c:lblOffset val="100"/>
        <c:noMultiLvlLbl val="0"/>
      </c:catAx>
      <c:valAx>
        <c:axId val="319817000"/>
        <c:scaling>
          <c:orientation val="minMax"/>
          <c:max val="6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19816608"/>
        <c:crosses val="autoZero"/>
        <c:crossBetween val="between"/>
        <c:majorUnit val="15"/>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RDD</c:v>
                </c:pt>
              </c:strCache>
            </c:strRef>
          </c:tx>
          <c:spPr>
            <a:ln w="82550" cap="rnd">
              <a:solidFill>
                <a:srgbClr val="C00000"/>
              </a:solidFill>
              <a:prstDash val="sysDot"/>
              <a:round/>
            </a:ln>
            <a:effectLst/>
          </c:spPr>
          <c:marker>
            <c:symbol val="circle"/>
            <c:size val="5"/>
            <c:spPr>
              <a:solidFill>
                <a:schemeClr val="accent1"/>
              </a:solidFill>
              <a:ln w="9525">
                <a:solidFill>
                  <a:schemeClr val="accent1"/>
                </a:solidFill>
              </a:ln>
              <a:effectLst/>
            </c:spPr>
          </c:marker>
          <c:cat>
            <c:strRef>
              <c:f>Sheet1!$A$2:$A$5</c:f>
              <c:strCache>
                <c:ptCount val="4"/>
                <c:pt idx="0">
                  <c:v>Hearing</c:v>
                </c:pt>
                <c:pt idx="1">
                  <c:v>Vision</c:v>
                </c:pt>
                <c:pt idx="2">
                  <c:v>Ambulatory</c:v>
                </c:pt>
                <c:pt idx="3">
                  <c:v>Cognitive</c:v>
                </c:pt>
              </c:strCache>
            </c:strRef>
          </c:cat>
          <c:val>
            <c:numRef>
              <c:f>Sheet1!$B$2:$B$5</c:f>
              <c:numCache>
                <c:formatCode>0</c:formatCode>
                <c:ptCount val="4"/>
                <c:pt idx="0">
                  <c:v>43</c:v>
                </c:pt>
                <c:pt idx="1">
                  <c:v>30</c:v>
                </c:pt>
                <c:pt idx="2">
                  <c:v>24</c:v>
                </c:pt>
                <c:pt idx="3">
                  <c:v>27</c:v>
                </c:pt>
              </c:numCache>
            </c:numRef>
          </c:val>
          <c:smooth val="0"/>
        </c:ser>
        <c:ser>
          <c:idx val="1"/>
          <c:order val="1"/>
          <c:tx>
            <c:strRef>
              <c:f>Sheet1!$C$1</c:f>
              <c:strCache>
                <c:ptCount val="1"/>
                <c:pt idx="0">
                  <c:v>ACS</c:v>
                </c:pt>
              </c:strCache>
            </c:strRef>
          </c:tx>
          <c:spPr>
            <a:ln w="111125" cap="rnd">
              <a:solidFill>
                <a:schemeClr val="accent2"/>
              </a:solidFill>
              <a:round/>
            </a:ln>
            <a:effectLst/>
          </c:spPr>
          <c:marker>
            <c:symbol val="circle"/>
            <c:size val="5"/>
            <c:spPr>
              <a:solidFill>
                <a:schemeClr val="accent2"/>
              </a:solidFill>
              <a:ln w="9525">
                <a:solidFill>
                  <a:schemeClr val="accent2"/>
                </a:solidFill>
              </a:ln>
              <a:effectLst/>
            </c:spPr>
          </c:marker>
          <c:cat>
            <c:strRef>
              <c:f>Sheet1!$A$2:$A$5</c:f>
              <c:strCache>
                <c:ptCount val="4"/>
                <c:pt idx="0">
                  <c:v>Hearing</c:v>
                </c:pt>
                <c:pt idx="1">
                  <c:v>Vision</c:v>
                </c:pt>
                <c:pt idx="2">
                  <c:v>Ambulatory</c:v>
                </c:pt>
                <c:pt idx="3">
                  <c:v>Cognitive</c:v>
                </c:pt>
              </c:strCache>
            </c:strRef>
          </c:cat>
          <c:val>
            <c:numRef>
              <c:f>Sheet1!$C$2:$C$5</c:f>
              <c:numCache>
                <c:formatCode>0</c:formatCode>
                <c:ptCount val="4"/>
                <c:pt idx="0">
                  <c:v>50.7</c:v>
                </c:pt>
                <c:pt idx="1">
                  <c:v>40.200000000000003</c:v>
                </c:pt>
                <c:pt idx="2">
                  <c:v>24.2</c:v>
                </c:pt>
                <c:pt idx="3">
                  <c:v>24.2</c:v>
                </c:pt>
              </c:numCache>
            </c:numRef>
          </c:val>
          <c:smooth val="0"/>
        </c:ser>
        <c:ser>
          <c:idx val="2"/>
          <c:order val="2"/>
          <c:tx>
            <c:strRef>
              <c:f>Sheet1!$D$1</c:f>
              <c:strCache>
                <c:ptCount val="1"/>
                <c:pt idx="0">
                  <c:v>Web</c:v>
                </c:pt>
              </c:strCache>
            </c:strRef>
          </c:tx>
          <c:spPr>
            <a:ln w="63500" cap="rnd">
              <a:solidFill>
                <a:srgbClr val="F28F0D"/>
              </a:solidFill>
              <a:prstDash val="sysDash"/>
              <a:round/>
            </a:ln>
            <a:effectLst/>
          </c:spPr>
          <c:marker>
            <c:symbol val="circle"/>
            <c:size val="5"/>
            <c:spPr>
              <a:solidFill>
                <a:schemeClr val="accent3"/>
              </a:solidFill>
              <a:ln w="9525">
                <a:solidFill>
                  <a:schemeClr val="accent3"/>
                </a:solidFill>
              </a:ln>
              <a:effectLst/>
            </c:spPr>
          </c:marker>
          <c:dPt>
            <c:idx val="4"/>
            <c:marker>
              <c:symbol val="circle"/>
              <c:size val="5"/>
              <c:spPr>
                <a:solidFill>
                  <a:schemeClr val="accent3"/>
                </a:solidFill>
                <a:ln w="9525">
                  <a:solidFill>
                    <a:schemeClr val="accent3"/>
                  </a:solidFill>
                </a:ln>
                <a:effectLst/>
              </c:spPr>
            </c:marker>
            <c:bubble3D val="0"/>
            <c:spPr>
              <a:ln w="82550" cap="rnd">
                <a:solidFill>
                  <a:srgbClr val="F28F0D"/>
                </a:solidFill>
                <a:prstDash val="sysDash"/>
                <a:round/>
              </a:ln>
              <a:effectLst/>
            </c:spPr>
          </c:dPt>
          <c:cat>
            <c:strRef>
              <c:f>Sheet1!$A$2:$A$5</c:f>
              <c:strCache>
                <c:ptCount val="4"/>
                <c:pt idx="0">
                  <c:v>Hearing</c:v>
                </c:pt>
                <c:pt idx="1">
                  <c:v>Vision</c:v>
                </c:pt>
                <c:pt idx="2">
                  <c:v>Ambulatory</c:v>
                </c:pt>
                <c:pt idx="3">
                  <c:v>Cognitive</c:v>
                </c:pt>
              </c:strCache>
            </c:strRef>
          </c:cat>
          <c:val>
            <c:numRef>
              <c:f>Sheet1!$D$2:$D$5</c:f>
              <c:numCache>
                <c:formatCode>0</c:formatCode>
                <c:ptCount val="4"/>
                <c:pt idx="0">
                  <c:v>49</c:v>
                </c:pt>
                <c:pt idx="1">
                  <c:v>47</c:v>
                </c:pt>
                <c:pt idx="2">
                  <c:v>29</c:v>
                </c:pt>
                <c:pt idx="3">
                  <c:v>34</c:v>
                </c:pt>
              </c:numCache>
            </c:numRef>
          </c:val>
          <c:smooth val="0"/>
        </c:ser>
        <c:dLbls>
          <c:showLegendKey val="0"/>
          <c:showVal val="0"/>
          <c:showCatName val="0"/>
          <c:showSerName val="0"/>
          <c:showPercent val="0"/>
          <c:showBubbleSize val="0"/>
        </c:dLbls>
        <c:marker val="1"/>
        <c:smooth val="0"/>
        <c:axId val="319817784"/>
        <c:axId val="319818176"/>
      </c:lineChart>
      <c:catAx>
        <c:axId val="319817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19818176"/>
        <c:crosses val="autoZero"/>
        <c:auto val="1"/>
        <c:lblAlgn val="ctr"/>
        <c:lblOffset val="100"/>
        <c:noMultiLvlLbl val="0"/>
      </c:catAx>
      <c:valAx>
        <c:axId val="319818176"/>
        <c:scaling>
          <c:orientation val="minMax"/>
          <c:max val="8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19817784"/>
        <c:crosses val="autoZero"/>
        <c:crossBetween val="between"/>
        <c:majorUnit val="2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RDD</c:v>
                </c:pt>
              </c:strCache>
            </c:strRef>
          </c:tx>
          <c:spPr>
            <a:ln w="82550" cap="rnd">
              <a:solidFill>
                <a:srgbClr val="C00000"/>
              </a:solidFill>
              <a:prstDash val="sysDot"/>
              <a:round/>
            </a:ln>
            <a:effectLst/>
          </c:spPr>
          <c:marker>
            <c:symbol val="circle"/>
            <c:size val="5"/>
            <c:spPr>
              <a:solidFill>
                <a:schemeClr val="accent1"/>
              </a:solidFill>
              <a:ln w="9525">
                <a:solidFill>
                  <a:schemeClr val="accent1"/>
                </a:solidFill>
              </a:ln>
              <a:effectLst/>
            </c:spPr>
          </c:marker>
          <c:cat>
            <c:strRef>
              <c:f>Sheet1!$A$2:$A$7</c:f>
              <c:strCache>
                <c:ptCount val="6"/>
                <c:pt idx="0">
                  <c:v>&lt; HS</c:v>
                </c:pt>
                <c:pt idx="1">
                  <c:v>HS grad</c:v>
                </c:pt>
                <c:pt idx="2">
                  <c:v>Some College</c:v>
                </c:pt>
                <c:pt idx="3">
                  <c:v>Assoc</c:v>
                </c:pt>
                <c:pt idx="4">
                  <c:v>College grad</c:v>
                </c:pt>
                <c:pt idx="5">
                  <c:v>College plus</c:v>
                </c:pt>
              </c:strCache>
            </c:strRef>
          </c:cat>
          <c:val>
            <c:numRef>
              <c:f>Sheet1!$B$2:$B$7</c:f>
              <c:numCache>
                <c:formatCode>0</c:formatCode>
                <c:ptCount val="6"/>
                <c:pt idx="0">
                  <c:v>9.1999999999999993</c:v>
                </c:pt>
                <c:pt idx="1">
                  <c:v>26.6</c:v>
                </c:pt>
                <c:pt idx="2">
                  <c:v>5.6</c:v>
                </c:pt>
                <c:pt idx="3">
                  <c:v>27.6</c:v>
                </c:pt>
                <c:pt idx="4">
                  <c:v>21.9</c:v>
                </c:pt>
                <c:pt idx="5">
                  <c:v>9</c:v>
                </c:pt>
              </c:numCache>
            </c:numRef>
          </c:val>
          <c:smooth val="0"/>
        </c:ser>
        <c:ser>
          <c:idx val="1"/>
          <c:order val="1"/>
          <c:tx>
            <c:strRef>
              <c:f>Sheet1!$C$1</c:f>
              <c:strCache>
                <c:ptCount val="1"/>
                <c:pt idx="0">
                  <c:v>ACS</c:v>
                </c:pt>
              </c:strCache>
            </c:strRef>
          </c:tx>
          <c:spPr>
            <a:ln w="111125" cap="rnd">
              <a:solidFill>
                <a:schemeClr val="accent2"/>
              </a:solidFill>
              <a:round/>
            </a:ln>
            <a:effectLst/>
          </c:spPr>
          <c:marker>
            <c:symbol val="circle"/>
            <c:size val="5"/>
            <c:spPr>
              <a:solidFill>
                <a:schemeClr val="accent2"/>
              </a:solidFill>
              <a:ln w="9525">
                <a:solidFill>
                  <a:schemeClr val="accent2"/>
                </a:solidFill>
              </a:ln>
              <a:effectLst/>
            </c:spPr>
          </c:marker>
          <c:cat>
            <c:strRef>
              <c:f>Sheet1!$A$2:$A$7</c:f>
              <c:strCache>
                <c:ptCount val="6"/>
                <c:pt idx="0">
                  <c:v>&lt; HS</c:v>
                </c:pt>
                <c:pt idx="1">
                  <c:v>HS grad</c:v>
                </c:pt>
                <c:pt idx="2">
                  <c:v>Some College</c:v>
                </c:pt>
                <c:pt idx="3">
                  <c:v>Assoc</c:v>
                </c:pt>
                <c:pt idx="4">
                  <c:v>College grad</c:v>
                </c:pt>
                <c:pt idx="5">
                  <c:v>College plus</c:v>
                </c:pt>
              </c:strCache>
            </c:strRef>
          </c:cat>
          <c:val>
            <c:numRef>
              <c:f>Sheet1!$C$2:$C$7</c:f>
              <c:numCache>
                <c:formatCode>0</c:formatCode>
                <c:ptCount val="6"/>
                <c:pt idx="0">
                  <c:v>21.2</c:v>
                </c:pt>
                <c:pt idx="1">
                  <c:v>34.5</c:v>
                </c:pt>
                <c:pt idx="2">
                  <c:v>7.4</c:v>
                </c:pt>
                <c:pt idx="3">
                  <c:v>23.9</c:v>
                </c:pt>
                <c:pt idx="4">
                  <c:v>8.8000000000000007</c:v>
                </c:pt>
                <c:pt idx="5">
                  <c:v>4.2</c:v>
                </c:pt>
              </c:numCache>
            </c:numRef>
          </c:val>
          <c:smooth val="0"/>
        </c:ser>
        <c:ser>
          <c:idx val="2"/>
          <c:order val="2"/>
          <c:tx>
            <c:strRef>
              <c:f>Sheet1!$D$1</c:f>
              <c:strCache>
                <c:ptCount val="1"/>
                <c:pt idx="0">
                  <c:v>Web</c:v>
                </c:pt>
              </c:strCache>
            </c:strRef>
          </c:tx>
          <c:spPr>
            <a:ln w="63500" cap="rnd">
              <a:solidFill>
                <a:srgbClr val="F28F0D"/>
              </a:solidFill>
              <a:prstDash val="sysDash"/>
              <a:round/>
            </a:ln>
            <a:effectLst/>
          </c:spPr>
          <c:marker>
            <c:symbol val="circle"/>
            <c:size val="5"/>
            <c:spPr>
              <a:solidFill>
                <a:schemeClr val="accent3"/>
              </a:solidFill>
              <a:ln w="9525">
                <a:solidFill>
                  <a:schemeClr val="accent3"/>
                </a:solidFill>
              </a:ln>
              <a:effectLst/>
            </c:spPr>
          </c:marker>
          <c:dPt>
            <c:idx val="4"/>
            <c:marker>
              <c:symbol val="circle"/>
              <c:size val="5"/>
              <c:spPr>
                <a:solidFill>
                  <a:schemeClr val="accent3"/>
                </a:solidFill>
                <a:ln w="9525">
                  <a:solidFill>
                    <a:schemeClr val="accent3"/>
                  </a:solidFill>
                </a:ln>
                <a:effectLst/>
              </c:spPr>
            </c:marker>
            <c:bubble3D val="0"/>
            <c:spPr>
              <a:ln w="82550" cap="rnd">
                <a:solidFill>
                  <a:srgbClr val="F28F0D"/>
                </a:solidFill>
                <a:prstDash val="sysDash"/>
                <a:round/>
              </a:ln>
              <a:effectLst/>
            </c:spPr>
          </c:dPt>
          <c:cat>
            <c:strRef>
              <c:f>Sheet1!$A$2:$A$7</c:f>
              <c:strCache>
                <c:ptCount val="6"/>
                <c:pt idx="0">
                  <c:v>&lt; HS</c:v>
                </c:pt>
                <c:pt idx="1">
                  <c:v>HS grad</c:v>
                </c:pt>
                <c:pt idx="2">
                  <c:v>Some College</c:v>
                </c:pt>
                <c:pt idx="3">
                  <c:v>Assoc</c:v>
                </c:pt>
                <c:pt idx="4">
                  <c:v>College grad</c:v>
                </c:pt>
                <c:pt idx="5">
                  <c:v>College plus</c:v>
                </c:pt>
              </c:strCache>
            </c:strRef>
          </c:cat>
          <c:val>
            <c:numRef>
              <c:f>Sheet1!$D$2:$D$7</c:f>
              <c:numCache>
                <c:formatCode>0</c:formatCode>
                <c:ptCount val="6"/>
                <c:pt idx="0">
                  <c:v>3</c:v>
                </c:pt>
                <c:pt idx="1">
                  <c:v>19.100000000000001</c:v>
                </c:pt>
                <c:pt idx="2">
                  <c:v>7.3</c:v>
                </c:pt>
                <c:pt idx="3">
                  <c:v>27.7</c:v>
                </c:pt>
                <c:pt idx="4">
                  <c:v>30.7</c:v>
                </c:pt>
                <c:pt idx="5">
                  <c:v>12.3</c:v>
                </c:pt>
              </c:numCache>
            </c:numRef>
          </c:val>
          <c:smooth val="0"/>
        </c:ser>
        <c:dLbls>
          <c:showLegendKey val="0"/>
          <c:showVal val="0"/>
          <c:showCatName val="0"/>
          <c:showSerName val="0"/>
          <c:showPercent val="0"/>
          <c:showBubbleSize val="0"/>
        </c:dLbls>
        <c:marker val="1"/>
        <c:smooth val="0"/>
        <c:axId val="319818568"/>
        <c:axId val="319818960"/>
      </c:lineChart>
      <c:catAx>
        <c:axId val="319818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19818960"/>
        <c:crosses val="autoZero"/>
        <c:auto val="1"/>
        <c:lblAlgn val="ctr"/>
        <c:lblOffset val="100"/>
        <c:noMultiLvlLbl val="0"/>
      </c:catAx>
      <c:valAx>
        <c:axId val="319818960"/>
        <c:scaling>
          <c:orientation val="minMax"/>
          <c:max val="4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19818568"/>
        <c:crosses val="autoZero"/>
        <c:crossBetween val="between"/>
        <c:majorUnit val="1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cs typeface="+mn-cs"/>
              </a:defRPr>
            </a:lvl1pPr>
          </a:lstStyle>
          <a:p>
            <a:pPr>
              <a:defRPr/>
            </a:pPr>
            <a:fld id="{B7604B2F-4C23-49D1-B52A-780C162449A6}" type="datetimeFigureOut">
              <a:rPr lang="en-US"/>
              <a:pPr>
                <a:defRPr/>
              </a:pPr>
              <a:t>1/30/2017</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cs typeface="+mn-cs"/>
              </a:defRPr>
            </a:lvl1pPr>
          </a:lstStyle>
          <a:p>
            <a:pPr>
              <a:defRPr/>
            </a:pPr>
            <a:fld id="{EBF4AA8F-969A-4DF6-B13F-2E6EB4CE0E12}" type="slidenum">
              <a:rPr lang="en-US"/>
              <a:pPr>
                <a:defRPr/>
              </a:pPr>
              <a:t>‹#›</a:t>
            </a:fld>
            <a:endParaRPr lang="en-US"/>
          </a:p>
        </p:txBody>
      </p:sp>
    </p:spTree>
    <p:extLst>
      <p:ext uri="{BB962C8B-B14F-4D97-AF65-F5344CB8AC3E}">
        <p14:creationId xmlns:p14="http://schemas.microsoft.com/office/powerpoint/2010/main" val="19281687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cs typeface="+mn-cs"/>
              </a:defRPr>
            </a:lvl1pPr>
          </a:lstStyle>
          <a:p>
            <a:pPr>
              <a:defRPr/>
            </a:pPr>
            <a:endParaRPr lang="en-US"/>
          </a:p>
        </p:txBody>
      </p:sp>
      <p:sp>
        <p:nvSpPr>
          <p:cNvPr id="14339"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cs typeface="+mn-cs"/>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cs typeface="+mn-cs"/>
              </a:defRPr>
            </a:lvl1pPr>
          </a:lstStyle>
          <a:p>
            <a:pPr>
              <a:defRPr/>
            </a:pPr>
            <a:endParaRPr lang="en-US"/>
          </a:p>
        </p:txBody>
      </p:sp>
      <p:sp>
        <p:nvSpPr>
          <p:cNvPr id="1434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cs typeface="+mn-cs"/>
              </a:defRPr>
            </a:lvl1pPr>
          </a:lstStyle>
          <a:p>
            <a:pPr>
              <a:defRPr/>
            </a:pPr>
            <a:fld id="{DC5BF3A7-7ADB-44B5-A588-E84FF536DCA0}" type="slidenum">
              <a:rPr lang="en-US"/>
              <a:pPr>
                <a:defRPr/>
              </a:pPr>
              <a:t>‹#›</a:t>
            </a:fld>
            <a:endParaRPr lang="en-US"/>
          </a:p>
        </p:txBody>
      </p:sp>
    </p:spTree>
    <p:extLst>
      <p:ext uri="{BB962C8B-B14F-4D97-AF65-F5344CB8AC3E}">
        <p14:creationId xmlns:p14="http://schemas.microsoft.com/office/powerpoint/2010/main" val="25992302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defRPr/>
            </a:pPr>
            <a:fld id="{57E1D9B3-D4B7-40CA-BF6A-07960A00F7E0}" type="slidenum">
              <a:rPr lang="en-US" smtClean="0"/>
              <a:pPr eaLnBrk="1" hangingPunct="1">
                <a:defRPr/>
              </a:pPr>
              <a:t>1</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847331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316" eaLnBrk="0" hangingPunct="0">
              <a:defRPr>
                <a:solidFill>
                  <a:schemeClr val="tx1"/>
                </a:solidFill>
                <a:latin typeface="Arial" charset="0"/>
              </a:defRPr>
            </a:lvl1pPr>
            <a:lvl2pPr marL="728960" indent="-280370" defTabSz="914316" eaLnBrk="0" hangingPunct="0">
              <a:defRPr>
                <a:solidFill>
                  <a:schemeClr val="tx1"/>
                </a:solidFill>
                <a:latin typeface="Arial" charset="0"/>
              </a:defRPr>
            </a:lvl2pPr>
            <a:lvl3pPr marL="1121477" indent="-224295" defTabSz="914316" eaLnBrk="0" hangingPunct="0">
              <a:defRPr>
                <a:solidFill>
                  <a:schemeClr val="tx1"/>
                </a:solidFill>
                <a:latin typeface="Arial" charset="0"/>
              </a:defRPr>
            </a:lvl3pPr>
            <a:lvl4pPr marL="1570067" indent="-224295" defTabSz="914316" eaLnBrk="0" hangingPunct="0">
              <a:defRPr>
                <a:solidFill>
                  <a:schemeClr val="tx1"/>
                </a:solidFill>
                <a:latin typeface="Arial" charset="0"/>
              </a:defRPr>
            </a:lvl4pPr>
            <a:lvl5pPr marL="2018658" indent="-224295" defTabSz="914316" eaLnBrk="0" hangingPunct="0">
              <a:defRPr>
                <a:solidFill>
                  <a:schemeClr val="tx1"/>
                </a:solidFill>
                <a:latin typeface="Arial" charset="0"/>
              </a:defRPr>
            </a:lvl5pPr>
            <a:lvl6pPr marL="2467249" indent="-224295" defTabSz="914316" eaLnBrk="0" fontAlgn="base" hangingPunct="0">
              <a:spcBef>
                <a:spcPct val="0"/>
              </a:spcBef>
              <a:spcAft>
                <a:spcPct val="0"/>
              </a:spcAft>
              <a:defRPr>
                <a:solidFill>
                  <a:schemeClr val="tx1"/>
                </a:solidFill>
                <a:latin typeface="Arial" charset="0"/>
              </a:defRPr>
            </a:lvl6pPr>
            <a:lvl7pPr marL="2915840" indent="-224295" defTabSz="914316" eaLnBrk="0" fontAlgn="base" hangingPunct="0">
              <a:spcBef>
                <a:spcPct val="0"/>
              </a:spcBef>
              <a:spcAft>
                <a:spcPct val="0"/>
              </a:spcAft>
              <a:defRPr>
                <a:solidFill>
                  <a:schemeClr val="tx1"/>
                </a:solidFill>
                <a:latin typeface="Arial" charset="0"/>
              </a:defRPr>
            </a:lvl7pPr>
            <a:lvl8pPr marL="3364431" indent="-224295" defTabSz="914316" eaLnBrk="0" fontAlgn="base" hangingPunct="0">
              <a:spcBef>
                <a:spcPct val="0"/>
              </a:spcBef>
              <a:spcAft>
                <a:spcPct val="0"/>
              </a:spcAft>
              <a:defRPr>
                <a:solidFill>
                  <a:schemeClr val="tx1"/>
                </a:solidFill>
                <a:latin typeface="Arial" charset="0"/>
              </a:defRPr>
            </a:lvl8pPr>
            <a:lvl9pPr marL="3813021" indent="-224295" defTabSz="914316" eaLnBrk="0" fontAlgn="base" hangingPunct="0">
              <a:spcBef>
                <a:spcPct val="0"/>
              </a:spcBef>
              <a:spcAft>
                <a:spcPct val="0"/>
              </a:spcAft>
              <a:defRPr>
                <a:solidFill>
                  <a:schemeClr val="tx1"/>
                </a:solidFill>
                <a:latin typeface="Arial" charset="0"/>
              </a:defRPr>
            </a:lvl9pPr>
          </a:lstStyle>
          <a:p>
            <a:pPr eaLnBrk="1" hangingPunct="1">
              <a:defRPr/>
            </a:pPr>
            <a:fld id="{6421715E-3053-42FA-A1A3-CA45572C97F0}" type="slidenum">
              <a:rPr lang="en-US" smtClean="0"/>
              <a:pPr eaLnBrk="1" hangingPunct="1">
                <a:defRPr/>
              </a:pPr>
              <a:t>10</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29284771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316" eaLnBrk="0" hangingPunct="0">
              <a:defRPr>
                <a:solidFill>
                  <a:schemeClr val="tx1"/>
                </a:solidFill>
                <a:latin typeface="Arial" charset="0"/>
              </a:defRPr>
            </a:lvl1pPr>
            <a:lvl2pPr marL="728960" indent="-280370" defTabSz="914316" eaLnBrk="0" hangingPunct="0">
              <a:defRPr>
                <a:solidFill>
                  <a:schemeClr val="tx1"/>
                </a:solidFill>
                <a:latin typeface="Arial" charset="0"/>
              </a:defRPr>
            </a:lvl2pPr>
            <a:lvl3pPr marL="1121477" indent="-224295" defTabSz="914316" eaLnBrk="0" hangingPunct="0">
              <a:defRPr>
                <a:solidFill>
                  <a:schemeClr val="tx1"/>
                </a:solidFill>
                <a:latin typeface="Arial" charset="0"/>
              </a:defRPr>
            </a:lvl3pPr>
            <a:lvl4pPr marL="1570067" indent="-224295" defTabSz="914316" eaLnBrk="0" hangingPunct="0">
              <a:defRPr>
                <a:solidFill>
                  <a:schemeClr val="tx1"/>
                </a:solidFill>
                <a:latin typeface="Arial" charset="0"/>
              </a:defRPr>
            </a:lvl4pPr>
            <a:lvl5pPr marL="2018658" indent="-224295" defTabSz="914316" eaLnBrk="0" hangingPunct="0">
              <a:defRPr>
                <a:solidFill>
                  <a:schemeClr val="tx1"/>
                </a:solidFill>
                <a:latin typeface="Arial" charset="0"/>
              </a:defRPr>
            </a:lvl5pPr>
            <a:lvl6pPr marL="2467249" indent="-224295" defTabSz="914316" eaLnBrk="0" fontAlgn="base" hangingPunct="0">
              <a:spcBef>
                <a:spcPct val="0"/>
              </a:spcBef>
              <a:spcAft>
                <a:spcPct val="0"/>
              </a:spcAft>
              <a:defRPr>
                <a:solidFill>
                  <a:schemeClr val="tx1"/>
                </a:solidFill>
                <a:latin typeface="Arial" charset="0"/>
              </a:defRPr>
            </a:lvl6pPr>
            <a:lvl7pPr marL="2915840" indent="-224295" defTabSz="914316" eaLnBrk="0" fontAlgn="base" hangingPunct="0">
              <a:spcBef>
                <a:spcPct val="0"/>
              </a:spcBef>
              <a:spcAft>
                <a:spcPct val="0"/>
              </a:spcAft>
              <a:defRPr>
                <a:solidFill>
                  <a:schemeClr val="tx1"/>
                </a:solidFill>
                <a:latin typeface="Arial" charset="0"/>
              </a:defRPr>
            </a:lvl7pPr>
            <a:lvl8pPr marL="3364431" indent="-224295" defTabSz="914316" eaLnBrk="0" fontAlgn="base" hangingPunct="0">
              <a:spcBef>
                <a:spcPct val="0"/>
              </a:spcBef>
              <a:spcAft>
                <a:spcPct val="0"/>
              </a:spcAft>
              <a:defRPr>
                <a:solidFill>
                  <a:schemeClr val="tx1"/>
                </a:solidFill>
                <a:latin typeface="Arial" charset="0"/>
              </a:defRPr>
            </a:lvl8pPr>
            <a:lvl9pPr marL="3813021" indent="-224295" defTabSz="914316" eaLnBrk="0" fontAlgn="base" hangingPunct="0">
              <a:spcBef>
                <a:spcPct val="0"/>
              </a:spcBef>
              <a:spcAft>
                <a:spcPct val="0"/>
              </a:spcAft>
              <a:defRPr>
                <a:solidFill>
                  <a:schemeClr val="tx1"/>
                </a:solidFill>
                <a:latin typeface="Arial" charset="0"/>
              </a:defRPr>
            </a:lvl9pPr>
          </a:lstStyle>
          <a:p>
            <a:pPr eaLnBrk="1" hangingPunct="1">
              <a:defRPr/>
            </a:pPr>
            <a:fld id="{6421715E-3053-42FA-A1A3-CA45572C97F0}" type="slidenum">
              <a:rPr lang="en-US" smtClean="0"/>
              <a:pPr eaLnBrk="1" hangingPunct="1">
                <a:defRPr/>
              </a:pPr>
              <a:t>11</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34582133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316" eaLnBrk="0" hangingPunct="0">
              <a:defRPr>
                <a:solidFill>
                  <a:schemeClr val="tx1"/>
                </a:solidFill>
                <a:latin typeface="Arial" charset="0"/>
              </a:defRPr>
            </a:lvl1pPr>
            <a:lvl2pPr marL="728960" indent="-280370" defTabSz="914316" eaLnBrk="0" hangingPunct="0">
              <a:defRPr>
                <a:solidFill>
                  <a:schemeClr val="tx1"/>
                </a:solidFill>
                <a:latin typeface="Arial" charset="0"/>
              </a:defRPr>
            </a:lvl2pPr>
            <a:lvl3pPr marL="1121477" indent="-224295" defTabSz="914316" eaLnBrk="0" hangingPunct="0">
              <a:defRPr>
                <a:solidFill>
                  <a:schemeClr val="tx1"/>
                </a:solidFill>
                <a:latin typeface="Arial" charset="0"/>
              </a:defRPr>
            </a:lvl3pPr>
            <a:lvl4pPr marL="1570067" indent="-224295" defTabSz="914316" eaLnBrk="0" hangingPunct="0">
              <a:defRPr>
                <a:solidFill>
                  <a:schemeClr val="tx1"/>
                </a:solidFill>
                <a:latin typeface="Arial" charset="0"/>
              </a:defRPr>
            </a:lvl4pPr>
            <a:lvl5pPr marL="2018658" indent="-224295" defTabSz="914316" eaLnBrk="0" hangingPunct="0">
              <a:defRPr>
                <a:solidFill>
                  <a:schemeClr val="tx1"/>
                </a:solidFill>
                <a:latin typeface="Arial" charset="0"/>
              </a:defRPr>
            </a:lvl5pPr>
            <a:lvl6pPr marL="2467249" indent="-224295" defTabSz="914316" eaLnBrk="0" fontAlgn="base" hangingPunct="0">
              <a:spcBef>
                <a:spcPct val="0"/>
              </a:spcBef>
              <a:spcAft>
                <a:spcPct val="0"/>
              </a:spcAft>
              <a:defRPr>
                <a:solidFill>
                  <a:schemeClr val="tx1"/>
                </a:solidFill>
                <a:latin typeface="Arial" charset="0"/>
              </a:defRPr>
            </a:lvl6pPr>
            <a:lvl7pPr marL="2915840" indent="-224295" defTabSz="914316" eaLnBrk="0" fontAlgn="base" hangingPunct="0">
              <a:spcBef>
                <a:spcPct val="0"/>
              </a:spcBef>
              <a:spcAft>
                <a:spcPct val="0"/>
              </a:spcAft>
              <a:defRPr>
                <a:solidFill>
                  <a:schemeClr val="tx1"/>
                </a:solidFill>
                <a:latin typeface="Arial" charset="0"/>
              </a:defRPr>
            </a:lvl7pPr>
            <a:lvl8pPr marL="3364431" indent="-224295" defTabSz="914316" eaLnBrk="0" fontAlgn="base" hangingPunct="0">
              <a:spcBef>
                <a:spcPct val="0"/>
              </a:spcBef>
              <a:spcAft>
                <a:spcPct val="0"/>
              </a:spcAft>
              <a:defRPr>
                <a:solidFill>
                  <a:schemeClr val="tx1"/>
                </a:solidFill>
                <a:latin typeface="Arial" charset="0"/>
              </a:defRPr>
            </a:lvl8pPr>
            <a:lvl9pPr marL="3813021" indent="-224295" defTabSz="914316" eaLnBrk="0" fontAlgn="base" hangingPunct="0">
              <a:spcBef>
                <a:spcPct val="0"/>
              </a:spcBef>
              <a:spcAft>
                <a:spcPct val="0"/>
              </a:spcAft>
              <a:defRPr>
                <a:solidFill>
                  <a:schemeClr val="tx1"/>
                </a:solidFill>
                <a:latin typeface="Arial" charset="0"/>
              </a:defRPr>
            </a:lvl9pPr>
          </a:lstStyle>
          <a:p>
            <a:pPr eaLnBrk="1" hangingPunct="1">
              <a:defRPr/>
            </a:pPr>
            <a:fld id="{6421715E-3053-42FA-A1A3-CA45572C97F0}" type="slidenum">
              <a:rPr lang="en-US" smtClean="0"/>
              <a:pPr eaLnBrk="1" hangingPunct="1">
                <a:defRPr/>
              </a:pPr>
              <a:t>12</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Main points:</a:t>
            </a:r>
          </a:p>
          <a:p>
            <a:pPr eaLnBrk="1" hangingPunct="1"/>
            <a:r>
              <a:rPr lang="en-US" dirty="0" smtClean="0"/>
              <a:t>So we can quite easily make samples</a:t>
            </a:r>
            <a:r>
              <a:rPr lang="en-US" baseline="0" dirty="0" smtClean="0"/>
              <a:t> look similar by weighting</a:t>
            </a:r>
            <a:endParaRPr lang="en-US" dirty="0" smtClean="0"/>
          </a:p>
        </p:txBody>
      </p:sp>
    </p:spTree>
    <p:extLst>
      <p:ext uri="{BB962C8B-B14F-4D97-AF65-F5344CB8AC3E}">
        <p14:creationId xmlns:p14="http://schemas.microsoft.com/office/powerpoint/2010/main" val="9914321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316" eaLnBrk="0" hangingPunct="0">
              <a:defRPr>
                <a:solidFill>
                  <a:schemeClr val="tx1"/>
                </a:solidFill>
                <a:latin typeface="Arial" charset="0"/>
              </a:defRPr>
            </a:lvl1pPr>
            <a:lvl2pPr marL="728960" indent="-280370" defTabSz="914316" eaLnBrk="0" hangingPunct="0">
              <a:defRPr>
                <a:solidFill>
                  <a:schemeClr val="tx1"/>
                </a:solidFill>
                <a:latin typeface="Arial" charset="0"/>
              </a:defRPr>
            </a:lvl2pPr>
            <a:lvl3pPr marL="1121477" indent="-224295" defTabSz="914316" eaLnBrk="0" hangingPunct="0">
              <a:defRPr>
                <a:solidFill>
                  <a:schemeClr val="tx1"/>
                </a:solidFill>
                <a:latin typeface="Arial" charset="0"/>
              </a:defRPr>
            </a:lvl3pPr>
            <a:lvl4pPr marL="1570067" indent="-224295" defTabSz="914316" eaLnBrk="0" hangingPunct="0">
              <a:defRPr>
                <a:solidFill>
                  <a:schemeClr val="tx1"/>
                </a:solidFill>
                <a:latin typeface="Arial" charset="0"/>
              </a:defRPr>
            </a:lvl4pPr>
            <a:lvl5pPr marL="2018658" indent="-224295" defTabSz="914316" eaLnBrk="0" hangingPunct="0">
              <a:defRPr>
                <a:solidFill>
                  <a:schemeClr val="tx1"/>
                </a:solidFill>
                <a:latin typeface="Arial" charset="0"/>
              </a:defRPr>
            </a:lvl5pPr>
            <a:lvl6pPr marL="2467249" indent="-224295" defTabSz="914316" eaLnBrk="0" fontAlgn="base" hangingPunct="0">
              <a:spcBef>
                <a:spcPct val="0"/>
              </a:spcBef>
              <a:spcAft>
                <a:spcPct val="0"/>
              </a:spcAft>
              <a:defRPr>
                <a:solidFill>
                  <a:schemeClr val="tx1"/>
                </a:solidFill>
                <a:latin typeface="Arial" charset="0"/>
              </a:defRPr>
            </a:lvl6pPr>
            <a:lvl7pPr marL="2915840" indent="-224295" defTabSz="914316" eaLnBrk="0" fontAlgn="base" hangingPunct="0">
              <a:spcBef>
                <a:spcPct val="0"/>
              </a:spcBef>
              <a:spcAft>
                <a:spcPct val="0"/>
              </a:spcAft>
              <a:defRPr>
                <a:solidFill>
                  <a:schemeClr val="tx1"/>
                </a:solidFill>
                <a:latin typeface="Arial" charset="0"/>
              </a:defRPr>
            </a:lvl7pPr>
            <a:lvl8pPr marL="3364431" indent="-224295" defTabSz="914316" eaLnBrk="0" fontAlgn="base" hangingPunct="0">
              <a:spcBef>
                <a:spcPct val="0"/>
              </a:spcBef>
              <a:spcAft>
                <a:spcPct val="0"/>
              </a:spcAft>
              <a:defRPr>
                <a:solidFill>
                  <a:schemeClr val="tx1"/>
                </a:solidFill>
                <a:latin typeface="Arial" charset="0"/>
              </a:defRPr>
            </a:lvl8pPr>
            <a:lvl9pPr marL="3813021" indent="-224295" defTabSz="914316" eaLnBrk="0" fontAlgn="base" hangingPunct="0">
              <a:spcBef>
                <a:spcPct val="0"/>
              </a:spcBef>
              <a:spcAft>
                <a:spcPct val="0"/>
              </a:spcAft>
              <a:defRPr>
                <a:solidFill>
                  <a:schemeClr val="tx1"/>
                </a:solidFill>
                <a:latin typeface="Arial" charset="0"/>
              </a:defRPr>
            </a:lvl9pPr>
          </a:lstStyle>
          <a:p>
            <a:pPr eaLnBrk="1" hangingPunct="1">
              <a:defRPr/>
            </a:pPr>
            <a:fld id="{6421715E-3053-42FA-A1A3-CA45572C97F0}" type="slidenum">
              <a:rPr lang="en-US" smtClean="0"/>
              <a:pPr eaLnBrk="1" hangingPunct="1">
                <a:defRPr/>
              </a:pPr>
              <a:t>13</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1" i="0" kern="1200" dirty="0" smtClean="0">
                <a:solidFill>
                  <a:schemeClr val="tx1"/>
                </a:solidFill>
                <a:effectLst/>
                <a:latin typeface="Arial" charset="0"/>
                <a:ea typeface="+mn-ea"/>
                <a:cs typeface="+mn-cs"/>
              </a:rPr>
              <a:t>Share distribution</a:t>
            </a:r>
          </a:p>
          <a:p>
            <a:endParaRPr lang="en-US" sz="1200" b="1" i="0" kern="1200" dirty="0" smtClean="0">
              <a:solidFill>
                <a:schemeClr val="tx1"/>
              </a:solidFill>
              <a:effectLst/>
              <a:latin typeface="Arial" charset="0"/>
              <a:ea typeface="+mn-ea"/>
              <a:cs typeface="+mn-cs"/>
            </a:endParaRPr>
          </a:p>
          <a:p>
            <a:r>
              <a:rPr lang="en-US" sz="1200" b="1" i="0" kern="1200" dirty="0" smtClean="0">
                <a:solidFill>
                  <a:schemeClr val="tx1"/>
                </a:solidFill>
                <a:effectLst/>
                <a:latin typeface="Arial" charset="0"/>
                <a:ea typeface="+mn-ea"/>
                <a:cs typeface="+mn-cs"/>
              </a:rPr>
              <a:t>Hearing </a:t>
            </a:r>
            <a:r>
              <a:rPr lang="en-US" sz="1200" b="1" i="0" kern="1200" dirty="0" smtClean="0">
                <a:solidFill>
                  <a:schemeClr val="tx1"/>
                </a:solidFill>
                <a:effectLst/>
                <a:latin typeface="Arial" charset="0"/>
                <a:ea typeface="+mn-ea"/>
                <a:cs typeface="+mn-cs"/>
              </a:rPr>
              <a:t>difficulty</a:t>
            </a:r>
            <a:r>
              <a:rPr lang="en-US" sz="1200" b="0" i="0" kern="1200" dirty="0" smtClean="0">
                <a:solidFill>
                  <a:schemeClr val="tx1"/>
                </a:solidFill>
                <a:effectLst/>
                <a:latin typeface="Arial" charset="0"/>
                <a:ea typeface="+mn-ea"/>
                <a:cs typeface="+mn-cs"/>
              </a:rPr>
              <a:t>  deaf or having serious difficulty hearing (DEAR).</a:t>
            </a:r>
          </a:p>
          <a:p>
            <a:r>
              <a:rPr lang="en-US" sz="1200" b="1" i="0" kern="1200" dirty="0" smtClean="0">
                <a:solidFill>
                  <a:schemeClr val="tx1"/>
                </a:solidFill>
                <a:effectLst/>
                <a:latin typeface="Arial" charset="0"/>
                <a:ea typeface="+mn-ea"/>
                <a:cs typeface="+mn-cs"/>
              </a:rPr>
              <a:t>Vision difficulty</a:t>
            </a:r>
            <a:r>
              <a:rPr lang="en-US" sz="1200" b="0" i="0" kern="1200" dirty="0" smtClean="0">
                <a:solidFill>
                  <a:schemeClr val="tx1"/>
                </a:solidFill>
                <a:effectLst/>
                <a:latin typeface="Arial" charset="0"/>
                <a:ea typeface="+mn-ea"/>
                <a:cs typeface="+mn-cs"/>
              </a:rPr>
              <a:t>  blind or having serious difficulty seeing, even when wearing glasses (DEYE).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b="1" i="0" kern="1200" dirty="0" smtClean="0">
                <a:solidFill>
                  <a:schemeClr val="tx1"/>
                </a:solidFill>
                <a:effectLst/>
                <a:latin typeface="Arial" charset="0"/>
                <a:ea typeface="+mn-ea"/>
                <a:cs typeface="+mn-cs"/>
              </a:rPr>
              <a:t>Ambulatory difficulty</a:t>
            </a:r>
            <a:r>
              <a:rPr lang="en-US" sz="1200" b="0" i="0" kern="1200" dirty="0" smtClean="0">
                <a:solidFill>
                  <a:schemeClr val="tx1"/>
                </a:solidFill>
                <a:effectLst/>
                <a:latin typeface="Arial" charset="0"/>
                <a:ea typeface="+mn-ea"/>
                <a:cs typeface="+mn-cs"/>
              </a:rPr>
              <a:t>  Having serious difficulty walking or climbing stairs (DPHY).</a:t>
            </a:r>
          </a:p>
          <a:p>
            <a:r>
              <a:rPr lang="en-US" sz="1200" b="1" i="0" kern="1200" dirty="0" smtClean="0">
                <a:solidFill>
                  <a:schemeClr val="tx1"/>
                </a:solidFill>
                <a:effectLst/>
                <a:latin typeface="Arial" charset="0"/>
                <a:ea typeface="+mn-ea"/>
                <a:cs typeface="+mn-cs"/>
              </a:rPr>
              <a:t>Cognitive difficulty</a:t>
            </a:r>
            <a:r>
              <a:rPr lang="en-US" sz="1200" b="0" i="0" kern="1200" dirty="0" smtClean="0">
                <a:solidFill>
                  <a:schemeClr val="tx1"/>
                </a:solidFill>
                <a:effectLst/>
                <a:latin typeface="Arial" charset="0"/>
                <a:ea typeface="+mn-ea"/>
                <a:cs typeface="+mn-cs"/>
              </a:rPr>
              <a:t>  Because of a physical, mental, or emotional problem, having difficulty remembering, concentrating, or making decisions (DREM).</a:t>
            </a:r>
          </a:p>
          <a:p>
            <a:pPr eaLnBrk="1" hangingPunct="1"/>
            <a:endParaRPr lang="en-US" dirty="0" smtClean="0"/>
          </a:p>
          <a:p>
            <a:pPr eaLnBrk="1" hangingPunct="1"/>
            <a:endParaRPr lang="en-US" dirty="0" smtClean="0"/>
          </a:p>
        </p:txBody>
      </p:sp>
    </p:spTree>
    <p:extLst>
      <p:ext uri="{BB962C8B-B14F-4D97-AF65-F5344CB8AC3E}">
        <p14:creationId xmlns:p14="http://schemas.microsoft.com/office/powerpoint/2010/main" val="37624632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316" eaLnBrk="0" hangingPunct="0">
              <a:defRPr>
                <a:solidFill>
                  <a:schemeClr val="tx1"/>
                </a:solidFill>
                <a:latin typeface="Arial" charset="0"/>
              </a:defRPr>
            </a:lvl1pPr>
            <a:lvl2pPr marL="728960" indent="-280370" defTabSz="914316" eaLnBrk="0" hangingPunct="0">
              <a:defRPr>
                <a:solidFill>
                  <a:schemeClr val="tx1"/>
                </a:solidFill>
                <a:latin typeface="Arial" charset="0"/>
              </a:defRPr>
            </a:lvl2pPr>
            <a:lvl3pPr marL="1121477" indent="-224295" defTabSz="914316" eaLnBrk="0" hangingPunct="0">
              <a:defRPr>
                <a:solidFill>
                  <a:schemeClr val="tx1"/>
                </a:solidFill>
                <a:latin typeface="Arial" charset="0"/>
              </a:defRPr>
            </a:lvl3pPr>
            <a:lvl4pPr marL="1570067" indent="-224295" defTabSz="914316" eaLnBrk="0" hangingPunct="0">
              <a:defRPr>
                <a:solidFill>
                  <a:schemeClr val="tx1"/>
                </a:solidFill>
                <a:latin typeface="Arial" charset="0"/>
              </a:defRPr>
            </a:lvl4pPr>
            <a:lvl5pPr marL="2018658" indent="-224295" defTabSz="914316" eaLnBrk="0" hangingPunct="0">
              <a:defRPr>
                <a:solidFill>
                  <a:schemeClr val="tx1"/>
                </a:solidFill>
                <a:latin typeface="Arial" charset="0"/>
              </a:defRPr>
            </a:lvl5pPr>
            <a:lvl6pPr marL="2467249" indent="-224295" defTabSz="914316" eaLnBrk="0" fontAlgn="base" hangingPunct="0">
              <a:spcBef>
                <a:spcPct val="0"/>
              </a:spcBef>
              <a:spcAft>
                <a:spcPct val="0"/>
              </a:spcAft>
              <a:defRPr>
                <a:solidFill>
                  <a:schemeClr val="tx1"/>
                </a:solidFill>
                <a:latin typeface="Arial" charset="0"/>
              </a:defRPr>
            </a:lvl6pPr>
            <a:lvl7pPr marL="2915840" indent="-224295" defTabSz="914316" eaLnBrk="0" fontAlgn="base" hangingPunct="0">
              <a:spcBef>
                <a:spcPct val="0"/>
              </a:spcBef>
              <a:spcAft>
                <a:spcPct val="0"/>
              </a:spcAft>
              <a:defRPr>
                <a:solidFill>
                  <a:schemeClr val="tx1"/>
                </a:solidFill>
                <a:latin typeface="Arial" charset="0"/>
              </a:defRPr>
            </a:lvl7pPr>
            <a:lvl8pPr marL="3364431" indent="-224295" defTabSz="914316" eaLnBrk="0" fontAlgn="base" hangingPunct="0">
              <a:spcBef>
                <a:spcPct val="0"/>
              </a:spcBef>
              <a:spcAft>
                <a:spcPct val="0"/>
              </a:spcAft>
              <a:defRPr>
                <a:solidFill>
                  <a:schemeClr val="tx1"/>
                </a:solidFill>
                <a:latin typeface="Arial" charset="0"/>
              </a:defRPr>
            </a:lvl8pPr>
            <a:lvl9pPr marL="3813021" indent="-224295" defTabSz="914316" eaLnBrk="0" fontAlgn="base" hangingPunct="0">
              <a:spcBef>
                <a:spcPct val="0"/>
              </a:spcBef>
              <a:spcAft>
                <a:spcPct val="0"/>
              </a:spcAft>
              <a:defRPr>
                <a:solidFill>
                  <a:schemeClr val="tx1"/>
                </a:solidFill>
                <a:latin typeface="Arial" charset="0"/>
              </a:defRPr>
            </a:lvl9pPr>
          </a:lstStyle>
          <a:p>
            <a:pPr eaLnBrk="1" hangingPunct="1">
              <a:defRPr/>
            </a:pPr>
            <a:fld id="{6421715E-3053-42FA-A1A3-CA45572C97F0}" type="slidenum">
              <a:rPr lang="en-US" smtClean="0"/>
              <a:pPr eaLnBrk="1" hangingPunct="1">
                <a:defRPr/>
              </a:pPr>
              <a:t>14</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Main </a:t>
            </a:r>
            <a:r>
              <a:rPr lang="en-US" dirty="0" smtClean="0"/>
              <a:t>points</a:t>
            </a:r>
            <a:r>
              <a:rPr lang="en-US" dirty="0" smtClean="0"/>
              <a:t>:</a:t>
            </a:r>
          </a:p>
          <a:p>
            <a:pPr eaLnBrk="1" hangingPunct="1"/>
            <a:r>
              <a:rPr lang="en-US" dirty="0" smtClean="0"/>
              <a:t>Both more hearing &amp; vision</a:t>
            </a:r>
          </a:p>
          <a:p>
            <a:pPr eaLnBrk="1" hangingPunct="1"/>
            <a:r>
              <a:rPr lang="en-US" dirty="0" smtClean="0"/>
              <a:t>RDD more ambulatory &amp; a bit on cognitive</a:t>
            </a:r>
          </a:p>
          <a:p>
            <a:pPr eaLnBrk="1" hangingPunct="1"/>
            <a:r>
              <a:rPr lang="en-US" dirty="0" smtClean="0"/>
              <a:t>About same on cog, which is interesting (proxy on RDD)</a:t>
            </a:r>
          </a:p>
        </p:txBody>
      </p:sp>
    </p:spTree>
    <p:extLst>
      <p:ext uri="{BB962C8B-B14F-4D97-AF65-F5344CB8AC3E}">
        <p14:creationId xmlns:p14="http://schemas.microsoft.com/office/powerpoint/2010/main" val="12250284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316" eaLnBrk="0" hangingPunct="0">
              <a:defRPr>
                <a:solidFill>
                  <a:schemeClr val="tx1"/>
                </a:solidFill>
                <a:latin typeface="Arial" charset="0"/>
              </a:defRPr>
            </a:lvl1pPr>
            <a:lvl2pPr marL="728960" indent="-280370" defTabSz="914316" eaLnBrk="0" hangingPunct="0">
              <a:defRPr>
                <a:solidFill>
                  <a:schemeClr val="tx1"/>
                </a:solidFill>
                <a:latin typeface="Arial" charset="0"/>
              </a:defRPr>
            </a:lvl2pPr>
            <a:lvl3pPr marL="1121477" indent="-224295" defTabSz="914316" eaLnBrk="0" hangingPunct="0">
              <a:defRPr>
                <a:solidFill>
                  <a:schemeClr val="tx1"/>
                </a:solidFill>
                <a:latin typeface="Arial" charset="0"/>
              </a:defRPr>
            </a:lvl3pPr>
            <a:lvl4pPr marL="1570067" indent="-224295" defTabSz="914316" eaLnBrk="0" hangingPunct="0">
              <a:defRPr>
                <a:solidFill>
                  <a:schemeClr val="tx1"/>
                </a:solidFill>
                <a:latin typeface="Arial" charset="0"/>
              </a:defRPr>
            </a:lvl4pPr>
            <a:lvl5pPr marL="2018658" indent="-224295" defTabSz="914316" eaLnBrk="0" hangingPunct="0">
              <a:defRPr>
                <a:solidFill>
                  <a:schemeClr val="tx1"/>
                </a:solidFill>
                <a:latin typeface="Arial" charset="0"/>
              </a:defRPr>
            </a:lvl5pPr>
            <a:lvl6pPr marL="2467249" indent="-224295" defTabSz="914316" eaLnBrk="0" fontAlgn="base" hangingPunct="0">
              <a:spcBef>
                <a:spcPct val="0"/>
              </a:spcBef>
              <a:spcAft>
                <a:spcPct val="0"/>
              </a:spcAft>
              <a:defRPr>
                <a:solidFill>
                  <a:schemeClr val="tx1"/>
                </a:solidFill>
                <a:latin typeface="Arial" charset="0"/>
              </a:defRPr>
            </a:lvl6pPr>
            <a:lvl7pPr marL="2915840" indent="-224295" defTabSz="914316" eaLnBrk="0" fontAlgn="base" hangingPunct="0">
              <a:spcBef>
                <a:spcPct val="0"/>
              </a:spcBef>
              <a:spcAft>
                <a:spcPct val="0"/>
              </a:spcAft>
              <a:defRPr>
                <a:solidFill>
                  <a:schemeClr val="tx1"/>
                </a:solidFill>
                <a:latin typeface="Arial" charset="0"/>
              </a:defRPr>
            </a:lvl7pPr>
            <a:lvl8pPr marL="3364431" indent="-224295" defTabSz="914316" eaLnBrk="0" fontAlgn="base" hangingPunct="0">
              <a:spcBef>
                <a:spcPct val="0"/>
              </a:spcBef>
              <a:spcAft>
                <a:spcPct val="0"/>
              </a:spcAft>
              <a:defRPr>
                <a:solidFill>
                  <a:schemeClr val="tx1"/>
                </a:solidFill>
                <a:latin typeface="Arial" charset="0"/>
              </a:defRPr>
            </a:lvl8pPr>
            <a:lvl9pPr marL="3813021" indent="-224295" defTabSz="914316" eaLnBrk="0" fontAlgn="base" hangingPunct="0">
              <a:spcBef>
                <a:spcPct val="0"/>
              </a:spcBef>
              <a:spcAft>
                <a:spcPct val="0"/>
              </a:spcAft>
              <a:defRPr>
                <a:solidFill>
                  <a:schemeClr val="tx1"/>
                </a:solidFill>
                <a:latin typeface="Arial" charset="0"/>
              </a:defRPr>
            </a:lvl9pPr>
          </a:lstStyle>
          <a:p>
            <a:pPr eaLnBrk="1" hangingPunct="1">
              <a:defRPr/>
            </a:pPr>
            <a:fld id="{6421715E-3053-42FA-A1A3-CA45572C97F0}" type="slidenum">
              <a:rPr lang="en-US" smtClean="0"/>
              <a:pPr eaLnBrk="1" hangingPunct="1">
                <a:defRPr/>
              </a:pPr>
              <a:t>15</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Main points:</a:t>
            </a:r>
          </a:p>
          <a:p>
            <a:pPr eaLnBrk="1" hangingPunct="1"/>
            <a:r>
              <a:rPr lang="en-US" dirty="0" smtClean="0"/>
              <a:t>RDD</a:t>
            </a:r>
            <a:r>
              <a:rPr lang="en-US" baseline="0" dirty="0" smtClean="0"/>
              <a:t> stands out on hearing</a:t>
            </a:r>
          </a:p>
          <a:p>
            <a:pPr eaLnBrk="1" hangingPunct="1"/>
            <a:r>
              <a:rPr lang="en-US" dirty="0" smtClean="0"/>
              <a:t>Web stands out on vision (makes sense)</a:t>
            </a:r>
            <a:endParaRPr lang="en-US" dirty="0" smtClean="0"/>
          </a:p>
        </p:txBody>
      </p:sp>
    </p:spTree>
    <p:extLst>
      <p:ext uri="{BB962C8B-B14F-4D97-AF65-F5344CB8AC3E}">
        <p14:creationId xmlns:p14="http://schemas.microsoft.com/office/powerpoint/2010/main" val="8958510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316" eaLnBrk="0" hangingPunct="0">
              <a:defRPr>
                <a:solidFill>
                  <a:schemeClr val="tx1"/>
                </a:solidFill>
                <a:latin typeface="Arial" charset="0"/>
              </a:defRPr>
            </a:lvl1pPr>
            <a:lvl2pPr marL="728960" indent="-280370" defTabSz="914316" eaLnBrk="0" hangingPunct="0">
              <a:defRPr>
                <a:solidFill>
                  <a:schemeClr val="tx1"/>
                </a:solidFill>
                <a:latin typeface="Arial" charset="0"/>
              </a:defRPr>
            </a:lvl2pPr>
            <a:lvl3pPr marL="1121477" indent="-224295" defTabSz="914316" eaLnBrk="0" hangingPunct="0">
              <a:defRPr>
                <a:solidFill>
                  <a:schemeClr val="tx1"/>
                </a:solidFill>
                <a:latin typeface="Arial" charset="0"/>
              </a:defRPr>
            </a:lvl3pPr>
            <a:lvl4pPr marL="1570067" indent="-224295" defTabSz="914316" eaLnBrk="0" hangingPunct="0">
              <a:defRPr>
                <a:solidFill>
                  <a:schemeClr val="tx1"/>
                </a:solidFill>
                <a:latin typeface="Arial" charset="0"/>
              </a:defRPr>
            </a:lvl4pPr>
            <a:lvl5pPr marL="2018658" indent="-224295" defTabSz="914316" eaLnBrk="0" hangingPunct="0">
              <a:defRPr>
                <a:solidFill>
                  <a:schemeClr val="tx1"/>
                </a:solidFill>
                <a:latin typeface="Arial" charset="0"/>
              </a:defRPr>
            </a:lvl5pPr>
            <a:lvl6pPr marL="2467249" indent="-224295" defTabSz="914316" eaLnBrk="0" fontAlgn="base" hangingPunct="0">
              <a:spcBef>
                <a:spcPct val="0"/>
              </a:spcBef>
              <a:spcAft>
                <a:spcPct val="0"/>
              </a:spcAft>
              <a:defRPr>
                <a:solidFill>
                  <a:schemeClr val="tx1"/>
                </a:solidFill>
                <a:latin typeface="Arial" charset="0"/>
              </a:defRPr>
            </a:lvl6pPr>
            <a:lvl7pPr marL="2915840" indent="-224295" defTabSz="914316" eaLnBrk="0" fontAlgn="base" hangingPunct="0">
              <a:spcBef>
                <a:spcPct val="0"/>
              </a:spcBef>
              <a:spcAft>
                <a:spcPct val="0"/>
              </a:spcAft>
              <a:defRPr>
                <a:solidFill>
                  <a:schemeClr val="tx1"/>
                </a:solidFill>
                <a:latin typeface="Arial" charset="0"/>
              </a:defRPr>
            </a:lvl7pPr>
            <a:lvl8pPr marL="3364431" indent="-224295" defTabSz="914316" eaLnBrk="0" fontAlgn="base" hangingPunct="0">
              <a:spcBef>
                <a:spcPct val="0"/>
              </a:spcBef>
              <a:spcAft>
                <a:spcPct val="0"/>
              </a:spcAft>
              <a:defRPr>
                <a:solidFill>
                  <a:schemeClr val="tx1"/>
                </a:solidFill>
                <a:latin typeface="Arial" charset="0"/>
              </a:defRPr>
            </a:lvl8pPr>
            <a:lvl9pPr marL="3813021" indent="-224295" defTabSz="914316" eaLnBrk="0" fontAlgn="base" hangingPunct="0">
              <a:spcBef>
                <a:spcPct val="0"/>
              </a:spcBef>
              <a:spcAft>
                <a:spcPct val="0"/>
              </a:spcAft>
              <a:defRPr>
                <a:solidFill>
                  <a:schemeClr val="tx1"/>
                </a:solidFill>
                <a:latin typeface="Arial" charset="0"/>
              </a:defRPr>
            </a:lvl9pPr>
          </a:lstStyle>
          <a:p>
            <a:pPr eaLnBrk="1" hangingPunct="1">
              <a:defRPr/>
            </a:pPr>
            <a:fld id="{6421715E-3053-42FA-A1A3-CA45572C97F0}" type="slidenum">
              <a:rPr lang="en-US" smtClean="0"/>
              <a:pPr eaLnBrk="1" hangingPunct="1">
                <a:defRPr/>
              </a:pPr>
              <a:t>16</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Main </a:t>
            </a:r>
            <a:r>
              <a:rPr lang="en-US" dirty="0" smtClean="0"/>
              <a:t>points</a:t>
            </a:r>
            <a:r>
              <a:rPr lang="en-US" dirty="0" smtClean="0"/>
              <a:t>:</a:t>
            </a:r>
          </a:p>
          <a:p>
            <a:pPr eaLnBrk="1" hangingPunct="1"/>
            <a:r>
              <a:rPr lang="en-US" dirty="0" smtClean="0"/>
              <a:t>RDD hearing &amp; vision less</a:t>
            </a:r>
            <a:r>
              <a:rPr lang="en-US" baseline="0" dirty="0" smtClean="0"/>
              <a:t> employed (match on </a:t>
            </a:r>
            <a:r>
              <a:rPr lang="en-US" baseline="0" dirty="0" err="1" smtClean="0"/>
              <a:t>amb</a:t>
            </a:r>
            <a:r>
              <a:rPr lang="en-US" baseline="0" dirty="0" smtClean="0"/>
              <a:t> &amp; cog)</a:t>
            </a:r>
          </a:p>
          <a:p>
            <a:pPr eaLnBrk="1" hangingPunct="1"/>
            <a:r>
              <a:rPr lang="en-US" baseline="0" dirty="0" smtClean="0"/>
              <a:t>Web matches on hearing, more employed on others)</a:t>
            </a:r>
          </a:p>
        </p:txBody>
      </p:sp>
    </p:spTree>
    <p:extLst>
      <p:ext uri="{BB962C8B-B14F-4D97-AF65-F5344CB8AC3E}">
        <p14:creationId xmlns:p14="http://schemas.microsoft.com/office/powerpoint/2010/main" val="1956380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316" eaLnBrk="0" hangingPunct="0">
              <a:defRPr>
                <a:solidFill>
                  <a:schemeClr val="tx1"/>
                </a:solidFill>
                <a:latin typeface="Arial" charset="0"/>
              </a:defRPr>
            </a:lvl1pPr>
            <a:lvl2pPr marL="728960" indent="-280370" defTabSz="914316" eaLnBrk="0" hangingPunct="0">
              <a:defRPr>
                <a:solidFill>
                  <a:schemeClr val="tx1"/>
                </a:solidFill>
                <a:latin typeface="Arial" charset="0"/>
              </a:defRPr>
            </a:lvl2pPr>
            <a:lvl3pPr marL="1121477" indent="-224295" defTabSz="914316" eaLnBrk="0" hangingPunct="0">
              <a:defRPr>
                <a:solidFill>
                  <a:schemeClr val="tx1"/>
                </a:solidFill>
                <a:latin typeface="Arial" charset="0"/>
              </a:defRPr>
            </a:lvl3pPr>
            <a:lvl4pPr marL="1570067" indent="-224295" defTabSz="914316" eaLnBrk="0" hangingPunct="0">
              <a:defRPr>
                <a:solidFill>
                  <a:schemeClr val="tx1"/>
                </a:solidFill>
                <a:latin typeface="Arial" charset="0"/>
              </a:defRPr>
            </a:lvl4pPr>
            <a:lvl5pPr marL="2018658" indent="-224295" defTabSz="914316" eaLnBrk="0" hangingPunct="0">
              <a:defRPr>
                <a:solidFill>
                  <a:schemeClr val="tx1"/>
                </a:solidFill>
                <a:latin typeface="Arial" charset="0"/>
              </a:defRPr>
            </a:lvl5pPr>
            <a:lvl6pPr marL="2467249" indent="-224295" defTabSz="914316" eaLnBrk="0" fontAlgn="base" hangingPunct="0">
              <a:spcBef>
                <a:spcPct val="0"/>
              </a:spcBef>
              <a:spcAft>
                <a:spcPct val="0"/>
              </a:spcAft>
              <a:defRPr>
                <a:solidFill>
                  <a:schemeClr val="tx1"/>
                </a:solidFill>
                <a:latin typeface="Arial" charset="0"/>
              </a:defRPr>
            </a:lvl6pPr>
            <a:lvl7pPr marL="2915840" indent="-224295" defTabSz="914316" eaLnBrk="0" fontAlgn="base" hangingPunct="0">
              <a:spcBef>
                <a:spcPct val="0"/>
              </a:spcBef>
              <a:spcAft>
                <a:spcPct val="0"/>
              </a:spcAft>
              <a:defRPr>
                <a:solidFill>
                  <a:schemeClr val="tx1"/>
                </a:solidFill>
                <a:latin typeface="Arial" charset="0"/>
              </a:defRPr>
            </a:lvl7pPr>
            <a:lvl8pPr marL="3364431" indent="-224295" defTabSz="914316" eaLnBrk="0" fontAlgn="base" hangingPunct="0">
              <a:spcBef>
                <a:spcPct val="0"/>
              </a:spcBef>
              <a:spcAft>
                <a:spcPct val="0"/>
              </a:spcAft>
              <a:defRPr>
                <a:solidFill>
                  <a:schemeClr val="tx1"/>
                </a:solidFill>
                <a:latin typeface="Arial" charset="0"/>
              </a:defRPr>
            </a:lvl8pPr>
            <a:lvl9pPr marL="3813021" indent="-224295" defTabSz="914316" eaLnBrk="0" fontAlgn="base" hangingPunct="0">
              <a:spcBef>
                <a:spcPct val="0"/>
              </a:spcBef>
              <a:spcAft>
                <a:spcPct val="0"/>
              </a:spcAft>
              <a:defRPr>
                <a:solidFill>
                  <a:schemeClr val="tx1"/>
                </a:solidFill>
                <a:latin typeface="Arial" charset="0"/>
              </a:defRPr>
            </a:lvl9pPr>
          </a:lstStyle>
          <a:p>
            <a:pPr eaLnBrk="1" hangingPunct="1">
              <a:defRPr/>
            </a:pPr>
            <a:fld id="{6421715E-3053-42FA-A1A3-CA45572C97F0}" type="slidenum">
              <a:rPr lang="en-US" smtClean="0"/>
              <a:pPr eaLnBrk="1" hangingPunct="1">
                <a:defRPr/>
              </a:pPr>
              <a:t>17</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Main points</a:t>
            </a:r>
            <a:r>
              <a:rPr lang="en-US" dirty="0" smtClean="0"/>
              <a:t>:</a:t>
            </a:r>
          </a:p>
          <a:p>
            <a:pPr eaLnBrk="1" hangingPunct="1"/>
            <a:r>
              <a:rPr lang="en-US" dirty="0" smtClean="0"/>
              <a:t>See graphs</a:t>
            </a:r>
            <a:endParaRPr lang="en-US" dirty="0" smtClean="0"/>
          </a:p>
        </p:txBody>
      </p:sp>
    </p:spTree>
    <p:extLst>
      <p:ext uri="{BB962C8B-B14F-4D97-AF65-F5344CB8AC3E}">
        <p14:creationId xmlns:p14="http://schemas.microsoft.com/office/powerpoint/2010/main" val="29863399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316" eaLnBrk="0" hangingPunct="0">
              <a:defRPr>
                <a:solidFill>
                  <a:schemeClr val="tx1"/>
                </a:solidFill>
                <a:latin typeface="Arial" charset="0"/>
              </a:defRPr>
            </a:lvl1pPr>
            <a:lvl2pPr marL="728960" indent="-280370" defTabSz="914316" eaLnBrk="0" hangingPunct="0">
              <a:defRPr>
                <a:solidFill>
                  <a:schemeClr val="tx1"/>
                </a:solidFill>
                <a:latin typeface="Arial" charset="0"/>
              </a:defRPr>
            </a:lvl2pPr>
            <a:lvl3pPr marL="1121477" indent="-224295" defTabSz="914316" eaLnBrk="0" hangingPunct="0">
              <a:defRPr>
                <a:solidFill>
                  <a:schemeClr val="tx1"/>
                </a:solidFill>
                <a:latin typeface="Arial" charset="0"/>
              </a:defRPr>
            </a:lvl3pPr>
            <a:lvl4pPr marL="1570067" indent="-224295" defTabSz="914316" eaLnBrk="0" hangingPunct="0">
              <a:defRPr>
                <a:solidFill>
                  <a:schemeClr val="tx1"/>
                </a:solidFill>
                <a:latin typeface="Arial" charset="0"/>
              </a:defRPr>
            </a:lvl4pPr>
            <a:lvl5pPr marL="2018658" indent="-224295" defTabSz="914316" eaLnBrk="0" hangingPunct="0">
              <a:defRPr>
                <a:solidFill>
                  <a:schemeClr val="tx1"/>
                </a:solidFill>
                <a:latin typeface="Arial" charset="0"/>
              </a:defRPr>
            </a:lvl5pPr>
            <a:lvl6pPr marL="2467249" indent="-224295" defTabSz="914316" eaLnBrk="0" fontAlgn="base" hangingPunct="0">
              <a:spcBef>
                <a:spcPct val="0"/>
              </a:spcBef>
              <a:spcAft>
                <a:spcPct val="0"/>
              </a:spcAft>
              <a:defRPr>
                <a:solidFill>
                  <a:schemeClr val="tx1"/>
                </a:solidFill>
                <a:latin typeface="Arial" charset="0"/>
              </a:defRPr>
            </a:lvl6pPr>
            <a:lvl7pPr marL="2915840" indent="-224295" defTabSz="914316" eaLnBrk="0" fontAlgn="base" hangingPunct="0">
              <a:spcBef>
                <a:spcPct val="0"/>
              </a:spcBef>
              <a:spcAft>
                <a:spcPct val="0"/>
              </a:spcAft>
              <a:defRPr>
                <a:solidFill>
                  <a:schemeClr val="tx1"/>
                </a:solidFill>
                <a:latin typeface="Arial" charset="0"/>
              </a:defRPr>
            </a:lvl7pPr>
            <a:lvl8pPr marL="3364431" indent="-224295" defTabSz="914316" eaLnBrk="0" fontAlgn="base" hangingPunct="0">
              <a:spcBef>
                <a:spcPct val="0"/>
              </a:spcBef>
              <a:spcAft>
                <a:spcPct val="0"/>
              </a:spcAft>
              <a:defRPr>
                <a:solidFill>
                  <a:schemeClr val="tx1"/>
                </a:solidFill>
                <a:latin typeface="Arial" charset="0"/>
              </a:defRPr>
            </a:lvl8pPr>
            <a:lvl9pPr marL="3813021" indent="-224295" defTabSz="914316" eaLnBrk="0" fontAlgn="base" hangingPunct="0">
              <a:spcBef>
                <a:spcPct val="0"/>
              </a:spcBef>
              <a:spcAft>
                <a:spcPct val="0"/>
              </a:spcAft>
              <a:defRPr>
                <a:solidFill>
                  <a:schemeClr val="tx1"/>
                </a:solidFill>
                <a:latin typeface="Arial" charset="0"/>
              </a:defRPr>
            </a:lvl9pPr>
          </a:lstStyle>
          <a:p>
            <a:pPr eaLnBrk="1" hangingPunct="1">
              <a:defRPr/>
            </a:pPr>
            <a:fld id="{6421715E-3053-42FA-A1A3-CA45572C97F0}" type="slidenum">
              <a:rPr lang="en-US" smtClean="0"/>
              <a:pPr eaLnBrk="1" hangingPunct="1">
                <a:defRPr/>
              </a:pPr>
              <a:t>18</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Main points:</a:t>
            </a:r>
          </a:p>
          <a:p>
            <a:pPr eaLnBrk="1" hangingPunct="1"/>
            <a:r>
              <a:rPr lang="en-US" dirty="0" smtClean="0"/>
              <a:t>Both missing lowest</a:t>
            </a:r>
            <a:r>
              <a:rPr lang="en-US" baseline="0" dirty="0" smtClean="0"/>
              <a:t> educational strata &amp; both are more highly educated</a:t>
            </a:r>
            <a:endParaRPr lang="en-US" dirty="0" smtClean="0"/>
          </a:p>
        </p:txBody>
      </p:sp>
    </p:spTree>
    <p:extLst>
      <p:ext uri="{BB962C8B-B14F-4D97-AF65-F5344CB8AC3E}">
        <p14:creationId xmlns:p14="http://schemas.microsoft.com/office/powerpoint/2010/main" val="2853891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316" eaLnBrk="0" hangingPunct="0">
              <a:defRPr>
                <a:solidFill>
                  <a:schemeClr val="tx1"/>
                </a:solidFill>
                <a:latin typeface="Arial" charset="0"/>
              </a:defRPr>
            </a:lvl1pPr>
            <a:lvl2pPr marL="728960" indent="-280370" defTabSz="914316" eaLnBrk="0" hangingPunct="0">
              <a:defRPr>
                <a:solidFill>
                  <a:schemeClr val="tx1"/>
                </a:solidFill>
                <a:latin typeface="Arial" charset="0"/>
              </a:defRPr>
            </a:lvl2pPr>
            <a:lvl3pPr marL="1121477" indent="-224295" defTabSz="914316" eaLnBrk="0" hangingPunct="0">
              <a:defRPr>
                <a:solidFill>
                  <a:schemeClr val="tx1"/>
                </a:solidFill>
                <a:latin typeface="Arial" charset="0"/>
              </a:defRPr>
            </a:lvl3pPr>
            <a:lvl4pPr marL="1570067" indent="-224295" defTabSz="914316" eaLnBrk="0" hangingPunct="0">
              <a:defRPr>
                <a:solidFill>
                  <a:schemeClr val="tx1"/>
                </a:solidFill>
                <a:latin typeface="Arial" charset="0"/>
              </a:defRPr>
            </a:lvl4pPr>
            <a:lvl5pPr marL="2018658" indent="-224295" defTabSz="914316" eaLnBrk="0" hangingPunct="0">
              <a:defRPr>
                <a:solidFill>
                  <a:schemeClr val="tx1"/>
                </a:solidFill>
                <a:latin typeface="Arial" charset="0"/>
              </a:defRPr>
            </a:lvl5pPr>
            <a:lvl6pPr marL="2467249" indent="-224295" defTabSz="914316" eaLnBrk="0" fontAlgn="base" hangingPunct="0">
              <a:spcBef>
                <a:spcPct val="0"/>
              </a:spcBef>
              <a:spcAft>
                <a:spcPct val="0"/>
              </a:spcAft>
              <a:defRPr>
                <a:solidFill>
                  <a:schemeClr val="tx1"/>
                </a:solidFill>
                <a:latin typeface="Arial" charset="0"/>
              </a:defRPr>
            </a:lvl6pPr>
            <a:lvl7pPr marL="2915840" indent="-224295" defTabSz="914316" eaLnBrk="0" fontAlgn="base" hangingPunct="0">
              <a:spcBef>
                <a:spcPct val="0"/>
              </a:spcBef>
              <a:spcAft>
                <a:spcPct val="0"/>
              </a:spcAft>
              <a:defRPr>
                <a:solidFill>
                  <a:schemeClr val="tx1"/>
                </a:solidFill>
                <a:latin typeface="Arial" charset="0"/>
              </a:defRPr>
            </a:lvl7pPr>
            <a:lvl8pPr marL="3364431" indent="-224295" defTabSz="914316" eaLnBrk="0" fontAlgn="base" hangingPunct="0">
              <a:spcBef>
                <a:spcPct val="0"/>
              </a:spcBef>
              <a:spcAft>
                <a:spcPct val="0"/>
              </a:spcAft>
              <a:defRPr>
                <a:solidFill>
                  <a:schemeClr val="tx1"/>
                </a:solidFill>
                <a:latin typeface="Arial" charset="0"/>
              </a:defRPr>
            </a:lvl8pPr>
            <a:lvl9pPr marL="3813021" indent="-224295" defTabSz="914316" eaLnBrk="0" fontAlgn="base" hangingPunct="0">
              <a:spcBef>
                <a:spcPct val="0"/>
              </a:spcBef>
              <a:spcAft>
                <a:spcPct val="0"/>
              </a:spcAft>
              <a:defRPr>
                <a:solidFill>
                  <a:schemeClr val="tx1"/>
                </a:solidFill>
                <a:latin typeface="Arial" charset="0"/>
              </a:defRPr>
            </a:lvl9pPr>
          </a:lstStyle>
          <a:p>
            <a:pPr eaLnBrk="1" hangingPunct="1">
              <a:defRPr/>
            </a:pPr>
            <a:fld id="{6421715E-3053-42FA-A1A3-CA45572C97F0}" type="slidenum">
              <a:rPr lang="en-US" smtClean="0"/>
              <a:pPr eaLnBrk="1" hangingPunct="1">
                <a:defRPr/>
              </a:pPr>
              <a:t>19</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Main points:</a:t>
            </a:r>
          </a:p>
          <a:p>
            <a:pPr eaLnBrk="1" hangingPunct="1"/>
            <a:r>
              <a:rPr lang="en-US" dirty="0" smtClean="0"/>
              <a:t>Both missing highest</a:t>
            </a:r>
            <a:r>
              <a:rPr lang="en-US" baseline="0" dirty="0" smtClean="0"/>
              <a:t> income</a:t>
            </a:r>
          </a:p>
          <a:p>
            <a:pPr eaLnBrk="1" hangingPunct="1"/>
            <a:r>
              <a:rPr lang="en-US" baseline="0" dirty="0" smtClean="0"/>
              <a:t>RDD more lowest income</a:t>
            </a:r>
          </a:p>
          <a:p>
            <a:pPr eaLnBrk="1" hangingPunct="1"/>
            <a:r>
              <a:rPr lang="en-US" baseline="0" dirty="0" smtClean="0"/>
              <a:t>Otherwise close</a:t>
            </a:r>
            <a:endParaRPr lang="en-US" dirty="0" smtClean="0"/>
          </a:p>
        </p:txBody>
      </p:sp>
    </p:spTree>
    <p:extLst>
      <p:ext uri="{BB962C8B-B14F-4D97-AF65-F5344CB8AC3E}">
        <p14:creationId xmlns:p14="http://schemas.microsoft.com/office/powerpoint/2010/main" val="2684798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defRPr/>
            </a:pPr>
            <a:fld id="{57E1D9B3-D4B7-40CA-BF6A-07960A00F7E0}" type="slidenum">
              <a:rPr lang="en-US" smtClean="0"/>
              <a:pPr eaLnBrk="1" hangingPunct="1">
                <a:defRPr/>
              </a:pPr>
              <a:t>2</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11587894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defRPr/>
            </a:pPr>
            <a:fld id="{57E1D9B3-D4B7-40CA-BF6A-07960A00F7E0}" type="slidenum">
              <a:rPr lang="en-US" smtClean="0"/>
              <a:pPr eaLnBrk="1" hangingPunct="1">
                <a:defRPr/>
              </a:pPr>
              <a:t>20</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3221449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defRPr/>
            </a:pPr>
            <a:fld id="{57E1D9B3-D4B7-40CA-BF6A-07960A00F7E0}" type="slidenum">
              <a:rPr lang="en-US" smtClean="0"/>
              <a:pPr eaLnBrk="1" hangingPunct="1">
                <a:defRPr/>
              </a:pPr>
              <a:t>21</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Given similarities to RDD, and</a:t>
            </a:r>
            <a:r>
              <a:rPr lang="en-US" baseline="0" dirty="0" smtClean="0"/>
              <a:t> these other benefits, we are going to move ahead with web-based samples.</a:t>
            </a:r>
          </a:p>
          <a:p>
            <a:pPr eaLnBrk="1" hangingPunct="1"/>
            <a:endParaRPr lang="en-US" dirty="0" smtClean="0"/>
          </a:p>
        </p:txBody>
      </p:sp>
    </p:spTree>
    <p:extLst>
      <p:ext uri="{BB962C8B-B14F-4D97-AF65-F5344CB8AC3E}">
        <p14:creationId xmlns:p14="http://schemas.microsoft.com/office/powerpoint/2010/main" val="7441363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defRPr/>
            </a:pPr>
            <a:fld id="{57E1D9B3-D4B7-40CA-BF6A-07960A00F7E0}" type="slidenum">
              <a:rPr lang="en-US" smtClean="0"/>
              <a:pPr eaLnBrk="1" hangingPunct="1">
                <a:defRPr/>
              </a:pPr>
              <a:t>22</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4946740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defRPr/>
            </a:pPr>
            <a:fld id="{57E1D9B3-D4B7-40CA-BF6A-07960A00F7E0}" type="slidenum">
              <a:rPr lang="en-US" smtClean="0"/>
              <a:pPr eaLnBrk="1" hangingPunct="1">
                <a:defRPr/>
              </a:pPr>
              <a:t>23</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246096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defRPr/>
            </a:pPr>
            <a:fld id="{57E1D9B3-D4B7-40CA-BF6A-07960A00F7E0}" type="slidenum">
              <a:rPr lang="en-US" smtClean="0"/>
              <a:pPr eaLnBrk="1" hangingPunct="1">
                <a:defRPr/>
              </a:pPr>
              <a:t>3</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RDD –</a:t>
            </a:r>
            <a:r>
              <a:rPr lang="en-US" baseline="0" dirty="0" smtClean="0"/>
              <a:t> survey mode used for national polls &amp; opinion surveys for decades</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From http://www.aapor.org/Education-Resources/Election-Polling-Resources/Sampling-Methods-for-Political-Polling.aspx: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1" i="0" kern="1200" baseline="0" dirty="0" smtClean="0">
                <a:solidFill>
                  <a:schemeClr val="tx1"/>
                </a:solidFill>
                <a:effectLst/>
                <a:latin typeface="Arial" charset="0"/>
                <a:ea typeface="+mn-ea"/>
                <a:cs typeface="+mn-cs"/>
              </a:rPr>
              <a:t>“</a:t>
            </a:r>
            <a:r>
              <a:rPr lang="en-US" sz="1200" b="1" i="0" kern="1200" dirty="0" smtClean="0">
                <a:solidFill>
                  <a:schemeClr val="tx1"/>
                </a:solidFill>
                <a:effectLst/>
                <a:latin typeface="Arial" charset="0"/>
                <a:ea typeface="+mn-ea"/>
                <a:cs typeface="+mn-cs"/>
              </a:rPr>
              <a:t>Random-Digit Dialing (RDD)</a:t>
            </a:r>
            <a:r>
              <a:rPr lang="en-US" dirty="0" smtClean="0"/>
              <a:t/>
            </a:r>
            <a:br>
              <a:rPr lang="en-US" dirty="0" smtClean="0"/>
            </a:br>
            <a:r>
              <a:rPr lang="en-US" sz="1200" b="0" i="0" kern="1200" dirty="0" smtClean="0">
                <a:solidFill>
                  <a:schemeClr val="tx1"/>
                </a:solidFill>
                <a:effectLst/>
                <a:latin typeface="Arial" charset="0"/>
                <a:ea typeface="+mn-ea"/>
                <a:cs typeface="+mn-cs"/>
              </a:rPr>
              <a:t>Samples of telephone area codes and exchanges are taken, and then random digits are added to the end to create 10-digit phone numbers. The first step ensures phone numbers are distributed properly by geography. The second step, adding the random numbers, makes sure that even unlisted numbers are included. This is the standard practiced by almost all public pollsters. The major advantage of RDD is the coverage of the population: Everyone with a telephone is eligible to be sampled. The major disadvantage is that it is expensive, since many of the telephone numbers generated are non-working numbers.</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1" i="0" kern="1200" dirty="0" smtClean="0">
                <a:solidFill>
                  <a:schemeClr val="tx1"/>
                </a:solidFill>
                <a:effectLst/>
                <a:latin typeface="Arial" charset="0"/>
                <a:ea typeface="+mn-ea"/>
                <a:cs typeface="+mn-cs"/>
              </a:rPr>
              <a:t>Within Household Sample Selection</a:t>
            </a:r>
            <a:r>
              <a:rPr lang="en-US" sz="1200" b="0" i="0" kern="1200" dirty="0" smtClean="0">
                <a:solidFill>
                  <a:schemeClr val="tx1"/>
                </a:solidFill>
                <a:effectLst/>
                <a:latin typeface="Arial" charset="0"/>
                <a:ea typeface="+mn-ea"/>
                <a:cs typeface="+mn-cs"/>
              </a:rPr>
              <a:t/>
            </a:r>
            <a:br>
              <a:rPr lang="en-US" sz="1200" b="0" i="0" kern="1200" dirty="0" smtClean="0">
                <a:solidFill>
                  <a:schemeClr val="tx1"/>
                </a:solidFill>
                <a:effectLst/>
                <a:latin typeface="Arial" charset="0"/>
                <a:ea typeface="+mn-ea"/>
                <a:cs typeface="+mn-cs"/>
              </a:rPr>
            </a:br>
            <a:r>
              <a:rPr lang="en-US" sz="1200" b="0" i="0" kern="1200" dirty="0" smtClean="0">
                <a:solidFill>
                  <a:schemeClr val="tx1"/>
                </a:solidFill>
                <a:effectLst/>
                <a:latin typeface="Arial" charset="0"/>
                <a:ea typeface="+mn-ea"/>
                <a:cs typeface="+mn-cs"/>
              </a:rPr>
              <a:t>In households in which more than one eligible respondent resides—in the case of election polls, more than one registered voter--further sampling among the members of the household should be done to produce a random sample of voters. Journalists should ask how respondents were selected. Simply taking the person who answers the telephone will not necessarily result in a representative sample…</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b="1" i="0" kern="1200" dirty="0" smtClean="0">
                <a:solidFill>
                  <a:schemeClr val="tx1"/>
                </a:solidFill>
                <a:effectLst/>
                <a:latin typeface="Arial" charset="0"/>
                <a:ea typeface="+mn-ea"/>
                <a:cs typeface="+mn-cs"/>
              </a:rPr>
              <a:t>Samples from Internet Panels</a:t>
            </a:r>
            <a:r>
              <a:rPr lang="en-US" sz="1200" b="0" i="0" kern="1200" dirty="0" smtClean="0">
                <a:solidFill>
                  <a:schemeClr val="tx1"/>
                </a:solidFill>
                <a:effectLst/>
                <a:latin typeface="Arial" charset="0"/>
                <a:ea typeface="+mn-ea"/>
                <a:cs typeface="+mn-cs"/>
              </a:rPr>
              <a:t/>
            </a:r>
            <a:br>
              <a:rPr lang="en-US" sz="1200" b="0" i="0" kern="1200" dirty="0" smtClean="0">
                <a:solidFill>
                  <a:schemeClr val="tx1"/>
                </a:solidFill>
                <a:effectLst/>
                <a:latin typeface="Arial" charset="0"/>
                <a:ea typeface="+mn-ea"/>
                <a:cs typeface="+mn-cs"/>
              </a:rPr>
            </a:br>
            <a:r>
              <a:rPr lang="en-US" sz="1200" b="0" i="0" kern="1200" dirty="0" smtClean="0">
                <a:solidFill>
                  <a:schemeClr val="tx1"/>
                </a:solidFill>
                <a:effectLst/>
                <a:latin typeface="Arial" charset="0"/>
                <a:ea typeface="+mn-ea"/>
                <a:cs typeface="+mn-cs"/>
              </a:rPr>
              <a:t>One variation of the self-selected sample is the random sample selected from among people who have signed up to be members of an Internet panel. While the sample itself is random, the population from which the sample is drawn is made up of people who have signed up to be members of the panel.”</a:t>
            </a:r>
          </a:p>
          <a:p>
            <a:pPr eaLnBrk="1" hangingPunct="1"/>
            <a:endParaRPr lang="en-US" dirty="0" smtClean="0"/>
          </a:p>
        </p:txBody>
      </p:sp>
    </p:spTree>
    <p:extLst>
      <p:ext uri="{BB962C8B-B14F-4D97-AF65-F5344CB8AC3E}">
        <p14:creationId xmlns:p14="http://schemas.microsoft.com/office/powerpoint/2010/main" val="3308109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a:solidFill>
                  <a:schemeClr val="tx1"/>
                </a:solidFill>
                <a:latin typeface="Arial" charset="0"/>
              </a:defRPr>
            </a:lvl1pPr>
            <a:lvl2pPr marL="742950" indent="-285750" defTabSz="931863" eaLnBrk="0" hangingPunct="0">
              <a:defRPr>
                <a:solidFill>
                  <a:schemeClr val="tx1"/>
                </a:solidFill>
                <a:latin typeface="Arial" charset="0"/>
              </a:defRPr>
            </a:lvl2pPr>
            <a:lvl3pPr marL="1143000" indent="-228600" defTabSz="931863" eaLnBrk="0" hangingPunct="0">
              <a:defRPr>
                <a:solidFill>
                  <a:schemeClr val="tx1"/>
                </a:solidFill>
                <a:latin typeface="Arial" charset="0"/>
              </a:defRPr>
            </a:lvl3pPr>
            <a:lvl4pPr marL="1600200" indent="-228600" defTabSz="931863" eaLnBrk="0" hangingPunct="0">
              <a:defRPr>
                <a:solidFill>
                  <a:schemeClr val="tx1"/>
                </a:solidFill>
                <a:latin typeface="Arial" charset="0"/>
              </a:defRPr>
            </a:lvl4pPr>
            <a:lvl5pPr marL="2057400" indent="-228600" defTabSz="931863" eaLnBrk="0" hangingPunct="0">
              <a:defRPr>
                <a:solidFill>
                  <a:schemeClr val="tx1"/>
                </a:solidFill>
                <a:latin typeface="Arial" charset="0"/>
              </a:defRPr>
            </a:lvl5pPr>
            <a:lvl6pPr marL="2514600" indent="-228600" defTabSz="931863" eaLnBrk="0" fontAlgn="base" hangingPunct="0">
              <a:spcBef>
                <a:spcPct val="0"/>
              </a:spcBef>
              <a:spcAft>
                <a:spcPct val="0"/>
              </a:spcAft>
              <a:defRPr>
                <a:solidFill>
                  <a:schemeClr val="tx1"/>
                </a:solidFill>
                <a:latin typeface="Arial" charset="0"/>
              </a:defRPr>
            </a:lvl6pPr>
            <a:lvl7pPr marL="2971800" indent="-228600" defTabSz="931863" eaLnBrk="0" fontAlgn="base" hangingPunct="0">
              <a:spcBef>
                <a:spcPct val="0"/>
              </a:spcBef>
              <a:spcAft>
                <a:spcPct val="0"/>
              </a:spcAft>
              <a:defRPr>
                <a:solidFill>
                  <a:schemeClr val="tx1"/>
                </a:solidFill>
                <a:latin typeface="Arial" charset="0"/>
              </a:defRPr>
            </a:lvl7pPr>
            <a:lvl8pPr marL="3429000" indent="-228600" defTabSz="931863" eaLnBrk="0" fontAlgn="base" hangingPunct="0">
              <a:spcBef>
                <a:spcPct val="0"/>
              </a:spcBef>
              <a:spcAft>
                <a:spcPct val="0"/>
              </a:spcAft>
              <a:defRPr>
                <a:solidFill>
                  <a:schemeClr val="tx1"/>
                </a:solidFill>
                <a:latin typeface="Arial" charset="0"/>
              </a:defRPr>
            </a:lvl8pPr>
            <a:lvl9pPr marL="3886200" indent="-228600" defTabSz="931863" eaLnBrk="0" fontAlgn="base" hangingPunct="0">
              <a:spcBef>
                <a:spcPct val="0"/>
              </a:spcBef>
              <a:spcAft>
                <a:spcPct val="0"/>
              </a:spcAft>
              <a:defRPr>
                <a:solidFill>
                  <a:schemeClr val="tx1"/>
                </a:solidFill>
                <a:latin typeface="Arial" charset="0"/>
              </a:defRPr>
            </a:lvl9pPr>
          </a:lstStyle>
          <a:p>
            <a:pPr eaLnBrk="1" hangingPunct="1">
              <a:defRPr/>
            </a:pPr>
            <a:fld id="{57E1D9B3-D4B7-40CA-BF6A-07960A00F7E0}" type="slidenum">
              <a:rPr lang="en-US" smtClean="0"/>
              <a:pPr eaLnBrk="1" hangingPunct="1">
                <a:defRPr/>
              </a:pPr>
              <a:t>4</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3267289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316" eaLnBrk="0" hangingPunct="0">
              <a:defRPr>
                <a:solidFill>
                  <a:schemeClr val="tx1"/>
                </a:solidFill>
                <a:latin typeface="Arial" charset="0"/>
              </a:defRPr>
            </a:lvl1pPr>
            <a:lvl2pPr marL="728960" indent="-280370" defTabSz="914316" eaLnBrk="0" hangingPunct="0">
              <a:defRPr>
                <a:solidFill>
                  <a:schemeClr val="tx1"/>
                </a:solidFill>
                <a:latin typeface="Arial" charset="0"/>
              </a:defRPr>
            </a:lvl2pPr>
            <a:lvl3pPr marL="1121477" indent="-224295" defTabSz="914316" eaLnBrk="0" hangingPunct="0">
              <a:defRPr>
                <a:solidFill>
                  <a:schemeClr val="tx1"/>
                </a:solidFill>
                <a:latin typeface="Arial" charset="0"/>
              </a:defRPr>
            </a:lvl3pPr>
            <a:lvl4pPr marL="1570067" indent="-224295" defTabSz="914316" eaLnBrk="0" hangingPunct="0">
              <a:defRPr>
                <a:solidFill>
                  <a:schemeClr val="tx1"/>
                </a:solidFill>
                <a:latin typeface="Arial" charset="0"/>
              </a:defRPr>
            </a:lvl4pPr>
            <a:lvl5pPr marL="2018658" indent="-224295" defTabSz="914316" eaLnBrk="0" hangingPunct="0">
              <a:defRPr>
                <a:solidFill>
                  <a:schemeClr val="tx1"/>
                </a:solidFill>
                <a:latin typeface="Arial" charset="0"/>
              </a:defRPr>
            </a:lvl5pPr>
            <a:lvl6pPr marL="2467249" indent="-224295" defTabSz="914316" eaLnBrk="0" fontAlgn="base" hangingPunct="0">
              <a:spcBef>
                <a:spcPct val="0"/>
              </a:spcBef>
              <a:spcAft>
                <a:spcPct val="0"/>
              </a:spcAft>
              <a:defRPr>
                <a:solidFill>
                  <a:schemeClr val="tx1"/>
                </a:solidFill>
                <a:latin typeface="Arial" charset="0"/>
              </a:defRPr>
            </a:lvl6pPr>
            <a:lvl7pPr marL="2915840" indent="-224295" defTabSz="914316" eaLnBrk="0" fontAlgn="base" hangingPunct="0">
              <a:spcBef>
                <a:spcPct val="0"/>
              </a:spcBef>
              <a:spcAft>
                <a:spcPct val="0"/>
              </a:spcAft>
              <a:defRPr>
                <a:solidFill>
                  <a:schemeClr val="tx1"/>
                </a:solidFill>
                <a:latin typeface="Arial" charset="0"/>
              </a:defRPr>
            </a:lvl7pPr>
            <a:lvl8pPr marL="3364431" indent="-224295" defTabSz="914316" eaLnBrk="0" fontAlgn="base" hangingPunct="0">
              <a:spcBef>
                <a:spcPct val="0"/>
              </a:spcBef>
              <a:spcAft>
                <a:spcPct val="0"/>
              </a:spcAft>
              <a:defRPr>
                <a:solidFill>
                  <a:schemeClr val="tx1"/>
                </a:solidFill>
                <a:latin typeface="Arial" charset="0"/>
              </a:defRPr>
            </a:lvl8pPr>
            <a:lvl9pPr marL="3813021" indent="-224295" defTabSz="914316" eaLnBrk="0" fontAlgn="base" hangingPunct="0">
              <a:spcBef>
                <a:spcPct val="0"/>
              </a:spcBef>
              <a:spcAft>
                <a:spcPct val="0"/>
              </a:spcAft>
              <a:defRPr>
                <a:solidFill>
                  <a:schemeClr val="tx1"/>
                </a:solidFill>
                <a:latin typeface="Arial" charset="0"/>
              </a:defRPr>
            </a:lvl9pPr>
          </a:lstStyle>
          <a:p>
            <a:pPr eaLnBrk="1" hangingPunct="1">
              <a:defRPr/>
            </a:pPr>
            <a:fld id="{6421715E-3053-42FA-A1A3-CA45572C97F0}" type="slidenum">
              <a:rPr lang="en-US" smtClean="0"/>
              <a:pPr eaLnBrk="1" hangingPunct="1">
                <a:defRPr/>
              </a:pPr>
              <a:t>5</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Main points</a:t>
            </a:r>
            <a:r>
              <a:rPr lang="en-US" dirty="0" smtClean="0"/>
              <a:t>: </a:t>
            </a:r>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smtClean="0"/>
              <a:t>Without</a:t>
            </a:r>
            <a:r>
              <a:rPr lang="en-US" baseline="0" dirty="0" smtClean="0"/>
              <a:t> quotas (explain)</a:t>
            </a:r>
          </a:p>
          <a:p>
            <a:pPr eaLnBrk="1" hangingPunct="1"/>
            <a:r>
              <a:rPr lang="en-US" dirty="0" smtClean="0"/>
              <a:t>Weighted on these</a:t>
            </a:r>
            <a:r>
              <a:rPr lang="en-US" baseline="0" dirty="0" smtClean="0"/>
              <a:t> </a:t>
            </a:r>
            <a:r>
              <a:rPr lang="en-US" dirty="0" smtClean="0"/>
              <a:t>4 variables</a:t>
            </a:r>
          </a:p>
          <a:p>
            <a:pPr eaLnBrk="1" hangingPunct="1"/>
            <a:r>
              <a:rPr lang="en-US" dirty="0" smtClean="0"/>
              <a:t>Web sample -  more female, less South</a:t>
            </a:r>
          </a:p>
          <a:p>
            <a:pPr eaLnBrk="1" hangingPunct="1"/>
            <a:endParaRPr lang="en-US" dirty="0" smtClean="0"/>
          </a:p>
        </p:txBody>
      </p:sp>
    </p:spTree>
    <p:extLst>
      <p:ext uri="{BB962C8B-B14F-4D97-AF65-F5344CB8AC3E}">
        <p14:creationId xmlns:p14="http://schemas.microsoft.com/office/powerpoint/2010/main" val="42591684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316" eaLnBrk="0" hangingPunct="0">
              <a:defRPr>
                <a:solidFill>
                  <a:schemeClr val="tx1"/>
                </a:solidFill>
                <a:latin typeface="Arial" charset="0"/>
              </a:defRPr>
            </a:lvl1pPr>
            <a:lvl2pPr marL="728960" indent="-280370" defTabSz="914316" eaLnBrk="0" hangingPunct="0">
              <a:defRPr>
                <a:solidFill>
                  <a:schemeClr val="tx1"/>
                </a:solidFill>
                <a:latin typeface="Arial" charset="0"/>
              </a:defRPr>
            </a:lvl2pPr>
            <a:lvl3pPr marL="1121477" indent="-224295" defTabSz="914316" eaLnBrk="0" hangingPunct="0">
              <a:defRPr>
                <a:solidFill>
                  <a:schemeClr val="tx1"/>
                </a:solidFill>
                <a:latin typeface="Arial" charset="0"/>
              </a:defRPr>
            </a:lvl3pPr>
            <a:lvl4pPr marL="1570067" indent="-224295" defTabSz="914316" eaLnBrk="0" hangingPunct="0">
              <a:defRPr>
                <a:solidFill>
                  <a:schemeClr val="tx1"/>
                </a:solidFill>
                <a:latin typeface="Arial" charset="0"/>
              </a:defRPr>
            </a:lvl4pPr>
            <a:lvl5pPr marL="2018658" indent="-224295" defTabSz="914316" eaLnBrk="0" hangingPunct="0">
              <a:defRPr>
                <a:solidFill>
                  <a:schemeClr val="tx1"/>
                </a:solidFill>
                <a:latin typeface="Arial" charset="0"/>
              </a:defRPr>
            </a:lvl5pPr>
            <a:lvl6pPr marL="2467249" indent="-224295" defTabSz="914316" eaLnBrk="0" fontAlgn="base" hangingPunct="0">
              <a:spcBef>
                <a:spcPct val="0"/>
              </a:spcBef>
              <a:spcAft>
                <a:spcPct val="0"/>
              </a:spcAft>
              <a:defRPr>
                <a:solidFill>
                  <a:schemeClr val="tx1"/>
                </a:solidFill>
                <a:latin typeface="Arial" charset="0"/>
              </a:defRPr>
            </a:lvl6pPr>
            <a:lvl7pPr marL="2915840" indent="-224295" defTabSz="914316" eaLnBrk="0" fontAlgn="base" hangingPunct="0">
              <a:spcBef>
                <a:spcPct val="0"/>
              </a:spcBef>
              <a:spcAft>
                <a:spcPct val="0"/>
              </a:spcAft>
              <a:defRPr>
                <a:solidFill>
                  <a:schemeClr val="tx1"/>
                </a:solidFill>
                <a:latin typeface="Arial" charset="0"/>
              </a:defRPr>
            </a:lvl7pPr>
            <a:lvl8pPr marL="3364431" indent="-224295" defTabSz="914316" eaLnBrk="0" fontAlgn="base" hangingPunct="0">
              <a:spcBef>
                <a:spcPct val="0"/>
              </a:spcBef>
              <a:spcAft>
                <a:spcPct val="0"/>
              </a:spcAft>
              <a:defRPr>
                <a:solidFill>
                  <a:schemeClr val="tx1"/>
                </a:solidFill>
                <a:latin typeface="Arial" charset="0"/>
              </a:defRPr>
            </a:lvl8pPr>
            <a:lvl9pPr marL="3813021" indent="-224295" defTabSz="914316" eaLnBrk="0" fontAlgn="base" hangingPunct="0">
              <a:spcBef>
                <a:spcPct val="0"/>
              </a:spcBef>
              <a:spcAft>
                <a:spcPct val="0"/>
              </a:spcAft>
              <a:defRPr>
                <a:solidFill>
                  <a:schemeClr val="tx1"/>
                </a:solidFill>
                <a:latin typeface="Arial" charset="0"/>
              </a:defRPr>
            </a:lvl9pPr>
          </a:lstStyle>
          <a:p>
            <a:pPr eaLnBrk="1" hangingPunct="1">
              <a:defRPr/>
            </a:pPr>
            <a:fld id="{6421715E-3053-42FA-A1A3-CA45572C97F0}" type="slidenum">
              <a:rPr lang="en-US" smtClean="0"/>
              <a:pPr eaLnBrk="1" hangingPunct="1">
                <a:defRPr/>
              </a:pPr>
              <a:t>6</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Main points</a:t>
            </a:r>
            <a:r>
              <a:rPr lang="en-US" dirty="0" smtClean="0"/>
              <a:t>:</a:t>
            </a:r>
          </a:p>
          <a:p>
            <a:pPr eaLnBrk="1" hangingPunct="1"/>
            <a:r>
              <a:rPr lang="en-US" dirty="0" smtClean="0"/>
              <a:t>Web</a:t>
            </a:r>
            <a:r>
              <a:rPr lang="en-US" baseline="0" dirty="0" smtClean="0"/>
              <a:t> panel is older at the tails</a:t>
            </a:r>
            <a:endParaRPr lang="en-US" dirty="0" smtClean="0"/>
          </a:p>
        </p:txBody>
      </p:sp>
    </p:spTree>
    <p:extLst>
      <p:ext uri="{BB962C8B-B14F-4D97-AF65-F5344CB8AC3E}">
        <p14:creationId xmlns:p14="http://schemas.microsoft.com/office/powerpoint/2010/main" val="15416214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316" eaLnBrk="0" hangingPunct="0">
              <a:defRPr>
                <a:solidFill>
                  <a:schemeClr val="tx1"/>
                </a:solidFill>
                <a:latin typeface="Arial" charset="0"/>
              </a:defRPr>
            </a:lvl1pPr>
            <a:lvl2pPr marL="728960" indent="-280370" defTabSz="914316" eaLnBrk="0" hangingPunct="0">
              <a:defRPr>
                <a:solidFill>
                  <a:schemeClr val="tx1"/>
                </a:solidFill>
                <a:latin typeface="Arial" charset="0"/>
              </a:defRPr>
            </a:lvl2pPr>
            <a:lvl3pPr marL="1121477" indent="-224295" defTabSz="914316" eaLnBrk="0" hangingPunct="0">
              <a:defRPr>
                <a:solidFill>
                  <a:schemeClr val="tx1"/>
                </a:solidFill>
                <a:latin typeface="Arial" charset="0"/>
              </a:defRPr>
            </a:lvl3pPr>
            <a:lvl4pPr marL="1570067" indent="-224295" defTabSz="914316" eaLnBrk="0" hangingPunct="0">
              <a:defRPr>
                <a:solidFill>
                  <a:schemeClr val="tx1"/>
                </a:solidFill>
                <a:latin typeface="Arial" charset="0"/>
              </a:defRPr>
            </a:lvl4pPr>
            <a:lvl5pPr marL="2018658" indent="-224295" defTabSz="914316" eaLnBrk="0" hangingPunct="0">
              <a:defRPr>
                <a:solidFill>
                  <a:schemeClr val="tx1"/>
                </a:solidFill>
                <a:latin typeface="Arial" charset="0"/>
              </a:defRPr>
            </a:lvl5pPr>
            <a:lvl6pPr marL="2467249" indent="-224295" defTabSz="914316" eaLnBrk="0" fontAlgn="base" hangingPunct="0">
              <a:spcBef>
                <a:spcPct val="0"/>
              </a:spcBef>
              <a:spcAft>
                <a:spcPct val="0"/>
              </a:spcAft>
              <a:defRPr>
                <a:solidFill>
                  <a:schemeClr val="tx1"/>
                </a:solidFill>
                <a:latin typeface="Arial" charset="0"/>
              </a:defRPr>
            </a:lvl6pPr>
            <a:lvl7pPr marL="2915840" indent="-224295" defTabSz="914316" eaLnBrk="0" fontAlgn="base" hangingPunct="0">
              <a:spcBef>
                <a:spcPct val="0"/>
              </a:spcBef>
              <a:spcAft>
                <a:spcPct val="0"/>
              </a:spcAft>
              <a:defRPr>
                <a:solidFill>
                  <a:schemeClr val="tx1"/>
                </a:solidFill>
                <a:latin typeface="Arial" charset="0"/>
              </a:defRPr>
            </a:lvl7pPr>
            <a:lvl8pPr marL="3364431" indent="-224295" defTabSz="914316" eaLnBrk="0" fontAlgn="base" hangingPunct="0">
              <a:spcBef>
                <a:spcPct val="0"/>
              </a:spcBef>
              <a:spcAft>
                <a:spcPct val="0"/>
              </a:spcAft>
              <a:defRPr>
                <a:solidFill>
                  <a:schemeClr val="tx1"/>
                </a:solidFill>
                <a:latin typeface="Arial" charset="0"/>
              </a:defRPr>
            </a:lvl8pPr>
            <a:lvl9pPr marL="3813021" indent="-224295" defTabSz="914316" eaLnBrk="0" fontAlgn="base" hangingPunct="0">
              <a:spcBef>
                <a:spcPct val="0"/>
              </a:spcBef>
              <a:spcAft>
                <a:spcPct val="0"/>
              </a:spcAft>
              <a:defRPr>
                <a:solidFill>
                  <a:schemeClr val="tx1"/>
                </a:solidFill>
                <a:latin typeface="Arial" charset="0"/>
              </a:defRPr>
            </a:lvl9pPr>
          </a:lstStyle>
          <a:p>
            <a:pPr eaLnBrk="1" hangingPunct="1">
              <a:defRPr/>
            </a:pPr>
            <a:fld id="{6421715E-3053-42FA-A1A3-CA45572C97F0}" type="slidenum">
              <a:rPr lang="en-US" smtClean="0"/>
              <a:pPr eaLnBrk="1" hangingPunct="1">
                <a:defRPr/>
              </a:pPr>
              <a:t>7</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Main </a:t>
            </a:r>
            <a:r>
              <a:rPr lang="en-US" dirty="0" smtClean="0"/>
              <a:t>points:</a:t>
            </a:r>
          </a:p>
          <a:p>
            <a:pPr eaLnBrk="1" hangingPunct="1"/>
            <a:r>
              <a:rPr lang="en-US" dirty="0" smtClean="0"/>
              <a:t>Both a</a:t>
            </a:r>
            <a:r>
              <a:rPr lang="en-US" baseline="0" dirty="0" smtClean="0"/>
              <a:t> bit whiter and less black</a:t>
            </a:r>
            <a:endParaRPr lang="en-US" dirty="0" smtClean="0"/>
          </a:p>
        </p:txBody>
      </p:sp>
    </p:spTree>
    <p:extLst>
      <p:ext uri="{BB962C8B-B14F-4D97-AF65-F5344CB8AC3E}">
        <p14:creationId xmlns:p14="http://schemas.microsoft.com/office/powerpoint/2010/main" val="750777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316" eaLnBrk="0" hangingPunct="0">
              <a:defRPr>
                <a:solidFill>
                  <a:schemeClr val="tx1"/>
                </a:solidFill>
                <a:latin typeface="Arial" charset="0"/>
              </a:defRPr>
            </a:lvl1pPr>
            <a:lvl2pPr marL="728960" indent="-280370" defTabSz="914316" eaLnBrk="0" hangingPunct="0">
              <a:defRPr>
                <a:solidFill>
                  <a:schemeClr val="tx1"/>
                </a:solidFill>
                <a:latin typeface="Arial" charset="0"/>
              </a:defRPr>
            </a:lvl2pPr>
            <a:lvl3pPr marL="1121477" indent="-224295" defTabSz="914316" eaLnBrk="0" hangingPunct="0">
              <a:defRPr>
                <a:solidFill>
                  <a:schemeClr val="tx1"/>
                </a:solidFill>
                <a:latin typeface="Arial" charset="0"/>
              </a:defRPr>
            </a:lvl3pPr>
            <a:lvl4pPr marL="1570067" indent="-224295" defTabSz="914316" eaLnBrk="0" hangingPunct="0">
              <a:defRPr>
                <a:solidFill>
                  <a:schemeClr val="tx1"/>
                </a:solidFill>
                <a:latin typeface="Arial" charset="0"/>
              </a:defRPr>
            </a:lvl4pPr>
            <a:lvl5pPr marL="2018658" indent="-224295" defTabSz="914316" eaLnBrk="0" hangingPunct="0">
              <a:defRPr>
                <a:solidFill>
                  <a:schemeClr val="tx1"/>
                </a:solidFill>
                <a:latin typeface="Arial" charset="0"/>
              </a:defRPr>
            </a:lvl5pPr>
            <a:lvl6pPr marL="2467249" indent="-224295" defTabSz="914316" eaLnBrk="0" fontAlgn="base" hangingPunct="0">
              <a:spcBef>
                <a:spcPct val="0"/>
              </a:spcBef>
              <a:spcAft>
                <a:spcPct val="0"/>
              </a:spcAft>
              <a:defRPr>
                <a:solidFill>
                  <a:schemeClr val="tx1"/>
                </a:solidFill>
                <a:latin typeface="Arial" charset="0"/>
              </a:defRPr>
            </a:lvl6pPr>
            <a:lvl7pPr marL="2915840" indent="-224295" defTabSz="914316" eaLnBrk="0" fontAlgn="base" hangingPunct="0">
              <a:spcBef>
                <a:spcPct val="0"/>
              </a:spcBef>
              <a:spcAft>
                <a:spcPct val="0"/>
              </a:spcAft>
              <a:defRPr>
                <a:solidFill>
                  <a:schemeClr val="tx1"/>
                </a:solidFill>
                <a:latin typeface="Arial" charset="0"/>
              </a:defRPr>
            </a:lvl7pPr>
            <a:lvl8pPr marL="3364431" indent="-224295" defTabSz="914316" eaLnBrk="0" fontAlgn="base" hangingPunct="0">
              <a:spcBef>
                <a:spcPct val="0"/>
              </a:spcBef>
              <a:spcAft>
                <a:spcPct val="0"/>
              </a:spcAft>
              <a:defRPr>
                <a:solidFill>
                  <a:schemeClr val="tx1"/>
                </a:solidFill>
                <a:latin typeface="Arial" charset="0"/>
              </a:defRPr>
            </a:lvl8pPr>
            <a:lvl9pPr marL="3813021" indent="-224295" defTabSz="914316" eaLnBrk="0" fontAlgn="base" hangingPunct="0">
              <a:spcBef>
                <a:spcPct val="0"/>
              </a:spcBef>
              <a:spcAft>
                <a:spcPct val="0"/>
              </a:spcAft>
              <a:defRPr>
                <a:solidFill>
                  <a:schemeClr val="tx1"/>
                </a:solidFill>
                <a:latin typeface="Arial" charset="0"/>
              </a:defRPr>
            </a:lvl9pPr>
          </a:lstStyle>
          <a:p>
            <a:pPr eaLnBrk="1" hangingPunct="1">
              <a:defRPr/>
            </a:pPr>
            <a:fld id="{6421715E-3053-42FA-A1A3-CA45572C97F0}" type="slidenum">
              <a:rPr lang="en-US" smtClean="0"/>
              <a:pPr eaLnBrk="1" hangingPunct="1">
                <a:defRPr/>
              </a:pPr>
              <a:t>8</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Main </a:t>
            </a:r>
            <a:r>
              <a:rPr lang="en-US" dirty="0" smtClean="0"/>
              <a:t>points:</a:t>
            </a:r>
          </a:p>
          <a:p>
            <a:pPr eaLnBrk="1" hangingPunct="1"/>
            <a:r>
              <a:rPr lang="en-US" dirty="0" smtClean="0"/>
              <a:t>Web a bit less</a:t>
            </a:r>
            <a:r>
              <a:rPr lang="en-US" baseline="0" dirty="0" smtClean="0"/>
              <a:t> in south, more in northeast</a:t>
            </a:r>
            <a:endParaRPr lang="en-US" dirty="0" smtClean="0"/>
          </a:p>
        </p:txBody>
      </p:sp>
    </p:spTree>
    <p:extLst>
      <p:ext uri="{BB962C8B-B14F-4D97-AF65-F5344CB8AC3E}">
        <p14:creationId xmlns:p14="http://schemas.microsoft.com/office/powerpoint/2010/main" val="26802347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316" eaLnBrk="0" hangingPunct="0">
              <a:defRPr>
                <a:solidFill>
                  <a:schemeClr val="tx1"/>
                </a:solidFill>
                <a:latin typeface="Arial" charset="0"/>
              </a:defRPr>
            </a:lvl1pPr>
            <a:lvl2pPr marL="728960" indent="-280370" defTabSz="914316" eaLnBrk="0" hangingPunct="0">
              <a:defRPr>
                <a:solidFill>
                  <a:schemeClr val="tx1"/>
                </a:solidFill>
                <a:latin typeface="Arial" charset="0"/>
              </a:defRPr>
            </a:lvl2pPr>
            <a:lvl3pPr marL="1121477" indent="-224295" defTabSz="914316" eaLnBrk="0" hangingPunct="0">
              <a:defRPr>
                <a:solidFill>
                  <a:schemeClr val="tx1"/>
                </a:solidFill>
                <a:latin typeface="Arial" charset="0"/>
              </a:defRPr>
            </a:lvl3pPr>
            <a:lvl4pPr marL="1570067" indent="-224295" defTabSz="914316" eaLnBrk="0" hangingPunct="0">
              <a:defRPr>
                <a:solidFill>
                  <a:schemeClr val="tx1"/>
                </a:solidFill>
                <a:latin typeface="Arial" charset="0"/>
              </a:defRPr>
            </a:lvl4pPr>
            <a:lvl5pPr marL="2018658" indent="-224295" defTabSz="914316" eaLnBrk="0" hangingPunct="0">
              <a:defRPr>
                <a:solidFill>
                  <a:schemeClr val="tx1"/>
                </a:solidFill>
                <a:latin typeface="Arial" charset="0"/>
              </a:defRPr>
            </a:lvl5pPr>
            <a:lvl6pPr marL="2467249" indent="-224295" defTabSz="914316" eaLnBrk="0" fontAlgn="base" hangingPunct="0">
              <a:spcBef>
                <a:spcPct val="0"/>
              </a:spcBef>
              <a:spcAft>
                <a:spcPct val="0"/>
              </a:spcAft>
              <a:defRPr>
                <a:solidFill>
                  <a:schemeClr val="tx1"/>
                </a:solidFill>
                <a:latin typeface="Arial" charset="0"/>
              </a:defRPr>
            </a:lvl6pPr>
            <a:lvl7pPr marL="2915840" indent="-224295" defTabSz="914316" eaLnBrk="0" fontAlgn="base" hangingPunct="0">
              <a:spcBef>
                <a:spcPct val="0"/>
              </a:spcBef>
              <a:spcAft>
                <a:spcPct val="0"/>
              </a:spcAft>
              <a:defRPr>
                <a:solidFill>
                  <a:schemeClr val="tx1"/>
                </a:solidFill>
                <a:latin typeface="Arial" charset="0"/>
              </a:defRPr>
            </a:lvl7pPr>
            <a:lvl8pPr marL="3364431" indent="-224295" defTabSz="914316" eaLnBrk="0" fontAlgn="base" hangingPunct="0">
              <a:spcBef>
                <a:spcPct val="0"/>
              </a:spcBef>
              <a:spcAft>
                <a:spcPct val="0"/>
              </a:spcAft>
              <a:defRPr>
                <a:solidFill>
                  <a:schemeClr val="tx1"/>
                </a:solidFill>
                <a:latin typeface="Arial" charset="0"/>
              </a:defRPr>
            </a:lvl8pPr>
            <a:lvl9pPr marL="3813021" indent="-224295" defTabSz="914316" eaLnBrk="0" fontAlgn="base" hangingPunct="0">
              <a:spcBef>
                <a:spcPct val="0"/>
              </a:spcBef>
              <a:spcAft>
                <a:spcPct val="0"/>
              </a:spcAft>
              <a:defRPr>
                <a:solidFill>
                  <a:schemeClr val="tx1"/>
                </a:solidFill>
                <a:latin typeface="Arial" charset="0"/>
              </a:defRPr>
            </a:lvl9pPr>
          </a:lstStyle>
          <a:p>
            <a:pPr eaLnBrk="1" hangingPunct="1">
              <a:defRPr/>
            </a:pPr>
            <a:fld id="{6421715E-3053-42FA-A1A3-CA45572C97F0}" type="slidenum">
              <a:rPr lang="en-US" smtClean="0"/>
              <a:pPr eaLnBrk="1" hangingPunct="1">
                <a:defRPr/>
              </a:pPr>
              <a:t>9</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Main points</a:t>
            </a:r>
            <a:r>
              <a:rPr lang="en-US" dirty="0" smtClean="0"/>
              <a:t>:</a:t>
            </a:r>
          </a:p>
          <a:p>
            <a:pPr eaLnBrk="1" hangingPunct="1"/>
            <a:r>
              <a:rPr lang="en-US" dirty="0" smtClean="0"/>
              <a:t>Weights seem to be working – drawing everyone together</a:t>
            </a:r>
          </a:p>
          <a:p>
            <a:pPr eaLnBrk="1" hangingPunct="1"/>
            <a:r>
              <a:rPr lang="en-US" dirty="0" smtClean="0"/>
              <a:t>*Note RDD also weighted for telephones</a:t>
            </a:r>
            <a:r>
              <a:rPr lang="en-US" baseline="0" dirty="0" smtClean="0"/>
              <a:t> &amp; size of household</a:t>
            </a:r>
            <a:endParaRPr lang="en-US" dirty="0" smtClean="0"/>
          </a:p>
        </p:txBody>
      </p:sp>
    </p:spTree>
    <p:extLst>
      <p:ext uri="{BB962C8B-B14F-4D97-AF65-F5344CB8AC3E}">
        <p14:creationId xmlns:p14="http://schemas.microsoft.com/office/powerpoint/2010/main" val="3119702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40B660-498D-42BD-91AE-00904B7AFE41}" type="slidenum">
              <a:rPr lang="en-US"/>
              <a:pPr>
                <a:defRPr/>
              </a:pPr>
              <a:t>‹#›</a:t>
            </a:fld>
            <a:endParaRPr lang="en-US"/>
          </a:p>
        </p:txBody>
      </p:sp>
    </p:spTree>
    <p:extLst>
      <p:ext uri="{BB962C8B-B14F-4D97-AF65-F5344CB8AC3E}">
        <p14:creationId xmlns:p14="http://schemas.microsoft.com/office/powerpoint/2010/main" val="300955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ED5572C-35BB-4B02-B37E-37CC56181F34}" type="slidenum">
              <a:rPr lang="en-US"/>
              <a:pPr>
                <a:defRPr/>
              </a:pPr>
              <a:t>‹#›</a:t>
            </a:fld>
            <a:endParaRPr lang="en-US"/>
          </a:p>
        </p:txBody>
      </p:sp>
    </p:spTree>
    <p:extLst>
      <p:ext uri="{BB962C8B-B14F-4D97-AF65-F5344CB8AC3E}">
        <p14:creationId xmlns:p14="http://schemas.microsoft.com/office/powerpoint/2010/main" val="444706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A988BA-757D-40E6-A0BD-41E08C8E0296}" type="slidenum">
              <a:rPr lang="en-US"/>
              <a:pPr>
                <a:defRPr/>
              </a:pPr>
              <a:t>‹#›</a:t>
            </a:fld>
            <a:endParaRPr lang="en-US"/>
          </a:p>
        </p:txBody>
      </p:sp>
    </p:spTree>
    <p:extLst>
      <p:ext uri="{BB962C8B-B14F-4D97-AF65-F5344CB8AC3E}">
        <p14:creationId xmlns:p14="http://schemas.microsoft.com/office/powerpoint/2010/main" val="240221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43C8C51-5C2C-4384-A700-77A3B77AC634}" type="slidenum">
              <a:rPr lang="en-US"/>
              <a:pPr>
                <a:defRPr/>
              </a:pPr>
              <a:t>‹#›</a:t>
            </a:fld>
            <a:endParaRPr lang="en-US"/>
          </a:p>
        </p:txBody>
      </p:sp>
    </p:spTree>
    <p:extLst>
      <p:ext uri="{BB962C8B-B14F-4D97-AF65-F5344CB8AC3E}">
        <p14:creationId xmlns:p14="http://schemas.microsoft.com/office/powerpoint/2010/main" val="2289937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CFB420-C5F5-4EF3-B438-91EDCABFDC21}" type="slidenum">
              <a:rPr lang="en-US"/>
              <a:pPr>
                <a:defRPr/>
              </a:pPr>
              <a:t>‹#›</a:t>
            </a:fld>
            <a:endParaRPr lang="en-US"/>
          </a:p>
        </p:txBody>
      </p:sp>
    </p:spTree>
    <p:extLst>
      <p:ext uri="{BB962C8B-B14F-4D97-AF65-F5344CB8AC3E}">
        <p14:creationId xmlns:p14="http://schemas.microsoft.com/office/powerpoint/2010/main" val="3998138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39624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905000"/>
            <a:ext cx="39624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675941-3660-4154-BA97-9ED7FD3E040B}" type="slidenum">
              <a:rPr lang="en-US"/>
              <a:pPr>
                <a:defRPr/>
              </a:pPr>
              <a:t>‹#›</a:t>
            </a:fld>
            <a:endParaRPr lang="en-US"/>
          </a:p>
        </p:txBody>
      </p:sp>
    </p:spTree>
    <p:extLst>
      <p:ext uri="{BB962C8B-B14F-4D97-AF65-F5344CB8AC3E}">
        <p14:creationId xmlns:p14="http://schemas.microsoft.com/office/powerpoint/2010/main" val="3032749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02747FE-C9EB-4A66-BA89-18553EA0E7A7}" type="slidenum">
              <a:rPr lang="en-US"/>
              <a:pPr>
                <a:defRPr/>
              </a:pPr>
              <a:t>‹#›</a:t>
            </a:fld>
            <a:endParaRPr lang="en-US"/>
          </a:p>
        </p:txBody>
      </p:sp>
    </p:spTree>
    <p:extLst>
      <p:ext uri="{BB962C8B-B14F-4D97-AF65-F5344CB8AC3E}">
        <p14:creationId xmlns:p14="http://schemas.microsoft.com/office/powerpoint/2010/main" val="3817518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98CE5DB-CAF2-4810-9D55-5FF39FC389B1}" type="slidenum">
              <a:rPr lang="en-US"/>
              <a:pPr>
                <a:defRPr/>
              </a:pPr>
              <a:t>‹#›</a:t>
            </a:fld>
            <a:endParaRPr lang="en-US"/>
          </a:p>
        </p:txBody>
      </p:sp>
    </p:spTree>
    <p:extLst>
      <p:ext uri="{BB962C8B-B14F-4D97-AF65-F5344CB8AC3E}">
        <p14:creationId xmlns:p14="http://schemas.microsoft.com/office/powerpoint/2010/main" val="737910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4997A91-280D-4251-A28F-329E9B9326BE}" type="slidenum">
              <a:rPr lang="en-US"/>
              <a:pPr>
                <a:defRPr/>
              </a:pPr>
              <a:t>‹#›</a:t>
            </a:fld>
            <a:endParaRPr lang="en-US"/>
          </a:p>
        </p:txBody>
      </p:sp>
    </p:spTree>
    <p:extLst>
      <p:ext uri="{BB962C8B-B14F-4D97-AF65-F5344CB8AC3E}">
        <p14:creationId xmlns:p14="http://schemas.microsoft.com/office/powerpoint/2010/main" val="2702225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C3C57F0-3D4B-4C65-8E30-69263C160A73}" type="slidenum">
              <a:rPr lang="en-US"/>
              <a:pPr>
                <a:defRPr/>
              </a:pPr>
              <a:t>‹#›</a:t>
            </a:fld>
            <a:endParaRPr lang="en-US"/>
          </a:p>
        </p:txBody>
      </p:sp>
    </p:spTree>
    <p:extLst>
      <p:ext uri="{BB962C8B-B14F-4D97-AF65-F5344CB8AC3E}">
        <p14:creationId xmlns:p14="http://schemas.microsoft.com/office/powerpoint/2010/main" val="1563363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A8762DF-21F7-4179-BDA2-8C47ECAC9688}" type="slidenum">
              <a:rPr lang="en-US"/>
              <a:pPr>
                <a:defRPr/>
              </a:pPr>
              <a:t>‹#›</a:t>
            </a:fld>
            <a:endParaRPr lang="en-US"/>
          </a:p>
        </p:txBody>
      </p:sp>
    </p:spTree>
    <p:extLst>
      <p:ext uri="{BB962C8B-B14F-4D97-AF65-F5344CB8AC3E}">
        <p14:creationId xmlns:p14="http://schemas.microsoft.com/office/powerpoint/2010/main" val="2693328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905000"/>
            <a:ext cx="8077200" cy="422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61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61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843CCB1A-5FAC-44C2-A958-39EC00897567}" type="slidenum">
              <a:rPr lang="en-US"/>
              <a:pPr>
                <a:defRPr/>
              </a:pPr>
              <a:t>‹#›</a:t>
            </a:fld>
            <a:endParaRPr lang="en-US"/>
          </a:p>
        </p:txBody>
      </p:sp>
      <p:sp>
        <p:nvSpPr>
          <p:cNvPr id="1030" name="Text Box 15"/>
          <p:cNvSpPr txBox="1">
            <a:spLocks noChangeArrowheads="1"/>
          </p:cNvSpPr>
          <p:nvPr/>
        </p:nvSpPr>
        <p:spPr bwMode="auto">
          <a:xfrm>
            <a:off x="5029200" y="0"/>
            <a:ext cx="312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endParaRPr lang="en-US" sz="1400" smtClean="0">
              <a:cs typeface="+mn-cs"/>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chart" Target="../charts/chart8.xml"/><Relationship Id="rId4" Type="http://schemas.openxmlformats.org/officeDocument/2006/relationships/image" Target="../media/image1.jpe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chart" Target="../charts/chart9.xml"/><Relationship Id="rId4" Type="http://schemas.openxmlformats.org/officeDocument/2006/relationships/image" Target="../media/image1.jpe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chart" Target="../charts/chart10.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mailto:andrew.Houtenville@unh.edu" TargetMode="External"/><Relationship Id="rId5" Type="http://schemas.openxmlformats.org/officeDocument/2006/relationships/hyperlink" Target="mailto:kimberly.phillips@unh.edu"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12"/>
          <p:cNvSpPr txBox="1">
            <a:spLocks noGrp="1" noChangeArrowheads="1"/>
          </p:cNvSpPr>
          <p:nvPr>
            <p:ph type="ctrTitle"/>
          </p:nvPr>
        </p:nvSpPr>
        <p:spPr bwMode="auto">
          <a:xfrm>
            <a:off x="685800" y="1131887"/>
            <a:ext cx="7772400" cy="14700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ts val="1200"/>
              </a:spcBef>
            </a:pPr>
            <a:r>
              <a:rPr lang="en-US" sz="3200" b="1" u="sng" dirty="0" smtClean="0">
                <a:solidFill>
                  <a:schemeClr val="tx1"/>
                </a:solidFill>
                <a:latin typeface="Microsoft Sans Serif" pitchFamily="34" charset="0"/>
              </a:rPr>
              <a:t>Random-Digit-Dial versus Web Panel: Employment Survey Sample Comparison</a:t>
            </a:r>
          </a:p>
        </p:txBody>
      </p:sp>
      <p:sp>
        <p:nvSpPr>
          <p:cNvPr id="3074" name="Rectangle 2"/>
          <p:cNvSpPr>
            <a:spLocks noGrp="1" noChangeArrowheads="1"/>
          </p:cNvSpPr>
          <p:nvPr>
            <p:ph type="subTitle" idx="1"/>
          </p:nvPr>
        </p:nvSpPr>
        <p:spPr>
          <a:xfrm>
            <a:off x="1371600" y="3124200"/>
            <a:ext cx="6400800" cy="1752600"/>
          </a:xfrm>
        </p:spPr>
        <p:txBody>
          <a:bodyPr/>
          <a:lstStyle/>
          <a:p>
            <a:pPr marL="0" indent="0" algn="ctr" eaLnBrk="1" hangingPunct="1">
              <a:spcBef>
                <a:spcPts val="0"/>
              </a:spcBef>
              <a:buNone/>
            </a:pPr>
            <a:r>
              <a:rPr lang="en-US" sz="2000" dirty="0" smtClean="0">
                <a:latin typeface="Microsoft Sans Serif" pitchFamily="34" charset="0"/>
              </a:rPr>
              <a:t>Kimberly G. Phillips, PhD</a:t>
            </a:r>
          </a:p>
          <a:p>
            <a:pPr marL="0" indent="0" algn="ctr" eaLnBrk="1" hangingPunct="1">
              <a:spcBef>
                <a:spcPts val="0"/>
              </a:spcBef>
              <a:buNone/>
            </a:pPr>
            <a:r>
              <a:rPr lang="en-US" sz="2000" dirty="0" smtClean="0">
                <a:latin typeface="Microsoft Sans Serif" pitchFamily="34" charset="0"/>
              </a:rPr>
              <a:t>Project Director</a:t>
            </a:r>
          </a:p>
          <a:p>
            <a:pPr marL="0" indent="0" algn="ctr" eaLnBrk="1" hangingPunct="1">
              <a:spcBef>
                <a:spcPts val="0"/>
              </a:spcBef>
              <a:buNone/>
            </a:pPr>
            <a:endParaRPr lang="en-US" sz="2000" dirty="0">
              <a:latin typeface="Microsoft Sans Serif" pitchFamily="34" charset="0"/>
            </a:endParaRPr>
          </a:p>
          <a:p>
            <a:pPr eaLnBrk="1" hangingPunct="1">
              <a:spcBef>
                <a:spcPts val="0"/>
              </a:spcBef>
            </a:pPr>
            <a:r>
              <a:rPr lang="en-US" sz="2000" dirty="0">
                <a:latin typeface="Microsoft Sans Serif" pitchFamily="34" charset="0"/>
              </a:rPr>
              <a:t>Andrew J. Houtenville, PhD</a:t>
            </a:r>
          </a:p>
          <a:p>
            <a:pPr eaLnBrk="1" hangingPunct="1">
              <a:spcBef>
                <a:spcPts val="0"/>
              </a:spcBef>
            </a:pPr>
            <a:r>
              <a:rPr lang="en-US" sz="2000" dirty="0">
                <a:latin typeface="Microsoft Sans Serif" pitchFamily="34" charset="0"/>
              </a:rPr>
              <a:t>Professor of Economics</a:t>
            </a:r>
          </a:p>
          <a:p>
            <a:pPr marL="0" indent="0" algn="ctr" eaLnBrk="1" hangingPunct="1">
              <a:spcBef>
                <a:spcPts val="0"/>
              </a:spcBef>
              <a:buNone/>
            </a:pPr>
            <a:endParaRPr lang="en-US" sz="2000" dirty="0" smtClean="0">
              <a:latin typeface="Microsoft Sans Serif" pitchFamily="34" charset="0"/>
            </a:endParaRPr>
          </a:p>
          <a:p>
            <a:pPr marL="0" indent="0" algn="ctr" eaLnBrk="1" hangingPunct="1">
              <a:spcBef>
                <a:spcPts val="0"/>
              </a:spcBef>
              <a:buNone/>
            </a:pPr>
            <a:r>
              <a:rPr lang="en-US" sz="2000" dirty="0" smtClean="0">
                <a:latin typeface="Microsoft Sans Serif" pitchFamily="34" charset="0"/>
              </a:rPr>
              <a:t>Vidya Sundar, PhD</a:t>
            </a:r>
          </a:p>
          <a:p>
            <a:pPr marL="0" indent="0" algn="ctr" eaLnBrk="1" hangingPunct="1">
              <a:spcBef>
                <a:spcPts val="0"/>
              </a:spcBef>
              <a:buNone/>
            </a:pPr>
            <a:r>
              <a:rPr lang="en-US" sz="2000" dirty="0" smtClean="0">
                <a:latin typeface="Microsoft Sans Serif" pitchFamily="34" charset="0"/>
              </a:rPr>
              <a:t>Assistant Professor of Occupational Therapy</a:t>
            </a:r>
          </a:p>
          <a:p>
            <a:pPr marL="0" indent="0" algn="ctr" eaLnBrk="1" hangingPunct="1">
              <a:spcBef>
                <a:spcPts val="0"/>
              </a:spcBef>
              <a:buNone/>
            </a:pPr>
            <a:endParaRPr lang="en-US" sz="2000" dirty="0" smtClean="0">
              <a:latin typeface="Microsoft Sans Serif" pitchFamily="34" charset="0"/>
            </a:endParaRPr>
          </a:p>
          <a:p>
            <a:pPr marL="0" indent="0" algn="ctr" eaLnBrk="1" hangingPunct="1">
              <a:spcBef>
                <a:spcPts val="0"/>
              </a:spcBef>
              <a:buNone/>
            </a:pPr>
            <a:r>
              <a:rPr lang="en-US" sz="2000" dirty="0" smtClean="0">
                <a:latin typeface="Microsoft Sans Serif" pitchFamily="34" charset="0"/>
              </a:rPr>
              <a:t>University of New Hampshire</a:t>
            </a:r>
          </a:p>
          <a:p>
            <a:pPr marL="0" indent="0" algn="ctr" eaLnBrk="1" hangingPunct="1">
              <a:spcBef>
                <a:spcPts val="0"/>
              </a:spcBef>
              <a:buNone/>
            </a:pPr>
            <a:endParaRPr lang="en-US" sz="2400" dirty="0" smtClean="0">
              <a:latin typeface="Microsoft Sans Serif" pitchFamily="34" charset="0"/>
            </a:endParaRPr>
          </a:p>
        </p:txBody>
      </p:sp>
      <p:sp>
        <p:nvSpPr>
          <p:cNvPr id="3078" name="Rectangle 17"/>
          <p:cNvSpPr>
            <a:spLocks noChangeArrowheads="1"/>
          </p:cNvSpPr>
          <p:nvPr/>
        </p:nvSpPr>
        <p:spPr bwMode="auto">
          <a:xfrm>
            <a:off x="152400" y="63754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fld id="{DDA93816-0A6E-4D55-A181-5BC76F89334B}" type="slidenum">
              <a:rPr lang="en-US" sz="1200"/>
              <a:pPr algn="ctr"/>
              <a:t>1</a:t>
            </a:fld>
            <a:endParaRPr lang="en-US" sz="1200"/>
          </a:p>
        </p:txBody>
      </p:sp>
      <p:pic>
        <p:nvPicPr>
          <p:cNvPr id="9" name="Picture 2" descr="http://www.unh.edu/sites/www.unh.edu/files/emblem-only_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7286" y="6019800"/>
            <a:ext cx="604314" cy="733425"/>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14"/>
          <p:cNvSpPr>
            <a:spLocks noChangeArrowheads="1"/>
          </p:cNvSpPr>
          <p:nvPr/>
        </p:nvSpPr>
        <p:spPr bwMode="auto">
          <a:xfrm>
            <a:off x="0" y="0"/>
            <a:ext cx="9144000" cy="609600"/>
          </a:xfrm>
          <a:prstGeom prst="rect">
            <a:avLst/>
          </a:prstGeom>
          <a:solidFill>
            <a:srgbClr val="002C7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icrosoft Sans Serif" panose="020B0604020202020204" pitchFamily="34" charset="0"/>
              <a:cs typeface="Microsoft Sans Serif" panose="020B0604020202020204" pitchFamily="34" charset="0"/>
            </a:endParaRPr>
          </a:p>
        </p:txBody>
      </p:sp>
      <p:sp>
        <p:nvSpPr>
          <p:cNvPr id="11" name="Rectangle 15"/>
          <p:cNvSpPr>
            <a:spLocks noChangeArrowheads="1"/>
          </p:cNvSpPr>
          <p:nvPr/>
        </p:nvSpPr>
        <p:spPr bwMode="auto">
          <a:xfrm rot="-5400000">
            <a:off x="-1790700" y="2095500"/>
            <a:ext cx="3886200" cy="304800"/>
          </a:xfrm>
          <a:prstGeom prst="rect">
            <a:avLst/>
          </a:prstGeom>
          <a:solidFill>
            <a:srgbClr val="002C7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icrosoft Sans Serif" panose="020B0604020202020204" pitchFamily="34" charset="0"/>
              <a:cs typeface="Microsoft Sans Serif" panose="020B0604020202020204" pitchFamily="34" charset="0"/>
            </a:endParaRPr>
          </a:p>
        </p:txBody>
      </p:sp>
      <p:sp>
        <p:nvSpPr>
          <p:cNvPr id="12" name="Isosceles Triangle 11"/>
          <p:cNvSpPr/>
          <p:nvPr/>
        </p:nvSpPr>
        <p:spPr>
          <a:xfrm flipV="1">
            <a:off x="0" y="4191000"/>
            <a:ext cx="301625" cy="990600"/>
          </a:xfrm>
          <a:prstGeom prst="triangle">
            <a:avLst>
              <a:gd name="adj" fmla="val 0"/>
            </a:avLst>
          </a:prstGeom>
          <a:solidFill>
            <a:srgbClr val="002C7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Microsoft Sans Serif" panose="020B0604020202020204" pitchFamily="34" charset="0"/>
              <a:cs typeface="Microsoft Sans Serif" panose="020B0604020202020204" pitchFamily="34" charset="0"/>
            </a:endParaRPr>
          </a:p>
        </p:txBody>
      </p:sp>
      <p:pic>
        <p:nvPicPr>
          <p:cNvPr id="13" name="Picture 12"/>
          <p:cNvPicPr>
            <a:picLocks noChangeAspect="1"/>
          </p:cNvPicPr>
          <p:nvPr/>
        </p:nvPicPr>
        <p:blipFill>
          <a:blip r:embed="rId4"/>
          <a:stretch>
            <a:fillRect/>
          </a:stretch>
        </p:blipFill>
        <p:spPr>
          <a:xfrm>
            <a:off x="8534400" y="42862"/>
            <a:ext cx="571500" cy="523875"/>
          </a:xfrm>
          <a:prstGeom prst="rect">
            <a:avLst/>
          </a:prstGeom>
        </p:spPr>
      </p:pic>
    </p:spTree>
    <p:extLst>
      <p:ext uri="{BB962C8B-B14F-4D97-AF65-F5344CB8AC3E}">
        <p14:creationId xmlns:p14="http://schemas.microsoft.com/office/powerpoint/2010/main" val="33712823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12"/>
          <p:cNvSpPr txBox="1">
            <a:spLocks noGrp="1" noChangeArrowheads="1"/>
          </p:cNvSpPr>
          <p:nvPr>
            <p:ph type="title"/>
          </p:nvPr>
        </p:nvSpPr>
        <p:spPr bwMode="auto">
          <a:xfrm>
            <a:off x="0" y="689811"/>
            <a:ext cx="91440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200" b="1" dirty="0" smtClean="0">
                <a:latin typeface="Microsoft Sans Serif" pitchFamily="34" charset="0"/>
              </a:rPr>
              <a:t>Findings: Age (</a:t>
            </a:r>
            <a:r>
              <a:rPr lang="en-US" sz="3200" b="1" dirty="0" smtClean="0">
                <a:latin typeface="Microsoft Sans Serif" pitchFamily="34" charset="0"/>
              </a:rPr>
              <a:t>weighted %)</a:t>
            </a:r>
            <a:endParaRPr lang="en-US" sz="3200" b="1" dirty="0" smtClean="0">
              <a:solidFill>
                <a:schemeClr val="tx1"/>
              </a:solidFill>
              <a:latin typeface="Microsoft Sans Serif" pitchFamily="34" charset="0"/>
            </a:endParaRPr>
          </a:p>
        </p:txBody>
      </p:sp>
      <p:sp>
        <p:nvSpPr>
          <p:cNvPr id="5124" name="Rectangle 14"/>
          <p:cNvSpPr>
            <a:spLocks noChangeArrowheads="1"/>
          </p:cNvSpPr>
          <p:nvPr/>
        </p:nvSpPr>
        <p:spPr bwMode="auto">
          <a:xfrm>
            <a:off x="0" y="0"/>
            <a:ext cx="9144000" cy="6096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125" name="Rectangle 15"/>
          <p:cNvSpPr>
            <a:spLocks noChangeArrowheads="1"/>
          </p:cNvSpPr>
          <p:nvPr/>
        </p:nvSpPr>
        <p:spPr bwMode="auto">
          <a:xfrm rot="-5400000">
            <a:off x="-1790700" y="2095500"/>
            <a:ext cx="3886200" cy="3048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pic>
        <p:nvPicPr>
          <p:cNvPr id="5127"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96300" y="42863"/>
            <a:ext cx="5715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Isosceles Triangle 1"/>
          <p:cNvSpPr/>
          <p:nvPr/>
        </p:nvSpPr>
        <p:spPr>
          <a:xfrm flipV="1">
            <a:off x="0" y="4191000"/>
            <a:ext cx="301625" cy="990600"/>
          </a:xfrm>
          <a:prstGeom prst="triangle">
            <a:avLst>
              <a:gd name="adj" fmla="val 0"/>
            </a:avLst>
          </a:prstGeom>
          <a:solidFill>
            <a:srgbClr val="0000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7" name="Picture 2" descr="http://www.unh.edu/sites/www.unh.edu/files/emblem-only_0.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7286" y="6019800"/>
            <a:ext cx="604314" cy="7334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Chart 7"/>
          <p:cNvGraphicFramePr/>
          <p:nvPr>
            <p:extLst>
              <p:ext uri="{D42A27DB-BD31-4B8C-83A1-F6EECF244321}">
                <p14:modId xmlns:p14="http://schemas.microsoft.com/office/powerpoint/2010/main" val="2097496643"/>
              </p:ext>
            </p:extLst>
          </p:nvPr>
        </p:nvGraphicFramePr>
        <p:xfrm>
          <a:off x="1524000" y="1397000"/>
          <a:ext cx="6096000" cy="44704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3195165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12"/>
          <p:cNvSpPr txBox="1">
            <a:spLocks noGrp="1" noChangeArrowheads="1"/>
          </p:cNvSpPr>
          <p:nvPr>
            <p:ph type="title"/>
          </p:nvPr>
        </p:nvSpPr>
        <p:spPr bwMode="auto">
          <a:xfrm>
            <a:off x="0" y="689811"/>
            <a:ext cx="91440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200" b="1" dirty="0" smtClean="0">
                <a:latin typeface="Microsoft Sans Serif" pitchFamily="34" charset="0"/>
              </a:rPr>
              <a:t>Findings: Race (</a:t>
            </a:r>
            <a:r>
              <a:rPr lang="en-US" sz="3200" b="1" dirty="0" smtClean="0">
                <a:latin typeface="Microsoft Sans Serif" pitchFamily="34" charset="0"/>
              </a:rPr>
              <a:t>weighted %)</a:t>
            </a:r>
            <a:endParaRPr lang="en-US" sz="3200" b="1" dirty="0" smtClean="0">
              <a:solidFill>
                <a:schemeClr val="tx1"/>
              </a:solidFill>
              <a:latin typeface="Microsoft Sans Serif" pitchFamily="34" charset="0"/>
            </a:endParaRPr>
          </a:p>
        </p:txBody>
      </p:sp>
      <p:sp>
        <p:nvSpPr>
          <p:cNvPr id="5124" name="Rectangle 14"/>
          <p:cNvSpPr>
            <a:spLocks noChangeArrowheads="1"/>
          </p:cNvSpPr>
          <p:nvPr/>
        </p:nvSpPr>
        <p:spPr bwMode="auto">
          <a:xfrm>
            <a:off x="0" y="0"/>
            <a:ext cx="9144000" cy="6096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125" name="Rectangle 15"/>
          <p:cNvSpPr>
            <a:spLocks noChangeArrowheads="1"/>
          </p:cNvSpPr>
          <p:nvPr/>
        </p:nvSpPr>
        <p:spPr bwMode="auto">
          <a:xfrm rot="-5400000">
            <a:off x="-1790700" y="2095500"/>
            <a:ext cx="3886200" cy="3048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pic>
        <p:nvPicPr>
          <p:cNvPr id="5127"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96300" y="42863"/>
            <a:ext cx="5715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Isosceles Triangle 1"/>
          <p:cNvSpPr/>
          <p:nvPr/>
        </p:nvSpPr>
        <p:spPr>
          <a:xfrm flipV="1">
            <a:off x="0" y="4191000"/>
            <a:ext cx="301625" cy="990600"/>
          </a:xfrm>
          <a:prstGeom prst="triangle">
            <a:avLst>
              <a:gd name="adj" fmla="val 0"/>
            </a:avLst>
          </a:prstGeom>
          <a:solidFill>
            <a:srgbClr val="0000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7" name="Picture 2" descr="http://www.unh.edu/sites/www.unh.edu/files/emblem-only_0.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7286" y="6019800"/>
            <a:ext cx="604314" cy="7334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Chart 7"/>
          <p:cNvGraphicFramePr/>
          <p:nvPr>
            <p:extLst>
              <p:ext uri="{D42A27DB-BD31-4B8C-83A1-F6EECF244321}">
                <p14:modId xmlns:p14="http://schemas.microsoft.com/office/powerpoint/2010/main" val="503467538"/>
              </p:ext>
            </p:extLst>
          </p:nvPr>
        </p:nvGraphicFramePr>
        <p:xfrm>
          <a:off x="1524000" y="1397000"/>
          <a:ext cx="6096000" cy="44704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8333661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12"/>
          <p:cNvSpPr txBox="1">
            <a:spLocks noGrp="1" noChangeArrowheads="1"/>
          </p:cNvSpPr>
          <p:nvPr>
            <p:ph type="title"/>
          </p:nvPr>
        </p:nvSpPr>
        <p:spPr bwMode="auto">
          <a:xfrm>
            <a:off x="0" y="689811"/>
            <a:ext cx="91440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200" b="1" dirty="0" smtClean="0">
                <a:latin typeface="Microsoft Sans Serif" pitchFamily="34" charset="0"/>
              </a:rPr>
              <a:t>Findings: Region (</a:t>
            </a:r>
            <a:r>
              <a:rPr lang="en-US" sz="3200" b="1" dirty="0" smtClean="0">
                <a:latin typeface="Microsoft Sans Serif" pitchFamily="34" charset="0"/>
              </a:rPr>
              <a:t>unweighted %)</a:t>
            </a:r>
            <a:endParaRPr lang="en-US" sz="3200" b="1" dirty="0" smtClean="0">
              <a:solidFill>
                <a:schemeClr val="tx1"/>
              </a:solidFill>
              <a:latin typeface="Microsoft Sans Serif" pitchFamily="34" charset="0"/>
            </a:endParaRPr>
          </a:p>
        </p:txBody>
      </p:sp>
      <p:sp>
        <p:nvSpPr>
          <p:cNvPr id="5124" name="Rectangle 14"/>
          <p:cNvSpPr>
            <a:spLocks noChangeArrowheads="1"/>
          </p:cNvSpPr>
          <p:nvPr/>
        </p:nvSpPr>
        <p:spPr bwMode="auto">
          <a:xfrm>
            <a:off x="0" y="0"/>
            <a:ext cx="9144000" cy="6096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125" name="Rectangle 15"/>
          <p:cNvSpPr>
            <a:spLocks noChangeArrowheads="1"/>
          </p:cNvSpPr>
          <p:nvPr/>
        </p:nvSpPr>
        <p:spPr bwMode="auto">
          <a:xfrm rot="-5400000">
            <a:off x="-1790700" y="2095500"/>
            <a:ext cx="3886200" cy="3048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pic>
        <p:nvPicPr>
          <p:cNvPr id="5127"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96300" y="42863"/>
            <a:ext cx="5715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Isosceles Triangle 1"/>
          <p:cNvSpPr/>
          <p:nvPr/>
        </p:nvSpPr>
        <p:spPr>
          <a:xfrm flipV="1">
            <a:off x="0" y="4191000"/>
            <a:ext cx="301625" cy="990600"/>
          </a:xfrm>
          <a:prstGeom prst="triangle">
            <a:avLst>
              <a:gd name="adj" fmla="val 0"/>
            </a:avLst>
          </a:prstGeom>
          <a:solidFill>
            <a:srgbClr val="0000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7" name="Picture 2" descr="http://www.unh.edu/sites/www.unh.edu/files/emblem-only_0.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7286" y="6019800"/>
            <a:ext cx="604314" cy="7334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Chart 7"/>
          <p:cNvGraphicFramePr/>
          <p:nvPr>
            <p:extLst>
              <p:ext uri="{D42A27DB-BD31-4B8C-83A1-F6EECF244321}">
                <p14:modId xmlns:p14="http://schemas.microsoft.com/office/powerpoint/2010/main" val="667990922"/>
              </p:ext>
            </p:extLst>
          </p:nvPr>
        </p:nvGraphicFramePr>
        <p:xfrm>
          <a:off x="1524000" y="1397000"/>
          <a:ext cx="6096000" cy="44704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1631916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12"/>
          <p:cNvSpPr txBox="1">
            <a:spLocks noGrp="1" noChangeArrowheads="1"/>
          </p:cNvSpPr>
          <p:nvPr>
            <p:ph type="title"/>
          </p:nvPr>
        </p:nvSpPr>
        <p:spPr bwMode="auto">
          <a:xfrm>
            <a:off x="0" y="838200"/>
            <a:ext cx="91440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200" b="1" dirty="0" smtClean="0">
                <a:latin typeface="Microsoft Sans Serif" pitchFamily="34" charset="0"/>
              </a:rPr>
              <a:t>Findings: Disability Type (</a:t>
            </a:r>
            <a:r>
              <a:rPr lang="en-US" sz="3200" b="1" dirty="0" smtClean="0">
                <a:latin typeface="Microsoft Sans Serif" pitchFamily="34" charset="0"/>
              </a:rPr>
              <a:t>weighted %)</a:t>
            </a:r>
            <a:endParaRPr lang="en-US" sz="3200" b="1" dirty="0" smtClean="0">
              <a:solidFill>
                <a:schemeClr val="tx1"/>
              </a:solidFill>
              <a:latin typeface="Microsoft Sans Serif" pitchFamily="34" charset="0"/>
            </a:endParaRPr>
          </a:p>
        </p:txBody>
      </p:sp>
      <p:sp>
        <p:nvSpPr>
          <p:cNvPr id="5124" name="Rectangle 14"/>
          <p:cNvSpPr>
            <a:spLocks noChangeArrowheads="1"/>
          </p:cNvSpPr>
          <p:nvPr/>
        </p:nvSpPr>
        <p:spPr bwMode="auto">
          <a:xfrm>
            <a:off x="0" y="0"/>
            <a:ext cx="9144000" cy="6096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125" name="Rectangle 15"/>
          <p:cNvSpPr>
            <a:spLocks noChangeArrowheads="1"/>
          </p:cNvSpPr>
          <p:nvPr/>
        </p:nvSpPr>
        <p:spPr bwMode="auto">
          <a:xfrm rot="-5400000">
            <a:off x="-1790700" y="2095500"/>
            <a:ext cx="3886200" cy="3048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pic>
        <p:nvPicPr>
          <p:cNvPr id="5127"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96300" y="42863"/>
            <a:ext cx="5715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Isosceles Triangle 1"/>
          <p:cNvSpPr/>
          <p:nvPr/>
        </p:nvSpPr>
        <p:spPr>
          <a:xfrm flipV="1">
            <a:off x="0" y="4191000"/>
            <a:ext cx="301625" cy="990600"/>
          </a:xfrm>
          <a:prstGeom prst="triangle">
            <a:avLst>
              <a:gd name="adj" fmla="val 0"/>
            </a:avLst>
          </a:prstGeom>
          <a:solidFill>
            <a:srgbClr val="0000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7" name="Picture 2" descr="http://www.unh.edu/sites/www.unh.edu/files/emblem-only_0.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7286" y="6019800"/>
            <a:ext cx="604314" cy="7334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2788751958"/>
              </p:ext>
            </p:extLst>
          </p:nvPr>
        </p:nvGraphicFramePr>
        <p:xfrm>
          <a:off x="1752601" y="1904998"/>
          <a:ext cx="5486400" cy="3733800"/>
        </p:xfrm>
        <a:graphic>
          <a:graphicData uri="http://schemas.openxmlformats.org/drawingml/2006/table">
            <a:tbl>
              <a:tblPr>
                <a:tableStyleId>{5C22544A-7EE6-4342-B048-85BDC9FD1C3A}</a:tableStyleId>
              </a:tblPr>
              <a:tblGrid>
                <a:gridCol w="100361"/>
                <a:gridCol w="2347417"/>
                <a:gridCol w="1012874"/>
                <a:gridCol w="1012874"/>
                <a:gridCol w="1012874"/>
              </a:tblGrid>
              <a:tr h="746760">
                <a:tc>
                  <a:txBody>
                    <a:bodyPr/>
                    <a:lstStyle/>
                    <a:p>
                      <a:pPr algn="l" fontAlgn="b"/>
                      <a:endParaRPr lang="en-US" sz="24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2400" b="0" i="0" u="none" strike="noStrike" dirty="0">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400" u="none" strike="noStrike" dirty="0">
                          <a:effectLst/>
                          <a:latin typeface="+mn-lt"/>
                        </a:rPr>
                        <a:t>RDD</a:t>
                      </a:r>
                      <a:endParaRPr lang="en-US" sz="2400" b="0" i="0" u="none" strike="noStrike" dirty="0">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E29B"/>
                    </a:solidFill>
                  </a:tcPr>
                </a:tc>
                <a:tc>
                  <a:txBody>
                    <a:bodyPr/>
                    <a:lstStyle/>
                    <a:p>
                      <a:pPr algn="ctr" fontAlgn="b"/>
                      <a:r>
                        <a:rPr lang="en-US" sz="2400" u="none" strike="noStrike" dirty="0" smtClean="0">
                          <a:effectLst/>
                          <a:latin typeface="+mn-lt"/>
                        </a:rPr>
                        <a:t>ACS</a:t>
                      </a:r>
                      <a:endParaRPr lang="en-US" sz="2400" b="0" i="0" u="none" strike="noStrike" dirty="0">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400" u="none" strike="noStrike" dirty="0">
                          <a:effectLst/>
                          <a:latin typeface="+mn-lt"/>
                        </a:rPr>
                        <a:t>Web</a:t>
                      </a:r>
                      <a:endParaRPr lang="en-US" sz="2400" b="0" i="0" u="none" strike="noStrike" dirty="0">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E29B"/>
                    </a:solidFill>
                  </a:tcPr>
                </a:tc>
              </a:tr>
              <a:tr h="746760">
                <a:tc gridSpan="2">
                  <a:txBody>
                    <a:bodyPr/>
                    <a:lstStyle/>
                    <a:p>
                      <a:pPr algn="l" fontAlgn="b"/>
                      <a:r>
                        <a:rPr lang="en-US" sz="2400" u="none" strike="noStrike" dirty="0">
                          <a:effectLst/>
                          <a:latin typeface="+mn-lt"/>
                        </a:rPr>
                        <a:t>Hearing</a:t>
                      </a:r>
                      <a:endParaRPr lang="en-US" sz="2400" b="0" i="0" u="none" strike="noStrike" dirty="0">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noFill/>
                  </a:tcPr>
                </a:tc>
                <a:tc hMerge="1">
                  <a:txBody>
                    <a:bodyPr/>
                    <a:lstStyle/>
                    <a:p>
                      <a:endParaRPr lang="en-US"/>
                    </a:p>
                  </a:txBody>
                  <a:tcPr/>
                </a:tc>
                <a:tc>
                  <a:txBody>
                    <a:bodyPr/>
                    <a:lstStyle/>
                    <a:p>
                      <a:pPr algn="ctr" fontAlgn="b"/>
                      <a:r>
                        <a:rPr lang="en-US" sz="2400" b="0" i="0" u="none" strike="noStrike" dirty="0" smtClean="0">
                          <a:solidFill>
                            <a:srgbClr val="000000"/>
                          </a:solidFill>
                          <a:effectLst/>
                          <a:latin typeface="+mn-lt"/>
                        </a:rPr>
                        <a:t>34</a:t>
                      </a:r>
                      <a:endParaRPr lang="en-US" sz="2400" b="0" i="0" u="none" strike="noStrike" dirty="0">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solidFill>
                      <a:srgbClr val="FBE29B"/>
                    </a:solidFill>
                  </a:tcPr>
                </a:tc>
                <a:tc>
                  <a:txBody>
                    <a:bodyPr/>
                    <a:lstStyle/>
                    <a:p>
                      <a:pPr algn="ctr" fontAlgn="b"/>
                      <a:r>
                        <a:rPr lang="en-US" sz="2400" b="0" i="0" u="none" strike="noStrike">
                          <a:solidFill>
                            <a:srgbClr val="000000"/>
                          </a:solidFill>
                          <a:effectLst/>
                          <a:latin typeface="+mn-lt"/>
                        </a:rPr>
                        <a:t>20</a:t>
                      </a:r>
                    </a:p>
                  </a:txBody>
                  <a:tcPr marL="9525" marR="9525" marT="9525" marB="0" anchor="ctr">
                    <a:lnT w="12700" cap="flat" cmpd="sng" algn="ctr">
                      <a:solidFill>
                        <a:schemeClr val="tx1"/>
                      </a:solidFill>
                      <a:prstDash val="solid"/>
                      <a:round/>
                      <a:headEnd type="none" w="med" len="med"/>
                      <a:tailEnd type="none" w="med" len="med"/>
                    </a:lnT>
                    <a:noFill/>
                  </a:tcPr>
                </a:tc>
                <a:tc>
                  <a:txBody>
                    <a:bodyPr/>
                    <a:lstStyle/>
                    <a:p>
                      <a:pPr algn="ctr" fontAlgn="b"/>
                      <a:r>
                        <a:rPr lang="en-US" sz="2400" b="0" i="0" u="none" strike="noStrike" dirty="0" smtClean="0">
                          <a:solidFill>
                            <a:srgbClr val="000000"/>
                          </a:solidFill>
                          <a:effectLst/>
                          <a:latin typeface="+mn-lt"/>
                        </a:rPr>
                        <a:t>31</a:t>
                      </a:r>
                      <a:endParaRPr lang="en-US" sz="2400" b="0" i="0" u="none" strike="noStrike" dirty="0">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solidFill>
                      <a:srgbClr val="FBE29B"/>
                    </a:solidFill>
                  </a:tcPr>
                </a:tc>
              </a:tr>
              <a:tr h="746760">
                <a:tc gridSpan="2">
                  <a:txBody>
                    <a:bodyPr/>
                    <a:lstStyle/>
                    <a:p>
                      <a:pPr algn="l" fontAlgn="b"/>
                      <a:r>
                        <a:rPr lang="en-US" sz="2400" u="none" strike="noStrike" dirty="0">
                          <a:effectLst/>
                          <a:latin typeface="+mn-lt"/>
                        </a:rPr>
                        <a:t>Vision</a:t>
                      </a:r>
                      <a:endParaRPr lang="en-US" sz="2400" b="0" i="0" u="none" strike="noStrike" dirty="0">
                        <a:solidFill>
                          <a:srgbClr val="000000"/>
                        </a:solidFill>
                        <a:effectLst/>
                        <a:latin typeface="+mn-lt"/>
                      </a:endParaRPr>
                    </a:p>
                  </a:txBody>
                  <a:tcPr marL="9525" marR="9525" marT="9525" marB="0" anchor="ctr">
                    <a:noFill/>
                  </a:tcPr>
                </a:tc>
                <a:tc hMerge="1">
                  <a:txBody>
                    <a:bodyPr/>
                    <a:lstStyle/>
                    <a:p>
                      <a:endParaRPr lang="en-US"/>
                    </a:p>
                  </a:txBody>
                  <a:tcPr/>
                </a:tc>
                <a:tc>
                  <a:txBody>
                    <a:bodyPr/>
                    <a:lstStyle/>
                    <a:p>
                      <a:pPr algn="ctr" fontAlgn="b"/>
                      <a:r>
                        <a:rPr lang="en-US" sz="2400" b="0" i="0" u="none" strike="noStrike" dirty="0" smtClean="0">
                          <a:solidFill>
                            <a:srgbClr val="000000"/>
                          </a:solidFill>
                          <a:effectLst/>
                          <a:latin typeface="+mn-lt"/>
                        </a:rPr>
                        <a:t>31</a:t>
                      </a:r>
                      <a:endParaRPr lang="en-US" sz="2400" b="0" i="0" u="none" strike="noStrike" dirty="0">
                        <a:solidFill>
                          <a:srgbClr val="000000"/>
                        </a:solidFill>
                        <a:effectLst/>
                        <a:latin typeface="+mn-lt"/>
                      </a:endParaRPr>
                    </a:p>
                  </a:txBody>
                  <a:tcPr marL="9525" marR="9525" marT="9525" marB="0" anchor="ctr">
                    <a:solidFill>
                      <a:srgbClr val="FBE29B"/>
                    </a:solidFill>
                  </a:tcPr>
                </a:tc>
                <a:tc>
                  <a:txBody>
                    <a:bodyPr/>
                    <a:lstStyle/>
                    <a:p>
                      <a:pPr algn="ctr" fontAlgn="b"/>
                      <a:r>
                        <a:rPr lang="en-US" sz="2400" b="0" i="0" u="none" strike="noStrike">
                          <a:solidFill>
                            <a:srgbClr val="000000"/>
                          </a:solidFill>
                          <a:effectLst/>
                          <a:latin typeface="+mn-lt"/>
                        </a:rPr>
                        <a:t>19</a:t>
                      </a:r>
                    </a:p>
                  </a:txBody>
                  <a:tcPr marL="9525" marR="9525" marT="9525" marB="0" anchor="ctr">
                    <a:noFill/>
                  </a:tcPr>
                </a:tc>
                <a:tc>
                  <a:txBody>
                    <a:bodyPr/>
                    <a:lstStyle/>
                    <a:p>
                      <a:pPr algn="ctr" fontAlgn="b"/>
                      <a:r>
                        <a:rPr lang="en-US" sz="2400" b="0" i="0" u="none" strike="noStrike" dirty="0" smtClean="0">
                          <a:solidFill>
                            <a:srgbClr val="000000"/>
                          </a:solidFill>
                          <a:effectLst/>
                          <a:latin typeface="+mn-lt"/>
                        </a:rPr>
                        <a:t>34</a:t>
                      </a:r>
                      <a:endParaRPr lang="en-US" sz="2400" b="0" i="0" u="none" strike="noStrike" dirty="0">
                        <a:solidFill>
                          <a:srgbClr val="000000"/>
                        </a:solidFill>
                        <a:effectLst/>
                        <a:latin typeface="+mn-lt"/>
                      </a:endParaRPr>
                    </a:p>
                  </a:txBody>
                  <a:tcPr marL="9525" marR="9525" marT="9525" marB="0" anchor="ctr">
                    <a:solidFill>
                      <a:srgbClr val="FBE29B"/>
                    </a:solidFill>
                  </a:tcPr>
                </a:tc>
              </a:tr>
              <a:tr h="746760">
                <a:tc gridSpan="2">
                  <a:txBody>
                    <a:bodyPr/>
                    <a:lstStyle/>
                    <a:p>
                      <a:pPr algn="l" fontAlgn="b"/>
                      <a:r>
                        <a:rPr lang="en-US" sz="2400" u="none" strike="noStrike" dirty="0">
                          <a:effectLst/>
                          <a:latin typeface="+mn-lt"/>
                        </a:rPr>
                        <a:t>Ambulatory</a:t>
                      </a:r>
                      <a:endParaRPr lang="en-US" sz="2400" b="0" i="0" u="none" strike="noStrike" dirty="0">
                        <a:solidFill>
                          <a:srgbClr val="000000"/>
                        </a:solidFill>
                        <a:effectLst/>
                        <a:latin typeface="+mn-lt"/>
                      </a:endParaRPr>
                    </a:p>
                  </a:txBody>
                  <a:tcPr marL="9525" marR="9525" marT="9525" marB="0" anchor="ctr">
                    <a:noFill/>
                  </a:tcPr>
                </a:tc>
                <a:tc hMerge="1">
                  <a:txBody>
                    <a:bodyPr/>
                    <a:lstStyle/>
                    <a:p>
                      <a:endParaRPr lang="en-US"/>
                    </a:p>
                  </a:txBody>
                  <a:tcPr/>
                </a:tc>
                <a:tc>
                  <a:txBody>
                    <a:bodyPr/>
                    <a:lstStyle/>
                    <a:p>
                      <a:pPr algn="ctr" fontAlgn="b"/>
                      <a:r>
                        <a:rPr lang="en-US" sz="2400" b="0" i="0" u="none" strike="noStrike" dirty="0" smtClean="0">
                          <a:solidFill>
                            <a:srgbClr val="000000"/>
                          </a:solidFill>
                          <a:effectLst/>
                          <a:latin typeface="+mn-lt"/>
                        </a:rPr>
                        <a:t>57</a:t>
                      </a:r>
                      <a:endParaRPr lang="en-US" sz="2400" b="0" i="0" u="none" strike="noStrike" dirty="0">
                        <a:solidFill>
                          <a:srgbClr val="000000"/>
                        </a:solidFill>
                        <a:effectLst/>
                        <a:latin typeface="+mn-lt"/>
                      </a:endParaRPr>
                    </a:p>
                  </a:txBody>
                  <a:tcPr marL="9525" marR="9525" marT="9525" marB="0" anchor="ctr">
                    <a:solidFill>
                      <a:srgbClr val="FBE29B"/>
                    </a:solidFill>
                  </a:tcPr>
                </a:tc>
                <a:tc>
                  <a:txBody>
                    <a:bodyPr/>
                    <a:lstStyle/>
                    <a:p>
                      <a:pPr algn="ctr" fontAlgn="b"/>
                      <a:r>
                        <a:rPr lang="en-US" sz="2400" b="0" i="0" u="none" strike="noStrike">
                          <a:solidFill>
                            <a:srgbClr val="000000"/>
                          </a:solidFill>
                          <a:effectLst/>
                          <a:latin typeface="+mn-lt"/>
                        </a:rPr>
                        <a:t>50</a:t>
                      </a:r>
                    </a:p>
                  </a:txBody>
                  <a:tcPr marL="9525" marR="9525" marT="9525" marB="0" anchor="ctr">
                    <a:noFill/>
                  </a:tcPr>
                </a:tc>
                <a:tc>
                  <a:txBody>
                    <a:bodyPr/>
                    <a:lstStyle/>
                    <a:p>
                      <a:pPr algn="ctr" fontAlgn="b"/>
                      <a:r>
                        <a:rPr lang="en-US" sz="2400" b="0" i="0" u="none" strike="noStrike" dirty="0" smtClean="0">
                          <a:solidFill>
                            <a:srgbClr val="000000"/>
                          </a:solidFill>
                          <a:effectLst/>
                          <a:latin typeface="+mn-lt"/>
                        </a:rPr>
                        <a:t>51</a:t>
                      </a:r>
                      <a:endParaRPr lang="en-US" sz="2400" b="0" i="0" u="none" strike="noStrike" dirty="0">
                        <a:solidFill>
                          <a:srgbClr val="000000"/>
                        </a:solidFill>
                        <a:effectLst/>
                        <a:latin typeface="+mn-lt"/>
                      </a:endParaRPr>
                    </a:p>
                  </a:txBody>
                  <a:tcPr marL="9525" marR="9525" marT="9525" marB="0" anchor="ctr">
                    <a:solidFill>
                      <a:srgbClr val="FBE29B"/>
                    </a:solidFill>
                  </a:tcPr>
                </a:tc>
              </a:tr>
              <a:tr h="746760">
                <a:tc gridSpan="2">
                  <a:txBody>
                    <a:bodyPr/>
                    <a:lstStyle/>
                    <a:p>
                      <a:pPr algn="l" fontAlgn="b"/>
                      <a:r>
                        <a:rPr lang="en-US" sz="2400" u="none" strike="noStrike" dirty="0">
                          <a:effectLst/>
                          <a:latin typeface="+mn-lt"/>
                        </a:rPr>
                        <a:t>Cognitive</a:t>
                      </a:r>
                      <a:endParaRPr lang="en-US" sz="2400" b="0" i="0" u="none" strike="noStrike" dirty="0">
                        <a:solidFill>
                          <a:srgbClr val="000000"/>
                        </a:solidFill>
                        <a:effectLst/>
                        <a:latin typeface="+mn-lt"/>
                      </a:endParaRPr>
                    </a:p>
                  </a:txBody>
                  <a:tcPr marL="9525" marR="9525" marT="9525" marB="0" anchor="ctr">
                    <a:noFill/>
                  </a:tcPr>
                </a:tc>
                <a:tc hMerge="1">
                  <a:txBody>
                    <a:bodyPr/>
                    <a:lstStyle/>
                    <a:p>
                      <a:endParaRPr lang="en-US"/>
                    </a:p>
                  </a:txBody>
                  <a:tcPr/>
                </a:tc>
                <a:tc>
                  <a:txBody>
                    <a:bodyPr/>
                    <a:lstStyle/>
                    <a:p>
                      <a:pPr algn="ctr" fontAlgn="b"/>
                      <a:r>
                        <a:rPr lang="en-US" sz="2400" b="0" i="0" u="none" strike="noStrike" dirty="0" smtClean="0">
                          <a:solidFill>
                            <a:srgbClr val="000000"/>
                          </a:solidFill>
                          <a:effectLst/>
                          <a:latin typeface="+mn-lt"/>
                        </a:rPr>
                        <a:t>45</a:t>
                      </a:r>
                      <a:endParaRPr lang="en-US" sz="2400" b="0" i="0" u="none" strike="noStrike" dirty="0">
                        <a:solidFill>
                          <a:srgbClr val="000000"/>
                        </a:solidFill>
                        <a:effectLst/>
                        <a:latin typeface="+mn-lt"/>
                      </a:endParaRPr>
                    </a:p>
                  </a:txBody>
                  <a:tcPr marL="9525" marR="9525" marT="9525" marB="0" anchor="ctr">
                    <a:solidFill>
                      <a:srgbClr val="FBE29B"/>
                    </a:solidFill>
                  </a:tcPr>
                </a:tc>
                <a:tc>
                  <a:txBody>
                    <a:bodyPr/>
                    <a:lstStyle/>
                    <a:p>
                      <a:pPr algn="ctr" fontAlgn="b"/>
                      <a:r>
                        <a:rPr lang="en-US" sz="2400" b="0" i="0" u="none" strike="noStrike" dirty="0">
                          <a:solidFill>
                            <a:srgbClr val="000000"/>
                          </a:solidFill>
                          <a:effectLst/>
                          <a:latin typeface="+mn-lt"/>
                        </a:rPr>
                        <a:t>42</a:t>
                      </a:r>
                    </a:p>
                  </a:txBody>
                  <a:tcPr marL="9525" marR="9525" marT="9525" marB="0" anchor="ctr">
                    <a:noFill/>
                  </a:tcPr>
                </a:tc>
                <a:tc>
                  <a:txBody>
                    <a:bodyPr/>
                    <a:lstStyle/>
                    <a:p>
                      <a:pPr algn="ctr" fontAlgn="b"/>
                      <a:r>
                        <a:rPr lang="en-US" sz="2400" b="0" i="0" u="none" strike="noStrike" dirty="0" smtClean="0">
                          <a:solidFill>
                            <a:srgbClr val="000000"/>
                          </a:solidFill>
                          <a:effectLst/>
                          <a:latin typeface="+mn-lt"/>
                        </a:rPr>
                        <a:t>41</a:t>
                      </a:r>
                      <a:endParaRPr lang="en-US" sz="2400" b="0" i="0" u="none" strike="noStrike" dirty="0">
                        <a:solidFill>
                          <a:srgbClr val="000000"/>
                        </a:solidFill>
                        <a:effectLst/>
                        <a:latin typeface="+mn-lt"/>
                      </a:endParaRPr>
                    </a:p>
                  </a:txBody>
                  <a:tcPr marL="9525" marR="9525" marT="9525" marB="0" anchor="ctr">
                    <a:solidFill>
                      <a:srgbClr val="FBE29B"/>
                    </a:solidFill>
                  </a:tcPr>
                </a:tc>
              </a:tr>
            </a:tbl>
          </a:graphicData>
        </a:graphic>
      </p:graphicFrame>
    </p:spTree>
    <p:extLst>
      <p:ext uri="{BB962C8B-B14F-4D97-AF65-F5344CB8AC3E}">
        <p14:creationId xmlns:p14="http://schemas.microsoft.com/office/powerpoint/2010/main" val="42137368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12"/>
          <p:cNvSpPr txBox="1">
            <a:spLocks noGrp="1" noChangeArrowheads="1"/>
          </p:cNvSpPr>
          <p:nvPr>
            <p:ph type="title"/>
          </p:nvPr>
        </p:nvSpPr>
        <p:spPr bwMode="auto">
          <a:xfrm>
            <a:off x="0" y="689811"/>
            <a:ext cx="91440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200" b="1" dirty="0" smtClean="0">
                <a:latin typeface="Microsoft Sans Serif" pitchFamily="34" charset="0"/>
              </a:rPr>
              <a:t>Findings: Disability Type </a:t>
            </a:r>
            <a:r>
              <a:rPr lang="en-US" sz="3200" b="1" dirty="0" smtClean="0">
                <a:latin typeface="Microsoft Sans Serif" pitchFamily="34" charset="0"/>
              </a:rPr>
              <a:t>(weighted %)</a:t>
            </a:r>
            <a:endParaRPr lang="en-US" sz="3200" b="1" dirty="0" smtClean="0">
              <a:solidFill>
                <a:schemeClr val="tx1"/>
              </a:solidFill>
              <a:latin typeface="Microsoft Sans Serif" pitchFamily="34" charset="0"/>
            </a:endParaRPr>
          </a:p>
        </p:txBody>
      </p:sp>
      <p:sp>
        <p:nvSpPr>
          <p:cNvPr id="5124" name="Rectangle 14"/>
          <p:cNvSpPr>
            <a:spLocks noChangeArrowheads="1"/>
          </p:cNvSpPr>
          <p:nvPr/>
        </p:nvSpPr>
        <p:spPr bwMode="auto">
          <a:xfrm>
            <a:off x="0" y="0"/>
            <a:ext cx="9144000" cy="6096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125" name="Rectangle 15"/>
          <p:cNvSpPr>
            <a:spLocks noChangeArrowheads="1"/>
          </p:cNvSpPr>
          <p:nvPr/>
        </p:nvSpPr>
        <p:spPr bwMode="auto">
          <a:xfrm rot="-5400000">
            <a:off x="-1790700" y="2095500"/>
            <a:ext cx="3886200" cy="3048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pic>
        <p:nvPicPr>
          <p:cNvPr id="5127"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96300" y="42863"/>
            <a:ext cx="5715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Isosceles Triangle 1"/>
          <p:cNvSpPr/>
          <p:nvPr/>
        </p:nvSpPr>
        <p:spPr>
          <a:xfrm flipV="1">
            <a:off x="0" y="4191000"/>
            <a:ext cx="301625" cy="990600"/>
          </a:xfrm>
          <a:prstGeom prst="triangle">
            <a:avLst>
              <a:gd name="adj" fmla="val 0"/>
            </a:avLst>
          </a:prstGeom>
          <a:solidFill>
            <a:srgbClr val="0000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7" name="Picture 2" descr="http://www.unh.edu/sites/www.unh.edu/files/emblem-only_0.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7286" y="6019800"/>
            <a:ext cx="604314" cy="7334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Chart 7"/>
          <p:cNvGraphicFramePr/>
          <p:nvPr>
            <p:extLst>
              <p:ext uri="{D42A27DB-BD31-4B8C-83A1-F6EECF244321}">
                <p14:modId xmlns:p14="http://schemas.microsoft.com/office/powerpoint/2010/main" val="849232620"/>
              </p:ext>
            </p:extLst>
          </p:nvPr>
        </p:nvGraphicFramePr>
        <p:xfrm>
          <a:off x="1524000" y="1397000"/>
          <a:ext cx="6096000" cy="44704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3960608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12"/>
          <p:cNvSpPr txBox="1">
            <a:spLocks noGrp="1" noChangeArrowheads="1"/>
          </p:cNvSpPr>
          <p:nvPr>
            <p:ph type="title"/>
          </p:nvPr>
        </p:nvSpPr>
        <p:spPr bwMode="auto">
          <a:xfrm>
            <a:off x="114717" y="685800"/>
            <a:ext cx="9029283"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200" b="1" dirty="0" smtClean="0">
                <a:latin typeface="Microsoft Sans Serif" pitchFamily="34" charset="0"/>
              </a:rPr>
              <a:t>Findings: Currently Employed by Disability Type (</a:t>
            </a:r>
            <a:r>
              <a:rPr lang="en-US" sz="3200" b="1" dirty="0" smtClean="0">
                <a:latin typeface="Microsoft Sans Serif" pitchFamily="34" charset="0"/>
              </a:rPr>
              <a:t>weighted %)</a:t>
            </a:r>
            <a:endParaRPr lang="en-US" sz="3200" b="1" dirty="0" smtClean="0">
              <a:solidFill>
                <a:schemeClr val="tx1"/>
              </a:solidFill>
              <a:latin typeface="Microsoft Sans Serif" pitchFamily="34" charset="0"/>
            </a:endParaRPr>
          </a:p>
        </p:txBody>
      </p:sp>
      <p:sp>
        <p:nvSpPr>
          <p:cNvPr id="5124" name="Rectangle 14"/>
          <p:cNvSpPr>
            <a:spLocks noChangeArrowheads="1"/>
          </p:cNvSpPr>
          <p:nvPr/>
        </p:nvSpPr>
        <p:spPr bwMode="auto">
          <a:xfrm>
            <a:off x="0" y="0"/>
            <a:ext cx="9144000" cy="6096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125" name="Rectangle 15"/>
          <p:cNvSpPr>
            <a:spLocks noChangeArrowheads="1"/>
          </p:cNvSpPr>
          <p:nvPr/>
        </p:nvSpPr>
        <p:spPr bwMode="auto">
          <a:xfrm rot="-5400000">
            <a:off x="-1790700" y="2095500"/>
            <a:ext cx="3886200" cy="3048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pic>
        <p:nvPicPr>
          <p:cNvPr id="5127"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96300" y="42863"/>
            <a:ext cx="5715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Isosceles Triangle 1"/>
          <p:cNvSpPr/>
          <p:nvPr/>
        </p:nvSpPr>
        <p:spPr>
          <a:xfrm flipV="1">
            <a:off x="0" y="4191000"/>
            <a:ext cx="301625" cy="990600"/>
          </a:xfrm>
          <a:prstGeom prst="triangle">
            <a:avLst>
              <a:gd name="adj" fmla="val 0"/>
            </a:avLst>
          </a:prstGeom>
          <a:solidFill>
            <a:srgbClr val="0000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7" name="Picture 2" descr="http://www.unh.edu/sites/www.unh.edu/files/emblem-only_0.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7286" y="6019800"/>
            <a:ext cx="604314" cy="7334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e 7"/>
          <p:cNvGraphicFramePr>
            <a:graphicFrameLocks noGrp="1"/>
          </p:cNvGraphicFramePr>
          <p:nvPr>
            <p:extLst>
              <p:ext uri="{D42A27DB-BD31-4B8C-83A1-F6EECF244321}">
                <p14:modId xmlns:p14="http://schemas.microsoft.com/office/powerpoint/2010/main" val="1255644948"/>
              </p:ext>
            </p:extLst>
          </p:nvPr>
        </p:nvGraphicFramePr>
        <p:xfrm>
          <a:off x="1752601" y="1904998"/>
          <a:ext cx="5486400" cy="3733800"/>
        </p:xfrm>
        <a:graphic>
          <a:graphicData uri="http://schemas.openxmlformats.org/drawingml/2006/table">
            <a:tbl>
              <a:tblPr>
                <a:tableStyleId>{5C22544A-7EE6-4342-B048-85BDC9FD1C3A}</a:tableStyleId>
              </a:tblPr>
              <a:tblGrid>
                <a:gridCol w="100361"/>
                <a:gridCol w="2347417"/>
                <a:gridCol w="1012874"/>
                <a:gridCol w="1012874"/>
                <a:gridCol w="1012874"/>
              </a:tblGrid>
              <a:tr h="746760">
                <a:tc>
                  <a:txBody>
                    <a:bodyPr/>
                    <a:lstStyle/>
                    <a:p>
                      <a:pPr algn="l" fontAlgn="b"/>
                      <a:endParaRPr lang="en-US" sz="2400" b="0"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2400" b="0" i="0" u="none" strike="noStrike" dirty="0">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400" u="none" strike="noStrike" dirty="0">
                          <a:effectLst/>
                          <a:latin typeface="+mn-lt"/>
                        </a:rPr>
                        <a:t>RDD</a:t>
                      </a:r>
                      <a:endParaRPr lang="en-US" sz="2400" b="0" i="0" u="none" strike="noStrike" dirty="0">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E29B"/>
                    </a:solidFill>
                  </a:tcPr>
                </a:tc>
                <a:tc>
                  <a:txBody>
                    <a:bodyPr/>
                    <a:lstStyle/>
                    <a:p>
                      <a:pPr algn="ctr" fontAlgn="b"/>
                      <a:r>
                        <a:rPr lang="en-US" sz="2400" u="none" strike="noStrike" dirty="0" smtClean="0">
                          <a:effectLst/>
                          <a:latin typeface="+mn-lt"/>
                        </a:rPr>
                        <a:t>ACS</a:t>
                      </a:r>
                      <a:endParaRPr lang="en-US" sz="2400" b="0" i="0" u="none" strike="noStrike" dirty="0">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400" u="none" strike="noStrike" dirty="0">
                          <a:effectLst/>
                          <a:latin typeface="+mn-lt"/>
                        </a:rPr>
                        <a:t>Web</a:t>
                      </a:r>
                      <a:endParaRPr lang="en-US" sz="2400" b="0" i="0" u="none" strike="noStrike" dirty="0">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E29B"/>
                    </a:solidFill>
                  </a:tcPr>
                </a:tc>
              </a:tr>
              <a:tr h="746760">
                <a:tc gridSpan="2">
                  <a:txBody>
                    <a:bodyPr/>
                    <a:lstStyle/>
                    <a:p>
                      <a:pPr algn="l" fontAlgn="b"/>
                      <a:r>
                        <a:rPr lang="en-US" sz="2400" u="none" strike="noStrike" dirty="0">
                          <a:effectLst/>
                          <a:latin typeface="+mn-lt"/>
                        </a:rPr>
                        <a:t>Hearing</a:t>
                      </a:r>
                      <a:endParaRPr lang="en-US" sz="2400" b="0" i="0" u="none" strike="noStrike" dirty="0">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noFill/>
                  </a:tcPr>
                </a:tc>
                <a:tc hMerge="1">
                  <a:txBody>
                    <a:bodyPr/>
                    <a:lstStyle/>
                    <a:p>
                      <a:endParaRPr lang="en-US"/>
                    </a:p>
                  </a:txBody>
                  <a:tcPr/>
                </a:tc>
                <a:tc>
                  <a:txBody>
                    <a:bodyPr/>
                    <a:lstStyle/>
                    <a:p>
                      <a:pPr algn="ctr" fontAlgn="b"/>
                      <a:r>
                        <a:rPr lang="en-US" sz="2400" b="0" i="0" u="none" strike="noStrike" dirty="0" smtClean="0">
                          <a:solidFill>
                            <a:srgbClr val="000000"/>
                          </a:solidFill>
                          <a:effectLst/>
                          <a:latin typeface="+mn-lt"/>
                        </a:rPr>
                        <a:t>43</a:t>
                      </a:r>
                      <a:endParaRPr lang="en-US" sz="2400" b="0" i="0" u="none" strike="noStrike" dirty="0">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solidFill>
                      <a:srgbClr val="FBE29B"/>
                    </a:solidFill>
                  </a:tcPr>
                </a:tc>
                <a:tc>
                  <a:txBody>
                    <a:bodyPr/>
                    <a:lstStyle/>
                    <a:p>
                      <a:pPr algn="ctr" fontAlgn="b"/>
                      <a:r>
                        <a:rPr lang="en-US" sz="2400" b="0" i="0" u="none" strike="noStrike">
                          <a:solidFill>
                            <a:srgbClr val="000000"/>
                          </a:solidFill>
                          <a:effectLst/>
                          <a:latin typeface="+mn-lt"/>
                        </a:rPr>
                        <a:t>51</a:t>
                      </a:r>
                    </a:p>
                  </a:txBody>
                  <a:tcPr marL="9525" marR="9525" marT="9525" marB="0" anchor="ctr">
                    <a:lnT w="12700" cap="flat" cmpd="sng" algn="ctr">
                      <a:solidFill>
                        <a:schemeClr val="tx1"/>
                      </a:solidFill>
                      <a:prstDash val="solid"/>
                      <a:round/>
                      <a:headEnd type="none" w="med" len="med"/>
                      <a:tailEnd type="none" w="med" len="med"/>
                    </a:lnT>
                    <a:noFill/>
                  </a:tcPr>
                </a:tc>
                <a:tc>
                  <a:txBody>
                    <a:bodyPr/>
                    <a:lstStyle/>
                    <a:p>
                      <a:pPr algn="ctr" fontAlgn="b"/>
                      <a:r>
                        <a:rPr lang="en-US" sz="2400" b="0" i="0" u="none" strike="noStrike" dirty="0" smtClean="0">
                          <a:solidFill>
                            <a:srgbClr val="000000"/>
                          </a:solidFill>
                          <a:effectLst/>
                          <a:latin typeface="+mn-lt"/>
                        </a:rPr>
                        <a:t>49</a:t>
                      </a:r>
                      <a:endParaRPr lang="en-US" sz="2400" b="0" i="0" u="none" strike="noStrike" dirty="0">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solidFill>
                      <a:srgbClr val="FBE29B"/>
                    </a:solidFill>
                  </a:tcPr>
                </a:tc>
              </a:tr>
              <a:tr h="746760">
                <a:tc gridSpan="2">
                  <a:txBody>
                    <a:bodyPr/>
                    <a:lstStyle/>
                    <a:p>
                      <a:pPr algn="l" fontAlgn="b"/>
                      <a:r>
                        <a:rPr lang="en-US" sz="2400" u="none" strike="noStrike" dirty="0">
                          <a:effectLst/>
                          <a:latin typeface="+mn-lt"/>
                        </a:rPr>
                        <a:t>Vision</a:t>
                      </a:r>
                      <a:endParaRPr lang="en-US" sz="2400" b="0" i="0" u="none" strike="noStrike" dirty="0">
                        <a:solidFill>
                          <a:srgbClr val="000000"/>
                        </a:solidFill>
                        <a:effectLst/>
                        <a:latin typeface="+mn-lt"/>
                      </a:endParaRPr>
                    </a:p>
                  </a:txBody>
                  <a:tcPr marL="9525" marR="9525" marT="9525" marB="0" anchor="ctr">
                    <a:noFill/>
                  </a:tcPr>
                </a:tc>
                <a:tc hMerge="1">
                  <a:txBody>
                    <a:bodyPr/>
                    <a:lstStyle/>
                    <a:p>
                      <a:endParaRPr lang="en-US"/>
                    </a:p>
                  </a:txBody>
                  <a:tcPr/>
                </a:tc>
                <a:tc>
                  <a:txBody>
                    <a:bodyPr/>
                    <a:lstStyle/>
                    <a:p>
                      <a:pPr algn="ctr" fontAlgn="b"/>
                      <a:r>
                        <a:rPr lang="en-US" sz="2400" b="0" i="0" u="none" strike="noStrike" dirty="0" smtClean="0">
                          <a:solidFill>
                            <a:srgbClr val="000000"/>
                          </a:solidFill>
                          <a:effectLst/>
                          <a:latin typeface="+mn-lt"/>
                        </a:rPr>
                        <a:t>30</a:t>
                      </a:r>
                      <a:endParaRPr lang="en-US" sz="2400" b="0" i="0" u="none" strike="noStrike" dirty="0">
                        <a:solidFill>
                          <a:srgbClr val="000000"/>
                        </a:solidFill>
                        <a:effectLst/>
                        <a:latin typeface="+mn-lt"/>
                      </a:endParaRPr>
                    </a:p>
                  </a:txBody>
                  <a:tcPr marL="9525" marR="9525" marT="9525" marB="0" anchor="ctr">
                    <a:solidFill>
                      <a:srgbClr val="FBE29B"/>
                    </a:solidFill>
                  </a:tcPr>
                </a:tc>
                <a:tc>
                  <a:txBody>
                    <a:bodyPr/>
                    <a:lstStyle/>
                    <a:p>
                      <a:pPr algn="ctr" fontAlgn="b"/>
                      <a:r>
                        <a:rPr lang="en-US" sz="2400" b="0" i="0" u="none" strike="noStrike">
                          <a:solidFill>
                            <a:srgbClr val="000000"/>
                          </a:solidFill>
                          <a:effectLst/>
                          <a:latin typeface="+mn-lt"/>
                        </a:rPr>
                        <a:t>40</a:t>
                      </a:r>
                    </a:p>
                  </a:txBody>
                  <a:tcPr marL="9525" marR="9525" marT="9525" marB="0" anchor="ctr">
                    <a:noFill/>
                  </a:tcPr>
                </a:tc>
                <a:tc>
                  <a:txBody>
                    <a:bodyPr/>
                    <a:lstStyle/>
                    <a:p>
                      <a:pPr algn="ctr" fontAlgn="b"/>
                      <a:r>
                        <a:rPr lang="en-US" sz="2400" b="0" i="0" u="none" strike="noStrike" dirty="0" smtClean="0">
                          <a:solidFill>
                            <a:srgbClr val="000000"/>
                          </a:solidFill>
                          <a:effectLst/>
                          <a:latin typeface="+mn-lt"/>
                        </a:rPr>
                        <a:t>47</a:t>
                      </a:r>
                      <a:endParaRPr lang="en-US" sz="2400" b="0" i="0" u="none" strike="noStrike" dirty="0">
                        <a:solidFill>
                          <a:srgbClr val="000000"/>
                        </a:solidFill>
                        <a:effectLst/>
                        <a:latin typeface="+mn-lt"/>
                      </a:endParaRPr>
                    </a:p>
                  </a:txBody>
                  <a:tcPr marL="9525" marR="9525" marT="9525" marB="0" anchor="ctr">
                    <a:solidFill>
                      <a:srgbClr val="FBE29B"/>
                    </a:solidFill>
                  </a:tcPr>
                </a:tc>
              </a:tr>
              <a:tr h="746760">
                <a:tc gridSpan="2">
                  <a:txBody>
                    <a:bodyPr/>
                    <a:lstStyle/>
                    <a:p>
                      <a:pPr algn="l" fontAlgn="b"/>
                      <a:r>
                        <a:rPr lang="en-US" sz="2400" u="none" strike="noStrike" dirty="0">
                          <a:effectLst/>
                          <a:latin typeface="+mn-lt"/>
                        </a:rPr>
                        <a:t>Ambulatory</a:t>
                      </a:r>
                      <a:endParaRPr lang="en-US" sz="2400" b="0" i="0" u="none" strike="noStrike" dirty="0">
                        <a:solidFill>
                          <a:srgbClr val="000000"/>
                        </a:solidFill>
                        <a:effectLst/>
                        <a:latin typeface="+mn-lt"/>
                      </a:endParaRPr>
                    </a:p>
                  </a:txBody>
                  <a:tcPr marL="9525" marR="9525" marT="9525" marB="0" anchor="ctr">
                    <a:noFill/>
                  </a:tcPr>
                </a:tc>
                <a:tc hMerge="1">
                  <a:txBody>
                    <a:bodyPr/>
                    <a:lstStyle/>
                    <a:p>
                      <a:endParaRPr lang="en-US"/>
                    </a:p>
                  </a:txBody>
                  <a:tcPr/>
                </a:tc>
                <a:tc>
                  <a:txBody>
                    <a:bodyPr/>
                    <a:lstStyle/>
                    <a:p>
                      <a:pPr algn="ctr" fontAlgn="b"/>
                      <a:r>
                        <a:rPr lang="en-US" sz="2400" b="0" i="0" u="none" strike="noStrike" dirty="0" smtClean="0">
                          <a:solidFill>
                            <a:srgbClr val="000000"/>
                          </a:solidFill>
                          <a:effectLst/>
                          <a:latin typeface="+mn-lt"/>
                        </a:rPr>
                        <a:t>24</a:t>
                      </a:r>
                      <a:endParaRPr lang="en-US" sz="2400" b="0" i="0" u="none" strike="noStrike" dirty="0">
                        <a:solidFill>
                          <a:srgbClr val="000000"/>
                        </a:solidFill>
                        <a:effectLst/>
                        <a:latin typeface="+mn-lt"/>
                      </a:endParaRPr>
                    </a:p>
                  </a:txBody>
                  <a:tcPr marL="9525" marR="9525" marT="9525" marB="0" anchor="ctr">
                    <a:solidFill>
                      <a:srgbClr val="FBE29B"/>
                    </a:solidFill>
                  </a:tcPr>
                </a:tc>
                <a:tc>
                  <a:txBody>
                    <a:bodyPr/>
                    <a:lstStyle/>
                    <a:p>
                      <a:pPr algn="ctr" fontAlgn="b"/>
                      <a:r>
                        <a:rPr lang="en-US" sz="2400" b="0" i="0" u="none" strike="noStrike">
                          <a:solidFill>
                            <a:srgbClr val="000000"/>
                          </a:solidFill>
                          <a:effectLst/>
                          <a:latin typeface="+mn-lt"/>
                        </a:rPr>
                        <a:t>24</a:t>
                      </a:r>
                    </a:p>
                  </a:txBody>
                  <a:tcPr marL="9525" marR="9525" marT="9525" marB="0" anchor="ctr">
                    <a:noFill/>
                  </a:tcPr>
                </a:tc>
                <a:tc>
                  <a:txBody>
                    <a:bodyPr/>
                    <a:lstStyle/>
                    <a:p>
                      <a:pPr algn="ctr" fontAlgn="b"/>
                      <a:r>
                        <a:rPr lang="en-US" sz="2400" b="0" i="0" u="none" strike="noStrike" dirty="0" smtClean="0">
                          <a:solidFill>
                            <a:srgbClr val="000000"/>
                          </a:solidFill>
                          <a:effectLst/>
                          <a:latin typeface="+mn-lt"/>
                        </a:rPr>
                        <a:t>29</a:t>
                      </a:r>
                      <a:endParaRPr lang="en-US" sz="2400" b="0" i="0" u="none" strike="noStrike" dirty="0">
                        <a:solidFill>
                          <a:srgbClr val="000000"/>
                        </a:solidFill>
                        <a:effectLst/>
                        <a:latin typeface="+mn-lt"/>
                      </a:endParaRPr>
                    </a:p>
                  </a:txBody>
                  <a:tcPr marL="9525" marR="9525" marT="9525" marB="0" anchor="ctr">
                    <a:solidFill>
                      <a:srgbClr val="FBE29B"/>
                    </a:solidFill>
                  </a:tcPr>
                </a:tc>
              </a:tr>
              <a:tr h="746760">
                <a:tc gridSpan="2">
                  <a:txBody>
                    <a:bodyPr/>
                    <a:lstStyle/>
                    <a:p>
                      <a:pPr algn="l" fontAlgn="b"/>
                      <a:r>
                        <a:rPr lang="en-US" sz="2400" u="none" strike="noStrike" dirty="0">
                          <a:effectLst/>
                          <a:latin typeface="+mn-lt"/>
                        </a:rPr>
                        <a:t>Cognitive</a:t>
                      </a:r>
                      <a:endParaRPr lang="en-US" sz="2400" b="0" i="0" u="none" strike="noStrike" dirty="0">
                        <a:solidFill>
                          <a:srgbClr val="000000"/>
                        </a:solidFill>
                        <a:effectLst/>
                        <a:latin typeface="+mn-lt"/>
                      </a:endParaRPr>
                    </a:p>
                  </a:txBody>
                  <a:tcPr marL="9525" marR="9525" marT="9525" marB="0" anchor="ctr">
                    <a:lnB w="127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algn="ctr" fontAlgn="b"/>
                      <a:r>
                        <a:rPr lang="en-US" sz="2400" b="0" i="0" u="none" strike="noStrike" dirty="0" smtClean="0">
                          <a:solidFill>
                            <a:srgbClr val="000000"/>
                          </a:solidFill>
                          <a:effectLst/>
                          <a:latin typeface="+mn-lt"/>
                        </a:rPr>
                        <a:t>27</a:t>
                      </a:r>
                      <a:endParaRPr lang="en-US" sz="2400" b="0" i="0" u="none" strike="noStrike" dirty="0">
                        <a:solidFill>
                          <a:srgbClr val="000000"/>
                        </a:solidFill>
                        <a:effectLst/>
                        <a:latin typeface="+mn-lt"/>
                      </a:endParaRPr>
                    </a:p>
                  </a:txBody>
                  <a:tcPr marL="9525" marR="9525" marT="9525" marB="0" anchor="ctr">
                    <a:lnB w="12700" cap="flat" cmpd="sng" algn="ctr">
                      <a:solidFill>
                        <a:schemeClr val="tx1"/>
                      </a:solidFill>
                      <a:prstDash val="solid"/>
                      <a:round/>
                      <a:headEnd type="none" w="med" len="med"/>
                      <a:tailEnd type="none" w="med" len="med"/>
                    </a:lnB>
                    <a:solidFill>
                      <a:srgbClr val="FBE29B"/>
                    </a:solidFill>
                  </a:tcPr>
                </a:tc>
                <a:tc>
                  <a:txBody>
                    <a:bodyPr/>
                    <a:lstStyle/>
                    <a:p>
                      <a:pPr algn="ctr" fontAlgn="b"/>
                      <a:r>
                        <a:rPr lang="en-US" sz="2400" b="0" i="0" u="none" strike="noStrike">
                          <a:solidFill>
                            <a:srgbClr val="000000"/>
                          </a:solidFill>
                          <a:effectLst/>
                          <a:latin typeface="+mn-lt"/>
                        </a:rPr>
                        <a:t>24</a:t>
                      </a:r>
                    </a:p>
                  </a:txBody>
                  <a:tcPr marL="9525" marR="9525" marT="9525" marB="0" anchor="ctr">
                    <a:lnB w="12700" cap="flat" cmpd="sng" algn="ctr">
                      <a:solidFill>
                        <a:schemeClr val="tx1"/>
                      </a:solidFill>
                      <a:prstDash val="solid"/>
                      <a:round/>
                      <a:headEnd type="none" w="med" len="med"/>
                      <a:tailEnd type="none" w="med" len="med"/>
                    </a:lnB>
                    <a:noFill/>
                  </a:tcPr>
                </a:tc>
                <a:tc>
                  <a:txBody>
                    <a:bodyPr/>
                    <a:lstStyle/>
                    <a:p>
                      <a:pPr algn="ctr" fontAlgn="b"/>
                      <a:r>
                        <a:rPr lang="en-US" sz="2400" b="0" i="0" u="none" strike="noStrike" dirty="0" smtClean="0">
                          <a:solidFill>
                            <a:srgbClr val="000000"/>
                          </a:solidFill>
                          <a:effectLst/>
                          <a:latin typeface="+mn-lt"/>
                        </a:rPr>
                        <a:t>34</a:t>
                      </a:r>
                      <a:endParaRPr lang="en-US" sz="2400" b="0" i="0" u="none" strike="noStrike" dirty="0">
                        <a:solidFill>
                          <a:srgbClr val="000000"/>
                        </a:solidFill>
                        <a:effectLst/>
                        <a:latin typeface="+mn-lt"/>
                      </a:endParaRPr>
                    </a:p>
                  </a:txBody>
                  <a:tcPr marL="9525" marR="9525" marT="9525" marB="0" anchor="ctr">
                    <a:lnB w="12700" cap="flat" cmpd="sng" algn="ctr">
                      <a:solidFill>
                        <a:schemeClr val="tx1"/>
                      </a:solidFill>
                      <a:prstDash val="solid"/>
                      <a:round/>
                      <a:headEnd type="none" w="med" len="med"/>
                      <a:tailEnd type="none" w="med" len="med"/>
                    </a:lnB>
                    <a:solidFill>
                      <a:srgbClr val="FBE29B"/>
                    </a:solidFill>
                  </a:tcPr>
                </a:tc>
              </a:tr>
            </a:tbl>
          </a:graphicData>
        </a:graphic>
      </p:graphicFrame>
    </p:spTree>
    <p:extLst>
      <p:ext uri="{BB962C8B-B14F-4D97-AF65-F5344CB8AC3E}">
        <p14:creationId xmlns:p14="http://schemas.microsoft.com/office/powerpoint/2010/main" val="3803416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14"/>
          <p:cNvSpPr>
            <a:spLocks noChangeArrowheads="1"/>
          </p:cNvSpPr>
          <p:nvPr/>
        </p:nvSpPr>
        <p:spPr bwMode="auto">
          <a:xfrm>
            <a:off x="0" y="0"/>
            <a:ext cx="9144000" cy="6096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125" name="Rectangle 15"/>
          <p:cNvSpPr>
            <a:spLocks noChangeArrowheads="1"/>
          </p:cNvSpPr>
          <p:nvPr/>
        </p:nvSpPr>
        <p:spPr bwMode="auto">
          <a:xfrm rot="-5400000">
            <a:off x="-1790700" y="2095500"/>
            <a:ext cx="3886200" cy="3048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pic>
        <p:nvPicPr>
          <p:cNvPr id="5127"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96300" y="42863"/>
            <a:ext cx="5715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Isosceles Triangle 1"/>
          <p:cNvSpPr/>
          <p:nvPr/>
        </p:nvSpPr>
        <p:spPr>
          <a:xfrm flipV="1">
            <a:off x="0" y="4191000"/>
            <a:ext cx="301625" cy="990600"/>
          </a:xfrm>
          <a:prstGeom prst="triangle">
            <a:avLst>
              <a:gd name="adj" fmla="val 0"/>
            </a:avLst>
          </a:prstGeom>
          <a:solidFill>
            <a:srgbClr val="0000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7" name="Picture 2" descr="http://www.unh.edu/sites/www.unh.edu/files/emblem-only_0.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7286" y="6019800"/>
            <a:ext cx="604314" cy="7334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Chart 7"/>
          <p:cNvGraphicFramePr/>
          <p:nvPr>
            <p:extLst>
              <p:ext uri="{D42A27DB-BD31-4B8C-83A1-F6EECF244321}">
                <p14:modId xmlns:p14="http://schemas.microsoft.com/office/powerpoint/2010/main" val="3824276317"/>
              </p:ext>
            </p:extLst>
          </p:nvPr>
        </p:nvGraphicFramePr>
        <p:xfrm>
          <a:off x="1524000" y="1752600"/>
          <a:ext cx="6096000" cy="4470400"/>
        </p:xfrm>
        <a:graphic>
          <a:graphicData uri="http://schemas.openxmlformats.org/drawingml/2006/chart">
            <c:chart xmlns:c="http://schemas.openxmlformats.org/drawingml/2006/chart" xmlns:r="http://schemas.openxmlformats.org/officeDocument/2006/relationships" r:id="rId5"/>
          </a:graphicData>
        </a:graphic>
      </p:graphicFrame>
      <p:sp>
        <p:nvSpPr>
          <p:cNvPr id="10" name="Text Box 12"/>
          <p:cNvSpPr txBox="1">
            <a:spLocks noChangeArrowheads="1"/>
          </p:cNvSpPr>
          <p:nvPr/>
        </p:nvSpPr>
        <p:spPr bwMode="auto">
          <a:xfrm>
            <a:off x="114717" y="685800"/>
            <a:ext cx="9029283" cy="838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sz="3200" b="1" kern="0" dirty="0" smtClean="0">
                <a:latin typeface="Microsoft Sans Serif" pitchFamily="34" charset="0"/>
              </a:rPr>
              <a:t>Findings: Currently Employed by Disability Type (</a:t>
            </a:r>
            <a:r>
              <a:rPr lang="en-US" sz="3200" b="1" kern="0" dirty="0" smtClean="0">
                <a:latin typeface="Microsoft Sans Serif" pitchFamily="34" charset="0"/>
              </a:rPr>
              <a:t>weighted %)</a:t>
            </a:r>
            <a:endParaRPr lang="en-US" sz="3200" b="1" kern="0" dirty="0" smtClean="0">
              <a:solidFill>
                <a:schemeClr val="tx1"/>
              </a:solidFill>
              <a:latin typeface="Microsoft Sans Serif" pitchFamily="34" charset="0"/>
            </a:endParaRPr>
          </a:p>
        </p:txBody>
      </p:sp>
    </p:spTree>
    <p:extLst>
      <p:ext uri="{BB962C8B-B14F-4D97-AF65-F5344CB8AC3E}">
        <p14:creationId xmlns:p14="http://schemas.microsoft.com/office/powerpoint/2010/main" val="5563916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12"/>
          <p:cNvSpPr txBox="1">
            <a:spLocks noGrp="1" noChangeArrowheads="1"/>
          </p:cNvSpPr>
          <p:nvPr>
            <p:ph type="title"/>
          </p:nvPr>
        </p:nvSpPr>
        <p:spPr bwMode="auto">
          <a:xfrm>
            <a:off x="0" y="838200"/>
            <a:ext cx="91440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200" b="1" dirty="0" smtClean="0">
                <a:latin typeface="Microsoft Sans Serif" pitchFamily="34" charset="0"/>
              </a:rPr>
              <a:t>Findings: </a:t>
            </a:r>
            <a:r>
              <a:rPr lang="en-US" sz="3200" b="1" dirty="0" smtClean="0">
                <a:latin typeface="Microsoft Sans Serif" pitchFamily="34" charset="0"/>
              </a:rPr>
              <a:t>Other Socioeconomic </a:t>
            </a:r>
            <a:r>
              <a:rPr lang="en-US" sz="3200" b="1" dirty="0" smtClean="0">
                <a:latin typeface="Microsoft Sans Serif" pitchFamily="34" charset="0"/>
              </a:rPr>
              <a:t>Factors (</a:t>
            </a:r>
            <a:r>
              <a:rPr lang="en-US" sz="3200" b="1" dirty="0" smtClean="0">
                <a:latin typeface="Microsoft Sans Serif" pitchFamily="34" charset="0"/>
              </a:rPr>
              <a:t>weighted %)</a:t>
            </a:r>
            <a:endParaRPr lang="en-US" sz="3200" b="1" dirty="0" smtClean="0">
              <a:solidFill>
                <a:schemeClr val="tx1"/>
              </a:solidFill>
              <a:latin typeface="Microsoft Sans Serif" pitchFamily="34" charset="0"/>
            </a:endParaRPr>
          </a:p>
        </p:txBody>
      </p:sp>
      <p:sp>
        <p:nvSpPr>
          <p:cNvPr id="5124" name="Rectangle 14"/>
          <p:cNvSpPr>
            <a:spLocks noChangeArrowheads="1"/>
          </p:cNvSpPr>
          <p:nvPr/>
        </p:nvSpPr>
        <p:spPr bwMode="auto">
          <a:xfrm>
            <a:off x="0" y="0"/>
            <a:ext cx="9144000" cy="6096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125" name="Rectangle 15"/>
          <p:cNvSpPr>
            <a:spLocks noChangeArrowheads="1"/>
          </p:cNvSpPr>
          <p:nvPr/>
        </p:nvSpPr>
        <p:spPr bwMode="auto">
          <a:xfrm rot="-5400000">
            <a:off x="-1790700" y="2095500"/>
            <a:ext cx="3886200" cy="3048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pic>
        <p:nvPicPr>
          <p:cNvPr id="5127"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96300" y="42863"/>
            <a:ext cx="5715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Isosceles Triangle 1"/>
          <p:cNvSpPr/>
          <p:nvPr/>
        </p:nvSpPr>
        <p:spPr>
          <a:xfrm flipV="1">
            <a:off x="0" y="4191000"/>
            <a:ext cx="301625" cy="990600"/>
          </a:xfrm>
          <a:prstGeom prst="triangle">
            <a:avLst>
              <a:gd name="adj" fmla="val 0"/>
            </a:avLst>
          </a:prstGeom>
          <a:solidFill>
            <a:srgbClr val="0000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7" name="Picture 2" descr="http://www.unh.edu/sites/www.unh.edu/files/emblem-only_0.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7286" y="6019800"/>
            <a:ext cx="604314" cy="7334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42846773"/>
              </p:ext>
            </p:extLst>
          </p:nvPr>
        </p:nvGraphicFramePr>
        <p:xfrm>
          <a:off x="1752600" y="1930066"/>
          <a:ext cx="5943600" cy="4521868"/>
        </p:xfrm>
        <a:graphic>
          <a:graphicData uri="http://schemas.openxmlformats.org/drawingml/2006/table">
            <a:tbl>
              <a:tblPr>
                <a:tableStyleId>{5C22544A-7EE6-4342-B048-85BDC9FD1C3A}</a:tableStyleId>
              </a:tblPr>
              <a:tblGrid>
                <a:gridCol w="205740"/>
                <a:gridCol w="2446020"/>
                <a:gridCol w="1097280"/>
                <a:gridCol w="1097280"/>
                <a:gridCol w="1097280"/>
              </a:tblGrid>
              <a:tr h="271981">
                <a:tc>
                  <a:txBody>
                    <a:bodyPr/>
                    <a:lstStyle/>
                    <a:p>
                      <a:pPr algn="l" fontAlgn="b"/>
                      <a:endParaRPr lang="en-US" sz="1700" b="0" i="0" u="none" strike="noStrike" dirty="0">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700" b="0" i="0" u="none" strike="noStrike">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700" u="none" strike="noStrike" dirty="0">
                          <a:effectLst/>
                          <a:latin typeface="+mn-lt"/>
                        </a:rPr>
                        <a:t>RDD</a:t>
                      </a:r>
                      <a:endParaRPr lang="en-US" sz="1700" b="0" i="0" u="none" strike="noStrike" dirty="0">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E29B"/>
                    </a:solidFill>
                  </a:tcPr>
                </a:tc>
                <a:tc>
                  <a:txBody>
                    <a:bodyPr/>
                    <a:lstStyle/>
                    <a:p>
                      <a:pPr algn="ctr" fontAlgn="b"/>
                      <a:r>
                        <a:rPr lang="en-US" sz="1700" u="none" strike="noStrike">
                          <a:effectLst/>
                          <a:latin typeface="+mn-lt"/>
                        </a:rPr>
                        <a:t>ACS</a:t>
                      </a:r>
                      <a:endParaRPr lang="en-US" sz="1700" b="0" i="0" u="none" strike="noStrike">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700" u="none" strike="noStrike" dirty="0">
                          <a:effectLst/>
                          <a:latin typeface="+mn-lt"/>
                        </a:rPr>
                        <a:t>Web</a:t>
                      </a:r>
                      <a:endParaRPr lang="en-US" sz="1700" b="0" i="0" u="none" strike="noStrike" dirty="0">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E29B"/>
                    </a:solidFill>
                  </a:tcPr>
                </a:tc>
              </a:tr>
              <a:tr h="271981">
                <a:tc gridSpan="2">
                  <a:txBody>
                    <a:bodyPr/>
                    <a:lstStyle/>
                    <a:p>
                      <a:pPr algn="l" fontAlgn="b"/>
                      <a:r>
                        <a:rPr lang="en-US" sz="1700" u="none" strike="noStrike">
                          <a:effectLst/>
                          <a:latin typeface="+mn-lt"/>
                        </a:rPr>
                        <a:t>Education</a:t>
                      </a:r>
                      <a:endParaRPr lang="en-US" sz="1700" b="0" i="0" u="none" strike="noStrike">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noFill/>
                  </a:tcPr>
                </a:tc>
                <a:tc hMerge="1">
                  <a:txBody>
                    <a:bodyPr/>
                    <a:lstStyle/>
                    <a:p>
                      <a:endParaRPr lang="en-US"/>
                    </a:p>
                  </a:txBody>
                  <a:tcPr/>
                </a:tc>
                <a:tc>
                  <a:txBody>
                    <a:bodyPr/>
                    <a:lstStyle/>
                    <a:p>
                      <a:pPr algn="ctr" fontAlgn="b"/>
                      <a:endParaRPr lang="en-US" sz="1700" b="0" i="0" u="none" strike="noStrike" dirty="0">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solidFill>
                      <a:srgbClr val="FBE29B"/>
                    </a:solidFill>
                  </a:tcPr>
                </a:tc>
                <a:tc>
                  <a:txBody>
                    <a:bodyPr/>
                    <a:lstStyle/>
                    <a:p>
                      <a:pPr algn="ctr" fontAlgn="b"/>
                      <a:endParaRPr lang="en-US" sz="1700" b="0" i="0" u="none" strike="noStrike" dirty="0">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noFill/>
                  </a:tcPr>
                </a:tc>
                <a:tc>
                  <a:txBody>
                    <a:bodyPr/>
                    <a:lstStyle/>
                    <a:p>
                      <a:pPr algn="ctr" fontAlgn="b"/>
                      <a:endParaRPr lang="en-US" sz="1700" b="0" i="0" u="none" strike="noStrike">
                        <a:solidFill>
                          <a:srgbClr val="000000"/>
                        </a:solidFill>
                        <a:effectLst/>
                        <a:latin typeface="+mn-lt"/>
                      </a:endParaRPr>
                    </a:p>
                  </a:txBody>
                  <a:tcPr marL="9525" marR="9525" marT="9525" marB="0" anchor="ctr">
                    <a:lnT w="12700" cap="flat" cmpd="sng" algn="ctr">
                      <a:solidFill>
                        <a:schemeClr val="tx1"/>
                      </a:solidFill>
                      <a:prstDash val="solid"/>
                      <a:round/>
                      <a:headEnd type="none" w="med" len="med"/>
                      <a:tailEnd type="none" w="med" len="med"/>
                    </a:lnT>
                    <a:solidFill>
                      <a:srgbClr val="FBE29B"/>
                    </a:solidFill>
                  </a:tcPr>
                </a:tc>
              </a:tr>
              <a:tr h="320306">
                <a:tc>
                  <a:txBody>
                    <a:bodyPr/>
                    <a:lstStyle/>
                    <a:p>
                      <a:pPr algn="l" fontAlgn="b"/>
                      <a:endParaRPr lang="en-US" sz="1700" b="0" i="0" u="none" strike="noStrike">
                        <a:solidFill>
                          <a:srgbClr val="000000"/>
                        </a:solidFill>
                        <a:effectLst/>
                        <a:latin typeface="+mn-lt"/>
                      </a:endParaRPr>
                    </a:p>
                  </a:txBody>
                  <a:tcPr marL="9525" marR="9525" marT="9525" marB="0" anchor="ctr">
                    <a:noFill/>
                  </a:tcPr>
                </a:tc>
                <a:tc>
                  <a:txBody>
                    <a:bodyPr/>
                    <a:lstStyle/>
                    <a:p>
                      <a:pPr algn="l" fontAlgn="b"/>
                      <a:r>
                        <a:rPr lang="en-US" sz="1700" u="none" strike="noStrike" dirty="0">
                          <a:effectLst/>
                          <a:latin typeface="+mn-lt"/>
                        </a:rPr>
                        <a:t>Less than high school</a:t>
                      </a:r>
                      <a:endParaRPr lang="en-US" sz="1700" b="0" i="0" u="none" strike="noStrike" dirty="0">
                        <a:solidFill>
                          <a:srgbClr val="000000"/>
                        </a:solidFill>
                        <a:effectLst/>
                        <a:latin typeface="+mn-lt"/>
                      </a:endParaRPr>
                    </a:p>
                  </a:txBody>
                  <a:tcPr marL="9525" marR="9525" marT="9525" marB="0" anchor="ctr">
                    <a:noFill/>
                  </a:tcPr>
                </a:tc>
                <a:tc>
                  <a:txBody>
                    <a:bodyPr/>
                    <a:lstStyle/>
                    <a:p>
                      <a:pPr algn="ctr" fontAlgn="b"/>
                      <a:r>
                        <a:rPr lang="en-US" sz="1700" b="0" i="0" u="none" strike="noStrike">
                          <a:solidFill>
                            <a:srgbClr val="000000"/>
                          </a:solidFill>
                          <a:effectLst/>
                          <a:latin typeface="+mn-lt"/>
                        </a:rPr>
                        <a:t>9</a:t>
                      </a:r>
                    </a:p>
                  </a:txBody>
                  <a:tcPr marL="9525" marR="9525" marT="9525" marB="0" anchor="ctr">
                    <a:solidFill>
                      <a:srgbClr val="FBE29B"/>
                    </a:solidFill>
                  </a:tcPr>
                </a:tc>
                <a:tc>
                  <a:txBody>
                    <a:bodyPr/>
                    <a:lstStyle/>
                    <a:p>
                      <a:pPr algn="ctr" fontAlgn="b"/>
                      <a:r>
                        <a:rPr lang="en-US" sz="1700" b="0" i="0" u="none" strike="noStrike">
                          <a:solidFill>
                            <a:srgbClr val="000000"/>
                          </a:solidFill>
                          <a:effectLst/>
                          <a:latin typeface="+mn-lt"/>
                        </a:rPr>
                        <a:t>21</a:t>
                      </a:r>
                    </a:p>
                  </a:txBody>
                  <a:tcPr marL="9525" marR="9525" marT="9525" marB="0" anchor="ctr">
                    <a:noFill/>
                  </a:tcPr>
                </a:tc>
                <a:tc>
                  <a:txBody>
                    <a:bodyPr/>
                    <a:lstStyle/>
                    <a:p>
                      <a:pPr algn="ctr" fontAlgn="b"/>
                      <a:r>
                        <a:rPr lang="en-US" sz="1700" b="0" i="0" u="none" strike="noStrike">
                          <a:solidFill>
                            <a:srgbClr val="000000"/>
                          </a:solidFill>
                          <a:effectLst/>
                          <a:latin typeface="+mn-lt"/>
                        </a:rPr>
                        <a:t>3</a:t>
                      </a:r>
                    </a:p>
                  </a:txBody>
                  <a:tcPr marL="9525" marR="9525" marT="9525" marB="0" anchor="ctr">
                    <a:solidFill>
                      <a:srgbClr val="FBE29B"/>
                    </a:solidFill>
                  </a:tcPr>
                </a:tc>
              </a:tr>
              <a:tr h="271981">
                <a:tc>
                  <a:txBody>
                    <a:bodyPr/>
                    <a:lstStyle/>
                    <a:p>
                      <a:pPr algn="l" fontAlgn="b"/>
                      <a:endParaRPr lang="en-US" sz="1700" b="0" i="0" u="none" strike="noStrike">
                        <a:solidFill>
                          <a:srgbClr val="000000"/>
                        </a:solidFill>
                        <a:effectLst/>
                        <a:latin typeface="+mn-lt"/>
                      </a:endParaRPr>
                    </a:p>
                  </a:txBody>
                  <a:tcPr marL="9525" marR="9525" marT="9525" marB="0" anchor="ctr">
                    <a:noFill/>
                  </a:tcPr>
                </a:tc>
                <a:tc>
                  <a:txBody>
                    <a:bodyPr/>
                    <a:lstStyle/>
                    <a:p>
                      <a:pPr algn="l" fontAlgn="b"/>
                      <a:r>
                        <a:rPr lang="en-US" sz="1700" u="none" strike="noStrike">
                          <a:effectLst/>
                          <a:latin typeface="+mn-lt"/>
                        </a:rPr>
                        <a:t>High school </a:t>
                      </a:r>
                      <a:endParaRPr lang="en-US" sz="1700" b="0" i="0" u="none" strike="noStrike">
                        <a:solidFill>
                          <a:srgbClr val="000000"/>
                        </a:solidFill>
                        <a:effectLst/>
                        <a:latin typeface="+mn-lt"/>
                      </a:endParaRPr>
                    </a:p>
                  </a:txBody>
                  <a:tcPr marL="9525" marR="9525" marT="9525" marB="0" anchor="ctr">
                    <a:noFill/>
                  </a:tcPr>
                </a:tc>
                <a:tc>
                  <a:txBody>
                    <a:bodyPr/>
                    <a:lstStyle/>
                    <a:p>
                      <a:pPr algn="ctr" fontAlgn="b"/>
                      <a:r>
                        <a:rPr lang="en-US" sz="1700" b="0" i="0" u="none" strike="noStrike">
                          <a:solidFill>
                            <a:srgbClr val="000000"/>
                          </a:solidFill>
                          <a:effectLst/>
                          <a:latin typeface="+mn-lt"/>
                        </a:rPr>
                        <a:t>27</a:t>
                      </a:r>
                    </a:p>
                  </a:txBody>
                  <a:tcPr marL="9525" marR="9525" marT="9525" marB="0" anchor="ctr">
                    <a:solidFill>
                      <a:srgbClr val="FBE29B"/>
                    </a:solidFill>
                  </a:tcPr>
                </a:tc>
                <a:tc>
                  <a:txBody>
                    <a:bodyPr/>
                    <a:lstStyle/>
                    <a:p>
                      <a:pPr algn="ctr" fontAlgn="b"/>
                      <a:r>
                        <a:rPr lang="en-US" sz="1700" b="0" i="0" u="none" strike="noStrike">
                          <a:solidFill>
                            <a:srgbClr val="000000"/>
                          </a:solidFill>
                          <a:effectLst/>
                          <a:latin typeface="+mn-lt"/>
                        </a:rPr>
                        <a:t>35</a:t>
                      </a:r>
                    </a:p>
                  </a:txBody>
                  <a:tcPr marL="9525" marR="9525" marT="9525" marB="0" anchor="ctr">
                    <a:noFill/>
                  </a:tcPr>
                </a:tc>
                <a:tc>
                  <a:txBody>
                    <a:bodyPr/>
                    <a:lstStyle/>
                    <a:p>
                      <a:pPr algn="ctr" fontAlgn="b"/>
                      <a:r>
                        <a:rPr lang="en-US" sz="1700" b="0" i="0" u="none" strike="noStrike">
                          <a:solidFill>
                            <a:srgbClr val="000000"/>
                          </a:solidFill>
                          <a:effectLst/>
                          <a:latin typeface="+mn-lt"/>
                        </a:rPr>
                        <a:t>19</a:t>
                      </a:r>
                    </a:p>
                  </a:txBody>
                  <a:tcPr marL="9525" marR="9525" marT="9525" marB="0" anchor="ctr">
                    <a:solidFill>
                      <a:srgbClr val="FBE29B"/>
                    </a:solidFill>
                  </a:tcPr>
                </a:tc>
              </a:tr>
              <a:tr h="271981">
                <a:tc>
                  <a:txBody>
                    <a:bodyPr/>
                    <a:lstStyle/>
                    <a:p>
                      <a:pPr algn="l" fontAlgn="b"/>
                      <a:endParaRPr lang="en-US" sz="1700" b="0" i="0" u="none" strike="noStrike">
                        <a:solidFill>
                          <a:srgbClr val="000000"/>
                        </a:solidFill>
                        <a:effectLst/>
                        <a:latin typeface="+mn-lt"/>
                      </a:endParaRPr>
                    </a:p>
                  </a:txBody>
                  <a:tcPr marL="9525" marR="9525" marT="9525" marB="0" anchor="ctr">
                    <a:noFill/>
                  </a:tcPr>
                </a:tc>
                <a:tc>
                  <a:txBody>
                    <a:bodyPr/>
                    <a:lstStyle/>
                    <a:p>
                      <a:pPr algn="l" fontAlgn="b"/>
                      <a:r>
                        <a:rPr lang="en-US" sz="1700" u="none" strike="noStrike">
                          <a:effectLst/>
                          <a:latin typeface="+mn-lt"/>
                        </a:rPr>
                        <a:t>Technical college</a:t>
                      </a:r>
                      <a:endParaRPr lang="en-US" sz="1700" b="0" i="0" u="none" strike="noStrike">
                        <a:solidFill>
                          <a:srgbClr val="000000"/>
                        </a:solidFill>
                        <a:effectLst/>
                        <a:latin typeface="+mn-lt"/>
                      </a:endParaRPr>
                    </a:p>
                  </a:txBody>
                  <a:tcPr marL="9525" marR="9525" marT="9525" marB="0" anchor="ctr">
                    <a:noFill/>
                  </a:tcPr>
                </a:tc>
                <a:tc>
                  <a:txBody>
                    <a:bodyPr/>
                    <a:lstStyle/>
                    <a:p>
                      <a:pPr algn="ctr" fontAlgn="b"/>
                      <a:r>
                        <a:rPr lang="en-US" sz="1700" b="0" i="0" u="none" strike="noStrike">
                          <a:solidFill>
                            <a:srgbClr val="000000"/>
                          </a:solidFill>
                          <a:effectLst/>
                          <a:latin typeface="+mn-lt"/>
                        </a:rPr>
                        <a:t>6</a:t>
                      </a:r>
                    </a:p>
                  </a:txBody>
                  <a:tcPr marL="9525" marR="9525" marT="9525" marB="0" anchor="ctr">
                    <a:solidFill>
                      <a:srgbClr val="FBE29B"/>
                    </a:solidFill>
                  </a:tcPr>
                </a:tc>
                <a:tc>
                  <a:txBody>
                    <a:bodyPr/>
                    <a:lstStyle/>
                    <a:p>
                      <a:pPr algn="ctr" fontAlgn="b"/>
                      <a:r>
                        <a:rPr lang="en-US" sz="1700" b="0" i="0" u="none" strike="noStrike">
                          <a:solidFill>
                            <a:srgbClr val="000000"/>
                          </a:solidFill>
                          <a:effectLst/>
                          <a:latin typeface="+mn-lt"/>
                        </a:rPr>
                        <a:t>7</a:t>
                      </a:r>
                    </a:p>
                  </a:txBody>
                  <a:tcPr marL="9525" marR="9525" marT="9525" marB="0" anchor="ctr">
                    <a:noFill/>
                  </a:tcPr>
                </a:tc>
                <a:tc>
                  <a:txBody>
                    <a:bodyPr/>
                    <a:lstStyle/>
                    <a:p>
                      <a:pPr algn="ctr" fontAlgn="b"/>
                      <a:r>
                        <a:rPr lang="en-US" sz="1700" b="0" i="0" u="none" strike="noStrike">
                          <a:solidFill>
                            <a:srgbClr val="000000"/>
                          </a:solidFill>
                          <a:effectLst/>
                          <a:latin typeface="+mn-lt"/>
                        </a:rPr>
                        <a:t>7</a:t>
                      </a:r>
                    </a:p>
                  </a:txBody>
                  <a:tcPr marL="9525" marR="9525" marT="9525" marB="0" anchor="ctr">
                    <a:solidFill>
                      <a:srgbClr val="FBE29B"/>
                    </a:solidFill>
                  </a:tcPr>
                </a:tc>
              </a:tr>
              <a:tr h="271981">
                <a:tc>
                  <a:txBody>
                    <a:bodyPr/>
                    <a:lstStyle/>
                    <a:p>
                      <a:pPr algn="l" fontAlgn="b"/>
                      <a:endParaRPr lang="en-US" sz="1700" b="0" i="0" u="none" strike="noStrike">
                        <a:solidFill>
                          <a:srgbClr val="000000"/>
                        </a:solidFill>
                        <a:effectLst/>
                        <a:latin typeface="+mn-lt"/>
                      </a:endParaRPr>
                    </a:p>
                  </a:txBody>
                  <a:tcPr marL="9525" marR="9525" marT="9525" marB="0" anchor="ctr">
                    <a:noFill/>
                  </a:tcPr>
                </a:tc>
                <a:tc>
                  <a:txBody>
                    <a:bodyPr/>
                    <a:lstStyle/>
                    <a:p>
                      <a:pPr algn="l" fontAlgn="b"/>
                      <a:r>
                        <a:rPr lang="en-US" sz="1700" u="none" strike="noStrike">
                          <a:effectLst/>
                          <a:latin typeface="+mn-lt"/>
                        </a:rPr>
                        <a:t>Some college</a:t>
                      </a:r>
                      <a:endParaRPr lang="en-US" sz="1700" b="0" i="0" u="none" strike="noStrike">
                        <a:solidFill>
                          <a:srgbClr val="000000"/>
                        </a:solidFill>
                        <a:effectLst/>
                        <a:latin typeface="+mn-lt"/>
                      </a:endParaRPr>
                    </a:p>
                  </a:txBody>
                  <a:tcPr marL="9525" marR="9525" marT="9525" marB="0" anchor="ctr">
                    <a:noFill/>
                  </a:tcPr>
                </a:tc>
                <a:tc>
                  <a:txBody>
                    <a:bodyPr/>
                    <a:lstStyle/>
                    <a:p>
                      <a:pPr algn="ctr" fontAlgn="b"/>
                      <a:r>
                        <a:rPr lang="en-US" sz="1700" b="0" i="0" u="none" strike="noStrike">
                          <a:solidFill>
                            <a:srgbClr val="000000"/>
                          </a:solidFill>
                          <a:effectLst/>
                          <a:latin typeface="+mn-lt"/>
                        </a:rPr>
                        <a:t>28</a:t>
                      </a:r>
                    </a:p>
                  </a:txBody>
                  <a:tcPr marL="9525" marR="9525" marT="9525" marB="0" anchor="ctr">
                    <a:solidFill>
                      <a:srgbClr val="FBE29B"/>
                    </a:solidFill>
                  </a:tcPr>
                </a:tc>
                <a:tc>
                  <a:txBody>
                    <a:bodyPr/>
                    <a:lstStyle/>
                    <a:p>
                      <a:pPr algn="ctr" fontAlgn="b"/>
                      <a:r>
                        <a:rPr lang="en-US" sz="1700" b="0" i="0" u="none" strike="noStrike">
                          <a:solidFill>
                            <a:srgbClr val="000000"/>
                          </a:solidFill>
                          <a:effectLst/>
                          <a:latin typeface="+mn-lt"/>
                        </a:rPr>
                        <a:t>24</a:t>
                      </a:r>
                    </a:p>
                  </a:txBody>
                  <a:tcPr marL="9525" marR="9525" marT="9525" marB="0" anchor="ctr">
                    <a:noFill/>
                  </a:tcPr>
                </a:tc>
                <a:tc>
                  <a:txBody>
                    <a:bodyPr/>
                    <a:lstStyle/>
                    <a:p>
                      <a:pPr algn="ctr" fontAlgn="b"/>
                      <a:r>
                        <a:rPr lang="en-US" sz="1700" b="0" i="0" u="none" strike="noStrike">
                          <a:solidFill>
                            <a:srgbClr val="000000"/>
                          </a:solidFill>
                          <a:effectLst/>
                          <a:latin typeface="+mn-lt"/>
                        </a:rPr>
                        <a:t>28</a:t>
                      </a:r>
                    </a:p>
                  </a:txBody>
                  <a:tcPr marL="9525" marR="9525" marT="9525" marB="0" anchor="ctr">
                    <a:solidFill>
                      <a:srgbClr val="FBE29B"/>
                    </a:solidFill>
                  </a:tcPr>
                </a:tc>
              </a:tr>
              <a:tr h="271981">
                <a:tc>
                  <a:txBody>
                    <a:bodyPr/>
                    <a:lstStyle/>
                    <a:p>
                      <a:pPr algn="l" fontAlgn="b"/>
                      <a:endParaRPr lang="en-US" sz="1700" b="0" i="0" u="none" strike="noStrike">
                        <a:solidFill>
                          <a:srgbClr val="000000"/>
                        </a:solidFill>
                        <a:effectLst/>
                        <a:latin typeface="+mn-lt"/>
                      </a:endParaRPr>
                    </a:p>
                  </a:txBody>
                  <a:tcPr marL="9525" marR="9525" marT="9525" marB="0" anchor="ctr">
                    <a:noFill/>
                  </a:tcPr>
                </a:tc>
                <a:tc>
                  <a:txBody>
                    <a:bodyPr/>
                    <a:lstStyle/>
                    <a:p>
                      <a:pPr algn="l" fontAlgn="b"/>
                      <a:r>
                        <a:rPr lang="en-US" sz="1700" u="none" strike="noStrike" dirty="0">
                          <a:effectLst/>
                          <a:latin typeface="+mn-lt"/>
                        </a:rPr>
                        <a:t>College grad</a:t>
                      </a:r>
                      <a:endParaRPr lang="en-US" sz="1700" b="0" i="0" u="none" strike="noStrike" dirty="0">
                        <a:solidFill>
                          <a:srgbClr val="000000"/>
                        </a:solidFill>
                        <a:effectLst/>
                        <a:latin typeface="+mn-lt"/>
                      </a:endParaRPr>
                    </a:p>
                  </a:txBody>
                  <a:tcPr marL="9525" marR="9525" marT="9525" marB="0" anchor="ctr">
                    <a:noFill/>
                  </a:tcPr>
                </a:tc>
                <a:tc>
                  <a:txBody>
                    <a:bodyPr/>
                    <a:lstStyle/>
                    <a:p>
                      <a:pPr algn="ctr" fontAlgn="b"/>
                      <a:r>
                        <a:rPr lang="en-US" sz="1700" b="0" i="0" u="none" strike="noStrike">
                          <a:solidFill>
                            <a:srgbClr val="000000"/>
                          </a:solidFill>
                          <a:effectLst/>
                          <a:latin typeface="+mn-lt"/>
                        </a:rPr>
                        <a:t>22</a:t>
                      </a:r>
                    </a:p>
                  </a:txBody>
                  <a:tcPr marL="9525" marR="9525" marT="9525" marB="0" anchor="ctr">
                    <a:solidFill>
                      <a:srgbClr val="FBE29B"/>
                    </a:solidFill>
                  </a:tcPr>
                </a:tc>
                <a:tc>
                  <a:txBody>
                    <a:bodyPr/>
                    <a:lstStyle/>
                    <a:p>
                      <a:pPr algn="ctr" fontAlgn="b"/>
                      <a:r>
                        <a:rPr lang="en-US" sz="1700" b="0" i="0" u="none" strike="noStrike">
                          <a:solidFill>
                            <a:srgbClr val="000000"/>
                          </a:solidFill>
                          <a:effectLst/>
                          <a:latin typeface="+mn-lt"/>
                        </a:rPr>
                        <a:t>9</a:t>
                      </a:r>
                    </a:p>
                  </a:txBody>
                  <a:tcPr marL="9525" marR="9525" marT="9525" marB="0" anchor="ctr">
                    <a:noFill/>
                  </a:tcPr>
                </a:tc>
                <a:tc>
                  <a:txBody>
                    <a:bodyPr/>
                    <a:lstStyle/>
                    <a:p>
                      <a:pPr algn="ctr" fontAlgn="b"/>
                      <a:r>
                        <a:rPr lang="en-US" sz="1700" b="0" i="0" u="none" strike="noStrike">
                          <a:solidFill>
                            <a:srgbClr val="000000"/>
                          </a:solidFill>
                          <a:effectLst/>
                          <a:latin typeface="+mn-lt"/>
                        </a:rPr>
                        <a:t>31</a:t>
                      </a:r>
                    </a:p>
                  </a:txBody>
                  <a:tcPr marL="9525" marR="9525" marT="9525" marB="0" anchor="ctr">
                    <a:solidFill>
                      <a:srgbClr val="FBE29B"/>
                    </a:solidFill>
                  </a:tcPr>
                </a:tc>
              </a:tr>
              <a:tr h="271981">
                <a:tc>
                  <a:txBody>
                    <a:bodyPr/>
                    <a:lstStyle/>
                    <a:p>
                      <a:pPr algn="l" fontAlgn="b"/>
                      <a:endParaRPr lang="en-US" sz="1700" b="0" i="0" u="none" strike="noStrike">
                        <a:solidFill>
                          <a:srgbClr val="000000"/>
                        </a:solidFill>
                        <a:effectLst/>
                        <a:latin typeface="+mn-lt"/>
                      </a:endParaRPr>
                    </a:p>
                  </a:txBody>
                  <a:tcPr marL="9525" marR="9525" marT="9525" marB="0" anchor="ctr">
                    <a:noFill/>
                  </a:tcPr>
                </a:tc>
                <a:tc>
                  <a:txBody>
                    <a:bodyPr/>
                    <a:lstStyle/>
                    <a:p>
                      <a:pPr algn="l" fontAlgn="b"/>
                      <a:r>
                        <a:rPr lang="en-US" sz="1700" u="none" strike="noStrike" dirty="0" smtClean="0">
                          <a:effectLst/>
                          <a:latin typeface="+mn-lt"/>
                        </a:rPr>
                        <a:t>Beyond college</a:t>
                      </a:r>
                      <a:endParaRPr lang="en-US" sz="1700" b="0" i="0" u="none" strike="noStrike" dirty="0">
                        <a:solidFill>
                          <a:srgbClr val="000000"/>
                        </a:solidFill>
                        <a:effectLst/>
                        <a:latin typeface="+mn-lt"/>
                      </a:endParaRPr>
                    </a:p>
                  </a:txBody>
                  <a:tcPr marL="9525" marR="9525" marT="9525" marB="0" anchor="ctr">
                    <a:noFill/>
                  </a:tcPr>
                </a:tc>
                <a:tc>
                  <a:txBody>
                    <a:bodyPr/>
                    <a:lstStyle/>
                    <a:p>
                      <a:pPr algn="ctr" fontAlgn="b"/>
                      <a:r>
                        <a:rPr lang="en-US" sz="1700" b="0" i="0" u="none" strike="noStrike">
                          <a:solidFill>
                            <a:srgbClr val="000000"/>
                          </a:solidFill>
                          <a:effectLst/>
                          <a:latin typeface="+mn-lt"/>
                        </a:rPr>
                        <a:t>9</a:t>
                      </a:r>
                    </a:p>
                  </a:txBody>
                  <a:tcPr marL="9525" marR="9525" marT="9525" marB="0" anchor="ctr">
                    <a:solidFill>
                      <a:srgbClr val="FBE29B"/>
                    </a:solidFill>
                  </a:tcPr>
                </a:tc>
                <a:tc>
                  <a:txBody>
                    <a:bodyPr/>
                    <a:lstStyle/>
                    <a:p>
                      <a:pPr algn="ctr" fontAlgn="b"/>
                      <a:r>
                        <a:rPr lang="en-US" sz="1700" b="0" i="0" u="none" strike="noStrike">
                          <a:solidFill>
                            <a:srgbClr val="000000"/>
                          </a:solidFill>
                          <a:effectLst/>
                          <a:latin typeface="+mn-lt"/>
                        </a:rPr>
                        <a:t>4</a:t>
                      </a:r>
                    </a:p>
                  </a:txBody>
                  <a:tcPr marL="9525" marR="9525" marT="9525" marB="0" anchor="ctr">
                    <a:noFill/>
                  </a:tcPr>
                </a:tc>
                <a:tc>
                  <a:txBody>
                    <a:bodyPr/>
                    <a:lstStyle/>
                    <a:p>
                      <a:pPr algn="ctr" fontAlgn="b"/>
                      <a:r>
                        <a:rPr lang="en-US" sz="1700" b="0" i="0" u="none" strike="noStrike">
                          <a:solidFill>
                            <a:srgbClr val="000000"/>
                          </a:solidFill>
                          <a:effectLst/>
                          <a:latin typeface="+mn-lt"/>
                        </a:rPr>
                        <a:t>12</a:t>
                      </a:r>
                    </a:p>
                  </a:txBody>
                  <a:tcPr marL="9525" marR="9525" marT="9525" marB="0" anchor="ctr">
                    <a:solidFill>
                      <a:srgbClr val="FBE29B"/>
                    </a:solidFill>
                  </a:tcPr>
                </a:tc>
              </a:tr>
              <a:tr h="316495">
                <a:tc gridSpan="2">
                  <a:txBody>
                    <a:bodyPr/>
                    <a:lstStyle/>
                    <a:p>
                      <a:pPr algn="l" fontAlgn="b"/>
                      <a:r>
                        <a:rPr lang="en-US" sz="1700" u="none" strike="noStrike" dirty="0">
                          <a:effectLst/>
                          <a:latin typeface="+mn-lt"/>
                        </a:rPr>
                        <a:t>Annual </a:t>
                      </a:r>
                      <a:r>
                        <a:rPr lang="en-US" sz="1700" u="none" strike="noStrike" dirty="0" smtClean="0">
                          <a:effectLst/>
                          <a:latin typeface="+mn-lt"/>
                        </a:rPr>
                        <a:t>income (HH)</a:t>
                      </a:r>
                      <a:endParaRPr lang="en-US" sz="1700" b="0" i="0" u="none" strike="noStrike" dirty="0">
                        <a:solidFill>
                          <a:srgbClr val="000000"/>
                        </a:solidFill>
                        <a:effectLst/>
                        <a:latin typeface="+mn-lt"/>
                      </a:endParaRPr>
                    </a:p>
                  </a:txBody>
                  <a:tcPr marL="9525" marR="9525" marT="9525" marB="0" anchor="ctr">
                    <a:noFill/>
                  </a:tcPr>
                </a:tc>
                <a:tc hMerge="1">
                  <a:txBody>
                    <a:bodyPr/>
                    <a:lstStyle/>
                    <a:p>
                      <a:endParaRPr lang="en-US"/>
                    </a:p>
                  </a:txBody>
                  <a:tcPr/>
                </a:tc>
                <a:tc>
                  <a:txBody>
                    <a:bodyPr/>
                    <a:lstStyle/>
                    <a:p>
                      <a:pPr algn="ctr" fontAlgn="b"/>
                      <a:endParaRPr lang="en-US" sz="1700" b="0" i="0" u="none" strike="noStrike">
                        <a:solidFill>
                          <a:srgbClr val="000000"/>
                        </a:solidFill>
                        <a:effectLst/>
                        <a:latin typeface="+mn-lt"/>
                      </a:endParaRPr>
                    </a:p>
                  </a:txBody>
                  <a:tcPr marL="9525" marR="9525" marT="9525" marB="0" anchor="ctr">
                    <a:solidFill>
                      <a:srgbClr val="FBE29B"/>
                    </a:solidFill>
                  </a:tcPr>
                </a:tc>
                <a:tc>
                  <a:txBody>
                    <a:bodyPr/>
                    <a:lstStyle/>
                    <a:p>
                      <a:pPr algn="ctr" fontAlgn="b"/>
                      <a:endParaRPr lang="en-US" sz="1700" b="0" i="0" u="none" strike="noStrike">
                        <a:solidFill>
                          <a:srgbClr val="000000"/>
                        </a:solidFill>
                        <a:effectLst/>
                        <a:latin typeface="+mn-lt"/>
                      </a:endParaRPr>
                    </a:p>
                  </a:txBody>
                  <a:tcPr marL="9525" marR="9525" marT="9525" marB="0" anchor="ctr">
                    <a:noFill/>
                  </a:tcPr>
                </a:tc>
                <a:tc>
                  <a:txBody>
                    <a:bodyPr/>
                    <a:lstStyle/>
                    <a:p>
                      <a:pPr algn="ctr" fontAlgn="b"/>
                      <a:endParaRPr lang="en-US" sz="1700" b="0" i="0" u="none" strike="noStrike">
                        <a:solidFill>
                          <a:srgbClr val="000000"/>
                        </a:solidFill>
                        <a:effectLst/>
                        <a:latin typeface="+mn-lt"/>
                      </a:endParaRPr>
                    </a:p>
                  </a:txBody>
                  <a:tcPr marL="9525" marR="9525" marT="9525" marB="0" anchor="ctr">
                    <a:solidFill>
                      <a:srgbClr val="FBE29B"/>
                    </a:solidFill>
                  </a:tcPr>
                </a:tc>
              </a:tr>
              <a:tr h="349314">
                <a:tc>
                  <a:txBody>
                    <a:bodyPr/>
                    <a:lstStyle/>
                    <a:p>
                      <a:pPr algn="l" fontAlgn="b"/>
                      <a:endParaRPr lang="en-US" sz="1700" b="0" i="0" u="none" strike="noStrike">
                        <a:solidFill>
                          <a:srgbClr val="000000"/>
                        </a:solidFill>
                        <a:effectLst/>
                        <a:latin typeface="+mn-lt"/>
                      </a:endParaRPr>
                    </a:p>
                  </a:txBody>
                  <a:tcPr marL="9525" marR="9525" marT="9525" marB="0" anchor="ctr">
                    <a:noFill/>
                  </a:tcPr>
                </a:tc>
                <a:tc>
                  <a:txBody>
                    <a:bodyPr/>
                    <a:lstStyle/>
                    <a:p>
                      <a:pPr algn="l" fontAlgn="b"/>
                      <a:r>
                        <a:rPr lang="en-US" sz="1700" u="none" strike="noStrike">
                          <a:effectLst/>
                          <a:latin typeface="+mn-lt"/>
                        </a:rPr>
                        <a:t>Less than $15,000</a:t>
                      </a:r>
                      <a:endParaRPr lang="en-US" sz="1700" b="0" i="0" u="none" strike="noStrike">
                        <a:solidFill>
                          <a:srgbClr val="000000"/>
                        </a:solidFill>
                        <a:effectLst/>
                        <a:latin typeface="+mn-lt"/>
                      </a:endParaRPr>
                    </a:p>
                  </a:txBody>
                  <a:tcPr marL="9525" marR="9525" marT="9525" marB="0" anchor="ctr">
                    <a:noFill/>
                  </a:tcPr>
                </a:tc>
                <a:tc>
                  <a:txBody>
                    <a:bodyPr/>
                    <a:lstStyle/>
                    <a:p>
                      <a:pPr algn="ctr" fontAlgn="b"/>
                      <a:r>
                        <a:rPr lang="en-US" sz="1700" b="0" i="0" u="none" strike="noStrike">
                          <a:solidFill>
                            <a:srgbClr val="000000"/>
                          </a:solidFill>
                          <a:effectLst/>
                          <a:latin typeface="+mn-lt"/>
                        </a:rPr>
                        <a:t>22</a:t>
                      </a:r>
                    </a:p>
                  </a:txBody>
                  <a:tcPr marL="9525" marR="9525" marT="9525" marB="0" anchor="ctr">
                    <a:solidFill>
                      <a:srgbClr val="FBE29B"/>
                    </a:solidFill>
                  </a:tcPr>
                </a:tc>
                <a:tc>
                  <a:txBody>
                    <a:bodyPr/>
                    <a:lstStyle/>
                    <a:p>
                      <a:pPr algn="ctr" fontAlgn="b"/>
                      <a:r>
                        <a:rPr lang="en-US" sz="1700" b="0" i="0" u="none" strike="noStrike">
                          <a:solidFill>
                            <a:srgbClr val="000000"/>
                          </a:solidFill>
                          <a:effectLst/>
                          <a:latin typeface="+mn-lt"/>
                        </a:rPr>
                        <a:t>17</a:t>
                      </a:r>
                    </a:p>
                  </a:txBody>
                  <a:tcPr marL="9525" marR="9525" marT="9525" marB="0" anchor="ctr">
                    <a:noFill/>
                  </a:tcPr>
                </a:tc>
                <a:tc>
                  <a:txBody>
                    <a:bodyPr/>
                    <a:lstStyle/>
                    <a:p>
                      <a:pPr algn="ctr" fontAlgn="b"/>
                      <a:r>
                        <a:rPr lang="en-US" sz="1700" b="0" i="0" u="none" strike="noStrike">
                          <a:solidFill>
                            <a:srgbClr val="000000"/>
                          </a:solidFill>
                          <a:effectLst/>
                          <a:latin typeface="+mn-lt"/>
                        </a:rPr>
                        <a:t>14</a:t>
                      </a:r>
                    </a:p>
                  </a:txBody>
                  <a:tcPr marL="9525" marR="9525" marT="9525" marB="0" anchor="ctr">
                    <a:solidFill>
                      <a:srgbClr val="FBE29B"/>
                    </a:solidFill>
                  </a:tcPr>
                </a:tc>
              </a:tr>
              <a:tr h="271981">
                <a:tc>
                  <a:txBody>
                    <a:bodyPr/>
                    <a:lstStyle/>
                    <a:p>
                      <a:pPr algn="l" fontAlgn="b"/>
                      <a:endParaRPr lang="en-US" sz="1700" b="0" i="0" u="none" strike="noStrike">
                        <a:solidFill>
                          <a:srgbClr val="000000"/>
                        </a:solidFill>
                        <a:effectLst/>
                        <a:latin typeface="+mn-lt"/>
                      </a:endParaRPr>
                    </a:p>
                  </a:txBody>
                  <a:tcPr marL="9525" marR="9525" marT="9525" marB="0" anchor="ctr">
                    <a:noFill/>
                  </a:tcPr>
                </a:tc>
                <a:tc>
                  <a:txBody>
                    <a:bodyPr/>
                    <a:lstStyle/>
                    <a:p>
                      <a:pPr algn="l" fontAlgn="b"/>
                      <a:r>
                        <a:rPr lang="en-US" sz="1700" u="none" strike="noStrike">
                          <a:effectLst/>
                          <a:latin typeface="+mn-lt"/>
                        </a:rPr>
                        <a:t>$15,000-29,999</a:t>
                      </a:r>
                      <a:endParaRPr lang="en-US" sz="1700" b="0" i="0" u="none" strike="noStrike">
                        <a:solidFill>
                          <a:srgbClr val="000000"/>
                        </a:solidFill>
                        <a:effectLst/>
                        <a:latin typeface="+mn-lt"/>
                      </a:endParaRPr>
                    </a:p>
                  </a:txBody>
                  <a:tcPr marL="9525" marR="9525" marT="9525" marB="0" anchor="ctr">
                    <a:noFill/>
                  </a:tcPr>
                </a:tc>
                <a:tc>
                  <a:txBody>
                    <a:bodyPr/>
                    <a:lstStyle/>
                    <a:p>
                      <a:pPr algn="ctr" fontAlgn="b"/>
                      <a:r>
                        <a:rPr lang="en-US" sz="1700" b="0" i="0" u="none" strike="noStrike">
                          <a:solidFill>
                            <a:srgbClr val="000000"/>
                          </a:solidFill>
                          <a:effectLst/>
                          <a:latin typeface="+mn-lt"/>
                        </a:rPr>
                        <a:t>19</a:t>
                      </a:r>
                    </a:p>
                  </a:txBody>
                  <a:tcPr marL="9525" marR="9525" marT="9525" marB="0" anchor="ctr">
                    <a:solidFill>
                      <a:srgbClr val="FBE29B"/>
                    </a:solidFill>
                  </a:tcPr>
                </a:tc>
                <a:tc>
                  <a:txBody>
                    <a:bodyPr/>
                    <a:lstStyle/>
                    <a:p>
                      <a:pPr algn="ctr" fontAlgn="b"/>
                      <a:r>
                        <a:rPr lang="en-US" sz="1700" b="0" i="0" u="none" strike="noStrike">
                          <a:solidFill>
                            <a:srgbClr val="000000"/>
                          </a:solidFill>
                          <a:effectLst/>
                          <a:latin typeface="+mn-lt"/>
                        </a:rPr>
                        <a:t>17</a:t>
                      </a:r>
                    </a:p>
                  </a:txBody>
                  <a:tcPr marL="9525" marR="9525" marT="9525" marB="0" anchor="ctr">
                    <a:noFill/>
                  </a:tcPr>
                </a:tc>
                <a:tc>
                  <a:txBody>
                    <a:bodyPr/>
                    <a:lstStyle/>
                    <a:p>
                      <a:pPr algn="ctr" fontAlgn="b"/>
                      <a:r>
                        <a:rPr lang="en-US" sz="1700" b="0" i="0" u="none" strike="noStrike">
                          <a:solidFill>
                            <a:srgbClr val="000000"/>
                          </a:solidFill>
                          <a:effectLst/>
                          <a:latin typeface="+mn-lt"/>
                        </a:rPr>
                        <a:t>18</a:t>
                      </a:r>
                    </a:p>
                  </a:txBody>
                  <a:tcPr marL="9525" marR="9525" marT="9525" marB="0" anchor="ctr">
                    <a:solidFill>
                      <a:srgbClr val="FBE29B"/>
                    </a:solidFill>
                  </a:tcPr>
                </a:tc>
              </a:tr>
              <a:tr h="271981">
                <a:tc>
                  <a:txBody>
                    <a:bodyPr/>
                    <a:lstStyle/>
                    <a:p>
                      <a:pPr algn="l" fontAlgn="b"/>
                      <a:endParaRPr lang="en-US" sz="1700" b="0" i="0" u="none" strike="noStrike">
                        <a:solidFill>
                          <a:srgbClr val="000000"/>
                        </a:solidFill>
                        <a:effectLst/>
                        <a:latin typeface="+mn-lt"/>
                      </a:endParaRPr>
                    </a:p>
                  </a:txBody>
                  <a:tcPr marL="9525" marR="9525" marT="9525" marB="0" anchor="ctr">
                    <a:noFill/>
                  </a:tcPr>
                </a:tc>
                <a:tc>
                  <a:txBody>
                    <a:bodyPr/>
                    <a:lstStyle/>
                    <a:p>
                      <a:pPr algn="l" fontAlgn="b"/>
                      <a:r>
                        <a:rPr lang="en-US" sz="1700" u="none" strike="noStrike">
                          <a:effectLst/>
                          <a:latin typeface="+mn-lt"/>
                        </a:rPr>
                        <a:t>$30,000-44,999</a:t>
                      </a:r>
                      <a:endParaRPr lang="en-US" sz="1700" b="0" i="0" u="none" strike="noStrike">
                        <a:solidFill>
                          <a:srgbClr val="000000"/>
                        </a:solidFill>
                        <a:effectLst/>
                        <a:latin typeface="+mn-lt"/>
                      </a:endParaRPr>
                    </a:p>
                  </a:txBody>
                  <a:tcPr marL="9525" marR="9525" marT="9525" marB="0" anchor="ctr">
                    <a:noFill/>
                  </a:tcPr>
                </a:tc>
                <a:tc>
                  <a:txBody>
                    <a:bodyPr/>
                    <a:lstStyle/>
                    <a:p>
                      <a:pPr algn="ctr" fontAlgn="b"/>
                      <a:r>
                        <a:rPr lang="en-US" sz="1700" b="0" i="0" u="none" strike="noStrike">
                          <a:solidFill>
                            <a:srgbClr val="000000"/>
                          </a:solidFill>
                          <a:effectLst/>
                          <a:latin typeface="+mn-lt"/>
                        </a:rPr>
                        <a:t>12</a:t>
                      </a:r>
                    </a:p>
                  </a:txBody>
                  <a:tcPr marL="9525" marR="9525" marT="9525" marB="0" anchor="ctr">
                    <a:solidFill>
                      <a:srgbClr val="FBE29B"/>
                    </a:solidFill>
                  </a:tcPr>
                </a:tc>
                <a:tc>
                  <a:txBody>
                    <a:bodyPr/>
                    <a:lstStyle/>
                    <a:p>
                      <a:pPr algn="ctr" fontAlgn="b"/>
                      <a:r>
                        <a:rPr lang="en-US" sz="1700" b="0" i="0" u="none" strike="noStrike">
                          <a:solidFill>
                            <a:srgbClr val="000000"/>
                          </a:solidFill>
                          <a:effectLst/>
                          <a:latin typeface="+mn-lt"/>
                        </a:rPr>
                        <a:t>14</a:t>
                      </a:r>
                    </a:p>
                  </a:txBody>
                  <a:tcPr marL="9525" marR="9525" marT="9525" marB="0" anchor="ctr">
                    <a:noFill/>
                  </a:tcPr>
                </a:tc>
                <a:tc>
                  <a:txBody>
                    <a:bodyPr/>
                    <a:lstStyle/>
                    <a:p>
                      <a:pPr algn="ctr" fontAlgn="b"/>
                      <a:r>
                        <a:rPr lang="en-US" sz="1700" b="0" i="0" u="none" strike="noStrike">
                          <a:solidFill>
                            <a:srgbClr val="000000"/>
                          </a:solidFill>
                          <a:effectLst/>
                          <a:latin typeface="+mn-lt"/>
                        </a:rPr>
                        <a:t>15</a:t>
                      </a:r>
                    </a:p>
                  </a:txBody>
                  <a:tcPr marL="9525" marR="9525" marT="9525" marB="0" anchor="ctr">
                    <a:solidFill>
                      <a:srgbClr val="FBE29B"/>
                    </a:solidFill>
                  </a:tcPr>
                </a:tc>
              </a:tr>
              <a:tr h="271981">
                <a:tc>
                  <a:txBody>
                    <a:bodyPr/>
                    <a:lstStyle/>
                    <a:p>
                      <a:pPr algn="l" fontAlgn="b"/>
                      <a:endParaRPr lang="en-US" sz="1700" b="0" i="0" u="none" strike="noStrike">
                        <a:solidFill>
                          <a:srgbClr val="000000"/>
                        </a:solidFill>
                        <a:effectLst/>
                        <a:latin typeface="+mn-lt"/>
                      </a:endParaRPr>
                    </a:p>
                  </a:txBody>
                  <a:tcPr marL="9525" marR="9525" marT="9525" marB="0" anchor="ctr">
                    <a:noFill/>
                  </a:tcPr>
                </a:tc>
                <a:tc>
                  <a:txBody>
                    <a:bodyPr/>
                    <a:lstStyle/>
                    <a:p>
                      <a:pPr algn="l" fontAlgn="b"/>
                      <a:r>
                        <a:rPr lang="en-US" sz="1700" u="none" strike="noStrike">
                          <a:effectLst/>
                          <a:latin typeface="+mn-lt"/>
                        </a:rPr>
                        <a:t>$45,000-59,999</a:t>
                      </a:r>
                      <a:endParaRPr lang="en-US" sz="1700" b="0" i="0" u="none" strike="noStrike">
                        <a:solidFill>
                          <a:srgbClr val="000000"/>
                        </a:solidFill>
                        <a:effectLst/>
                        <a:latin typeface="+mn-lt"/>
                      </a:endParaRPr>
                    </a:p>
                  </a:txBody>
                  <a:tcPr marL="9525" marR="9525" marT="9525" marB="0" anchor="ctr">
                    <a:noFill/>
                  </a:tcPr>
                </a:tc>
                <a:tc>
                  <a:txBody>
                    <a:bodyPr/>
                    <a:lstStyle/>
                    <a:p>
                      <a:pPr algn="ctr" fontAlgn="b"/>
                      <a:r>
                        <a:rPr lang="en-US" sz="1700" b="0" i="0" u="none" strike="noStrike">
                          <a:solidFill>
                            <a:srgbClr val="000000"/>
                          </a:solidFill>
                          <a:effectLst/>
                          <a:latin typeface="+mn-lt"/>
                        </a:rPr>
                        <a:t>12</a:t>
                      </a:r>
                    </a:p>
                  </a:txBody>
                  <a:tcPr marL="9525" marR="9525" marT="9525" marB="0" anchor="ctr">
                    <a:solidFill>
                      <a:srgbClr val="FBE29B"/>
                    </a:solidFill>
                  </a:tcPr>
                </a:tc>
                <a:tc>
                  <a:txBody>
                    <a:bodyPr/>
                    <a:lstStyle/>
                    <a:p>
                      <a:pPr algn="ctr" fontAlgn="b"/>
                      <a:r>
                        <a:rPr lang="en-US" sz="1700" b="0" i="0" u="none" strike="noStrike">
                          <a:solidFill>
                            <a:srgbClr val="000000"/>
                          </a:solidFill>
                          <a:effectLst/>
                          <a:latin typeface="+mn-lt"/>
                        </a:rPr>
                        <a:t>11</a:t>
                      </a:r>
                    </a:p>
                  </a:txBody>
                  <a:tcPr marL="9525" marR="9525" marT="9525" marB="0" anchor="ctr">
                    <a:noFill/>
                  </a:tcPr>
                </a:tc>
                <a:tc>
                  <a:txBody>
                    <a:bodyPr/>
                    <a:lstStyle/>
                    <a:p>
                      <a:pPr algn="ctr" fontAlgn="b"/>
                      <a:r>
                        <a:rPr lang="en-US" sz="1700" b="0" i="0" u="none" strike="noStrike">
                          <a:solidFill>
                            <a:srgbClr val="000000"/>
                          </a:solidFill>
                          <a:effectLst/>
                          <a:latin typeface="+mn-lt"/>
                        </a:rPr>
                        <a:t>13</a:t>
                      </a:r>
                    </a:p>
                  </a:txBody>
                  <a:tcPr marL="9525" marR="9525" marT="9525" marB="0" anchor="ctr">
                    <a:solidFill>
                      <a:srgbClr val="FBE29B"/>
                    </a:solidFill>
                  </a:tcPr>
                </a:tc>
              </a:tr>
              <a:tr h="271981">
                <a:tc>
                  <a:txBody>
                    <a:bodyPr/>
                    <a:lstStyle/>
                    <a:p>
                      <a:pPr algn="l" fontAlgn="b"/>
                      <a:endParaRPr lang="en-US" sz="1700" b="0" i="0" u="none" strike="noStrike">
                        <a:solidFill>
                          <a:srgbClr val="000000"/>
                        </a:solidFill>
                        <a:effectLst/>
                        <a:latin typeface="+mn-lt"/>
                      </a:endParaRPr>
                    </a:p>
                  </a:txBody>
                  <a:tcPr marL="9525" marR="9525" marT="9525" marB="0" anchor="ctr">
                    <a:noFill/>
                  </a:tcPr>
                </a:tc>
                <a:tc>
                  <a:txBody>
                    <a:bodyPr/>
                    <a:lstStyle/>
                    <a:p>
                      <a:pPr algn="l" fontAlgn="b"/>
                      <a:r>
                        <a:rPr lang="en-US" sz="1700" u="none" strike="noStrike">
                          <a:effectLst/>
                          <a:latin typeface="+mn-lt"/>
                        </a:rPr>
                        <a:t>$60,000-$74,999</a:t>
                      </a:r>
                      <a:endParaRPr lang="en-US" sz="1700" b="0" i="0" u="none" strike="noStrike">
                        <a:solidFill>
                          <a:srgbClr val="000000"/>
                        </a:solidFill>
                        <a:effectLst/>
                        <a:latin typeface="+mn-lt"/>
                      </a:endParaRPr>
                    </a:p>
                  </a:txBody>
                  <a:tcPr marL="9525" marR="9525" marT="9525" marB="0" anchor="ctr">
                    <a:noFill/>
                  </a:tcPr>
                </a:tc>
                <a:tc>
                  <a:txBody>
                    <a:bodyPr/>
                    <a:lstStyle/>
                    <a:p>
                      <a:pPr algn="ctr" fontAlgn="b"/>
                      <a:r>
                        <a:rPr lang="en-US" sz="1700" b="0" i="0" u="none" strike="noStrike">
                          <a:solidFill>
                            <a:srgbClr val="000000"/>
                          </a:solidFill>
                          <a:effectLst/>
                          <a:latin typeface="+mn-lt"/>
                        </a:rPr>
                        <a:t>10</a:t>
                      </a:r>
                    </a:p>
                  </a:txBody>
                  <a:tcPr marL="9525" marR="9525" marT="9525" marB="0" anchor="ctr">
                    <a:solidFill>
                      <a:srgbClr val="FBE29B"/>
                    </a:solidFill>
                  </a:tcPr>
                </a:tc>
                <a:tc>
                  <a:txBody>
                    <a:bodyPr/>
                    <a:lstStyle/>
                    <a:p>
                      <a:pPr algn="ctr" fontAlgn="b"/>
                      <a:r>
                        <a:rPr lang="en-US" sz="1700" b="0" i="0" u="none" strike="noStrike">
                          <a:solidFill>
                            <a:srgbClr val="000000"/>
                          </a:solidFill>
                          <a:effectLst/>
                          <a:latin typeface="+mn-lt"/>
                        </a:rPr>
                        <a:t>9</a:t>
                      </a:r>
                    </a:p>
                  </a:txBody>
                  <a:tcPr marL="9525" marR="9525" marT="9525" marB="0" anchor="ctr">
                    <a:noFill/>
                  </a:tcPr>
                </a:tc>
                <a:tc>
                  <a:txBody>
                    <a:bodyPr/>
                    <a:lstStyle/>
                    <a:p>
                      <a:pPr algn="ctr" fontAlgn="b"/>
                      <a:r>
                        <a:rPr lang="en-US" sz="1700" b="0" i="0" u="none" strike="noStrike">
                          <a:solidFill>
                            <a:srgbClr val="000000"/>
                          </a:solidFill>
                          <a:effectLst/>
                          <a:latin typeface="+mn-lt"/>
                        </a:rPr>
                        <a:t>11</a:t>
                      </a:r>
                    </a:p>
                  </a:txBody>
                  <a:tcPr marL="9525" marR="9525" marT="9525" marB="0" anchor="ctr">
                    <a:solidFill>
                      <a:srgbClr val="FBE29B"/>
                    </a:solidFill>
                  </a:tcPr>
                </a:tc>
              </a:tr>
              <a:tr h="271981">
                <a:tc>
                  <a:txBody>
                    <a:bodyPr/>
                    <a:lstStyle/>
                    <a:p>
                      <a:pPr algn="l" fontAlgn="b"/>
                      <a:endParaRPr lang="en-US" sz="1700" b="0" i="0" u="none" strike="noStrike">
                        <a:solidFill>
                          <a:srgbClr val="000000"/>
                        </a:solidFill>
                        <a:effectLst/>
                        <a:latin typeface="+mn-lt"/>
                      </a:endParaRPr>
                    </a:p>
                  </a:txBody>
                  <a:tcPr marL="9525" marR="9525" marT="9525" marB="0" anchor="ctr">
                    <a:noFill/>
                  </a:tcPr>
                </a:tc>
                <a:tc>
                  <a:txBody>
                    <a:bodyPr/>
                    <a:lstStyle/>
                    <a:p>
                      <a:pPr algn="l" fontAlgn="b"/>
                      <a:r>
                        <a:rPr lang="en-US" sz="1700" u="none" strike="noStrike">
                          <a:effectLst/>
                          <a:latin typeface="+mn-lt"/>
                        </a:rPr>
                        <a:t>$75,000-99,999</a:t>
                      </a:r>
                      <a:endParaRPr lang="en-US" sz="1700" b="0" i="0" u="none" strike="noStrike">
                        <a:solidFill>
                          <a:srgbClr val="000000"/>
                        </a:solidFill>
                        <a:effectLst/>
                        <a:latin typeface="+mn-lt"/>
                      </a:endParaRPr>
                    </a:p>
                  </a:txBody>
                  <a:tcPr marL="9525" marR="9525" marT="9525" marB="0" anchor="ctr">
                    <a:noFill/>
                  </a:tcPr>
                </a:tc>
                <a:tc>
                  <a:txBody>
                    <a:bodyPr/>
                    <a:lstStyle/>
                    <a:p>
                      <a:pPr algn="ctr" fontAlgn="b"/>
                      <a:r>
                        <a:rPr lang="en-US" sz="1700" b="0" i="0" u="none" strike="noStrike">
                          <a:solidFill>
                            <a:srgbClr val="000000"/>
                          </a:solidFill>
                          <a:effectLst/>
                          <a:latin typeface="+mn-lt"/>
                        </a:rPr>
                        <a:t>9</a:t>
                      </a:r>
                    </a:p>
                  </a:txBody>
                  <a:tcPr marL="9525" marR="9525" marT="9525" marB="0" anchor="ctr">
                    <a:solidFill>
                      <a:srgbClr val="FBE29B"/>
                    </a:solidFill>
                  </a:tcPr>
                </a:tc>
                <a:tc>
                  <a:txBody>
                    <a:bodyPr/>
                    <a:lstStyle/>
                    <a:p>
                      <a:pPr algn="ctr" fontAlgn="b"/>
                      <a:r>
                        <a:rPr lang="en-US" sz="1700" b="0" i="0" u="none" strike="noStrike">
                          <a:solidFill>
                            <a:srgbClr val="000000"/>
                          </a:solidFill>
                          <a:effectLst/>
                          <a:latin typeface="+mn-lt"/>
                        </a:rPr>
                        <a:t>10</a:t>
                      </a:r>
                    </a:p>
                  </a:txBody>
                  <a:tcPr marL="9525" marR="9525" marT="9525" marB="0" anchor="ctr">
                    <a:noFill/>
                  </a:tcPr>
                </a:tc>
                <a:tc>
                  <a:txBody>
                    <a:bodyPr/>
                    <a:lstStyle/>
                    <a:p>
                      <a:pPr algn="ctr" fontAlgn="b"/>
                      <a:r>
                        <a:rPr lang="en-US" sz="1700" b="0" i="0" u="none" strike="noStrike">
                          <a:solidFill>
                            <a:srgbClr val="000000"/>
                          </a:solidFill>
                          <a:effectLst/>
                          <a:latin typeface="+mn-lt"/>
                        </a:rPr>
                        <a:t>13</a:t>
                      </a:r>
                    </a:p>
                  </a:txBody>
                  <a:tcPr marL="9525" marR="9525" marT="9525" marB="0" anchor="ctr">
                    <a:solidFill>
                      <a:srgbClr val="FBE29B"/>
                    </a:solidFill>
                  </a:tcPr>
                </a:tc>
              </a:tr>
              <a:tr h="271981">
                <a:tc>
                  <a:txBody>
                    <a:bodyPr/>
                    <a:lstStyle/>
                    <a:p>
                      <a:pPr algn="l" fontAlgn="b"/>
                      <a:endParaRPr lang="en-US" sz="1700" b="0" i="0" u="none" strike="noStrike">
                        <a:solidFill>
                          <a:srgbClr val="000000"/>
                        </a:solidFill>
                        <a:effectLst/>
                        <a:latin typeface="+mn-lt"/>
                      </a:endParaRPr>
                    </a:p>
                  </a:txBody>
                  <a:tcPr marL="9525" marR="9525" marT="9525" marB="0" anchor="ctr">
                    <a:lnB w="12700" cap="flat" cmpd="sng" algn="ctr">
                      <a:solidFill>
                        <a:schemeClr val="tx1"/>
                      </a:solidFill>
                      <a:prstDash val="solid"/>
                      <a:round/>
                      <a:headEnd type="none" w="med" len="med"/>
                      <a:tailEnd type="none" w="med" len="med"/>
                    </a:lnB>
                    <a:noFill/>
                  </a:tcPr>
                </a:tc>
                <a:tc>
                  <a:txBody>
                    <a:bodyPr/>
                    <a:lstStyle/>
                    <a:p>
                      <a:pPr algn="l" fontAlgn="b"/>
                      <a:r>
                        <a:rPr lang="en-US" sz="1700" u="none" strike="noStrike">
                          <a:effectLst/>
                          <a:latin typeface="+mn-lt"/>
                        </a:rPr>
                        <a:t>$100,000 and up</a:t>
                      </a:r>
                      <a:endParaRPr lang="en-US" sz="1700" b="0" i="0" u="none" strike="noStrike">
                        <a:solidFill>
                          <a:srgbClr val="000000"/>
                        </a:solidFill>
                        <a:effectLst/>
                        <a:latin typeface="+mn-lt"/>
                      </a:endParaRPr>
                    </a:p>
                  </a:txBody>
                  <a:tcPr marL="9525" marR="9525" marT="9525" marB="0" anchor="ctr">
                    <a:lnB w="12700" cap="flat" cmpd="sng" algn="ctr">
                      <a:solidFill>
                        <a:schemeClr val="tx1"/>
                      </a:solidFill>
                      <a:prstDash val="solid"/>
                      <a:round/>
                      <a:headEnd type="none" w="med" len="med"/>
                      <a:tailEnd type="none" w="med" len="med"/>
                    </a:lnB>
                    <a:noFill/>
                  </a:tcPr>
                </a:tc>
                <a:tc>
                  <a:txBody>
                    <a:bodyPr/>
                    <a:lstStyle/>
                    <a:p>
                      <a:pPr algn="ctr" fontAlgn="b"/>
                      <a:r>
                        <a:rPr lang="en-US" sz="1700" b="0" i="0" u="none" strike="noStrike">
                          <a:solidFill>
                            <a:srgbClr val="000000"/>
                          </a:solidFill>
                          <a:effectLst/>
                          <a:latin typeface="+mn-lt"/>
                        </a:rPr>
                        <a:t>16</a:t>
                      </a:r>
                    </a:p>
                  </a:txBody>
                  <a:tcPr marL="9525" marR="9525" marT="9525" marB="0" anchor="ctr">
                    <a:lnB w="12700" cap="flat" cmpd="sng" algn="ctr">
                      <a:solidFill>
                        <a:schemeClr val="tx1"/>
                      </a:solidFill>
                      <a:prstDash val="solid"/>
                      <a:round/>
                      <a:headEnd type="none" w="med" len="med"/>
                      <a:tailEnd type="none" w="med" len="med"/>
                    </a:lnB>
                    <a:solidFill>
                      <a:srgbClr val="FBE29B"/>
                    </a:solidFill>
                  </a:tcPr>
                </a:tc>
                <a:tc>
                  <a:txBody>
                    <a:bodyPr/>
                    <a:lstStyle/>
                    <a:p>
                      <a:pPr algn="ctr" fontAlgn="b"/>
                      <a:r>
                        <a:rPr lang="en-US" sz="1700" b="0" i="0" u="none" strike="noStrike">
                          <a:solidFill>
                            <a:srgbClr val="000000"/>
                          </a:solidFill>
                          <a:effectLst/>
                          <a:latin typeface="+mn-lt"/>
                        </a:rPr>
                        <a:t>22</a:t>
                      </a:r>
                    </a:p>
                  </a:txBody>
                  <a:tcPr marL="9525" marR="9525" marT="9525" marB="0" anchor="ctr">
                    <a:lnB w="12700" cap="flat" cmpd="sng" algn="ctr">
                      <a:solidFill>
                        <a:schemeClr val="tx1"/>
                      </a:solidFill>
                      <a:prstDash val="solid"/>
                      <a:round/>
                      <a:headEnd type="none" w="med" len="med"/>
                      <a:tailEnd type="none" w="med" len="med"/>
                    </a:lnB>
                    <a:noFill/>
                  </a:tcPr>
                </a:tc>
                <a:tc>
                  <a:txBody>
                    <a:bodyPr/>
                    <a:lstStyle/>
                    <a:p>
                      <a:pPr algn="ctr" fontAlgn="b"/>
                      <a:r>
                        <a:rPr lang="en-US" sz="1700" b="0" i="0" u="none" strike="noStrike" dirty="0">
                          <a:solidFill>
                            <a:srgbClr val="000000"/>
                          </a:solidFill>
                          <a:effectLst/>
                          <a:latin typeface="+mn-lt"/>
                        </a:rPr>
                        <a:t>16</a:t>
                      </a:r>
                    </a:p>
                  </a:txBody>
                  <a:tcPr marL="9525" marR="9525" marT="9525" marB="0" anchor="ctr">
                    <a:lnB w="12700" cap="flat" cmpd="sng" algn="ctr">
                      <a:solidFill>
                        <a:schemeClr val="tx1"/>
                      </a:solidFill>
                      <a:prstDash val="solid"/>
                      <a:round/>
                      <a:headEnd type="none" w="med" len="med"/>
                      <a:tailEnd type="none" w="med" len="med"/>
                    </a:lnB>
                    <a:solidFill>
                      <a:srgbClr val="FBE29B"/>
                    </a:solidFill>
                  </a:tcPr>
                </a:tc>
              </a:tr>
            </a:tbl>
          </a:graphicData>
        </a:graphic>
      </p:graphicFrame>
    </p:spTree>
    <p:extLst>
      <p:ext uri="{BB962C8B-B14F-4D97-AF65-F5344CB8AC3E}">
        <p14:creationId xmlns:p14="http://schemas.microsoft.com/office/powerpoint/2010/main" val="25063000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12"/>
          <p:cNvSpPr txBox="1">
            <a:spLocks noGrp="1" noChangeArrowheads="1"/>
          </p:cNvSpPr>
          <p:nvPr>
            <p:ph type="title"/>
          </p:nvPr>
        </p:nvSpPr>
        <p:spPr bwMode="auto">
          <a:xfrm>
            <a:off x="0" y="689811"/>
            <a:ext cx="91440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200" b="1" dirty="0" smtClean="0">
                <a:latin typeface="Microsoft Sans Serif" pitchFamily="34" charset="0"/>
              </a:rPr>
              <a:t>Findings: Education (</a:t>
            </a:r>
            <a:r>
              <a:rPr lang="en-US" sz="3200" b="1" dirty="0" smtClean="0">
                <a:latin typeface="Microsoft Sans Serif" pitchFamily="34" charset="0"/>
              </a:rPr>
              <a:t>weighted %)</a:t>
            </a:r>
            <a:endParaRPr lang="en-US" sz="3200" b="1" dirty="0" smtClean="0">
              <a:solidFill>
                <a:schemeClr val="tx1"/>
              </a:solidFill>
              <a:latin typeface="Microsoft Sans Serif" pitchFamily="34" charset="0"/>
            </a:endParaRPr>
          </a:p>
        </p:txBody>
      </p:sp>
      <p:sp>
        <p:nvSpPr>
          <p:cNvPr id="5124" name="Rectangle 14"/>
          <p:cNvSpPr>
            <a:spLocks noChangeArrowheads="1"/>
          </p:cNvSpPr>
          <p:nvPr/>
        </p:nvSpPr>
        <p:spPr bwMode="auto">
          <a:xfrm>
            <a:off x="0" y="0"/>
            <a:ext cx="9144000" cy="6096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125" name="Rectangle 15"/>
          <p:cNvSpPr>
            <a:spLocks noChangeArrowheads="1"/>
          </p:cNvSpPr>
          <p:nvPr/>
        </p:nvSpPr>
        <p:spPr bwMode="auto">
          <a:xfrm rot="-5400000">
            <a:off x="-1790700" y="2095500"/>
            <a:ext cx="3886200" cy="3048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pic>
        <p:nvPicPr>
          <p:cNvPr id="5127"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96300" y="42863"/>
            <a:ext cx="5715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Isosceles Triangle 1"/>
          <p:cNvSpPr/>
          <p:nvPr/>
        </p:nvSpPr>
        <p:spPr>
          <a:xfrm flipV="1">
            <a:off x="0" y="4191000"/>
            <a:ext cx="301625" cy="990600"/>
          </a:xfrm>
          <a:prstGeom prst="triangle">
            <a:avLst>
              <a:gd name="adj" fmla="val 0"/>
            </a:avLst>
          </a:prstGeom>
          <a:solidFill>
            <a:srgbClr val="0000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7" name="Picture 2" descr="http://www.unh.edu/sites/www.unh.edu/files/emblem-only_0.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7286" y="6019800"/>
            <a:ext cx="604314" cy="7334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Chart 7"/>
          <p:cNvGraphicFramePr/>
          <p:nvPr>
            <p:extLst>
              <p:ext uri="{D42A27DB-BD31-4B8C-83A1-F6EECF244321}">
                <p14:modId xmlns:p14="http://schemas.microsoft.com/office/powerpoint/2010/main" val="1647886966"/>
              </p:ext>
            </p:extLst>
          </p:nvPr>
        </p:nvGraphicFramePr>
        <p:xfrm>
          <a:off x="1524000" y="1397000"/>
          <a:ext cx="6400800" cy="4751137"/>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5132848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12"/>
          <p:cNvSpPr txBox="1">
            <a:spLocks noGrp="1" noChangeArrowheads="1"/>
          </p:cNvSpPr>
          <p:nvPr>
            <p:ph type="title"/>
          </p:nvPr>
        </p:nvSpPr>
        <p:spPr bwMode="auto">
          <a:xfrm>
            <a:off x="0" y="689811"/>
            <a:ext cx="91440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200" b="1" dirty="0" smtClean="0">
                <a:latin typeface="Microsoft Sans Serif" pitchFamily="34" charset="0"/>
              </a:rPr>
              <a:t>Findings: </a:t>
            </a:r>
            <a:r>
              <a:rPr lang="en-US" sz="3200" b="1" dirty="0" smtClean="0">
                <a:latin typeface="Microsoft Sans Serif" pitchFamily="34" charset="0"/>
              </a:rPr>
              <a:t>Income </a:t>
            </a:r>
            <a:r>
              <a:rPr lang="en-US" sz="3200" b="1" dirty="0" smtClean="0">
                <a:latin typeface="Microsoft Sans Serif" pitchFamily="34" charset="0"/>
              </a:rPr>
              <a:t>(</a:t>
            </a:r>
            <a:r>
              <a:rPr lang="en-US" sz="3200" b="1" dirty="0" smtClean="0">
                <a:latin typeface="Microsoft Sans Serif" pitchFamily="34" charset="0"/>
              </a:rPr>
              <a:t>weighted %)</a:t>
            </a:r>
            <a:endParaRPr lang="en-US" sz="3200" b="1" dirty="0" smtClean="0">
              <a:solidFill>
                <a:schemeClr val="tx1"/>
              </a:solidFill>
              <a:latin typeface="Microsoft Sans Serif" pitchFamily="34" charset="0"/>
            </a:endParaRPr>
          </a:p>
        </p:txBody>
      </p:sp>
      <p:sp>
        <p:nvSpPr>
          <p:cNvPr id="5124" name="Rectangle 14"/>
          <p:cNvSpPr>
            <a:spLocks noChangeArrowheads="1"/>
          </p:cNvSpPr>
          <p:nvPr/>
        </p:nvSpPr>
        <p:spPr bwMode="auto">
          <a:xfrm>
            <a:off x="0" y="0"/>
            <a:ext cx="9144000" cy="6096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125" name="Rectangle 15"/>
          <p:cNvSpPr>
            <a:spLocks noChangeArrowheads="1"/>
          </p:cNvSpPr>
          <p:nvPr/>
        </p:nvSpPr>
        <p:spPr bwMode="auto">
          <a:xfrm rot="-5400000">
            <a:off x="-1790700" y="2095500"/>
            <a:ext cx="3886200" cy="3048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pic>
        <p:nvPicPr>
          <p:cNvPr id="5127"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96300" y="42863"/>
            <a:ext cx="5715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Isosceles Triangle 1"/>
          <p:cNvSpPr/>
          <p:nvPr/>
        </p:nvSpPr>
        <p:spPr>
          <a:xfrm flipV="1">
            <a:off x="0" y="4191000"/>
            <a:ext cx="301625" cy="990600"/>
          </a:xfrm>
          <a:prstGeom prst="triangle">
            <a:avLst>
              <a:gd name="adj" fmla="val 0"/>
            </a:avLst>
          </a:prstGeom>
          <a:solidFill>
            <a:srgbClr val="0000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7" name="Picture 2" descr="http://www.unh.edu/sites/www.unh.edu/files/emblem-only_0.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7286" y="6019800"/>
            <a:ext cx="604314" cy="7334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Chart 7"/>
          <p:cNvGraphicFramePr/>
          <p:nvPr>
            <p:extLst>
              <p:ext uri="{D42A27DB-BD31-4B8C-83A1-F6EECF244321}">
                <p14:modId xmlns:p14="http://schemas.microsoft.com/office/powerpoint/2010/main" val="3861387262"/>
              </p:ext>
            </p:extLst>
          </p:nvPr>
        </p:nvGraphicFramePr>
        <p:xfrm>
          <a:off x="1524000" y="1397000"/>
          <a:ext cx="6400800" cy="4751137"/>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6281655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12"/>
          <p:cNvSpPr txBox="1">
            <a:spLocks noGrp="1" noChangeArrowheads="1"/>
          </p:cNvSpPr>
          <p:nvPr>
            <p:ph type="title"/>
          </p:nvPr>
        </p:nvSpPr>
        <p:spPr bwMode="auto">
          <a:xfrm>
            <a:off x="0" y="838200"/>
            <a:ext cx="91440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3200" b="1" dirty="0" smtClean="0">
                <a:solidFill>
                  <a:schemeClr val="tx1"/>
                </a:solidFill>
                <a:latin typeface="Microsoft Sans Serif" pitchFamily="34" charset="0"/>
              </a:rPr>
              <a:t>Acknowledgements</a:t>
            </a:r>
          </a:p>
        </p:txBody>
      </p:sp>
      <p:sp>
        <p:nvSpPr>
          <p:cNvPr id="3078" name="Rectangle 17"/>
          <p:cNvSpPr>
            <a:spLocks noChangeArrowheads="1"/>
          </p:cNvSpPr>
          <p:nvPr/>
        </p:nvSpPr>
        <p:spPr bwMode="auto">
          <a:xfrm>
            <a:off x="152400" y="63754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fld id="{DDA93816-0A6E-4D55-A181-5BC76F89334B}" type="slidenum">
              <a:rPr lang="en-US" sz="1200"/>
              <a:pPr algn="ctr"/>
              <a:t>2</a:t>
            </a:fld>
            <a:endParaRPr lang="en-US" sz="1200"/>
          </a:p>
        </p:txBody>
      </p:sp>
      <p:sp>
        <p:nvSpPr>
          <p:cNvPr id="16" name="Rectangle 14"/>
          <p:cNvSpPr>
            <a:spLocks noChangeArrowheads="1"/>
          </p:cNvSpPr>
          <p:nvPr/>
        </p:nvSpPr>
        <p:spPr bwMode="auto">
          <a:xfrm>
            <a:off x="0" y="0"/>
            <a:ext cx="9144000" cy="609600"/>
          </a:xfrm>
          <a:prstGeom prst="rect">
            <a:avLst/>
          </a:prstGeom>
          <a:solidFill>
            <a:srgbClr val="002C7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icrosoft Sans Serif" panose="020B0604020202020204" pitchFamily="34" charset="0"/>
              <a:cs typeface="Microsoft Sans Serif" panose="020B0604020202020204" pitchFamily="34" charset="0"/>
            </a:endParaRPr>
          </a:p>
        </p:txBody>
      </p:sp>
      <p:sp>
        <p:nvSpPr>
          <p:cNvPr id="17" name="Rectangle 15"/>
          <p:cNvSpPr>
            <a:spLocks noChangeArrowheads="1"/>
          </p:cNvSpPr>
          <p:nvPr/>
        </p:nvSpPr>
        <p:spPr bwMode="auto">
          <a:xfrm rot="-5400000">
            <a:off x="-1790700" y="2095500"/>
            <a:ext cx="3886200" cy="304800"/>
          </a:xfrm>
          <a:prstGeom prst="rect">
            <a:avLst/>
          </a:prstGeom>
          <a:solidFill>
            <a:srgbClr val="002C7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icrosoft Sans Serif" panose="020B0604020202020204" pitchFamily="34" charset="0"/>
              <a:cs typeface="Microsoft Sans Serif" panose="020B0604020202020204" pitchFamily="34" charset="0"/>
            </a:endParaRPr>
          </a:p>
        </p:txBody>
      </p:sp>
      <p:sp>
        <p:nvSpPr>
          <p:cNvPr id="18" name="Isosceles Triangle 17"/>
          <p:cNvSpPr/>
          <p:nvPr/>
        </p:nvSpPr>
        <p:spPr>
          <a:xfrm flipV="1">
            <a:off x="0" y="4191000"/>
            <a:ext cx="301625" cy="990600"/>
          </a:xfrm>
          <a:prstGeom prst="triangle">
            <a:avLst>
              <a:gd name="adj" fmla="val 0"/>
            </a:avLst>
          </a:prstGeom>
          <a:solidFill>
            <a:srgbClr val="002C7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Microsoft Sans Serif" panose="020B0604020202020204" pitchFamily="34" charset="0"/>
              <a:cs typeface="Microsoft Sans Serif" panose="020B0604020202020204" pitchFamily="34" charset="0"/>
            </a:endParaRPr>
          </a:p>
        </p:txBody>
      </p:sp>
      <p:pic>
        <p:nvPicPr>
          <p:cNvPr id="19" name="Picture 18"/>
          <p:cNvPicPr>
            <a:picLocks noChangeAspect="1"/>
          </p:cNvPicPr>
          <p:nvPr/>
        </p:nvPicPr>
        <p:blipFill>
          <a:blip r:embed="rId3"/>
          <a:stretch>
            <a:fillRect/>
          </a:stretch>
        </p:blipFill>
        <p:spPr>
          <a:xfrm>
            <a:off x="8534400" y="42862"/>
            <a:ext cx="571500" cy="523875"/>
          </a:xfrm>
          <a:prstGeom prst="rect">
            <a:avLst/>
          </a:prstGeom>
        </p:spPr>
      </p:pic>
      <p:pic>
        <p:nvPicPr>
          <p:cNvPr id="13" name="Picture 2" descr="http://www.unh.edu/sites/www.unh.edu/files/emblem-only_0.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7286" y="6019800"/>
            <a:ext cx="604314" cy="733425"/>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a:xfrm>
            <a:off x="502920" y="1750218"/>
            <a:ext cx="8077200" cy="4221163"/>
          </a:xfrm>
        </p:spPr>
        <p:txBody>
          <a:bodyPr/>
          <a:lstStyle/>
          <a:p>
            <a:r>
              <a:rPr lang="en-US" sz="2800" dirty="0" smtClean="0"/>
              <a:t>Current work supported by National Institute on Disability, Independent Living &amp; Rehabilitation Research (NIDILRR) grant number 90RT-5037-01-00</a:t>
            </a:r>
            <a:endParaRPr lang="en-US" sz="2800" dirty="0" smtClean="0"/>
          </a:p>
          <a:p>
            <a:r>
              <a:rPr lang="en-US" sz="2800" dirty="0" smtClean="0"/>
              <a:t>Past work supported by Kessler Foundation</a:t>
            </a:r>
            <a:endParaRPr lang="en-US" sz="2800" dirty="0" smtClean="0"/>
          </a:p>
          <a:p>
            <a:r>
              <a:rPr lang="en-US" sz="2800" dirty="0" smtClean="0"/>
              <a:t>Nick Rollins provided American Community Survey (ACS) statistics</a:t>
            </a:r>
          </a:p>
          <a:p>
            <a:pPr marL="0" indent="0">
              <a:buNone/>
            </a:pPr>
            <a:endParaRPr lang="en-US" dirty="0"/>
          </a:p>
        </p:txBody>
      </p:sp>
    </p:spTree>
    <p:extLst>
      <p:ext uri="{BB962C8B-B14F-4D97-AF65-F5344CB8AC3E}">
        <p14:creationId xmlns:p14="http://schemas.microsoft.com/office/powerpoint/2010/main" val="32755571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00050" y="1421606"/>
            <a:ext cx="8648700" cy="2897188"/>
          </a:xfrm>
        </p:spPr>
        <p:txBody>
          <a:bodyPr/>
          <a:lstStyle/>
          <a:p>
            <a:pPr eaLnBrk="1" hangingPunct="1">
              <a:spcBef>
                <a:spcPts val="1800"/>
              </a:spcBef>
            </a:pPr>
            <a:r>
              <a:rPr lang="en-US" sz="2400" dirty="0" smtClean="0">
                <a:latin typeface="Microsoft Sans Serif" pitchFamily="34" charset="0"/>
              </a:rPr>
              <a:t>Overall, both modes approximate ACS, sometimes diverge in different directions</a:t>
            </a:r>
          </a:p>
          <a:p>
            <a:pPr eaLnBrk="1" hangingPunct="1">
              <a:spcBef>
                <a:spcPts val="1800"/>
              </a:spcBef>
            </a:pPr>
            <a:r>
              <a:rPr lang="en-US" sz="2400" b="1" dirty="0" smtClean="0">
                <a:latin typeface="Microsoft Sans Serif" pitchFamily="34" charset="0"/>
              </a:rPr>
              <a:t>Disability Type</a:t>
            </a:r>
            <a:r>
              <a:rPr lang="en-US" sz="2400" dirty="0" smtClean="0">
                <a:latin typeface="Microsoft Sans Serif" pitchFamily="34" charset="0"/>
              </a:rPr>
              <a:t>: Both more hearing &amp; vision; Web matches shares  for ambulatory &amp; cognitive; RDD higher on all – more multiple disabilities</a:t>
            </a:r>
          </a:p>
          <a:p>
            <a:pPr eaLnBrk="1" hangingPunct="1">
              <a:spcBef>
                <a:spcPts val="1800"/>
              </a:spcBef>
            </a:pPr>
            <a:r>
              <a:rPr lang="en-US" sz="2400" b="1" dirty="0" smtClean="0">
                <a:latin typeface="Microsoft Sans Serif" pitchFamily="34" charset="0"/>
              </a:rPr>
              <a:t>Employment</a:t>
            </a:r>
            <a:r>
              <a:rPr lang="en-US" sz="2400" dirty="0" smtClean="0">
                <a:latin typeface="Microsoft Sans Serif" pitchFamily="34" charset="0"/>
              </a:rPr>
              <a:t>: RDD lower employment rates for hearing &amp; vision; Web higher employment for all but hearing, which is like ACS</a:t>
            </a:r>
          </a:p>
          <a:p>
            <a:pPr eaLnBrk="1" hangingPunct="1">
              <a:spcBef>
                <a:spcPts val="1800"/>
              </a:spcBef>
            </a:pPr>
            <a:r>
              <a:rPr lang="en-US" sz="2400" dirty="0" smtClean="0">
                <a:latin typeface="Microsoft Sans Serif" pitchFamily="34" charset="0"/>
              </a:rPr>
              <a:t>Both, especially Web, higher </a:t>
            </a:r>
            <a:r>
              <a:rPr lang="en-US" sz="2400" b="1" dirty="0" smtClean="0">
                <a:latin typeface="Microsoft Sans Serif" pitchFamily="34" charset="0"/>
              </a:rPr>
              <a:t>education</a:t>
            </a:r>
          </a:p>
          <a:p>
            <a:pPr eaLnBrk="1" hangingPunct="1">
              <a:spcBef>
                <a:spcPts val="1800"/>
              </a:spcBef>
            </a:pPr>
            <a:r>
              <a:rPr lang="en-US" sz="2400" dirty="0" smtClean="0">
                <a:latin typeface="Microsoft Sans Serif" pitchFamily="34" charset="0"/>
              </a:rPr>
              <a:t>RDD more lowest </a:t>
            </a:r>
            <a:r>
              <a:rPr lang="en-US" sz="2400" b="1" dirty="0" smtClean="0">
                <a:latin typeface="Microsoft Sans Serif" pitchFamily="34" charset="0"/>
              </a:rPr>
              <a:t>income</a:t>
            </a:r>
            <a:r>
              <a:rPr lang="en-US" sz="2400" dirty="0" smtClean="0">
                <a:latin typeface="Microsoft Sans Serif" pitchFamily="34" charset="0"/>
              </a:rPr>
              <a:t>; Both fewer at highest income</a:t>
            </a:r>
          </a:p>
          <a:p>
            <a:pPr marL="0" indent="0" eaLnBrk="1" hangingPunct="1">
              <a:spcBef>
                <a:spcPts val="1800"/>
              </a:spcBef>
              <a:buNone/>
            </a:pPr>
            <a:endParaRPr lang="en-US" sz="2800" dirty="0" smtClean="0">
              <a:latin typeface="Microsoft Sans Serif" pitchFamily="34" charset="0"/>
            </a:endParaRPr>
          </a:p>
        </p:txBody>
      </p:sp>
      <p:sp>
        <p:nvSpPr>
          <p:cNvPr id="3075" name="Text Box 12"/>
          <p:cNvSpPr txBox="1">
            <a:spLocks noGrp="1" noChangeArrowheads="1"/>
          </p:cNvSpPr>
          <p:nvPr>
            <p:ph type="title"/>
          </p:nvPr>
        </p:nvSpPr>
        <p:spPr bwMode="auto">
          <a:xfrm>
            <a:off x="0" y="838200"/>
            <a:ext cx="91440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3200" b="1" dirty="0" smtClean="0">
                <a:solidFill>
                  <a:schemeClr val="tx1"/>
                </a:solidFill>
                <a:latin typeface="Microsoft Sans Serif" pitchFamily="34" charset="0"/>
              </a:rPr>
              <a:t>Summary</a:t>
            </a:r>
            <a:endParaRPr lang="en-US" sz="3200" b="1" dirty="0" smtClean="0">
              <a:solidFill>
                <a:schemeClr val="tx1"/>
              </a:solidFill>
              <a:latin typeface="Microsoft Sans Serif" pitchFamily="34" charset="0"/>
            </a:endParaRPr>
          </a:p>
        </p:txBody>
      </p:sp>
      <p:sp>
        <p:nvSpPr>
          <p:cNvPr id="3078" name="Rectangle 17"/>
          <p:cNvSpPr>
            <a:spLocks noChangeArrowheads="1"/>
          </p:cNvSpPr>
          <p:nvPr/>
        </p:nvSpPr>
        <p:spPr bwMode="auto">
          <a:xfrm>
            <a:off x="152400" y="63754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fld id="{DDA93816-0A6E-4D55-A181-5BC76F89334B}" type="slidenum">
              <a:rPr lang="en-US" sz="1200"/>
              <a:pPr algn="ctr"/>
              <a:t>20</a:t>
            </a:fld>
            <a:endParaRPr lang="en-US" sz="1200"/>
          </a:p>
        </p:txBody>
      </p:sp>
      <p:pic>
        <p:nvPicPr>
          <p:cNvPr id="9" name="Picture 2" descr="http://www.unh.edu/sites/www.unh.edu/files/emblem-only_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7286" y="6019800"/>
            <a:ext cx="604314" cy="733425"/>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4"/>
          <p:cNvSpPr>
            <a:spLocks noChangeArrowheads="1"/>
          </p:cNvSpPr>
          <p:nvPr/>
        </p:nvSpPr>
        <p:spPr bwMode="auto">
          <a:xfrm>
            <a:off x="0" y="0"/>
            <a:ext cx="9144000" cy="609600"/>
          </a:xfrm>
          <a:prstGeom prst="rect">
            <a:avLst/>
          </a:prstGeom>
          <a:solidFill>
            <a:srgbClr val="002C7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icrosoft Sans Serif" panose="020B0604020202020204" pitchFamily="34" charset="0"/>
              <a:cs typeface="Microsoft Sans Serif" panose="020B0604020202020204" pitchFamily="34" charset="0"/>
            </a:endParaRPr>
          </a:p>
        </p:txBody>
      </p:sp>
      <p:sp>
        <p:nvSpPr>
          <p:cNvPr id="15" name="Rectangle 15"/>
          <p:cNvSpPr>
            <a:spLocks noChangeArrowheads="1"/>
          </p:cNvSpPr>
          <p:nvPr/>
        </p:nvSpPr>
        <p:spPr bwMode="auto">
          <a:xfrm rot="-5400000">
            <a:off x="-1790700" y="2095500"/>
            <a:ext cx="3886200" cy="304800"/>
          </a:xfrm>
          <a:prstGeom prst="rect">
            <a:avLst/>
          </a:prstGeom>
          <a:solidFill>
            <a:srgbClr val="002C7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icrosoft Sans Serif" panose="020B0604020202020204" pitchFamily="34" charset="0"/>
              <a:cs typeface="Microsoft Sans Serif" panose="020B0604020202020204" pitchFamily="34" charset="0"/>
            </a:endParaRPr>
          </a:p>
        </p:txBody>
      </p:sp>
      <p:sp>
        <p:nvSpPr>
          <p:cNvPr id="16" name="Isosceles Triangle 15"/>
          <p:cNvSpPr/>
          <p:nvPr/>
        </p:nvSpPr>
        <p:spPr>
          <a:xfrm flipV="1">
            <a:off x="0" y="4191000"/>
            <a:ext cx="301625" cy="990600"/>
          </a:xfrm>
          <a:prstGeom prst="triangle">
            <a:avLst>
              <a:gd name="adj" fmla="val 0"/>
            </a:avLst>
          </a:prstGeom>
          <a:solidFill>
            <a:srgbClr val="002C7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Microsoft Sans Serif" panose="020B0604020202020204" pitchFamily="34" charset="0"/>
              <a:cs typeface="Microsoft Sans Serif" panose="020B0604020202020204" pitchFamily="34" charset="0"/>
            </a:endParaRPr>
          </a:p>
        </p:txBody>
      </p:sp>
      <p:pic>
        <p:nvPicPr>
          <p:cNvPr id="17" name="Picture 16"/>
          <p:cNvPicPr>
            <a:picLocks noChangeAspect="1"/>
          </p:cNvPicPr>
          <p:nvPr/>
        </p:nvPicPr>
        <p:blipFill>
          <a:blip r:embed="rId4"/>
          <a:stretch>
            <a:fillRect/>
          </a:stretch>
        </p:blipFill>
        <p:spPr>
          <a:xfrm>
            <a:off x="8534400" y="42862"/>
            <a:ext cx="571500" cy="523875"/>
          </a:xfrm>
          <a:prstGeom prst="rect">
            <a:avLst/>
          </a:prstGeom>
        </p:spPr>
      </p:pic>
    </p:spTree>
    <p:extLst>
      <p:ext uri="{BB962C8B-B14F-4D97-AF65-F5344CB8AC3E}">
        <p14:creationId xmlns:p14="http://schemas.microsoft.com/office/powerpoint/2010/main" val="16695360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3116481" y="1999456"/>
            <a:ext cx="4026477" cy="3697288"/>
          </a:xfrm>
        </p:spPr>
        <p:txBody>
          <a:bodyPr/>
          <a:lstStyle/>
          <a:p>
            <a:pPr marL="0" indent="0" eaLnBrk="1" hangingPunct="1">
              <a:spcBef>
                <a:spcPts val="1800"/>
              </a:spcBef>
              <a:buNone/>
            </a:pPr>
            <a:r>
              <a:rPr lang="en-US" sz="2800" dirty="0" smtClean="0">
                <a:latin typeface="Microsoft Sans Serif" pitchFamily="34" charset="0"/>
              </a:rPr>
              <a:t>Cost savings</a:t>
            </a:r>
          </a:p>
          <a:p>
            <a:pPr eaLnBrk="1" hangingPunct="1">
              <a:spcBef>
                <a:spcPts val="1800"/>
              </a:spcBef>
            </a:pPr>
            <a:endParaRPr lang="en-US" sz="2800" dirty="0" smtClean="0">
              <a:latin typeface="Microsoft Sans Serif" pitchFamily="34" charset="0"/>
            </a:endParaRPr>
          </a:p>
          <a:p>
            <a:pPr marL="0" indent="0" eaLnBrk="1" hangingPunct="1">
              <a:spcBef>
                <a:spcPts val="1800"/>
              </a:spcBef>
              <a:buNone/>
            </a:pPr>
            <a:r>
              <a:rPr lang="en-US" sz="2800" dirty="0" smtClean="0">
                <a:latin typeface="Microsoft Sans Serif" pitchFamily="34" charset="0"/>
              </a:rPr>
              <a:t>Speed</a:t>
            </a:r>
          </a:p>
          <a:p>
            <a:pPr eaLnBrk="1" hangingPunct="1">
              <a:spcBef>
                <a:spcPts val="1800"/>
              </a:spcBef>
            </a:pPr>
            <a:endParaRPr lang="en-US" sz="2800" b="1" dirty="0" smtClean="0">
              <a:latin typeface="Microsoft Sans Serif" pitchFamily="34" charset="0"/>
            </a:endParaRPr>
          </a:p>
          <a:p>
            <a:pPr marL="0" indent="0" eaLnBrk="1" hangingPunct="1">
              <a:spcBef>
                <a:spcPts val="1800"/>
              </a:spcBef>
              <a:buNone/>
            </a:pPr>
            <a:r>
              <a:rPr lang="en-US" sz="2800" dirty="0" smtClean="0">
                <a:latin typeface="Microsoft Sans Serif" pitchFamily="34" charset="0"/>
              </a:rPr>
              <a:t>Others </a:t>
            </a:r>
            <a:r>
              <a:rPr lang="en-US" sz="2800" dirty="0">
                <a:latin typeface="Microsoft Sans Serif" pitchFamily="34" charset="0"/>
              </a:rPr>
              <a:t>(U.S. Census) same </a:t>
            </a:r>
            <a:r>
              <a:rPr lang="en-US" sz="2800" dirty="0" smtClean="0">
                <a:latin typeface="Microsoft Sans Serif" pitchFamily="34" charset="0"/>
              </a:rPr>
              <a:t>direction</a:t>
            </a:r>
          </a:p>
        </p:txBody>
      </p:sp>
      <p:sp>
        <p:nvSpPr>
          <p:cNvPr id="3075" name="Text Box 12"/>
          <p:cNvSpPr txBox="1">
            <a:spLocks noGrp="1" noChangeArrowheads="1"/>
          </p:cNvSpPr>
          <p:nvPr>
            <p:ph type="title"/>
          </p:nvPr>
        </p:nvSpPr>
        <p:spPr bwMode="auto">
          <a:xfrm>
            <a:off x="0" y="838200"/>
            <a:ext cx="91440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3200" b="1" dirty="0" smtClean="0">
                <a:solidFill>
                  <a:schemeClr val="tx1"/>
                </a:solidFill>
                <a:latin typeface="Microsoft Sans Serif" pitchFamily="34" charset="0"/>
              </a:rPr>
              <a:t>Why Move Toward Web-based Samples?</a:t>
            </a:r>
          </a:p>
        </p:txBody>
      </p:sp>
      <p:sp>
        <p:nvSpPr>
          <p:cNvPr id="3078" name="Rectangle 17"/>
          <p:cNvSpPr>
            <a:spLocks noChangeArrowheads="1"/>
          </p:cNvSpPr>
          <p:nvPr/>
        </p:nvSpPr>
        <p:spPr bwMode="auto">
          <a:xfrm>
            <a:off x="152400" y="63754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fld id="{DDA93816-0A6E-4D55-A181-5BC76F89334B}" type="slidenum">
              <a:rPr lang="en-US" sz="1200"/>
              <a:pPr algn="ctr"/>
              <a:t>21</a:t>
            </a:fld>
            <a:endParaRPr lang="en-US" sz="1200"/>
          </a:p>
        </p:txBody>
      </p:sp>
      <p:pic>
        <p:nvPicPr>
          <p:cNvPr id="9" name="Picture 2" descr="http://www.unh.edu/sites/www.unh.edu/files/emblem-only_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7286" y="6019800"/>
            <a:ext cx="604314" cy="733425"/>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4"/>
          <p:cNvSpPr>
            <a:spLocks noChangeArrowheads="1"/>
          </p:cNvSpPr>
          <p:nvPr/>
        </p:nvSpPr>
        <p:spPr bwMode="auto">
          <a:xfrm>
            <a:off x="0" y="0"/>
            <a:ext cx="9144000" cy="609600"/>
          </a:xfrm>
          <a:prstGeom prst="rect">
            <a:avLst/>
          </a:prstGeom>
          <a:solidFill>
            <a:srgbClr val="002C7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icrosoft Sans Serif" panose="020B0604020202020204" pitchFamily="34" charset="0"/>
              <a:cs typeface="Microsoft Sans Serif" panose="020B0604020202020204" pitchFamily="34" charset="0"/>
            </a:endParaRPr>
          </a:p>
        </p:txBody>
      </p:sp>
      <p:sp>
        <p:nvSpPr>
          <p:cNvPr id="15" name="Rectangle 15"/>
          <p:cNvSpPr>
            <a:spLocks noChangeArrowheads="1"/>
          </p:cNvSpPr>
          <p:nvPr/>
        </p:nvSpPr>
        <p:spPr bwMode="auto">
          <a:xfrm rot="-5400000">
            <a:off x="-1790700" y="2095500"/>
            <a:ext cx="3886200" cy="304800"/>
          </a:xfrm>
          <a:prstGeom prst="rect">
            <a:avLst/>
          </a:prstGeom>
          <a:solidFill>
            <a:srgbClr val="002C7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icrosoft Sans Serif" panose="020B0604020202020204" pitchFamily="34" charset="0"/>
              <a:cs typeface="Microsoft Sans Serif" panose="020B0604020202020204" pitchFamily="34" charset="0"/>
            </a:endParaRPr>
          </a:p>
        </p:txBody>
      </p:sp>
      <p:sp>
        <p:nvSpPr>
          <p:cNvPr id="16" name="Isosceles Triangle 15"/>
          <p:cNvSpPr/>
          <p:nvPr/>
        </p:nvSpPr>
        <p:spPr>
          <a:xfrm flipV="1">
            <a:off x="0" y="4191000"/>
            <a:ext cx="301625" cy="990600"/>
          </a:xfrm>
          <a:prstGeom prst="triangle">
            <a:avLst>
              <a:gd name="adj" fmla="val 0"/>
            </a:avLst>
          </a:prstGeom>
          <a:solidFill>
            <a:srgbClr val="002C7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Microsoft Sans Serif" panose="020B0604020202020204" pitchFamily="34" charset="0"/>
              <a:cs typeface="Microsoft Sans Serif" panose="020B0604020202020204" pitchFamily="34" charset="0"/>
            </a:endParaRPr>
          </a:p>
        </p:txBody>
      </p:sp>
      <p:pic>
        <p:nvPicPr>
          <p:cNvPr id="17" name="Picture 16"/>
          <p:cNvPicPr>
            <a:picLocks noChangeAspect="1"/>
          </p:cNvPicPr>
          <p:nvPr/>
        </p:nvPicPr>
        <p:blipFill>
          <a:blip r:embed="rId4"/>
          <a:stretch>
            <a:fillRect/>
          </a:stretch>
        </p:blipFill>
        <p:spPr>
          <a:xfrm>
            <a:off x="8534400" y="42862"/>
            <a:ext cx="571500" cy="523875"/>
          </a:xfrm>
          <a:prstGeom prst="rect">
            <a:avLst/>
          </a:prstGeom>
        </p:spPr>
      </p:pic>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98023" y="1620406"/>
            <a:ext cx="803893" cy="1046594"/>
          </a:xfrm>
          <a:prstGeom prst="rect">
            <a:avLst/>
          </a:prstGeom>
        </p:spPr>
      </p:pic>
      <p:pic>
        <p:nvPicPr>
          <p:cNvPr id="11" name="Pictur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676400" y="2943860"/>
            <a:ext cx="1247140" cy="1247140"/>
          </a:xfrm>
          <a:prstGeom prst="rect">
            <a:avLst/>
          </a:prstGeom>
        </p:spPr>
      </p:pic>
      <p:pic>
        <p:nvPicPr>
          <p:cNvPr id="12" name="Pictur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760319" y="4479051"/>
            <a:ext cx="1079302" cy="1007349"/>
          </a:xfrm>
          <a:prstGeom prst="rect">
            <a:avLst/>
          </a:prstGeom>
        </p:spPr>
      </p:pic>
    </p:spTree>
    <p:extLst>
      <p:ext uri="{BB962C8B-B14F-4D97-AF65-F5344CB8AC3E}">
        <p14:creationId xmlns:p14="http://schemas.microsoft.com/office/powerpoint/2010/main" val="31383979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06977" y="1828800"/>
            <a:ext cx="8648700" cy="2897188"/>
          </a:xfrm>
        </p:spPr>
        <p:txBody>
          <a:bodyPr/>
          <a:lstStyle/>
          <a:p>
            <a:pPr eaLnBrk="1" hangingPunct="1">
              <a:spcBef>
                <a:spcPts val="1800"/>
              </a:spcBef>
            </a:pPr>
            <a:r>
              <a:rPr lang="en-US" sz="2800" dirty="0" smtClean="0">
                <a:latin typeface="Microsoft Sans Serif" pitchFamily="34" charset="0"/>
              </a:rPr>
              <a:t>Despite similarities, neither method is perfect</a:t>
            </a:r>
          </a:p>
          <a:p>
            <a:pPr eaLnBrk="1" hangingPunct="1">
              <a:spcBef>
                <a:spcPts val="1800"/>
              </a:spcBef>
            </a:pPr>
            <a:r>
              <a:rPr lang="en-US" sz="2800" dirty="0" smtClean="0">
                <a:latin typeface="Microsoft Sans Serif" pitchFamily="34" charset="0"/>
              </a:rPr>
              <a:t>Regardless of mode &amp; </a:t>
            </a:r>
            <a:r>
              <a:rPr lang="en-US" sz="2800" dirty="0">
                <a:latin typeface="Microsoft Sans Serif" pitchFamily="34" charset="0"/>
              </a:rPr>
              <a:t>sample design, </a:t>
            </a:r>
            <a:r>
              <a:rPr lang="en-US" sz="2800" dirty="0" smtClean="0">
                <a:latin typeface="Microsoft Sans Serif" pitchFamily="34" charset="0"/>
              </a:rPr>
              <a:t>benchmark </a:t>
            </a:r>
            <a:r>
              <a:rPr lang="en-US" sz="2800" dirty="0">
                <a:latin typeface="Microsoft Sans Serif" pitchFamily="34" charset="0"/>
              </a:rPr>
              <a:t>to </a:t>
            </a:r>
            <a:r>
              <a:rPr lang="en-US" sz="2800" dirty="0" smtClean="0">
                <a:latin typeface="Microsoft Sans Serif" pitchFamily="34" charset="0"/>
              </a:rPr>
              <a:t>ACS </a:t>
            </a:r>
          </a:p>
          <a:p>
            <a:pPr lvl="1" eaLnBrk="1" hangingPunct="1">
              <a:spcBef>
                <a:spcPts val="1800"/>
              </a:spcBef>
            </a:pPr>
            <a:r>
              <a:rPr lang="en-US" sz="2400" dirty="0" smtClean="0">
                <a:latin typeface="Microsoft Sans Serif" pitchFamily="34" charset="0"/>
              </a:rPr>
              <a:t>With web this can be done before or after survey</a:t>
            </a:r>
          </a:p>
          <a:p>
            <a:pPr eaLnBrk="1" hangingPunct="1">
              <a:spcBef>
                <a:spcPts val="1800"/>
              </a:spcBef>
            </a:pPr>
            <a:r>
              <a:rPr lang="en-US" sz="2800" dirty="0" smtClean="0">
                <a:latin typeface="Microsoft Sans Serif" pitchFamily="34" charset="0"/>
              </a:rPr>
              <a:t>Ask disability questions in the same way as ACS to facilitate comparisons</a:t>
            </a:r>
          </a:p>
          <a:p>
            <a:pPr eaLnBrk="1" hangingPunct="1">
              <a:spcBef>
                <a:spcPts val="1800"/>
              </a:spcBef>
            </a:pPr>
            <a:endParaRPr lang="en-US" sz="2800" b="1" dirty="0" smtClean="0">
              <a:latin typeface="Microsoft Sans Serif" pitchFamily="34" charset="0"/>
            </a:endParaRPr>
          </a:p>
        </p:txBody>
      </p:sp>
      <p:sp>
        <p:nvSpPr>
          <p:cNvPr id="3075" name="Text Box 12"/>
          <p:cNvSpPr txBox="1">
            <a:spLocks noGrp="1" noChangeArrowheads="1"/>
          </p:cNvSpPr>
          <p:nvPr>
            <p:ph type="title"/>
          </p:nvPr>
        </p:nvSpPr>
        <p:spPr bwMode="auto">
          <a:xfrm>
            <a:off x="0" y="838200"/>
            <a:ext cx="91440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3200" b="1" dirty="0" smtClean="0">
                <a:solidFill>
                  <a:schemeClr val="tx1"/>
                </a:solidFill>
                <a:latin typeface="Microsoft Sans Serif" pitchFamily="34" charset="0"/>
              </a:rPr>
              <a:t>Comments</a:t>
            </a:r>
            <a:endParaRPr lang="en-US" sz="3200" b="1" dirty="0" smtClean="0">
              <a:solidFill>
                <a:schemeClr val="tx1"/>
              </a:solidFill>
              <a:latin typeface="Microsoft Sans Serif" pitchFamily="34" charset="0"/>
            </a:endParaRPr>
          </a:p>
        </p:txBody>
      </p:sp>
      <p:sp>
        <p:nvSpPr>
          <p:cNvPr id="3078" name="Rectangle 17"/>
          <p:cNvSpPr>
            <a:spLocks noChangeArrowheads="1"/>
          </p:cNvSpPr>
          <p:nvPr/>
        </p:nvSpPr>
        <p:spPr bwMode="auto">
          <a:xfrm>
            <a:off x="152400" y="63754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fld id="{DDA93816-0A6E-4D55-A181-5BC76F89334B}" type="slidenum">
              <a:rPr lang="en-US" sz="1200"/>
              <a:pPr algn="ctr"/>
              <a:t>22</a:t>
            </a:fld>
            <a:endParaRPr lang="en-US" sz="1200"/>
          </a:p>
        </p:txBody>
      </p:sp>
      <p:pic>
        <p:nvPicPr>
          <p:cNvPr id="9" name="Picture 2" descr="http://www.unh.edu/sites/www.unh.edu/files/emblem-only_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7286" y="6019800"/>
            <a:ext cx="604314" cy="733425"/>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4"/>
          <p:cNvSpPr>
            <a:spLocks noChangeArrowheads="1"/>
          </p:cNvSpPr>
          <p:nvPr/>
        </p:nvSpPr>
        <p:spPr bwMode="auto">
          <a:xfrm>
            <a:off x="0" y="0"/>
            <a:ext cx="9144000" cy="609600"/>
          </a:xfrm>
          <a:prstGeom prst="rect">
            <a:avLst/>
          </a:prstGeom>
          <a:solidFill>
            <a:srgbClr val="002C7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icrosoft Sans Serif" panose="020B0604020202020204" pitchFamily="34" charset="0"/>
              <a:cs typeface="Microsoft Sans Serif" panose="020B0604020202020204" pitchFamily="34" charset="0"/>
            </a:endParaRPr>
          </a:p>
        </p:txBody>
      </p:sp>
      <p:sp>
        <p:nvSpPr>
          <p:cNvPr id="15" name="Rectangle 15"/>
          <p:cNvSpPr>
            <a:spLocks noChangeArrowheads="1"/>
          </p:cNvSpPr>
          <p:nvPr/>
        </p:nvSpPr>
        <p:spPr bwMode="auto">
          <a:xfrm rot="-5400000">
            <a:off x="-1790700" y="2095500"/>
            <a:ext cx="3886200" cy="304800"/>
          </a:xfrm>
          <a:prstGeom prst="rect">
            <a:avLst/>
          </a:prstGeom>
          <a:solidFill>
            <a:srgbClr val="002C7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icrosoft Sans Serif" panose="020B0604020202020204" pitchFamily="34" charset="0"/>
              <a:cs typeface="Microsoft Sans Serif" panose="020B0604020202020204" pitchFamily="34" charset="0"/>
            </a:endParaRPr>
          </a:p>
        </p:txBody>
      </p:sp>
      <p:sp>
        <p:nvSpPr>
          <p:cNvPr id="16" name="Isosceles Triangle 15"/>
          <p:cNvSpPr/>
          <p:nvPr/>
        </p:nvSpPr>
        <p:spPr>
          <a:xfrm flipV="1">
            <a:off x="0" y="4191000"/>
            <a:ext cx="301625" cy="990600"/>
          </a:xfrm>
          <a:prstGeom prst="triangle">
            <a:avLst>
              <a:gd name="adj" fmla="val 0"/>
            </a:avLst>
          </a:prstGeom>
          <a:solidFill>
            <a:srgbClr val="002C7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Microsoft Sans Serif" panose="020B0604020202020204" pitchFamily="34" charset="0"/>
              <a:cs typeface="Microsoft Sans Serif" panose="020B0604020202020204" pitchFamily="34" charset="0"/>
            </a:endParaRPr>
          </a:p>
        </p:txBody>
      </p:sp>
      <p:pic>
        <p:nvPicPr>
          <p:cNvPr id="17" name="Picture 16"/>
          <p:cNvPicPr>
            <a:picLocks noChangeAspect="1"/>
          </p:cNvPicPr>
          <p:nvPr/>
        </p:nvPicPr>
        <p:blipFill>
          <a:blip r:embed="rId4"/>
          <a:stretch>
            <a:fillRect/>
          </a:stretch>
        </p:blipFill>
        <p:spPr>
          <a:xfrm>
            <a:off x="8534400" y="42862"/>
            <a:ext cx="571500" cy="523875"/>
          </a:xfrm>
          <a:prstGeom prst="rect">
            <a:avLst/>
          </a:prstGeom>
        </p:spPr>
      </p:pic>
    </p:spTree>
    <p:extLst>
      <p:ext uri="{BB962C8B-B14F-4D97-AF65-F5344CB8AC3E}">
        <p14:creationId xmlns:p14="http://schemas.microsoft.com/office/powerpoint/2010/main" val="16973628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19100" y="1676400"/>
            <a:ext cx="8648700" cy="2897188"/>
          </a:xfrm>
        </p:spPr>
        <p:txBody>
          <a:bodyPr/>
          <a:lstStyle/>
          <a:p>
            <a:pPr fontAlgn="ctr">
              <a:spcBef>
                <a:spcPts val="1200"/>
              </a:spcBef>
            </a:pPr>
            <a:endParaRPr lang="en-US" sz="2400" dirty="0" smtClean="0">
              <a:latin typeface="Microsoft Sans Serif" pitchFamily="34" charset="0"/>
            </a:endParaRPr>
          </a:p>
          <a:p>
            <a:pPr marL="0" indent="0" eaLnBrk="1" hangingPunct="1">
              <a:spcBef>
                <a:spcPts val="1200"/>
              </a:spcBef>
              <a:buNone/>
            </a:pPr>
            <a:endParaRPr lang="en-US" sz="2800" dirty="0" smtClean="0">
              <a:latin typeface="Microsoft Sans Serif" pitchFamily="34" charset="0"/>
            </a:endParaRPr>
          </a:p>
        </p:txBody>
      </p:sp>
      <p:sp>
        <p:nvSpPr>
          <p:cNvPr id="3075" name="Text Box 12"/>
          <p:cNvSpPr txBox="1">
            <a:spLocks noGrp="1" noChangeArrowheads="1"/>
          </p:cNvSpPr>
          <p:nvPr>
            <p:ph type="title"/>
          </p:nvPr>
        </p:nvSpPr>
        <p:spPr bwMode="auto">
          <a:xfrm>
            <a:off x="0" y="838200"/>
            <a:ext cx="91440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3200" b="1" dirty="0" smtClean="0">
                <a:solidFill>
                  <a:schemeClr val="tx1"/>
                </a:solidFill>
                <a:latin typeface="Microsoft Sans Serif" pitchFamily="34" charset="0"/>
              </a:rPr>
              <a:t>Contact Information</a:t>
            </a:r>
          </a:p>
        </p:txBody>
      </p:sp>
      <p:sp>
        <p:nvSpPr>
          <p:cNvPr id="3078" name="Rectangle 17"/>
          <p:cNvSpPr>
            <a:spLocks noChangeArrowheads="1"/>
          </p:cNvSpPr>
          <p:nvPr/>
        </p:nvSpPr>
        <p:spPr bwMode="auto">
          <a:xfrm>
            <a:off x="152400" y="63754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fld id="{DDA93816-0A6E-4D55-A181-5BC76F89334B}" type="slidenum">
              <a:rPr lang="en-US" sz="1200"/>
              <a:pPr algn="ctr"/>
              <a:t>23</a:t>
            </a:fld>
            <a:endParaRPr lang="en-US" sz="1200"/>
          </a:p>
        </p:txBody>
      </p:sp>
      <p:pic>
        <p:nvPicPr>
          <p:cNvPr id="9" name="Picture 2" descr="http://www.unh.edu/sites/www.unh.edu/files/emblem-only_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7286" y="6019800"/>
            <a:ext cx="604314" cy="733425"/>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14"/>
          <p:cNvSpPr>
            <a:spLocks noChangeArrowheads="1"/>
          </p:cNvSpPr>
          <p:nvPr/>
        </p:nvSpPr>
        <p:spPr bwMode="auto">
          <a:xfrm>
            <a:off x="0" y="0"/>
            <a:ext cx="9144000" cy="609600"/>
          </a:xfrm>
          <a:prstGeom prst="rect">
            <a:avLst/>
          </a:prstGeom>
          <a:solidFill>
            <a:srgbClr val="002C7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icrosoft Sans Serif" panose="020B0604020202020204" pitchFamily="34" charset="0"/>
              <a:cs typeface="Microsoft Sans Serif" panose="020B0604020202020204" pitchFamily="34" charset="0"/>
            </a:endParaRPr>
          </a:p>
        </p:txBody>
      </p:sp>
      <p:sp>
        <p:nvSpPr>
          <p:cNvPr id="11" name="Rectangle 15"/>
          <p:cNvSpPr>
            <a:spLocks noChangeArrowheads="1"/>
          </p:cNvSpPr>
          <p:nvPr/>
        </p:nvSpPr>
        <p:spPr bwMode="auto">
          <a:xfrm rot="-5400000">
            <a:off x="-1790700" y="2095500"/>
            <a:ext cx="3886200" cy="304800"/>
          </a:xfrm>
          <a:prstGeom prst="rect">
            <a:avLst/>
          </a:prstGeom>
          <a:solidFill>
            <a:srgbClr val="002C7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icrosoft Sans Serif" panose="020B0604020202020204" pitchFamily="34" charset="0"/>
              <a:cs typeface="Microsoft Sans Serif" panose="020B0604020202020204" pitchFamily="34" charset="0"/>
            </a:endParaRPr>
          </a:p>
        </p:txBody>
      </p:sp>
      <p:sp>
        <p:nvSpPr>
          <p:cNvPr id="12" name="Isosceles Triangle 11"/>
          <p:cNvSpPr/>
          <p:nvPr/>
        </p:nvSpPr>
        <p:spPr>
          <a:xfrm flipV="1">
            <a:off x="0" y="4191000"/>
            <a:ext cx="301625" cy="990600"/>
          </a:xfrm>
          <a:prstGeom prst="triangle">
            <a:avLst>
              <a:gd name="adj" fmla="val 0"/>
            </a:avLst>
          </a:prstGeom>
          <a:solidFill>
            <a:srgbClr val="002C7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Microsoft Sans Serif" panose="020B0604020202020204" pitchFamily="34" charset="0"/>
              <a:cs typeface="Microsoft Sans Serif" panose="020B0604020202020204" pitchFamily="34" charset="0"/>
            </a:endParaRPr>
          </a:p>
        </p:txBody>
      </p:sp>
      <p:pic>
        <p:nvPicPr>
          <p:cNvPr id="13" name="Picture 12"/>
          <p:cNvPicPr>
            <a:picLocks noChangeAspect="1"/>
          </p:cNvPicPr>
          <p:nvPr/>
        </p:nvPicPr>
        <p:blipFill>
          <a:blip r:embed="rId4"/>
          <a:stretch>
            <a:fillRect/>
          </a:stretch>
        </p:blipFill>
        <p:spPr>
          <a:xfrm>
            <a:off x="8534400" y="42862"/>
            <a:ext cx="571500" cy="523875"/>
          </a:xfrm>
          <a:prstGeom prst="rect">
            <a:avLst/>
          </a:prstGeom>
        </p:spPr>
      </p:pic>
      <p:sp>
        <p:nvSpPr>
          <p:cNvPr id="14" name="Rectangle 2"/>
          <p:cNvSpPr txBox="1">
            <a:spLocks noChangeArrowheads="1"/>
          </p:cNvSpPr>
          <p:nvPr/>
        </p:nvSpPr>
        <p:spPr bwMode="auto">
          <a:xfrm>
            <a:off x="247650" y="1789112"/>
            <a:ext cx="8648700" cy="289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eaLnBrk="1" hangingPunct="1">
              <a:spcBef>
                <a:spcPts val="1800"/>
              </a:spcBef>
              <a:buNone/>
            </a:pPr>
            <a:r>
              <a:rPr lang="en-US" sz="2800" kern="0" dirty="0" smtClean="0"/>
              <a:t>Institute on Disability, University of New Hampshire</a:t>
            </a:r>
          </a:p>
          <a:p>
            <a:pPr marL="0" indent="0" algn="ctr" eaLnBrk="1" hangingPunct="1">
              <a:spcBef>
                <a:spcPts val="1800"/>
              </a:spcBef>
              <a:buNone/>
            </a:pPr>
            <a:r>
              <a:rPr lang="en-US" sz="2800" kern="0" dirty="0" smtClean="0">
                <a:hlinkClick r:id="rId5"/>
              </a:rPr>
              <a:t>kimberly.phillips@unh.edu</a:t>
            </a:r>
            <a:r>
              <a:rPr lang="en-US" sz="2800" kern="0" dirty="0" smtClean="0"/>
              <a:t> </a:t>
            </a:r>
          </a:p>
          <a:p>
            <a:pPr marL="0" indent="0" algn="ctr" eaLnBrk="1" hangingPunct="1">
              <a:spcBef>
                <a:spcPts val="1800"/>
              </a:spcBef>
              <a:buNone/>
            </a:pPr>
            <a:r>
              <a:rPr lang="en-US" sz="2800" kern="0" dirty="0" smtClean="0">
                <a:hlinkClick r:id="rId6"/>
              </a:rPr>
              <a:t>andrew.houtenville@unh.edu</a:t>
            </a:r>
            <a:r>
              <a:rPr lang="en-US" sz="2800" kern="0" dirty="0" smtClean="0"/>
              <a:t> </a:t>
            </a:r>
          </a:p>
        </p:txBody>
      </p:sp>
    </p:spTree>
    <p:extLst>
      <p:ext uri="{BB962C8B-B14F-4D97-AF65-F5344CB8AC3E}">
        <p14:creationId xmlns:p14="http://schemas.microsoft.com/office/powerpoint/2010/main" val="1346622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05130" y="1510506"/>
            <a:ext cx="8648700" cy="2897188"/>
          </a:xfrm>
        </p:spPr>
        <p:txBody>
          <a:bodyPr/>
          <a:lstStyle/>
          <a:p>
            <a:pPr eaLnBrk="1" hangingPunct="1">
              <a:spcBef>
                <a:spcPts val="1800"/>
              </a:spcBef>
            </a:pPr>
            <a:r>
              <a:rPr lang="en-US" sz="2800" dirty="0" smtClean="0">
                <a:latin typeface="Microsoft Sans Serif" pitchFamily="34" charset="0"/>
              </a:rPr>
              <a:t>Random-digit dialing (RDD)</a:t>
            </a:r>
          </a:p>
          <a:p>
            <a:pPr lvl="1" eaLnBrk="1" hangingPunct="1">
              <a:spcBef>
                <a:spcPts val="1800"/>
              </a:spcBef>
            </a:pPr>
            <a:r>
              <a:rPr lang="en-US" sz="2400" dirty="0" smtClean="0">
                <a:latin typeface="Microsoft Sans Serif" pitchFamily="34" charset="0"/>
              </a:rPr>
              <a:t>Declining response rates </a:t>
            </a:r>
          </a:p>
          <a:p>
            <a:pPr lvl="1" eaLnBrk="1" hangingPunct="1">
              <a:spcBef>
                <a:spcPts val="1800"/>
              </a:spcBef>
            </a:pPr>
            <a:r>
              <a:rPr lang="en-US" sz="2400" dirty="0" smtClean="0">
                <a:latin typeface="Microsoft Sans Serif" pitchFamily="34" charset="0"/>
              </a:rPr>
              <a:t>Cell phones</a:t>
            </a:r>
          </a:p>
          <a:p>
            <a:pPr lvl="1" eaLnBrk="1" hangingPunct="1">
              <a:spcBef>
                <a:spcPts val="1800"/>
              </a:spcBef>
            </a:pPr>
            <a:r>
              <a:rPr lang="en-US" sz="2400" dirty="0" smtClean="0">
                <a:latin typeface="Microsoft Sans Serif" pitchFamily="34" charset="0"/>
              </a:rPr>
              <a:t>Increased expense</a:t>
            </a:r>
            <a:endParaRPr lang="en-US" sz="2400" dirty="0">
              <a:latin typeface="Microsoft Sans Serif" pitchFamily="34" charset="0"/>
            </a:endParaRPr>
          </a:p>
          <a:p>
            <a:pPr eaLnBrk="1" hangingPunct="1">
              <a:spcBef>
                <a:spcPts val="1800"/>
              </a:spcBef>
            </a:pPr>
            <a:r>
              <a:rPr lang="en-US" sz="2800" dirty="0" smtClean="0">
                <a:latin typeface="Microsoft Sans Serif" pitchFamily="34" charset="0"/>
              </a:rPr>
              <a:t>Development of web-based applications (Web)</a:t>
            </a:r>
          </a:p>
          <a:p>
            <a:pPr lvl="1" eaLnBrk="1" hangingPunct="1">
              <a:spcBef>
                <a:spcPts val="1800"/>
              </a:spcBef>
            </a:pPr>
            <a:r>
              <a:rPr lang="en-US" sz="2400" dirty="0" smtClean="0">
                <a:latin typeface="Microsoft Sans Serif" pitchFamily="34" charset="0"/>
              </a:rPr>
              <a:t>New mode</a:t>
            </a:r>
          </a:p>
          <a:p>
            <a:pPr lvl="1" eaLnBrk="1" hangingPunct="1">
              <a:spcBef>
                <a:spcPts val="1800"/>
              </a:spcBef>
            </a:pPr>
            <a:r>
              <a:rPr lang="en-US" sz="2400" dirty="0" smtClean="0">
                <a:latin typeface="Microsoft Sans Serif" pitchFamily="34" charset="0"/>
              </a:rPr>
              <a:t>Ease of responding</a:t>
            </a:r>
          </a:p>
          <a:p>
            <a:pPr lvl="1" eaLnBrk="1" hangingPunct="1">
              <a:spcBef>
                <a:spcPts val="1800"/>
              </a:spcBef>
            </a:pPr>
            <a:r>
              <a:rPr lang="en-US" sz="2400" dirty="0" smtClean="0">
                <a:latin typeface="Microsoft Sans Serif" pitchFamily="34" charset="0"/>
              </a:rPr>
              <a:t>Paneling (captured samples)</a:t>
            </a:r>
          </a:p>
        </p:txBody>
      </p:sp>
      <p:sp>
        <p:nvSpPr>
          <p:cNvPr id="3075" name="Text Box 12"/>
          <p:cNvSpPr txBox="1">
            <a:spLocks noGrp="1" noChangeArrowheads="1"/>
          </p:cNvSpPr>
          <p:nvPr>
            <p:ph type="title"/>
          </p:nvPr>
        </p:nvSpPr>
        <p:spPr bwMode="auto">
          <a:xfrm>
            <a:off x="0" y="838200"/>
            <a:ext cx="91440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3200" b="1" dirty="0" smtClean="0">
                <a:solidFill>
                  <a:schemeClr val="tx1"/>
                </a:solidFill>
                <a:latin typeface="Microsoft Sans Serif" pitchFamily="34" charset="0"/>
              </a:rPr>
              <a:t>Background</a:t>
            </a:r>
          </a:p>
        </p:txBody>
      </p:sp>
      <p:sp>
        <p:nvSpPr>
          <p:cNvPr id="3078" name="Rectangle 17"/>
          <p:cNvSpPr>
            <a:spLocks noChangeArrowheads="1"/>
          </p:cNvSpPr>
          <p:nvPr/>
        </p:nvSpPr>
        <p:spPr bwMode="auto">
          <a:xfrm>
            <a:off x="152400" y="63754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fld id="{DDA93816-0A6E-4D55-A181-5BC76F89334B}" type="slidenum">
              <a:rPr lang="en-US" sz="1200"/>
              <a:pPr algn="ctr"/>
              <a:t>3</a:t>
            </a:fld>
            <a:endParaRPr lang="en-US" sz="1200"/>
          </a:p>
        </p:txBody>
      </p:sp>
      <p:pic>
        <p:nvPicPr>
          <p:cNvPr id="9" name="Picture 2" descr="http://www.unh.edu/sites/www.unh.edu/files/emblem-only_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7286" y="6019800"/>
            <a:ext cx="604314" cy="733425"/>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4"/>
          <p:cNvSpPr>
            <a:spLocks noChangeArrowheads="1"/>
          </p:cNvSpPr>
          <p:nvPr/>
        </p:nvSpPr>
        <p:spPr bwMode="auto">
          <a:xfrm>
            <a:off x="0" y="0"/>
            <a:ext cx="9144000" cy="609600"/>
          </a:xfrm>
          <a:prstGeom prst="rect">
            <a:avLst/>
          </a:prstGeom>
          <a:solidFill>
            <a:srgbClr val="002C7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icrosoft Sans Serif" panose="020B0604020202020204" pitchFamily="34" charset="0"/>
              <a:cs typeface="Microsoft Sans Serif" panose="020B0604020202020204" pitchFamily="34" charset="0"/>
            </a:endParaRPr>
          </a:p>
        </p:txBody>
      </p:sp>
      <p:sp>
        <p:nvSpPr>
          <p:cNvPr id="15" name="Rectangle 15"/>
          <p:cNvSpPr>
            <a:spLocks noChangeArrowheads="1"/>
          </p:cNvSpPr>
          <p:nvPr/>
        </p:nvSpPr>
        <p:spPr bwMode="auto">
          <a:xfrm rot="-5400000">
            <a:off x="-1790700" y="2095500"/>
            <a:ext cx="3886200" cy="304800"/>
          </a:xfrm>
          <a:prstGeom prst="rect">
            <a:avLst/>
          </a:prstGeom>
          <a:solidFill>
            <a:srgbClr val="002C7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icrosoft Sans Serif" panose="020B0604020202020204" pitchFamily="34" charset="0"/>
              <a:cs typeface="Microsoft Sans Serif" panose="020B0604020202020204" pitchFamily="34" charset="0"/>
            </a:endParaRPr>
          </a:p>
        </p:txBody>
      </p:sp>
      <p:sp>
        <p:nvSpPr>
          <p:cNvPr id="16" name="Isosceles Triangle 15"/>
          <p:cNvSpPr/>
          <p:nvPr/>
        </p:nvSpPr>
        <p:spPr>
          <a:xfrm flipV="1">
            <a:off x="0" y="4191000"/>
            <a:ext cx="301625" cy="990600"/>
          </a:xfrm>
          <a:prstGeom prst="triangle">
            <a:avLst>
              <a:gd name="adj" fmla="val 0"/>
            </a:avLst>
          </a:prstGeom>
          <a:solidFill>
            <a:srgbClr val="002C7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Microsoft Sans Serif" panose="020B0604020202020204" pitchFamily="34" charset="0"/>
              <a:cs typeface="Microsoft Sans Serif" panose="020B0604020202020204" pitchFamily="34" charset="0"/>
            </a:endParaRPr>
          </a:p>
        </p:txBody>
      </p:sp>
      <p:pic>
        <p:nvPicPr>
          <p:cNvPr id="17" name="Picture 16"/>
          <p:cNvPicPr>
            <a:picLocks noChangeAspect="1"/>
          </p:cNvPicPr>
          <p:nvPr/>
        </p:nvPicPr>
        <p:blipFill>
          <a:blip r:embed="rId4"/>
          <a:stretch>
            <a:fillRect/>
          </a:stretch>
        </p:blipFill>
        <p:spPr>
          <a:xfrm>
            <a:off x="8534400" y="42862"/>
            <a:ext cx="571500" cy="523875"/>
          </a:xfrm>
          <a:prstGeom prst="rect">
            <a:avLst/>
          </a:prstGeom>
        </p:spPr>
      </p:pic>
    </p:spTree>
    <p:extLst>
      <p:ext uri="{BB962C8B-B14F-4D97-AF65-F5344CB8AC3E}">
        <p14:creationId xmlns:p14="http://schemas.microsoft.com/office/powerpoint/2010/main" val="24877692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a:xfrm>
            <a:off x="419100" y="1676400"/>
            <a:ext cx="8648700" cy="2897188"/>
          </a:xfrm>
        </p:spPr>
        <p:txBody>
          <a:bodyPr/>
          <a:lstStyle/>
          <a:p>
            <a:pPr eaLnBrk="1" hangingPunct="1">
              <a:spcBef>
                <a:spcPts val="1800"/>
              </a:spcBef>
            </a:pPr>
            <a:r>
              <a:rPr lang="en-US" sz="2800" dirty="0" smtClean="0">
                <a:latin typeface="Microsoft Sans Serif" pitchFamily="34" charset="0"/>
              </a:rPr>
              <a:t>Compare samples from RDD &amp; web-based panel survey with reference to ACS benchmarks</a:t>
            </a:r>
          </a:p>
          <a:p>
            <a:pPr eaLnBrk="1" hangingPunct="1">
              <a:spcBef>
                <a:spcPts val="1800"/>
              </a:spcBef>
            </a:pPr>
            <a:r>
              <a:rPr lang="en-US" sz="2800" dirty="0" smtClean="0">
                <a:latin typeface="Microsoft Sans Serif" pitchFamily="34" charset="0"/>
              </a:rPr>
              <a:t>Data sources</a:t>
            </a:r>
            <a:endParaRPr lang="en-US" sz="2800" dirty="0" smtClean="0">
              <a:latin typeface="Microsoft Sans Serif" pitchFamily="34" charset="0"/>
            </a:endParaRPr>
          </a:p>
          <a:p>
            <a:pPr lvl="1"/>
            <a:r>
              <a:rPr lang="en-US" sz="2400" dirty="0" smtClean="0"/>
              <a:t>RDD: 2015 Kessler Foundation National Employment &amp; Disability Survey </a:t>
            </a:r>
          </a:p>
          <a:p>
            <a:pPr lvl="1"/>
            <a:r>
              <a:rPr lang="en-US" sz="2400" dirty="0" smtClean="0"/>
              <a:t>Web: Qualtrics, Health </a:t>
            </a:r>
            <a:r>
              <a:rPr lang="en-US" sz="2400" dirty="0"/>
              <a:t>Conditions </a:t>
            </a:r>
            <a:r>
              <a:rPr lang="en-US" sz="2400" dirty="0" smtClean="0"/>
              <a:t>Panel</a:t>
            </a:r>
          </a:p>
          <a:p>
            <a:pPr lvl="1"/>
            <a:r>
              <a:rPr lang="en-US" sz="2400" dirty="0" smtClean="0"/>
              <a:t>n = 3000 adults 18-64 with at least one disability</a:t>
            </a:r>
            <a:endParaRPr lang="en-US" sz="2400" dirty="0"/>
          </a:p>
        </p:txBody>
      </p:sp>
      <p:sp>
        <p:nvSpPr>
          <p:cNvPr id="3075" name="Text Box 12"/>
          <p:cNvSpPr txBox="1">
            <a:spLocks noGrp="1" noChangeArrowheads="1"/>
          </p:cNvSpPr>
          <p:nvPr>
            <p:ph type="title"/>
          </p:nvPr>
        </p:nvSpPr>
        <p:spPr bwMode="auto">
          <a:xfrm>
            <a:off x="0" y="838200"/>
            <a:ext cx="91440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3200" b="1" dirty="0" smtClean="0">
                <a:solidFill>
                  <a:schemeClr val="tx1"/>
                </a:solidFill>
                <a:latin typeface="Microsoft Sans Serif" pitchFamily="34" charset="0"/>
              </a:rPr>
              <a:t>Goal</a:t>
            </a:r>
            <a:endParaRPr lang="en-US" sz="3200" b="1" dirty="0" smtClean="0">
              <a:solidFill>
                <a:schemeClr val="tx1"/>
              </a:solidFill>
              <a:latin typeface="Microsoft Sans Serif" pitchFamily="34" charset="0"/>
            </a:endParaRPr>
          </a:p>
        </p:txBody>
      </p:sp>
      <p:sp>
        <p:nvSpPr>
          <p:cNvPr id="3078" name="Rectangle 17"/>
          <p:cNvSpPr>
            <a:spLocks noChangeArrowheads="1"/>
          </p:cNvSpPr>
          <p:nvPr/>
        </p:nvSpPr>
        <p:spPr bwMode="auto">
          <a:xfrm>
            <a:off x="152400" y="6375400"/>
            <a:ext cx="381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fld id="{DDA93816-0A6E-4D55-A181-5BC76F89334B}" type="slidenum">
              <a:rPr lang="en-US" sz="1200"/>
              <a:pPr algn="ctr"/>
              <a:t>4</a:t>
            </a:fld>
            <a:endParaRPr lang="en-US" sz="1200"/>
          </a:p>
        </p:txBody>
      </p:sp>
      <p:pic>
        <p:nvPicPr>
          <p:cNvPr id="9" name="Picture 2" descr="http://www.unh.edu/sites/www.unh.edu/files/emblem-only_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7286" y="6019800"/>
            <a:ext cx="604314" cy="733425"/>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14"/>
          <p:cNvSpPr>
            <a:spLocks noChangeArrowheads="1"/>
          </p:cNvSpPr>
          <p:nvPr/>
        </p:nvSpPr>
        <p:spPr bwMode="auto">
          <a:xfrm>
            <a:off x="0" y="0"/>
            <a:ext cx="9144000" cy="609600"/>
          </a:xfrm>
          <a:prstGeom prst="rect">
            <a:avLst/>
          </a:prstGeom>
          <a:solidFill>
            <a:srgbClr val="002C7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icrosoft Sans Serif" panose="020B0604020202020204" pitchFamily="34" charset="0"/>
              <a:cs typeface="Microsoft Sans Serif" panose="020B0604020202020204" pitchFamily="34" charset="0"/>
            </a:endParaRPr>
          </a:p>
        </p:txBody>
      </p:sp>
      <p:sp>
        <p:nvSpPr>
          <p:cNvPr id="15" name="Rectangle 15"/>
          <p:cNvSpPr>
            <a:spLocks noChangeArrowheads="1"/>
          </p:cNvSpPr>
          <p:nvPr/>
        </p:nvSpPr>
        <p:spPr bwMode="auto">
          <a:xfrm rot="-5400000">
            <a:off x="-1790700" y="2095500"/>
            <a:ext cx="3886200" cy="304800"/>
          </a:xfrm>
          <a:prstGeom prst="rect">
            <a:avLst/>
          </a:prstGeom>
          <a:solidFill>
            <a:srgbClr val="002C7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latin typeface="Microsoft Sans Serif" panose="020B0604020202020204" pitchFamily="34" charset="0"/>
              <a:cs typeface="Microsoft Sans Serif" panose="020B0604020202020204" pitchFamily="34" charset="0"/>
            </a:endParaRPr>
          </a:p>
        </p:txBody>
      </p:sp>
      <p:sp>
        <p:nvSpPr>
          <p:cNvPr id="16" name="Isosceles Triangle 15"/>
          <p:cNvSpPr/>
          <p:nvPr/>
        </p:nvSpPr>
        <p:spPr>
          <a:xfrm flipV="1">
            <a:off x="0" y="4191000"/>
            <a:ext cx="301625" cy="990600"/>
          </a:xfrm>
          <a:prstGeom prst="triangle">
            <a:avLst>
              <a:gd name="adj" fmla="val 0"/>
            </a:avLst>
          </a:prstGeom>
          <a:solidFill>
            <a:srgbClr val="002C7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Microsoft Sans Serif" panose="020B0604020202020204" pitchFamily="34" charset="0"/>
              <a:cs typeface="Microsoft Sans Serif" panose="020B0604020202020204" pitchFamily="34" charset="0"/>
            </a:endParaRPr>
          </a:p>
        </p:txBody>
      </p:sp>
      <p:pic>
        <p:nvPicPr>
          <p:cNvPr id="17" name="Picture 16"/>
          <p:cNvPicPr>
            <a:picLocks noChangeAspect="1"/>
          </p:cNvPicPr>
          <p:nvPr/>
        </p:nvPicPr>
        <p:blipFill>
          <a:blip r:embed="rId4"/>
          <a:stretch>
            <a:fillRect/>
          </a:stretch>
        </p:blipFill>
        <p:spPr>
          <a:xfrm>
            <a:off x="8534400" y="42862"/>
            <a:ext cx="571500" cy="523875"/>
          </a:xfrm>
          <a:prstGeom prst="rect">
            <a:avLst/>
          </a:prstGeom>
        </p:spPr>
      </p:pic>
    </p:spTree>
    <p:extLst>
      <p:ext uri="{BB962C8B-B14F-4D97-AF65-F5344CB8AC3E}">
        <p14:creationId xmlns:p14="http://schemas.microsoft.com/office/powerpoint/2010/main" val="10075187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12"/>
          <p:cNvSpPr txBox="1">
            <a:spLocks noGrp="1" noChangeArrowheads="1"/>
          </p:cNvSpPr>
          <p:nvPr>
            <p:ph type="title"/>
          </p:nvPr>
        </p:nvSpPr>
        <p:spPr bwMode="auto">
          <a:xfrm>
            <a:off x="0" y="689811"/>
            <a:ext cx="91440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200" b="1" dirty="0" smtClean="0">
                <a:latin typeface="Microsoft Sans Serif" pitchFamily="34" charset="0"/>
              </a:rPr>
              <a:t>Findings: Demographics (</a:t>
            </a:r>
            <a:r>
              <a:rPr lang="en-US" sz="3200" b="1" dirty="0" smtClean="0">
                <a:latin typeface="Microsoft Sans Serif" pitchFamily="34" charset="0"/>
              </a:rPr>
              <a:t>unweighted %)</a:t>
            </a:r>
            <a:endParaRPr lang="en-US" sz="3200" b="1" dirty="0" smtClean="0">
              <a:solidFill>
                <a:schemeClr val="tx1"/>
              </a:solidFill>
              <a:latin typeface="Microsoft Sans Serif" pitchFamily="34" charset="0"/>
            </a:endParaRPr>
          </a:p>
        </p:txBody>
      </p:sp>
      <p:sp>
        <p:nvSpPr>
          <p:cNvPr id="5124" name="Rectangle 14"/>
          <p:cNvSpPr>
            <a:spLocks noChangeArrowheads="1"/>
          </p:cNvSpPr>
          <p:nvPr/>
        </p:nvSpPr>
        <p:spPr bwMode="auto">
          <a:xfrm>
            <a:off x="0" y="0"/>
            <a:ext cx="9144000" cy="6096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125" name="Rectangle 15"/>
          <p:cNvSpPr>
            <a:spLocks noChangeArrowheads="1"/>
          </p:cNvSpPr>
          <p:nvPr/>
        </p:nvSpPr>
        <p:spPr bwMode="auto">
          <a:xfrm rot="-5400000">
            <a:off x="-1790700" y="2095500"/>
            <a:ext cx="3886200" cy="3048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pic>
        <p:nvPicPr>
          <p:cNvPr id="5127"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96300" y="42863"/>
            <a:ext cx="5715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Isosceles Triangle 1"/>
          <p:cNvSpPr/>
          <p:nvPr/>
        </p:nvSpPr>
        <p:spPr>
          <a:xfrm flipV="1">
            <a:off x="0" y="4191000"/>
            <a:ext cx="301625" cy="990600"/>
          </a:xfrm>
          <a:prstGeom prst="triangle">
            <a:avLst>
              <a:gd name="adj" fmla="val 0"/>
            </a:avLst>
          </a:prstGeom>
          <a:solidFill>
            <a:srgbClr val="0000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7" name="Picture 2" descr="http://www.unh.edu/sites/www.unh.edu/files/emblem-only_0.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7286" y="6019800"/>
            <a:ext cx="604314" cy="7334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58161264"/>
              </p:ext>
            </p:extLst>
          </p:nvPr>
        </p:nvGraphicFramePr>
        <p:xfrm>
          <a:off x="1485901" y="1371600"/>
          <a:ext cx="5829299" cy="5132269"/>
        </p:xfrm>
        <a:graphic>
          <a:graphicData uri="http://schemas.openxmlformats.org/drawingml/2006/table">
            <a:tbl>
              <a:tblPr>
                <a:tableStyleId>{5C22544A-7EE6-4342-B048-85BDC9FD1C3A}</a:tableStyleId>
              </a:tblPr>
              <a:tblGrid>
                <a:gridCol w="201783"/>
                <a:gridCol w="2398982"/>
                <a:gridCol w="1076178"/>
                <a:gridCol w="1076178"/>
                <a:gridCol w="1076178"/>
              </a:tblGrid>
              <a:tr h="229012">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700" b="0"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700" u="none" strike="noStrike" dirty="0">
                          <a:effectLst/>
                        </a:rPr>
                        <a:t>RDD</a:t>
                      </a:r>
                      <a:endParaRPr lang="en-US" sz="1700" b="0"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E29B"/>
                    </a:solidFill>
                  </a:tcPr>
                </a:tc>
                <a:tc>
                  <a:txBody>
                    <a:bodyPr/>
                    <a:lstStyle/>
                    <a:p>
                      <a:pPr algn="ctr" fontAlgn="b"/>
                      <a:r>
                        <a:rPr lang="en-US" sz="1700" u="none" strike="noStrike" dirty="0">
                          <a:effectLst/>
                        </a:rPr>
                        <a:t>ACS</a:t>
                      </a:r>
                      <a:endParaRPr lang="en-US" sz="1700" b="0"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700" u="none" strike="noStrike" dirty="0">
                          <a:effectLst/>
                        </a:rPr>
                        <a:t>Web</a:t>
                      </a:r>
                      <a:endParaRPr lang="en-US" sz="1700" b="0"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E29B"/>
                    </a:solidFill>
                  </a:tcPr>
                </a:tc>
              </a:tr>
              <a:tr h="229012">
                <a:tc gridSpan="2">
                  <a:txBody>
                    <a:bodyPr/>
                    <a:lstStyle/>
                    <a:p>
                      <a:pPr algn="l" fontAlgn="b"/>
                      <a:r>
                        <a:rPr lang="en-US" sz="1700" u="none" strike="noStrike" dirty="0">
                          <a:effectLst/>
                        </a:rPr>
                        <a:t>Sex</a:t>
                      </a:r>
                      <a:endParaRPr lang="en-US" sz="1700" b="0"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noFill/>
                  </a:tcPr>
                </a:tc>
                <a:tc hMerge="1">
                  <a:txBody>
                    <a:bodyPr/>
                    <a:lstStyle/>
                    <a:p>
                      <a:endParaRPr lang="en-US"/>
                    </a:p>
                  </a:txBody>
                  <a:tcPr/>
                </a:tc>
                <a:tc>
                  <a:txBody>
                    <a:bodyPr/>
                    <a:lstStyle/>
                    <a:p>
                      <a:pPr algn="ctr" fontAlgn="b"/>
                      <a:endParaRPr lang="en-US" sz="1700" b="0"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solidFill>
                      <a:srgbClr val="FBE29B"/>
                    </a:solidFill>
                  </a:tcPr>
                </a:tc>
                <a:tc>
                  <a:txBody>
                    <a:bodyPr/>
                    <a:lstStyle/>
                    <a:p>
                      <a:pPr algn="ctr" fontAlgn="b"/>
                      <a:endParaRPr lang="en-US" sz="1700" b="0"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noFill/>
                  </a:tcPr>
                </a:tc>
                <a:tc>
                  <a:txBody>
                    <a:bodyPr/>
                    <a:lstStyle/>
                    <a:p>
                      <a:pPr algn="ctr" fontAlgn="b"/>
                      <a:endParaRPr lang="en-US" sz="1700" b="0"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solidFill>
                      <a:srgbClr val="FBE29B"/>
                    </a:solidFill>
                  </a:tcPr>
                </a:tc>
              </a:tr>
              <a:tr h="229012">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l" fontAlgn="b"/>
                      <a:r>
                        <a:rPr lang="en-US" sz="1700" u="none" strike="noStrike" dirty="0">
                          <a:effectLst/>
                        </a:rPr>
                        <a:t>Male</a:t>
                      </a:r>
                      <a:endParaRPr lang="en-US" sz="17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ctr" fontAlgn="b"/>
                      <a:r>
                        <a:rPr lang="en-US" sz="1700" b="0" i="0" u="none" strike="noStrike" dirty="0">
                          <a:solidFill>
                            <a:srgbClr val="000000"/>
                          </a:solidFill>
                          <a:effectLst/>
                          <a:latin typeface="+mn-lt"/>
                        </a:rPr>
                        <a:t>45</a:t>
                      </a:r>
                    </a:p>
                  </a:txBody>
                  <a:tcPr marL="9525" marR="9525" marT="9525" marB="0" anchor="ctr">
                    <a:solidFill>
                      <a:srgbClr val="FBE29B"/>
                    </a:solidFill>
                  </a:tcPr>
                </a:tc>
                <a:tc>
                  <a:txBody>
                    <a:bodyPr/>
                    <a:lstStyle/>
                    <a:p>
                      <a:pPr algn="ctr" fontAlgn="b"/>
                      <a:r>
                        <a:rPr lang="en-US" sz="1700" b="0" i="0" u="none" strike="noStrike">
                          <a:solidFill>
                            <a:srgbClr val="000000"/>
                          </a:solidFill>
                          <a:effectLst/>
                          <a:latin typeface="+mn-lt"/>
                        </a:rPr>
                        <a:t>50</a:t>
                      </a:r>
                    </a:p>
                  </a:txBody>
                  <a:tcPr marL="9525" marR="9525" marT="9525" marB="0" anchor="ctr">
                    <a:noFill/>
                  </a:tcPr>
                </a:tc>
                <a:tc>
                  <a:txBody>
                    <a:bodyPr/>
                    <a:lstStyle/>
                    <a:p>
                      <a:pPr algn="ctr" fontAlgn="b"/>
                      <a:r>
                        <a:rPr lang="en-US" sz="1700" b="0" i="0" u="none" strike="noStrike">
                          <a:solidFill>
                            <a:srgbClr val="000000"/>
                          </a:solidFill>
                          <a:effectLst/>
                          <a:latin typeface="+mn-lt"/>
                        </a:rPr>
                        <a:t>37</a:t>
                      </a:r>
                    </a:p>
                  </a:txBody>
                  <a:tcPr marL="9525" marR="9525" marT="9525" marB="0" anchor="ctr">
                    <a:solidFill>
                      <a:srgbClr val="FBE29B"/>
                    </a:solidFill>
                  </a:tcPr>
                </a:tc>
              </a:tr>
              <a:tr h="229012">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l" fontAlgn="b"/>
                      <a:r>
                        <a:rPr lang="en-US" sz="1700" u="none" strike="noStrike" dirty="0">
                          <a:effectLst/>
                        </a:rPr>
                        <a:t>Female</a:t>
                      </a:r>
                      <a:endParaRPr lang="en-US" sz="17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ctr" fontAlgn="b"/>
                      <a:r>
                        <a:rPr lang="en-US" sz="1700" b="0" i="0" u="none" strike="noStrike">
                          <a:solidFill>
                            <a:srgbClr val="000000"/>
                          </a:solidFill>
                          <a:effectLst/>
                          <a:latin typeface="+mn-lt"/>
                        </a:rPr>
                        <a:t>56</a:t>
                      </a:r>
                    </a:p>
                  </a:txBody>
                  <a:tcPr marL="9525" marR="9525" marT="9525" marB="0" anchor="ctr">
                    <a:solidFill>
                      <a:srgbClr val="FBE29B"/>
                    </a:solidFill>
                  </a:tcPr>
                </a:tc>
                <a:tc>
                  <a:txBody>
                    <a:bodyPr/>
                    <a:lstStyle/>
                    <a:p>
                      <a:pPr algn="ctr" fontAlgn="b"/>
                      <a:r>
                        <a:rPr lang="en-US" sz="1700" b="0" i="0" u="none" strike="noStrike" dirty="0">
                          <a:solidFill>
                            <a:srgbClr val="000000"/>
                          </a:solidFill>
                          <a:effectLst/>
                          <a:latin typeface="+mn-lt"/>
                        </a:rPr>
                        <a:t>50</a:t>
                      </a:r>
                    </a:p>
                  </a:txBody>
                  <a:tcPr marL="9525" marR="9525" marT="9525" marB="0" anchor="ctr">
                    <a:noFill/>
                  </a:tcPr>
                </a:tc>
                <a:tc>
                  <a:txBody>
                    <a:bodyPr/>
                    <a:lstStyle/>
                    <a:p>
                      <a:pPr algn="ctr" fontAlgn="b"/>
                      <a:r>
                        <a:rPr lang="en-US" sz="1700" b="0" i="0" u="none" strike="noStrike">
                          <a:solidFill>
                            <a:srgbClr val="000000"/>
                          </a:solidFill>
                          <a:effectLst/>
                          <a:latin typeface="+mn-lt"/>
                        </a:rPr>
                        <a:t>64</a:t>
                      </a:r>
                    </a:p>
                  </a:txBody>
                  <a:tcPr marL="9525" marR="9525" marT="9525" marB="0" anchor="ctr">
                    <a:solidFill>
                      <a:srgbClr val="FBE29B"/>
                    </a:solidFill>
                  </a:tcPr>
                </a:tc>
              </a:tr>
              <a:tr h="229012">
                <a:tc gridSpan="2">
                  <a:txBody>
                    <a:bodyPr/>
                    <a:lstStyle/>
                    <a:p>
                      <a:pPr algn="l" fontAlgn="b"/>
                      <a:r>
                        <a:rPr lang="en-US" sz="1700" u="none" strike="noStrike" dirty="0">
                          <a:effectLst/>
                        </a:rPr>
                        <a:t>Age</a:t>
                      </a:r>
                      <a:endParaRPr lang="en-US" sz="1700" b="0" i="0" u="none" strike="noStrike" dirty="0">
                        <a:solidFill>
                          <a:srgbClr val="000000"/>
                        </a:solidFill>
                        <a:effectLst/>
                        <a:latin typeface="Calibri" panose="020F0502020204030204" pitchFamily="34" charset="0"/>
                      </a:endParaRPr>
                    </a:p>
                  </a:txBody>
                  <a:tcPr marL="9525" marR="9525" marT="9525" marB="0" anchor="ctr">
                    <a:noFill/>
                  </a:tcPr>
                </a:tc>
                <a:tc hMerge="1">
                  <a:txBody>
                    <a:bodyPr/>
                    <a:lstStyle/>
                    <a:p>
                      <a:endParaRPr lang="en-US"/>
                    </a:p>
                  </a:txBody>
                  <a:tcPr/>
                </a:tc>
                <a:tc>
                  <a:txBody>
                    <a:bodyPr/>
                    <a:lstStyle/>
                    <a:p>
                      <a:pPr algn="ctr" fontAlgn="b"/>
                      <a:endParaRPr lang="en-US" sz="1700" b="0" i="0" u="none" strike="noStrike">
                        <a:solidFill>
                          <a:srgbClr val="000000"/>
                        </a:solidFill>
                        <a:effectLst/>
                        <a:latin typeface="+mn-lt"/>
                      </a:endParaRPr>
                    </a:p>
                  </a:txBody>
                  <a:tcPr marL="9525" marR="9525" marT="9525" marB="0" anchor="ctr">
                    <a:solidFill>
                      <a:srgbClr val="FBE29B"/>
                    </a:solidFill>
                  </a:tcPr>
                </a:tc>
                <a:tc>
                  <a:txBody>
                    <a:bodyPr/>
                    <a:lstStyle/>
                    <a:p>
                      <a:pPr algn="ctr" fontAlgn="b"/>
                      <a:endParaRPr lang="en-US" sz="1700" b="0" i="0" u="none" strike="noStrike">
                        <a:solidFill>
                          <a:srgbClr val="000000"/>
                        </a:solidFill>
                        <a:effectLst/>
                        <a:latin typeface="+mn-lt"/>
                      </a:endParaRPr>
                    </a:p>
                  </a:txBody>
                  <a:tcPr marL="9525" marR="9525" marT="9525" marB="0" anchor="ctr">
                    <a:noFill/>
                  </a:tcPr>
                </a:tc>
                <a:tc>
                  <a:txBody>
                    <a:bodyPr/>
                    <a:lstStyle/>
                    <a:p>
                      <a:pPr algn="ctr" fontAlgn="b"/>
                      <a:endParaRPr lang="en-US" sz="1700" b="0" i="0" u="none" strike="noStrike" dirty="0">
                        <a:solidFill>
                          <a:srgbClr val="000000"/>
                        </a:solidFill>
                        <a:effectLst/>
                        <a:latin typeface="+mn-lt"/>
                      </a:endParaRPr>
                    </a:p>
                  </a:txBody>
                  <a:tcPr marL="9525" marR="9525" marT="9525" marB="0" anchor="ctr">
                    <a:solidFill>
                      <a:srgbClr val="FBE29B"/>
                    </a:solidFill>
                  </a:tcPr>
                </a:tc>
              </a:tr>
              <a:tr h="229012">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l" fontAlgn="b"/>
                      <a:r>
                        <a:rPr lang="en-US" sz="1700" u="none" strike="noStrike">
                          <a:effectLst/>
                        </a:rPr>
                        <a:t>18-24</a:t>
                      </a:r>
                      <a:endParaRPr lang="en-US" sz="17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ctr" fontAlgn="b"/>
                      <a:r>
                        <a:rPr lang="en-US" sz="1700" b="0" i="0" u="none" strike="noStrike">
                          <a:solidFill>
                            <a:srgbClr val="000000"/>
                          </a:solidFill>
                          <a:effectLst/>
                          <a:latin typeface="+mn-lt"/>
                        </a:rPr>
                        <a:t>9</a:t>
                      </a:r>
                    </a:p>
                  </a:txBody>
                  <a:tcPr marL="9525" marR="9525" marT="9525" marB="0" anchor="ctr">
                    <a:solidFill>
                      <a:srgbClr val="FBE29B"/>
                    </a:solidFill>
                  </a:tcPr>
                </a:tc>
                <a:tc>
                  <a:txBody>
                    <a:bodyPr/>
                    <a:lstStyle/>
                    <a:p>
                      <a:pPr algn="ctr" fontAlgn="b"/>
                      <a:r>
                        <a:rPr lang="en-US" sz="1700" b="0" i="0" u="none" strike="noStrike">
                          <a:solidFill>
                            <a:srgbClr val="000000"/>
                          </a:solidFill>
                          <a:effectLst/>
                          <a:latin typeface="+mn-lt"/>
                        </a:rPr>
                        <a:t>9</a:t>
                      </a:r>
                    </a:p>
                  </a:txBody>
                  <a:tcPr marL="9525" marR="9525" marT="9525" marB="0" anchor="ctr">
                    <a:noFill/>
                  </a:tcPr>
                </a:tc>
                <a:tc>
                  <a:txBody>
                    <a:bodyPr/>
                    <a:lstStyle/>
                    <a:p>
                      <a:pPr algn="ctr" fontAlgn="b"/>
                      <a:r>
                        <a:rPr lang="en-US" sz="1700" b="0" i="0" u="none" strike="noStrike" dirty="0">
                          <a:solidFill>
                            <a:srgbClr val="000000"/>
                          </a:solidFill>
                          <a:effectLst/>
                          <a:latin typeface="+mn-lt"/>
                        </a:rPr>
                        <a:t>2</a:t>
                      </a:r>
                    </a:p>
                  </a:txBody>
                  <a:tcPr marL="9525" marR="9525" marT="9525" marB="0" anchor="ctr">
                    <a:solidFill>
                      <a:srgbClr val="FBE29B"/>
                    </a:solidFill>
                  </a:tcPr>
                </a:tc>
              </a:tr>
              <a:tr h="229012">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l" fontAlgn="b"/>
                      <a:r>
                        <a:rPr lang="en-US" sz="1700" u="none" strike="noStrike">
                          <a:effectLst/>
                        </a:rPr>
                        <a:t>25-34</a:t>
                      </a:r>
                      <a:endParaRPr lang="en-US" sz="17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ctr" fontAlgn="b"/>
                      <a:r>
                        <a:rPr lang="en-US" sz="1700" b="0" i="0" u="none" strike="noStrike">
                          <a:solidFill>
                            <a:srgbClr val="000000"/>
                          </a:solidFill>
                          <a:effectLst/>
                          <a:latin typeface="+mn-lt"/>
                        </a:rPr>
                        <a:t>12</a:t>
                      </a:r>
                    </a:p>
                  </a:txBody>
                  <a:tcPr marL="9525" marR="9525" marT="9525" marB="0" anchor="ctr">
                    <a:solidFill>
                      <a:srgbClr val="FBE29B"/>
                    </a:solidFill>
                  </a:tcPr>
                </a:tc>
                <a:tc>
                  <a:txBody>
                    <a:bodyPr/>
                    <a:lstStyle/>
                    <a:p>
                      <a:pPr algn="ctr" fontAlgn="b"/>
                      <a:r>
                        <a:rPr lang="en-US" sz="1700" b="0" i="0" u="none" strike="noStrike">
                          <a:solidFill>
                            <a:srgbClr val="000000"/>
                          </a:solidFill>
                          <a:effectLst/>
                          <a:latin typeface="+mn-lt"/>
                        </a:rPr>
                        <a:t>13</a:t>
                      </a:r>
                    </a:p>
                  </a:txBody>
                  <a:tcPr marL="9525" marR="9525" marT="9525" marB="0" anchor="ctr">
                    <a:noFill/>
                  </a:tcPr>
                </a:tc>
                <a:tc>
                  <a:txBody>
                    <a:bodyPr/>
                    <a:lstStyle/>
                    <a:p>
                      <a:pPr algn="ctr" fontAlgn="b"/>
                      <a:r>
                        <a:rPr lang="en-US" sz="1700" b="0" i="0" u="none" strike="noStrike" dirty="0">
                          <a:solidFill>
                            <a:srgbClr val="000000"/>
                          </a:solidFill>
                          <a:effectLst/>
                          <a:latin typeface="+mn-lt"/>
                        </a:rPr>
                        <a:t>14</a:t>
                      </a:r>
                    </a:p>
                  </a:txBody>
                  <a:tcPr marL="9525" marR="9525" marT="9525" marB="0" anchor="ctr">
                    <a:solidFill>
                      <a:srgbClr val="FBE29B"/>
                    </a:solidFill>
                  </a:tcPr>
                </a:tc>
              </a:tr>
              <a:tr h="229012">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l" fontAlgn="b"/>
                      <a:r>
                        <a:rPr lang="en-US" sz="1700" u="none" strike="noStrike">
                          <a:effectLst/>
                        </a:rPr>
                        <a:t>35-44</a:t>
                      </a:r>
                      <a:endParaRPr lang="en-US" sz="17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ctr" fontAlgn="b"/>
                      <a:r>
                        <a:rPr lang="en-US" sz="1700" b="0" i="0" u="none" strike="noStrike">
                          <a:solidFill>
                            <a:srgbClr val="000000"/>
                          </a:solidFill>
                          <a:effectLst/>
                          <a:latin typeface="+mn-lt"/>
                        </a:rPr>
                        <a:t>15</a:t>
                      </a:r>
                    </a:p>
                  </a:txBody>
                  <a:tcPr marL="9525" marR="9525" marT="9525" marB="0" anchor="ctr">
                    <a:solidFill>
                      <a:srgbClr val="FBE29B"/>
                    </a:solidFill>
                  </a:tcPr>
                </a:tc>
                <a:tc>
                  <a:txBody>
                    <a:bodyPr/>
                    <a:lstStyle/>
                    <a:p>
                      <a:pPr algn="ctr" fontAlgn="b"/>
                      <a:r>
                        <a:rPr lang="en-US" sz="1700" b="0" i="0" u="none" strike="noStrike">
                          <a:solidFill>
                            <a:srgbClr val="000000"/>
                          </a:solidFill>
                          <a:effectLst/>
                          <a:latin typeface="+mn-lt"/>
                        </a:rPr>
                        <a:t>15</a:t>
                      </a:r>
                    </a:p>
                  </a:txBody>
                  <a:tcPr marL="9525" marR="9525" marT="9525" marB="0" anchor="ctr">
                    <a:noFill/>
                  </a:tcPr>
                </a:tc>
                <a:tc>
                  <a:txBody>
                    <a:bodyPr/>
                    <a:lstStyle/>
                    <a:p>
                      <a:pPr algn="ctr" fontAlgn="b"/>
                      <a:r>
                        <a:rPr lang="en-US" sz="1700" b="0" i="0" u="none" strike="noStrike">
                          <a:solidFill>
                            <a:srgbClr val="000000"/>
                          </a:solidFill>
                          <a:effectLst/>
                          <a:latin typeface="+mn-lt"/>
                        </a:rPr>
                        <a:t>16</a:t>
                      </a:r>
                    </a:p>
                  </a:txBody>
                  <a:tcPr marL="9525" marR="9525" marT="9525" marB="0" anchor="ctr">
                    <a:solidFill>
                      <a:srgbClr val="FBE29B"/>
                    </a:solidFill>
                  </a:tcPr>
                </a:tc>
              </a:tr>
              <a:tr h="229012">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l" fontAlgn="b"/>
                      <a:r>
                        <a:rPr lang="en-US" sz="1700" u="none" strike="noStrike">
                          <a:effectLst/>
                        </a:rPr>
                        <a:t>45-54</a:t>
                      </a:r>
                      <a:endParaRPr lang="en-US" sz="17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ctr" fontAlgn="b"/>
                      <a:r>
                        <a:rPr lang="en-US" sz="1700" b="0" i="0" u="none" strike="noStrike">
                          <a:solidFill>
                            <a:srgbClr val="000000"/>
                          </a:solidFill>
                          <a:effectLst/>
                          <a:latin typeface="+mn-lt"/>
                        </a:rPr>
                        <a:t>28</a:t>
                      </a:r>
                    </a:p>
                  </a:txBody>
                  <a:tcPr marL="9525" marR="9525" marT="9525" marB="0" anchor="ctr">
                    <a:solidFill>
                      <a:srgbClr val="FBE29B"/>
                    </a:solidFill>
                  </a:tcPr>
                </a:tc>
                <a:tc>
                  <a:txBody>
                    <a:bodyPr/>
                    <a:lstStyle/>
                    <a:p>
                      <a:pPr algn="ctr" fontAlgn="b"/>
                      <a:r>
                        <a:rPr lang="en-US" sz="1700" b="0" i="0" u="none" strike="noStrike">
                          <a:solidFill>
                            <a:srgbClr val="000000"/>
                          </a:solidFill>
                          <a:effectLst/>
                          <a:latin typeface="+mn-lt"/>
                        </a:rPr>
                        <a:t>26</a:t>
                      </a:r>
                    </a:p>
                  </a:txBody>
                  <a:tcPr marL="9525" marR="9525" marT="9525" marB="0" anchor="ctr">
                    <a:noFill/>
                  </a:tcPr>
                </a:tc>
                <a:tc>
                  <a:txBody>
                    <a:bodyPr/>
                    <a:lstStyle/>
                    <a:p>
                      <a:pPr algn="ctr" fontAlgn="b"/>
                      <a:r>
                        <a:rPr lang="en-US" sz="1700" b="0" i="0" u="none" strike="noStrike">
                          <a:solidFill>
                            <a:srgbClr val="000000"/>
                          </a:solidFill>
                          <a:effectLst/>
                          <a:latin typeface="+mn-lt"/>
                        </a:rPr>
                        <a:t>22</a:t>
                      </a:r>
                    </a:p>
                  </a:txBody>
                  <a:tcPr marL="9525" marR="9525" marT="9525" marB="0" anchor="ctr">
                    <a:solidFill>
                      <a:srgbClr val="FBE29B"/>
                    </a:solidFill>
                  </a:tcPr>
                </a:tc>
              </a:tr>
              <a:tr h="229012">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l" fontAlgn="b"/>
                      <a:r>
                        <a:rPr lang="en-US" sz="1700" u="none" strike="noStrike">
                          <a:effectLst/>
                        </a:rPr>
                        <a:t>55-64</a:t>
                      </a:r>
                      <a:endParaRPr lang="en-US" sz="17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ctr" fontAlgn="b"/>
                      <a:r>
                        <a:rPr lang="en-US" sz="1700" b="0" i="0" u="none" strike="noStrike">
                          <a:solidFill>
                            <a:srgbClr val="000000"/>
                          </a:solidFill>
                          <a:effectLst/>
                          <a:latin typeface="+mn-lt"/>
                        </a:rPr>
                        <a:t>37</a:t>
                      </a:r>
                    </a:p>
                  </a:txBody>
                  <a:tcPr marL="9525" marR="9525" marT="9525" marB="0" anchor="ctr">
                    <a:solidFill>
                      <a:srgbClr val="FBE29B"/>
                    </a:solidFill>
                  </a:tcPr>
                </a:tc>
                <a:tc>
                  <a:txBody>
                    <a:bodyPr/>
                    <a:lstStyle/>
                    <a:p>
                      <a:pPr algn="ctr" fontAlgn="b"/>
                      <a:r>
                        <a:rPr lang="en-US" sz="1700" b="0" i="0" u="none" strike="noStrike">
                          <a:solidFill>
                            <a:srgbClr val="000000"/>
                          </a:solidFill>
                          <a:effectLst/>
                          <a:latin typeface="+mn-lt"/>
                        </a:rPr>
                        <a:t>37</a:t>
                      </a:r>
                    </a:p>
                  </a:txBody>
                  <a:tcPr marL="9525" marR="9525" marT="9525" marB="0" anchor="ctr">
                    <a:noFill/>
                  </a:tcPr>
                </a:tc>
                <a:tc>
                  <a:txBody>
                    <a:bodyPr/>
                    <a:lstStyle/>
                    <a:p>
                      <a:pPr algn="ctr" fontAlgn="b"/>
                      <a:r>
                        <a:rPr lang="en-US" sz="1700" b="0" i="0" u="none" strike="noStrike" dirty="0">
                          <a:solidFill>
                            <a:srgbClr val="000000"/>
                          </a:solidFill>
                          <a:effectLst/>
                          <a:latin typeface="+mn-lt"/>
                        </a:rPr>
                        <a:t>47</a:t>
                      </a:r>
                    </a:p>
                  </a:txBody>
                  <a:tcPr marL="9525" marR="9525" marT="9525" marB="0" anchor="ctr">
                    <a:solidFill>
                      <a:srgbClr val="FBE29B"/>
                    </a:solidFill>
                  </a:tcPr>
                </a:tc>
              </a:tr>
              <a:tr h="229012">
                <a:tc gridSpan="2">
                  <a:txBody>
                    <a:bodyPr/>
                    <a:lstStyle/>
                    <a:p>
                      <a:pPr algn="l" fontAlgn="b"/>
                      <a:r>
                        <a:rPr lang="en-US" sz="1700" u="none" strike="noStrike">
                          <a:effectLst/>
                        </a:rPr>
                        <a:t>Race</a:t>
                      </a:r>
                      <a:endParaRPr lang="en-US" sz="1700" b="0" i="0" u="none" strike="noStrike">
                        <a:solidFill>
                          <a:srgbClr val="000000"/>
                        </a:solidFill>
                        <a:effectLst/>
                        <a:latin typeface="Calibri" panose="020F0502020204030204" pitchFamily="34" charset="0"/>
                      </a:endParaRPr>
                    </a:p>
                  </a:txBody>
                  <a:tcPr marL="9525" marR="9525" marT="9525" marB="0" anchor="ctr">
                    <a:noFill/>
                  </a:tcPr>
                </a:tc>
                <a:tc hMerge="1">
                  <a:txBody>
                    <a:bodyPr/>
                    <a:lstStyle/>
                    <a:p>
                      <a:endParaRPr lang="en-US"/>
                    </a:p>
                  </a:txBody>
                  <a:tcPr/>
                </a:tc>
                <a:tc>
                  <a:txBody>
                    <a:bodyPr/>
                    <a:lstStyle/>
                    <a:p>
                      <a:pPr algn="ctr" fontAlgn="b"/>
                      <a:endParaRPr lang="en-US" sz="1700" b="0" i="0" u="none" strike="noStrike">
                        <a:solidFill>
                          <a:srgbClr val="000000"/>
                        </a:solidFill>
                        <a:effectLst/>
                        <a:latin typeface="+mn-lt"/>
                      </a:endParaRPr>
                    </a:p>
                  </a:txBody>
                  <a:tcPr marL="9525" marR="9525" marT="9525" marB="0" anchor="ctr">
                    <a:solidFill>
                      <a:srgbClr val="FBE29B"/>
                    </a:solidFill>
                  </a:tcPr>
                </a:tc>
                <a:tc>
                  <a:txBody>
                    <a:bodyPr/>
                    <a:lstStyle/>
                    <a:p>
                      <a:pPr algn="ctr" fontAlgn="b"/>
                      <a:endParaRPr lang="en-US" sz="1700" b="0" i="0" u="none" strike="noStrike">
                        <a:solidFill>
                          <a:srgbClr val="000000"/>
                        </a:solidFill>
                        <a:effectLst/>
                        <a:latin typeface="+mn-lt"/>
                      </a:endParaRPr>
                    </a:p>
                  </a:txBody>
                  <a:tcPr marL="9525" marR="9525" marT="9525" marB="0" anchor="ctr">
                    <a:noFill/>
                  </a:tcPr>
                </a:tc>
                <a:tc>
                  <a:txBody>
                    <a:bodyPr/>
                    <a:lstStyle/>
                    <a:p>
                      <a:pPr algn="ctr" fontAlgn="b"/>
                      <a:endParaRPr lang="en-US" sz="1700" b="0" i="0" u="none" strike="noStrike">
                        <a:solidFill>
                          <a:srgbClr val="000000"/>
                        </a:solidFill>
                        <a:effectLst/>
                        <a:latin typeface="+mn-lt"/>
                      </a:endParaRPr>
                    </a:p>
                  </a:txBody>
                  <a:tcPr marL="9525" marR="9525" marT="9525" marB="0" anchor="ctr">
                    <a:solidFill>
                      <a:srgbClr val="FBE29B"/>
                    </a:solidFill>
                  </a:tcPr>
                </a:tc>
              </a:tr>
              <a:tr h="229012">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l" fontAlgn="b"/>
                      <a:r>
                        <a:rPr lang="en-US" sz="1700" u="none" strike="noStrike">
                          <a:effectLst/>
                        </a:rPr>
                        <a:t>White only</a:t>
                      </a:r>
                      <a:endParaRPr lang="en-US" sz="17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ctr" fontAlgn="b"/>
                      <a:r>
                        <a:rPr lang="en-US" sz="1700" b="0" i="0" u="none" strike="noStrike">
                          <a:solidFill>
                            <a:srgbClr val="000000"/>
                          </a:solidFill>
                          <a:effectLst/>
                          <a:latin typeface="+mn-lt"/>
                        </a:rPr>
                        <a:t>79</a:t>
                      </a:r>
                    </a:p>
                  </a:txBody>
                  <a:tcPr marL="9525" marR="9525" marT="9525" marB="0" anchor="ctr">
                    <a:solidFill>
                      <a:srgbClr val="FBE29B"/>
                    </a:solidFill>
                  </a:tcPr>
                </a:tc>
                <a:tc>
                  <a:txBody>
                    <a:bodyPr/>
                    <a:lstStyle/>
                    <a:p>
                      <a:pPr algn="ctr" fontAlgn="b"/>
                      <a:r>
                        <a:rPr lang="en-US" sz="1700" b="0" i="0" u="none" strike="noStrike">
                          <a:solidFill>
                            <a:srgbClr val="000000"/>
                          </a:solidFill>
                          <a:effectLst/>
                          <a:latin typeface="+mn-lt"/>
                        </a:rPr>
                        <a:t>72</a:t>
                      </a:r>
                    </a:p>
                  </a:txBody>
                  <a:tcPr marL="9525" marR="9525" marT="9525" marB="0" anchor="ctr">
                    <a:noFill/>
                  </a:tcPr>
                </a:tc>
                <a:tc>
                  <a:txBody>
                    <a:bodyPr/>
                    <a:lstStyle/>
                    <a:p>
                      <a:pPr algn="ctr" fontAlgn="b"/>
                      <a:r>
                        <a:rPr lang="en-US" sz="1700" b="0" i="0" u="none" strike="noStrike" dirty="0">
                          <a:solidFill>
                            <a:srgbClr val="000000"/>
                          </a:solidFill>
                          <a:effectLst/>
                          <a:latin typeface="+mn-lt"/>
                        </a:rPr>
                        <a:t>89</a:t>
                      </a:r>
                    </a:p>
                  </a:txBody>
                  <a:tcPr marL="9525" marR="9525" marT="9525" marB="0" anchor="ctr">
                    <a:solidFill>
                      <a:srgbClr val="FBE29B"/>
                    </a:solidFill>
                  </a:tcPr>
                </a:tc>
              </a:tr>
              <a:tr h="229012">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l" fontAlgn="b"/>
                      <a:r>
                        <a:rPr lang="en-US" sz="1700" u="none" strike="noStrike">
                          <a:effectLst/>
                        </a:rPr>
                        <a:t>Black only</a:t>
                      </a:r>
                      <a:endParaRPr lang="en-US" sz="17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ctr" fontAlgn="b"/>
                      <a:r>
                        <a:rPr lang="en-US" sz="1700" b="0" i="0" u="none" strike="noStrike">
                          <a:solidFill>
                            <a:srgbClr val="000000"/>
                          </a:solidFill>
                          <a:effectLst/>
                          <a:latin typeface="+mn-lt"/>
                        </a:rPr>
                        <a:t>12</a:t>
                      </a:r>
                    </a:p>
                  </a:txBody>
                  <a:tcPr marL="9525" marR="9525" marT="9525" marB="0" anchor="ctr">
                    <a:solidFill>
                      <a:srgbClr val="FBE29B"/>
                    </a:solidFill>
                  </a:tcPr>
                </a:tc>
                <a:tc>
                  <a:txBody>
                    <a:bodyPr/>
                    <a:lstStyle/>
                    <a:p>
                      <a:pPr algn="ctr" fontAlgn="b"/>
                      <a:r>
                        <a:rPr lang="en-US" sz="1700" b="0" i="0" u="none" strike="noStrike">
                          <a:solidFill>
                            <a:srgbClr val="000000"/>
                          </a:solidFill>
                          <a:effectLst/>
                          <a:latin typeface="+mn-lt"/>
                        </a:rPr>
                        <a:t>17</a:t>
                      </a:r>
                    </a:p>
                  </a:txBody>
                  <a:tcPr marL="9525" marR="9525" marT="9525" marB="0" anchor="ctr">
                    <a:noFill/>
                  </a:tcPr>
                </a:tc>
                <a:tc>
                  <a:txBody>
                    <a:bodyPr/>
                    <a:lstStyle/>
                    <a:p>
                      <a:pPr algn="ctr" fontAlgn="b"/>
                      <a:r>
                        <a:rPr lang="en-US" sz="1700" b="0" i="0" u="none" strike="noStrike">
                          <a:solidFill>
                            <a:srgbClr val="000000"/>
                          </a:solidFill>
                          <a:effectLst/>
                          <a:latin typeface="+mn-lt"/>
                        </a:rPr>
                        <a:t>6</a:t>
                      </a:r>
                    </a:p>
                  </a:txBody>
                  <a:tcPr marL="9525" marR="9525" marT="9525" marB="0" anchor="ctr">
                    <a:solidFill>
                      <a:srgbClr val="FBE29B"/>
                    </a:solidFill>
                  </a:tcPr>
                </a:tc>
              </a:tr>
              <a:tr h="297379">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l" fontAlgn="b"/>
                      <a:r>
                        <a:rPr lang="en-US" sz="1700" u="none" strike="noStrike">
                          <a:effectLst/>
                        </a:rPr>
                        <a:t>Other / 2 or more races</a:t>
                      </a:r>
                      <a:endParaRPr lang="en-US" sz="17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ctr" fontAlgn="b"/>
                      <a:r>
                        <a:rPr lang="en-US" sz="1700" b="0" i="0" u="none" strike="noStrike">
                          <a:solidFill>
                            <a:srgbClr val="000000"/>
                          </a:solidFill>
                          <a:effectLst/>
                          <a:latin typeface="+mn-lt"/>
                        </a:rPr>
                        <a:t>9</a:t>
                      </a:r>
                    </a:p>
                  </a:txBody>
                  <a:tcPr marL="9525" marR="9525" marT="9525" marB="0" anchor="ctr">
                    <a:solidFill>
                      <a:srgbClr val="FBE29B"/>
                    </a:solidFill>
                  </a:tcPr>
                </a:tc>
                <a:tc>
                  <a:txBody>
                    <a:bodyPr/>
                    <a:lstStyle/>
                    <a:p>
                      <a:pPr algn="ctr" fontAlgn="b"/>
                      <a:r>
                        <a:rPr lang="en-US" sz="1700" b="0" i="0" u="none" strike="noStrike">
                          <a:solidFill>
                            <a:srgbClr val="000000"/>
                          </a:solidFill>
                          <a:effectLst/>
                          <a:latin typeface="+mn-lt"/>
                        </a:rPr>
                        <a:t>11</a:t>
                      </a:r>
                    </a:p>
                  </a:txBody>
                  <a:tcPr marL="9525" marR="9525" marT="9525" marB="0" anchor="ctr">
                    <a:noFill/>
                  </a:tcPr>
                </a:tc>
                <a:tc>
                  <a:txBody>
                    <a:bodyPr/>
                    <a:lstStyle/>
                    <a:p>
                      <a:pPr algn="ctr" fontAlgn="b"/>
                      <a:r>
                        <a:rPr lang="en-US" sz="1700" b="0" i="0" u="none" strike="noStrike" dirty="0">
                          <a:solidFill>
                            <a:srgbClr val="000000"/>
                          </a:solidFill>
                          <a:effectLst/>
                          <a:latin typeface="+mn-lt"/>
                        </a:rPr>
                        <a:t>6</a:t>
                      </a:r>
                    </a:p>
                  </a:txBody>
                  <a:tcPr marL="9525" marR="9525" marT="9525" marB="0" anchor="ctr">
                    <a:solidFill>
                      <a:srgbClr val="FBE29B"/>
                    </a:solidFill>
                  </a:tcPr>
                </a:tc>
              </a:tr>
              <a:tr h="229012">
                <a:tc gridSpan="2">
                  <a:txBody>
                    <a:bodyPr/>
                    <a:lstStyle/>
                    <a:p>
                      <a:pPr algn="l" fontAlgn="b"/>
                      <a:r>
                        <a:rPr lang="en-US" sz="1700" u="none" strike="noStrike">
                          <a:effectLst/>
                        </a:rPr>
                        <a:t>Region</a:t>
                      </a:r>
                      <a:endParaRPr lang="en-US" sz="1700" b="0" i="0" u="none" strike="noStrike">
                        <a:solidFill>
                          <a:srgbClr val="000000"/>
                        </a:solidFill>
                        <a:effectLst/>
                        <a:latin typeface="Calibri" panose="020F0502020204030204" pitchFamily="34" charset="0"/>
                      </a:endParaRPr>
                    </a:p>
                  </a:txBody>
                  <a:tcPr marL="9525" marR="9525" marT="9525" marB="0" anchor="ctr">
                    <a:noFill/>
                  </a:tcPr>
                </a:tc>
                <a:tc hMerge="1">
                  <a:txBody>
                    <a:bodyPr/>
                    <a:lstStyle/>
                    <a:p>
                      <a:endParaRPr lang="en-US"/>
                    </a:p>
                  </a:txBody>
                  <a:tcPr/>
                </a:tc>
                <a:tc>
                  <a:txBody>
                    <a:bodyPr/>
                    <a:lstStyle/>
                    <a:p>
                      <a:pPr algn="ctr" fontAlgn="b"/>
                      <a:endParaRPr lang="en-US" sz="1700" b="0" i="0" u="none" strike="noStrike">
                        <a:solidFill>
                          <a:srgbClr val="000000"/>
                        </a:solidFill>
                        <a:effectLst/>
                        <a:latin typeface="+mn-lt"/>
                      </a:endParaRPr>
                    </a:p>
                  </a:txBody>
                  <a:tcPr marL="9525" marR="9525" marT="9525" marB="0" anchor="ctr">
                    <a:solidFill>
                      <a:srgbClr val="FBE29B"/>
                    </a:solidFill>
                  </a:tcPr>
                </a:tc>
                <a:tc>
                  <a:txBody>
                    <a:bodyPr/>
                    <a:lstStyle/>
                    <a:p>
                      <a:pPr algn="ctr" fontAlgn="b"/>
                      <a:endParaRPr lang="en-US" sz="1700" b="0" i="0" u="none" strike="noStrike">
                        <a:solidFill>
                          <a:srgbClr val="000000"/>
                        </a:solidFill>
                        <a:effectLst/>
                        <a:latin typeface="+mn-lt"/>
                      </a:endParaRPr>
                    </a:p>
                  </a:txBody>
                  <a:tcPr marL="9525" marR="9525" marT="9525" marB="0" anchor="ctr">
                    <a:noFill/>
                  </a:tcPr>
                </a:tc>
                <a:tc>
                  <a:txBody>
                    <a:bodyPr/>
                    <a:lstStyle/>
                    <a:p>
                      <a:pPr algn="ctr" fontAlgn="b"/>
                      <a:endParaRPr lang="en-US" sz="1700" b="0" i="0" u="none" strike="noStrike" dirty="0">
                        <a:solidFill>
                          <a:srgbClr val="000000"/>
                        </a:solidFill>
                        <a:effectLst/>
                        <a:latin typeface="+mn-lt"/>
                      </a:endParaRPr>
                    </a:p>
                  </a:txBody>
                  <a:tcPr marL="9525" marR="9525" marT="9525" marB="0" anchor="ctr">
                    <a:solidFill>
                      <a:srgbClr val="FBE29B"/>
                    </a:solidFill>
                  </a:tcPr>
                </a:tc>
              </a:tr>
              <a:tr h="229012">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l" fontAlgn="b"/>
                      <a:r>
                        <a:rPr lang="en-US" sz="1700" u="none" strike="noStrike">
                          <a:effectLst/>
                        </a:rPr>
                        <a:t>Northeast</a:t>
                      </a:r>
                      <a:endParaRPr lang="en-US" sz="17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ctr" fontAlgn="b"/>
                      <a:r>
                        <a:rPr lang="en-US" sz="1700" b="0" i="0" u="none" strike="noStrike">
                          <a:solidFill>
                            <a:srgbClr val="000000"/>
                          </a:solidFill>
                          <a:effectLst/>
                          <a:latin typeface="+mn-lt"/>
                        </a:rPr>
                        <a:t>17</a:t>
                      </a:r>
                    </a:p>
                  </a:txBody>
                  <a:tcPr marL="9525" marR="9525" marT="9525" marB="0" anchor="ctr">
                    <a:solidFill>
                      <a:srgbClr val="FBE29B"/>
                    </a:solidFill>
                  </a:tcPr>
                </a:tc>
                <a:tc>
                  <a:txBody>
                    <a:bodyPr/>
                    <a:lstStyle/>
                    <a:p>
                      <a:pPr algn="ctr" fontAlgn="b"/>
                      <a:r>
                        <a:rPr lang="en-US" sz="1700" b="0" i="0" u="none" strike="noStrike">
                          <a:solidFill>
                            <a:srgbClr val="000000"/>
                          </a:solidFill>
                          <a:effectLst/>
                          <a:latin typeface="+mn-lt"/>
                        </a:rPr>
                        <a:t>16</a:t>
                      </a:r>
                    </a:p>
                  </a:txBody>
                  <a:tcPr marL="9525" marR="9525" marT="9525" marB="0" anchor="ctr">
                    <a:noFill/>
                  </a:tcPr>
                </a:tc>
                <a:tc>
                  <a:txBody>
                    <a:bodyPr/>
                    <a:lstStyle/>
                    <a:p>
                      <a:pPr algn="ctr" fontAlgn="b"/>
                      <a:r>
                        <a:rPr lang="en-US" sz="1700" b="0" i="0" u="none" strike="noStrike" dirty="0">
                          <a:solidFill>
                            <a:srgbClr val="000000"/>
                          </a:solidFill>
                          <a:effectLst/>
                          <a:latin typeface="+mn-lt"/>
                        </a:rPr>
                        <a:t>20</a:t>
                      </a:r>
                    </a:p>
                  </a:txBody>
                  <a:tcPr marL="9525" marR="9525" marT="9525" marB="0" anchor="ctr">
                    <a:solidFill>
                      <a:srgbClr val="FBE29B"/>
                    </a:solidFill>
                  </a:tcPr>
                </a:tc>
              </a:tr>
              <a:tr h="229012">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l" fontAlgn="b"/>
                      <a:r>
                        <a:rPr lang="en-US" sz="1700" u="none" strike="noStrike">
                          <a:effectLst/>
                        </a:rPr>
                        <a:t>Midwest</a:t>
                      </a:r>
                      <a:endParaRPr lang="en-US" sz="17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ctr" fontAlgn="b"/>
                      <a:r>
                        <a:rPr lang="en-US" sz="1700" b="0" i="0" u="none" strike="noStrike">
                          <a:solidFill>
                            <a:srgbClr val="000000"/>
                          </a:solidFill>
                          <a:effectLst/>
                          <a:latin typeface="+mn-lt"/>
                        </a:rPr>
                        <a:t>23</a:t>
                      </a:r>
                    </a:p>
                  </a:txBody>
                  <a:tcPr marL="9525" marR="9525" marT="9525" marB="0" anchor="ctr">
                    <a:solidFill>
                      <a:srgbClr val="FBE29B"/>
                    </a:solidFill>
                  </a:tcPr>
                </a:tc>
                <a:tc>
                  <a:txBody>
                    <a:bodyPr/>
                    <a:lstStyle/>
                    <a:p>
                      <a:pPr algn="ctr" fontAlgn="b"/>
                      <a:r>
                        <a:rPr lang="en-US" sz="1700" b="0" i="0" u="none" strike="noStrike">
                          <a:solidFill>
                            <a:srgbClr val="000000"/>
                          </a:solidFill>
                          <a:effectLst/>
                          <a:latin typeface="+mn-lt"/>
                        </a:rPr>
                        <a:t>22</a:t>
                      </a:r>
                    </a:p>
                  </a:txBody>
                  <a:tcPr marL="9525" marR="9525" marT="9525" marB="0" anchor="ctr">
                    <a:noFill/>
                  </a:tcPr>
                </a:tc>
                <a:tc>
                  <a:txBody>
                    <a:bodyPr/>
                    <a:lstStyle/>
                    <a:p>
                      <a:pPr algn="ctr" fontAlgn="b"/>
                      <a:r>
                        <a:rPr lang="en-US" sz="1700" b="0" i="0" u="none" strike="noStrike" dirty="0">
                          <a:solidFill>
                            <a:srgbClr val="000000"/>
                          </a:solidFill>
                          <a:effectLst/>
                          <a:latin typeface="+mn-lt"/>
                        </a:rPr>
                        <a:t>25</a:t>
                      </a:r>
                    </a:p>
                  </a:txBody>
                  <a:tcPr marL="9525" marR="9525" marT="9525" marB="0" anchor="ctr">
                    <a:solidFill>
                      <a:srgbClr val="FBE29B"/>
                    </a:solidFill>
                  </a:tcPr>
                </a:tc>
              </a:tr>
              <a:tr h="229012">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l" fontAlgn="b"/>
                      <a:r>
                        <a:rPr lang="en-US" sz="1700" u="none" strike="noStrike">
                          <a:effectLst/>
                        </a:rPr>
                        <a:t>South</a:t>
                      </a:r>
                      <a:endParaRPr lang="en-US" sz="17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ctr" fontAlgn="b"/>
                      <a:r>
                        <a:rPr lang="en-US" sz="1700" b="0" i="0" u="none" strike="noStrike">
                          <a:solidFill>
                            <a:srgbClr val="000000"/>
                          </a:solidFill>
                          <a:effectLst/>
                          <a:latin typeface="+mn-lt"/>
                        </a:rPr>
                        <a:t>38</a:t>
                      </a:r>
                    </a:p>
                  </a:txBody>
                  <a:tcPr marL="9525" marR="9525" marT="9525" marB="0" anchor="ctr">
                    <a:solidFill>
                      <a:srgbClr val="FBE29B"/>
                    </a:solidFill>
                  </a:tcPr>
                </a:tc>
                <a:tc>
                  <a:txBody>
                    <a:bodyPr/>
                    <a:lstStyle/>
                    <a:p>
                      <a:pPr algn="ctr" fontAlgn="b"/>
                      <a:r>
                        <a:rPr lang="en-US" sz="1700" b="0" i="0" u="none" strike="noStrike">
                          <a:solidFill>
                            <a:srgbClr val="000000"/>
                          </a:solidFill>
                          <a:effectLst/>
                          <a:latin typeface="+mn-lt"/>
                        </a:rPr>
                        <a:t>41</a:t>
                      </a:r>
                    </a:p>
                  </a:txBody>
                  <a:tcPr marL="9525" marR="9525" marT="9525" marB="0" anchor="ctr">
                    <a:noFill/>
                  </a:tcPr>
                </a:tc>
                <a:tc>
                  <a:txBody>
                    <a:bodyPr/>
                    <a:lstStyle/>
                    <a:p>
                      <a:pPr algn="ctr" fontAlgn="b"/>
                      <a:r>
                        <a:rPr lang="en-US" sz="1700" b="0" i="0" u="none" strike="noStrike" dirty="0">
                          <a:solidFill>
                            <a:srgbClr val="000000"/>
                          </a:solidFill>
                          <a:effectLst/>
                          <a:latin typeface="+mn-lt"/>
                        </a:rPr>
                        <a:t>33</a:t>
                      </a:r>
                    </a:p>
                  </a:txBody>
                  <a:tcPr marL="9525" marR="9525" marT="9525" marB="0" anchor="ctr">
                    <a:solidFill>
                      <a:srgbClr val="FBE29B"/>
                    </a:solidFill>
                  </a:tcPr>
                </a:tc>
              </a:tr>
              <a:tr h="229012">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ctr">
                    <a:lnB w="12700" cap="flat" cmpd="sng" algn="ctr">
                      <a:solidFill>
                        <a:schemeClr val="tx1"/>
                      </a:solidFill>
                      <a:prstDash val="solid"/>
                      <a:round/>
                      <a:headEnd type="none" w="med" len="med"/>
                      <a:tailEnd type="none" w="med" len="med"/>
                    </a:lnB>
                    <a:noFill/>
                  </a:tcPr>
                </a:tc>
                <a:tc>
                  <a:txBody>
                    <a:bodyPr/>
                    <a:lstStyle/>
                    <a:p>
                      <a:pPr algn="l" fontAlgn="b"/>
                      <a:r>
                        <a:rPr lang="en-US" sz="1700" u="none" strike="noStrike" dirty="0">
                          <a:effectLst/>
                        </a:rPr>
                        <a:t>West</a:t>
                      </a:r>
                      <a:endParaRPr lang="en-US" sz="1700" b="0" i="0" u="none" strike="noStrike" dirty="0">
                        <a:solidFill>
                          <a:srgbClr val="000000"/>
                        </a:solidFill>
                        <a:effectLst/>
                        <a:latin typeface="Calibri" panose="020F0502020204030204" pitchFamily="34" charset="0"/>
                      </a:endParaRPr>
                    </a:p>
                  </a:txBody>
                  <a:tcPr marL="9525" marR="9525" marT="9525" marB="0" anchor="ctr">
                    <a:lnB w="12700" cap="flat" cmpd="sng" algn="ctr">
                      <a:solidFill>
                        <a:schemeClr val="tx1"/>
                      </a:solidFill>
                      <a:prstDash val="solid"/>
                      <a:round/>
                      <a:headEnd type="none" w="med" len="med"/>
                      <a:tailEnd type="none" w="med" len="med"/>
                    </a:lnB>
                    <a:noFill/>
                  </a:tcPr>
                </a:tc>
                <a:tc>
                  <a:txBody>
                    <a:bodyPr/>
                    <a:lstStyle/>
                    <a:p>
                      <a:pPr algn="ctr" fontAlgn="b"/>
                      <a:r>
                        <a:rPr lang="en-US" sz="1700" b="0" i="0" u="none" strike="noStrike">
                          <a:solidFill>
                            <a:srgbClr val="000000"/>
                          </a:solidFill>
                          <a:effectLst/>
                          <a:latin typeface="+mn-lt"/>
                        </a:rPr>
                        <a:t>21</a:t>
                      </a:r>
                    </a:p>
                  </a:txBody>
                  <a:tcPr marL="9525" marR="9525" marT="9525" marB="0" anchor="ctr">
                    <a:lnB w="12700" cap="flat" cmpd="sng" algn="ctr">
                      <a:solidFill>
                        <a:schemeClr val="tx1"/>
                      </a:solidFill>
                      <a:prstDash val="solid"/>
                      <a:round/>
                      <a:headEnd type="none" w="med" len="med"/>
                      <a:tailEnd type="none" w="med" len="med"/>
                    </a:lnB>
                    <a:solidFill>
                      <a:srgbClr val="FBE29B"/>
                    </a:solidFill>
                  </a:tcPr>
                </a:tc>
                <a:tc>
                  <a:txBody>
                    <a:bodyPr/>
                    <a:lstStyle/>
                    <a:p>
                      <a:pPr algn="ctr" fontAlgn="b"/>
                      <a:r>
                        <a:rPr lang="en-US" sz="1700" b="0" i="0" u="none" strike="noStrike">
                          <a:solidFill>
                            <a:srgbClr val="000000"/>
                          </a:solidFill>
                          <a:effectLst/>
                          <a:latin typeface="+mn-lt"/>
                        </a:rPr>
                        <a:t>21</a:t>
                      </a:r>
                    </a:p>
                  </a:txBody>
                  <a:tcPr marL="9525" marR="9525" marT="9525" marB="0" anchor="ctr">
                    <a:lnB w="12700" cap="flat" cmpd="sng" algn="ctr">
                      <a:solidFill>
                        <a:schemeClr val="tx1"/>
                      </a:solidFill>
                      <a:prstDash val="solid"/>
                      <a:round/>
                      <a:headEnd type="none" w="med" len="med"/>
                      <a:tailEnd type="none" w="med" len="med"/>
                    </a:lnB>
                    <a:noFill/>
                  </a:tcPr>
                </a:tc>
                <a:tc>
                  <a:txBody>
                    <a:bodyPr/>
                    <a:lstStyle/>
                    <a:p>
                      <a:pPr algn="ctr" fontAlgn="b"/>
                      <a:r>
                        <a:rPr lang="en-US" sz="1700" b="0" i="0" u="none" strike="noStrike" dirty="0">
                          <a:solidFill>
                            <a:srgbClr val="000000"/>
                          </a:solidFill>
                          <a:effectLst/>
                          <a:latin typeface="+mn-lt"/>
                        </a:rPr>
                        <a:t>22</a:t>
                      </a:r>
                    </a:p>
                  </a:txBody>
                  <a:tcPr marL="9525" marR="9525" marT="9525" marB="0" anchor="ctr">
                    <a:lnB w="12700" cap="flat" cmpd="sng" algn="ctr">
                      <a:solidFill>
                        <a:schemeClr val="tx1"/>
                      </a:solidFill>
                      <a:prstDash val="solid"/>
                      <a:round/>
                      <a:headEnd type="none" w="med" len="med"/>
                      <a:tailEnd type="none" w="med" len="med"/>
                    </a:lnB>
                    <a:solidFill>
                      <a:srgbClr val="FBE29B"/>
                    </a:solidFill>
                  </a:tcPr>
                </a:tc>
              </a:tr>
            </a:tbl>
          </a:graphicData>
        </a:graphic>
      </p:graphicFrame>
    </p:spTree>
    <p:extLst>
      <p:ext uri="{BB962C8B-B14F-4D97-AF65-F5344CB8AC3E}">
        <p14:creationId xmlns:p14="http://schemas.microsoft.com/office/powerpoint/2010/main" val="39506673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12"/>
          <p:cNvSpPr txBox="1">
            <a:spLocks noGrp="1" noChangeArrowheads="1"/>
          </p:cNvSpPr>
          <p:nvPr>
            <p:ph type="title"/>
          </p:nvPr>
        </p:nvSpPr>
        <p:spPr bwMode="auto">
          <a:xfrm>
            <a:off x="0" y="689811"/>
            <a:ext cx="91440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200" b="1" dirty="0" smtClean="0">
                <a:latin typeface="Microsoft Sans Serif" pitchFamily="34" charset="0"/>
              </a:rPr>
              <a:t>Findings: Age (unweighted)</a:t>
            </a:r>
            <a:endParaRPr lang="en-US" sz="3200" b="1" dirty="0" smtClean="0">
              <a:solidFill>
                <a:schemeClr val="tx1"/>
              </a:solidFill>
              <a:latin typeface="Microsoft Sans Serif" pitchFamily="34" charset="0"/>
            </a:endParaRPr>
          </a:p>
        </p:txBody>
      </p:sp>
      <p:sp>
        <p:nvSpPr>
          <p:cNvPr id="5124" name="Rectangle 14"/>
          <p:cNvSpPr>
            <a:spLocks noChangeArrowheads="1"/>
          </p:cNvSpPr>
          <p:nvPr/>
        </p:nvSpPr>
        <p:spPr bwMode="auto">
          <a:xfrm>
            <a:off x="0" y="0"/>
            <a:ext cx="9144000" cy="6096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125" name="Rectangle 15"/>
          <p:cNvSpPr>
            <a:spLocks noChangeArrowheads="1"/>
          </p:cNvSpPr>
          <p:nvPr/>
        </p:nvSpPr>
        <p:spPr bwMode="auto">
          <a:xfrm rot="-5400000">
            <a:off x="-1790700" y="2095500"/>
            <a:ext cx="3886200" cy="3048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pic>
        <p:nvPicPr>
          <p:cNvPr id="5127"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96300" y="42863"/>
            <a:ext cx="5715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Isosceles Triangle 1"/>
          <p:cNvSpPr/>
          <p:nvPr/>
        </p:nvSpPr>
        <p:spPr>
          <a:xfrm flipV="1">
            <a:off x="0" y="4191000"/>
            <a:ext cx="301625" cy="990600"/>
          </a:xfrm>
          <a:prstGeom prst="triangle">
            <a:avLst>
              <a:gd name="adj" fmla="val 0"/>
            </a:avLst>
          </a:prstGeom>
          <a:solidFill>
            <a:srgbClr val="0000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7" name="Picture 2" descr="http://www.unh.edu/sites/www.unh.edu/files/emblem-only_0.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7286" y="6019800"/>
            <a:ext cx="604314" cy="7334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Chart 7"/>
          <p:cNvGraphicFramePr/>
          <p:nvPr>
            <p:extLst>
              <p:ext uri="{D42A27DB-BD31-4B8C-83A1-F6EECF244321}">
                <p14:modId xmlns:p14="http://schemas.microsoft.com/office/powerpoint/2010/main" val="3864295843"/>
              </p:ext>
            </p:extLst>
          </p:nvPr>
        </p:nvGraphicFramePr>
        <p:xfrm>
          <a:off x="1524000" y="1397000"/>
          <a:ext cx="6096000" cy="44704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3859682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12"/>
          <p:cNvSpPr txBox="1">
            <a:spLocks noGrp="1" noChangeArrowheads="1"/>
          </p:cNvSpPr>
          <p:nvPr>
            <p:ph type="title"/>
          </p:nvPr>
        </p:nvSpPr>
        <p:spPr bwMode="auto">
          <a:xfrm>
            <a:off x="0" y="689811"/>
            <a:ext cx="91440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200" b="1" dirty="0" smtClean="0">
                <a:latin typeface="Microsoft Sans Serif" pitchFamily="34" charset="0"/>
              </a:rPr>
              <a:t>Findings: Race (unweighted)</a:t>
            </a:r>
            <a:endParaRPr lang="en-US" sz="3200" b="1" dirty="0" smtClean="0">
              <a:solidFill>
                <a:schemeClr val="tx1"/>
              </a:solidFill>
              <a:latin typeface="Microsoft Sans Serif" pitchFamily="34" charset="0"/>
            </a:endParaRPr>
          </a:p>
        </p:txBody>
      </p:sp>
      <p:sp>
        <p:nvSpPr>
          <p:cNvPr id="5124" name="Rectangle 14"/>
          <p:cNvSpPr>
            <a:spLocks noChangeArrowheads="1"/>
          </p:cNvSpPr>
          <p:nvPr/>
        </p:nvSpPr>
        <p:spPr bwMode="auto">
          <a:xfrm>
            <a:off x="0" y="0"/>
            <a:ext cx="9144000" cy="6096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125" name="Rectangle 15"/>
          <p:cNvSpPr>
            <a:spLocks noChangeArrowheads="1"/>
          </p:cNvSpPr>
          <p:nvPr/>
        </p:nvSpPr>
        <p:spPr bwMode="auto">
          <a:xfrm rot="-5400000">
            <a:off x="-1790700" y="2095500"/>
            <a:ext cx="3886200" cy="3048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pic>
        <p:nvPicPr>
          <p:cNvPr id="5127"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96300" y="42863"/>
            <a:ext cx="5715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Isosceles Triangle 1"/>
          <p:cNvSpPr/>
          <p:nvPr/>
        </p:nvSpPr>
        <p:spPr>
          <a:xfrm flipV="1">
            <a:off x="0" y="4191000"/>
            <a:ext cx="301625" cy="990600"/>
          </a:xfrm>
          <a:prstGeom prst="triangle">
            <a:avLst>
              <a:gd name="adj" fmla="val 0"/>
            </a:avLst>
          </a:prstGeom>
          <a:solidFill>
            <a:srgbClr val="0000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7" name="Picture 2" descr="http://www.unh.edu/sites/www.unh.edu/files/emblem-only_0.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7286" y="6019800"/>
            <a:ext cx="604314" cy="7334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Chart 7"/>
          <p:cNvGraphicFramePr/>
          <p:nvPr>
            <p:extLst>
              <p:ext uri="{D42A27DB-BD31-4B8C-83A1-F6EECF244321}">
                <p14:modId xmlns:p14="http://schemas.microsoft.com/office/powerpoint/2010/main" val="3270796407"/>
              </p:ext>
            </p:extLst>
          </p:nvPr>
        </p:nvGraphicFramePr>
        <p:xfrm>
          <a:off x="1524000" y="1397000"/>
          <a:ext cx="6096000" cy="44704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6166283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12"/>
          <p:cNvSpPr txBox="1">
            <a:spLocks noGrp="1" noChangeArrowheads="1"/>
          </p:cNvSpPr>
          <p:nvPr>
            <p:ph type="title"/>
          </p:nvPr>
        </p:nvSpPr>
        <p:spPr bwMode="auto">
          <a:xfrm>
            <a:off x="0" y="689811"/>
            <a:ext cx="91440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200" b="1" dirty="0" smtClean="0">
                <a:latin typeface="Microsoft Sans Serif" pitchFamily="34" charset="0"/>
              </a:rPr>
              <a:t>Findings: Region (unweighted)</a:t>
            </a:r>
            <a:endParaRPr lang="en-US" sz="3200" b="1" dirty="0" smtClean="0">
              <a:solidFill>
                <a:schemeClr val="tx1"/>
              </a:solidFill>
              <a:latin typeface="Microsoft Sans Serif" pitchFamily="34" charset="0"/>
            </a:endParaRPr>
          </a:p>
        </p:txBody>
      </p:sp>
      <p:sp>
        <p:nvSpPr>
          <p:cNvPr id="5124" name="Rectangle 14"/>
          <p:cNvSpPr>
            <a:spLocks noChangeArrowheads="1"/>
          </p:cNvSpPr>
          <p:nvPr/>
        </p:nvSpPr>
        <p:spPr bwMode="auto">
          <a:xfrm>
            <a:off x="0" y="0"/>
            <a:ext cx="9144000" cy="6096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125" name="Rectangle 15"/>
          <p:cNvSpPr>
            <a:spLocks noChangeArrowheads="1"/>
          </p:cNvSpPr>
          <p:nvPr/>
        </p:nvSpPr>
        <p:spPr bwMode="auto">
          <a:xfrm rot="-5400000">
            <a:off x="-1790700" y="2095500"/>
            <a:ext cx="3886200" cy="3048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pic>
        <p:nvPicPr>
          <p:cNvPr id="5127"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96300" y="42863"/>
            <a:ext cx="5715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Isosceles Triangle 1"/>
          <p:cNvSpPr/>
          <p:nvPr/>
        </p:nvSpPr>
        <p:spPr>
          <a:xfrm flipV="1">
            <a:off x="0" y="4191000"/>
            <a:ext cx="301625" cy="990600"/>
          </a:xfrm>
          <a:prstGeom prst="triangle">
            <a:avLst>
              <a:gd name="adj" fmla="val 0"/>
            </a:avLst>
          </a:prstGeom>
          <a:solidFill>
            <a:srgbClr val="0000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7" name="Picture 2" descr="http://www.unh.edu/sites/www.unh.edu/files/emblem-only_0.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7286" y="6019800"/>
            <a:ext cx="604314" cy="7334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Chart 7"/>
          <p:cNvGraphicFramePr/>
          <p:nvPr>
            <p:extLst>
              <p:ext uri="{D42A27DB-BD31-4B8C-83A1-F6EECF244321}">
                <p14:modId xmlns:p14="http://schemas.microsoft.com/office/powerpoint/2010/main" val="3008499454"/>
              </p:ext>
            </p:extLst>
          </p:nvPr>
        </p:nvGraphicFramePr>
        <p:xfrm>
          <a:off x="1524000" y="1397000"/>
          <a:ext cx="6096000" cy="44704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8810501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12"/>
          <p:cNvSpPr txBox="1">
            <a:spLocks noGrp="1" noChangeArrowheads="1"/>
          </p:cNvSpPr>
          <p:nvPr>
            <p:ph type="title"/>
          </p:nvPr>
        </p:nvSpPr>
        <p:spPr bwMode="auto">
          <a:xfrm>
            <a:off x="0" y="689811"/>
            <a:ext cx="91440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200" b="1" dirty="0" smtClean="0">
                <a:latin typeface="Microsoft Sans Serif" pitchFamily="34" charset="0"/>
              </a:rPr>
              <a:t>Findings: Demographics (</a:t>
            </a:r>
            <a:r>
              <a:rPr lang="en-US" sz="3200" b="1" dirty="0" smtClean="0">
                <a:latin typeface="Microsoft Sans Serif" pitchFamily="34" charset="0"/>
              </a:rPr>
              <a:t>weighted %)</a:t>
            </a:r>
            <a:endParaRPr lang="en-US" sz="3200" b="1" dirty="0" smtClean="0">
              <a:solidFill>
                <a:schemeClr val="tx1"/>
              </a:solidFill>
              <a:latin typeface="Microsoft Sans Serif" pitchFamily="34" charset="0"/>
            </a:endParaRPr>
          </a:p>
        </p:txBody>
      </p:sp>
      <p:sp>
        <p:nvSpPr>
          <p:cNvPr id="5124" name="Rectangle 14"/>
          <p:cNvSpPr>
            <a:spLocks noChangeArrowheads="1"/>
          </p:cNvSpPr>
          <p:nvPr/>
        </p:nvSpPr>
        <p:spPr bwMode="auto">
          <a:xfrm>
            <a:off x="0" y="0"/>
            <a:ext cx="9144000" cy="6096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125" name="Rectangle 15"/>
          <p:cNvSpPr>
            <a:spLocks noChangeArrowheads="1"/>
          </p:cNvSpPr>
          <p:nvPr/>
        </p:nvSpPr>
        <p:spPr bwMode="auto">
          <a:xfrm rot="-5400000">
            <a:off x="-1790700" y="2095500"/>
            <a:ext cx="3886200" cy="304800"/>
          </a:xfrm>
          <a:prstGeom prst="rect">
            <a:avLst/>
          </a:prstGeom>
          <a:solidFill>
            <a:srgbClr val="000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pic>
        <p:nvPicPr>
          <p:cNvPr id="5127"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96300" y="42863"/>
            <a:ext cx="5715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Isosceles Triangle 1"/>
          <p:cNvSpPr/>
          <p:nvPr/>
        </p:nvSpPr>
        <p:spPr>
          <a:xfrm flipV="1">
            <a:off x="0" y="4191000"/>
            <a:ext cx="301625" cy="990600"/>
          </a:xfrm>
          <a:prstGeom prst="triangle">
            <a:avLst>
              <a:gd name="adj" fmla="val 0"/>
            </a:avLst>
          </a:prstGeom>
          <a:solidFill>
            <a:srgbClr val="0000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7" name="Picture 2" descr="http://www.unh.edu/sites/www.unh.edu/files/emblem-only_0.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7286" y="6019800"/>
            <a:ext cx="604314" cy="73342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4052696736"/>
              </p:ext>
            </p:extLst>
          </p:nvPr>
        </p:nvGraphicFramePr>
        <p:xfrm>
          <a:off x="1485901" y="1371600"/>
          <a:ext cx="5829299" cy="5132269"/>
        </p:xfrm>
        <a:graphic>
          <a:graphicData uri="http://schemas.openxmlformats.org/drawingml/2006/table">
            <a:tbl>
              <a:tblPr>
                <a:tableStyleId>{5C22544A-7EE6-4342-B048-85BDC9FD1C3A}</a:tableStyleId>
              </a:tblPr>
              <a:tblGrid>
                <a:gridCol w="201783"/>
                <a:gridCol w="2398982"/>
                <a:gridCol w="1076178"/>
                <a:gridCol w="1076178"/>
                <a:gridCol w="1076178"/>
              </a:tblGrid>
              <a:tr h="229012">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endParaRPr lang="en-US" sz="1700" b="0"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700" u="none" strike="noStrike" dirty="0">
                          <a:effectLst/>
                        </a:rPr>
                        <a:t>RDD</a:t>
                      </a:r>
                      <a:endParaRPr lang="en-US" sz="1700" b="0"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E29B"/>
                    </a:solidFill>
                  </a:tcPr>
                </a:tc>
                <a:tc>
                  <a:txBody>
                    <a:bodyPr/>
                    <a:lstStyle/>
                    <a:p>
                      <a:pPr algn="ctr" fontAlgn="b"/>
                      <a:r>
                        <a:rPr lang="en-US" sz="1700" u="none" strike="noStrike" dirty="0">
                          <a:effectLst/>
                        </a:rPr>
                        <a:t>ACS</a:t>
                      </a:r>
                      <a:endParaRPr lang="en-US" sz="1700" b="0"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700" u="none" strike="noStrike" dirty="0">
                          <a:effectLst/>
                        </a:rPr>
                        <a:t>Web</a:t>
                      </a:r>
                      <a:endParaRPr lang="en-US" sz="1700" b="0"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E29B"/>
                    </a:solidFill>
                  </a:tcPr>
                </a:tc>
              </a:tr>
              <a:tr h="229012">
                <a:tc gridSpan="2">
                  <a:txBody>
                    <a:bodyPr/>
                    <a:lstStyle/>
                    <a:p>
                      <a:pPr algn="l" fontAlgn="b"/>
                      <a:r>
                        <a:rPr lang="en-US" sz="1700" u="none" strike="noStrike" dirty="0">
                          <a:effectLst/>
                        </a:rPr>
                        <a:t>Sex</a:t>
                      </a:r>
                      <a:endParaRPr lang="en-US" sz="1700" b="0"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noFill/>
                  </a:tcPr>
                </a:tc>
                <a:tc hMerge="1">
                  <a:txBody>
                    <a:bodyPr/>
                    <a:lstStyle/>
                    <a:p>
                      <a:endParaRPr lang="en-US"/>
                    </a:p>
                  </a:txBody>
                  <a:tcPr/>
                </a:tc>
                <a:tc>
                  <a:txBody>
                    <a:bodyPr/>
                    <a:lstStyle/>
                    <a:p>
                      <a:pPr algn="ctr" fontAlgn="b"/>
                      <a:endParaRPr lang="en-US" sz="1700" b="0"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solidFill>
                      <a:srgbClr val="FBE29B"/>
                    </a:solidFill>
                  </a:tcPr>
                </a:tc>
                <a:tc>
                  <a:txBody>
                    <a:bodyPr/>
                    <a:lstStyle/>
                    <a:p>
                      <a:pPr algn="ctr" fontAlgn="b"/>
                      <a:endParaRPr lang="en-US" sz="1700" b="0"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noFill/>
                  </a:tcPr>
                </a:tc>
                <a:tc>
                  <a:txBody>
                    <a:bodyPr/>
                    <a:lstStyle/>
                    <a:p>
                      <a:pPr algn="ctr" fontAlgn="b"/>
                      <a:endParaRPr lang="en-US" sz="1700" b="0"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tx1"/>
                      </a:solidFill>
                      <a:prstDash val="solid"/>
                      <a:round/>
                      <a:headEnd type="none" w="med" len="med"/>
                      <a:tailEnd type="none" w="med" len="med"/>
                    </a:lnT>
                    <a:solidFill>
                      <a:srgbClr val="FBE29B"/>
                    </a:solidFill>
                  </a:tcPr>
                </a:tc>
              </a:tr>
              <a:tr h="229012">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l" fontAlgn="b"/>
                      <a:r>
                        <a:rPr lang="en-US" sz="1700" u="none" strike="noStrike" dirty="0">
                          <a:effectLst/>
                        </a:rPr>
                        <a:t>Male</a:t>
                      </a:r>
                      <a:endParaRPr lang="en-US" sz="17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ctr" fontAlgn="b"/>
                      <a:r>
                        <a:rPr lang="en-US" sz="1700" b="0" i="0" u="none" strike="noStrike">
                          <a:solidFill>
                            <a:srgbClr val="000000"/>
                          </a:solidFill>
                          <a:effectLst/>
                          <a:latin typeface="+mn-lt"/>
                        </a:rPr>
                        <a:t>49</a:t>
                      </a:r>
                    </a:p>
                  </a:txBody>
                  <a:tcPr marL="9525" marR="9525" marT="9525" marB="0" anchor="ctr">
                    <a:solidFill>
                      <a:srgbClr val="FBE29B"/>
                    </a:solidFill>
                  </a:tcPr>
                </a:tc>
                <a:tc>
                  <a:txBody>
                    <a:bodyPr/>
                    <a:lstStyle/>
                    <a:p>
                      <a:pPr algn="ctr" fontAlgn="b"/>
                      <a:r>
                        <a:rPr lang="en-US" sz="1700" b="0" i="0" u="none" strike="noStrike">
                          <a:solidFill>
                            <a:srgbClr val="000000"/>
                          </a:solidFill>
                          <a:effectLst/>
                          <a:latin typeface="+mn-lt"/>
                        </a:rPr>
                        <a:t>49</a:t>
                      </a:r>
                    </a:p>
                  </a:txBody>
                  <a:tcPr marL="9525" marR="9525" marT="9525" marB="0" anchor="ctr">
                    <a:noFill/>
                  </a:tcPr>
                </a:tc>
                <a:tc>
                  <a:txBody>
                    <a:bodyPr/>
                    <a:lstStyle/>
                    <a:p>
                      <a:pPr algn="ctr" fontAlgn="b"/>
                      <a:r>
                        <a:rPr lang="en-US" sz="1700" b="0" i="0" u="none" strike="noStrike">
                          <a:solidFill>
                            <a:srgbClr val="000000"/>
                          </a:solidFill>
                          <a:effectLst/>
                          <a:latin typeface="+mn-lt"/>
                        </a:rPr>
                        <a:t>49</a:t>
                      </a:r>
                    </a:p>
                  </a:txBody>
                  <a:tcPr marL="9525" marR="9525" marT="9525" marB="0" anchor="ctr">
                    <a:solidFill>
                      <a:srgbClr val="FBE29B"/>
                    </a:solidFill>
                  </a:tcPr>
                </a:tc>
              </a:tr>
              <a:tr h="229012">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l" fontAlgn="b"/>
                      <a:r>
                        <a:rPr lang="en-US" sz="1700" u="none" strike="noStrike" dirty="0">
                          <a:effectLst/>
                        </a:rPr>
                        <a:t>Female</a:t>
                      </a:r>
                      <a:endParaRPr lang="en-US" sz="1700" b="0" i="0" u="none" strike="noStrike" dirty="0">
                        <a:solidFill>
                          <a:srgbClr val="000000"/>
                        </a:solidFill>
                        <a:effectLst/>
                        <a:latin typeface="Calibri" panose="020F0502020204030204" pitchFamily="34" charset="0"/>
                      </a:endParaRPr>
                    </a:p>
                  </a:txBody>
                  <a:tcPr marL="9525" marR="9525" marT="9525" marB="0" anchor="ctr">
                    <a:noFill/>
                  </a:tcPr>
                </a:tc>
                <a:tc>
                  <a:txBody>
                    <a:bodyPr/>
                    <a:lstStyle/>
                    <a:p>
                      <a:pPr algn="ctr" fontAlgn="b"/>
                      <a:r>
                        <a:rPr lang="en-US" sz="1700" b="0" i="0" u="none" strike="noStrike">
                          <a:solidFill>
                            <a:srgbClr val="000000"/>
                          </a:solidFill>
                          <a:effectLst/>
                          <a:latin typeface="+mn-lt"/>
                        </a:rPr>
                        <a:t>51</a:t>
                      </a:r>
                    </a:p>
                  </a:txBody>
                  <a:tcPr marL="9525" marR="9525" marT="9525" marB="0" anchor="ctr">
                    <a:solidFill>
                      <a:srgbClr val="FBE29B"/>
                    </a:solidFill>
                  </a:tcPr>
                </a:tc>
                <a:tc>
                  <a:txBody>
                    <a:bodyPr/>
                    <a:lstStyle/>
                    <a:p>
                      <a:pPr algn="ctr" fontAlgn="b"/>
                      <a:r>
                        <a:rPr lang="en-US" sz="1700" b="0" i="0" u="none" strike="noStrike">
                          <a:solidFill>
                            <a:srgbClr val="000000"/>
                          </a:solidFill>
                          <a:effectLst/>
                          <a:latin typeface="+mn-lt"/>
                        </a:rPr>
                        <a:t>51</a:t>
                      </a:r>
                    </a:p>
                  </a:txBody>
                  <a:tcPr marL="9525" marR="9525" marT="9525" marB="0" anchor="ctr">
                    <a:noFill/>
                  </a:tcPr>
                </a:tc>
                <a:tc>
                  <a:txBody>
                    <a:bodyPr/>
                    <a:lstStyle/>
                    <a:p>
                      <a:pPr algn="ctr" fontAlgn="b"/>
                      <a:r>
                        <a:rPr lang="en-US" sz="1700" b="0" i="0" u="none" strike="noStrike">
                          <a:solidFill>
                            <a:srgbClr val="000000"/>
                          </a:solidFill>
                          <a:effectLst/>
                          <a:latin typeface="+mn-lt"/>
                        </a:rPr>
                        <a:t>51</a:t>
                      </a:r>
                    </a:p>
                  </a:txBody>
                  <a:tcPr marL="9525" marR="9525" marT="9525" marB="0" anchor="ctr">
                    <a:solidFill>
                      <a:srgbClr val="FBE29B"/>
                    </a:solidFill>
                  </a:tcPr>
                </a:tc>
              </a:tr>
              <a:tr h="229012">
                <a:tc gridSpan="2">
                  <a:txBody>
                    <a:bodyPr/>
                    <a:lstStyle/>
                    <a:p>
                      <a:pPr algn="l" fontAlgn="b"/>
                      <a:r>
                        <a:rPr lang="en-US" sz="1700" u="none" strike="noStrike">
                          <a:effectLst/>
                        </a:rPr>
                        <a:t>Age</a:t>
                      </a:r>
                      <a:endParaRPr lang="en-US" sz="1700" b="0" i="0" u="none" strike="noStrike">
                        <a:solidFill>
                          <a:srgbClr val="000000"/>
                        </a:solidFill>
                        <a:effectLst/>
                        <a:latin typeface="Calibri" panose="020F0502020204030204" pitchFamily="34" charset="0"/>
                      </a:endParaRPr>
                    </a:p>
                  </a:txBody>
                  <a:tcPr marL="9525" marR="9525" marT="9525" marB="0" anchor="ctr">
                    <a:noFill/>
                  </a:tcPr>
                </a:tc>
                <a:tc hMerge="1">
                  <a:txBody>
                    <a:bodyPr/>
                    <a:lstStyle/>
                    <a:p>
                      <a:endParaRPr lang="en-US"/>
                    </a:p>
                  </a:txBody>
                  <a:tcPr/>
                </a:tc>
                <a:tc>
                  <a:txBody>
                    <a:bodyPr/>
                    <a:lstStyle/>
                    <a:p>
                      <a:pPr algn="ctr" fontAlgn="b"/>
                      <a:endParaRPr lang="en-US" sz="1700" b="0" i="0" u="none" strike="noStrike">
                        <a:solidFill>
                          <a:srgbClr val="000000"/>
                        </a:solidFill>
                        <a:effectLst/>
                        <a:latin typeface="+mn-lt"/>
                      </a:endParaRPr>
                    </a:p>
                  </a:txBody>
                  <a:tcPr marL="9525" marR="9525" marT="9525" marB="0" anchor="ctr">
                    <a:solidFill>
                      <a:srgbClr val="FBE29B"/>
                    </a:solidFill>
                  </a:tcPr>
                </a:tc>
                <a:tc>
                  <a:txBody>
                    <a:bodyPr/>
                    <a:lstStyle/>
                    <a:p>
                      <a:pPr algn="ctr" fontAlgn="b"/>
                      <a:endParaRPr lang="en-US" sz="1700" b="0" i="0" u="none" strike="noStrike">
                        <a:solidFill>
                          <a:srgbClr val="000000"/>
                        </a:solidFill>
                        <a:effectLst/>
                        <a:latin typeface="+mn-lt"/>
                      </a:endParaRPr>
                    </a:p>
                  </a:txBody>
                  <a:tcPr marL="9525" marR="9525" marT="9525" marB="0" anchor="ctr">
                    <a:noFill/>
                  </a:tcPr>
                </a:tc>
                <a:tc>
                  <a:txBody>
                    <a:bodyPr/>
                    <a:lstStyle/>
                    <a:p>
                      <a:pPr algn="ctr" fontAlgn="b"/>
                      <a:endParaRPr lang="en-US" sz="1700" b="0" i="0" u="none" strike="noStrike">
                        <a:solidFill>
                          <a:srgbClr val="000000"/>
                        </a:solidFill>
                        <a:effectLst/>
                        <a:latin typeface="+mn-lt"/>
                      </a:endParaRPr>
                    </a:p>
                  </a:txBody>
                  <a:tcPr marL="9525" marR="9525" marT="9525" marB="0" anchor="ctr">
                    <a:solidFill>
                      <a:srgbClr val="FBE29B"/>
                    </a:solidFill>
                  </a:tcPr>
                </a:tc>
              </a:tr>
              <a:tr h="229012">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l" fontAlgn="b"/>
                      <a:r>
                        <a:rPr lang="en-US" sz="1700" u="none" strike="noStrike">
                          <a:effectLst/>
                        </a:rPr>
                        <a:t>18-24</a:t>
                      </a:r>
                      <a:endParaRPr lang="en-US" sz="17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ctr" fontAlgn="b"/>
                      <a:r>
                        <a:rPr lang="en-US" sz="1700" b="0" i="0" u="none" strike="noStrike">
                          <a:solidFill>
                            <a:srgbClr val="000000"/>
                          </a:solidFill>
                          <a:effectLst/>
                          <a:latin typeface="+mn-lt"/>
                        </a:rPr>
                        <a:t>9</a:t>
                      </a:r>
                    </a:p>
                  </a:txBody>
                  <a:tcPr marL="9525" marR="9525" marT="9525" marB="0" anchor="ctr">
                    <a:solidFill>
                      <a:srgbClr val="FBE29B"/>
                    </a:solidFill>
                  </a:tcPr>
                </a:tc>
                <a:tc>
                  <a:txBody>
                    <a:bodyPr/>
                    <a:lstStyle/>
                    <a:p>
                      <a:pPr algn="ctr" fontAlgn="b"/>
                      <a:r>
                        <a:rPr lang="en-US" sz="1700" b="0" i="0" u="none" strike="noStrike">
                          <a:solidFill>
                            <a:srgbClr val="000000"/>
                          </a:solidFill>
                          <a:effectLst/>
                          <a:latin typeface="+mn-lt"/>
                        </a:rPr>
                        <a:t>9</a:t>
                      </a:r>
                    </a:p>
                  </a:txBody>
                  <a:tcPr marL="9525" marR="9525" marT="9525" marB="0" anchor="ctr">
                    <a:noFill/>
                  </a:tcPr>
                </a:tc>
                <a:tc>
                  <a:txBody>
                    <a:bodyPr/>
                    <a:lstStyle/>
                    <a:p>
                      <a:pPr algn="ctr" fontAlgn="b"/>
                      <a:r>
                        <a:rPr lang="en-US" sz="1700" b="0" i="0" u="none" strike="noStrike">
                          <a:solidFill>
                            <a:srgbClr val="000000"/>
                          </a:solidFill>
                          <a:effectLst/>
                          <a:latin typeface="+mn-lt"/>
                        </a:rPr>
                        <a:t>8</a:t>
                      </a:r>
                    </a:p>
                  </a:txBody>
                  <a:tcPr marL="9525" marR="9525" marT="9525" marB="0" anchor="ctr">
                    <a:solidFill>
                      <a:srgbClr val="FBE29B"/>
                    </a:solidFill>
                  </a:tcPr>
                </a:tc>
              </a:tr>
              <a:tr h="229012">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l" fontAlgn="b"/>
                      <a:r>
                        <a:rPr lang="en-US" sz="1700" u="none" strike="noStrike">
                          <a:effectLst/>
                        </a:rPr>
                        <a:t>25-34</a:t>
                      </a:r>
                      <a:endParaRPr lang="en-US" sz="17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ctr" fontAlgn="b"/>
                      <a:r>
                        <a:rPr lang="en-US" sz="1700" b="0" i="0" u="none" strike="noStrike">
                          <a:solidFill>
                            <a:srgbClr val="000000"/>
                          </a:solidFill>
                          <a:effectLst/>
                          <a:latin typeface="+mn-lt"/>
                        </a:rPr>
                        <a:t>13</a:t>
                      </a:r>
                    </a:p>
                  </a:txBody>
                  <a:tcPr marL="9525" marR="9525" marT="9525" marB="0" anchor="ctr">
                    <a:solidFill>
                      <a:srgbClr val="FBE29B"/>
                    </a:solidFill>
                  </a:tcPr>
                </a:tc>
                <a:tc>
                  <a:txBody>
                    <a:bodyPr/>
                    <a:lstStyle/>
                    <a:p>
                      <a:pPr algn="ctr" fontAlgn="b"/>
                      <a:r>
                        <a:rPr lang="en-US" sz="1700" b="0" i="0" u="none" strike="noStrike">
                          <a:solidFill>
                            <a:srgbClr val="000000"/>
                          </a:solidFill>
                          <a:effectLst/>
                          <a:latin typeface="+mn-lt"/>
                        </a:rPr>
                        <a:t>13</a:t>
                      </a:r>
                    </a:p>
                  </a:txBody>
                  <a:tcPr marL="9525" marR="9525" marT="9525" marB="0" anchor="ctr">
                    <a:noFill/>
                  </a:tcPr>
                </a:tc>
                <a:tc>
                  <a:txBody>
                    <a:bodyPr/>
                    <a:lstStyle/>
                    <a:p>
                      <a:pPr algn="ctr" fontAlgn="b"/>
                      <a:r>
                        <a:rPr lang="en-US" sz="1700" b="0" i="0" u="none" strike="noStrike">
                          <a:solidFill>
                            <a:srgbClr val="000000"/>
                          </a:solidFill>
                          <a:effectLst/>
                          <a:latin typeface="+mn-lt"/>
                        </a:rPr>
                        <a:t>14</a:t>
                      </a:r>
                    </a:p>
                  </a:txBody>
                  <a:tcPr marL="9525" marR="9525" marT="9525" marB="0" anchor="ctr">
                    <a:solidFill>
                      <a:srgbClr val="FBE29B"/>
                    </a:solidFill>
                  </a:tcPr>
                </a:tc>
              </a:tr>
              <a:tr h="229012">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l" fontAlgn="b"/>
                      <a:r>
                        <a:rPr lang="en-US" sz="1700" u="none" strike="noStrike">
                          <a:effectLst/>
                        </a:rPr>
                        <a:t>35-44</a:t>
                      </a:r>
                      <a:endParaRPr lang="en-US" sz="17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ctr" fontAlgn="b"/>
                      <a:r>
                        <a:rPr lang="en-US" sz="1700" b="0" i="0" u="none" strike="noStrike">
                          <a:solidFill>
                            <a:srgbClr val="000000"/>
                          </a:solidFill>
                          <a:effectLst/>
                          <a:latin typeface="+mn-lt"/>
                        </a:rPr>
                        <a:t>16</a:t>
                      </a:r>
                    </a:p>
                  </a:txBody>
                  <a:tcPr marL="9525" marR="9525" marT="9525" marB="0" anchor="ctr">
                    <a:solidFill>
                      <a:srgbClr val="FBE29B"/>
                    </a:solidFill>
                  </a:tcPr>
                </a:tc>
                <a:tc>
                  <a:txBody>
                    <a:bodyPr/>
                    <a:lstStyle/>
                    <a:p>
                      <a:pPr algn="ctr" fontAlgn="b"/>
                      <a:r>
                        <a:rPr lang="en-US" sz="1700" b="0" i="0" u="none" strike="noStrike">
                          <a:solidFill>
                            <a:srgbClr val="000000"/>
                          </a:solidFill>
                          <a:effectLst/>
                          <a:latin typeface="+mn-lt"/>
                        </a:rPr>
                        <a:t>15</a:t>
                      </a:r>
                    </a:p>
                  </a:txBody>
                  <a:tcPr marL="9525" marR="9525" marT="9525" marB="0" anchor="ctr">
                    <a:noFill/>
                  </a:tcPr>
                </a:tc>
                <a:tc>
                  <a:txBody>
                    <a:bodyPr/>
                    <a:lstStyle/>
                    <a:p>
                      <a:pPr algn="ctr" fontAlgn="b"/>
                      <a:r>
                        <a:rPr lang="en-US" sz="1700" b="0" i="0" u="none" strike="noStrike">
                          <a:solidFill>
                            <a:srgbClr val="000000"/>
                          </a:solidFill>
                          <a:effectLst/>
                          <a:latin typeface="+mn-lt"/>
                        </a:rPr>
                        <a:t>15</a:t>
                      </a:r>
                    </a:p>
                  </a:txBody>
                  <a:tcPr marL="9525" marR="9525" marT="9525" marB="0" anchor="ctr">
                    <a:solidFill>
                      <a:srgbClr val="FBE29B"/>
                    </a:solidFill>
                  </a:tcPr>
                </a:tc>
              </a:tr>
              <a:tr h="229012">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l" fontAlgn="b"/>
                      <a:r>
                        <a:rPr lang="en-US" sz="1700" u="none" strike="noStrike">
                          <a:effectLst/>
                        </a:rPr>
                        <a:t>45-54</a:t>
                      </a:r>
                      <a:endParaRPr lang="en-US" sz="17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ctr" fontAlgn="b"/>
                      <a:r>
                        <a:rPr lang="en-US" sz="1700" b="0" i="0" u="none" strike="noStrike">
                          <a:solidFill>
                            <a:srgbClr val="000000"/>
                          </a:solidFill>
                          <a:effectLst/>
                          <a:latin typeface="+mn-lt"/>
                        </a:rPr>
                        <a:t>27</a:t>
                      </a:r>
                    </a:p>
                  </a:txBody>
                  <a:tcPr marL="9525" marR="9525" marT="9525" marB="0" anchor="ctr">
                    <a:solidFill>
                      <a:srgbClr val="FBE29B"/>
                    </a:solidFill>
                  </a:tcPr>
                </a:tc>
                <a:tc>
                  <a:txBody>
                    <a:bodyPr/>
                    <a:lstStyle/>
                    <a:p>
                      <a:pPr algn="ctr" fontAlgn="b"/>
                      <a:r>
                        <a:rPr lang="en-US" sz="1700" b="0" i="0" u="none" strike="noStrike">
                          <a:solidFill>
                            <a:srgbClr val="000000"/>
                          </a:solidFill>
                          <a:effectLst/>
                          <a:latin typeface="+mn-lt"/>
                        </a:rPr>
                        <a:t>26</a:t>
                      </a:r>
                    </a:p>
                  </a:txBody>
                  <a:tcPr marL="9525" marR="9525" marT="9525" marB="0" anchor="ctr">
                    <a:noFill/>
                  </a:tcPr>
                </a:tc>
                <a:tc>
                  <a:txBody>
                    <a:bodyPr/>
                    <a:lstStyle/>
                    <a:p>
                      <a:pPr algn="ctr" fontAlgn="b"/>
                      <a:r>
                        <a:rPr lang="en-US" sz="1700" b="0" i="0" u="none" strike="noStrike">
                          <a:solidFill>
                            <a:srgbClr val="000000"/>
                          </a:solidFill>
                          <a:effectLst/>
                          <a:latin typeface="+mn-lt"/>
                        </a:rPr>
                        <a:t>27</a:t>
                      </a:r>
                    </a:p>
                  </a:txBody>
                  <a:tcPr marL="9525" marR="9525" marT="9525" marB="0" anchor="ctr">
                    <a:solidFill>
                      <a:srgbClr val="FBE29B"/>
                    </a:solidFill>
                  </a:tcPr>
                </a:tc>
              </a:tr>
              <a:tr h="229012">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l" fontAlgn="b"/>
                      <a:r>
                        <a:rPr lang="en-US" sz="1700" u="none" strike="noStrike">
                          <a:effectLst/>
                        </a:rPr>
                        <a:t>55-64</a:t>
                      </a:r>
                      <a:endParaRPr lang="en-US" sz="17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ctr" fontAlgn="b"/>
                      <a:r>
                        <a:rPr lang="en-US" sz="1700" b="0" i="0" u="none" strike="noStrike">
                          <a:solidFill>
                            <a:srgbClr val="000000"/>
                          </a:solidFill>
                          <a:effectLst/>
                          <a:latin typeface="+mn-lt"/>
                        </a:rPr>
                        <a:t>37</a:t>
                      </a:r>
                    </a:p>
                  </a:txBody>
                  <a:tcPr marL="9525" marR="9525" marT="9525" marB="0" anchor="ctr">
                    <a:solidFill>
                      <a:srgbClr val="FBE29B"/>
                    </a:solidFill>
                  </a:tcPr>
                </a:tc>
                <a:tc>
                  <a:txBody>
                    <a:bodyPr/>
                    <a:lstStyle/>
                    <a:p>
                      <a:pPr algn="ctr" fontAlgn="b"/>
                      <a:r>
                        <a:rPr lang="en-US" sz="1700" b="0" i="0" u="none" strike="noStrike">
                          <a:solidFill>
                            <a:srgbClr val="000000"/>
                          </a:solidFill>
                          <a:effectLst/>
                          <a:latin typeface="+mn-lt"/>
                        </a:rPr>
                        <a:t>37</a:t>
                      </a:r>
                    </a:p>
                  </a:txBody>
                  <a:tcPr marL="9525" marR="9525" marT="9525" marB="0" anchor="ctr">
                    <a:noFill/>
                  </a:tcPr>
                </a:tc>
                <a:tc>
                  <a:txBody>
                    <a:bodyPr/>
                    <a:lstStyle/>
                    <a:p>
                      <a:pPr algn="ctr" fontAlgn="b"/>
                      <a:r>
                        <a:rPr lang="en-US" sz="1700" b="0" i="0" u="none" strike="noStrike">
                          <a:solidFill>
                            <a:srgbClr val="000000"/>
                          </a:solidFill>
                          <a:effectLst/>
                          <a:latin typeface="+mn-lt"/>
                        </a:rPr>
                        <a:t>37</a:t>
                      </a:r>
                    </a:p>
                  </a:txBody>
                  <a:tcPr marL="9525" marR="9525" marT="9525" marB="0" anchor="ctr">
                    <a:solidFill>
                      <a:srgbClr val="FBE29B"/>
                    </a:solidFill>
                  </a:tcPr>
                </a:tc>
              </a:tr>
              <a:tr h="229012">
                <a:tc gridSpan="2">
                  <a:txBody>
                    <a:bodyPr/>
                    <a:lstStyle/>
                    <a:p>
                      <a:pPr algn="l" fontAlgn="b"/>
                      <a:r>
                        <a:rPr lang="en-US" sz="1700" u="none" strike="noStrike">
                          <a:effectLst/>
                        </a:rPr>
                        <a:t>Race</a:t>
                      </a:r>
                      <a:endParaRPr lang="en-US" sz="1700" b="0" i="0" u="none" strike="noStrike">
                        <a:solidFill>
                          <a:srgbClr val="000000"/>
                        </a:solidFill>
                        <a:effectLst/>
                        <a:latin typeface="Calibri" panose="020F0502020204030204" pitchFamily="34" charset="0"/>
                      </a:endParaRPr>
                    </a:p>
                  </a:txBody>
                  <a:tcPr marL="9525" marR="9525" marT="9525" marB="0" anchor="ctr">
                    <a:noFill/>
                  </a:tcPr>
                </a:tc>
                <a:tc hMerge="1">
                  <a:txBody>
                    <a:bodyPr/>
                    <a:lstStyle/>
                    <a:p>
                      <a:endParaRPr lang="en-US"/>
                    </a:p>
                  </a:txBody>
                  <a:tcPr/>
                </a:tc>
                <a:tc>
                  <a:txBody>
                    <a:bodyPr/>
                    <a:lstStyle/>
                    <a:p>
                      <a:pPr algn="ctr" fontAlgn="b"/>
                      <a:endParaRPr lang="en-US" sz="1700" b="0" i="0" u="none" strike="noStrike">
                        <a:solidFill>
                          <a:srgbClr val="000000"/>
                        </a:solidFill>
                        <a:effectLst/>
                        <a:latin typeface="+mn-lt"/>
                      </a:endParaRPr>
                    </a:p>
                  </a:txBody>
                  <a:tcPr marL="9525" marR="9525" marT="9525" marB="0" anchor="ctr">
                    <a:solidFill>
                      <a:srgbClr val="FBE29B"/>
                    </a:solidFill>
                  </a:tcPr>
                </a:tc>
                <a:tc>
                  <a:txBody>
                    <a:bodyPr/>
                    <a:lstStyle/>
                    <a:p>
                      <a:pPr algn="ctr" fontAlgn="b"/>
                      <a:endParaRPr lang="en-US" sz="1700" b="0" i="0" u="none" strike="noStrike">
                        <a:solidFill>
                          <a:srgbClr val="000000"/>
                        </a:solidFill>
                        <a:effectLst/>
                        <a:latin typeface="+mn-lt"/>
                      </a:endParaRPr>
                    </a:p>
                  </a:txBody>
                  <a:tcPr marL="9525" marR="9525" marT="9525" marB="0" anchor="ctr">
                    <a:noFill/>
                  </a:tcPr>
                </a:tc>
                <a:tc>
                  <a:txBody>
                    <a:bodyPr/>
                    <a:lstStyle/>
                    <a:p>
                      <a:pPr algn="ctr" fontAlgn="b"/>
                      <a:endParaRPr lang="en-US" sz="1700" b="0" i="0" u="none" strike="noStrike">
                        <a:solidFill>
                          <a:srgbClr val="000000"/>
                        </a:solidFill>
                        <a:effectLst/>
                        <a:latin typeface="+mn-lt"/>
                      </a:endParaRPr>
                    </a:p>
                  </a:txBody>
                  <a:tcPr marL="9525" marR="9525" marT="9525" marB="0" anchor="ctr">
                    <a:solidFill>
                      <a:srgbClr val="FBE29B"/>
                    </a:solidFill>
                  </a:tcPr>
                </a:tc>
              </a:tr>
              <a:tr h="229012">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l" fontAlgn="b"/>
                      <a:r>
                        <a:rPr lang="en-US" sz="1700" u="none" strike="noStrike">
                          <a:effectLst/>
                        </a:rPr>
                        <a:t>White only</a:t>
                      </a:r>
                      <a:endParaRPr lang="en-US" sz="17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ctr" fontAlgn="b"/>
                      <a:r>
                        <a:rPr lang="en-US" sz="1700" b="0" i="0" u="none" strike="noStrike">
                          <a:solidFill>
                            <a:srgbClr val="000000"/>
                          </a:solidFill>
                          <a:effectLst/>
                          <a:latin typeface="+mn-lt"/>
                        </a:rPr>
                        <a:t>74</a:t>
                      </a:r>
                    </a:p>
                  </a:txBody>
                  <a:tcPr marL="9525" marR="9525" marT="9525" marB="0" anchor="ctr">
                    <a:solidFill>
                      <a:srgbClr val="FBE29B"/>
                    </a:solidFill>
                  </a:tcPr>
                </a:tc>
                <a:tc>
                  <a:txBody>
                    <a:bodyPr/>
                    <a:lstStyle/>
                    <a:p>
                      <a:pPr algn="ctr" fontAlgn="b"/>
                      <a:r>
                        <a:rPr lang="en-US" sz="1700" b="0" i="0" u="none" strike="noStrike">
                          <a:solidFill>
                            <a:srgbClr val="000000"/>
                          </a:solidFill>
                          <a:effectLst/>
                          <a:latin typeface="+mn-lt"/>
                        </a:rPr>
                        <a:t>72</a:t>
                      </a:r>
                    </a:p>
                  </a:txBody>
                  <a:tcPr marL="9525" marR="9525" marT="9525" marB="0" anchor="ctr">
                    <a:noFill/>
                  </a:tcPr>
                </a:tc>
                <a:tc>
                  <a:txBody>
                    <a:bodyPr/>
                    <a:lstStyle/>
                    <a:p>
                      <a:pPr algn="ctr" fontAlgn="b"/>
                      <a:r>
                        <a:rPr lang="en-US" sz="1700" b="0" i="0" u="none" strike="noStrike">
                          <a:solidFill>
                            <a:srgbClr val="000000"/>
                          </a:solidFill>
                          <a:effectLst/>
                          <a:latin typeface="+mn-lt"/>
                        </a:rPr>
                        <a:t>74</a:t>
                      </a:r>
                    </a:p>
                  </a:txBody>
                  <a:tcPr marL="9525" marR="9525" marT="9525" marB="0" anchor="ctr">
                    <a:solidFill>
                      <a:srgbClr val="FBE29B"/>
                    </a:solidFill>
                  </a:tcPr>
                </a:tc>
              </a:tr>
              <a:tr h="229012">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l" fontAlgn="b"/>
                      <a:r>
                        <a:rPr lang="en-US" sz="1700" u="none" strike="noStrike">
                          <a:effectLst/>
                        </a:rPr>
                        <a:t>Black only</a:t>
                      </a:r>
                      <a:endParaRPr lang="en-US" sz="17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ctr" fontAlgn="b"/>
                      <a:r>
                        <a:rPr lang="en-US" sz="1700" b="0" i="0" u="none" strike="noStrike">
                          <a:solidFill>
                            <a:srgbClr val="000000"/>
                          </a:solidFill>
                          <a:effectLst/>
                          <a:latin typeface="+mn-lt"/>
                        </a:rPr>
                        <a:t>16</a:t>
                      </a:r>
                    </a:p>
                  </a:txBody>
                  <a:tcPr marL="9525" marR="9525" marT="9525" marB="0" anchor="ctr">
                    <a:solidFill>
                      <a:srgbClr val="FBE29B"/>
                    </a:solidFill>
                  </a:tcPr>
                </a:tc>
                <a:tc>
                  <a:txBody>
                    <a:bodyPr/>
                    <a:lstStyle/>
                    <a:p>
                      <a:pPr algn="ctr" fontAlgn="b"/>
                      <a:r>
                        <a:rPr lang="en-US" sz="1700" b="0" i="0" u="none" strike="noStrike">
                          <a:solidFill>
                            <a:srgbClr val="000000"/>
                          </a:solidFill>
                          <a:effectLst/>
                          <a:latin typeface="+mn-lt"/>
                        </a:rPr>
                        <a:t>17</a:t>
                      </a:r>
                    </a:p>
                  </a:txBody>
                  <a:tcPr marL="9525" marR="9525" marT="9525" marB="0" anchor="ctr">
                    <a:noFill/>
                  </a:tcPr>
                </a:tc>
                <a:tc>
                  <a:txBody>
                    <a:bodyPr/>
                    <a:lstStyle/>
                    <a:p>
                      <a:pPr algn="ctr" fontAlgn="b"/>
                      <a:r>
                        <a:rPr lang="en-US" sz="1700" b="0" i="0" u="none" strike="noStrike">
                          <a:solidFill>
                            <a:srgbClr val="000000"/>
                          </a:solidFill>
                          <a:effectLst/>
                          <a:latin typeface="+mn-lt"/>
                        </a:rPr>
                        <a:t>16</a:t>
                      </a:r>
                    </a:p>
                  </a:txBody>
                  <a:tcPr marL="9525" marR="9525" marT="9525" marB="0" anchor="ctr">
                    <a:solidFill>
                      <a:srgbClr val="FBE29B"/>
                    </a:solidFill>
                  </a:tcPr>
                </a:tc>
              </a:tr>
              <a:tr h="297379">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l" fontAlgn="b"/>
                      <a:r>
                        <a:rPr lang="en-US" sz="1700" u="none" strike="noStrike">
                          <a:effectLst/>
                        </a:rPr>
                        <a:t>Other / 2 or more races</a:t>
                      </a:r>
                      <a:endParaRPr lang="en-US" sz="17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ctr" fontAlgn="b"/>
                      <a:r>
                        <a:rPr lang="en-US" sz="1700" b="0" i="0" u="none" strike="noStrike">
                          <a:solidFill>
                            <a:srgbClr val="000000"/>
                          </a:solidFill>
                          <a:effectLst/>
                          <a:latin typeface="+mn-lt"/>
                        </a:rPr>
                        <a:t>9</a:t>
                      </a:r>
                    </a:p>
                  </a:txBody>
                  <a:tcPr marL="9525" marR="9525" marT="9525" marB="0" anchor="ctr">
                    <a:solidFill>
                      <a:srgbClr val="FBE29B"/>
                    </a:solidFill>
                  </a:tcPr>
                </a:tc>
                <a:tc>
                  <a:txBody>
                    <a:bodyPr/>
                    <a:lstStyle/>
                    <a:p>
                      <a:pPr algn="ctr" fontAlgn="b"/>
                      <a:r>
                        <a:rPr lang="en-US" sz="1700" b="0" i="0" u="none" strike="noStrike">
                          <a:solidFill>
                            <a:srgbClr val="000000"/>
                          </a:solidFill>
                          <a:effectLst/>
                          <a:latin typeface="+mn-lt"/>
                        </a:rPr>
                        <a:t>11</a:t>
                      </a:r>
                    </a:p>
                  </a:txBody>
                  <a:tcPr marL="9525" marR="9525" marT="9525" marB="0" anchor="ctr">
                    <a:noFill/>
                  </a:tcPr>
                </a:tc>
                <a:tc>
                  <a:txBody>
                    <a:bodyPr/>
                    <a:lstStyle/>
                    <a:p>
                      <a:pPr algn="ctr" fontAlgn="b"/>
                      <a:r>
                        <a:rPr lang="en-US" sz="1700" b="0" i="0" u="none" strike="noStrike">
                          <a:solidFill>
                            <a:srgbClr val="000000"/>
                          </a:solidFill>
                          <a:effectLst/>
                          <a:latin typeface="+mn-lt"/>
                        </a:rPr>
                        <a:t>10</a:t>
                      </a:r>
                    </a:p>
                  </a:txBody>
                  <a:tcPr marL="9525" marR="9525" marT="9525" marB="0" anchor="ctr">
                    <a:solidFill>
                      <a:srgbClr val="FBE29B"/>
                    </a:solidFill>
                  </a:tcPr>
                </a:tc>
              </a:tr>
              <a:tr h="229012">
                <a:tc gridSpan="2">
                  <a:txBody>
                    <a:bodyPr/>
                    <a:lstStyle/>
                    <a:p>
                      <a:pPr algn="l" fontAlgn="b"/>
                      <a:r>
                        <a:rPr lang="en-US" sz="1700" u="none" strike="noStrike">
                          <a:effectLst/>
                        </a:rPr>
                        <a:t>Region</a:t>
                      </a:r>
                      <a:endParaRPr lang="en-US" sz="1700" b="0" i="0" u="none" strike="noStrike">
                        <a:solidFill>
                          <a:srgbClr val="000000"/>
                        </a:solidFill>
                        <a:effectLst/>
                        <a:latin typeface="Calibri" panose="020F0502020204030204" pitchFamily="34" charset="0"/>
                      </a:endParaRPr>
                    </a:p>
                  </a:txBody>
                  <a:tcPr marL="9525" marR="9525" marT="9525" marB="0" anchor="ctr">
                    <a:noFill/>
                  </a:tcPr>
                </a:tc>
                <a:tc hMerge="1">
                  <a:txBody>
                    <a:bodyPr/>
                    <a:lstStyle/>
                    <a:p>
                      <a:endParaRPr lang="en-US"/>
                    </a:p>
                  </a:txBody>
                  <a:tcPr/>
                </a:tc>
                <a:tc>
                  <a:txBody>
                    <a:bodyPr/>
                    <a:lstStyle/>
                    <a:p>
                      <a:pPr algn="ctr" fontAlgn="b"/>
                      <a:endParaRPr lang="en-US" sz="1700" b="0" i="0" u="none" strike="noStrike">
                        <a:solidFill>
                          <a:srgbClr val="000000"/>
                        </a:solidFill>
                        <a:effectLst/>
                        <a:latin typeface="+mn-lt"/>
                      </a:endParaRPr>
                    </a:p>
                  </a:txBody>
                  <a:tcPr marL="9525" marR="9525" marT="9525" marB="0" anchor="ctr">
                    <a:solidFill>
                      <a:srgbClr val="FBE29B"/>
                    </a:solidFill>
                  </a:tcPr>
                </a:tc>
                <a:tc>
                  <a:txBody>
                    <a:bodyPr/>
                    <a:lstStyle/>
                    <a:p>
                      <a:pPr algn="ctr" fontAlgn="b"/>
                      <a:endParaRPr lang="en-US" sz="1700" b="0" i="0" u="none" strike="noStrike">
                        <a:solidFill>
                          <a:srgbClr val="000000"/>
                        </a:solidFill>
                        <a:effectLst/>
                        <a:latin typeface="+mn-lt"/>
                      </a:endParaRPr>
                    </a:p>
                  </a:txBody>
                  <a:tcPr marL="9525" marR="9525" marT="9525" marB="0" anchor="ctr">
                    <a:noFill/>
                  </a:tcPr>
                </a:tc>
                <a:tc>
                  <a:txBody>
                    <a:bodyPr/>
                    <a:lstStyle/>
                    <a:p>
                      <a:pPr algn="ctr" fontAlgn="b"/>
                      <a:endParaRPr lang="en-US" sz="1700" b="0" i="0" u="none" strike="noStrike">
                        <a:solidFill>
                          <a:srgbClr val="000000"/>
                        </a:solidFill>
                        <a:effectLst/>
                        <a:latin typeface="+mn-lt"/>
                      </a:endParaRPr>
                    </a:p>
                  </a:txBody>
                  <a:tcPr marL="9525" marR="9525" marT="9525" marB="0" anchor="ctr">
                    <a:solidFill>
                      <a:srgbClr val="FBE29B"/>
                    </a:solidFill>
                  </a:tcPr>
                </a:tc>
              </a:tr>
              <a:tr h="229012">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l" fontAlgn="b"/>
                      <a:r>
                        <a:rPr lang="en-US" sz="1700" u="none" strike="noStrike">
                          <a:effectLst/>
                        </a:rPr>
                        <a:t>Northeast</a:t>
                      </a:r>
                      <a:endParaRPr lang="en-US" sz="17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ctr" fontAlgn="b"/>
                      <a:r>
                        <a:rPr lang="en-US" sz="1700" b="0" i="0" u="none" strike="noStrike">
                          <a:solidFill>
                            <a:srgbClr val="000000"/>
                          </a:solidFill>
                          <a:effectLst/>
                          <a:latin typeface="+mn-lt"/>
                        </a:rPr>
                        <a:t>16</a:t>
                      </a:r>
                    </a:p>
                  </a:txBody>
                  <a:tcPr marL="9525" marR="9525" marT="9525" marB="0" anchor="ctr">
                    <a:solidFill>
                      <a:srgbClr val="FBE29B"/>
                    </a:solidFill>
                  </a:tcPr>
                </a:tc>
                <a:tc>
                  <a:txBody>
                    <a:bodyPr/>
                    <a:lstStyle/>
                    <a:p>
                      <a:pPr algn="ctr" fontAlgn="b"/>
                      <a:r>
                        <a:rPr lang="en-US" sz="1700" b="0" i="0" u="none" strike="noStrike">
                          <a:solidFill>
                            <a:srgbClr val="000000"/>
                          </a:solidFill>
                          <a:effectLst/>
                          <a:latin typeface="+mn-lt"/>
                        </a:rPr>
                        <a:t>16</a:t>
                      </a:r>
                    </a:p>
                  </a:txBody>
                  <a:tcPr marL="9525" marR="9525" marT="9525" marB="0" anchor="ctr">
                    <a:noFill/>
                  </a:tcPr>
                </a:tc>
                <a:tc>
                  <a:txBody>
                    <a:bodyPr/>
                    <a:lstStyle/>
                    <a:p>
                      <a:pPr algn="ctr" fontAlgn="b"/>
                      <a:r>
                        <a:rPr lang="en-US" sz="1700" b="0" i="0" u="none" strike="noStrike">
                          <a:solidFill>
                            <a:srgbClr val="000000"/>
                          </a:solidFill>
                          <a:effectLst/>
                          <a:latin typeface="+mn-lt"/>
                        </a:rPr>
                        <a:t>16</a:t>
                      </a:r>
                    </a:p>
                  </a:txBody>
                  <a:tcPr marL="9525" marR="9525" marT="9525" marB="0" anchor="ctr">
                    <a:solidFill>
                      <a:srgbClr val="FBE29B"/>
                    </a:solidFill>
                  </a:tcPr>
                </a:tc>
              </a:tr>
              <a:tr h="229012">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l" fontAlgn="b"/>
                      <a:r>
                        <a:rPr lang="en-US" sz="1700" u="none" strike="noStrike">
                          <a:effectLst/>
                        </a:rPr>
                        <a:t>Midwest</a:t>
                      </a:r>
                      <a:endParaRPr lang="en-US" sz="17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ctr" fontAlgn="b"/>
                      <a:r>
                        <a:rPr lang="en-US" sz="1700" b="0" i="0" u="none" strike="noStrike">
                          <a:solidFill>
                            <a:srgbClr val="000000"/>
                          </a:solidFill>
                          <a:effectLst/>
                          <a:latin typeface="+mn-lt"/>
                        </a:rPr>
                        <a:t>22</a:t>
                      </a:r>
                    </a:p>
                  </a:txBody>
                  <a:tcPr marL="9525" marR="9525" marT="9525" marB="0" anchor="ctr">
                    <a:solidFill>
                      <a:srgbClr val="FBE29B"/>
                    </a:solidFill>
                  </a:tcPr>
                </a:tc>
                <a:tc>
                  <a:txBody>
                    <a:bodyPr/>
                    <a:lstStyle/>
                    <a:p>
                      <a:pPr algn="ctr" fontAlgn="b"/>
                      <a:r>
                        <a:rPr lang="en-US" sz="1700" b="0" i="0" u="none" strike="noStrike">
                          <a:solidFill>
                            <a:srgbClr val="000000"/>
                          </a:solidFill>
                          <a:effectLst/>
                          <a:latin typeface="+mn-lt"/>
                        </a:rPr>
                        <a:t>22</a:t>
                      </a:r>
                    </a:p>
                  </a:txBody>
                  <a:tcPr marL="9525" marR="9525" marT="9525" marB="0" anchor="ctr">
                    <a:noFill/>
                  </a:tcPr>
                </a:tc>
                <a:tc>
                  <a:txBody>
                    <a:bodyPr/>
                    <a:lstStyle/>
                    <a:p>
                      <a:pPr algn="ctr" fontAlgn="b"/>
                      <a:r>
                        <a:rPr lang="en-US" sz="1700" b="0" i="0" u="none" strike="noStrike">
                          <a:solidFill>
                            <a:srgbClr val="000000"/>
                          </a:solidFill>
                          <a:effectLst/>
                          <a:latin typeface="+mn-lt"/>
                        </a:rPr>
                        <a:t>23</a:t>
                      </a:r>
                    </a:p>
                  </a:txBody>
                  <a:tcPr marL="9525" marR="9525" marT="9525" marB="0" anchor="ctr">
                    <a:solidFill>
                      <a:srgbClr val="FBE29B"/>
                    </a:solidFill>
                  </a:tcPr>
                </a:tc>
              </a:tr>
              <a:tr h="229012">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l" fontAlgn="b"/>
                      <a:r>
                        <a:rPr lang="en-US" sz="1700" u="none" strike="noStrike">
                          <a:effectLst/>
                        </a:rPr>
                        <a:t>South</a:t>
                      </a:r>
                      <a:endParaRPr lang="en-US" sz="1700" b="0" i="0" u="none" strike="noStrike">
                        <a:solidFill>
                          <a:srgbClr val="000000"/>
                        </a:solidFill>
                        <a:effectLst/>
                        <a:latin typeface="Calibri" panose="020F0502020204030204" pitchFamily="34" charset="0"/>
                      </a:endParaRPr>
                    </a:p>
                  </a:txBody>
                  <a:tcPr marL="9525" marR="9525" marT="9525" marB="0" anchor="ctr">
                    <a:noFill/>
                  </a:tcPr>
                </a:tc>
                <a:tc>
                  <a:txBody>
                    <a:bodyPr/>
                    <a:lstStyle/>
                    <a:p>
                      <a:pPr algn="ctr" fontAlgn="b"/>
                      <a:r>
                        <a:rPr lang="en-US" sz="1700" b="0" i="0" u="none" strike="noStrike">
                          <a:solidFill>
                            <a:srgbClr val="000000"/>
                          </a:solidFill>
                          <a:effectLst/>
                          <a:latin typeface="+mn-lt"/>
                        </a:rPr>
                        <a:t>41</a:t>
                      </a:r>
                    </a:p>
                  </a:txBody>
                  <a:tcPr marL="9525" marR="9525" marT="9525" marB="0" anchor="ctr">
                    <a:solidFill>
                      <a:srgbClr val="FBE29B"/>
                    </a:solidFill>
                  </a:tcPr>
                </a:tc>
                <a:tc>
                  <a:txBody>
                    <a:bodyPr/>
                    <a:lstStyle/>
                    <a:p>
                      <a:pPr algn="ctr" fontAlgn="b"/>
                      <a:r>
                        <a:rPr lang="en-US" sz="1700" b="0" i="0" u="none" strike="noStrike">
                          <a:solidFill>
                            <a:srgbClr val="000000"/>
                          </a:solidFill>
                          <a:effectLst/>
                          <a:latin typeface="+mn-lt"/>
                        </a:rPr>
                        <a:t>41</a:t>
                      </a:r>
                    </a:p>
                  </a:txBody>
                  <a:tcPr marL="9525" marR="9525" marT="9525" marB="0" anchor="ctr">
                    <a:noFill/>
                  </a:tcPr>
                </a:tc>
                <a:tc>
                  <a:txBody>
                    <a:bodyPr/>
                    <a:lstStyle/>
                    <a:p>
                      <a:pPr algn="ctr" fontAlgn="b"/>
                      <a:r>
                        <a:rPr lang="en-US" sz="1700" b="0" i="0" u="none" strike="noStrike">
                          <a:solidFill>
                            <a:srgbClr val="000000"/>
                          </a:solidFill>
                          <a:effectLst/>
                          <a:latin typeface="+mn-lt"/>
                        </a:rPr>
                        <a:t>41</a:t>
                      </a:r>
                    </a:p>
                  </a:txBody>
                  <a:tcPr marL="9525" marR="9525" marT="9525" marB="0" anchor="ctr">
                    <a:solidFill>
                      <a:srgbClr val="FBE29B"/>
                    </a:solidFill>
                  </a:tcPr>
                </a:tc>
              </a:tr>
              <a:tr h="229012">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ctr">
                    <a:lnB w="12700" cap="flat" cmpd="sng" algn="ctr">
                      <a:solidFill>
                        <a:schemeClr val="tx1"/>
                      </a:solidFill>
                      <a:prstDash val="solid"/>
                      <a:round/>
                      <a:headEnd type="none" w="med" len="med"/>
                      <a:tailEnd type="none" w="med" len="med"/>
                    </a:lnB>
                    <a:noFill/>
                  </a:tcPr>
                </a:tc>
                <a:tc>
                  <a:txBody>
                    <a:bodyPr/>
                    <a:lstStyle/>
                    <a:p>
                      <a:pPr algn="l" fontAlgn="b"/>
                      <a:r>
                        <a:rPr lang="en-US" sz="1700" u="none" strike="noStrike" dirty="0">
                          <a:effectLst/>
                        </a:rPr>
                        <a:t>West</a:t>
                      </a:r>
                      <a:endParaRPr lang="en-US" sz="1700" b="0" i="0" u="none" strike="noStrike" dirty="0">
                        <a:solidFill>
                          <a:srgbClr val="000000"/>
                        </a:solidFill>
                        <a:effectLst/>
                        <a:latin typeface="Calibri" panose="020F0502020204030204" pitchFamily="34" charset="0"/>
                      </a:endParaRPr>
                    </a:p>
                  </a:txBody>
                  <a:tcPr marL="9525" marR="9525" marT="9525" marB="0" anchor="ctr">
                    <a:lnB w="12700" cap="flat" cmpd="sng" algn="ctr">
                      <a:solidFill>
                        <a:schemeClr val="tx1"/>
                      </a:solidFill>
                      <a:prstDash val="solid"/>
                      <a:round/>
                      <a:headEnd type="none" w="med" len="med"/>
                      <a:tailEnd type="none" w="med" len="med"/>
                    </a:lnB>
                    <a:noFill/>
                  </a:tcPr>
                </a:tc>
                <a:tc>
                  <a:txBody>
                    <a:bodyPr/>
                    <a:lstStyle/>
                    <a:p>
                      <a:pPr algn="ctr" fontAlgn="b"/>
                      <a:r>
                        <a:rPr lang="en-US" sz="1700" b="0" i="0" u="none" strike="noStrike">
                          <a:solidFill>
                            <a:srgbClr val="000000"/>
                          </a:solidFill>
                          <a:effectLst/>
                          <a:latin typeface="+mn-lt"/>
                        </a:rPr>
                        <a:t>21</a:t>
                      </a:r>
                    </a:p>
                  </a:txBody>
                  <a:tcPr marL="9525" marR="9525" marT="9525" marB="0" anchor="ctr">
                    <a:lnB w="12700" cap="flat" cmpd="sng" algn="ctr">
                      <a:solidFill>
                        <a:schemeClr val="tx1"/>
                      </a:solidFill>
                      <a:prstDash val="solid"/>
                      <a:round/>
                      <a:headEnd type="none" w="med" len="med"/>
                      <a:tailEnd type="none" w="med" len="med"/>
                    </a:lnB>
                    <a:solidFill>
                      <a:srgbClr val="FBE29B"/>
                    </a:solidFill>
                  </a:tcPr>
                </a:tc>
                <a:tc>
                  <a:txBody>
                    <a:bodyPr/>
                    <a:lstStyle/>
                    <a:p>
                      <a:pPr algn="ctr" fontAlgn="b"/>
                      <a:r>
                        <a:rPr lang="en-US" sz="1700" b="0" i="0" u="none" strike="noStrike">
                          <a:solidFill>
                            <a:srgbClr val="000000"/>
                          </a:solidFill>
                          <a:effectLst/>
                          <a:latin typeface="+mn-lt"/>
                        </a:rPr>
                        <a:t>21</a:t>
                      </a:r>
                    </a:p>
                  </a:txBody>
                  <a:tcPr marL="9525" marR="9525" marT="9525" marB="0" anchor="ctr">
                    <a:lnB w="12700" cap="flat" cmpd="sng" algn="ctr">
                      <a:solidFill>
                        <a:schemeClr val="tx1"/>
                      </a:solidFill>
                      <a:prstDash val="solid"/>
                      <a:round/>
                      <a:headEnd type="none" w="med" len="med"/>
                      <a:tailEnd type="none" w="med" len="med"/>
                    </a:lnB>
                    <a:noFill/>
                  </a:tcPr>
                </a:tc>
                <a:tc>
                  <a:txBody>
                    <a:bodyPr/>
                    <a:lstStyle/>
                    <a:p>
                      <a:pPr algn="ctr" fontAlgn="b"/>
                      <a:r>
                        <a:rPr lang="en-US" sz="1700" b="0" i="0" u="none" strike="noStrike" dirty="0">
                          <a:solidFill>
                            <a:srgbClr val="000000"/>
                          </a:solidFill>
                          <a:effectLst/>
                          <a:latin typeface="+mn-lt"/>
                        </a:rPr>
                        <a:t>20</a:t>
                      </a:r>
                    </a:p>
                  </a:txBody>
                  <a:tcPr marL="9525" marR="9525" marT="9525" marB="0" anchor="ctr">
                    <a:lnB w="12700" cap="flat" cmpd="sng" algn="ctr">
                      <a:solidFill>
                        <a:schemeClr val="tx1"/>
                      </a:solidFill>
                      <a:prstDash val="solid"/>
                      <a:round/>
                      <a:headEnd type="none" w="med" len="med"/>
                      <a:tailEnd type="none" w="med" len="med"/>
                    </a:lnB>
                    <a:solidFill>
                      <a:srgbClr val="FBE29B"/>
                    </a:solidFill>
                  </a:tcPr>
                </a:tc>
              </a:tr>
            </a:tbl>
          </a:graphicData>
        </a:graphic>
      </p:graphicFrame>
    </p:spTree>
    <p:extLst>
      <p:ext uri="{BB962C8B-B14F-4D97-AF65-F5344CB8AC3E}">
        <p14:creationId xmlns:p14="http://schemas.microsoft.com/office/powerpoint/2010/main" val="3283998219"/>
      </p:ext>
    </p:extLst>
  </p:cSld>
  <p:clrMapOvr>
    <a:masterClrMapping/>
  </p:clrMapOvr>
  <p:timing>
    <p:tnLst>
      <p:par>
        <p:cTn id="1" dur="indefinite" restart="never" nodeType="tmRoot"/>
      </p:par>
    </p:tnLst>
  </p:timing>
</p:sld>
</file>

<file path=ppt/theme/theme1.xml><?xml version="1.0" encoding="utf-8"?>
<a:theme xmlns:a="http://schemas.openxmlformats.org/drawingml/2006/main" name="experimental3">
  <a:themeElements>
    <a:clrScheme name="experimental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xperimental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xperimental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xperimental3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xperimental3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xperimental3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xperimental3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xperimental3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xperimental3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xperimental3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xperimental3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xperimental3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xperimental3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xperimental3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12356</TotalTime>
  <Words>932</Words>
  <Application>Microsoft Office PowerPoint</Application>
  <PresentationFormat>On-screen Show (4:3)</PresentationFormat>
  <Paragraphs>363</Paragraphs>
  <Slides>23</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Microsoft Sans Serif</vt:lpstr>
      <vt:lpstr>experimental3</vt:lpstr>
      <vt:lpstr>Random-Digit-Dial versus Web Panel: Employment Survey Sample Comparison</vt:lpstr>
      <vt:lpstr>Acknowledgements</vt:lpstr>
      <vt:lpstr>Background</vt:lpstr>
      <vt:lpstr>Goal</vt:lpstr>
      <vt:lpstr>Findings: Demographics (unweighted %)</vt:lpstr>
      <vt:lpstr>Findings: Age (unweighted)</vt:lpstr>
      <vt:lpstr>Findings: Race (unweighted)</vt:lpstr>
      <vt:lpstr>Findings: Region (unweighted)</vt:lpstr>
      <vt:lpstr>Findings: Demographics (weighted %)</vt:lpstr>
      <vt:lpstr>Findings: Age (weighted %)</vt:lpstr>
      <vt:lpstr>Findings: Race (weighted %)</vt:lpstr>
      <vt:lpstr>Findings: Region (unweighted %)</vt:lpstr>
      <vt:lpstr>Findings: Disability Type (weighted %)</vt:lpstr>
      <vt:lpstr>Findings: Disability Type (weighted %)</vt:lpstr>
      <vt:lpstr>Findings: Currently Employed by Disability Type (weighted %)</vt:lpstr>
      <vt:lpstr>PowerPoint Presentation</vt:lpstr>
      <vt:lpstr>Findings: Other Socioeconomic Factors (weighted %)</vt:lpstr>
      <vt:lpstr>Findings: Education (weighted %)</vt:lpstr>
      <vt:lpstr>Findings: Income (weighted %)</vt:lpstr>
      <vt:lpstr>Summary</vt:lpstr>
      <vt:lpstr>Why Move Toward Web-based Samples?</vt:lpstr>
      <vt:lpstr>Comments</vt:lpstr>
      <vt:lpstr>Contact Information</vt:lpstr>
    </vt:vector>
  </TitlesOfParts>
  <Company>New Editions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Andrew Houtenville</dc:creator>
  <cp:lastModifiedBy>Phillips, Kimberly</cp:lastModifiedBy>
  <cp:revision>564</cp:revision>
  <cp:lastPrinted>2013-02-22T18:10:19Z</cp:lastPrinted>
  <dcterms:created xsi:type="dcterms:W3CDTF">2008-09-30T16:04:58Z</dcterms:created>
  <dcterms:modified xsi:type="dcterms:W3CDTF">2017-01-30T17:28:21Z</dcterms:modified>
</cp:coreProperties>
</file>